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7772400" cy="10058400"/>
  <p:notesSz cx="7772400" cy="100584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4"/>
    <a:srgbClr val="000076"/>
    <a:srgbClr val="64B7CE"/>
    <a:srgbClr val="7D7DFF"/>
    <a:srgbClr val="0000A8"/>
    <a:srgbClr val="0000D6"/>
    <a:srgbClr val="0101FF"/>
    <a:srgbClr val="2525FF"/>
    <a:srgbClr val="4747FF"/>
    <a:srgbClr val="696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EB8AC-61F8-41BC-BC46-6F0C84B53A6C}" v="17" dt="2023-07-31T16:48:53.4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214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1235C421-F38C-41A7-BEDE-0F58ADC96810}" type="datetimeFigureOut">
              <a:rPr lang="en-US" smtClean="0"/>
              <a:t>8/11/2023</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550ACCE-9F77-4CAE-8DA7-A77FA7F07B0D}" type="slidenum">
              <a:rPr lang="en-US" smtClean="0"/>
              <a:t>‹#›</a:t>
            </a:fld>
            <a:endParaRPr lang="en-US"/>
          </a:p>
        </p:txBody>
      </p:sp>
    </p:spTree>
    <p:extLst>
      <p:ext uri="{BB962C8B-B14F-4D97-AF65-F5344CB8AC3E}">
        <p14:creationId xmlns:p14="http://schemas.microsoft.com/office/powerpoint/2010/main" val="97967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0ACCE-9F77-4CAE-8DA7-A77FA7F07B0D}" type="slidenum">
              <a:rPr lang="en-US" smtClean="0"/>
              <a:t>2</a:t>
            </a:fld>
            <a:endParaRPr lang="en-US"/>
          </a:p>
        </p:txBody>
      </p:sp>
    </p:spTree>
    <p:extLst>
      <p:ext uri="{BB962C8B-B14F-4D97-AF65-F5344CB8AC3E}">
        <p14:creationId xmlns:p14="http://schemas.microsoft.com/office/powerpoint/2010/main" val="392681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0ACCE-9F77-4CAE-8DA7-A77FA7F07B0D}" type="slidenum">
              <a:rPr lang="en-US" smtClean="0"/>
              <a:t>3</a:t>
            </a:fld>
            <a:endParaRPr lang="en-US"/>
          </a:p>
        </p:txBody>
      </p:sp>
    </p:spTree>
    <p:extLst>
      <p:ext uri="{BB962C8B-B14F-4D97-AF65-F5344CB8AC3E}">
        <p14:creationId xmlns:p14="http://schemas.microsoft.com/office/powerpoint/2010/main" val="48975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8/11/2023</a:t>
            </a:fld>
            <a:endParaRPr lang="en-US"/>
          </a:p>
        </p:txBody>
      </p:sp>
      <p:sp>
        <p:nvSpPr>
          <p:cNvPr id="6" name="Holder 6"/>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8/11/2023</a:t>
            </a:fld>
            <a:endParaRPr lang="en-US"/>
          </a:p>
        </p:txBody>
      </p:sp>
      <p:sp>
        <p:nvSpPr>
          <p:cNvPr id="6" name="Holder 6"/>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8/11/2023</a:t>
            </a:fld>
            <a:endParaRPr lang="en-US"/>
          </a:p>
        </p:txBody>
      </p:sp>
      <p:sp>
        <p:nvSpPr>
          <p:cNvPr id="7" name="Holder 7"/>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8/11/2023</a:t>
            </a:fld>
            <a:endParaRPr lang="en-US"/>
          </a:p>
        </p:txBody>
      </p:sp>
      <p:sp>
        <p:nvSpPr>
          <p:cNvPr id="5" name="Holder 5"/>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8/11/2023</a:t>
            </a:fld>
            <a:endParaRPr lang="en-US"/>
          </a:p>
        </p:txBody>
      </p:sp>
      <p:sp>
        <p:nvSpPr>
          <p:cNvPr id="4" name="Holder 4"/>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5"/>
            <a:ext cx="6995159" cy="1609343"/>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88620" y="2313432"/>
            <a:ext cx="6995159" cy="66385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8/11/2023</a:t>
            </a:fld>
            <a:endParaRPr lang="en-US"/>
          </a:p>
        </p:txBody>
      </p:sp>
      <p:sp>
        <p:nvSpPr>
          <p:cNvPr id="6" name="Holder 6"/>
          <p:cNvSpPr>
            <a:spLocks noGrp="1"/>
          </p:cNvSpPr>
          <p:nvPr>
            <p:ph type="sldNum" sz="quarter" idx="7"/>
          </p:nvPr>
        </p:nvSpPr>
        <p:spPr>
          <a:xfrm>
            <a:off x="6727190" y="9585655"/>
            <a:ext cx="186690" cy="155575"/>
          </a:xfrm>
          <a:prstGeom prst="rect">
            <a:avLst/>
          </a:prstGeom>
        </p:spPr>
        <p:txBody>
          <a:bodyPr wrap="square" lIns="0" tIns="0" rIns="0" bIns="0" rtlCol="0">
            <a:spAutoFit/>
          </a:bodyPr>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hyperlink" Target="https://resources.finalsite.net/images/v1686077515/yespreporg/vqg3ieeah9z907n79wnr/Secondary-Calendar_23-24.pdf" TargetMode="Externa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hyperlink" Target="https://resources.finalsite.net/images/v1686077493/yespreporg/dkavzimym4oseohkxzwl/Elementary-Calendar_23-24.pdf" TargetMode="Externa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everyoneon.org/find-offers?partner=yesprep"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Parents@HoustonISD.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yesprep.org/families/safety/covi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esprep.org/families/safety/covid-tracker" TargetMode="External"/><Relationship Id="rId2" Type="http://schemas.openxmlformats.org/officeDocument/2006/relationships/hyperlink" Target="https://resources.finalsite.net/images/v1628870135/yespreporg/fcg0nulxfj7zk1asxni9/21-22COVID-19FamilyHealthCheck_ENG.pdf" TargetMode="Externa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hyperlink" Target="https://appgarden9.app-garden.com/traveltracktx101845.nsf" TargetMode="External"/><Relationship Id="rId4" Type="http://schemas.openxmlformats.org/officeDocument/2006/relationships/hyperlink" Target="mailto:Talent@yesprep.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a:t>
            </a:fld>
            <a:endParaRPr sz="900">
              <a:latin typeface="Calibri"/>
              <a:cs typeface="Calibri"/>
            </a:endParaRPr>
          </a:p>
        </p:txBody>
      </p:sp>
      <p:grpSp>
        <p:nvGrpSpPr>
          <p:cNvPr id="12" name="Group 11">
            <a:extLst>
              <a:ext uri="{FF2B5EF4-FFF2-40B4-BE49-F238E27FC236}">
                <a16:creationId xmlns:a16="http://schemas.microsoft.com/office/drawing/2014/main" id="{DBD2E902-7F14-4D9F-B978-AC529A3E2339}"/>
              </a:ext>
            </a:extLst>
          </p:cNvPr>
          <p:cNvGrpSpPr/>
          <p:nvPr/>
        </p:nvGrpSpPr>
        <p:grpSpPr>
          <a:xfrm>
            <a:off x="534833" y="644017"/>
            <a:ext cx="6702733" cy="8044011"/>
            <a:chOff x="639488" y="679153"/>
            <a:chExt cx="6702733" cy="8044011"/>
          </a:xfrm>
        </p:grpSpPr>
        <p:sp>
          <p:nvSpPr>
            <p:cNvPr id="13" name="TextBox 12">
              <a:extLst>
                <a:ext uri="{FF2B5EF4-FFF2-40B4-BE49-F238E27FC236}">
                  <a16:creationId xmlns:a16="http://schemas.microsoft.com/office/drawing/2014/main" id="{333D2F69-71D0-499C-B5A1-F6738C3A14ED}"/>
                </a:ext>
              </a:extLst>
            </p:cNvPr>
            <p:cNvSpPr txBox="1"/>
            <p:nvPr/>
          </p:nvSpPr>
          <p:spPr>
            <a:xfrm>
              <a:off x="5066889" y="1158155"/>
              <a:ext cx="2275332" cy="276999"/>
            </a:xfrm>
            <a:prstGeom prst="rect">
              <a:avLst/>
            </a:prstGeom>
            <a:noFill/>
          </p:spPr>
          <p:txBody>
            <a:bodyPr wrap="square" rtlCol="0">
              <a:spAutoFit/>
            </a:bodyPr>
            <a:lstStyle/>
            <a:p>
              <a:pPr algn="ctr" rtl="0"/>
              <a:r>
                <a:rPr lang="es" sz="1200">
                  <a:latin typeface="Gotham Rounded Book" pitchFamily="50" charset="0"/>
                </a:rPr>
                <a:t>Septiembre de 2023</a:t>
              </a:r>
            </a:p>
          </p:txBody>
        </p:sp>
        <p:pic>
          <p:nvPicPr>
            <p:cNvPr id="14" name="Picture 13" descr="A group of people wearing face masks&#10;&#10;Description automatically generated with medium confidence">
              <a:extLst>
                <a:ext uri="{FF2B5EF4-FFF2-40B4-BE49-F238E27FC236}">
                  <a16:creationId xmlns:a16="http://schemas.microsoft.com/office/drawing/2014/main" id="{75F02274-06E8-4B3A-B041-8496C2B672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88" y="679153"/>
              <a:ext cx="6682563" cy="8044011"/>
            </a:xfrm>
            <a:prstGeom prst="rect">
              <a:avLst/>
            </a:prstGeom>
          </p:spPr>
        </p:pic>
        <p:sp>
          <p:nvSpPr>
            <p:cNvPr id="15" name="Rectangle 14">
              <a:extLst>
                <a:ext uri="{FF2B5EF4-FFF2-40B4-BE49-F238E27FC236}">
                  <a16:creationId xmlns:a16="http://schemas.microsoft.com/office/drawing/2014/main" id="{3EAE1BC1-357A-4D4D-A100-685D43881AA8}"/>
                </a:ext>
              </a:extLst>
            </p:cNvPr>
            <p:cNvSpPr/>
            <p:nvPr/>
          </p:nvSpPr>
          <p:spPr>
            <a:xfrm>
              <a:off x="891490" y="679153"/>
              <a:ext cx="5635548" cy="479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6" name="TextBox 15">
            <a:extLst>
              <a:ext uri="{FF2B5EF4-FFF2-40B4-BE49-F238E27FC236}">
                <a16:creationId xmlns:a16="http://schemas.microsoft.com/office/drawing/2014/main" id="{3361A16C-8DCB-4A6A-93DE-808968720C79}"/>
              </a:ext>
            </a:extLst>
          </p:cNvPr>
          <p:cNvSpPr txBox="1"/>
          <p:nvPr/>
        </p:nvSpPr>
        <p:spPr>
          <a:xfrm>
            <a:off x="649500" y="644017"/>
            <a:ext cx="7115747" cy="338554"/>
          </a:xfrm>
          <a:prstGeom prst="rect">
            <a:avLst/>
          </a:prstGeom>
          <a:noFill/>
        </p:spPr>
        <p:txBody>
          <a:bodyPr wrap="square" rtlCol="0">
            <a:spAutoFit/>
          </a:bodyPr>
          <a:lstStyle/>
          <a:p>
            <a:pPr rtl="0"/>
            <a:r>
              <a:rPr lang="en-US" sz="1600" b="1" dirty="0">
                <a:solidFill>
                  <a:schemeClr val="tx2"/>
                </a:solidFill>
                <a:latin typeface="Gotham Rounded Book" pitchFamily="50" charset="0"/>
              </a:rPr>
              <a:t>Plan de </a:t>
            </a:r>
            <a:r>
              <a:rPr lang="en-US" sz="1600" b="1" dirty="0" err="1">
                <a:solidFill>
                  <a:schemeClr val="tx2"/>
                </a:solidFill>
                <a:latin typeface="Gotham Rounded Book" pitchFamily="50" charset="0"/>
              </a:rPr>
              <a:t>regreso</a:t>
            </a:r>
            <a:r>
              <a:rPr lang="en-US" sz="1600" b="1" dirty="0">
                <a:solidFill>
                  <a:schemeClr val="tx2"/>
                </a:solidFill>
                <a:latin typeface="Gotham Rounded Book" pitchFamily="50" charset="0"/>
              </a:rPr>
              <a:t> a </a:t>
            </a:r>
            <a:r>
              <a:rPr lang="en-US" sz="1600" b="1" dirty="0" err="1">
                <a:solidFill>
                  <a:schemeClr val="tx2"/>
                </a:solidFill>
                <a:latin typeface="Gotham Rounded Book" pitchFamily="50" charset="0"/>
              </a:rPr>
              <a:t>clases</a:t>
            </a:r>
            <a:r>
              <a:rPr lang="en-US" sz="1600" b="1" dirty="0">
                <a:solidFill>
                  <a:schemeClr val="tx2"/>
                </a:solidFill>
                <a:latin typeface="Gotham Rounded Book" pitchFamily="50" charset="0"/>
              </a:rPr>
              <a:t> 2023 – 2024 de YES Prep Public Schools</a:t>
            </a:r>
            <a:endParaRPr lang="es" sz="1600" b="1" dirty="0">
              <a:solidFill>
                <a:schemeClr val="tx2"/>
              </a:solidFill>
              <a:latin typeface="Gotham Rounded Book" pitchFamily="50" charset="0"/>
            </a:endParaRPr>
          </a:p>
        </p:txBody>
      </p:sp>
      <p:grpSp>
        <p:nvGrpSpPr>
          <p:cNvPr id="19" name="Group 18">
            <a:extLst>
              <a:ext uri="{FF2B5EF4-FFF2-40B4-BE49-F238E27FC236}">
                <a16:creationId xmlns:a16="http://schemas.microsoft.com/office/drawing/2014/main" id="{97897076-F183-49CC-8285-5040CDCBDA59}"/>
              </a:ext>
            </a:extLst>
          </p:cNvPr>
          <p:cNvGrpSpPr/>
          <p:nvPr/>
        </p:nvGrpSpPr>
        <p:grpSpPr>
          <a:xfrm>
            <a:off x="695630" y="9075437"/>
            <a:ext cx="4406282" cy="261610"/>
            <a:chOff x="-5029200" y="8077200"/>
            <a:chExt cx="4406282" cy="261610"/>
          </a:xfrm>
        </p:grpSpPr>
        <p:sp>
          <p:nvSpPr>
            <p:cNvPr id="20" name="TextBox 19">
              <a:extLst>
                <a:ext uri="{FF2B5EF4-FFF2-40B4-BE49-F238E27FC236}">
                  <a16:creationId xmlns:a16="http://schemas.microsoft.com/office/drawing/2014/main" id="{823AB610-B94D-40FE-92B5-F4153B039F77}"/>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21" name="Arrow: Chevron 20">
              <a:extLst>
                <a:ext uri="{FF2B5EF4-FFF2-40B4-BE49-F238E27FC236}">
                  <a16:creationId xmlns:a16="http://schemas.microsoft.com/office/drawing/2014/main" id="{C623830E-498E-4EEB-94AC-84C091DDBED1}"/>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18" name="TextBox 17">
            <a:extLst>
              <a:ext uri="{FF2B5EF4-FFF2-40B4-BE49-F238E27FC236}">
                <a16:creationId xmlns:a16="http://schemas.microsoft.com/office/drawing/2014/main" id="{8A9DE033-3E62-4942-ADD9-4DF6BB5164DC}"/>
              </a:ext>
            </a:extLst>
          </p:cNvPr>
          <p:cNvSpPr txBox="1"/>
          <p:nvPr/>
        </p:nvSpPr>
        <p:spPr>
          <a:xfrm>
            <a:off x="738600" y="1981200"/>
            <a:ext cx="6424200" cy="1107996"/>
          </a:xfrm>
          <a:prstGeom prst="rect">
            <a:avLst/>
          </a:prstGeom>
          <a:solidFill>
            <a:schemeClr val="bg1"/>
          </a:solidFill>
        </p:spPr>
        <p:txBody>
          <a:bodyPr wrap="square">
            <a:spAutoFit/>
          </a:bodyPr>
          <a:lstStyle/>
          <a:p>
            <a:r>
              <a:rPr lang="es-419" sz="6600" b="1">
                <a:solidFill>
                  <a:srgbClr val="000076"/>
                </a:solidFill>
                <a:effectLst/>
                <a:latin typeface="Arial" panose="020B0604020202020204" pitchFamily="34" charset="0"/>
                <a:ea typeface="Calibri" panose="020F0502020204030204" pitchFamily="34" charset="0"/>
                <a:cs typeface="Arial" panose="020B0604020202020204" pitchFamily="34" charset="0"/>
              </a:rPr>
              <a:t>R</a:t>
            </a:r>
            <a:r>
              <a:rPr lang="es-419" sz="6600" b="1">
                <a:solidFill>
                  <a:srgbClr val="0000A8"/>
                </a:solidFill>
                <a:effectLst/>
                <a:latin typeface="Arial" panose="020B0604020202020204" pitchFamily="34" charset="0"/>
                <a:ea typeface="Calibri" panose="020F0502020204030204" pitchFamily="34" charset="0"/>
                <a:cs typeface="Arial" panose="020B0604020202020204" pitchFamily="34" charset="0"/>
              </a:rPr>
              <a:t>EI</a:t>
            </a:r>
            <a:r>
              <a:rPr lang="es-419" sz="6600" b="1">
                <a:solidFill>
                  <a:srgbClr val="0000D6"/>
                </a:solidFill>
                <a:effectLst/>
                <a:latin typeface="Arial" panose="020B0604020202020204" pitchFamily="34" charset="0"/>
                <a:ea typeface="Calibri" panose="020F0502020204030204" pitchFamily="34" charset="0"/>
                <a:cs typeface="Arial" panose="020B0604020202020204" pitchFamily="34" charset="0"/>
              </a:rPr>
              <a:t>N</a:t>
            </a:r>
            <a:r>
              <a:rPr lang="es-419" sz="6600" b="1">
                <a:solidFill>
                  <a:srgbClr val="0101FF"/>
                </a:solidFill>
                <a:effectLst/>
                <a:latin typeface="Arial" panose="020B0604020202020204" pitchFamily="34" charset="0"/>
                <a:ea typeface="Calibri" panose="020F0502020204030204" pitchFamily="34" charset="0"/>
                <a:cs typeface="Arial" panose="020B0604020202020204" pitchFamily="34" charset="0"/>
              </a:rPr>
              <a:t>V</a:t>
            </a:r>
            <a:r>
              <a:rPr lang="es-419" sz="6600" b="1">
                <a:solidFill>
                  <a:srgbClr val="2525FF"/>
                </a:solidFill>
                <a:effectLst/>
                <a:latin typeface="Arial" panose="020B0604020202020204" pitchFamily="34" charset="0"/>
                <a:ea typeface="Calibri" panose="020F0502020204030204" pitchFamily="34" charset="0"/>
                <a:cs typeface="Arial" panose="020B0604020202020204" pitchFamily="34" charset="0"/>
              </a:rPr>
              <a:t>E</a:t>
            </a:r>
            <a:r>
              <a:rPr lang="es-419" sz="6600" b="1">
                <a:solidFill>
                  <a:srgbClr val="4747FF"/>
                </a:solidFill>
                <a:effectLst/>
                <a:latin typeface="Arial" panose="020B0604020202020204" pitchFamily="34" charset="0"/>
                <a:ea typeface="Calibri" panose="020F0502020204030204" pitchFamily="34" charset="0"/>
                <a:cs typeface="Arial" panose="020B0604020202020204" pitchFamily="34" charset="0"/>
              </a:rPr>
              <a:t>N</a:t>
            </a:r>
            <a:r>
              <a:rPr lang="es-419" sz="6600" b="1">
                <a:solidFill>
                  <a:srgbClr val="6969FF"/>
                </a:solidFill>
                <a:effectLst/>
                <a:latin typeface="Arial" panose="020B0604020202020204" pitchFamily="34" charset="0"/>
                <a:ea typeface="Calibri" panose="020F0502020204030204" pitchFamily="34" charset="0"/>
                <a:cs typeface="Arial" panose="020B0604020202020204" pitchFamily="34" charset="0"/>
              </a:rPr>
              <a:t>T</a:t>
            </a:r>
            <a:r>
              <a:rPr lang="es-419" sz="6600" b="1">
                <a:solidFill>
                  <a:schemeClr val="accent1">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A</a:t>
            </a:r>
            <a:r>
              <a:rPr lang="es-419" sz="6600" b="1">
                <a:solidFill>
                  <a:srgbClr val="64B7CE"/>
                </a:solidFill>
                <a:effectLst/>
                <a:latin typeface="Arial" panose="020B0604020202020204" pitchFamily="34" charset="0"/>
                <a:ea typeface="Calibri" panose="020F0502020204030204" pitchFamily="34" charset="0"/>
                <a:cs typeface="Arial" panose="020B0604020202020204" pitchFamily="34" charset="0"/>
              </a:rPr>
              <a:t>D</a:t>
            </a:r>
            <a:r>
              <a:rPr lang="es-419" sz="6600" b="1">
                <a:solidFill>
                  <a:srgbClr val="00B0F0"/>
                </a:solidFill>
                <a:effectLst/>
                <a:latin typeface="Arial" panose="020B0604020202020204" pitchFamily="34" charset="0"/>
                <a:ea typeface="Calibri" panose="020F0502020204030204" pitchFamily="34" charset="0"/>
                <a:cs typeface="Arial" panose="020B0604020202020204" pitchFamily="34" charset="0"/>
              </a:rPr>
              <a:t>O</a:t>
            </a:r>
            <a:endParaRPr lang="en-US" sz="6600" b="1" dirty="0">
              <a:solidFill>
                <a:srgbClr val="000099"/>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06DDDE1-ABBF-41E3-BA02-07692B53FA26}"/>
              </a:ext>
            </a:extLst>
          </p:cNvPr>
          <p:cNvSpPr txBox="1"/>
          <p:nvPr/>
        </p:nvSpPr>
        <p:spPr>
          <a:xfrm>
            <a:off x="3147600" y="3027076"/>
            <a:ext cx="3886200" cy="400110"/>
          </a:xfrm>
          <a:prstGeom prst="rect">
            <a:avLst/>
          </a:prstGeom>
          <a:solidFill>
            <a:schemeClr val="bg1"/>
          </a:solidFill>
        </p:spPr>
        <p:txBody>
          <a:bodyPr wrap="square">
            <a:spAutoFit/>
          </a:bodyPr>
          <a:lstStyle/>
          <a:p>
            <a:r>
              <a:rPr lang="es-419" sz="2000" b="1" i="1" dirty="0">
                <a:solidFill>
                  <a:srgbClr val="000076"/>
                </a:solidFill>
                <a:effectLst/>
                <a:latin typeface="Arial" panose="020B0604020202020204" pitchFamily="34" charset="0"/>
                <a:ea typeface="Calibri" panose="020F0502020204030204" pitchFamily="34" charset="0"/>
                <a:cs typeface="Arial" panose="020B0604020202020204" pitchFamily="34" charset="0"/>
              </a:rPr>
              <a:t>Llevando a Houston adelante</a:t>
            </a:r>
            <a:endParaRPr lang="en-US" sz="2000" b="1" i="1" dirty="0">
              <a:solidFill>
                <a:srgbClr val="000076"/>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873165" y="9360103"/>
            <a:ext cx="71755" cy="73660"/>
          </a:xfrm>
          <a:custGeom>
            <a:avLst/>
            <a:gdLst/>
            <a:ahLst/>
            <a:cxnLst/>
            <a:rect l="l" t="t" r="r" b="b"/>
            <a:pathLst>
              <a:path w="71754" h="73659">
                <a:moveTo>
                  <a:pt x="0" y="73152"/>
                </a:moveTo>
                <a:lnTo>
                  <a:pt x="71627" y="73152"/>
                </a:lnTo>
                <a:lnTo>
                  <a:pt x="7162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1187500" y="93601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1260652" y="9360103"/>
            <a:ext cx="4612640" cy="73660"/>
          </a:xfrm>
          <a:custGeom>
            <a:avLst/>
            <a:gdLst/>
            <a:ahLst/>
            <a:cxnLst/>
            <a:rect l="l" t="t" r="r" b="b"/>
            <a:pathLst>
              <a:path w="4612640" h="73659">
                <a:moveTo>
                  <a:pt x="0" y="73152"/>
                </a:moveTo>
                <a:lnTo>
                  <a:pt x="4612513" y="73152"/>
                </a:lnTo>
                <a:lnTo>
                  <a:pt x="4612513"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7263130" y="93601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944870"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6018021" y="9360103"/>
            <a:ext cx="1245235" cy="73660"/>
          </a:xfrm>
          <a:custGeom>
            <a:avLst/>
            <a:gdLst/>
            <a:ahLst/>
            <a:cxnLst/>
            <a:rect l="l" t="t" r="r" b="b"/>
            <a:pathLst>
              <a:path w="1245234" h="73659">
                <a:moveTo>
                  <a:pt x="0" y="73152"/>
                </a:moveTo>
                <a:lnTo>
                  <a:pt x="1245107" y="73152"/>
                </a:lnTo>
                <a:lnTo>
                  <a:pt x="124510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2590800" y="457201"/>
            <a:ext cx="2750184" cy="307777"/>
          </a:xfrm>
          <a:prstGeom prst="rect">
            <a:avLst/>
          </a:prstGeom>
        </p:spPr>
        <p:txBody>
          <a:bodyPr vert="horz" wrap="square" lIns="0" tIns="0" rIns="0" bIns="0" rtlCol="0">
            <a:spAutoFit/>
          </a:bodyPr>
          <a:lstStyle/>
          <a:p>
            <a:pPr marL="12700" algn="ctr" rtl="0">
              <a:lnSpc>
                <a:spcPct val="100000"/>
              </a:lnSpc>
            </a:pPr>
            <a:r>
              <a:rPr lang="es" sz="2000" spc="-5" dirty="0">
                <a:solidFill>
                  <a:srgbClr val="243355"/>
                </a:solidFill>
                <a:latin typeface="Gotham Rounded Book" pitchFamily="50" charset="0"/>
                <a:cs typeface="Arial"/>
              </a:rPr>
              <a:t>Calendario 2023 – 2024</a:t>
            </a:r>
            <a:endParaRPr sz="2000" dirty="0">
              <a:latin typeface="Gotham Rounded Book" pitchFamily="50" charset="0"/>
              <a:cs typeface="Arial"/>
            </a:endParaRPr>
          </a:p>
        </p:txBody>
      </p:sp>
      <p:sp>
        <p:nvSpPr>
          <p:cNvPr id="11" name="object 11"/>
          <p:cNvSpPr txBox="1"/>
          <p:nvPr/>
        </p:nvSpPr>
        <p:spPr>
          <a:xfrm>
            <a:off x="1255445" y="8636249"/>
            <a:ext cx="5786966" cy="138499"/>
          </a:xfrm>
          <a:prstGeom prst="rect">
            <a:avLst/>
          </a:prstGeom>
        </p:spPr>
        <p:txBody>
          <a:bodyPr vert="horz" wrap="square" lIns="0" tIns="0" rIns="0" bIns="0" rtlCol="0">
            <a:spAutoFit/>
          </a:bodyPr>
          <a:lstStyle/>
          <a:p>
            <a:pPr marL="12700" rtl="0">
              <a:lnSpc>
                <a:spcPct val="100000"/>
              </a:lnSpc>
            </a:pPr>
            <a:r>
              <a:rPr lang="es" sz="900" b="1" u="heavy" dirty="0">
                <a:solidFill>
                  <a:srgbClr val="0000FF"/>
                </a:solidFill>
                <a:latin typeface="Arial"/>
                <a:cs typeface="Arial"/>
                <a:hlinkClick r:id="rId2"/>
              </a:rPr>
              <a:t>HAGA CLIC AQUÍ PARA CONSULTAR EL CALENDARIO ACADÉMICO 2023 - 2024 (PRIMARIA)</a:t>
            </a:r>
            <a:endParaRPr sz="900" dirty="0">
              <a:latin typeface="Arial"/>
              <a:cs typeface="Arial"/>
            </a:endParaRPr>
          </a:p>
        </p:txBody>
      </p:sp>
      <p:sp>
        <p:nvSpPr>
          <p:cNvPr id="13" name="object 13"/>
          <p:cNvSpPr txBox="1"/>
          <p:nvPr/>
        </p:nvSpPr>
        <p:spPr>
          <a:xfrm>
            <a:off x="7133081" y="9585655"/>
            <a:ext cx="141605" cy="155575"/>
          </a:xfrm>
          <a:prstGeom prst="rect">
            <a:avLst/>
          </a:prstGeom>
        </p:spPr>
        <p:txBody>
          <a:bodyPr vert="horz" wrap="square" lIns="0" tIns="0" rIns="0" bIns="0" rtlCol="0">
            <a:spAutoFit/>
          </a:bodyPr>
          <a:lstStyle/>
          <a:p>
            <a:pPr marL="12700" rtl="0">
              <a:lnSpc>
                <a:spcPct val="100000"/>
              </a:lnSpc>
            </a:pPr>
            <a:r>
              <a:rPr lang="es" sz="900" spc="-10">
                <a:solidFill>
                  <a:srgbClr val="808080"/>
                </a:solidFill>
                <a:latin typeface="Calibri"/>
                <a:cs typeface="Calibri"/>
              </a:rPr>
              <a:t>10</a:t>
            </a:r>
            <a:endParaRPr sz="900">
              <a:latin typeface="Calibri"/>
              <a:cs typeface="Calibri"/>
            </a:endParaRPr>
          </a:p>
        </p:txBody>
      </p:sp>
      <p:grpSp>
        <p:nvGrpSpPr>
          <p:cNvPr id="17" name="Group 16">
            <a:extLst>
              <a:ext uri="{FF2B5EF4-FFF2-40B4-BE49-F238E27FC236}">
                <a16:creationId xmlns:a16="http://schemas.microsoft.com/office/drawing/2014/main" id="{B188CA7E-635C-47E1-89DB-E9EAE4A85B5F}"/>
              </a:ext>
            </a:extLst>
          </p:cNvPr>
          <p:cNvGrpSpPr/>
          <p:nvPr/>
        </p:nvGrpSpPr>
        <p:grpSpPr>
          <a:xfrm>
            <a:off x="1224330" y="9525000"/>
            <a:ext cx="4406282" cy="261610"/>
            <a:chOff x="-5029200" y="8077200"/>
            <a:chExt cx="4406282" cy="261610"/>
          </a:xfrm>
        </p:grpSpPr>
        <p:sp>
          <p:nvSpPr>
            <p:cNvPr id="18" name="TextBox 17">
              <a:extLst>
                <a:ext uri="{FF2B5EF4-FFF2-40B4-BE49-F238E27FC236}">
                  <a16:creationId xmlns:a16="http://schemas.microsoft.com/office/drawing/2014/main" id="{C9D1D23C-7AB6-4F35-91B6-416C47526DBF}"/>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19" name="Arrow: Chevron 18">
              <a:extLst>
                <a:ext uri="{FF2B5EF4-FFF2-40B4-BE49-F238E27FC236}">
                  <a16:creationId xmlns:a16="http://schemas.microsoft.com/office/drawing/2014/main" id="{C2AEB48C-E160-4E7D-8345-BE3A3FDFB2DD}"/>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pic>
        <p:nvPicPr>
          <p:cNvPr id="31" name="Graphic 30" descr="Bell outline">
            <a:extLst>
              <a:ext uri="{FF2B5EF4-FFF2-40B4-BE49-F238E27FC236}">
                <a16:creationId xmlns:a16="http://schemas.microsoft.com/office/drawing/2014/main" id="{F798CD9C-DDDA-43F5-8CB4-89E39A959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0200" y="1727200"/>
            <a:ext cx="558800" cy="558800"/>
          </a:xfrm>
          <a:prstGeom prst="rect">
            <a:avLst/>
          </a:prstGeom>
        </p:spPr>
      </p:pic>
      <p:pic>
        <p:nvPicPr>
          <p:cNvPr id="33" name="Graphic 32" descr="Classroom outline">
            <a:extLst>
              <a:ext uri="{FF2B5EF4-FFF2-40B4-BE49-F238E27FC236}">
                <a16:creationId xmlns:a16="http://schemas.microsoft.com/office/drawing/2014/main" id="{C5DCFAC2-7F5F-4B54-8B4D-FE99720D4F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00" y="4080731"/>
            <a:ext cx="744710" cy="744710"/>
          </a:xfrm>
          <a:prstGeom prst="rect">
            <a:avLst/>
          </a:prstGeom>
        </p:spPr>
      </p:pic>
      <p:pic>
        <p:nvPicPr>
          <p:cNvPr id="35" name="Graphic 34" descr="Books outline">
            <a:extLst>
              <a:ext uri="{FF2B5EF4-FFF2-40B4-BE49-F238E27FC236}">
                <a16:creationId xmlns:a16="http://schemas.microsoft.com/office/drawing/2014/main" id="{CD85284E-9686-4666-9CBF-FAC92A29B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000" y="3350226"/>
            <a:ext cx="688374" cy="688374"/>
          </a:xfrm>
          <a:prstGeom prst="rect">
            <a:avLst/>
          </a:prstGeom>
        </p:spPr>
      </p:pic>
      <p:pic>
        <p:nvPicPr>
          <p:cNvPr id="37" name="Graphic 36" descr="Lunch Box outline">
            <a:extLst>
              <a:ext uri="{FF2B5EF4-FFF2-40B4-BE49-F238E27FC236}">
                <a16:creationId xmlns:a16="http://schemas.microsoft.com/office/drawing/2014/main" id="{5EE74E08-BD57-4952-8999-3FDBAB916C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4470" y="1106270"/>
            <a:ext cx="646330" cy="646330"/>
          </a:xfrm>
          <a:prstGeom prst="rect">
            <a:avLst/>
          </a:prstGeom>
        </p:spPr>
      </p:pic>
      <p:pic>
        <p:nvPicPr>
          <p:cNvPr id="39" name="Graphic 38" descr="Schoolhouse outline">
            <a:extLst>
              <a:ext uri="{FF2B5EF4-FFF2-40B4-BE49-F238E27FC236}">
                <a16:creationId xmlns:a16="http://schemas.microsoft.com/office/drawing/2014/main" id="{6F309DA6-F4A5-4605-9ACF-11563DBC9B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1600" y="6012186"/>
            <a:ext cx="845814" cy="845814"/>
          </a:xfrm>
          <a:prstGeom prst="rect">
            <a:avLst/>
          </a:prstGeom>
        </p:spPr>
      </p:pic>
      <p:pic>
        <p:nvPicPr>
          <p:cNvPr id="43" name="Graphic 42" descr="Head with gears outline">
            <a:extLst>
              <a:ext uri="{FF2B5EF4-FFF2-40B4-BE49-F238E27FC236}">
                <a16:creationId xmlns:a16="http://schemas.microsoft.com/office/drawing/2014/main" id="{04F9AB0E-F61C-4BAA-BE2E-32893438698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0790" y="5612598"/>
            <a:ext cx="676210" cy="676210"/>
          </a:xfrm>
          <a:prstGeom prst="rect">
            <a:avLst/>
          </a:prstGeom>
        </p:spPr>
      </p:pic>
      <p:pic>
        <p:nvPicPr>
          <p:cNvPr id="45" name="Graphic 44" descr="Diploma roll outline">
            <a:extLst>
              <a:ext uri="{FF2B5EF4-FFF2-40B4-BE49-F238E27FC236}">
                <a16:creationId xmlns:a16="http://schemas.microsoft.com/office/drawing/2014/main" id="{E695B7B7-A1D2-49F4-9ECC-4EACD8D343A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57800" y="4690731"/>
            <a:ext cx="800098" cy="800098"/>
          </a:xfrm>
          <a:prstGeom prst="rect">
            <a:avLst/>
          </a:prstGeom>
        </p:spPr>
      </p:pic>
      <p:sp>
        <p:nvSpPr>
          <p:cNvPr id="46" name="TextBox 45">
            <a:extLst>
              <a:ext uri="{FF2B5EF4-FFF2-40B4-BE49-F238E27FC236}">
                <a16:creationId xmlns:a16="http://schemas.microsoft.com/office/drawing/2014/main" id="{9DC9572B-5290-4076-89CD-9E09B086C500}"/>
              </a:ext>
            </a:extLst>
          </p:cNvPr>
          <p:cNvSpPr txBox="1"/>
          <p:nvPr/>
        </p:nvSpPr>
        <p:spPr>
          <a:xfrm>
            <a:off x="4495800" y="2249269"/>
            <a:ext cx="2546614" cy="646331"/>
          </a:xfrm>
          <a:prstGeom prst="rect">
            <a:avLst/>
          </a:prstGeom>
          <a:noFill/>
        </p:spPr>
        <p:txBody>
          <a:bodyPr wrap="square" rtlCol="0">
            <a:spAutoFit/>
          </a:bodyPr>
          <a:lstStyle/>
          <a:p>
            <a:pPr algn="ctr" rtl="0"/>
            <a:r>
              <a:rPr lang="es" sz="1200">
                <a:latin typeface="Gotham Rounded Book" pitchFamily="50" charset="0"/>
              </a:rPr>
              <a:t>15 de agosto de 2023</a:t>
            </a:r>
          </a:p>
          <a:p>
            <a:pPr algn="ctr" rtl="0"/>
            <a:r>
              <a:rPr lang="es" sz="1200">
                <a:latin typeface="Gotham Rounded Book" pitchFamily="50" charset="0"/>
              </a:rPr>
              <a:t>Primer día de clases para secundaria</a:t>
            </a:r>
          </a:p>
        </p:txBody>
      </p:sp>
      <p:sp>
        <p:nvSpPr>
          <p:cNvPr id="47" name="TextBox 46">
            <a:extLst>
              <a:ext uri="{FF2B5EF4-FFF2-40B4-BE49-F238E27FC236}">
                <a16:creationId xmlns:a16="http://schemas.microsoft.com/office/drawing/2014/main" id="{F6D2282A-CBF3-4D59-9BC7-C7BD2A1C76A0}"/>
              </a:ext>
            </a:extLst>
          </p:cNvPr>
          <p:cNvSpPr txBox="1"/>
          <p:nvPr/>
        </p:nvSpPr>
        <p:spPr>
          <a:xfrm>
            <a:off x="1032052" y="6243935"/>
            <a:ext cx="2625548" cy="461665"/>
          </a:xfrm>
          <a:prstGeom prst="rect">
            <a:avLst/>
          </a:prstGeom>
          <a:noFill/>
        </p:spPr>
        <p:txBody>
          <a:bodyPr wrap="square" rtlCol="0">
            <a:spAutoFit/>
          </a:bodyPr>
          <a:lstStyle/>
          <a:p>
            <a:pPr algn="ctr" rtl="0"/>
            <a:r>
              <a:rPr lang="es" sz="1200">
                <a:latin typeface="Gotham Rounded Book" pitchFamily="50" charset="0"/>
              </a:rPr>
              <a:t>30 de mayo de 2024</a:t>
            </a:r>
          </a:p>
          <a:p>
            <a:pPr algn="ctr" rtl="0"/>
            <a:r>
              <a:rPr lang="es" sz="1200">
                <a:latin typeface="Gotham Rounded Book" pitchFamily="50" charset="0"/>
              </a:rPr>
              <a:t>Último día de clases</a:t>
            </a:r>
          </a:p>
        </p:txBody>
      </p:sp>
      <p:sp>
        <p:nvSpPr>
          <p:cNvPr id="48" name="TextBox 47">
            <a:extLst>
              <a:ext uri="{FF2B5EF4-FFF2-40B4-BE49-F238E27FC236}">
                <a16:creationId xmlns:a16="http://schemas.microsoft.com/office/drawing/2014/main" id="{49E7BB57-27A8-4381-8097-32DDA441F9B2}"/>
              </a:ext>
            </a:extLst>
          </p:cNvPr>
          <p:cNvSpPr txBox="1"/>
          <p:nvPr/>
        </p:nvSpPr>
        <p:spPr>
          <a:xfrm>
            <a:off x="4191000" y="3962400"/>
            <a:ext cx="2971800" cy="461665"/>
          </a:xfrm>
          <a:prstGeom prst="rect">
            <a:avLst/>
          </a:prstGeom>
          <a:noFill/>
        </p:spPr>
        <p:txBody>
          <a:bodyPr wrap="square" rtlCol="0">
            <a:spAutoFit/>
          </a:bodyPr>
          <a:lstStyle/>
          <a:p>
            <a:pPr algn="ctr" rtl="0"/>
            <a:r>
              <a:rPr lang="es" sz="1200">
                <a:latin typeface="Gotham Rounded Book" pitchFamily="50" charset="0"/>
              </a:rPr>
              <a:t>15 de diciembre de 2023</a:t>
            </a:r>
          </a:p>
          <a:p>
            <a:pPr algn="ctr" rtl="0"/>
            <a:r>
              <a:rPr lang="es" sz="1200">
                <a:latin typeface="Gotham Rounded Book" pitchFamily="50" charset="0"/>
              </a:rPr>
              <a:t>Último día del primer semestre</a:t>
            </a:r>
          </a:p>
        </p:txBody>
      </p:sp>
      <p:sp>
        <p:nvSpPr>
          <p:cNvPr id="49" name="TextBox 48">
            <a:extLst>
              <a:ext uri="{FF2B5EF4-FFF2-40B4-BE49-F238E27FC236}">
                <a16:creationId xmlns:a16="http://schemas.microsoft.com/office/drawing/2014/main" id="{181ABD16-2C6B-446C-8345-DCC2671908C8}"/>
              </a:ext>
            </a:extLst>
          </p:cNvPr>
          <p:cNvSpPr txBox="1"/>
          <p:nvPr/>
        </p:nvSpPr>
        <p:spPr>
          <a:xfrm>
            <a:off x="1032052" y="1748135"/>
            <a:ext cx="2625548" cy="461665"/>
          </a:xfrm>
          <a:prstGeom prst="rect">
            <a:avLst/>
          </a:prstGeom>
          <a:noFill/>
        </p:spPr>
        <p:txBody>
          <a:bodyPr wrap="square" rtlCol="0">
            <a:spAutoFit/>
          </a:bodyPr>
          <a:lstStyle/>
          <a:p>
            <a:pPr algn="ctr" rtl="0"/>
            <a:r>
              <a:rPr lang="es" sz="1200" dirty="0">
                <a:latin typeface="Gotham Rounded Book" pitchFamily="50" charset="0"/>
              </a:rPr>
              <a:t>1 de agosto de 2023</a:t>
            </a:r>
          </a:p>
          <a:p>
            <a:pPr algn="ctr" rtl="0"/>
            <a:r>
              <a:rPr lang="es" sz="1200" dirty="0">
                <a:latin typeface="Gotham Rounded Book" pitchFamily="50" charset="0"/>
              </a:rPr>
              <a:t>Los profesores se presentan a trabajar</a:t>
            </a:r>
          </a:p>
        </p:txBody>
      </p:sp>
      <p:sp>
        <p:nvSpPr>
          <p:cNvPr id="50" name="TextBox 49">
            <a:extLst>
              <a:ext uri="{FF2B5EF4-FFF2-40B4-BE49-F238E27FC236}">
                <a16:creationId xmlns:a16="http://schemas.microsoft.com/office/drawing/2014/main" id="{105EDFA3-7DF9-4BCC-8EEF-3F6301AF3B86}"/>
              </a:ext>
            </a:extLst>
          </p:cNvPr>
          <p:cNvSpPr txBox="1"/>
          <p:nvPr/>
        </p:nvSpPr>
        <p:spPr>
          <a:xfrm>
            <a:off x="803452" y="4784500"/>
            <a:ext cx="3082748" cy="461665"/>
          </a:xfrm>
          <a:prstGeom prst="rect">
            <a:avLst/>
          </a:prstGeom>
          <a:noFill/>
        </p:spPr>
        <p:txBody>
          <a:bodyPr wrap="square" rtlCol="0">
            <a:spAutoFit/>
          </a:bodyPr>
          <a:lstStyle/>
          <a:p>
            <a:pPr algn="ctr" rtl="0"/>
            <a:r>
              <a:rPr lang="es" sz="1200">
                <a:latin typeface="Gotham Rounded Book" pitchFamily="50" charset="0"/>
              </a:rPr>
              <a:t>9 de enero de 2024</a:t>
            </a:r>
          </a:p>
          <a:p>
            <a:pPr algn="ctr" rtl="0"/>
            <a:r>
              <a:rPr lang="es" sz="1200">
                <a:latin typeface="Gotham Rounded Book" pitchFamily="50" charset="0"/>
              </a:rPr>
              <a:t>Primer día del segundo semestre</a:t>
            </a:r>
          </a:p>
        </p:txBody>
      </p:sp>
      <p:sp>
        <p:nvSpPr>
          <p:cNvPr id="52" name="TextBox 51">
            <a:extLst>
              <a:ext uri="{FF2B5EF4-FFF2-40B4-BE49-F238E27FC236}">
                <a16:creationId xmlns:a16="http://schemas.microsoft.com/office/drawing/2014/main" id="{6C08068F-7658-4112-B974-B9FE16D3FEF7}"/>
              </a:ext>
            </a:extLst>
          </p:cNvPr>
          <p:cNvSpPr txBox="1"/>
          <p:nvPr/>
        </p:nvSpPr>
        <p:spPr>
          <a:xfrm>
            <a:off x="955852" y="3050966"/>
            <a:ext cx="2625548" cy="646331"/>
          </a:xfrm>
          <a:prstGeom prst="rect">
            <a:avLst/>
          </a:prstGeom>
          <a:noFill/>
        </p:spPr>
        <p:txBody>
          <a:bodyPr wrap="square" rtlCol="0">
            <a:spAutoFit/>
          </a:bodyPr>
          <a:lstStyle/>
          <a:p>
            <a:pPr algn="ctr" rtl="0"/>
            <a:r>
              <a:rPr lang="es" sz="1200">
                <a:latin typeface="Gotham Rounded Book" pitchFamily="50" charset="0"/>
              </a:rPr>
              <a:t>15 de agosto de 2023</a:t>
            </a:r>
          </a:p>
          <a:p>
            <a:pPr algn="ctr" rtl="0"/>
            <a:r>
              <a:rPr lang="es" sz="1200">
                <a:latin typeface="Gotham Rounded Book" pitchFamily="50" charset="0"/>
              </a:rPr>
              <a:t>Primer día de clases para primaria</a:t>
            </a:r>
          </a:p>
        </p:txBody>
      </p:sp>
      <p:sp>
        <p:nvSpPr>
          <p:cNvPr id="53" name="TextBox 52">
            <a:extLst>
              <a:ext uri="{FF2B5EF4-FFF2-40B4-BE49-F238E27FC236}">
                <a16:creationId xmlns:a16="http://schemas.microsoft.com/office/drawing/2014/main" id="{A706C999-66B4-4485-9877-8080EAFF7846}"/>
              </a:ext>
            </a:extLst>
          </p:cNvPr>
          <p:cNvSpPr txBox="1"/>
          <p:nvPr/>
        </p:nvSpPr>
        <p:spPr>
          <a:xfrm>
            <a:off x="4648200" y="6705600"/>
            <a:ext cx="2180081" cy="461665"/>
          </a:xfrm>
          <a:prstGeom prst="rect">
            <a:avLst/>
          </a:prstGeom>
          <a:noFill/>
        </p:spPr>
        <p:txBody>
          <a:bodyPr wrap="square" rtlCol="0">
            <a:spAutoFit/>
          </a:bodyPr>
          <a:lstStyle/>
          <a:p>
            <a:pPr algn="ctr" rtl="0"/>
            <a:r>
              <a:rPr lang="es" sz="1200">
                <a:latin typeface="Gotham Rounded Book" pitchFamily="50" charset="0"/>
              </a:rPr>
              <a:t>7 de junio de 2024 </a:t>
            </a:r>
          </a:p>
          <a:p>
            <a:pPr algn="ctr" rtl="0"/>
            <a:r>
              <a:rPr lang="es" sz="1200">
                <a:latin typeface="Gotham Rounded Book" pitchFamily="50" charset="0"/>
              </a:rPr>
              <a:t>Último día laboral para profesores</a:t>
            </a:r>
          </a:p>
        </p:txBody>
      </p:sp>
      <p:sp>
        <p:nvSpPr>
          <p:cNvPr id="54" name="TextBox 53">
            <a:extLst>
              <a:ext uri="{FF2B5EF4-FFF2-40B4-BE49-F238E27FC236}">
                <a16:creationId xmlns:a16="http://schemas.microsoft.com/office/drawing/2014/main" id="{6BD0DD4C-4A02-4282-8901-064E9FDC1638}"/>
              </a:ext>
            </a:extLst>
          </p:cNvPr>
          <p:cNvSpPr txBox="1"/>
          <p:nvPr/>
        </p:nvSpPr>
        <p:spPr>
          <a:xfrm>
            <a:off x="4648200" y="5252749"/>
            <a:ext cx="2060525" cy="461665"/>
          </a:xfrm>
          <a:prstGeom prst="rect">
            <a:avLst/>
          </a:prstGeom>
          <a:noFill/>
        </p:spPr>
        <p:txBody>
          <a:bodyPr wrap="square" rtlCol="0">
            <a:spAutoFit/>
          </a:bodyPr>
          <a:lstStyle/>
          <a:p>
            <a:pPr algn="ctr" rtl="0"/>
            <a:r>
              <a:rPr lang="es" sz="1200">
                <a:latin typeface="Gotham Rounded Book" pitchFamily="50" charset="0"/>
              </a:rPr>
              <a:t>Por definir</a:t>
            </a:r>
          </a:p>
          <a:p>
            <a:pPr algn="ctr" rtl="0"/>
            <a:r>
              <a:rPr lang="es" sz="1200">
                <a:latin typeface="Gotham Rounded Book" pitchFamily="50" charset="0"/>
              </a:rPr>
              <a:t>Fecha de firma para estudiantes del último grado</a:t>
            </a:r>
          </a:p>
        </p:txBody>
      </p:sp>
      <p:pic>
        <p:nvPicPr>
          <p:cNvPr id="56" name="Graphic 55" descr="Graduation cap outline">
            <a:extLst>
              <a:ext uri="{FF2B5EF4-FFF2-40B4-BE49-F238E27FC236}">
                <a16:creationId xmlns:a16="http://schemas.microsoft.com/office/drawing/2014/main" id="{6623FFC8-E718-476B-81EE-EEA802DEA2D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31582" y="6929165"/>
            <a:ext cx="735418" cy="735418"/>
          </a:xfrm>
          <a:prstGeom prst="rect">
            <a:avLst/>
          </a:prstGeom>
        </p:spPr>
      </p:pic>
      <p:sp>
        <p:nvSpPr>
          <p:cNvPr id="57" name="TextBox 56">
            <a:extLst>
              <a:ext uri="{FF2B5EF4-FFF2-40B4-BE49-F238E27FC236}">
                <a16:creationId xmlns:a16="http://schemas.microsoft.com/office/drawing/2014/main" id="{691430B3-DD05-4CEE-8904-231DA6E2A9FC}"/>
              </a:ext>
            </a:extLst>
          </p:cNvPr>
          <p:cNvSpPr txBox="1"/>
          <p:nvPr/>
        </p:nvSpPr>
        <p:spPr>
          <a:xfrm>
            <a:off x="1260652" y="7471709"/>
            <a:ext cx="2015948" cy="461665"/>
          </a:xfrm>
          <a:prstGeom prst="rect">
            <a:avLst/>
          </a:prstGeom>
          <a:noFill/>
        </p:spPr>
        <p:txBody>
          <a:bodyPr wrap="square" rtlCol="0">
            <a:spAutoFit/>
          </a:bodyPr>
          <a:lstStyle/>
          <a:p>
            <a:pPr algn="ctr" rtl="0"/>
            <a:r>
              <a:rPr lang="es" sz="1200">
                <a:latin typeface="Gotham Rounded Book" pitchFamily="50" charset="0"/>
              </a:rPr>
              <a:t>Junio de 2024</a:t>
            </a:r>
          </a:p>
          <a:p>
            <a:pPr algn="ctr" rtl="0"/>
            <a:r>
              <a:rPr lang="es" sz="1200">
                <a:latin typeface="Gotham Rounded Book" pitchFamily="50" charset="0"/>
              </a:rPr>
              <a:t>Graduaciones</a:t>
            </a:r>
          </a:p>
        </p:txBody>
      </p:sp>
      <p:cxnSp>
        <p:nvCxnSpPr>
          <p:cNvPr id="59" name="Straight Connector 58">
            <a:extLst>
              <a:ext uri="{FF2B5EF4-FFF2-40B4-BE49-F238E27FC236}">
                <a16:creationId xmlns:a16="http://schemas.microsoft.com/office/drawing/2014/main" id="{EA85F319-CBF2-428D-BF46-9E64301816E1}"/>
              </a:ext>
            </a:extLst>
          </p:cNvPr>
          <p:cNvCxnSpPr/>
          <p:nvPr/>
        </p:nvCxnSpPr>
        <p:spPr>
          <a:xfrm>
            <a:off x="3886200" y="1127091"/>
            <a:ext cx="0" cy="7308299"/>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Graphic 70" descr="Bell outline">
            <a:extLst>
              <a:ext uri="{FF2B5EF4-FFF2-40B4-BE49-F238E27FC236}">
                <a16:creationId xmlns:a16="http://schemas.microsoft.com/office/drawing/2014/main" id="{BA955A5C-3706-4B44-83F4-306DB73C211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990790" y="2500823"/>
            <a:ext cx="558800" cy="558800"/>
          </a:xfrm>
          <a:prstGeom prst="rect">
            <a:avLst/>
          </a:prstGeom>
        </p:spPr>
      </p:pic>
      <p:grpSp>
        <p:nvGrpSpPr>
          <p:cNvPr id="80" name="Group 79">
            <a:extLst>
              <a:ext uri="{FF2B5EF4-FFF2-40B4-BE49-F238E27FC236}">
                <a16:creationId xmlns:a16="http://schemas.microsoft.com/office/drawing/2014/main" id="{0F06D751-CFAA-44F7-826F-7AAF667E6AEC}"/>
              </a:ext>
            </a:extLst>
          </p:cNvPr>
          <p:cNvGrpSpPr/>
          <p:nvPr/>
        </p:nvGrpSpPr>
        <p:grpSpPr>
          <a:xfrm>
            <a:off x="2882900" y="1442563"/>
            <a:ext cx="1003300" cy="157637"/>
            <a:chOff x="2882900" y="1442563"/>
            <a:chExt cx="1003300" cy="157637"/>
          </a:xfrm>
        </p:grpSpPr>
        <p:cxnSp>
          <p:nvCxnSpPr>
            <p:cNvPr id="61" name="Straight Connector 60">
              <a:extLst>
                <a:ext uri="{FF2B5EF4-FFF2-40B4-BE49-F238E27FC236}">
                  <a16:creationId xmlns:a16="http://schemas.microsoft.com/office/drawing/2014/main" id="{12C87C79-132C-4A22-A2FF-7C58CF6CAFEA}"/>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1C3616F-72AB-4643-A329-86924B0B3FBF}"/>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2E37D7C-023E-4839-80A3-4FC4D5307D5D}"/>
              </a:ext>
            </a:extLst>
          </p:cNvPr>
          <p:cNvGrpSpPr/>
          <p:nvPr/>
        </p:nvGrpSpPr>
        <p:grpSpPr>
          <a:xfrm>
            <a:off x="3886200" y="2070100"/>
            <a:ext cx="1003300" cy="157637"/>
            <a:chOff x="3886200" y="2070100"/>
            <a:chExt cx="1003300" cy="157637"/>
          </a:xfrm>
        </p:grpSpPr>
        <p:cxnSp>
          <p:nvCxnSpPr>
            <p:cNvPr id="63" name="Straight Connector 62">
              <a:extLst>
                <a:ext uri="{FF2B5EF4-FFF2-40B4-BE49-F238E27FC236}">
                  <a16:creationId xmlns:a16="http://schemas.microsoft.com/office/drawing/2014/main" id="{AB60DA98-15E2-4979-8094-9C51FC3F2B73}"/>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1308CA-F2C3-4605-839C-10999F755918}"/>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880975E-C432-45D5-BE22-406CBEF897D9}"/>
              </a:ext>
            </a:extLst>
          </p:cNvPr>
          <p:cNvGrpSpPr/>
          <p:nvPr/>
        </p:nvGrpSpPr>
        <p:grpSpPr>
          <a:xfrm>
            <a:off x="2870200" y="7244460"/>
            <a:ext cx="1003300" cy="157637"/>
            <a:chOff x="2882900" y="1442563"/>
            <a:chExt cx="1003300" cy="157637"/>
          </a:xfrm>
        </p:grpSpPr>
        <p:cxnSp>
          <p:nvCxnSpPr>
            <p:cNvPr id="82" name="Straight Connector 81">
              <a:extLst>
                <a:ext uri="{FF2B5EF4-FFF2-40B4-BE49-F238E27FC236}">
                  <a16:creationId xmlns:a16="http://schemas.microsoft.com/office/drawing/2014/main" id="{8938113F-0817-472F-9C7B-40EE9E09EB6D}"/>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F4D7A2-E647-4525-9E19-3317A27D3771}"/>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76626FF9-5B72-4121-B413-BE56D7EAFCA3}"/>
              </a:ext>
            </a:extLst>
          </p:cNvPr>
          <p:cNvGrpSpPr/>
          <p:nvPr/>
        </p:nvGrpSpPr>
        <p:grpSpPr>
          <a:xfrm>
            <a:off x="2870200" y="5938363"/>
            <a:ext cx="1003300" cy="157637"/>
            <a:chOff x="2882900" y="1442563"/>
            <a:chExt cx="1003300" cy="157637"/>
          </a:xfrm>
        </p:grpSpPr>
        <p:cxnSp>
          <p:nvCxnSpPr>
            <p:cNvPr id="85" name="Straight Connector 84">
              <a:extLst>
                <a:ext uri="{FF2B5EF4-FFF2-40B4-BE49-F238E27FC236}">
                  <a16:creationId xmlns:a16="http://schemas.microsoft.com/office/drawing/2014/main" id="{78791858-9D46-4A5C-A40E-5E9EBE40DD56}"/>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D4DCB8-D97E-4DC0-A61D-85CF3F7EA29F}"/>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956E596A-0C68-4102-9B91-5B514AF598B9}"/>
              </a:ext>
            </a:extLst>
          </p:cNvPr>
          <p:cNvGrpSpPr/>
          <p:nvPr/>
        </p:nvGrpSpPr>
        <p:grpSpPr>
          <a:xfrm>
            <a:off x="2895600" y="4414363"/>
            <a:ext cx="1003300" cy="157637"/>
            <a:chOff x="2882900" y="1442563"/>
            <a:chExt cx="1003300" cy="157637"/>
          </a:xfrm>
        </p:grpSpPr>
        <p:cxnSp>
          <p:nvCxnSpPr>
            <p:cNvPr id="88" name="Straight Connector 87">
              <a:extLst>
                <a:ext uri="{FF2B5EF4-FFF2-40B4-BE49-F238E27FC236}">
                  <a16:creationId xmlns:a16="http://schemas.microsoft.com/office/drawing/2014/main" id="{E65BDA06-14C8-474B-B4A6-5B18DC16040E}"/>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A690E8D-7302-4103-83AE-7EEB4513AE4A}"/>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79F89CE3-4755-47E5-8393-0BA51B70534E}"/>
              </a:ext>
            </a:extLst>
          </p:cNvPr>
          <p:cNvGrpSpPr/>
          <p:nvPr/>
        </p:nvGrpSpPr>
        <p:grpSpPr>
          <a:xfrm>
            <a:off x="2870200" y="2819400"/>
            <a:ext cx="1003300" cy="157637"/>
            <a:chOff x="2882900" y="1442563"/>
            <a:chExt cx="1003300" cy="157637"/>
          </a:xfrm>
        </p:grpSpPr>
        <p:cxnSp>
          <p:nvCxnSpPr>
            <p:cNvPr id="91" name="Straight Connector 90">
              <a:extLst>
                <a:ext uri="{FF2B5EF4-FFF2-40B4-BE49-F238E27FC236}">
                  <a16:creationId xmlns:a16="http://schemas.microsoft.com/office/drawing/2014/main" id="{2EE72F5C-37E0-4031-829C-B6E0556F0B9D}"/>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539B036-7190-4571-A68C-EC9C07AC338A}"/>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84ECE1FC-F34A-4C56-9286-F551AC969A8A}"/>
              </a:ext>
            </a:extLst>
          </p:cNvPr>
          <p:cNvGrpSpPr/>
          <p:nvPr/>
        </p:nvGrpSpPr>
        <p:grpSpPr>
          <a:xfrm>
            <a:off x="3886201" y="6502344"/>
            <a:ext cx="1003300" cy="157637"/>
            <a:chOff x="3886200" y="2070100"/>
            <a:chExt cx="1003300" cy="157637"/>
          </a:xfrm>
        </p:grpSpPr>
        <p:cxnSp>
          <p:nvCxnSpPr>
            <p:cNvPr id="95" name="Straight Connector 94">
              <a:extLst>
                <a:ext uri="{FF2B5EF4-FFF2-40B4-BE49-F238E27FC236}">
                  <a16:creationId xmlns:a16="http://schemas.microsoft.com/office/drawing/2014/main" id="{F35D4230-8B99-40E1-B607-B93B207CF2DD}"/>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A7A6B3-AC62-443F-A5D5-BEC90B89A1F3}"/>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623E4775-B789-4AB5-9F83-8AE3E64295CF}"/>
              </a:ext>
            </a:extLst>
          </p:cNvPr>
          <p:cNvGrpSpPr/>
          <p:nvPr/>
        </p:nvGrpSpPr>
        <p:grpSpPr>
          <a:xfrm>
            <a:off x="3898900" y="5023963"/>
            <a:ext cx="1003300" cy="157637"/>
            <a:chOff x="3886200" y="2070100"/>
            <a:chExt cx="1003300" cy="157637"/>
          </a:xfrm>
        </p:grpSpPr>
        <p:cxnSp>
          <p:nvCxnSpPr>
            <p:cNvPr id="98" name="Straight Connector 97">
              <a:extLst>
                <a:ext uri="{FF2B5EF4-FFF2-40B4-BE49-F238E27FC236}">
                  <a16:creationId xmlns:a16="http://schemas.microsoft.com/office/drawing/2014/main" id="{3441402C-3EC5-4A45-8355-D96793DB6719}"/>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FB8A530-3F7F-4F32-BF66-0A6D7418DA2D}"/>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C9439A40-AC79-4D5C-8181-0BEAF08738CD}"/>
              </a:ext>
            </a:extLst>
          </p:cNvPr>
          <p:cNvGrpSpPr/>
          <p:nvPr/>
        </p:nvGrpSpPr>
        <p:grpSpPr>
          <a:xfrm>
            <a:off x="3886200" y="3657599"/>
            <a:ext cx="1003300" cy="157637"/>
            <a:chOff x="3886200" y="2070100"/>
            <a:chExt cx="1003300" cy="157637"/>
          </a:xfrm>
        </p:grpSpPr>
        <p:cxnSp>
          <p:nvCxnSpPr>
            <p:cNvPr id="101" name="Straight Connector 100">
              <a:extLst>
                <a:ext uri="{FF2B5EF4-FFF2-40B4-BE49-F238E27FC236}">
                  <a16:creationId xmlns:a16="http://schemas.microsoft.com/office/drawing/2014/main" id="{F73BB689-EBCF-4B75-A942-6C0ADBB24DBB}"/>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16D1BDA-4D8D-4F97-B81A-5A8795F42A61}"/>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5" name="object 11">
            <a:extLst>
              <a:ext uri="{FF2B5EF4-FFF2-40B4-BE49-F238E27FC236}">
                <a16:creationId xmlns:a16="http://schemas.microsoft.com/office/drawing/2014/main" id="{DD554806-74F3-41FB-B1FC-AC485BEF931B}"/>
              </a:ext>
            </a:extLst>
          </p:cNvPr>
          <p:cNvSpPr txBox="1"/>
          <p:nvPr/>
        </p:nvSpPr>
        <p:spPr>
          <a:xfrm>
            <a:off x="1295400" y="9026072"/>
            <a:ext cx="5786966" cy="138499"/>
          </a:xfrm>
          <a:prstGeom prst="rect">
            <a:avLst/>
          </a:prstGeom>
        </p:spPr>
        <p:txBody>
          <a:bodyPr vert="horz" wrap="square" lIns="0" tIns="0" rIns="0" bIns="0" rtlCol="0">
            <a:spAutoFit/>
          </a:bodyPr>
          <a:lstStyle/>
          <a:p>
            <a:pPr marL="12700" rtl="0">
              <a:lnSpc>
                <a:spcPct val="100000"/>
              </a:lnSpc>
            </a:pPr>
            <a:r>
              <a:rPr lang="es" sz="900" b="1" u="heavy">
                <a:solidFill>
                  <a:srgbClr val="0000FF"/>
                </a:solidFill>
                <a:latin typeface="Arial"/>
                <a:cs typeface="Arial"/>
                <a:hlinkClick r:id="rId21"/>
              </a:rPr>
              <a:t>HAGA CLIC AQUÍ PARA CONSULTAR EL CALENDARIO ACADÉMICO 2023 - 2024 (SECUNDARIA)</a:t>
            </a:r>
            <a:endParaRPr sz="900" dirty="0">
              <a:latin typeface="Arial"/>
              <a:cs typeface="Arial"/>
            </a:endParaRPr>
          </a:p>
        </p:txBody>
      </p:sp>
      <p:sp>
        <p:nvSpPr>
          <p:cNvPr id="62" name="object 2">
            <a:extLst>
              <a:ext uri="{FF2B5EF4-FFF2-40B4-BE49-F238E27FC236}">
                <a16:creationId xmlns:a16="http://schemas.microsoft.com/office/drawing/2014/main" id="{63449F87-381D-4C71-8188-20AE164C5AA9}"/>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873165" y="8902903"/>
            <a:ext cx="71755" cy="73660"/>
          </a:xfrm>
          <a:custGeom>
            <a:avLst/>
            <a:gdLst/>
            <a:ahLst/>
            <a:cxnLst/>
            <a:rect l="l" t="t" r="r" b="b"/>
            <a:pathLst>
              <a:path w="71754" h="73659">
                <a:moveTo>
                  <a:pt x="0" y="73152"/>
                </a:moveTo>
                <a:lnTo>
                  <a:pt x="71627" y="73152"/>
                </a:lnTo>
                <a:lnTo>
                  <a:pt x="7162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11875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1260652" y="8902903"/>
            <a:ext cx="4612640" cy="73660"/>
          </a:xfrm>
          <a:custGeom>
            <a:avLst/>
            <a:gdLst/>
            <a:ahLst/>
            <a:cxnLst/>
            <a:rect l="l" t="t" r="r" b="b"/>
            <a:pathLst>
              <a:path w="4612640" h="73659">
                <a:moveTo>
                  <a:pt x="0" y="73152"/>
                </a:moveTo>
                <a:lnTo>
                  <a:pt x="4612513" y="73152"/>
                </a:lnTo>
                <a:lnTo>
                  <a:pt x="4612513"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7263130" y="89029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94487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6018021" y="8902903"/>
            <a:ext cx="1245235" cy="73660"/>
          </a:xfrm>
          <a:custGeom>
            <a:avLst/>
            <a:gdLst/>
            <a:ahLst/>
            <a:cxnLst/>
            <a:rect l="l" t="t" r="r" b="b"/>
            <a:pathLst>
              <a:path w="1245234" h="73659">
                <a:moveTo>
                  <a:pt x="0" y="73152"/>
                </a:moveTo>
                <a:lnTo>
                  <a:pt x="1245107" y="73152"/>
                </a:lnTo>
                <a:lnTo>
                  <a:pt x="124510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596900" y="1048766"/>
            <a:ext cx="4737100" cy="276999"/>
          </a:xfrm>
          <a:prstGeom prst="rect">
            <a:avLst/>
          </a:prstGeom>
        </p:spPr>
        <p:txBody>
          <a:bodyPr vert="horz" wrap="square" lIns="0" tIns="0" rIns="0" bIns="0" rtlCol="0">
            <a:spAutoFit/>
          </a:bodyPr>
          <a:lstStyle/>
          <a:p>
            <a:pPr marL="12700" rtl="0">
              <a:lnSpc>
                <a:spcPct val="100000"/>
              </a:lnSpc>
            </a:pPr>
            <a:r>
              <a:rPr lang="es" sz="1800" u="sng" dirty="0">
                <a:solidFill>
                  <a:srgbClr val="243355"/>
                </a:solidFill>
                <a:latin typeface="Arial"/>
                <a:cs typeface="Arial"/>
              </a:rPr>
              <a:t>Aprendizaje y trabajo presencial seguro</a:t>
            </a:r>
            <a:r>
              <a:rPr lang="es" sz="1800" u="sng" spc="5" dirty="0">
                <a:solidFill>
                  <a:srgbClr val="243355"/>
                </a:solidFill>
                <a:latin typeface="Arial"/>
                <a:cs typeface="Arial"/>
              </a:rPr>
              <a:t> </a:t>
            </a:r>
            <a:endParaRPr sz="1800" u="sng" dirty="0">
              <a:latin typeface="Arial"/>
              <a:cs typeface="Arial"/>
            </a:endParaRPr>
          </a:p>
        </p:txBody>
      </p:sp>
      <p:sp>
        <p:nvSpPr>
          <p:cNvPr id="11" name="object 11"/>
          <p:cNvSpPr txBox="1"/>
          <p:nvPr/>
        </p:nvSpPr>
        <p:spPr>
          <a:xfrm>
            <a:off x="596900" y="1572514"/>
            <a:ext cx="3289300" cy="1254126"/>
          </a:xfrm>
          <a:prstGeom prst="rect">
            <a:avLst/>
          </a:prstGeom>
        </p:spPr>
        <p:txBody>
          <a:bodyPr vert="horz" wrap="square" lIns="0" tIns="0" rIns="0" bIns="0" rtlCol="0">
            <a:spAutoFit/>
          </a:bodyPr>
          <a:lstStyle/>
          <a:p>
            <a:pPr marL="12700" rtl="0">
              <a:lnSpc>
                <a:spcPts val="1900"/>
              </a:lnSpc>
            </a:pPr>
            <a:r>
              <a:rPr lang="es" sz="1600" spc="-10" dirty="0">
                <a:solidFill>
                  <a:srgbClr val="374B80"/>
                </a:solidFill>
                <a:latin typeface="Arial"/>
                <a:cs typeface="Arial"/>
              </a:rPr>
              <a:t>Estrategias de prevención</a:t>
            </a:r>
            <a:endParaRPr sz="1600" dirty="0">
              <a:latin typeface="Arial"/>
              <a:cs typeface="Arial"/>
            </a:endParaRPr>
          </a:p>
          <a:p>
            <a:pPr marL="12700" rtl="0">
              <a:lnSpc>
                <a:spcPts val="1300"/>
              </a:lnSpc>
            </a:pPr>
            <a:r>
              <a:rPr lang="es" sz="1100" dirty="0">
                <a:latin typeface="Arial"/>
                <a:cs typeface="Arial"/>
              </a:rPr>
              <a:t>Es esencial que todo el personal siga las siguientes </a:t>
            </a:r>
            <a:r>
              <a:rPr lang="es" sz="1100" spc="-10" dirty="0">
                <a:latin typeface="Arial"/>
                <a:cs typeface="Arial"/>
              </a:rPr>
              <a:t>estrategias de prevención</a:t>
            </a:r>
            <a:r>
              <a:rPr lang="es" sz="1100" dirty="0">
                <a:latin typeface="Arial"/>
                <a:cs typeface="Arial"/>
              </a:rPr>
              <a:t> para permitir que se den clases de manera segura y ayudar a prevenir la propagación del COVID-19 en nuestras escuelas:</a:t>
            </a:r>
            <a:r>
              <a:rPr lang="es" sz="1100" spc="-10" dirty="0">
                <a:latin typeface="Arial"/>
                <a:cs typeface="Arial"/>
              </a:rPr>
              <a:t> </a:t>
            </a:r>
            <a:r>
              <a:rPr lang="es" sz="1100" spc="-15" dirty="0">
                <a:latin typeface="Arial"/>
                <a:cs typeface="Arial"/>
              </a:rPr>
              <a:t> </a:t>
            </a:r>
            <a:r>
              <a:rPr lang="es" sz="1100" spc="-5" dirty="0">
                <a:latin typeface="Arial"/>
                <a:cs typeface="Arial"/>
              </a:rPr>
              <a:t>   </a:t>
            </a:r>
            <a:r>
              <a:rPr lang="es" sz="1100" spc="15" dirty="0">
                <a:latin typeface="Arial"/>
                <a:cs typeface="Arial"/>
              </a:rPr>
              <a:t> </a:t>
            </a:r>
          </a:p>
          <a:p>
            <a:pPr marL="12700" marR="175260" rtl="0">
              <a:lnSpc>
                <a:spcPct val="102699"/>
              </a:lnSpc>
              <a:spcBef>
                <a:spcPts val="10"/>
              </a:spcBef>
            </a:pPr>
            <a:endParaRPr lang="es" sz="1100" spc="15" dirty="0">
              <a:latin typeface="Arial"/>
              <a:cs typeface="Arial"/>
            </a:endParaRPr>
          </a:p>
          <a:p>
            <a:pPr marL="12700" rtl="0">
              <a:lnSpc>
                <a:spcPct val="100000"/>
              </a:lnSpc>
              <a:spcBef>
                <a:spcPts val="45"/>
              </a:spcBef>
            </a:pPr>
            <a:endParaRPr lang="es" sz="1100" spc="15" dirty="0">
              <a:latin typeface="Arial"/>
              <a:cs typeface="Arial"/>
            </a:endParaRPr>
          </a:p>
        </p:txBody>
      </p:sp>
      <p:sp>
        <p:nvSpPr>
          <p:cNvPr id="12" name="object 12"/>
          <p:cNvSpPr txBox="1"/>
          <p:nvPr/>
        </p:nvSpPr>
        <p:spPr>
          <a:xfrm>
            <a:off x="1261688" y="2612379"/>
            <a:ext cx="2091689" cy="677108"/>
          </a:xfrm>
          <a:prstGeom prst="rect">
            <a:avLst/>
          </a:prstGeom>
        </p:spPr>
        <p:txBody>
          <a:bodyPr vert="horz" wrap="square" lIns="0" tIns="0" rIns="0" bIns="0" rtlCol="0">
            <a:spAutoFit/>
          </a:bodyPr>
          <a:lstStyle/>
          <a:p>
            <a:pPr marL="241300" indent="-228600" rtl="0">
              <a:lnSpc>
                <a:spcPct val="100000"/>
              </a:lnSpc>
              <a:buFont typeface="Arial"/>
              <a:buChar char="•"/>
              <a:tabLst>
                <a:tab pos="241300" algn="l"/>
              </a:tabLst>
            </a:pPr>
            <a:r>
              <a:rPr lang="es" sz="1100" dirty="0">
                <a:latin typeface="Arial"/>
                <a:cs typeface="Arial"/>
              </a:rPr>
              <a:t>Uso universal y correcto de </a:t>
            </a:r>
            <a:r>
              <a:rPr lang="es" sz="1100" u="sng" dirty="0">
                <a:solidFill>
                  <a:srgbClr val="0000FF"/>
                </a:solidFill>
                <a:latin typeface="Arial"/>
                <a:cs typeface="Arial"/>
              </a:rPr>
              <a:t>mascarillas</a:t>
            </a:r>
            <a:r>
              <a:rPr lang="es" sz="1100" dirty="0">
                <a:latin typeface="Arial"/>
                <a:cs typeface="Arial"/>
              </a:rPr>
              <a:t>, aunque no sea obligatorio.</a:t>
            </a:r>
          </a:p>
          <a:p>
            <a:pPr marL="241300" rtl="0">
              <a:lnSpc>
                <a:spcPct val="100000"/>
              </a:lnSpc>
              <a:spcBef>
                <a:spcPts val="45"/>
              </a:spcBef>
            </a:pPr>
            <a:endParaRPr lang="es" sz="1100" dirty="0">
              <a:latin typeface="Arial"/>
              <a:cs typeface="Arial"/>
            </a:endParaRPr>
          </a:p>
        </p:txBody>
      </p:sp>
      <p:sp>
        <p:nvSpPr>
          <p:cNvPr id="14" name="object 14"/>
          <p:cNvSpPr txBox="1"/>
          <p:nvPr/>
        </p:nvSpPr>
        <p:spPr>
          <a:xfrm>
            <a:off x="1272286" y="3132263"/>
            <a:ext cx="2613913" cy="1561133"/>
          </a:xfrm>
          <a:prstGeom prst="rect">
            <a:avLst/>
          </a:prstGeom>
        </p:spPr>
        <p:txBody>
          <a:bodyPr vert="horz" wrap="square" lIns="0" tIns="0" rIns="0" bIns="0" rtlCol="0">
            <a:spAutoFit/>
          </a:bodyPr>
          <a:lstStyle/>
          <a:p>
            <a:pPr marL="241300" marR="53975" indent="-228600" rtl="0">
              <a:lnSpc>
                <a:spcPct val="103600"/>
              </a:lnSpc>
              <a:buFont typeface="Arial"/>
              <a:buChar char="•"/>
              <a:tabLst>
                <a:tab pos="241300" algn="l"/>
              </a:tabLst>
            </a:pPr>
            <a:r>
              <a:rPr lang="es" sz="1100" u="sng" spc="-5" dirty="0">
                <a:solidFill>
                  <a:srgbClr val="0000FF"/>
                </a:solidFill>
                <a:latin typeface="Arial"/>
                <a:cs typeface="Arial"/>
              </a:rPr>
              <a:t>La </a:t>
            </a:r>
            <a:r>
              <a:rPr lang="es" sz="1100" u="sng" dirty="0">
                <a:solidFill>
                  <a:srgbClr val="0000FF"/>
                </a:solidFill>
                <a:latin typeface="Arial"/>
                <a:cs typeface="Arial"/>
              </a:rPr>
              <a:t>distancia física</a:t>
            </a:r>
            <a:r>
              <a:rPr lang="es" sz="1100" u="sng" spc="-15" dirty="0">
                <a:solidFill>
                  <a:srgbClr val="0000FF"/>
                </a:solidFill>
                <a:latin typeface="Arial"/>
                <a:cs typeface="Arial"/>
              </a:rPr>
              <a:t> </a:t>
            </a:r>
            <a:r>
              <a:rPr lang="es" sz="1100" spc="-15" dirty="0">
                <a:latin typeface="Arial"/>
                <a:cs typeface="Arial"/>
              </a:rPr>
              <a:t>debe ser lo más grande posible.</a:t>
            </a:r>
            <a:endParaRPr lang="es" sz="1100" spc="10" dirty="0">
              <a:latin typeface="Arial"/>
              <a:cs typeface="Arial"/>
            </a:endParaRPr>
          </a:p>
          <a:p>
            <a:pPr marL="241300" marR="6350" indent="-228600" rtl="0">
              <a:lnSpc>
                <a:spcPct val="102699"/>
              </a:lnSpc>
              <a:spcBef>
                <a:spcPts val="10"/>
              </a:spcBef>
              <a:buFont typeface="Arial"/>
              <a:buChar char="•"/>
              <a:tabLst>
                <a:tab pos="241300" algn="l"/>
              </a:tabLst>
            </a:pPr>
            <a:r>
              <a:rPr lang="es" sz="1100" u="sng" spc="20" dirty="0">
                <a:solidFill>
                  <a:srgbClr val="0000FF"/>
                </a:solidFill>
                <a:latin typeface="Arial"/>
                <a:cs typeface="Arial"/>
              </a:rPr>
              <a:t>Lávese las manos</a:t>
            </a:r>
            <a:r>
              <a:rPr lang="es" sz="1100" u="sng" spc="-15" dirty="0">
                <a:solidFill>
                  <a:srgbClr val="0000FF"/>
                </a:solidFill>
                <a:latin typeface="Arial"/>
                <a:cs typeface="Arial"/>
              </a:rPr>
              <a:t> frecuentemente </a:t>
            </a:r>
            <a:r>
              <a:rPr lang="es" sz="1100" spc="-15" dirty="0">
                <a:latin typeface="Arial"/>
                <a:cs typeface="Arial"/>
              </a:rPr>
              <a:t>con jabón y agua como mínimo durante 20 segundos o utilice desinfectante para manos que tenga como mínimo 60 % de alcohol para limpiarse las manos.</a:t>
            </a:r>
            <a:r>
              <a:rPr lang="es" sz="1100" spc="5" dirty="0">
                <a:latin typeface="Arial"/>
                <a:cs typeface="Arial"/>
              </a:rPr>
              <a:t> </a:t>
            </a:r>
            <a:r>
              <a:rPr lang="es" sz="1100" dirty="0">
                <a:latin typeface="Arial"/>
                <a:cs typeface="Arial"/>
              </a:rPr>
              <a:t>Todo el personal debe lavarse las manos:</a:t>
            </a:r>
          </a:p>
        </p:txBody>
      </p:sp>
      <p:sp>
        <p:nvSpPr>
          <p:cNvPr id="22" name="object 22"/>
          <p:cNvSpPr txBox="1"/>
          <p:nvPr/>
        </p:nvSpPr>
        <p:spPr>
          <a:xfrm>
            <a:off x="7133081" y="9128455"/>
            <a:ext cx="141605" cy="155575"/>
          </a:xfrm>
          <a:prstGeom prst="rect">
            <a:avLst/>
          </a:prstGeom>
        </p:spPr>
        <p:txBody>
          <a:bodyPr vert="horz" wrap="square" lIns="0" tIns="0" rIns="0" bIns="0" rtlCol="0">
            <a:spAutoFit/>
          </a:bodyPr>
          <a:lstStyle/>
          <a:p>
            <a:pPr marL="12700" rtl="0">
              <a:lnSpc>
                <a:spcPct val="100000"/>
              </a:lnSpc>
            </a:pPr>
            <a:r>
              <a:rPr lang="es" sz="900" spc="-10">
                <a:solidFill>
                  <a:srgbClr val="808080"/>
                </a:solidFill>
                <a:latin typeface="Calibri"/>
                <a:cs typeface="Calibri"/>
              </a:rPr>
              <a:t> </a:t>
            </a:r>
            <a:endParaRPr sz="900">
              <a:latin typeface="Calibri"/>
              <a:cs typeface="Calibri"/>
            </a:endParaRPr>
          </a:p>
        </p:txBody>
      </p:sp>
      <p:sp>
        <p:nvSpPr>
          <p:cNvPr id="15" name="object 15"/>
          <p:cNvSpPr txBox="1"/>
          <p:nvPr/>
        </p:nvSpPr>
        <p:spPr>
          <a:xfrm>
            <a:off x="1740154" y="4685980"/>
            <a:ext cx="2232844" cy="2625783"/>
          </a:xfrm>
          <a:prstGeom prst="rect">
            <a:avLst/>
          </a:prstGeom>
        </p:spPr>
        <p:txBody>
          <a:bodyPr vert="horz" wrap="square" lIns="0" tIns="0" rIns="0" bIns="0" rtlCol="0">
            <a:spAutoFit/>
          </a:bodyPr>
          <a:lstStyle/>
          <a:p>
            <a:pPr marL="241300" marR="207010" indent="-228600" rtl="0">
              <a:lnSpc>
                <a:spcPct val="103600"/>
              </a:lnSpc>
              <a:buFont typeface="Wingdings"/>
              <a:buChar char=""/>
              <a:tabLst>
                <a:tab pos="241300" algn="l"/>
              </a:tabLst>
            </a:pPr>
            <a:r>
              <a:rPr lang="es" sz="1100" dirty="0">
                <a:latin typeface="Arial"/>
                <a:cs typeface="Arial"/>
              </a:rPr>
              <a:t>Antes y después de comer.</a:t>
            </a:r>
            <a:endParaRPr sz="1100" dirty="0">
              <a:latin typeface="Arial"/>
              <a:cs typeface="Arial"/>
            </a:endParaRPr>
          </a:p>
          <a:p>
            <a:pPr marL="241300" marR="6350" indent="-228600" rtl="0">
              <a:lnSpc>
                <a:spcPct val="102699"/>
              </a:lnSpc>
              <a:spcBef>
                <a:spcPts val="10"/>
              </a:spcBef>
              <a:buFont typeface="Wingdings"/>
              <a:buChar char=""/>
              <a:tabLst>
                <a:tab pos="241300" algn="l"/>
              </a:tabLst>
            </a:pPr>
            <a:r>
              <a:rPr lang="es" sz="1100" dirty="0">
                <a:latin typeface="Arial"/>
                <a:cs typeface="Arial"/>
              </a:rPr>
              <a:t>Antes y después de tratar un corte o herida.</a:t>
            </a:r>
            <a:endParaRPr sz="1100" dirty="0">
              <a:latin typeface="Arial"/>
              <a:cs typeface="Arial"/>
            </a:endParaRPr>
          </a:p>
          <a:p>
            <a:pPr marL="241300" indent="-228600" rtl="0">
              <a:lnSpc>
                <a:spcPct val="100000"/>
              </a:lnSpc>
              <a:spcBef>
                <a:spcPts val="50"/>
              </a:spcBef>
              <a:buFont typeface="Wingdings"/>
              <a:buChar char=""/>
              <a:tabLst>
                <a:tab pos="241300" algn="l"/>
              </a:tabLst>
            </a:pPr>
            <a:r>
              <a:rPr lang="es" sz="1100" dirty="0">
                <a:latin typeface="Arial"/>
                <a:cs typeface="Arial"/>
              </a:rPr>
              <a:t>Después de ir al baño.</a:t>
            </a:r>
            <a:endParaRPr sz="1100" dirty="0">
              <a:latin typeface="Arial"/>
              <a:cs typeface="Arial"/>
            </a:endParaRPr>
          </a:p>
          <a:p>
            <a:pPr marL="241300" marR="130175" indent="-228600" rtl="0">
              <a:lnSpc>
                <a:spcPct val="103600"/>
              </a:lnSpc>
              <a:buFont typeface="Wingdings"/>
              <a:buChar char=""/>
              <a:tabLst>
                <a:tab pos="241300" algn="l"/>
              </a:tabLst>
            </a:pPr>
            <a:r>
              <a:rPr lang="es" sz="1100" dirty="0">
                <a:latin typeface="Arial"/>
                <a:cs typeface="Arial"/>
              </a:rPr>
              <a:t>Después de sonarse la nariz, toser o estornudar.</a:t>
            </a:r>
            <a:endParaRPr sz="1100" dirty="0">
              <a:latin typeface="Arial"/>
              <a:cs typeface="Arial"/>
            </a:endParaRPr>
          </a:p>
          <a:p>
            <a:pPr marL="241300" marR="82550" indent="-228600" rtl="0">
              <a:lnSpc>
                <a:spcPts val="1370"/>
              </a:lnSpc>
              <a:spcBef>
                <a:spcPts val="40"/>
              </a:spcBef>
              <a:buFont typeface="Wingdings"/>
              <a:buChar char=""/>
              <a:tabLst>
                <a:tab pos="241300" algn="l"/>
              </a:tabLst>
            </a:pPr>
            <a:r>
              <a:rPr lang="es" sz="1100" dirty="0">
                <a:latin typeface="Arial"/>
                <a:cs typeface="Arial"/>
              </a:rPr>
              <a:t>Después de tocarse los ojos, la nariz o la boca.</a:t>
            </a:r>
            <a:endParaRPr sz="1100" dirty="0">
              <a:latin typeface="Arial"/>
              <a:cs typeface="Arial"/>
            </a:endParaRPr>
          </a:p>
          <a:p>
            <a:pPr marL="241300" indent="-228600" rtl="0">
              <a:lnSpc>
                <a:spcPts val="1315"/>
              </a:lnSpc>
              <a:buFont typeface="Wingdings"/>
              <a:buChar char=""/>
              <a:tabLst>
                <a:tab pos="241300" algn="l"/>
              </a:tabLst>
            </a:pPr>
            <a:r>
              <a:rPr lang="es" sz="1100" dirty="0">
                <a:latin typeface="Arial"/>
                <a:cs typeface="Arial"/>
              </a:rPr>
              <a:t>Después de tocar la mascarilla.</a:t>
            </a:r>
            <a:endParaRPr sz="1100" dirty="0">
              <a:latin typeface="Arial"/>
              <a:cs typeface="Arial"/>
            </a:endParaRPr>
          </a:p>
          <a:p>
            <a:pPr marL="241300" marR="174625" indent="-228600" rtl="0">
              <a:lnSpc>
                <a:spcPct val="103400"/>
              </a:lnSpc>
              <a:buFont typeface="Wingdings"/>
              <a:buChar char=""/>
              <a:tabLst>
                <a:tab pos="241300" algn="l"/>
              </a:tabLst>
            </a:pPr>
            <a:r>
              <a:rPr lang="es" sz="1100" dirty="0">
                <a:latin typeface="Arial"/>
                <a:cs typeface="Arial"/>
              </a:rPr>
              <a:t>Después de tocar un objeto o superficie que sea tocado frecuentemente por otras personas (por ejemplo, perillas de puertas y mesas).</a:t>
            </a:r>
            <a:endParaRPr sz="1100" dirty="0">
              <a:latin typeface="Arial"/>
              <a:cs typeface="Arial"/>
            </a:endParaRPr>
          </a:p>
          <a:p>
            <a:pPr marL="241300" indent="-228600" rtl="0">
              <a:lnSpc>
                <a:spcPct val="100000"/>
              </a:lnSpc>
              <a:spcBef>
                <a:spcPts val="35"/>
              </a:spcBef>
              <a:buFont typeface="Wingdings"/>
              <a:buChar char=""/>
              <a:tabLst>
                <a:tab pos="241300" algn="l"/>
              </a:tabLst>
            </a:pPr>
            <a:r>
              <a:rPr lang="es" sz="1100" dirty="0">
                <a:latin typeface="Arial"/>
                <a:cs typeface="Arial"/>
              </a:rPr>
              <a:t>Después de tocar basura.</a:t>
            </a:r>
            <a:endParaRPr sz="1100" dirty="0">
              <a:latin typeface="Arial"/>
              <a:cs typeface="Arial"/>
            </a:endParaRPr>
          </a:p>
        </p:txBody>
      </p:sp>
      <p:sp>
        <p:nvSpPr>
          <p:cNvPr id="16" name="object 16"/>
          <p:cNvSpPr txBox="1"/>
          <p:nvPr/>
        </p:nvSpPr>
        <p:spPr>
          <a:xfrm>
            <a:off x="4631371" y="1735210"/>
            <a:ext cx="2773299" cy="1911101"/>
          </a:xfrm>
          <a:prstGeom prst="rect">
            <a:avLst/>
          </a:prstGeom>
        </p:spPr>
        <p:txBody>
          <a:bodyPr vert="horz" wrap="square" lIns="0" tIns="0" rIns="0" bIns="0" rtlCol="0">
            <a:spAutoFit/>
          </a:bodyPr>
          <a:lstStyle/>
          <a:p>
            <a:pPr marL="241300" marR="23495" indent="-228600" rtl="0">
              <a:lnSpc>
                <a:spcPct val="103299"/>
              </a:lnSpc>
              <a:buFont typeface="Arial"/>
              <a:buChar char="•"/>
              <a:tabLst>
                <a:tab pos="241300" algn="l"/>
              </a:tabLst>
            </a:pPr>
            <a:r>
              <a:rPr lang="es" sz="1100" dirty="0">
                <a:latin typeface="Arial"/>
                <a:cs typeface="Arial"/>
              </a:rPr>
              <a:t>Use una toalla de papel, servilleta, toallita desinfectante o guante desechable al abrir o cerrar la puerta del sanitario.</a:t>
            </a:r>
            <a:endParaRPr sz="1100" dirty="0">
              <a:latin typeface="Arial"/>
              <a:cs typeface="Arial"/>
            </a:endParaRPr>
          </a:p>
          <a:p>
            <a:pPr marL="241300" marR="6350" indent="-228600" rtl="0">
              <a:lnSpc>
                <a:spcPct val="103299"/>
              </a:lnSpc>
              <a:spcBef>
                <a:spcPts val="5"/>
              </a:spcBef>
              <a:buFont typeface="Arial"/>
              <a:buChar char="•"/>
              <a:tabLst>
                <a:tab pos="241300" algn="l"/>
              </a:tabLst>
            </a:pPr>
            <a:r>
              <a:rPr lang="es" sz="1100" dirty="0">
                <a:latin typeface="Arial"/>
                <a:cs typeface="Arial"/>
              </a:rPr>
              <a:t>Al cubrirse al toser o estornudar, háganlo con un pañuelo de papel y después arrójenlo al cesto de basura y lávense las manos.</a:t>
            </a:r>
            <a:endParaRPr sz="1100" dirty="0">
              <a:latin typeface="Arial"/>
              <a:cs typeface="Arial"/>
            </a:endParaRPr>
          </a:p>
          <a:p>
            <a:pPr marL="241300" marR="394335" indent="-228600" rtl="0">
              <a:lnSpc>
                <a:spcPct val="103600"/>
              </a:lnSpc>
              <a:buFont typeface="Arial"/>
              <a:buChar char="•"/>
              <a:tabLst>
                <a:tab pos="241300" algn="l"/>
              </a:tabLst>
            </a:pPr>
            <a:r>
              <a:rPr lang="es" sz="1100" dirty="0">
                <a:latin typeface="Arial"/>
                <a:cs typeface="Arial"/>
              </a:rPr>
              <a:t>Reduzcan la cantidad de artículos personales que traigan a la escuela.</a:t>
            </a:r>
            <a:endParaRPr sz="1100" dirty="0">
              <a:latin typeface="Arial"/>
              <a:cs typeface="Arial"/>
            </a:endParaRPr>
          </a:p>
        </p:txBody>
      </p:sp>
      <p:sp>
        <p:nvSpPr>
          <p:cNvPr id="17" name="object 17"/>
          <p:cNvSpPr txBox="1"/>
          <p:nvPr/>
        </p:nvSpPr>
        <p:spPr>
          <a:xfrm>
            <a:off x="4084445" y="3742465"/>
            <a:ext cx="3459353" cy="1285240"/>
          </a:xfrm>
          <a:prstGeom prst="rect">
            <a:avLst/>
          </a:prstGeom>
        </p:spPr>
        <p:txBody>
          <a:bodyPr vert="horz" wrap="square" lIns="0" tIns="0" rIns="0" bIns="0" rtlCol="0">
            <a:spAutoFit/>
          </a:bodyPr>
          <a:lstStyle/>
          <a:p>
            <a:pPr marL="12700" rtl="0">
              <a:lnSpc>
                <a:spcPts val="1900"/>
              </a:lnSpc>
            </a:pPr>
            <a:r>
              <a:rPr lang="es" sz="1600" spc="-10" dirty="0">
                <a:solidFill>
                  <a:srgbClr val="374B80"/>
                </a:solidFill>
                <a:latin typeface="Arial"/>
                <a:cs typeface="Arial"/>
              </a:rPr>
              <a:t>Selección y bienestar del personal</a:t>
            </a:r>
            <a:endParaRPr sz="1600" dirty="0">
              <a:latin typeface="Arial"/>
              <a:cs typeface="Arial"/>
            </a:endParaRPr>
          </a:p>
          <a:p>
            <a:pPr marL="12700" rtl="0">
              <a:lnSpc>
                <a:spcPts val="1300"/>
              </a:lnSpc>
            </a:pPr>
            <a:r>
              <a:rPr lang="es" sz="1100" dirty="0">
                <a:latin typeface="Arial"/>
                <a:cs typeface="Arial"/>
              </a:rPr>
              <a:t>Dé seguimiento a sus síntomas y permanezca en casa si está enfermo(a).</a:t>
            </a:r>
            <a:endParaRPr sz="1100" dirty="0">
              <a:latin typeface="Arial"/>
              <a:cs typeface="Arial"/>
            </a:endParaRPr>
          </a:p>
          <a:p>
            <a:pPr marL="12700" marR="6350" rtl="0">
              <a:lnSpc>
                <a:spcPct val="103400"/>
              </a:lnSpc>
            </a:pPr>
            <a:r>
              <a:rPr lang="es" sz="1100" spc="-5" dirty="0">
                <a:latin typeface="Arial"/>
                <a:cs typeface="Arial"/>
              </a:rPr>
              <a:t> </a:t>
            </a:r>
            <a:r>
              <a:rPr lang="es" sz="1100" dirty="0">
                <a:latin typeface="Arial"/>
                <a:cs typeface="Arial"/>
              </a:rPr>
              <a:t>Si alguien del personal tiene fiebre, no debería acudir al campus o debe abandonarlo inmediatamente y no volver al campus hasta que hayan pasado más de 24 sin fiebre sin tomar medicamentos antifebriles.</a:t>
            </a:r>
            <a:endParaRPr sz="1100" dirty="0">
              <a:latin typeface="Arial"/>
              <a:cs typeface="Arial"/>
            </a:endParaRPr>
          </a:p>
        </p:txBody>
      </p:sp>
      <p:sp>
        <p:nvSpPr>
          <p:cNvPr id="18" name="object 18"/>
          <p:cNvSpPr txBox="1"/>
          <p:nvPr/>
        </p:nvSpPr>
        <p:spPr>
          <a:xfrm>
            <a:off x="4084445" y="5126710"/>
            <a:ext cx="3385692" cy="2468176"/>
          </a:xfrm>
          <a:prstGeom prst="rect">
            <a:avLst/>
          </a:prstGeom>
        </p:spPr>
        <p:txBody>
          <a:bodyPr vert="horz" wrap="square" lIns="0" tIns="0" rIns="0" bIns="0" rtlCol="0">
            <a:spAutoFit/>
          </a:bodyPr>
          <a:lstStyle/>
          <a:p>
            <a:pPr marL="12700" rtl="0">
              <a:lnSpc>
                <a:spcPts val="1900"/>
              </a:lnSpc>
            </a:pPr>
            <a:r>
              <a:rPr lang="es" sz="1600" spc="-15" dirty="0">
                <a:solidFill>
                  <a:srgbClr val="374B80"/>
                </a:solidFill>
                <a:latin typeface="Arial"/>
                <a:cs typeface="Arial"/>
              </a:rPr>
              <a:t>Mascarillas</a:t>
            </a:r>
            <a:endParaRPr sz="1600" dirty="0">
              <a:latin typeface="Arial"/>
              <a:cs typeface="Arial"/>
            </a:endParaRPr>
          </a:p>
          <a:p>
            <a:pPr marL="12700" rtl="0">
              <a:lnSpc>
                <a:spcPts val="1300"/>
              </a:lnSpc>
            </a:pPr>
            <a:r>
              <a:rPr lang="es" sz="1100" dirty="0">
                <a:latin typeface="Arial"/>
                <a:cs typeface="Arial"/>
              </a:rPr>
              <a:t>Conforme a la ley, el uso de mascarillas es opcional.</a:t>
            </a:r>
            <a:r>
              <a:rPr lang="es" sz="1100" spc="-15" dirty="0">
                <a:latin typeface="Arial"/>
                <a:cs typeface="Arial"/>
              </a:rPr>
              <a:t> </a:t>
            </a:r>
            <a:r>
              <a:rPr lang="es" sz="1100" dirty="0">
                <a:latin typeface="Arial"/>
                <a:cs typeface="Arial"/>
              </a:rPr>
              <a:t>Recomendamos al personal y a las familias a que tomen la decisión que mejor satisfaga sus necesidades. Al ser un ambiente inclusivo, es imprescindible que respetemos la decisión de todos respecto a si usan o no mascarilla cuando se encuentren con otras personas.</a:t>
            </a:r>
            <a:r>
              <a:rPr lang="es" sz="1100" spc="-5" dirty="0">
                <a:latin typeface="Arial"/>
                <a:cs typeface="Arial"/>
              </a:rPr>
              <a:t> </a:t>
            </a:r>
            <a:r>
              <a:rPr lang="es" sz="1100" dirty="0">
                <a:latin typeface="Arial"/>
                <a:cs typeface="Arial"/>
              </a:rPr>
              <a:t>Los Centros para el Control y Prevención de Enfermedades (CDC) recomiendan que todos los profesores, el personal, los estudiantes y los visitantes de las escuelas del ciclo de enseñanza obligatoria usen mascarillas en los espacios cerrados, independientemente de su estado de vacunación.</a:t>
            </a:r>
          </a:p>
        </p:txBody>
      </p:sp>
      <p:sp>
        <p:nvSpPr>
          <p:cNvPr id="19" name="object 19"/>
          <p:cNvSpPr txBox="1"/>
          <p:nvPr/>
        </p:nvSpPr>
        <p:spPr>
          <a:xfrm>
            <a:off x="637356" y="7402028"/>
            <a:ext cx="3261982" cy="1270669"/>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Casos positivos de COVID-19</a:t>
            </a:r>
            <a:endParaRPr sz="1600" dirty="0">
              <a:latin typeface="Arial"/>
              <a:cs typeface="Arial"/>
            </a:endParaRPr>
          </a:p>
          <a:p>
            <a:pPr marL="12700" rtl="0">
              <a:lnSpc>
                <a:spcPts val="1305"/>
              </a:lnSpc>
            </a:pPr>
            <a:r>
              <a:rPr lang="es" sz="1100" dirty="0">
                <a:latin typeface="Arial"/>
                <a:cs typeface="Arial"/>
              </a:rPr>
              <a:t>Si se entera de que ha dado positivo a</a:t>
            </a:r>
            <a:endParaRPr sz="1100" dirty="0">
              <a:latin typeface="Arial"/>
              <a:cs typeface="Arial"/>
            </a:endParaRPr>
          </a:p>
          <a:p>
            <a:pPr marL="12700" marR="6350" rtl="0">
              <a:lnSpc>
                <a:spcPct val="103299"/>
              </a:lnSpc>
              <a:spcBef>
                <a:spcPts val="5"/>
              </a:spcBef>
            </a:pPr>
            <a:r>
              <a:rPr lang="es" sz="1100" dirty="0">
                <a:latin typeface="Arial"/>
                <a:cs typeface="Arial"/>
              </a:rPr>
              <a:t>COVID-19, informe al área de Talento usando este formulario. Los casos confirmados deben permanecer 10 días en cuarentena independientemente de si presentan síntomas o no.</a:t>
            </a:r>
            <a:r>
              <a:rPr lang="es" sz="1100" spc="-5" dirty="0">
                <a:latin typeface="Arial"/>
                <a:cs typeface="Arial"/>
              </a:rPr>
              <a:t> </a:t>
            </a:r>
            <a:r>
              <a:rPr lang="es" sz="1100" dirty="0">
                <a:latin typeface="Arial"/>
                <a:cs typeface="Arial"/>
              </a:rPr>
              <a:t>Criterios para volver al trabajo:</a:t>
            </a:r>
            <a:endParaRPr sz="1100" dirty="0">
              <a:latin typeface="Arial"/>
              <a:cs typeface="Arial"/>
            </a:endParaRPr>
          </a:p>
        </p:txBody>
      </p:sp>
      <p:sp>
        <p:nvSpPr>
          <p:cNvPr id="20" name="object 20"/>
          <p:cNvSpPr txBox="1"/>
          <p:nvPr/>
        </p:nvSpPr>
        <p:spPr>
          <a:xfrm>
            <a:off x="4084446" y="7615682"/>
            <a:ext cx="1470660" cy="179070"/>
          </a:xfrm>
          <a:prstGeom prst="rect">
            <a:avLst/>
          </a:prstGeom>
        </p:spPr>
        <p:txBody>
          <a:bodyPr vert="horz" wrap="square" lIns="0" tIns="0" rIns="0" bIns="0" rtlCol="0">
            <a:spAutoFit/>
          </a:bodyPr>
          <a:lstStyle/>
          <a:p>
            <a:pPr marL="12700" rtl="0">
              <a:lnSpc>
                <a:spcPct val="100000"/>
              </a:lnSpc>
            </a:pPr>
            <a:r>
              <a:rPr lang="es" sz="1100">
                <a:latin typeface="Arial"/>
                <a:cs typeface="Arial"/>
              </a:rPr>
              <a:t>Si presentan síntomas:</a:t>
            </a:r>
            <a:endParaRPr sz="1100">
              <a:latin typeface="Arial"/>
              <a:cs typeface="Arial"/>
            </a:endParaRPr>
          </a:p>
        </p:txBody>
      </p:sp>
      <p:sp>
        <p:nvSpPr>
          <p:cNvPr id="21" name="object 21"/>
          <p:cNvSpPr txBox="1"/>
          <p:nvPr/>
        </p:nvSpPr>
        <p:spPr>
          <a:xfrm>
            <a:off x="4313300" y="7893111"/>
            <a:ext cx="3230497" cy="889635"/>
          </a:xfrm>
          <a:prstGeom prst="rect">
            <a:avLst/>
          </a:prstGeom>
        </p:spPr>
        <p:txBody>
          <a:bodyPr vert="horz" wrap="square" lIns="0" tIns="0" rIns="0" bIns="0" rtlCol="0">
            <a:spAutoFit/>
          </a:bodyPr>
          <a:lstStyle/>
          <a:p>
            <a:pPr marL="241300" marR="254635" indent="-228600" rtl="0">
              <a:lnSpc>
                <a:spcPct val="103600"/>
              </a:lnSpc>
              <a:buFont typeface="Symbol"/>
              <a:buChar char=""/>
              <a:tabLst>
                <a:tab pos="241300" algn="l"/>
              </a:tabLst>
            </a:pPr>
            <a:r>
              <a:rPr lang="es" sz="1100" dirty="0">
                <a:latin typeface="Arial"/>
                <a:cs typeface="Arial"/>
              </a:rPr>
              <a:t>Proporcionar evidencia de una prueba confirmada antes de que el gerente autorice el uso de días libres por COVID-19;</a:t>
            </a:r>
            <a:endParaRPr sz="1100" dirty="0">
              <a:latin typeface="Arial"/>
              <a:cs typeface="Arial"/>
            </a:endParaRPr>
          </a:p>
          <a:p>
            <a:pPr marL="241300" marR="6350" indent="-228600" rtl="0">
              <a:lnSpc>
                <a:spcPct val="103600"/>
              </a:lnSpc>
              <a:spcBef>
                <a:spcPts val="70"/>
              </a:spcBef>
              <a:buFont typeface="Symbol"/>
              <a:buChar char=""/>
              <a:tabLst>
                <a:tab pos="241300" algn="l"/>
              </a:tabLst>
            </a:pPr>
            <a:r>
              <a:rPr lang="es" sz="1100" dirty="0">
                <a:latin typeface="Arial"/>
                <a:cs typeface="Arial"/>
              </a:rPr>
              <a:t>24 horas sin fiebre sin tomar medicamentos antifebriles; y</a:t>
            </a:r>
            <a:endParaRPr sz="1100" dirty="0">
              <a:latin typeface="Arial"/>
              <a:cs typeface="Arial"/>
            </a:endParaRPr>
          </a:p>
        </p:txBody>
      </p:sp>
      <p:grpSp>
        <p:nvGrpSpPr>
          <p:cNvPr id="23" name="Group 22">
            <a:extLst>
              <a:ext uri="{FF2B5EF4-FFF2-40B4-BE49-F238E27FC236}">
                <a16:creationId xmlns:a16="http://schemas.microsoft.com/office/drawing/2014/main" id="{8DBE0F18-70B6-43DB-94B5-A045849657A0}"/>
              </a:ext>
            </a:extLst>
          </p:cNvPr>
          <p:cNvGrpSpPr/>
          <p:nvPr/>
        </p:nvGrpSpPr>
        <p:grpSpPr>
          <a:xfrm>
            <a:off x="1232518" y="9075437"/>
            <a:ext cx="4406282" cy="261610"/>
            <a:chOff x="-5029200" y="8077200"/>
            <a:chExt cx="4406282" cy="261610"/>
          </a:xfrm>
        </p:grpSpPr>
        <p:sp>
          <p:nvSpPr>
            <p:cNvPr id="24" name="TextBox 23">
              <a:extLst>
                <a:ext uri="{FF2B5EF4-FFF2-40B4-BE49-F238E27FC236}">
                  <a16:creationId xmlns:a16="http://schemas.microsoft.com/office/drawing/2014/main" id="{0603BB62-B8B1-405C-897F-DF47B622D1AB}"/>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25" name="Arrow: Chevron 24">
              <a:extLst>
                <a:ext uri="{FF2B5EF4-FFF2-40B4-BE49-F238E27FC236}">
                  <a16:creationId xmlns:a16="http://schemas.microsoft.com/office/drawing/2014/main" id="{E7C203DA-47DD-4464-8275-798BFB5388BF}"/>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26" name="object 2">
            <a:extLst>
              <a:ext uri="{FF2B5EF4-FFF2-40B4-BE49-F238E27FC236}">
                <a16:creationId xmlns:a16="http://schemas.microsoft.com/office/drawing/2014/main" id="{31A9104B-E13B-444F-A295-197FA0A39C2C}"/>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78195"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794308" y="93601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67460" y="9360103"/>
            <a:ext cx="4610735" cy="73660"/>
          </a:xfrm>
          <a:custGeom>
            <a:avLst/>
            <a:gdLst/>
            <a:ahLst/>
            <a:cxnLst/>
            <a:rect l="l" t="t" r="r" b="b"/>
            <a:pathLst>
              <a:path w="4610735" h="73659">
                <a:moveTo>
                  <a:pt x="0" y="73152"/>
                </a:moveTo>
                <a:lnTo>
                  <a:pt x="4610735" y="73152"/>
                </a:lnTo>
                <a:lnTo>
                  <a:pt x="4610735"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68338"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51296"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24448"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825804" y="862965"/>
            <a:ext cx="3060396" cy="3195940"/>
          </a:xfrm>
          <a:prstGeom prst="rect">
            <a:avLst/>
          </a:prstGeom>
        </p:spPr>
        <p:txBody>
          <a:bodyPr vert="horz" wrap="square" lIns="0" tIns="0" rIns="0" bIns="0" rtlCol="0">
            <a:spAutoFit/>
          </a:bodyPr>
          <a:lstStyle/>
          <a:p>
            <a:pPr marL="241300" marR="6350" indent="-228600" rtl="0">
              <a:lnSpc>
                <a:spcPct val="103699"/>
              </a:lnSpc>
              <a:buFont typeface="Symbol"/>
              <a:buChar char=""/>
              <a:tabLst>
                <a:tab pos="241300" algn="l"/>
              </a:tabLst>
            </a:pPr>
            <a:r>
              <a:rPr lang="es" sz="1100" dirty="0">
                <a:latin typeface="Arial"/>
                <a:cs typeface="Arial"/>
              </a:rPr>
              <a:t>Los demás síntomas del COVID-19 están mejorando.* La pérdida del gusto y del olfato puede durar semanas o meses después de recuperarse y no tienen que retrasar el fin del aislamiento*.</a:t>
            </a:r>
          </a:p>
          <a:p>
            <a:pPr marL="241300" marR="106045" indent="-228600" rtl="0">
              <a:lnSpc>
                <a:spcPct val="103600"/>
              </a:lnSpc>
              <a:spcBef>
                <a:spcPts val="60"/>
              </a:spcBef>
              <a:buFont typeface="Symbol"/>
              <a:buChar char=""/>
              <a:tabLst>
                <a:tab pos="241300" algn="l"/>
              </a:tabLst>
            </a:pPr>
            <a:r>
              <a:rPr lang="es" sz="1100" dirty="0">
                <a:latin typeface="Arial"/>
                <a:cs typeface="Arial"/>
              </a:rPr>
              <a:t>Cuarentena de 10 días o presentación de 2 pruebas con resultado negativo que se hayan realizado como mínimo con 24 horas de diferencia después del quinto día.</a:t>
            </a:r>
            <a:r>
              <a:rPr lang="es" sz="1100" spc="5" dirty="0">
                <a:latin typeface="Arial"/>
                <a:cs typeface="Arial"/>
              </a:rPr>
              <a:t> </a:t>
            </a:r>
            <a:r>
              <a:rPr lang="es" sz="1100" dirty="0">
                <a:latin typeface="Arial"/>
                <a:cs typeface="Arial"/>
              </a:rPr>
              <a:t>Si no presenta síntomas:</a:t>
            </a:r>
          </a:p>
          <a:p>
            <a:pPr marL="241300" marR="170180" indent="-228600" rtl="0">
              <a:lnSpc>
                <a:spcPct val="103600"/>
              </a:lnSpc>
              <a:spcBef>
                <a:spcPts val="60"/>
              </a:spcBef>
              <a:buFont typeface="Symbol"/>
              <a:buChar char=""/>
              <a:tabLst>
                <a:tab pos="241300" algn="l"/>
              </a:tabLst>
            </a:pPr>
            <a:r>
              <a:rPr lang="es" sz="1100" dirty="0">
                <a:latin typeface="Arial"/>
                <a:cs typeface="Arial"/>
              </a:rPr>
              <a:t>Proporcionar evidencia de una prueba confirmada antes de que el gerente autorice el uso de días libres por COVID-19;</a:t>
            </a:r>
          </a:p>
          <a:p>
            <a:pPr marL="241300" marR="106045" indent="-228600" algn="just" rtl="0">
              <a:lnSpc>
                <a:spcPct val="103600"/>
              </a:lnSpc>
              <a:spcBef>
                <a:spcPts val="70"/>
              </a:spcBef>
              <a:buFont typeface="Symbol"/>
              <a:buChar char=""/>
              <a:tabLst>
                <a:tab pos="241300" algn="l"/>
              </a:tabLst>
            </a:pPr>
            <a:r>
              <a:rPr lang="es" sz="1100" dirty="0">
                <a:latin typeface="Arial"/>
                <a:cs typeface="Arial"/>
              </a:rPr>
              <a:t>Cuarentena de 10 días o presentación de 2 pruebas con resultado negativo que se hayan realizado como mínimo con 24 horas de diferencia después del quinto día.</a:t>
            </a:r>
          </a:p>
        </p:txBody>
      </p:sp>
      <p:sp>
        <p:nvSpPr>
          <p:cNvPr id="10" name="object 10"/>
          <p:cNvSpPr txBox="1"/>
          <p:nvPr/>
        </p:nvSpPr>
        <p:spPr>
          <a:xfrm>
            <a:off x="4267200" y="862965"/>
            <a:ext cx="3230754" cy="2923942"/>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Rastreo de contactos</a:t>
            </a:r>
            <a:endParaRPr sz="1600" dirty="0">
              <a:latin typeface="Arial"/>
              <a:cs typeface="Arial"/>
            </a:endParaRPr>
          </a:p>
          <a:p>
            <a:pPr marL="12700" marR="227965" rtl="0">
              <a:lnSpc>
                <a:spcPts val="1360"/>
              </a:lnSpc>
            </a:pPr>
            <a:r>
              <a:rPr lang="es" sz="1100" dirty="0">
                <a:latin typeface="Arial"/>
                <a:cs typeface="Arial"/>
              </a:rPr>
              <a:t>Los miembros del personal que tengan un resultado positivo a COVID-19 confirmado deben informar sobre sus contactos cercanos usando el formato de Staff Confirmed Positive COVID-19 (Caso positivo confirmado de COVID-19 entre el personal) cuando notifiquen al área de Talento sobre su diagnóstico de COVID-19 y se recomienda que informen a sus contactos cercanos sobre su resultado positivo a COVID-19.</a:t>
            </a:r>
          </a:p>
          <a:p>
            <a:pPr marL="12700" marR="6350" rtl="0">
              <a:lnSpc>
                <a:spcPts val="1370"/>
              </a:lnSpc>
            </a:pPr>
            <a:r>
              <a:rPr lang="es" sz="1100" dirty="0">
                <a:latin typeface="Arial"/>
                <a:cs typeface="Arial"/>
              </a:rPr>
              <a:t>No habrá otra forma de rastreo de contactos. El personal debe hacer una investigación adecuada para asegurarse de que proporcionen una lista completa y exacta de sus contactos cercanos.</a:t>
            </a:r>
          </a:p>
          <a:p>
            <a:pPr marL="12700" marR="307975" rtl="0">
              <a:lnSpc>
                <a:spcPts val="1360"/>
              </a:lnSpc>
              <a:spcBef>
                <a:spcPts val="5"/>
              </a:spcBef>
            </a:pPr>
            <a:endParaRPr lang="es" sz="1100" dirty="0">
              <a:latin typeface="Arial"/>
              <a:cs typeface="Arial"/>
            </a:endParaRPr>
          </a:p>
        </p:txBody>
      </p:sp>
      <p:sp>
        <p:nvSpPr>
          <p:cNvPr id="11" name="object 11"/>
          <p:cNvSpPr/>
          <p:nvPr/>
        </p:nvSpPr>
        <p:spPr>
          <a:xfrm>
            <a:off x="964485" y="4117132"/>
            <a:ext cx="2517775" cy="3895979"/>
          </a:xfrm>
          <a:prstGeom prst="rect">
            <a:avLst/>
          </a:prstGeom>
          <a:blipFill>
            <a:blip r:embed="rId2" cstate="print"/>
            <a:stretch>
              <a:fillRect/>
            </a:stretch>
          </a:blipFill>
        </p:spPr>
        <p:txBody>
          <a:bodyPr wrap="square" lIns="0" tIns="0" rIns="0" bIns="0" rtlCol="0">
            <a:spAutoFit/>
          </a:bodyPr>
          <a:lstStyle/>
          <a:p>
            <a:pPr rtl="0"/>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12</a:t>
            </a:fld>
            <a:endParaRPr sz="900">
              <a:latin typeface="Calibri"/>
              <a:cs typeface="Calibri"/>
            </a:endParaRPr>
          </a:p>
        </p:txBody>
      </p:sp>
      <p:grpSp>
        <p:nvGrpSpPr>
          <p:cNvPr id="13" name="Group 12">
            <a:extLst>
              <a:ext uri="{FF2B5EF4-FFF2-40B4-BE49-F238E27FC236}">
                <a16:creationId xmlns:a16="http://schemas.microsoft.com/office/drawing/2014/main" id="{D21A1691-5021-40DA-BC81-8B56D2FD3259}"/>
              </a:ext>
            </a:extLst>
          </p:cNvPr>
          <p:cNvGrpSpPr/>
          <p:nvPr/>
        </p:nvGrpSpPr>
        <p:grpSpPr>
          <a:xfrm>
            <a:off x="851518" y="9491990"/>
            <a:ext cx="4406282" cy="261610"/>
            <a:chOff x="-5029200" y="8077200"/>
            <a:chExt cx="4406282" cy="261610"/>
          </a:xfrm>
        </p:grpSpPr>
        <p:sp>
          <p:nvSpPr>
            <p:cNvPr id="14" name="TextBox 13">
              <a:extLst>
                <a:ext uri="{FF2B5EF4-FFF2-40B4-BE49-F238E27FC236}">
                  <a16:creationId xmlns:a16="http://schemas.microsoft.com/office/drawing/2014/main" id="{95188C1E-C52E-45C5-BED3-FB9DE85C84E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15" name="Arrow: Chevron 14">
              <a:extLst>
                <a:ext uri="{FF2B5EF4-FFF2-40B4-BE49-F238E27FC236}">
                  <a16:creationId xmlns:a16="http://schemas.microsoft.com/office/drawing/2014/main" id="{98C2D5EE-552E-4829-AAF3-0115769453D9}"/>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78195"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794308" y="93601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67460" y="9360103"/>
            <a:ext cx="4610735" cy="73660"/>
          </a:xfrm>
          <a:custGeom>
            <a:avLst/>
            <a:gdLst/>
            <a:ahLst/>
            <a:cxnLst/>
            <a:rect l="l" t="t" r="r" b="b"/>
            <a:pathLst>
              <a:path w="4610735" h="73659">
                <a:moveTo>
                  <a:pt x="0" y="73152"/>
                </a:moveTo>
                <a:lnTo>
                  <a:pt x="4610735" y="73152"/>
                </a:lnTo>
                <a:lnTo>
                  <a:pt x="4610735"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68338"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51296"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24448"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13</a:t>
            </a:fld>
            <a:endParaRPr sz="90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1933914901"/>
              </p:ext>
            </p:extLst>
          </p:nvPr>
        </p:nvGraphicFramePr>
        <p:xfrm>
          <a:off x="691895" y="769619"/>
          <a:ext cx="6389750" cy="8447918"/>
        </p:xfrm>
        <a:graphic>
          <a:graphicData uri="http://schemas.openxmlformats.org/drawingml/2006/table">
            <a:tbl>
              <a:tblPr firstRow="1" bandRow="1">
                <a:tableStyleId>{2D5ABB26-0587-4C30-8999-92F81FD0307C}</a:tableStyleId>
              </a:tblPr>
              <a:tblGrid>
                <a:gridCol w="1441705">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47645">
                  <a:extLst>
                    <a:ext uri="{9D8B030D-6E8A-4147-A177-3AD203B41FA5}">
                      <a16:colId xmlns:a16="http://schemas.microsoft.com/office/drawing/2014/main" val="20003"/>
                    </a:ext>
                  </a:extLst>
                </a:gridCol>
              </a:tblGrid>
              <a:tr h="329438">
                <a:tc>
                  <a:txBody>
                    <a:bodyPr/>
                    <a:lstStyle/>
                    <a:p>
                      <a:pPr marL="445134" rtl="0">
                        <a:lnSpc>
                          <a:spcPct val="90000"/>
                        </a:lnSpc>
                      </a:pPr>
                      <a:r>
                        <a:rPr lang="es" sz="1000" spc="-25" dirty="0">
                          <a:solidFill>
                            <a:srgbClr val="FFFFFF"/>
                          </a:solidFill>
                          <a:latin typeface="Arial"/>
                          <a:cs typeface="Arial"/>
                        </a:rPr>
                        <a:t>Tipo de caso</a:t>
                      </a:r>
                      <a:endParaRPr sz="1000" dirty="0">
                        <a:latin typeface="Arial"/>
                        <a:cs typeface="Arial"/>
                      </a:endParaRPr>
                    </a:p>
                  </a:txBody>
                  <a:tcPr marL="0" marR="0" marT="0" marB="0">
                    <a:solidFill>
                      <a:srgbClr val="79A0B6"/>
                    </a:solidFill>
                  </a:tcPr>
                </a:tc>
                <a:tc>
                  <a:txBody>
                    <a:bodyPr/>
                    <a:lstStyle/>
                    <a:p>
                      <a:pPr marL="414655" rtl="0">
                        <a:lnSpc>
                          <a:spcPct val="90000"/>
                        </a:lnSpc>
                      </a:pPr>
                      <a:r>
                        <a:rPr lang="es" sz="1000">
                          <a:solidFill>
                            <a:srgbClr val="FFFFFF"/>
                          </a:solidFill>
                          <a:latin typeface="Arial"/>
                          <a:cs typeface="Arial"/>
                        </a:rPr>
                        <a:t>Confirmado</a:t>
                      </a:r>
                      <a:endParaRPr sz="1000">
                        <a:latin typeface="Arial"/>
                        <a:cs typeface="Arial"/>
                      </a:endParaRPr>
                    </a:p>
                  </a:txBody>
                  <a:tcPr marL="0" marR="0" marT="0" marB="0">
                    <a:solidFill>
                      <a:srgbClr val="79A0B6"/>
                    </a:solidFill>
                  </a:tcPr>
                </a:tc>
                <a:tc>
                  <a:txBody>
                    <a:bodyPr/>
                    <a:lstStyle/>
                    <a:p>
                      <a:pPr marL="450850" rtl="0">
                        <a:lnSpc>
                          <a:spcPct val="90000"/>
                        </a:lnSpc>
                      </a:pPr>
                      <a:r>
                        <a:rPr lang="es" sz="1000" spc="-20">
                          <a:solidFill>
                            <a:srgbClr val="FFFFFF"/>
                          </a:solidFill>
                          <a:latin typeface="Arial"/>
                          <a:cs typeface="Arial"/>
                        </a:rPr>
                        <a:t>Sospechoso</a:t>
                      </a:r>
                      <a:endParaRPr sz="1000">
                        <a:latin typeface="Arial"/>
                        <a:cs typeface="Arial"/>
                      </a:endParaRPr>
                    </a:p>
                  </a:txBody>
                  <a:tcPr marL="0" marR="0" marT="0" marB="0">
                    <a:solidFill>
                      <a:srgbClr val="79A0B6"/>
                    </a:solidFill>
                  </a:tcPr>
                </a:tc>
                <a:tc>
                  <a:txBody>
                    <a:bodyPr/>
                    <a:lstStyle/>
                    <a:p>
                      <a:pPr marL="494030" rtl="0">
                        <a:lnSpc>
                          <a:spcPct val="90000"/>
                        </a:lnSpc>
                      </a:pPr>
                      <a:r>
                        <a:rPr lang="es" sz="1000">
                          <a:solidFill>
                            <a:srgbClr val="FFFFFF"/>
                          </a:solidFill>
                          <a:latin typeface="Arial"/>
                          <a:cs typeface="Arial"/>
                        </a:rPr>
                        <a:t>Expuesto</a:t>
                      </a:r>
                      <a:endParaRPr sz="1000">
                        <a:latin typeface="Arial"/>
                        <a:cs typeface="Arial"/>
                      </a:endParaRPr>
                    </a:p>
                  </a:txBody>
                  <a:tcPr marL="0" marR="0" marT="0" marB="0">
                    <a:solidFill>
                      <a:srgbClr val="79A0B6"/>
                    </a:solidFill>
                  </a:tcPr>
                </a:tc>
                <a:extLst>
                  <a:ext uri="{0D108BD9-81ED-4DB2-BD59-A6C34878D82A}">
                    <a16:rowId xmlns:a16="http://schemas.microsoft.com/office/drawing/2014/main" val="10000"/>
                  </a:ext>
                </a:extLst>
              </a:tr>
              <a:tr h="1005587">
                <a:tc rowSpan="2">
                  <a:txBody>
                    <a:bodyPr/>
                    <a:lstStyle/>
                    <a:p>
                      <a:pPr marL="102235" rtl="0">
                        <a:lnSpc>
                          <a:spcPct val="90000"/>
                        </a:lnSpc>
                      </a:pPr>
                      <a:r>
                        <a:rPr lang="es" sz="800" b="1" spc="5" dirty="0">
                          <a:solidFill>
                            <a:srgbClr val="FFFFFF"/>
                          </a:solidFill>
                          <a:latin typeface="Arial"/>
                          <a:cs typeface="Arial"/>
                        </a:rPr>
                        <a:t>¿A quién aplica?</a:t>
                      </a:r>
                      <a:r>
                        <a:rPr lang="es" sz="800" b="1" spc="-125" dirty="0">
                          <a:solidFill>
                            <a:srgbClr val="FFFFFF"/>
                          </a:solidFill>
                          <a:latin typeface="Arial"/>
                          <a:cs typeface="Arial"/>
                        </a:rPr>
                        <a:t> </a:t>
                      </a:r>
                      <a:r>
                        <a:rPr lang="es" sz="800" b="1" spc="-120" dirty="0">
                          <a:solidFill>
                            <a:srgbClr val="FFFFFF"/>
                          </a:solidFill>
                          <a:latin typeface="Arial"/>
                          <a:cs typeface="Arial"/>
                        </a:rPr>
                        <a:t>  </a:t>
                      </a:r>
                      <a:endParaRPr sz="800" dirty="0">
                        <a:latin typeface="Arial"/>
                        <a:cs typeface="Arial"/>
                      </a:endParaRPr>
                    </a:p>
                    <a:p>
                      <a:pPr rtl="0">
                        <a:lnSpc>
                          <a:spcPct val="90000"/>
                        </a:lnSpc>
                      </a:pPr>
                      <a:endParaRPr sz="800" dirty="0"/>
                    </a:p>
                    <a:p>
                      <a:pPr rtl="0">
                        <a:lnSpc>
                          <a:spcPct val="90000"/>
                        </a:lnSpc>
                      </a:pPr>
                      <a:endParaRPr sz="800" dirty="0"/>
                    </a:p>
                    <a:p>
                      <a:pPr rtl="0">
                        <a:lnSpc>
                          <a:spcPct val="90000"/>
                        </a:lnSpc>
                      </a:pPr>
                      <a:endParaRPr sz="800" dirty="0"/>
                    </a:p>
                    <a:p>
                      <a:pPr rtl="0">
                        <a:lnSpc>
                          <a:spcPct val="90000"/>
                        </a:lnSpc>
                      </a:pPr>
                      <a:endParaRPr sz="800" dirty="0"/>
                    </a:p>
                    <a:p>
                      <a:pPr rtl="0">
                        <a:lnSpc>
                          <a:spcPct val="90000"/>
                        </a:lnSpc>
                      </a:pPr>
                      <a:endParaRPr sz="800" dirty="0"/>
                    </a:p>
                    <a:p>
                      <a:pPr rtl="0">
                        <a:lnSpc>
                          <a:spcPct val="90000"/>
                        </a:lnSpc>
                      </a:pPr>
                      <a:endParaRPr sz="800" dirty="0"/>
                    </a:p>
                    <a:p>
                      <a:pPr rtl="0">
                        <a:lnSpc>
                          <a:spcPct val="90000"/>
                        </a:lnSpc>
                        <a:spcBef>
                          <a:spcPts val="63"/>
                        </a:spcBef>
                      </a:pPr>
                      <a:endParaRPr sz="800" dirty="0"/>
                    </a:p>
                    <a:p>
                      <a:pPr marL="102235" rtl="0">
                        <a:lnSpc>
                          <a:spcPct val="90000"/>
                        </a:lnSpc>
                      </a:pPr>
                      <a:r>
                        <a:rPr lang="es" sz="800" b="1" spc="-15" dirty="0">
                          <a:solidFill>
                            <a:srgbClr val="FFFFFF"/>
                          </a:solidFill>
                          <a:latin typeface="Arial"/>
                          <a:cs typeface="Arial"/>
                        </a:rPr>
                        <a:t>Tiempo de cuarentena/aislamiento</a:t>
                      </a:r>
                      <a:r>
                        <a:rPr lang="es" sz="800" b="1" spc="-140" dirty="0">
                          <a:solidFill>
                            <a:srgbClr val="FFFFFF"/>
                          </a:solidFill>
                          <a:latin typeface="Arial"/>
                          <a:cs typeface="Arial"/>
                        </a:rPr>
                        <a:t> </a:t>
                      </a:r>
                      <a:endParaRPr sz="800" dirty="0">
                        <a:latin typeface="Arial"/>
                        <a:cs typeface="Arial"/>
                      </a:endParaRPr>
                    </a:p>
                  </a:txBody>
                  <a:tcPr marL="0" marR="0" marT="0" marB="0">
                    <a:solidFill>
                      <a:srgbClr val="5FA844"/>
                    </a:solidFill>
                  </a:tcPr>
                </a:tc>
                <a:tc>
                  <a:txBody>
                    <a:bodyPr/>
                    <a:lstStyle/>
                    <a:p>
                      <a:pPr marL="114300" marR="405130" rtl="0">
                        <a:lnSpc>
                          <a:spcPct val="90000"/>
                        </a:lnSpc>
                      </a:pPr>
                      <a:r>
                        <a:rPr lang="es" sz="800" spc="-5" dirty="0">
                          <a:solidFill>
                            <a:srgbClr val="56575B"/>
                          </a:solidFill>
                          <a:latin typeface="Arial"/>
                          <a:cs typeface="Arial"/>
                        </a:rPr>
                        <a:t>Personas que tengan un resultado positivo en la prueba de detección de COVID-19.</a:t>
                      </a:r>
                      <a:endParaRPr sz="800" dirty="0">
                        <a:latin typeface="Arial"/>
                        <a:cs typeface="Arial"/>
                      </a:endParaRPr>
                    </a:p>
                  </a:txBody>
                  <a:tcPr marL="0" marR="0" marT="0" marB="0">
                    <a:solidFill>
                      <a:srgbClr val="DCE6D0"/>
                    </a:solidFill>
                  </a:tcPr>
                </a:tc>
                <a:tc>
                  <a:txBody>
                    <a:bodyPr/>
                    <a:lstStyle/>
                    <a:p>
                      <a:pPr marL="107950" marR="285750" rtl="0">
                        <a:lnSpc>
                          <a:spcPct val="90000"/>
                        </a:lnSpc>
                      </a:pPr>
                      <a:r>
                        <a:rPr lang="es" sz="800" spc="-5" dirty="0">
                          <a:solidFill>
                            <a:srgbClr val="56575B"/>
                          </a:solidFill>
                          <a:latin typeface="Arial"/>
                          <a:cs typeface="Arial"/>
                        </a:rPr>
                        <a:t>Personas que presenten uno o más síntomas de COVID-19.</a:t>
                      </a:r>
                      <a:endParaRPr sz="800" dirty="0">
                        <a:latin typeface="Arial"/>
                        <a:cs typeface="Arial"/>
                      </a:endParaRPr>
                    </a:p>
                  </a:txBody>
                  <a:tcPr marL="0" marR="0" marT="0" marB="0">
                    <a:solidFill>
                      <a:srgbClr val="DCE6D0"/>
                    </a:solidFill>
                  </a:tcPr>
                </a:tc>
                <a:tc>
                  <a:txBody>
                    <a:bodyPr/>
                    <a:lstStyle/>
                    <a:p>
                      <a:pPr marL="107950" marR="297180" rtl="0">
                        <a:lnSpc>
                          <a:spcPct val="90000"/>
                        </a:lnSpc>
                      </a:pPr>
                      <a:r>
                        <a:rPr lang="es" sz="800" dirty="0">
                          <a:solidFill>
                            <a:srgbClr val="56575B"/>
                          </a:solidFill>
                          <a:latin typeface="Arial"/>
                          <a:cs typeface="Arial"/>
                        </a:rPr>
                        <a:t>Personas que hayan estado a una distancia inferior a 6 pies (1,83 metros) de una persona que sea un caso confirmado o sospechoso de COVID-19 durante 15 minutos o más acumulados en un día.</a:t>
                      </a:r>
                      <a:endParaRPr sz="800" dirty="0">
                        <a:latin typeface="Arial"/>
                        <a:cs typeface="Arial"/>
                      </a:endParaRPr>
                    </a:p>
                  </a:txBody>
                  <a:tcPr marL="0" marR="0" marT="0" marB="0">
                    <a:solidFill>
                      <a:srgbClr val="DCE6D0"/>
                    </a:solidFill>
                  </a:tcPr>
                </a:tc>
                <a:extLst>
                  <a:ext uri="{0D108BD9-81ED-4DB2-BD59-A6C34878D82A}">
                    <a16:rowId xmlns:a16="http://schemas.microsoft.com/office/drawing/2014/main" val="10001"/>
                  </a:ext>
                </a:extLst>
              </a:tr>
              <a:tr h="1832991">
                <a:tc vMerge="1">
                  <a:txBody>
                    <a:bodyPr/>
                    <a:lstStyle/>
                    <a:p>
                      <a:pPr rtl="0"/>
                      <a:endParaRPr/>
                    </a:p>
                  </a:txBody>
                  <a:tcPr marL="0" marR="0" marT="0" marB="0">
                    <a:solidFill>
                      <a:srgbClr val="5FA844"/>
                    </a:solidFill>
                  </a:tcPr>
                </a:tc>
                <a:tc>
                  <a:txBody>
                    <a:bodyPr/>
                    <a:lstStyle/>
                    <a:p>
                      <a:pPr marL="114300" marR="288290" rtl="0">
                        <a:lnSpc>
                          <a:spcPct val="90000"/>
                        </a:lnSpc>
                      </a:pPr>
                      <a:r>
                        <a:rPr lang="es" sz="800" dirty="0">
                          <a:latin typeface="Arial"/>
                          <a:cs typeface="Arial"/>
                        </a:rPr>
                        <a:t>Aíslese durante 10 días a partir del día en que aparezcan los síntomas o del día que se haya realizado la prueba si no presenta síntomas.</a:t>
                      </a:r>
                      <a:endParaRPr sz="800" dirty="0">
                        <a:latin typeface="Arial"/>
                        <a:cs typeface="Arial"/>
                      </a:endParaRPr>
                    </a:p>
                    <a:p>
                      <a:pPr rtl="0">
                        <a:lnSpc>
                          <a:spcPct val="90000"/>
                        </a:lnSpc>
                        <a:spcBef>
                          <a:spcPts val="19"/>
                        </a:spcBef>
                      </a:pPr>
                      <a:endParaRPr sz="800" dirty="0"/>
                    </a:p>
                    <a:p>
                      <a:pPr marL="114300" marR="418465" rtl="0">
                        <a:lnSpc>
                          <a:spcPct val="90000"/>
                        </a:lnSpc>
                      </a:pPr>
                      <a:r>
                        <a:rPr lang="es" sz="800" spc="-5" dirty="0">
                          <a:latin typeface="Arial"/>
                          <a:cs typeface="Arial"/>
                        </a:rPr>
                        <a:t>No tener fiebre durante 24 horas como mínimo (sin usar medicamentos antifebriles).</a:t>
                      </a:r>
                      <a:endParaRPr sz="800" dirty="0">
                        <a:latin typeface="Arial"/>
                        <a:cs typeface="Arial"/>
                      </a:endParaRPr>
                    </a:p>
                    <a:p>
                      <a:pPr rtl="0">
                        <a:lnSpc>
                          <a:spcPct val="90000"/>
                        </a:lnSpc>
                        <a:spcBef>
                          <a:spcPts val="56"/>
                        </a:spcBef>
                      </a:pPr>
                      <a:endParaRPr sz="800" dirty="0"/>
                    </a:p>
                    <a:p>
                      <a:pPr marL="114300" marR="248285" rtl="0">
                        <a:lnSpc>
                          <a:spcPct val="90000"/>
                        </a:lnSpc>
                      </a:pPr>
                      <a:r>
                        <a:rPr lang="es" sz="800" dirty="0">
                          <a:latin typeface="Arial"/>
                          <a:cs typeface="Arial"/>
                        </a:rPr>
                        <a:t>Siga usando mascarilla y manteniendo la distancia física.</a:t>
                      </a:r>
                      <a:endParaRPr sz="800" dirty="0">
                        <a:latin typeface="Arial"/>
                        <a:cs typeface="Arial"/>
                      </a:endParaRPr>
                    </a:p>
                  </a:txBody>
                  <a:tcPr marL="0" marR="0" marT="0" marB="0">
                    <a:solidFill>
                      <a:srgbClr val="F4F7EE"/>
                    </a:solidFill>
                  </a:tcPr>
                </a:tc>
                <a:tc>
                  <a:txBody>
                    <a:bodyPr/>
                    <a:lstStyle/>
                    <a:p>
                      <a:pPr marL="107950" marR="310515" rtl="0">
                        <a:lnSpc>
                          <a:spcPct val="90000"/>
                        </a:lnSpc>
                      </a:pPr>
                      <a:r>
                        <a:rPr lang="es" sz="800">
                          <a:solidFill>
                            <a:srgbClr val="56575B"/>
                          </a:solidFill>
                          <a:latin typeface="Arial"/>
                          <a:cs typeface="Arial"/>
                        </a:rPr>
                        <a:t>Aíslese durante 10 días a partir del día en que aparezcan los síntomas.</a:t>
                      </a:r>
                      <a:endParaRPr sz="800">
                        <a:latin typeface="Arial"/>
                        <a:cs typeface="Arial"/>
                      </a:endParaRPr>
                    </a:p>
                    <a:p>
                      <a:pPr rtl="0">
                        <a:lnSpc>
                          <a:spcPct val="90000"/>
                        </a:lnSpc>
                        <a:spcBef>
                          <a:spcPts val="33"/>
                        </a:spcBef>
                      </a:pPr>
                      <a:endParaRPr sz="750"/>
                    </a:p>
                    <a:p>
                      <a:pPr marL="107950" marR="433070" rtl="0">
                        <a:lnSpc>
                          <a:spcPct val="90000"/>
                        </a:lnSpc>
                      </a:pPr>
                      <a:r>
                        <a:rPr lang="es" sz="800">
                          <a:solidFill>
                            <a:srgbClr val="56575B"/>
                          </a:solidFill>
                          <a:latin typeface="Arial"/>
                          <a:cs typeface="Arial"/>
                        </a:rPr>
                        <a:t>No tener fiebre durante 24 horas como mínimo (sin usar medicamentos antifebriles).</a:t>
                      </a:r>
                      <a:endParaRPr sz="800">
                        <a:latin typeface="Arial"/>
                        <a:cs typeface="Arial"/>
                      </a:endParaRPr>
                    </a:p>
                    <a:p>
                      <a:pPr rtl="0">
                        <a:lnSpc>
                          <a:spcPct val="90000"/>
                        </a:lnSpc>
                        <a:spcBef>
                          <a:spcPts val="28"/>
                        </a:spcBef>
                      </a:pPr>
                      <a:endParaRPr sz="800"/>
                    </a:p>
                    <a:p>
                      <a:pPr marL="107950" marR="263525" rtl="0">
                        <a:lnSpc>
                          <a:spcPct val="90000"/>
                        </a:lnSpc>
                      </a:pPr>
                      <a:r>
                        <a:rPr lang="es" sz="800">
                          <a:solidFill>
                            <a:srgbClr val="56575B"/>
                          </a:solidFill>
                          <a:latin typeface="Arial"/>
                          <a:cs typeface="Arial"/>
                        </a:rPr>
                        <a:t>Siga usando mascarilla y manteniendo la distancia física.</a:t>
                      </a:r>
                      <a:endParaRPr sz="800">
                        <a:latin typeface="Arial"/>
                        <a:cs typeface="Arial"/>
                      </a:endParaRPr>
                    </a:p>
                  </a:txBody>
                  <a:tcPr marL="0" marR="0" marT="0" marB="0">
                    <a:solidFill>
                      <a:srgbClr val="F4F7EE"/>
                    </a:solidFill>
                  </a:tcPr>
                </a:tc>
                <a:tc>
                  <a:txBody>
                    <a:bodyPr/>
                    <a:lstStyle/>
                    <a:p>
                      <a:pPr marL="107950" marR="375285" rtl="0">
                        <a:lnSpc>
                          <a:spcPct val="90000"/>
                        </a:lnSpc>
                      </a:pPr>
                      <a:r>
                        <a:rPr lang="es" sz="800" dirty="0">
                          <a:solidFill>
                            <a:srgbClr val="56575B"/>
                          </a:solidFill>
                          <a:latin typeface="Arial"/>
                          <a:cs typeface="Arial"/>
                        </a:rPr>
                        <a:t>Permanezca en cuarentena durante 14 días contados a partir del último día en que haya estado expuesto a la persona que sea un caso confirmado o sospechoso.</a:t>
                      </a:r>
                      <a:r>
                        <a:rPr lang="es" sz="800" dirty="0">
                          <a:solidFill>
                            <a:schemeClr val="tx1"/>
                          </a:solidFill>
                          <a:latin typeface="Arial"/>
                          <a:cs typeface="Arial"/>
                        </a:rPr>
                        <a:t> </a:t>
                      </a:r>
                    </a:p>
                    <a:p>
                      <a:pPr marL="107950" marR="375285" rtl="0">
                        <a:lnSpc>
                          <a:spcPct val="90000"/>
                        </a:lnSpc>
                      </a:pPr>
                      <a:endParaRPr lang="es" sz="800" dirty="0">
                        <a:solidFill>
                          <a:schemeClr val="tx1"/>
                        </a:solidFill>
                        <a:latin typeface="Arial"/>
                        <a:cs typeface="Arial"/>
                      </a:endParaRPr>
                    </a:p>
                    <a:p>
                      <a:pPr marL="107950" marR="375285" rtl="0">
                        <a:lnSpc>
                          <a:spcPct val="90000"/>
                        </a:lnSpc>
                      </a:pPr>
                      <a:r>
                        <a:rPr lang="es" sz="800" dirty="0">
                          <a:solidFill>
                            <a:srgbClr val="56575B"/>
                          </a:solidFill>
                          <a:latin typeface="Arial"/>
                          <a:cs typeface="Arial"/>
                        </a:rPr>
                        <a:t>Dé seguimiento a los síntomas de COVID-19.</a:t>
                      </a:r>
                      <a:endParaRPr sz="800" dirty="0">
                        <a:latin typeface="Arial"/>
                        <a:cs typeface="Arial"/>
                      </a:endParaRPr>
                    </a:p>
                    <a:p>
                      <a:pPr rtl="0">
                        <a:lnSpc>
                          <a:spcPct val="90000"/>
                        </a:lnSpc>
                        <a:spcBef>
                          <a:spcPts val="32"/>
                        </a:spcBef>
                      </a:pPr>
                      <a:endParaRPr sz="750" dirty="0"/>
                    </a:p>
                    <a:p>
                      <a:pPr marL="360363" indent="-184150" rtl="0">
                        <a:lnSpc>
                          <a:spcPct val="90000"/>
                        </a:lnSpc>
                        <a:tabLst/>
                      </a:pPr>
                      <a:r>
                        <a:rPr lang="es" sz="800" dirty="0">
                          <a:solidFill>
                            <a:srgbClr val="56575B"/>
                          </a:solidFill>
                          <a:latin typeface="Arial"/>
                          <a:cs typeface="Arial"/>
                        </a:rPr>
                        <a:t>•	Fiebre (≥1,0 °F [37,78 °C])</a:t>
                      </a:r>
                      <a:endParaRPr sz="800" dirty="0">
                        <a:latin typeface="Arial"/>
                        <a:cs typeface="Arial"/>
                      </a:endParaRPr>
                    </a:p>
                    <a:p>
                      <a:pPr marL="360363" indent="-184150" rtl="0">
                        <a:lnSpc>
                          <a:spcPct val="90000"/>
                        </a:lnSpc>
                        <a:buClr>
                          <a:srgbClr val="56575B"/>
                        </a:buClr>
                        <a:buFont typeface="Arial"/>
                        <a:buChar char="•"/>
                        <a:tabLst/>
                      </a:pPr>
                      <a:r>
                        <a:rPr lang="es" sz="800" spc="-5" dirty="0">
                          <a:solidFill>
                            <a:srgbClr val="56575B"/>
                          </a:solidFill>
                          <a:latin typeface="Arial"/>
                          <a:cs typeface="Arial"/>
                        </a:rPr>
                        <a:t>Tos</a:t>
                      </a:r>
                      <a:endParaRPr sz="800" dirty="0">
                        <a:latin typeface="Arial"/>
                        <a:cs typeface="Arial"/>
                      </a:endParaRPr>
                    </a:p>
                    <a:p>
                      <a:pPr marL="360363" indent="-184150" rtl="0">
                        <a:lnSpc>
                          <a:spcPct val="90000"/>
                        </a:lnSpc>
                        <a:buClr>
                          <a:srgbClr val="56575B"/>
                        </a:buClr>
                        <a:buFont typeface="Arial"/>
                        <a:buChar char="•"/>
                        <a:tabLst/>
                      </a:pPr>
                      <a:r>
                        <a:rPr lang="es" sz="800" spc="-5" dirty="0">
                          <a:solidFill>
                            <a:srgbClr val="56575B"/>
                          </a:solidFill>
                          <a:latin typeface="Arial"/>
                          <a:cs typeface="Arial"/>
                        </a:rPr>
                        <a:t>Dificultad para respirar</a:t>
                      </a:r>
                      <a:endParaRPr sz="800" dirty="0">
                        <a:latin typeface="Arial"/>
                        <a:cs typeface="Arial"/>
                      </a:endParaRPr>
                    </a:p>
                    <a:p>
                      <a:pPr marL="360363" marR="275590" indent="-184150" rtl="0">
                        <a:lnSpc>
                          <a:spcPct val="90000"/>
                        </a:lnSpc>
                        <a:spcBef>
                          <a:spcPts val="55"/>
                        </a:spcBef>
                        <a:buClr>
                          <a:srgbClr val="56575B"/>
                        </a:buClr>
                        <a:buFont typeface="Arial"/>
                        <a:buChar char="•"/>
                        <a:tabLst/>
                      </a:pPr>
                      <a:r>
                        <a:rPr lang="es" sz="800" spc="-5" dirty="0">
                          <a:solidFill>
                            <a:srgbClr val="56575B"/>
                          </a:solidFill>
                          <a:latin typeface="Arial"/>
                          <a:cs typeface="Arial"/>
                        </a:rPr>
                        <a:t>Otros síntomas de COVID-19</a:t>
                      </a:r>
                      <a:endParaRPr sz="800" dirty="0">
                        <a:latin typeface="Arial"/>
                        <a:cs typeface="Arial"/>
                      </a:endParaRPr>
                    </a:p>
                  </a:txBody>
                  <a:tcPr marL="0" marR="0" marT="0" marB="0">
                    <a:solidFill>
                      <a:srgbClr val="F4F7EE"/>
                    </a:solidFill>
                  </a:tcPr>
                </a:tc>
                <a:extLst>
                  <a:ext uri="{0D108BD9-81ED-4DB2-BD59-A6C34878D82A}">
                    <a16:rowId xmlns:a16="http://schemas.microsoft.com/office/drawing/2014/main" val="10002"/>
                  </a:ext>
                </a:extLst>
              </a:tr>
              <a:tr h="990728">
                <a:tc>
                  <a:txBody>
                    <a:bodyPr/>
                    <a:lstStyle/>
                    <a:p>
                      <a:pPr marL="102235" marR="396240" rtl="0">
                        <a:lnSpc>
                          <a:spcPct val="90000"/>
                        </a:lnSpc>
                      </a:pPr>
                      <a:r>
                        <a:rPr lang="es" sz="800" b="1" spc="-5">
                          <a:solidFill>
                            <a:srgbClr val="FFFFFF"/>
                          </a:solidFill>
                          <a:latin typeface="Arial"/>
                          <a:cs typeface="Arial"/>
                        </a:rPr>
                        <a:t>Requisitos para volver al trabajo/la escuela</a:t>
                      </a:r>
                      <a:r>
                        <a:rPr lang="es" sz="800" b="1" spc="-140">
                          <a:solidFill>
                            <a:srgbClr val="FFFFFF"/>
                          </a:solidFill>
                          <a:latin typeface="Arial"/>
                          <a:cs typeface="Arial"/>
                        </a:rPr>
                        <a:t>  </a:t>
                      </a:r>
                      <a:r>
                        <a:rPr lang="es" sz="800" b="1" spc="-110">
                          <a:solidFill>
                            <a:srgbClr val="FFFFFF"/>
                          </a:solidFill>
                          <a:latin typeface="Arial"/>
                          <a:cs typeface="Arial"/>
                        </a:rPr>
                        <a:t> </a:t>
                      </a:r>
                      <a:endParaRPr sz="800">
                        <a:latin typeface="Arial"/>
                        <a:cs typeface="Arial"/>
                      </a:endParaRPr>
                    </a:p>
                  </a:txBody>
                  <a:tcPr marL="0" marR="0" marT="0" marB="0">
                    <a:solidFill>
                      <a:srgbClr val="5FA844"/>
                    </a:solidFill>
                  </a:tcPr>
                </a:tc>
                <a:tc>
                  <a:txBody>
                    <a:bodyPr/>
                    <a:lstStyle/>
                    <a:p>
                      <a:pPr marL="114300" marR="225425" rtl="0">
                        <a:lnSpc>
                          <a:spcPct val="90000"/>
                        </a:lnSpc>
                      </a:pPr>
                      <a:r>
                        <a:rPr lang="es" sz="800">
                          <a:solidFill>
                            <a:srgbClr val="56575B"/>
                          </a:solidFill>
                          <a:latin typeface="Arial"/>
                          <a:cs typeface="Arial"/>
                        </a:rPr>
                        <a:t>Completar un aislamiento de 10 días, sin fiebre por un periodo de 24 horas sin el uso de medicamentos antifebriles y sin presentar síntomas desde tener una prueba con resultado positivo.</a:t>
                      </a:r>
                      <a:endParaRPr sz="800">
                        <a:latin typeface="Arial"/>
                        <a:cs typeface="Arial"/>
                      </a:endParaRPr>
                    </a:p>
                  </a:txBody>
                  <a:tcPr marL="0" marR="0" marT="0" marB="0">
                    <a:solidFill>
                      <a:srgbClr val="DCE6D0"/>
                    </a:solidFill>
                  </a:tcPr>
                </a:tc>
                <a:tc>
                  <a:txBody>
                    <a:bodyPr/>
                    <a:lstStyle/>
                    <a:p>
                      <a:pPr marL="107950" marR="276860" rtl="0">
                        <a:lnSpc>
                          <a:spcPct val="90000"/>
                        </a:lnSpc>
                      </a:pPr>
                      <a:r>
                        <a:rPr lang="es" sz="800" dirty="0">
                          <a:solidFill>
                            <a:srgbClr val="56575B"/>
                          </a:solidFill>
                          <a:latin typeface="Arial"/>
                          <a:cs typeface="Arial"/>
                        </a:rPr>
                        <a:t>Completar un aislamiento de 10 días, sin fiebre por un periodo de 24 horas sin el uso de medicamentos antifebriles y mejoría de los síntomas.</a:t>
                      </a:r>
                      <a:endParaRPr sz="800" dirty="0">
                        <a:latin typeface="Arial"/>
                        <a:cs typeface="Arial"/>
                      </a:endParaRPr>
                    </a:p>
                  </a:txBody>
                  <a:tcPr marL="0" marR="0" marT="0" marB="0">
                    <a:solidFill>
                      <a:srgbClr val="DCE6D0"/>
                    </a:solidFill>
                  </a:tcPr>
                </a:tc>
                <a:tc>
                  <a:txBody>
                    <a:bodyPr/>
                    <a:lstStyle/>
                    <a:p>
                      <a:pPr marL="107950" marR="207010" rtl="0">
                        <a:lnSpc>
                          <a:spcPct val="90000"/>
                        </a:lnSpc>
                      </a:pPr>
                      <a:r>
                        <a:rPr lang="es" sz="800" spc="-5">
                          <a:solidFill>
                            <a:srgbClr val="56575B"/>
                          </a:solidFill>
                          <a:latin typeface="Arial"/>
                          <a:cs typeface="Arial"/>
                        </a:rPr>
                        <a:t>Cumplir los requisitos en función de si está vacunado o ha recibido las vacunas de refuerzo. </a:t>
                      </a:r>
                      <a:r>
                        <a:rPr lang="es" sz="800">
                          <a:solidFill>
                            <a:srgbClr val="56575B"/>
                          </a:solidFill>
                          <a:latin typeface="Arial"/>
                          <a:cs typeface="Arial"/>
                        </a:rPr>
                        <a:t>Consúltelos a continuación.</a:t>
                      </a:r>
                      <a:endParaRPr sz="800">
                        <a:latin typeface="Arial"/>
                        <a:cs typeface="Arial"/>
                      </a:endParaRPr>
                    </a:p>
                  </a:txBody>
                  <a:tcPr marL="0" marR="0" marT="0" marB="0">
                    <a:solidFill>
                      <a:srgbClr val="DCE6D0"/>
                    </a:solidFill>
                  </a:tcPr>
                </a:tc>
                <a:extLst>
                  <a:ext uri="{0D108BD9-81ED-4DB2-BD59-A6C34878D82A}">
                    <a16:rowId xmlns:a16="http://schemas.microsoft.com/office/drawing/2014/main" val="10003"/>
                  </a:ext>
                </a:extLst>
              </a:tr>
              <a:tr h="2423798">
                <a:tc>
                  <a:txBody>
                    <a:bodyPr/>
                    <a:lstStyle/>
                    <a:p>
                      <a:pPr marL="102235" rtl="0">
                        <a:lnSpc>
                          <a:spcPct val="90000"/>
                        </a:lnSpc>
                      </a:pPr>
                      <a:r>
                        <a:rPr lang="es" sz="800" b="1" spc="-10">
                          <a:solidFill>
                            <a:srgbClr val="FFFFFF"/>
                          </a:solidFill>
                          <a:latin typeface="Arial"/>
                          <a:cs typeface="Arial"/>
                        </a:rPr>
                        <a:t>Personas que han sido vacunadas o recibido el refuerzo de la vacuna en los últimos 6 meses (dos dosis de la vacuna de Pfizer o Moderna) o en los últimos 2 meses (una dosis de la vacuna de Johnson &amp; Johnson):</a:t>
                      </a:r>
                      <a:r>
                        <a:rPr lang="es" sz="800" b="1" spc="-140">
                          <a:solidFill>
                            <a:srgbClr val="FFFFFF"/>
                          </a:solidFill>
                          <a:latin typeface="Arial"/>
                          <a:cs typeface="Arial"/>
                        </a:rPr>
                        <a:t> </a:t>
                      </a:r>
                      <a:endParaRPr sz="800">
                        <a:latin typeface="Arial"/>
                        <a:cs typeface="Arial"/>
                      </a:endParaRPr>
                    </a:p>
                    <a:p>
                      <a:pPr rtl="0">
                        <a:lnSpc>
                          <a:spcPct val="90000"/>
                        </a:lnSpc>
                        <a:spcBef>
                          <a:spcPts val="33"/>
                        </a:spcBef>
                      </a:pPr>
                      <a:endParaRPr sz="750"/>
                    </a:p>
                    <a:p>
                      <a:pPr marL="102235" marR="248920" rtl="0">
                        <a:lnSpc>
                          <a:spcPct val="90000"/>
                        </a:lnSpc>
                      </a:pPr>
                      <a:endParaRPr sz="800">
                        <a:latin typeface="Arial"/>
                        <a:cs typeface="Arial"/>
                      </a:endParaRPr>
                    </a:p>
                    <a:p>
                      <a:pPr marL="102235" rtl="0">
                        <a:lnSpc>
                          <a:spcPct val="90000"/>
                        </a:lnSpc>
                        <a:spcBef>
                          <a:spcPts val="660"/>
                        </a:spcBef>
                      </a:pPr>
                      <a:endParaRPr sz="800">
                        <a:latin typeface="Arial"/>
                        <a:cs typeface="Arial"/>
                      </a:endParaRPr>
                    </a:p>
                    <a:p>
                      <a:pPr marL="102235" rtl="0">
                        <a:lnSpc>
                          <a:spcPct val="90000"/>
                        </a:lnSpc>
                      </a:pPr>
                      <a:endParaRPr sz="800">
                        <a:latin typeface="Arial"/>
                        <a:cs typeface="Arial"/>
                      </a:endParaRPr>
                    </a:p>
                  </a:txBody>
                  <a:tcPr marL="0" marR="0" marT="0" marB="0">
                    <a:solidFill>
                      <a:srgbClr val="5FA844"/>
                    </a:solidFill>
                  </a:tcPr>
                </a:tc>
                <a:tc>
                  <a:txBody>
                    <a:bodyPr/>
                    <a:lstStyle/>
                    <a:p>
                      <a:pPr marL="114300" marR="260350" rtl="0">
                        <a:lnSpc>
                          <a:spcPct val="90000"/>
                        </a:lnSpc>
                      </a:pPr>
                      <a:r>
                        <a:rPr lang="es" sz="800" spc="-5" dirty="0">
                          <a:solidFill>
                            <a:srgbClr val="56575B"/>
                          </a:solidFill>
                          <a:latin typeface="Arial"/>
                          <a:cs typeface="Arial"/>
                        </a:rPr>
                        <a:t>Si da positivo a COVID-19, debe aislarse durante 10 días, independientemente de si está vacunado(a) o ha recibido dosis de refuerzo de la vacuna.</a:t>
                      </a:r>
                      <a:endParaRPr sz="800" dirty="0">
                        <a:latin typeface="Arial"/>
                        <a:cs typeface="Arial"/>
                      </a:endParaRPr>
                    </a:p>
                    <a:p>
                      <a:pPr rtl="0">
                        <a:lnSpc>
                          <a:spcPct val="90000"/>
                        </a:lnSpc>
                        <a:spcBef>
                          <a:spcPts val="15"/>
                        </a:spcBef>
                      </a:pPr>
                      <a:endParaRPr sz="800" dirty="0"/>
                    </a:p>
                    <a:p>
                      <a:pPr marL="114300" marR="242570" rtl="0">
                        <a:lnSpc>
                          <a:spcPct val="90000"/>
                        </a:lnSpc>
                      </a:pPr>
                      <a:r>
                        <a:rPr lang="es" sz="800" dirty="0">
                          <a:solidFill>
                            <a:srgbClr val="56575B"/>
                          </a:solidFill>
                          <a:latin typeface="Arial"/>
                          <a:cs typeface="Arial"/>
                        </a:rPr>
                        <a:t>Si no presenta síntomas o sus síntomas desaparecen después de 10 días, puede salir de su casa.</a:t>
                      </a:r>
                      <a:endParaRPr sz="800" dirty="0">
                        <a:latin typeface="Arial"/>
                        <a:cs typeface="Arial"/>
                      </a:endParaRPr>
                    </a:p>
                    <a:p>
                      <a:pPr marL="114300" marR="299085" rtl="0">
                        <a:lnSpc>
                          <a:spcPct val="90000"/>
                        </a:lnSpc>
                        <a:spcBef>
                          <a:spcPts val="5"/>
                        </a:spcBef>
                      </a:pPr>
                      <a:r>
                        <a:rPr lang="es" sz="800" dirty="0">
                          <a:solidFill>
                            <a:srgbClr val="56575B"/>
                          </a:solidFill>
                          <a:latin typeface="Arial"/>
                          <a:cs typeface="Arial"/>
                        </a:rPr>
                        <a:t>Siga usando mascarilla y mantenga la distancia física.</a:t>
                      </a:r>
                      <a:endParaRPr sz="800" dirty="0">
                        <a:latin typeface="Arial"/>
                        <a:cs typeface="Arial"/>
                      </a:endParaRPr>
                    </a:p>
                    <a:p>
                      <a:pPr rtl="0">
                        <a:lnSpc>
                          <a:spcPct val="90000"/>
                        </a:lnSpc>
                        <a:spcBef>
                          <a:spcPts val="21"/>
                        </a:spcBef>
                      </a:pPr>
                      <a:endParaRPr sz="800" dirty="0"/>
                    </a:p>
                    <a:p>
                      <a:pPr marL="114300" marR="276860" rtl="0">
                        <a:lnSpc>
                          <a:spcPct val="90000"/>
                        </a:lnSpc>
                      </a:pPr>
                      <a:r>
                        <a:rPr lang="es" sz="800" dirty="0">
                          <a:solidFill>
                            <a:srgbClr val="56575B"/>
                          </a:solidFill>
                          <a:latin typeface="Arial"/>
                          <a:cs typeface="Arial"/>
                        </a:rPr>
                        <a:t>Si tiene fiebre, permanezca en casa hasta que esta desaparezca.</a:t>
                      </a:r>
                      <a:endParaRPr sz="800" dirty="0">
                        <a:latin typeface="Arial"/>
                        <a:cs typeface="Arial"/>
                      </a:endParaRPr>
                    </a:p>
                  </a:txBody>
                  <a:tcPr marL="0" marR="0" marT="0" marB="0">
                    <a:solidFill>
                      <a:srgbClr val="F4F7EE"/>
                    </a:solidFill>
                  </a:tcPr>
                </a:tc>
                <a:tc>
                  <a:txBody>
                    <a:bodyPr/>
                    <a:lstStyle/>
                    <a:p>
                      <a:pPr marL="107950" marR="264160" rtl="0">
                        <a:lnSpc>
                          <a:spcPct val="90000"/>
                        </a:lnSpc>
                      </a:pPr>
                      <a:r>
                        <a:rPr lang="es" sz="800" dirty="0">
                          <a:solidFill>
                            <a:srgbClr val="56575B"/>
                          </a:solidFill>
                          <a:latin typeface="Arial"/>
                          <a:cs typeface="Arial"/>
                        </a:rPr>
                        <a:t>Si sospecha que usted es un caso positivo (tiene síntomas de COVID-19), debe aislarse durante 5 días, independientemente de si está vacunado(a) o ha recibido dosis de refuerzo de la vacuna.</a:t>
                      </a:r>
                      <a:endParaRPr sz="800" dirty="0">
                        <a:latin typeface="Arial"/>
                        <a:cs typeface="Arial"/>
                      </a:endParaRPr>
                    </a:p>
                    <a:p>
                      <a:pPr rtl="0">
                        <a:lnSpc>
                          <a:spcPct val="90000"/>
                        </a:lnSpc>
                        <a:spcBef>
                          <a:spcPts val="17"/>
                        </a:spcBef>
                      </a:pPr>
                      <a:endParaRPr sz="800" dirty="0"/>
                    </a:p>
                    <a:p>
                      <a:pPr marL="107950" marR="298450" rtl="0">
                        <a:lnSpc>
                          <a:spcPct val="90000"/>
                        </a:lnSpc>
                      </a:pPr>
                      <a:r>
                        <a:rPr lang="es" sz="800" dirty="0">
                          <a:solidFill>
                            <a:srgbClr val="56575B"/>
                          </a:solidFill>
                          <a:latin typeface="Arial"/>
                          <a:cs typeface="Arial"/>
                        </a:rPr>
                        <a:t>Si no presenta síntomas o sus síntomas desaparecen después de 5 días, puede salir de su casa.</a:t>
                      </a:r>
                      <a:endParaRPr sz="800" dirty="0">
                        <a:latin typeface="Arial"/>
                        <a:cs typeface="Arial"/>
                      </a:endParaRPr>
                    </a:p>
                    <a:p>
                      <a:pPr marL="107950" marR="362585" rtl="0">
                        <a:lnSpc>
                          <a:spcPct val="90000"/>
                        </a:lnSpc>
                      </a:pPr>
                      <a:r>
                        <a:rPr lang="es" sz="800" dirty="0">
                          <a:solidFill>
                            <a:srgbClr val="56575B"/>
                          </a:solidFill>
                          <a:latin typeface="Arial"/>
                          <a:cs typeface="Arial"/>
                        </a:rPr>
                        <a:t>Siga usando mascarilla durante 5 días más.</a:t>
                      </a:r>
                      <a:endParaRPr sz="800" dirty="0">
                        <a:latin typeface="Arial"/>
                        <a:cs typeface="Arial"/>
                      </a:endParaRPr>
                    </a:p>
                    <a:p>
                      <a:pPr rtl="0">
                        <a:lnSpc>
                          <a:spcPct val="90000"/>
                        </a:lnSpc>
                        <a:spcBef>
                          <a:spcPts val="21"/>
                        </a:spcBef>
                      </a:pPr>
                      <a:endParaRPr sz="800" dirty="0"/>
                    </a:p>
                    <a:p>
                      <a:pPr marL="107950" marR="276860" rtl="0">
                        <a:lnSpc>
                          <a:spcPct val="90000"/>
                        </a:lnSpc>
                      </a:pPr>
                      <a:r>
                        <a:rPr lang="es" sz="800" i="1" dirty="0">
                          <a:solidFill>
                            <a:srgbClr val="56575B"/>
                          </a:solidFill>
                          <a:latin typeface="Arial"/>
                          <a:cs typeface="Arial"/>
                        </a:rPr>
                        <a:t>Si tiene fiebre, permanezca en casa hasta que esta desaparezca</a:t>
                      </a:r>
                      <a:r>
                        <a:rPr lang="es" sz="800" i="1" spc="-5" dirty="0">
                          <a:solidFill>
                            <a:srgbClr val="56575B"/>
                          </a:solidFill>
                          <a:latin typeface="Arial"/>
                          <a:cs typeface="Arial"/>
                        </a:rPr>
                        <a:t> </a:t>
                      </a:r>
                      <a:r>
                        <a:rPr lang="es" sz="800" i="1" dirty="0">
                          <a:solidFill>
                            <a:srgbClr val="56575B"/>
                          </a:solidFill>
                          <a:latin typeface="Arial"/>
                          <a:cs typeface="Arial"/>
                        </a:rPr>
                        <a:t>.</a:t>
                      </a:r>
                      <a:r>
                        <a:rPr lang="es" sz="800" i="1" spc="-15" dirty="0">
                          <a:solidFill>
                            <a:srgbClr val="56575B"/>
                          </a:solidFill>
                          <a:latin typeface="Arial"/>
                          <a:cs typeface="Arial"/>
                        </a:rPr>
                        <a:t> </a:t>
                      </a:r>
                      <a:r>
                        <a:rPr lang="es" sz="800" i="1" spc="-10" dirty="0">
                          <a:solidFill>
                            <a:srgbClr val="56575B"/>
                          </a:solidFill>
                          <a:latin typeface="Arial"/>
                          <a:cs typeface="Arial"/>
                        </a:rPr>
                        <a:t>  </a:t>
                      </a:r>
                      <a:r>
                        <a:rPr lang="es" sz="800" i="1" spc="10" dirty="0">
                          <a:solidFill>
                            <a:srgbClr val="56575B"/>
                          </a:solidFill>
                          <a:latin typeface="Arial"/>
                          <a:cs typeface="Arial"/>
                        </a:rPr>
                        <a:t> </a:t>
                      </a:r>
                      <a:endParaRPr sz="800" dirty="0">
                        <a:latin typeface="Arial"/>
                        <a:cs typeface="Arial"/>
                      </a:endParaRPr>
                    </a:p>
                  </a:txBody>
                  <a:tcPr marL="0" marR="0" marT="0" marB="0">
                    <a:solidFill>
                      <a:srgbClr val="F4F7EE"/>
                    </a:solidFill>
                  </a:tcPr>
                </a:tc>
                <a:tc>
                  <a:txBody>
                    <a:bodyPr/>
                    <a:lstStyle/>
                    <a:p>
                      <a:pPr marL="107950" marR="490220" rtl="0">
                        <a:lnSpc>
                          <a:spcPct val="90000"/>
                        </a:lnSpc>
                      </a:pPr>
                      <a:r>
                        <a:rPr lang="es" sz="800" dirty="0">
                          <a:solidFill>
                            <a:srgbClr val="56575B"/>
                          </a:solidFill>
                          <a:latin typeface="Arial"/>
                          <a:cs typeface="Arial"/>
                        </a:rPr>
                        <a:t>No es necesario que se ponga en cuarentena si cumple los siguientes requisitos:</a:t>
                      </a:r>
                      <a:endParaRPr lang="es-ES" sz="800" dirty="0">
                        <a:latin typeface="Arial"/>
                        <a:cs typeface="Arial"/>
                      </a:endParaRPr>
                    </a:p>
                    <a:p>
                      <a:pPr rtl="0">
                        <a:lnSpc>
                          <a:spcPct val="90000"/>
                        </a:lnSpc>
                        <a:spcBef>
                          <a:spcPts val="18"/>
                        </a:spcBef>
                      </a:pPr>
                      <a:endParaRPr lang="en-US" sz="800" dirty="0"/>
                    </a:p>
                    <a:p>
                      <a:pPr marL="360363" marR="281305" indent="-184150" rtl="0">
                        <a:lnSpc>
                          <a:spcPct val="90000"/>
                        </a:lnSpc>
                        <a:buClr>
                          <a:srgbClr val="56575B"/>
                        </a:buClr>
                        <a:buFont typeface="Arial"/>
                        <a:buChar char="•"/>
                        <a:tabLst/>
                      </a:pPr>
                      <a:r>
                        <a:rPr lang="es-ES" sz="800" dirty="0">
                          <a:solidFill>
                            <a:srgbClr val="56575B"/>
                          </a:solidFill>
                          <a:latin typeface="Arial"/>
                          <a:cs typeface="Arial"/>
                        </a:rPr>
                        <a:t>Han pasado como mínimo 2 semanas desde que COMPLETÓ el esquema de vacunación.</a:t>
                      </a:r>
                      <a:endParaRPr lang="es-ES" sz="800" dirty="0">
                        <a:latin typeface="Arial"/>
                        <a:cs typeface="Arial"/>
                      </a:endParaRPr>
                    </a:p>
                    <a:p>
                      <a:pPr marL="360363" indent="-184150" rtl="0">
                        <a:lnSpc>
                          <a:spcPct val="90000"/>
                        </a:lnSpc>
                        <a:spcBef>
                          <a:spcPts val="3"/>
                        </a:spcBef>
                        <a:buClr>
                          <a:srgbClr val="56575B"/>
                        </a:buClr>
                        <a:buFont typeface="Arial"/>
                        <a:buChar char="•"/>
                        <a:tabLst/>
                      </a:pPr>
                      <a:endParaRPr sz="800" dirty="0"/>
                    </a:p>
                    <a:p>
                      <a:pPr marL="360363" marR="304165" indent="-184150" rtl="0">
                        <a:lnSpc>
                          <a:spcPct val="90000"/>
                        </a:lnSpc>
                        <a:buClr>
                          <a:srgbClr val="56575B"/>
                        </a:buClr>
                        <a:buFont typeface="Arial"/>
                        <a:buChar char="•"/>
                        <a:tabLst/>
                      </a:pPr>
                      <a:r>
                        <a:rPr lang="es" sz="800" dirty="0">
                          <a:solidFill>
                            <a:srgbClr val="56575B"/>
                          </a:solidFill>
                          <a:latin typeface="Arial"/>
                          <a:cs typeface="Arial"/>
                        </a:rPr>
                        <a:t>No han pasado más de 3 meses desde que COMPLETÓ el esquema de vacunación.</a:t>
                      </a:r>
                      <a:endParaRPr sz="800" dirty="0">
                        <a:latin typeface="Arial"/>
                        <a:cs typeface="Arial"/>
                      </a:endParaRPr>
                    </a:p>
                    <a:p>
                      <a:pPr marL="360363" indent="-184150" rtl="0">
                        <a:lnSpc>
                          <a:spcPct val="90000"/>
                        </a:lnSpc>
                        <a:spcBef>
                          <a:spcPts val="3"/>
                        </a:spcBef>
                        <a:buClr>
                          <a:srgbClr val="56575B"/>
                        </a:buClr>
                        <a:buFont typeface="Arial"/>
                        <a:buChar char="•"/>
                        <a:tabLst/>
                      </a:pPr>
                      <a:endParaRPr sz="800" dirty="0"/>
                    </a:p>
                    <a:p>
                      <a:pPr marL="360363" marR="310515" indent="-184150" rtl="0">
                        <a:lnSpc>
                          <a:spcPct val="90000"/>
                        </a:lnSpc>
                        <a:buClr>
                          <a:srgbClr val="56575B"/>
                        </a:buClr>
                        <a:buFont typeface="Arial"/>
                        <a:buChar char="•"/>
                        <a:tabLst/>
                      </a:pPr>
                      <a:r>
                        <a:rPr lang="es" sz="800" dirty="0">
                          <a:solidFill>
                            <a:srgbClr val="56575B"/>
                          </a:solidFill>
                          <a:latin typeface="Arial"/>
                          <a:cs typeface="Arial"/>
                        </a:rPr>
                        <a:t>No ha presentado síntomas desde la exposición al COVID-19.</a:t>
                      </a:r>
                      <a:endParaRPr sz="800" dirty="0">
                        <a:latin typeface="Arial"/>
                        <a:cs typeface="Arial"/>
                      </a:endParaRPr>
                    </a:p>
                  </a:txBody>
                  <a:tcPr marL="0" marR="0" marT="0" marB="0">
                    <a:solidFill>
                      <a:srgbClr val="F4F7EE"/>
                    </a:solidFill>
                  </a:tcPr>
                </a:tc>
                <a:extLst>
                  <a:ext uri="{0D108BD9-81ED-4DB2-BD59-A6C34878D82A}">
                    <a16:rowId xmlns:a16="http://schemas.microsoft.com/office/drawing/2014/main" val="10004"/>
                  </a:ext>
                </a:extLst>
              </a:tr>
              <a:tr h="1739264">
                <a:tc>
                  <a:txBody>
                    <a:bodyPr/>
                    <a:lstStyle/>
                    <a:p>
                      <a:pPr marL="102235" marR="213360" rtl="0">
                        <a:lnSpc>
                          <a:spcPct val="90000"/>
                        </a:lnSpc>
                      </a:pPr>
                      <a:r>
                        <a:rPr lang="es" sz="800" b="1" spc="-20">
                          <a:solidFill>
                            <a:srgbClr val="FFFFFF"/>
                          </a:solidFill>
                          <a:latin typeface="Arial"/>
                          <a:cs typeface="Arial"/>
                        </a:rPr>
                        <a:t>Personas que no se han vacunado/recibido dosis de refuerzo o personas que recibieron las dos dosis de la vacuna de Pfizer/Moderna hace más de 6 meses o de la vacuna de Johnson &amp; Johnson hace más de 2 meses.</a:t>
                      </a:r>
                      <a:r>
                        <a:rPr lang="es" sz="800" b="1" spc="95">
                          <a:solidFill>
                            <a:srgbClr val="FFFFFF"/>
                          </a:solidFill>
                          <a:latin typeface="Arial"/>
                          <a:cs typeface="Arial"/>
                        </a:rPr>
                        <a:t> </a:t>
                      </a:r>
                      <a:r>
                        <a:rPr lang="es" sz="800" b="1" spc="-145">
                          <a:solidFill>
                            <a:srgbClr val="FFFFFF"/>
                          </a:solidFill>
                          <a:latin typeface="Arial"/>
                          <a:cs typeface="Arial"/>
                        </a:rPr>
                        <a:t> </a:t>
                      </a:r>
                      <a:r>
                        <a:rPr lang="es" sz="800" b="1" spc="-100">
                          <a:solidFill>
                            <a:srgbClr val="FFFFFF"/>
                          </a:solidFill>
                          <a:latin typeface="Arial"/>
                          <a:cs typeface="Arial"/>
                        </a:rPr>
                        <a:t> </a:t>
                      </a:r>
                      <a:r>
                        <a:rPr lang="es" sz="800" b="1" spc="-20">
                          <a:solidFill>
                            <a:srgbClr val="FFFFFF"/>
                          </a:solidFill>
                          <a:latin typeface="Arial"/>
                          <a:cs typeface="Arial"/>
                        </a:rPr>
                        <a:t> </a:t>
                      </a:r>
                      <a:r>
                        <a:rPr lang="es" sz="800" b="1" spc="-80">
                          <a:solidFill>
                            <a:srgbClr val="FFFFFF"/>
                          </a:solidFill>
                          <a:latin typeface="Arial"/>
                          <a:cs typeface="Arial"/>
                        </a:rPr>
                        <a:t> </a:t>
                      </a:r>
                      <a:r>
                        <a:rPr lang="es" sz="800" b="1" spc="-114">
                          <a:solidFill>
                            <a:srgbClr val="FFFFFF"/>
                          </a:solidFill>
                          <a:latin typeface="Arial"/>
                          <a:cs typeface="Arial"/>
                        </a:rPr>
                        <a:t> </a:t>
                      </a:r>
                      <a:r>
                        <a:rPr lang="es" sz="800" b="1" spc="100">
                          <a:solidFill>
                            <a:srgbClr val="FFFFFF"/>
                          </a:solidFill>
                          <a:latin typeface="Arial"/>
                          <a:cs typeface="Arial"/>
                        </a:rPr>
                        <a:t> </a:t>
                      </a:r>
                      <a:r>
                        <a:rPr lang="es" sz="800" b="1" spc="-130">
                          <a:solidFill>
                            <a:srgbClr val="FFFFFF"/>
                          </a:solidFill>
                          <a:latin typeface="Arial"/>
                          <a:cs typeface="Arial"/>
                        </a:rPr>
                        <a:t>  </a:t>
                      </a:r>
                      <a:r>
                        <a:rPr lang="es" sz="800" b="1" spc="-50">
                          <a:solidFill>
                            <a:srgbClr val="FFFFFF"/>
                          </a:solidFill>
                          <a:latin typeface="Arial"/>
                          <a:cs typeface="Arial"/>
                        </a:rPr>
                        <a:t> </a:t>
                      </a:r>
                      <a:r>
                        <a:rPr lang="es" sz="800" b="1" spc="-130">
                          <a:solidFill>
                            <a:srgbClr val="FFFFFF"/>
                          </a:solidFill>
                          <a:latin typeface="Arial"/>
                          <a:cs typeface="Arial"/>
                        </a:rPr>
                        <a:t> </a:t>
                      </a:r>
                      <a:r>
                        <a:rPr lang="es" sz="800" b="1" spc="-95">
                          <a:solidFill>
                            <a:srgbClr val="FFFFFF"/>
                          </a:solidFill>
                          <a:latin typeface="Arial"/>
                          <a:cs typeface="Arial"/>
                        </a:rPr>
                        <a:t> </a:t>
                      </a:r>
                      <a:r>
                        <a:rPr lang="es" sz="800" b="1" spc="-130">
                          <a:solidFill>
                            <a:srgbClr val="FFFFFF"/>
                          </a:solidFill>
                          <a:latin typeface="Arial"/>
                          <a:cs typeface="Arial"/>
                        </a:rPr>
                        <a:t> </a:t>
                      </a:r>
                      <a:r>
                        <a:rPr lang="es" sz="800" b="1" spc="-135">
                          <a:solidFill>
                            <a:srgbClr val="FFFFFF"/>
                          </a:solidFill>
                          <a:latin typeface="Arial"/>
                          <a:cs typeface="Arial"/>
                        </a:rPr>
                        <a:t> </a:t>
                      </a:r>
                      <a:r>
                        <a:rPr lang="es" sz="800" b="1" spc="-130">
                          <a:solidFill>
                            <a:srgbClr val="FFFFFF"/>
                          </a:solidFill>
                          <a:latin typeface="Arial"/>
                          <a:cs typeface="Arial"/>
                        </a:rPr>
                        <a:t> </a:t>
                      </a:r>
                      <a:r>
                        <a:rPr lang="es" sz="800" b="1" spc="-110">
                          <a:solidFill>
                            <a:srgbClr val="FFFFFF"/>
                          </a:solidFill>
                          <a:latin typeface="Arial"/>
                          <a:cs typeface="Arial"/>
                        </a:rPr>
                        <a:t> </a:t>
                      </a:r>
                      <a:r>
                        <a:rPr lang="es" sz="800" b="1" spc="-35">
                          <a:solidFill>
                            <a:srgbClr val="FFFFFF"/>
                          </a:solidFill>
                          <a:latin typeface="Arial"/>
                          <a:cs typeface="Arial"/>
                        </a:rPr>
                        <a:t> </a:t>
                      </a:r>
                      <a:r>
                        <a:rPr lang="es" sz="800" b="1" spc="-130">
                          <a:solidFill>
                            <a:srgbClr val="FFFFFF"/>
                          </a:solidFill>
                          <a:latin typeface="Arial"/>
                          <a:cs typeface="Arial"/>
                        </a:rPr>
                        <a:t> </a:t>
                      </a:r>
                      <a:r>
                        <a:rPr lang="es" sz="800" b="1" spc="-110">
                          <a:solidFill>
                            <a:srgbClr val="FFFFFF"/>
                          </a:solidFill>
                          <a:latin typeface="Arial"/>
                          <a:cs typeface="Arial"/>
                        </a:rPr>
                        <a:t> </a:t>
                      </a:r>
                      <a:endParaRPr sz="800">
                        <a:latin typeface="Arial"/>
                        <a:cs typeface="Arial"/>
                      </a:endParaRPr>
                    </a:p>
                  </a:txBody>
                  <a:tcPr marL="0" marR="0" marT="0" marB="0">
                    <a:solidFill>
                      <a:srgbClr val="5FA844"/>
                    </a:solidFill>
                  </a:tcPr>
                </a:tc>
                <a:tc>
                  <a:txBody>
                    <a:bodyPr/>
                    <a:lstStyle/>
                    <a:p>
                      <a:pPr marL="114300" marR="288290" rtl="0">
                        <a:lnSpc>
                          <a:spcPct val="90000"/>
                        </a:lnSpc>
                      </a:pPr>
                      <a:r>
                        <a:rPr lang="es" sz="800" dirty="0">
                          <a:solidFill>
                            <a:srgbClr val="56575B"/>
                          </a:solidFill>
                          <a:latin typeface="Arial"/>
                          <a:cs typeface="Arial"/>
                        </a:rPr>
                        <a:t>Aíslese durante 10 días a partir del día en que aparezcan los síntomas o del día que se haya realizado la prueba si no presenta síntomas.</a:t>
                      </a:r>
                      <a:endParaRPr sz="800" dirty="0">
                        <a:latin typeface="Arial"/>
                        <a:cs typeface="Arial"/>
                      </a:endParaRPr>
                    </a:p>
                    <a:p>
                      <a:pPr rtl="0">
                        <a:lnSpc>
                          <a:spcPct val="90000"/>
                        </a:lnSpc>
                        <a:spcBef>
                          <a:spcPts val="19"/>
                        </a:spcBef>
                      </a:pPr>
                      <a:endParaRPr sz="800" dirty="0"/>
                    </a:p>
                    <a:p>
                      <a:pPr marL="114300" marR="418465" rtl="0">
                        <a:lnSpc>
                          <a:spcPct val="90000"/>
                        </a:lnSpc>
                      </a:pPr>
                      <a:r>
                        <a:rPr lang="es" sz="800" spc="-5" dirty="0">
                          <a:solidFill>
                            <a:srgbClr val="56575B"/>
                          </a:solidFill>
                          <a:latin typeface="Arial"/>
                          <a:cs typeface="Arial"/>
                        </a:rPr>
                        <a:t>No tener fiebre durante 24 horas como mínimo (sin usar medicamentos antifebriles).</a:t>
                      </a:r>
                      <a:endParaRPr sz="800" dirty="0">
                        <a:latin typeface="Arial"/>
                        <a:cs typeface="Arial"/>
                      </a:endParaRPr>
                    </a:p>
                    <a:p>
                      <a:pPr rtl="0">
                        <a:lnSpc>
                          <a:spcPct val="90000"/>
                        </a:lnSpc>
                        <a:spcBef>
                          <a:spcPts val="35"/>
                        </a:spcBef>
                      </a:pPr>
                      <a:endParaRPr sz="800" dirty="0"/>
                    </a:p>
                    <a:p>
                      <a:pPr marL="114300" marR="445770" rtl="0">
                        <a:lnSpc>
                          <a:spcPct val="90000"/>
                        </a:lnSpc>
                      </a:pPr>
                      <a:r>
                        <a:rPr lang="es" sz="800" dirty="0">
                          <a:solidFill>
                            <a:srgbClr val="56575B"/>
                          </a:solidFill>
                          <a:latin typeface="Arial"/>
                          <a:cs typeface="Arial"/>
                        </a:rPr>
                        <a:t>Siga usando mascarilla y manteniendo la distancia física.</a:t>
                      </a:r>
                      <a:endParaRPr sz="800" dirty="0">
                        <a:latin typeface="Arial"/>
                        <a:cs typeface="Arial"/>
                      </a:endParaRPr>
                    </a:p>
                  </a:txBody>
                  <a:tcPr marL="0" marR="0" marT="0" marB="0">
                    <a:solidFill>
                      <a:srgbClr val="DCE6D0"/>
                    </a:solidFill>
                  </a:tcPr>
                </a:tc>
                <a:tc>
                  <a:txBody>
                    <a:bodyPr/>
                    <a:lstStyle/>
                    <a:p>
                      <a:pPr marL="107950" marR="293370" rtl="0">
                        <a:lnSpc>
                          <a:spcPct val="90000"/>
                        </a:lnSpc>
                      </a:pPr>
                      <a:r>
                        <a:rPr lang="es" sz="800">
                          <a:solidFill>
                            <a:srgbClr val="56575B"/>
                          </a:solidFill>
                          <a:latin typeface="Arial"/>
                          <a:cs typeface="Arial"/>
                        </a:rPr>
                        <a:t>Aíslese durante 10 días a partir del día en que aparezcan los síntomas.</a:t>
                      </a:r>
                      <a:endParaRPr sz="800">
                        <a:latin typeface="Arial"/>
                        <a:cs typeface="Arial"/>
                      </a:endParaRPr>
                    </a:p>
                    <a:p>
                      <a:pPr rtl="0">
                        <a:lnSpc>
                          <a:spcPct val="90000"/>
                        </a:lnSpc>
                        <a:spcBef>
                          <a:spcPts val="19"/>
                        </a:spcBef>
                      </a:pPr>
                      <a:endParaRPr sz="800"/>
                    </a:p>
                    <a:p>
                      <a:pPr marL="107950" marR="418465" rtl="0">
                        <a:lnSpc>
                          <a:spcPct val="90000"/>
                        </a:lnSpc>
                      </a:pPr>
                      <a:r>
                        <a:rPr lang="es" sz="800" spc="-5">
                          <a:solidFill>
                            <a:srgbClr val="56575B"/>
                          </a:solidFill>
                          <a:latin typeface="Arial"/>
                          <a:cs typeface="Arial"/>
                        </a:rPr>
                        <a:t>No tener fiebre durante 24 horas como mínimo (sin usar medicamentos antifebriles).</a:t>
                      </a:r>
                      <a:endParaRPr sz="800">
                        <a:latin typeface="Arial"/>
                        <a:cs typeface="Arial"/>
                      </a:endParaRPr>
                    </a:p>
                    <a:p>
                      <a:pPr rtl="0">
                        <a:lnSpc>
                          <a:spcPct val="90000"/>
                        </a:lnSpc>
                        <a:spcBef>
                          <a:spcPts val="35"/>
                        </a:spcBef>
                      </a:pPr>
                      <a:endParaRPr sz="800"/>
                    </a:p>
                    <a:p>
                      <a:pPr marL="107950" marR="248285" rtl="0">
                        <a:lnSpc>
                          <a:spcPct val="90000"/>
                        </a:lnSpc>
                      </a:pPr>
                      <a:r>
                        <a:rPr lang="es" sz="800">
                          <a:solidFill>
                            <a:srgbClr val="56575B"/>
                          </a:solidFill>
                          <a:latin typeface="Arial"/>
                          <a:cs typeface="Arial"/>
                        </a:rPr>
                        <a:t>Siga usando mascarilla y manteniendo la distancia física.</a:t>
                      </a:r>
                      <a:endParaRPr sz="800">
                        <a:latin typeface="Arial"/>
                        <a:cs typeface="Arial"/>
                      </a:endParaRPr>
                    </a:p>
                    <a:p>
                      <a:pPr rtl="0">
                        <a:lnSpc>
                          <a:spcPct val="90000"/>
                        </a:lnSpc>
                        <a:spcBef>
                          <a:spcPts val="23"/>
                        </a:spcBef>
                      </a:pPr>
                      <a:endParaRPr sz="750"/>
                    </a:p>
                    <a:p>
                      <a:pPr marL="107950" marR="244475" algn="just" rtl="0">
                        <a:lnSpc>
                          <a:spcPct val="90000"/>
                        </a:lnSpc>
                      </a:pPr>
                      <a:r>
                        <a:rPr lang="es" sz="800" i="1" spc="-10">
                          <a:solidFill>
                            <a:srgbClr val="56575B"/>
                          </a:solidFill>
                          <a:latin typeface="Arial"/>
                          <a:cs typeface="Arial"/>
                        </a:rPr>
                        <a:t>Si tiene fiebre, permanezca en casa hasta que esta desaparezca</a:t>
                      </a:r>
                      <a:r>
                        <a:rPr lang="es" sz="800" i="1">
                          <a:solidFill>
                            <a:srgbClr val="56575B"/>
                          </a:solidFill>
                          <a:latin typeface="Arial"/>
                          <a:cs typeface="Arial"/>
                        </a:rPr>
                        <a:t>.</a:t>
                      </a:r>
                      <a:r>
                        <a:rPr lang="es" sz="800" i="1" spc="-15">
                          <a:solidFill>
                            <a:srgbClr val="56575B"/>
                          </a:solidFill>
                          <a:latin typeface="Arial"/>
                          <a:cs typeface="Arial"/>
                        </a:rPr>
                        <a:t> </a:t>
                      </a:r>
                      <a:r>
                        <a:rPr lang="es" sz="800" i="1" spc="-35">
                          <a:solidFill>
                            <a:srgbClr val="56575B"/>
                          </a:solidFill>
                          <a:latin typeface="Arial"/>
                          <a:cs typeface="Arial"/>
                        </a:rPr>
                        <a:t>  </a:t>
                      </a:r>
                      <a:r>
                        <a:rPr lang="es" sz="800" i="1" spc="-50">
                          <a:solidFill>
                            <a:srgbClr val="56575B"/>
                          </a:solidFill>
                          <a:latin typeface="Arial"/>
                          <a:cs typeface="Arial"/>
                        </a:rPr>
                        <a:t> </a:t>
                      </a:r>
                      <a:r>
                        <a:rPr lang="es" sz="800" i="1" spc="-30">
                          <a:solidFill>
                            <a:srgbClr val="56575B"/>
                          </a:solidFill>
                          <a:latin typeface="Arial"/>
                          <a:cs typeface="Arial"/>
                        </a:rPr>
                        <a:t> </a:t>
                      </a:r>
                      <a:r>
                        <a:rPr lang="es" sz="800" i="1" spc="-25">
                          <a:solidFill>
                            <a:srgbClr val="56575B"/>
                          </a:solidFill>
                          <a:latin typeface="Arial"/>
                          <a:cs typeface="Arial"/>
                        </a:rPr>
                        <a:t> </a:t>
                      </a:r>
                      <a:r>
                        <a:rPr lang="es" sz="800" i="1" spc="20">
                          <a:solidFill>
                            <a:srgbClr val="56575B"/>
                          </a:solidFill>
                          <a:latin typeface="Arial"/>
                          <a:cs typeface="Arial"/>
                        </a:rPr>
                        <a:t> </a:t>
                      </a:r>
                      <a:r>
                        <a:rPr lang="es" sz="800" i="1" spc="10">
                          <a:solidFill>
                            <a:srgbClr val="56575B"/>
                          </a:solidFill>
                          <a:latin typeface="Arial"/>
                          <a:cs typeface="Arial"/>
                        </a:rPr>
                        <a:t> </a:t>
                      </a:r>
                      <a:r>
                        <a:rPr lang="es" sz="800" i="1" spc="20">
                          <a:solidFill>
                            <a:srgbClr val="56575B"/>
                          </a:solidFill>
                          <a:latin typeface="Arial"/>
                          <a:cs typeface="Arial"/>
                        </a:rPr>
                        <a:t> </a:t>
                      </a:r>
                      <a:r>
                        <a:rPr lang="es" sz="800" i="1" spc="-90">
                          <a:solidFill>
                            <a:srgbClr val="56575B"/>
                          </a:solidFill>
                          <a:latin typeface="Arial"/>
                          <a:cs typeface="Arial"/>
                        </a:rPr>
                        <a:t> </a:t>
                      </a:r>
                      <a:endParaRPr sz="800">
                        <a:latin typeface="Arial"/>
                        <a:cs typeface="Arial"/>
                      </a:endParaRPr>
                    </a:p>
                  </a:txBody>
                  <a:tcPr marL="0" marR="0" marT="0" marB="0">
                    <a:solidFill>
                      <a:srgbClr val="DCE6D0"/>
                    </a:solidFill>
                  </a:tcPr>
                </a:tc>
                <a:tc>
                  <a:txBody>
                    <a:bodyPr/>
                    <a:lstStyle/>
                    <a:p>
                      <a:pPr marL="107950" marR="257810" algn="just" rtl="0">
                        <a:lnSpc>
                          <a:spcPct val="90000"/>
                        </a:lnSpc>
                      </a:pPr>
                      <a:r>
                        <a:rPr lang="es" sz="800" dirty="0">
                          <a:solidFill>
                            <a:srgbClr val="56575B"/>
                          </a:solidFill>
                          <a:latin typeface="Arial"/>
                          <a:cs typeface="Arial"/>
                        </a:rPr>
                        <a:t>Permanezca en cuarentena durante 14 días contados a partir del último día en que haya estado expuesto a la persona que sea un caso confirmado o sospechoso.</a:t>
                      </a:r>
                      <a:endParaRPr sz="800" dirty="0">
                        <a:latin typeface="Arial"/>
                        <a:cs typeface="Arial"/>
                      </a:endParaRPr>
                    </a:p>
                    <a:p>
                      <a:pPr rtl="0">
                        <a:lnSpc>
                          <a:spcPct val="90000"/>
                        </a:lnSpc>
                        <a:spcBef>
                          <a:spcPts val="32"/>
                        </a:spcBef>
                      </a:pPr>
                      <a:endParaRPr sz="800" dirty="0"/>
                    </a:p>
                    <a:p>
                      <a:pPr marL="107950" marR="256540" algn="l" rtl="0">
                        <a:lnSpc>
                          <a:spcPct val="90000"/>
                        </a:lnSpc>
                      </a:pPr>
                      <a:r>
                        <a:rPr lang="es" sz="800" dirty="0">
                          <a:solidFill>
                            <a:srgbClr val="56575B"/>
                          </a:solidFill>
                          <a:latin typeface="Arial"/>
                          <a:cs typeface="Arial"/>
                        </a:rPr>
                        <a:t>Dé seguimiento a los síntomas de COVID-19.</a:t>
                      </a:r>
                      <a:endParaRPr sz="800" dirty="0">
                        <a:latin typeface="Arial"/>
                        <a:cs typeface="Arial"/>
                      </a:endParaRPr>
                    </a:p>
                    <a:p>
                      <a:pPr marL="360363" indent="-184150" algn="l" rtl="0">
                        <a:lnSpc>
                          <a:spcPct val="90000"/>
                        </a:lnSpc>
                        <a:spcBef>
                          <a:spcPts val="700"/>
                        </a:spcBef>
                        <a:tabLst/>
                      </a:pPr>
                      <a:r>
                        <a:rPr lang="es" sz="800" dirty="0">
                          <a:solidFill>
                            <a:srgbClr val="56575B"/>
                          </a:solidFill>
                          <a:latin typeface="Arial"/>
                          <a:cs typeface="Arial"/>
                        </a:rPr>
                        <a:t>•	</a:t>
                      </a:r>
                      <a:r>
                        <a:rPr lang="es" sz="800" spc="-5" dirty="0">
                          <a:solidFill>
                            <a:srgbClr val="56575B"/>
                          </a:solidFill>
                          <a:latin typeface="Arial"/>
                          <a:cs typeface="Arial"/>
                        </a:rPr>
                        <a:t>Fiebre (≥1,0 °F [37,78 °C])</a:t>
                      </a:r>
                      <a:endParaRPr sz="800" dirty="0">
                        <a:latin typeface="Arial"/>
                        <a:cs typeface="Arial"/>
                      </a:endParaRPr>
                    </a:p>
                    <a:p>
                      <a:pPr marL="360363" indent="-184150" algn="l" rtl="0">
                        <a:lnSpc>
                          <a:spcPct val="90000"/>
                        </a:lnSpc>
                        <a:buClr>
                          <a:srgbClr val="56575B"/>
                        </a:buClr>
                        <a:buFont typeface="Arial"/>
                        <a:buChar char="•"/>
                        <a:tabLst/>
                      </a:pPr>
                      <a:r>
                        <a:rPr lang="es" sz="800" spc="-5" dirty="0">
                          <a:solidFill>
                            <a:srgbClr val="56575B"/>
                          </a:solidFill>
                          <a:latin typeface="Arial"/>
                          <a:cs typeface="Arial"/>
                        </a:rPr>
                        <a:t>Tos</a:t>
                      </a:r>
                      <a:endParaRPr sz="800" dirty="0">
                        <a:latin typeface="Arial"/>
                        <a:cs typeface="Arial"/>
                      </a:endParaRPr>
                    </a:p>
                    <a:p>
                      <a:pPr marL="360363" marR="257810" indent="-184150" algn="l" rtl="0">
                        <a:lnSpc>
                          <a:spcPct val="90000"/>
                        </a:lnSpc>
                        <a:spcBef>
                          <a:spcPts val="70"/>
                        </a:spcBef>
                        <a:buClr>
                          <a:srgbClr val="56575B"/>
                        </a:buClr>
                        <a:buFont typeface="Arial"/>
                        <a:buChar char="•"/>
                        <a:tabLst/>
                      </a:pPr>
                      <a:r>
                        <a:rPr lang="es" sz="800" spc="-5" dirty="0">
                          <a:solidFill>
                            <a:srgbClr val="56575B"/>
                          </a:solidFill>
                          <a:latin typeface="Arial"/>
                          <a:cs typeface="Arial"/>
                        </a:rPr>
                        <a:t>Dificultad para respirar</a:t>
                      </a:r>
                      <a:endParaRPr sz="800" dirty="0">
                        <a:latin typeface="Arial"/>
                        <a:cs typeface="Arial"/>
                      </a:endParaRPr>
                    </a:p>
                    <a:p>
                      <a:pPr marL="360363" marR="258445" indent="-184150" algn="l" rtl="0">
                        <a:lnSpc>
                          <a:spcPct val="90000"/>
                        </a:lnSpc>
                        <a:buClr>
                          <a:srgbClr val="56575B"/>
                        </a:buClr>
                        <a:buFont typeface="Arial"/>
                        <a:buChar char="•"/>
                        <a:tabLst/>
                      </a:pPr>
                      <a:r>
                        <a:rPr lang="es" sz="800" spc="-5" dirty="0">
                          <a:solidFill>
                            <a:srgbClr val="56575B"/>
                          </a:solidFill>
                          <a:latin typeface="Arial"/>
                          <a:cs typeface="Arial"/>
                        </a:rPr>
                        <a:t>Otros síntomas de COVID-19</a:t>
                      </a:r>
                      <a:endParaRPr sz="800" dirty="0">
                        <a:latin typeface="Arial"/>
                        <a:cs typeface="Arial"/>
                      </a:endParaRPr>
                    </a:p>
                  </a:txBody>
                  <a:tcPr marL="0" marR="0" marT="0" marB="0">
                    <a:solidFill>
                      <a:srgbClr val="DCE6D0"/>
                    </a:solidFill>
                  </a:tcPr>
                </a:tc>
                <a:extLst>
                  <a:ext uri="{0D108BD9-81ED-4DB2-BD59-A6C34878D82A}">
                    <a16:rowId xmlns:a16="http://schemas.microsoft.com/office/drawing/2014/main" val="10005"/>
                  </a:ext>
                </a:extLst>
              </a:tr>
            </a:tbl>
          </a:graphicData>
        </a:graphic>
      </p:graphicFrame>
      <p:grpSp>
        <p:nvGrpSpPr>
          <p:cNvPr id="11" name="Group 10">
            <a:extLst>
              <a:ext uri="{FF2B5EF4-FFF2-40B4-BE49-F238E27FC236}">
                <a16:creationId xmlns:a16="http://schemas.microsoft.com/office/drawing/2014/main" id="{AFC43A33-AD88-4472-BD6F-EB0E40A7FE94}"/>
              </a:ext>
            </a:extLst>
          </p:cNvPr>
          <p:cNvGrpSpPr/>
          <p:nvPr/>
        </p:nvGrpSpPr>
        <p:grpSpPr>
          <a:xfrm>
            <a:off x="851518" y="9491990"/>
            <a:ext cx="4406282" cy="261610"/>
            <a:chOff x="-5029200" y="8077200"/>
            <a:chExt cx="4406282" cy="261610"/>
          </a:xfrm>
        </p:grpSpPr>
        <p:sp>
          <p:nvSpPr>
            <p:cNvPr id="12" name="TextBox 11">
              <a:extLst>
                <a:ext uri="{FF2B5EF4-FFF2-40B4-BE49-F238E27FC236}">
                  <a16:creationId xmlns:a16="http://schemas.microsoft.com/office/drawing/2014/main" id="{558A550E-DB9F-4C6B-8F36-139112D5E072}"/>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13" name="Arrow: Chevron 12">
              <a:extLst>
                <a:ext uri="{FF2B5EF4-FFF2-40B4-BE49-F238E27FC236}">
                  <a16:creationId xmlns:a16="http://schemas.microsoft.com/office/drawing/2014/main" id="{D3C7D602-8B23-4E91-B0D4-83AA2FB50D2A}"/>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98007"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812596" y="93601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85748" y="9360103"/>
            <a:ext cx="4612640" cy="73660"/>
          </a:xfrm>
          <a:custGeom>
            <a:avLst/>
            <a:gdLst/>
            <a:ahLst/>
            <a:cxnLst/>
            <a:rect l="l" t="t" r="r" b="b"/>
            <a:pathLst>
              <a:path w="4612640" h="73659">
                <a:moveTo>
                  <a:pt x="0" y="73152"/>
                </a:moveTo>
                <a:lnTo>
                  <a:pt x="4612258" y="73152"/>
                </a:lnTo>
                <a:lnTo>
                  <a:pt x="461225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88150"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71109"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44260"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685800" y="990600"/>
            <a:ext cx="3076652" cy="276999"/>
          </a:xfrm>
          <a:prstGeom prst="rect">
            <a:avLst/>
          </a:prstGeom>
        </p:spPr>
        <p:txBody>
          <a:bodyPr vert="horz" wrap="square" lIns="0" tIns="0" rIns="0" bIns="0" rtlCol="0">
            <a:spAutoFit/>
          </a:bodyPr>
          <a:lstStyle/>
          <a:p>
            <a:pPr marL="12700" rtl="0">
              <a:lnSpc>
                <a:spcPct val="100000"/>
              </a:lnSpc>
            </a:pPr>
            <a:r>
              <a:rPr lang="es" u="sng" spc="-30">
                <a:solidFill>
                  <a:srgbClr val="374B80"/>
                </a:solidFill>
                <a:latin typeface="Arial" panose="020B0604020202020204" pitchFamily="34" charset="0"/>
                <a:cs typeface="Arial" panose="020B0604020202020204" pitchFamily="34" charset="0"/>
              </a:rPr>
              <a:t>Apoyo a estudiantes y familias</a:t>
            </a:r>
            <a:endParaRPr u="sng" spc="-30" dirty="0">
              <a:solidFill>
                <a:srgbClr val="374B80"/>
              </a:solidFill>
              <a:latin typeface="Arial" panose="020B0604020202020204" pitchFamily="34" charset="0"/>
              <a:cs typeface="Arial" panose="020B0604020202020204" pitchFamily="34" charset="0"/>
            </a:endParaRPr>
          </a:p>
        </p:txBody>
      </p:sp>
      <p:sp>
        <p:nvSpPr>
          <p:cNvPr id="12" name="object 12"/>
          <p:cNvSpPr txBox="1"/>
          <p:nvPr/>
        </p:nvSpPr>
        <p:spPr>
          <a:xfrm>
            <a:off x="685800" y="1453831"/>
            <a:ext cx="3505200" cy="4847289"/>
          </a:xfrm>
          <a:prstGeom prst="rect">
            <a:avLst/>
          </a:prstGeom>
        </p:spPr>
        <p:txBody>
          <a:bodyPr vert="horz" wrap="square" lIns="0" tIns="0" rIns="0" bIns="0" rtlCol="0">
            <a:spAutoFit/>
          </a:bodyPr>
          <a:lstStyle/>
          <a:p>
            <a:pPr marL="12700" marR="481330" rtl="0">
              <a:lnSpc>
                <a:spcPts val="2060"/>
              </a:lnSpc>
            </a:pPr>
            <a:r>
              <a:rPr lang="es" sz="1600" dirty="0">
                <a:solidFill>
                  <a:srgbClr val="243355"/>
                </a:solidFill>
                <a:latin typeface="Arial" panose="020B0604020202020204" pitchFamily="34" charset="0"/>
                <a:cs typeface="Arial" panose="020B0604020202020204" pitchFamily="34" charset="0"/>
              </a:rPr>
              <a:t>Servicios de salud y conductuales</a:t>
            </a:r>
            <a:endParaRPr sz="1600" dirty="0">
              <a:latin typeface="Arial" panose="020B0604020202020204" pitchFamily="34" charset="0"/>
              <a:cs typeface="Arial" panose="020B0604020202020204" pitchFamily="34" charset="0"/>
            </a:endParaRPr>
          </a:p>
          <a:p>
            <a:pPr marL="12700" marR="66675" rtl="0">
              <a:lnSpc>
                <a:spcPct val="103600"/>
              </a:lnSpc>
              <a:spcBef>
                <a:spcPts val="60"/>
              </a:spcBef>
            </a:pPr>
            <a:r>
              <a:rPr lang="es" sz="1100" dirty="0">
                <a:latin typeface="Arial" panose="020B0604020202020204" pitchFamily="34" charset="0"/>
                <a:cs typeface="Arial" panose="020B0604020202020204" pitchFamily="34" charset="0"/>
              </a:rPr>
              <a:t>Nos hemos aliado con Legacy School Based Health Clinics para abordar las necesidades de salud y conductuales de nuestros estudiantes.</a:t>
            </a:r>
          </a:p>
          <a:p>
            <a:pPr marL="12700" marR="38100" rtl="0">
              <a:lnSpc>
                <a:spcPct val="103299"/>
              </a:lnSpc>
              <a:spcBef>
                <a:spcPts val="800"/>
              </a:spcBef>
            </a:pPr>
            <a:r>
              <a:rPr lang="es" sz="1100" dirty="0">
                <a:latin typeface="Arial" panose="020B0604020202020204" pitchFamily="34" charset="0"/>
                <a:cs typeface="Arial" panose="020B0604020202020204" pitchFamily="34" charset="0"/>
              </a:rPr>
              <a:t>Si necesita más apoyo, obténgalo para la ansiedad o estrés hablando con un consejero capacitado en SAMHSA Disaster Distress.</a:t>
            </a:r>
          </a:p>
          <a:p>
            <a:pPr marL="12700" marR="6350" rtl="0">
              <a:lnSpc>
                <a:spcPct val="102699"/>
              </a:lnSpc>
              <a:spcBef>
                <a:spcPts val="815"/>
              </a:spcBef>
            </a:pPr>
            <a:r>
              <a:rPr lang="es" sz="1100" dirty="0">
                <a:latin typeface="Arial" panose="020B0604020202020204" pitchFamily="34" charset="0"/>
                <a:cs typeface="Arial" panose="020B0604020202020204" pitchFamily="34" charset="0"/>
              </a:rPr>
              <a:t>Llame a la línea de ayuda al 1-8-985-50 o envíe un mensaje de texto a TalkWithUS 746.</a:t>
            </a:r>
          </a:p>
          <a:p>
            <a:pPr marL="12700" marR="393065" rtl="0">
              <a:lnSpc>
                <a:spcPct val="103600"/>
              </a:lnSpc>
              <a:spcBef>
                <a:spcPts val="805"/>
              </a:spcBef>
            </a:pPr>
            <a:r>
              <a:rPr lang="es" sz="1100" dirty="0">
                <a:latin typeface="Arial" panose="020B0604020202020204" pitchFamily="34" charset="0"/>
                <a:cs typeface="Arial" panose="020B0604020202020204" pitchFamily="34" charset="0"/>
              </a:rPr>
              <a:t>Para más información, visite la página web </a:t>
            </a:r>
            <a:r>
              <a:rPr lang="es" sz="1100" spc="-5" dirty="0">
                <a:latin typeface="Arial" panose="020B0604020202020204" pitchFamily="34" charset="0"/>
                <a:cs typeface="Arial" panose="020B0604020202020204" pitchFamily="34" charset="0"/>
              </a:rPr>
              <a:t>Legacy Community Health</a:t>
            </a:r>
            <a:r>
              <a:rPr lang="es" sz="1100" dirty="0">
                <a:latin typeface="Arial" panose="020B0604020202020204" pitchFamily="34" charset="0"/>
                <a:cs typeface="Arial" panose="020B0604020202020204" pitchFamily="34" charset="0"/>
              </a:rPr>
              <a:t>.</a:t>
            </a:r>
            <a:r>
              <a:rPr lang="es" sz="1100" spc="-5" dirty="0">
                <a:latin typeface="Arial" panose="020B0604020202020204" pitchFamily="34" charset="0"/>
                <a:cs typeface="Arial" panose="020B0604020202020204" pitchFamily="34" charset="0"/>
              </a:rPr>
              <a:t> </a:t>
            </a:r>
            <a:r>
              <a:rPr lang="es" sz="1100" spc="10" dirty="0">
                <a:latin typeface="Arial" panose="020B0604020202020204" pitchFamily="34" charset="0"/>
                <a:cs typeface="Arial" panose="020B0604020202020204" pitchFamily="34" charset="0"/>
              </a:rPr>
              <a:t> </a:t>
            </a:r>
            <a:r>
              <a:rPr lang="es" sz="1100" spc="20" dirty="0">
                <a:latin typeface="Arial" panose="020B0604020202020204" pitchFamily="34" charset="0"/>
                <a:cs typeface="Arial" panose="020B0604020202020204" pitchFamily="34" charset="0"/>
              </a:rPr>
              <a:t> </a:t>
            </a:r>
            <a:r>
              <a:rPr lang="es" sz="1100" dirty="0">
                <a:solidFill>
                  <a:srgbClr val="9353C3"/>
                </a:solidFill>
                <a:latin typeface="Arial" panose="020B0604020202020204" pitchFamily="34" charset="0"/>
                <a:cs typeface="Arial" panose="020B0604020202020204" pitchFamily="34" charset="0"/>
              </a:rPr>
              <a:t> </a:t>
            </a:r>
            <a:endParaRPr lang="en-US" sz="1100" u="sng" dirty="0">
              <a:solidFill>
                <a:srgbClr val="9353C3"/>
              </a:solidFill>
              <a:latin typeface="Arial" panose="020B0604020202020204" pitchFamily="34" charset="0"/>
              <a:cs typeface="Arial" panose="020B0604020202020204" pitchFamily="34" charset="0"/>
            </a:endParaRPr>
          </a:p>
          <a:p>
            <a:pPr marL="12700" rtl="0">
              <a:lnSpc>
                <a:spcPts val="1900"/>
              </a:lnSpc>
              <a:spcBef>
                <a:spcPts val="795"/>
              </a:spcBef>
            </a:pPr>
            <a:endParaRPr lang="en-US" sz="1100" dirty="0">
              <a:latin typeface="Arial" panose="020B0604020202020204" pitchFamily="34" charset="0"/>
              <a:cs typeface="Arial" panose="020B0604020202020204" pitchFamily="34" charset="0"/>
            </a:endParaRPr>
          </a:p>
          <a:p>
            <a:pPr marL="12700" rtl="0">
              <a:lnSpc>
                <a:spcPts val="1900"/>
              </a:lnSpc>
              <a:spcBef>
                <a:spcPts val="795"/>
              </a:spcBef>
            </a:pPr>
            <a:r>
              <a:rPr lang="es" sz="1600" spc="-10" dirty="0">
                <a:solidFill>
                  <a:srgbClr val="374B80"/>
                </a:solidFill>
                <a:latin typeface="Arial" panose="020B0604020202020204" pitchFamily="34" charset="0"/>
                <a:cs typeface="Arial" panose="020B0604020202020204" pitchFamily="34" charset="0"/>
              </a:rPr>
              <a:t>Formulario de asistencia para estudiantes</a:t>
            </a:r>
            <a:endParaRPr sz="1600" dirty="0">
              <a:latin typeface="Arial" panose="020B0604020202020204" pitchFamily="34" charset="0"/>
              <a:cs typeface="Arial" panose="020B0604020202020204" pitchFamily="34" charset="0"/>
            </a:endParaRPr>
          </a:p>
          <a:p>
            <a:pPr marL="12700" marR="184785" rtl="0">
              <a:lnSpc>
                <a:spcPct val="95900"/>
              </a:lnSpc>
              <a:spcBef>
                <a:spcPts val="35"/>
              </a:spcBef>
            </a:pPr>
            <a:r>
              <a:rPr lang="es" sz="1100" spc="-5" dirty="0">
                <a:latin typeface="Arial" panose="020B0604020202020204" pitchFamily="34" charset="0"/>
                <a:cs typeface="Arial" panose="020B0604020202020204" pitchFamily="34" charset="0"/>
              </a:rPr>
              <a:t>Sabemos que pueden surgir algunas necesidades como padre, madre, tutor o alumno(a).</a:t>
            </a:r>
            <a:r>
              <a:rPr lang="es" sz="1100" dirty="0">
                <a:latin typeface="Arial" panose="020B0604020202020204" pitchFamily="34" charset="0"/>
                <a:cs typeface="Arial" panose="020B0604020202020204" pitchFamily="34" charset="0"/>
              </a:rPr>
              <a:t> Puede recibir ayuda directa presentando un “Formulario de asistencia para estudiantes” o SAF, por sus siglas en inglés: Student Assistance Form. Un asesor del campus dará seguimiento con ustedes para determinar la mejor manera de cubrir sus necesidades.</a:t>
            </a:r>
            <a:endParaRPr sz="1100" dirty="0">
              <a:latin typeface="Arial" panose="020B0604020202020204" pitchFamily="34" charset="0"/>
              <a:cs typeface="Arial" panose="020B0604020202020204" pitchFamily="34" charset="0"/>
            </a:endParaRPr>
          </a:p>
        </p:txBody>
      </p:sp>
      <p:sp>
        <p:nvSpPr>
          <p:cNvPr id="14" name="object 14"/>
          <p:cNvSpPr txBox="1"/>
          <p:nvPr/>
        </p:nvSpPr>
        <p:spPr>
          <a:xfrm>
            <a:off x="685800" y="6379427"/>
            <a:ext cx="3352800" cy="169277"/>
          </a:xfrm>
          <a:prstGeom prst="rect">
            <a:avLst/>
          </a:prstGeom>
        </p:spPr>
        <p:txBody>
          <a:bodyPr vert="horz" wrap="square" lIns="0" tIns="0" rIns="0" bIns="0" rtlCol="0">
            <a:spAutoFit/>
          </a:bodyPr>
          <a:lstStyle/>
          <a:p>
            <a:pPr marL="12700" rtl="0">
              <a:lnSpc>
                <a:spcPct val="100000"/>
              </a:lnSpc>
            </a:pPr>
            <a:r>
              <a:rPr lang="es" sz="1100" dirty="0">
                <a:latin typeface="Arial" panose="020B0604020202020204" pitchFamily="34" charset="0"/>
                <a:cs typeface="Arial" panose="020B0604020202020204" pitchFamily="34" charset="0"/>
              </a:rPr>
              <a:t>Para acceder al formulario, haga clic aquí.</a:t>
            </a:r>
          </a:p>
        </p:txBody>
      </p:sp>
      <p:sp>
        <p:nvSpPr>
          <p:cNvPr id="15" name="object 15"/>
          <p:cNvSpPr txBox="1"/>
          <p:nvPr/>
        </p:nvSpPr>
        <p:spPr>
          <a:xfrm>
            <a:off x="685801" y="6733120"/>
            <a:ext cx="3505199" cy="1654299"/>
          </a:xfrm>
          <a:prstGeom prst="rect">
            <a:avLst/>
          </a:prstGeom>
        </p:spPr>
        <p:txBody>
          <a:bodyPr vert="horz" wrap="square" lIns="0" tIns="0" rIns="0" bIns="0" rtlCol="0">
            <a:spAutoFit/>
          </a:bodyPr>
          <a:lstStyle/>
          <a:p>
            <a:pPr marL="12700" marR="504190" rtl="0">
              <a:lnSpc>
                <a:spcPts val="1850"/>
              </a:lnSpc>
            </a:pPr>
            <a:r>
              <a:rPr lang="es" sz="1600" spc="-10" dirty="0">
                <a:solidFill>
                  <a:srgbClr val="374B80"/>
                </a:solidFill>
                <a:latin typeface="Arial" panose="020B0604020202020204" pitchFamily="34" charset="0"/>
                <a:cs typeface="Arial" panose="020B0604020202020204" pitchFamily="34" charset="0"/>
              </a:rPr>
              <a:t>Internet asequible para hogares que reúnan los requisitos</a:t>
            </a:r>
            <a:endParaRPr sz="1600" dirty="0">
              <a:latin typeface="Arial" panose="020B0604020202020204" pitchFamily="34" charset="0"/>
              <a:cs typeface="Arial" panose="020B0604020202020204" pitchFamily="34" charset="0"/>
            </a:endParaRPr>
          </a:p>
          <a:p>
            <a:pPr marL="12700" marR="6350" rtl="0">
              <a:lnSpc>
                <a:spcPts val="1260"/>
              </a:lnSpc>
              <a:spcBef>
                <a:spcPts val="15"/>
              </a:spcBef>
            </a:pPr>
            <a:r>
              <a:rPr lang="es" sz="1100" dirty="0">
                <a:latin typeface="Arial" panose="020B0604020202020204" pitchFamily="34" charset="0"/>
                <a:cs typeface="Arial" panose="020B0604020202020204" pitchFamily="34" charset="0"/>
              </a:rPr>
              <a:t>YES Prep se ha unido a EveryoneOn para brindar a las familias el mejor servicio de Internet a bajo a costo y ofertas de computadoras durante estos momentos difíciles. Al hacer clic en el siguiente enlace e ingresar su código postal, encontrará servicios de internet y computadoras a bajo costo en su área.</a:t>
            </a:r>
          </a:p>
          <a:p>
            <a:pPr marL="12700" marR="6350" rtl="0">
              <a:lnSpc>
                <a:spcPts val="1260"/>
              </a:lnSpc>
              <a:spcBef>
                <a:spcPts val="15"/>
              </a:spcBef>
            </a:pPr>
            <a:endParaRPr sz="1100" dirty="0">
              <a:latin typeface="Arial" panose="020B0604020202020204" pitchFamily="34" charset="0"/>
              <a:cs typeface="Arial" panose="020B0604020202020204" pitchFamily="34" charset="0"/>
            </a:endParaRPr>
          </a:p>
        </p:txBody>
      </p:sp>
      <p:sp>
        <p:nvSpPr>
          <p:cNvPr id="17" name="object 17"/>
          <p:cNvSpPr txBox="1"/>
          <p:nvPr/>
        </p:nvSpPr>
        <p:spPr>
          <a:xfrm>
            <a:off x="685800" y="8361007"/>
            <a:ext cx="3554587" cy="169277"/>
          </a:xfrm>
          <a:prstGeom prst="rect">
            <a:avLst/>
          </a:prstGeom>
        </p:spPr>
        <p:txBody>
          <a:bodyPr vert="horz" wrap="square" lIns="0" tIns="0" rIns="0" bIns="0" rtlCol="0">
            <a:spAutoFit/>
          </a:bodyPr>
          <a:lstStyle/>
          <a:p>
            <a:pPr marL="12700" rtl="0">
              <a:lnSpc>
                <a:spcPct val="100000"/>
              </a:lnSpc>
            </a:pPr>
            <a:r>
              <a:rPr lang="es" sz="1100" spc="-10" dirty="0">
                <a:latin typeface="Arial" panose="020B0604020202020204" pitchFamily="34" charset="0"/>
                <a:cs typeface="Arial" panose="020B0604020202020204" pitchFamily="34" charset="0"/>
              </a:rPr>
              <a:t>Haga clic </a:t>
            </a:r>
            <a:r>
              <a:rPr lang="es" sz="1100" u="sng" dirty="0">
                <a:solidFill>
                  <a:srgbClr val="0000FF"/>
                </a:solidFill>
                <a:latin typeface="Arial" panose="020B0604020202020204" pitchFamily="34" charset="0"/>
                <a:cs typeface="Arial" panose="020B0604020202020204" pitchFamily="34" charset="0"/>
              </a:rPr>
              <a:t>aquí</a:t>
            </a:r>
            <a:r>
              <a:rPr lang="es" sz="1100" dirty="0">
                <a:solidFill>
                  <a:srgbClr val="0000FF"/>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para </a:t>
            </a:r>
            <a:r>
              <a:rPr lang="en-US" sz="1100" dirty="0" err="1">
                <a:latin typeface="Arial" panose="020B0604020202020204" pitchFamily="34" charset="0"/>
                <a:cs typeface="Arial" panose="020B0604020202020204" pitchFamily="34" charset="0"/>
              </a:rPr>
              <a:t>obtener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información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adicional</a:t>
            </a:r>
            <a:r>
              <a:rPr lang="en-US" sz="1100" dirty="0">
                <a:latin typeface="Arial" panose="020B0604020202020204" pitchFamily="34" charset="0"/>
                <a:cs typeface="Arial" panose="020B0604020202020204" pitchFamily="34" charset="0"/>
              </a:rPr>
              <a:t>.</a:t>
            </a:r>
            <a:r>
              <a:rPr lang="es" sz="1100" spc="-2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s" sz="1100" spc="-5" dirty="0">
                <a:latin typeface="Arial" panose="020B0604020202020204" pitchFamily="34" charset="0"/>
                <a:cs typeface="Arial" panose="020B0604020202020204" pitchFamily="34" charset="0"/>
              </a:rPr>
              <a:t> </a:t>
            </a:r>
          </a:p>
        </p:txBody>
      </p:sp>
      <p:sp>
        <p:nvSpPr>
          <p:cNvPr id="18" name="object 18"/>
          <p:cNvSpPr txBox="1"/>
          <p:nvPr/>
        </p:nvSpPr>
        <p:spPr>
          <a:xfrm>
            <a:off x="4521199" y="3792315"/>
            <a:ext cx="2859076" cy="2615844"/>
          </a:xfrm>
          <a:prstGeom prst="rect">
            <a:avLst/>
          </a:prstGeom>
        </p:spPr>
        <p:txBody>
          <a:bodyPr vert="horz" wrap="square" lIns="0" tIns="0" rIns="0" bIns="0" rtlCol="0">
            <a:spAutoFit/>
          </a:bodyPr>
          <a:lstStyle/>
          <a:p>
            <a:pPr marL="12700" rtl="0">
              <a:lnSpc>
                <a:spcPct val="100000"/>
              </a:lnSpc>
            </a:pPr>
            <a:r>
              <a:rPr lang="es" spc="-10" dirty="0">
                <a:solidFill>
                  <a:srgbClr val="374B80"/>
                </a:solidFill>
                <a:latin typeface="Arial" panose="020B0604020202020204" pitchFamily="34" charset="0"/>
                <a:cs typeface="Arial" panose="020B0604020202020204" pitchFamily="34" charset="0"/>
              </a:rPr>
              <a:t>Salud física</a:t>
            </a:r>
            <a:endParaRPr dirty="0">
              <a:latin typeface="Arial" panose="020B0604020202020204" pitchFamily="34" charset="0"/>
              <a:cs typeface="Arial" panose="020B0604020202020204" pitchFamily="34" charset="0"/>
            </a:endParaRPr>
          </a:p>
          <a:p>
            <a:pPr marL="21590" marR="6350" rtl="0">
              <a:lnSpc>
                <a:spcPct val="95900"/>
              </a:lnSpc>
              <a:spcBef>
                <a:spcPts val="470"/>
              </a:spcBef>
            </a:pPr>
            <a:r>
              <a:rPr lang="es" sz="1100" dirty="0">
                <a:latin typeface="Arial" panose="020B0604020202020204" pitchFamily="34" charset="0"/>
                <a:cs typeface="Arial" panose="020B0604020202020204" pitchFamily="34" charset="0"/>
              </a:rPr>
              <a:t>El COVID-19 ha resaltado la importancia de la salud, la condición física y la actividad física.</a:t>
            </a:r>
            <a:r>
              <a:rPr lang="es" sz="1100" spc="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Además de ser divertida para los niños, la actividad física regular tiene muchos beneficios para la salud, como fortalecer los huesos, disminuir la presión sanguínea, reducir el estrés y la ansiedad, mejorar la autoestima y ayudar a controlar el peso. Según los Centros para el Control y Prevención de Enfermedades, los niños de 3 a 5 años de edad deben mantenerse activos durante el día.</a:t>
            </a:r>
            <a:r>
              <a:rPr lang="es" sz="1100" spc="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Los niños y adolescentes de 6 a 17 años de edad deben hacer actividad física al menos 60 minutos todos los días.</a:t>
            </a:r>
          </a:p>
        </p:txBody>
      </p:sp>
      <p:sp>
        <p:nvSpPr>
          <p:cNvPr id="19" name="object 19"/>
          <p:cNvSpPr txBox="1"/>
          <p:nvPr/>
        </p:nvSpPr>
        <p:spPr>
          <a:xfrm>
            <a:off x="4503146" y="6733120"/>
            <a:ext cx="2859076" cy="333425"/>
          </a:xfrm>
          <a:prstGeom prst="rect">
            <a:avLst/>
          </a:prstGeom>
        </p:spPr>
        <p:txBody>
          <a:bodyPr vert="horz" wrap="square" lIns="0" tIns="0" rIns="0" bIns="0" rtlCol="0">
            <a:spAutoFit/>
          </a:bodyPr>
          <a:lstStyle/>
          <a:p>
            <a:pPr marL="12700" marR="6350" indent="8890" rtl="0">
              <a:lnSpc>
                <a:spcPts val="1260"/>
              </a:lnSpc>
            </a:pPr>
            <a:r>
              <a:rPr lang="es" sz="1100" dirty="0">
                <a:latin typeface="Arial" panose="020B0604020202020204" pitchFamily="34" charset="0"/>
                <a:cs typeface="Arial" panose="020B0604020202020204" pitchFamily="34" charset="0"/>
              </a:rPr>
              <a:t>Para más información, visite </a:t>
            </a:r>
            <a:r>
              <a:rPr lang="es" sz="1100" u="sng" spc="-5" dirty="0">
                <a:solidFill>
                  <a:srgbClr val="0000FF"/>
                </a:solidFill>
                <a:latin typeface="Arial" panose="020B0604020202020204" pitchFamily="34" charset="0"/>
                <a:cs typeface="Arial" panose="020B0604020202020204" pitchFamily="34" charset="0"/>
              </a:rPr>
              <a:t>CDC.gov/PhysicalActivity/Basics/Children </a:t>
            </a:r>
            <a:r>
              <a:rPr lang="es" sz="1100" u="sng" spc="10" dirty="0">
                <a:solidFill>
                  <a:srgbClr val="0000FF"/>
                </a:solidFill>
                <a:latin typeface="Arial" panose="020B0604020202020204" pitchFamily="34" charset="0"/>
                <a:cs typeface="Arial" panose="020B0604020202020204" pitchFamily="34" charset="0"/>
              </a:rPr>
              <a:t> </a:t>
            </a:r>
            <a:r>
              <a:rPr lang="es" sz="1100" u="sng" dirty="0">
                <a:solidFill>
                  <a:srgbClr val="0000FF"/>
                </a:solidFill>
                <a:latin typeface="Arial" panose="020B0604020202020204" pitchFamily="34" charset="0"/>
                <a:cs typeface="Arial" panose="020B0604020202020204" pitchFamily="34" charset="0"/>
              </a:rPr>
              <a:t> </a:t>
            </a:r>
            <a:endParaRPr sz="1100" u="sng" dirty="0">
              <a:solidFill>
                <a:srgbClr val="0000FF"/>
              </a:solidFill>
              <a:latin typeface="Arial" panose="020B0604020202020204" pitchFamily="34" charset="0"/>
              <a:cs typeface="Arial" panose="020B0604020202020204" pitchFamily="34" charset="0"/>
            </a:endParaRPr>
          </a:p>
        </p:txBody>
      </p:sp>
      <p:sp>
        <p:nvSpPr>
          <p:cNvPr id="21" name="object 21"/>
          <p:cNvSpPr/>
          <p:nvPr/>
        </p:nvSpPr>
        <p:spPr>
          <a:xfrm>
            <a:off x="4503146" y="985234"/>
            <a:ext cx="2565400" cy="2324734"/>
          </a:xfrm>
          <a:prstGeom prst="rect">
            <a:avLst/>
          </a:prstGeom>
          <a:blipFill>
            <a:blip r:embed="rId3" cstate="print"/>
            <a:stretch>
              <a:fillRect/>
            </a:stretch>
          </a:blipFill>
        </p:spPr>
        <p:txBody>
          <a:bodyPr wrap="square" lIns="0" tIns="0" rIns="0" bIns="0" rtlCol="0">
            <a:spAutoFit/>
          </a:bodyPr>
          <a:lstStyle/>
          <a:p>
            <a:pPr rtl="0"/>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14</a:t>
            </a:fld>
            <a:endParaRPr sz="900">
              <a:latin typeface="Calibri"/>
              <a:cs typeface="Calibri"/>
            </a:endParaRPr>
          </a:p>
        </p:txBody>
      </p:sp>
      <p:grpSp>
        <p:nvGrpSpPr>
          <p:cNvPr id="23" name="Group 22">
            <a:extLst>
              <a:ext uri="{FF2B5EF4-FFF2-40B4-BE49-F238E27FC236}">
                <a16:creationId xmlns:a16="http://schemas.microsoft.com/office/drawing/2014/main" id="{432D2BAC-36BE-4DC5-B662-509135A4093F}"/>
              </a:ext>
            </a:extLst>
          </p:cNvPr>
          <p:cNvGrpSpPr/>
          <p:nvPr/>
        </p:nvGrpSpPr>
        <p:grpSpPr>
          <a:xfrm>
            <a:off x="851518" y="9491990"/>
            <a:ext cx="4406282" cy="261610"/>
            <a:chOff x="-5029200" y="8077200"/>
            <a:chExt cx="4406282" cy="261610"/>
          </a:xfrm>
        </p:grpSpPr>
        <p:sp>
          <p:nvSpPr>
            <p:cNvPr id="24" name="TextBox 23">
              <a:extLst>
                <a:ext uri="{FF2B5EF4-FFF2-40B4-BE49-F238E27FC236}">
                  <a16:creationId xmlns:a16="http://schemas.microsoft.com/office/drawing/2014/main" id="{61CA5FA0-119F-4A03-995F-FB534E8A0E63}"/>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25" name="Arrow: Chevron 24">
              <a:extLst>
                <a:ext uri="{FF2B5EF4-FFF2-40B4-BE49-F238E27FC236}">
                  <a16:creationId xmlns:a16="http://schemas.microsoft.com/office/drawing/2014/main" id="{621E7CFF-0776-4EEC-A6C2-79B7F7562A14}"/>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98007"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812596" y="93601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85748" y="9360103"/>
            <a:ext cx="4612640" cy="73660"/>
          </a:xfrm>
          <a:custGeom>
            <a:avLst/>
            <a:gdLst/>
            <a:ahLst/>
            <a:cxnLst/>
            <a:rect l="l" t="t" r="r" b="b"/>
            <a:pathLst>
              <a:path w="4612640" h="73659">
                <a:moveTo>
                  <a:pt x="0" y="73152"/>
                </a:moveTo>
                <a:lnTo>
                  <a:pt x="4612258" y="73152"/>
                </a:lnTo>
                <a:lnTo>
                  <a:pt x="461225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88150"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71109"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44260"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1080312" y="935481"/>
            <a:ext cx="5881498" cy="1231234"/>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Línea de ayuda 2</a:t>
            </a:r>
            <a:endParaRPr sz="1600" dirty="0">
              <a:latin typeface="Arial"/>
              <a:cs typeface="Arial"/>
            </a:endParaRPr>
          </a:p>
          <a:p>
            <a:pPr marL="12700" marR="13970" rtl="0">
              <a:lnSpc>
                <a:spcPct val="95900"/>
              </a:lnSpc>
              <a:spcBef>
                <a:spcPts val="40"/>
              </a:spcBef>
            </a:pPr>
            <a:r>
              <a:rPr lang="es" sz="1100" dirty="0">
                <a:latin typeface="Arial"/>
                <a:cs typeface="Arial"/>
              </a:rPr>
              <a:t>Como siempre, la LÍNEA DE AYUDA de 211 Texas/United Way provee información sobre recursos en la comunidad y vincular a las personas con necesidades básicas de asistencia y otros servicios sociales, cuya demanda es probable que aumente.</a:t>
            </a:r>
          </a:p>
          <a:p>
            <a:pPr marL="12700" rtl="0">
              <a:lnSpc>
                <a:spcPts val="1270"/>
              </a:lnSpc>
            </a:pPr>
            <a:r>
              <a:rPr lang="es" sz="1100" spc="-5" dirty="0">
                <a:latin typeface="Arial"/>
                <a:cs typeface="Arial"/>
              </a:rPr>
              <a:t>También puede buscar en la base de datos del 211 en línea </a:t>
            </a:r>
            <a:r>
              <a:rPr lang="es" sz="1100" u="sng" dirty="0">
                <a:solidFill>
                  <a:srgbClr val="0000FF"/>
                </a:solidFill>
                <a:latin typeface="Arial"/>
                <a:cs typeface="Arial"/>
              </a:rPr>
              <a:t>aquí</a:t>
            </a:r>
            <a:r>
              <a:rPr lang="es" sz="1100" spc="-10" dirty="0">
                <a:latin typeface="Arial"/>
                <a:cs typeface="Arial"/>
              </a:rPr>
              <a:t>.  </a:t>
            </a:r>
            <a:r>
              <a:rPr lang="es" sz="1100" spc="-25" dirty="0">
                <a:latin typeface="Arial"/>
                <a:cs typeface="Arial"/>
              </a:rPr>
              <a:t> </a:t>
            </a:r>
            <a:r>
              <a:rPr lang="es" sz="1100" spc="-10" dirty="0">
                <a:latin typeface="Arial"/>
                <a:cs typeface="Arial"/>
              </a:rPr>
              <a:t> </a:t>
            </a:r>
            <a:r>
              <a:rPr lang="es" sz="1100" spc="5" dirty="0">
                <a:latin typeface="Arial"/>
                <a:cs typeface="Arial"/>
              </a:rPr>
              <a:t> </a:t>
            </a:r>
          </a:p>
          <a:p>
            <a:pPr rtl="0">
              <a:lnSpc>
                <a:spcPts val="1200"/>
              </a:lnSpc>
              <a:spcBef>
                <a:spcPts val="84"/>
              </a:spcBef>
            </a:pPr>
            <a:endParaRPr sz="1200" dirty="0"/>
          </a:p>
          <a:p>
            <a:pPr marL="12700" marR="6350" rtl="0">
              <a:lnSpc>
                <a:spcPts val="1270"/>
              </a:lnSpc>
            </a:pPr>
            <a:r>
              <a:rPr lang="es" sz="1100" dirty="0">
                <a:latin typeface="Arial"/>
                <a:cs typeface="Arial"/>
              </a:rPr>
              <a:t>No llame al 211 en caso de emergencia o si alguien sospecha que tiene COVID-19.</a:t>
            </a:r>
            <a:endParaRPr sz="1100" dirty="0">
              <a:latin typeface="Arial"/>
              <a:cs typeface="Arial"/>
            </a:endParaRPr>
          </a:p>
        </p:txBody>
      </p:sp>
      <p:sp>
        <p:nvSpPr>
          <p:cNvPr id="10" name="object 10"/>
          <p:cNvSpPr txBox="1"/>
          <p:nvPr/>
        </p:nvSpPr>
        <p:spPr>
          <a:xfrm>
            <a:off x="2209801" y="2922269"/>
            <a:ext cx="3962400" cy="1158875"/>
          </a:xfrm>
          <a:prstGeom prst="rect">
            <a:avLst/>
          </a:prstGeom>
        </p:spPr>
        <p:txBody>
          <a:bodyPr vert="horz" wrap="square" lIns="0" tIns="0" rIns="0" bIns="0" rtlCol="0">
            <a:spAutoFit/>
          </a:bodyPr>
          <a:lstStyle/>
          <a:p>
            <a:pPr marL="12700" marR="6350" algn="ctr" rtl="0">
              <a:lnSpc>
                <a:spcPct val="100000"/>
              </a:lnSpc>
            </a:pPr>
            <a:r>
              <a:rPr lang="es" sz="1100" spc="-30" dirty="0">
                <a:solidFill>
                  <a:srgbClr val="56575B"/>
                </a:solidFill>
                <a:latin typeface="Arial"/>
                <a:cs typeface="Arial"/>
              </a:rPr>
              <a:t>Si tiene alguna pregunta o requiere información adicional, comuníquese directamente con su campus.</a:t>
            </a:r>
            <a:endParaRPr sz="1100" dirty="0">
              <a:latin typeface="Arial"/>
              <a:cs typeface="Arial"/>
            </a:endParaRPr>
          </a:p>
          <a:p>
            <a:pPr rtl="0">
              <a:lnSpc>
                <a:spcPts val="600"/>
              </a:lnSpc>
              <a:spcBef>
                <a:spcPts val="43"/>
              </a:spcBef>
            </a:pPr>
            <a:endParaRPr sz="600" dirty="0"/>
          </a:p>
          <a:p>
            <a:pPr rtl="0">
              <a:lnSpc>
                <a:spcPts val="1100"/>
              </a:lnSpc>
            </a:pPr>
            <a:endParaRPr sz="1100" dirty="0"/>
          </a:p>
          <a:p>
            <a:pPr rtl="0">
              <a:lnSpc>
                <a:spcPts val="1100"/>
              </a:lnSpc>
            </a:pPr>
            <a:endParaRPr sz="1100" dirty="0"/>
          </a:p>
          <a:p>
            <a:pPr marR="635" algn="ctr" rtl="0">
              <a:lnSpc>
                <a:spcPct val="100000"/>
              </a:lnSpc>
            </a:pPr>
            <a:r>
              <a:rPr lang="es" sz="1100" spc="-15" dirty="0">
                <a:solidFill>
                  <a:srgbClr val="56575B"/>
                </a:solidFill>
                <a:latin typeface="Arial"/>
                <a:cs typeface="Arial"/>
              </a:rPr>
              <a:t>Para recibir información general, envíe un correo electrónico a</a:t>
            </a:r>
            <a:endParaRPr sz="1100" dirty="0">
              <a:latin typeface="Arial"/>
              <a:cs typeface="Arial"/>
            </a:endParaRPr>
          </a:p>
          <a:p>
            <a:pPr marL="62865" algn="ctr" rtl="0">
              <a:lnSpc>
                <a:spcPct val="100000"/>
              </a:lnSpc>
              <a:spcBef>
                <a:spcPts val="900"/>
              </a:spcBef>
            </a:pPr>
            <a:r>
              <a:rPr lang="es" sz="1100" b="1" u="heavy" dirty="0">
                <a:solidFill>
                  <a:srgbClr val="2D2C2C"/>
                </a:solidFill>
                <a:latin typeface="Times New Roman"/>
                <a:cs typeface="Times New Roman"/>
                <a:hlinkClick r:id="rId2"/>
              </a:rPr>
              <a:t>receptionist@yesprep.org</a:t>
            </a:r>
            <a:r>
              <a:rPr lang="es" sz="1100" b="1" u="heavy" spc="-15" dirty="0">
                <a:solidFill>
                  <a:srgbClr val="2D2C2C"/>
                </a:solidFill>
                <a:latin typeface="Times New Roman"/>
                <a:cs typeface="Times New Roman"/>
                <a:hlinkClick r:id="rId2"/>
              </a:rPr>
              <a:t> </a:t>
            </a:r>
            <a:r>
              <a:rPr lang="es" sz="1100" b="1" u="heavy" dirty="0">
                <a:solidFill>
                  <a:srgbClr val="2D2C2C"/>
                </a:solidFill>
                <a:latin typeface="Times New Roman"/>
                <a:cs typeface="Times New Roman"/>
                <a:hlinkClick r:id="rId2"/>
              </a:rPr>
              <a:t>o llame al</a:t>
            </a:r>
            <a:r>
              <a:rPr lang="es" sz="1100" b="1" u="heavy" spc="-10" dirty="0">
                <a:solidFill>
                  <a:srgbClr val="2D2C2C"/>
                </a:solidFill>
                <a:latin typeface="Times New Roman"/>
                <a:cs typeface="Times New Roman"/>
                <a:hlinkClick r:id="rId2"/>
              </a:rPr>
              <a:t> 713-967-9000</a:t>
            </a:r>
            <a:r>
              <a:rPr lang="es" sz="1100" b="1" u="heavy" dirty="0">
                <a:solidFill>
                  <a:srgbClr val="2D2C2C"/>
                </a:solidFill>
                <a:latin typeface="Times New Roman"/>
                <a:cs typeface="Times New Roman"/>
                <a:hlinkClick r:id="rId2"/>
              </a:rPr>
              <a:t>.</a:t>
            </a:r>
            <a:r>
              <a:rPr lang="es" sz="1100" b="1" spc="-170" dirty="0">
                <a:solidFill>
                  <a:srgbClr val="2D2C2C"/>
                </a:solidFill>
                <a:latin typeface="Times New Roman"/>
                <a:cs typeface="Times New Roman"/>
                <a:hlinkClick r:id="rId2"/>
              </a:rPr>
              <a:t> </a:t>
            </a:r>
            <a:r>
              <a:rPr lang="es" sz="1100" spc="-65" dirty="0">
                <a:solidFill>
                  <a:srgbClr val="56575B"/>
                </a:solidFill>
                <a:latin typeface="Arial"/>
                <a:cs typeface="Arial"/>
              </a:rPr>
              <a:t> </a:t>
            </a:r>
            <a:r>
              <a:rPr lang="es" sz="1100" spc="-50" dirty="0">
                <a:solidFill>
                  <a:srgbClr val="56575B"/>
                </a:solidFill>
                <a:latin typeface="Arial"/>
                <a:cs typeface="Arial"/>
              </a:rPr>
              <a:t> </a:t>
            </a:r>
            <a:endParaRPr sz="1100" dirty="0">
              <a:latin typeface="Arial"/>
              <a:cs typeface="Arial"/>
            </a:endParaRPr>
          </a:p>
        </p:txBody>
      </p:sp>
      <p:sp>
        <p:nvSpPr>
          <p:cNvPr id="11" name="object 11"/>
          <p:cNvSpPr/>
          <p:nvPr/>
        </p:nvSpPr>
        <p:spPr>
          <a:xfrm>
            <a:off x="4178172" y="4055998"/>
            <a:ext cx="12700" cy="13970"/>
          </a:xfrm>
          <a:custGeom>
            <a:avLst/>
            <a:gdLst/>
            <a:ahLst/>
            <a:cxnLst/>
            <a:rect l="l" t="t" r="r" b="b"/>
            <a:pathLst>
              <a:path w="12700" h="13970">
                <a:moveTo>
                  <a:pt x="0" y="6857"/>
                </a:moveTo>
                <a:lnTo>
                  <a:pt x="12191" y="6857"/>
                </a:lnTo>
              </a:path>
            </a:pathLst>
          </a:custGeom>
          <a:ln w="14985">
            <a:solidFill>
              <a:srgbClr val="0000FF"/>
            </a:solidFill>
          </a:ln>
        </p:spPr>
        <p:txBody>
          <a:bodyPr wrap="square" lIns="0" tIns="0" rIns="0" bIns="0" rtlCol="0">
            <a:spAutoFit/>
          </a:bodyPr>
          <a:lstStyle/>
          <a:p>
            <a:pPr rtl="0"/>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15</a:t>
            </a:fld>
            <a:endParaRPr sz="900">
              <a:latin typeface="Calibri"/>
              <a:cs typeface="Calibri"/>
            </a:endParaRPr>
          </a:p>
        </p:txBody>
      </p:sp>
      <p:grpSp>
        <p:nvGrpSpPr>
          <p:cNvPr id="13" name="Group 12">
            <a:extLst>
              <a:ext uri="{FF2B5EF4-FFF2-40B4-BE49-F238E27FC236}">
                <a16:creationId xmlns:a16="http://schemas.microsoft.com/office/drawing/2014/main" id="{4B6CFFC5-8571-4274-B937-52AE6396B641}"/>
              </a:ext>
            </a:extLst>
          </p:cNvPr>
          <p:cNvGrpSpPr/>
          <p:nvPr/>
        </p:nvGrpSpPr>
        <p:grpSpPr>
          <a:xfrm>
            <a:off x="851518" y="9491990"/>
            <a:ext cx="4406282" cy="261610"/>
            <a:chOff x="-5029200" y="8077200"/>
            <a:chExt cx="4406282" cy="261610"/>
          </a:xfrm>
        </p:grpSpPr>
        <p:sp>
          <p:nvSpPr>
            <p:cNvPr id="14" name="TextBox 13">
              <a:extLst>
                <a:ext uri="{FF2B5EF4-FFF2-40B4-BE49-F238E27FC236}">
                  <a16:creationId xmlns:a16="http://schemas.microsoft.com/office/drawing/2014/main" id="{55E04B4B-7921-46E1-BE76-80B39501228F}"/>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15" name="Arrow: Chevron 14">
              <a:extLst>
                <a:ext uri="{FF2B5EF4-FFF2-40B4-BE49-F238E27FC236}">
                  <a16:creationId xmlns:a16="http://schemas.microsoft.com/office/drawing/2014/main" id="{CC4DD4BE-A077-4B2B-BB6A-69439E5CC26C}"/>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B5BE2DD-C965-4D7A-9F0D-E45FBAC73E3B}"/>
              </a:ext>
            </a:extLst>
          </p:cNvPr>
          <p:cNvPicPr>
            <a:picLocks noChangeAspect="1"/>
          </p:cNvPicPr>
          <p:nvPr/>
        </p:nvPicPr>
        <p:blipFill>
          <a:blip r:embed="rId3"/>
          <a:stretch>
            <a:fillRect/>
          </a:stretch>
        </p:blipFill>
        <p:spPr>
          <a:xfrm>
            <a:off x="646430" y="811795"/>
            <a:ext cx="6753225" cy="7372350"/>
          </a:xfrm>
          <a:prstGeom prst="rect">
            <a:avLst/>
          </a:prstGeom>
        </p:spPr>
      </p:pic>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2</a:t>
            </a:fld>
            <a:endParaRPr sz="900">
              <a:latin typeface="Calibri"/>
              <a:cs typeface="Calibri"/>
            </a:endParaRPr>
          </a:p>
        </p:txBody>
      </p:sp>
      <p:grpSp>
        <p:nvGrpSpPr>
          <p:cNvPr id="11" name="Group 10">
            <a:extLst>
              <a:ext uri="{FF2B5EF4-FFF2-40B4-BE49-F238E27FC236}">
                <a16:creationId xmlns:a16="http://schemas.microsoft.com/office/drawing/2014/main" id="{212F2CBC-0D9C-4C44-B066-2559872ACE01}"/>
              </a:ext>
            </a:extLst>
          </p:cNvPr>
          <p:cNvGrpSpPr/>
          <p:nvPr/>
        </p:nvGrpSpPr>
        <p:grpSpPr>
          <a:xfrm>
            <a:off x="695630" y="9075437"/>
            <a:ext cx="4406282" cy="261610"/>
            <a:chOff x="-5029200" y="8077200"/>
            <a:chExt cx="4406282" cy="261610"/>
          </a:xfrm>
        </p:grpSpPr>
        <p:sp>
          <p:nvSpPr>
            <p:cNvPr id="12" name="TextBox 11">
              <a:extLst>
                <a:ext uri="{FF2B5EF4-FFF2-40B4-BE49-F238E27FC236}">
                  <a16:creationId xmlns:a16="http://schemas.microsoft.com/office/drawing/2014/main" id="{5CECF2F7-5F5B-4FEB-9AD5-7DAD0E319F20}"/>
                </a:ext>
              </a:extLst>
            </p:cNvPr>
            <p:cNvSpPr txBox="1"/>
            <p:nvPr/>
          </p:nvSpPr>
          <p:spPr>
            <a:xfrm>
              <a:off x="-4813897" y="8077200"/>
              <a:ext cx="4190979" cy="261610"/>
            </a:xfrm>
            <a:prstGeom prst="rect">
              <a:avLst/>
            </a:prstGeom>
            <a:noFill/>
          </p:spPr>
          <p:txBody>
            <a:bodyPr wrap="square" rtlCol="0">
              <a:spAutoFit/>
            </a:bodyPr>
            <a:lstStyle/>
            <a:p>
              <a:pPr rtl="0"/>
              <a:r>
                <a:rPr lang="es" sz="1050" dirty="0">
                  <a:latin typeface="Gotham Rounded Book" pitchFamily="50" charset="0"/>
                </a:rPr>
                <a:t>Plan de regreso a clases 2023-2024 de YES Prep</a:t>
              </a:r>
            </a:p>
          </p:txBody>
        </p:sp>
        <p:sp>
          <p:nvSpPr>
            <p:cNvPr id="13" name="Arrow: Chevron 12">
              <a:extLst>
                <a:ext uri="{FF2B5EF4-FFF2-40B4-BE49-F238E27FC236}">
                  <a16:creationId xmlns:a16="http://schemas.microsoft.com/office/drawing/2014/main" id="{41B4A60D-792A-4958-8427-4C96718820D7}"/>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17" name="Rounded Rectangle 10">
            <a:extLst>
              <a:ext uri="{FF2B5EF4-FFF2-40B4-BE49-F238E27FC236}">
                <a16:creationId xmlns:a16="http://schemas.microsoft.com/office/drawing/2014/main" id="{DE1DF42E-4119-40F5-BE5D-10C001D47E9E}"/>
              </a:ext>
            </a:extLst>
          </p:cNvPr>
          <p:cNvSpPr/>
          <p:nvPr/>
        </p:nvSpPr>
        <p:spPr>
          <a:xfrm>
            <a:off x="1774952" y="3114095"/>
            <a:ext cx="739648" cy="175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 sz="900" b="1" dirty="0">
                <a:solidFill>
                  <a:schemeClr val="tx2">
                    <a:lumMod val="60000"/>
                    <a:lumOff val="40000"/>
                  </a:schemeClr>
                </a:solidFill>
              </a:rPr>
              <a:t>86,1 %</a:t>
            </a:r>
          </a:p>
          <a:p>
            <a:pPr rtl="0"/>
            <a:endParaRPr lang="en-US" sz="900" dirty="0">
              <a:solidFill>
                <a:schemeClr val="tx1"/>
              </a:solidFill>
            </a:endParaRPr>
          </a:p>
          <a:p>
            <a:pPr rtl="0"/>
            <a:r>
              <a:rPr lang="es" sz="900" b="1" dirty="0">
                <a:solidFill>
                  <a:schemeClr val="bg1">
                    <a:lumMod val="65000"/>
                  </a:schemeClr>
                </a:solidFill>
              </a:rPr>
              <a:t>89,3 %</a:t>
            </a:r>
          </a:p>
          <a:p>
            <a:pPr rtl="0"/>
            <a:endParaRPr lang="en-US" sz="900" dirty="0">
              <a:solidFill>
                <a:schemeClr val="tx1"/>
              </a:solidFill>
            </a:endParaRPr>
          </a:p>
          <a:p>
            <a:pPr rtl="0"/>
            <a:r>
              <a:rPr lang="es" sz="900" b="1" dirty="0">
                <a:solidFill>
                  <a:schemeClr val="accent5">
                    <a:lumMod val="75000"/>
                  </a:schemeClr>
                </a:solidFill>
              </a:rPr>
              <a:t>7,6 %</a:t>
            </a:r>
          </a:p>
          <a:p>
            <a:pPr rtl="0"/>
            <a:endParaRPr lang="en-US" sz="900" dirty="0">
              <a:solidFill>
                <a:schemeClr val="tx1"/>
              </a:solidFill>
            </a:endParaRPr>
          </a:p>
          <a:p>
            <a:pPr rtl="0"/>
            <a:r>
              <a:rPr lang="es" sz="900" b="1" dirty="0">
                <a:solidFill>
                  <a:schemeClr val="accent3">
                    <a:lumMod val="75000"/>
                  </a:schemeClr>
                </a:solidFill>
              </a:rPr>
              <a:t>69,4 %</a:t>
            </a:r>
          </a:p>
          <a:p>
            <a:pPr rtl="0"/>
            <a:endParaRPr lang="en-US" sz="900" dirty="0">
              <a:solidFill>
                <a:schemeClr val="tx1"/>
              </a:solidFill>
            </a:endParaRPr>
          </a:p>
          <a:p>
            <a:pPr rtl="0"/>
            <a:r>
              <a:rPr lang="es" sz="900" b="1" dirty="0">
                <a:solidFill>
                  <a:schemeClr val="accent1">
                    <a:lumMod val="75000"/>
                  </a:schemeClr>
                </a:solidFill>
              </a:rPr>
              <a:t>43,2 %</a:t>
            </a:r>
          </a:p>
          <a:p>
            <a:pPr rtl="0"/>
            <a:endParaRPr lang="en-US" sz="900" dirty="0">
              <a:solidFill>
                <a:schemeClr val="tx1"/>
              </a:solidFill>
            </a:endParaRPr>
          </a:p>
          <a:p>
            <a:pPr rtl="0"/>
            <a:r>
              <a:rPr lang="es" sz="900" b="1" dirty="0">
                <a:solidFill>
                  <a:schemeClr val="bg1">
                    <a:lumMod val="50000"/>
                  </a:schemeClr>
                </a:solidFill>
              </a:rPr>
              <a:t>86,1 %</a:t>
            </a:r>
          </a:p>
        </p:txBody>
      </p:sp>
      <p:sp>
        <p:nvSpPr>
          <p:cNvPr id="18" name="Rounded Rectangle 11">
            <a:extLst>
              <a:ext uri="{FF2B5EF4-FFF2-40B4-BE49-F238E27FC236}">
                <a16:creationId xmlns:a16="http://schemas.microsoft.com/office/drawing/2014/main" id="{6A71715F-67B0-46B9-9CFE-A325EBA15A5C}"/>
              </a:ext>
            </a:extLst>
          </p:cNvPr>
          <p:cNvSpPr/>
          <p:nvPr/>
        </p:nvSpPr>
        <p:spPr>
          <a:xfrm>
            <a:off x="2281967" y="3168688"/>
            <a:ext cx="1448910" cy="169800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rtl="0">
              <a:lnSpc>
                <a:spcPct val="80000"/>
              </a:lnSpc>
            </a:pPr>
            <a:r>
              <a:rPr lang="en-US" sz="800" b="1" cap="all" dirty="0">
                <a:solidFill>
                  <a:schemeClr val="bg1">
                    <a:lumMod val="50000"/>
                  </a:schemeClr>
                </a:solidFill>
                <a:latin typeface="Arial" panose="020B0604020202020204" pitchFamily="34" charset="0"/>
                <a:cs typeface="Arial" panose="020B0604020202020204" pitchFamily="34" charset="0"/>
              </a:rPr>
              <a:t>son </a:t>
            </a:r>
            <a:r>
              <a:rPr lang="en-US" sz="800" b="1" cap="all" dirty="0" err="1">
                <a:solidFill>
                  <a:schemeClr val="bg1">
                    <a:lumMod val="50000"/>
                  </a:schemeClr>
                </a:solidFill>
                <a:latin typeface="Arial" panose="020B0604020202020204" pitchFamily="34" charset="0"/>
                <a:cs typeface="Arial" panose="020B0604020202020204" pitchFamily="34" charset="0"/>
              </a:rPr>
              <a:t>hispanos</a:t>
            </a:r>
            <a:endParaRPr lang="en-US" sz="800" b="1" cap="all" dirty="0">
              <a:solidFill>
                <a:schemeClr val="bg1">
                  <a:lumMod val="50000"/>
                </a:schemeClr>
              </a:solidFill>
              <a:latin typeface="Arial" panose="020B0604020202020204" pitchFamily="34" charset="0"/>
              <a:cs typeface="Arial" panose="020B0604020202020204" pitchFamily="34" charset="0"/>
            </a:endParaRPr>
          </a:p>
          <a:p>
            <a:pPr rtl="0">
              <a:lnSpc>
                <a:spcPct val="80000"/>
              </a:lnSpc>
            </a:pPr>
            <a:endParaRPr lang="en-US" sz="800" b="1" dirty="0">
              <a:solidFill>
                <a:schemeClr val="bg1">
                  <a:lumMod val="50000"/>
                </a:schemeClr>
              </a:solidFill>
              <a:latin typeface="Arial" panose="020B0604020202020204" pitchFamily="34" charset="0"/>
              <a:cs typeface="Arial" panose="020B0604020202020204" pitchFamily="34" charset="0"/>
            </a:endParaRPr>
          </a:p>
          <a:p>
            <a:pPr rtl="0">
              <a:lnSpc>
                <a:spcPct val="80000"/>
              </a:lnSpc>
            </a:pPr>
            <a:r>
              <a:rPr lang="es" sz="800" b="1" dirty="0">
                <a:solidFill>
                  <a:schemeClr val="bg1">
                    <a:lumMod val="50000"/>
                  </a:schemeClr>
                </a:solidFill>
                <a:latin typeface="Arial" panose="020B0604020202020204" pitchFamily="34" charset="0"/>
                <a:cs typeface="Arial" panose="020B0604020202020204" pitchFamily="34" charset="0"/>
              </a:rPr>
              <a:t>TIENEN ALMUERZO GRATIS / A PRECIO REDUCIDO</a:t>
            </a:r>
          </a:p>
          <a:p>
            <a:pPr rtl="0">
              <a:lnSpc>
                <a:spcPct val="80000"/>
              </a:lnSpc>
            </a:pPr>
            <a:endParaRPr lang="en-US" sz="500" b="1" dirty="0">
              <a:solidFill>
                <a:schemeClr val="bg1">
                  <a:lumMod val="50000"/>
                </a:schemeClr>
              </a:solidFill>
              <a:latin typeface="Arial" panose="020B0604020202020204" pitchFamily="34" charset="0"/>
              <a:cs typeface="Arial" panose="020B0604020202020204" pitchFamily="34" charset="0"/>
            </a:endParaRPr>
          </a:p>
          <a:p>
            <a:pPr rtl="0">
              <a:lnSpc>
                <a:spcPct val="80000"/>
              </a:lnSpc>
            </a:pPr>
            <a:r>
              <a:rPr lang="es" sz="800" b="1" dirty="0">
                <a:solidFill>
                  <a:schemeClr val="bg1">
                    <a:lumMod val="50000"/>
                  </a:schemeClr>
                </a:solidFill>
                <a:latin typeface="Arial" panose="020B0604020202020204" pitchFamily="34" charset="0"/>
                <a:cs typeface="Arial" panose="020B0604020202020204" pitchFamily="34" charset="0"/>
              </a:rPr>
              <a:t>DE EDUCACIÓN ESPECIAL</a:t>
            </a:r>
          </a:p>
          <a:p>
            <a:pPr rtl="0">
              <a:lnSpc>
                <a:spcPct val="80000"/>
              </a:lnSpc>
            </a:pPr>
            <a:endParaRPr lang="en-US" sz="500" b="1" dirty="0">
              <a:solidFill>
                <a:schemeClr val="bg1">
                  <a:lumMod val="50000"/>
                </a:schemeClr>
              </a:solidFill>
              <a:latin typeface="Arial" panose="020B0604020202020204" pitchFamily="34" charset="0"/>
              <a:cs typeface="Arial" panose="020B0604020202020204" pitchFamily="34" charset="0"/>
            </a:endParaRPr>
          </a:p>
          <a:p>
            <a:pPr rtl="0">
              <a:lnSpc>
                <a:spcPct val="80000"/>
              </a:lnSpc>
            </a:pPr>
            <a:r>
              <a:rPr lang="es" sz="800" b="1" dirty="0">
                <a:solidFill>
                  <a:schemeClr val="bg1">
                    <a:lumMod val="50000"/>
                  </a:schemeClr>
                </a:solidFill>
                <a:latin typeface="Arial" panose="020B0604020202020204" pitchFamily="34" charset="0"/>
                <a:cs typeface="Arial" panose="020B0604020202020204" pitchFamily="34" charset="0"/>
              </a:rPr>
              <a:t>SE ENCUENTRAN EN SITUACIÓN DE RIESGO</a:t>
            </a:r>
          </a:p>
          <a:p>
            <a:pPr rtl="0">
              <a:lnSpc>
                <a:spcPct val="80000"/>
              </a:lnSpc>
            </a:pPr>
            <a:endParaRPr lang="en-US" sz="700" b="1" dirty="0">
              <a:solidFill>
                <a:schemeClr val="bg1">
                  <a:lumMod val="50000"/>
                </a:schemeClr>
              </a:solidFill>
              <a:latin typeface="Arial" panose="020B0604020202020204" pitchFamily="34" charset="0"/>
              <a:cs typeface="Arial" panose="020B0604020202020204" pitchFamily="34" charset="0"/>
            </a:endParaRPr>
          </a:p>
          <a:p>
            <a:pPr rtl="0">
              <a:lnSpc>
                <a:spcPct val="80000"/>
              </a:lnSpc>
            </a:pPr>
            <a:r>
              <a:rPr lang="es" sz="800" b="1" dirty="0">
                <a:solidFill>
                  <a:schemeClr val="bg1">
                    <a:lumMod val="50000"/>
                  </a:schemeClr>
                </a:solidFill>
                <a:latin typeface="Arial" panose="020B0604020202020204" pitchFamily="34" charset="0"/>
                <a:cs typeface="Arial" panose="020B0604020202020204" pitchFamily="34" charset="0"/>
              </a:rPr>
              <a:t>SON ESTUDIANTES DE INGLÉS</a:t>
            </a:r>
          </a:p>
          <a:p>
            <a:pPr rtl="0">
              <a:lnSpc>
                <a:spcPct val="80000"/>
              </a:lnSpc>
            </a:pPr>
            <a:endParaRPr lang="en-US" sz="700" b="1" dirty="0">
              <a:solidFill>
                <a:schemeClr val="bg1">
                  <a:lumMod val="50000"/>
                </a:schemeClr>
              </a:solidFill>
              <a:latin typeface="Arial" panose="020B0604020202020204" pitchFamily="34" charset="0"/>
              <a:cs typeface="Arial" panose="020B0604020202020204" pitchFamily="34" charset="0"/>
            </a:endParaRPr>
          </a:p>
          <a:p>
            <a:pPr rtl="0">
              <a:lnSpc>
                <a:spcPct val="80000"/>
              </a:lnSpc>
            </a:pPr>
            <a:r>
              <a:rPr lang="es" sz="800" b="1" dirty="0">
                <a:solidFill>
                  <a:schemeClr val="bg1">
                    <a:lumMod val="50000"/>
                  </a:schemeClr>
                </a:solidFill>
                <a:latin typeface="Arial" panose="020B0604020202020204" pitchFamily="34" charset="0"/>
                <a:cs typeface="Arial" panose="020B0604020202020204" pitchFamily="34" charset="0"/>
              </a:rPr>
              <a:t>NO TIENEN VIVIENDA</a:t>
            </a:r>
          </a:p>
        </p:txBody>
      </p:sp>
      <p:sp>
        <p:nvSpPr>
          <p:cNvPr id="19" name="Rounded Rectangle 13">
            <a:extLst>
              <a:ext uri="{FF2B5EF4-FFF2-40B4-BE49-F238E27FC236}">
                <a16:creationId xmlns:a16="http://schemas.microsoft.com/office/drawing/2014/main" id="{DBF2C34D-8444-4942-ABBE-25E54A52EED0}"/>
              </a:ext>
            </a:extLst>
          </p:cNvPr>
          <p:cNvSpPr/>
          <p:nvPr/>
        </p:nvSpPr>
        <p:spPr>
          <a:xfrm>
            <a:off x="893857" y="5418151"/>
            <a:ext cx="381000" cy="2809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050">
                <a:solidFill>
                  <a:schemeClr val="bg1">
                    <a:lumMod val="50000"/>
                  </a:schemeClr>
                </a:solidFill>
              </a:rPr>
              <a:t>6</a:t>
            </a:r>
          </a:p>
        </p:txBody>
      </p:sp>
      <p:sp>
        <p:nvSpPr>
          <p:cNvPr id="20" name="Rounded Rectangle 14">
            <a:extLst>
              <a:ext uri="{FF2B5EF4-FFF2-40B4-BE49-F238E27FC236}">
                <a16:creationId xmlns:a16="http://schemas.microsoft.com/office/drawing/2014/main" id="{FB474B50-BA98-4603-900E-C13FDEE8B67F}"/>
              </a:ext>
            </a:extLst>
          </p:cNvPr>
          <p:cNvSpPr/>
          <p:nvPr/>
        </p:nvSpPr>
        <p:spPr>
          <a:xfrm>
            <a:off x="893857" y="5770657"/>
            <a:ext cx="381000" cy="2809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1050">
                <a:solidFill>
                  <a:schemeClr val="bg1">
                    <a:lumMod val="50000"/>
                  </a:schemeClr>
                </a:solidFill>
              </a:rPr>
              <a:t>17</a:t>
            </a:r>
          </a:p>
        </p:txBody>
      </p:sp>
      <p:sp>
        <p:nvSpPr>
          <p:cNvPr id="21" name="TextBox 20">
            <a:extLst>
              <a:ext uri="{FF2B5EF4-FFF2-40B4-BE49-F238E27FC236}">
                <a16:creationId xmlns:a16="http://schemas.microsoft.com/office/drawing/2014/main" id="{A420DFA4-7355-4870-A26A-5D2D7BB26B3B}"/>
              </a:ext>
            </a:extLst>
          </p:cNvPr>
          <p:cNvSpPr txBox="1"/>
          <p:nvPr/>
        </p:nvSpPr>
        <p:spPr>
          <a:xfrm>
            <a:off x="944063" y="948886"/>
            <a:ext cx="5279264" cy="492443"/>
          </a:xfrm>
          <a:prstGeom prst="rect">
            <a:avLst/>
          </a:prstGeom>
          <a:noFill/>
        </p:spPr>
        <p:txBody>
          <a:bodyPr wrap="square">
            <a:spAutoFit/>
          </a:bodyPr>
          <a:lstStyle/>
          <a:p>
            <a:pPr algn="r"/>
            <a:r>
              <a:rPr lang="es-419" sz="2600" dirty="0">
                <a:solidFill>
                  <a:srgbClr val="000076"/>
                </a:solidFill>
                <a:effectLst/>
                <a:latin typeface="Arial" panose="020B0604020202020204" pitchFamily="34" charset="0"/>
                <a:ea typeface="Calibri" panose="020F0502020204030204" pitchFamily="34" charset="0"/>
                <a:cs typeface="Arial" panose="020B0604020202020204" pitchFamily="34" charset="0"/>
              </a:rPr>
              <a:t>DATOS</a:t>
            </a:r>
            <a:r>
              <a:rPr lang="es-419" sz="2600" dirty="0">
                <a:effectLst/>
                <a:latin typeface="Arial" panose="020B0604020202020204" pitchFamily="34" charset="0"/>
                <a:ea typeface="Calibri" panose="020F0502020204030204" pitchFamily="34" charset="0"/>
                <a:cs typeface="Arial" panose="020B0604020202020204" pitchFamily="34" charset="0"/>
              </a:rPr>
              <a:t> </a:t>
            </a:r>
            <a:r>
              <a:rPr lang="es-419" sz="2600" dirty="0">
                <a:solidFill>
                  <a:srgbClr val="00B0F0"/>
                </a:solidFill>
                <a:effectLst/>
                <a:latin typeface="Arial" panose="020B0604020202020204" pitchFamily="34" charset="0"/>
                <a:ea typeface="Calibri" panose="020F0502020204030204" pitchFamily="34" charset="0"/>
                <a:cs typeface="Arial" panose="020B0604020202020204" pitchFamily="34" charset="0"/>
              </a:rPr>
              <a:t>BREVES</a:t>
            </a:r>
            <a:r>
              <a:rPr lang="es-419" sz="2600" dirty="0">
                <a:effectLst/>
                <a:latin typeface="Arial" panose="020B0604020202020204" pitchFamily="34" charset="0"/>
                <a:ea typeface="Calibri" panose="020F0502020204030204" pitchFamily="34" charset="0"/>
                <a:cs typeface="Arial" panose="020B0604020202020204" pitchFamily="34" charset="0"/>
              </a:rPr>
              <a:t> </a:t>
            </a:r>
            <a:r>
              <a:rPr lang="es-419" sz="2600" dirty="0">
                <a:solidFill>
                  <a:srgbClr val="000076"/>
                </a:solidFill>
                <a:effectLst/>
                <a:latin typeface="Arial" panose="020B0604020202020204" pitchFamily="34" charset="0"/>
                <a:ea typeface="Calibri" panose="020F0502020204030204" pitchFamily="34" charset="0"/>
                <a:cs typeface="Arial" panose="020B0604020202020204" pitchFamily="34" charset="0"/>
              </a:rPr>
              <a:t>sobre</a:t>
            </a:r>
            <a:r>
              <a:rPr lang="es-419" sz="2600" dirty="0">
                <a:effectLst/>
                <a:latin typeface="Arial" panose="020B0604020202020204" pitchFamily="34" charset="0"/>
                <a:ea typeface="Calibri" panose="020F0502020204030204" pitchFamily="34" charset="0"/>
                <a:cs typeface="Arial" panose="020B0604020202020204" pitchFamily="34" charset="0"/>
              </a:rPr>
              <a:t> </a:t>
            </a:r>
            <a:r>
              <a:rPr lang="es-419" sz="2600" dirty="0">
                <a:solidFill>
                  <a:srgbClr val="000076"/>
                </a:solidFill>
                <a:effectLst/>
                <a:latin typeface="Arial" panose="020B0604020202020204" pitchFamily="34" charset="0"/>
                <a:ea typeface="Calibri" panose="020F0502020204030204" pitchFamily="34" charset="0"/>
                <a:cs typeface="Arial" panose="020B0604020202020204" pitchFamily="34" charset="0"/>
              </a:rPr>
              <a:t>YES </a:t>
            </a:r>
            <a:r>
              <a:rPr lang="es-419" sz="2600" dirty="0" err="1">
                <a:solidFill>
                  <a:srgbClr val="000076"/>
                </a:solidFill>
                <a:effectLst/>
                <a:latin typeface="Arial" panose="020B0604020202020204" pitchFamily="34" charset="0"/>
                <a:ea typeface="Calibri" panose="020F0502020204030204" pitchFamily="34" charset="0"/>
                <a:cs typeface="Arial" panose="020B0604020202020204" pitchFamily="34" charset="0"/>
              </a:rPr>
              <a:t>Prep</a:t>
            </a:r>
            <a:endParaRPr lang="en-US" sz="2600" dirty="0">
              <a:solidFill>
                <a:srgbClr val="00007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13D9F77-CC9D-4747-8503-DD6E7DAAA759}"/>
              </a:ext>
            </a:extLst>
          </p:cNvPr>
          <p:cNvSpPr txBox="1"/>
          <p:nvPr/>
        </p:nvSpPr>
        <p:spPr>
          <a:xfrm>
            <a:off x="609600" y="1922511"/>
            <a:ext cx="2630170" cy="827727"/>
          </a:xfrm>
          <a:prstGeom prst="rect">
            <a:avLst/>
          </a:prstGeom>
          <a:noFill/>
        </p:spPr>
        <p:txBody>
          <a:bodyPr wrap="square">
            <a:spAutoFit/>
          </a:bodyPr>
          <a:lstStyle/>
          <a:p>
            <a:pPr marL="0" marR="0" algn="ctr">
              <a:lnSpc>
                <a:spcPct val="107000"/>
              </a:lnSpc>
              <a:spcBef>
                <a:spcPts val="0"/>
              </a:spcBef>
              <a:spcAft>
                <a:spcPts val="800"/>
              </a:spcAft>
            </a:pPr>
            <a:r>
              <a:rPr lang="es-419" sz="1600" dirty="0">
                <a:solidFill>
                  <a:srgbClr val="000076"/>
                </a:solidFill>
                <a:effectLst/>
                <a:latin typeface="Arial" panose="020B0604020202020204" pitchFamily="34" charset="0"/>
                <a:ea typeface="Calibri" panose="020F0502020204030204" pitchFamily="34" charset="0"/>
                <a:cs typeface="Arial" panose="020B0604020202020204" pitchFamily="34" charset="0"/>
              </a:rPr>
              <a:t>Universidad- Preparatoria</a:t>
            </a:r>
            <a:endParaRPr lang="en-US" sz="1600" dirty="0">
              <a:solidFill>
                <a:srgbClr val="000076"/>
              </a:solidFill>
              <a:effectLst/>
              <a:latin typeface="Arial" panose="020B0604020202020204" pitchFamily="34" charset="0"/>
              <a:ea typeface="Calibri" panose="020F0502020204030204" pitchFamily="34" charset="0"/>
              <a:cs typeface="Arial" panose="020B0604020202020204" pitchFamily="34" charset="0"/>
            </a:endParaRPr>
          </a:p>
          <a:p>
            <a:pPr algn="ctr"/>
            <a:r>
              <a:rPr lang="es-419" sz="1200" dirty="0">
                <a:effectLst/>
                <a:latin typeface="Arial" panose="020B0604020202020204" pitchFamily="34" charset="0"/>
                <a:ea typeface="Calibri" panose="020F0502020204030204" pitchFamily="34" charset="0"/>
                <a:cs typeface="Arial" panose="020B0604020202020204" pitchFamily="34" charset="0"/>
              </a:rPr>
              <a:t>Programa para educación básica (K-12)</a:t>
            </a:r>
            <a:endParaRPr lang="en-US"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B54D18C-89EA-47B1-B6D2-6AC6C564F6BA}"/>
              </a:ext>
            </a:extLst>
          </p:cNvPr>
          <p:cNvSpPr txBox="1"/>
          <p:nvPr/>
        </p:nvSpPr>
        <p:spPr>
          <a:xfrm>
            <a:off x="4526006" y="1922511"/>
            <a:ext cx="1697321" cy="641714"/>
          </a:xfrm>
          <a:prstGeom prst="rect">
            <a:avLst/>
          </a:prstGeom>
          <a:noFill/>
        </p:spPr>
        <p:txBody>
          <a:bodyPr wrap="square">
            <a:spAutoFit/>
          </a:bodyPr>
          <a:lstStyle/>
          <a:p>
            <a:pPr marL="0" marR="0" algn="ctr">
              <a:lnSpc>
                <a:spcPct val="107000"/>
              </a:lnSpc>
              <a:spcBef>
                <a:spcPts val="0"/>
              </a:spcBef>
              <a:spcAft>
                <a:spcPts val="800"/>
              </a:spcAft>
            </a:pPr>
            <a:r>
              <a:rPr lang="es-419" sz="1600" dirty="0">
                <a:solidFill>
                  <a:srgbClr val="000076"/>
                </a:solidFill>
                <a:effectLst/>
                <a:latin typeface="Arial" panose="020B0604020202020204" pitchFamily="34" charset="0"/>
                <a:ea typeface="Calibri" panose="020F0502020204030204" pitchFamily="34" charset="0"/>
                <a:cs typeface="Arial" panose="020B0604020202020204" pitchFamily="34" charset="0"/>
              </a:rPr>
              <a:t>Sede</a:t>
            </a:r>
          </a:p>
          <a:p>
            <a:pPr marL="0" marR="0" algn="ctr">
              <a:lnSpc>
                <a:spcPct val="107000"/>
              </a:lnSpc>
              <a:spcBef>
                <a:spcPts val="0"/>
              </a:spcBef>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Houston, Texas</a:t>
            </a:r>
            <a:endParaRPr lang="en-US"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3F08742-91FF-453E-96A2-4D1EF75B68A5}"/>
              </a:ext>
            </a:extLst>
          </p:cNvPr>
          <p:cNvSpPr txBox="1"/>
          <p:nvPr/>
        </p:nvSpPr>
        <p:spPr>
          <a:xfrm>
            <a:off x="1796643" y="2821209"/>
            <a:ext cx="1486447" cy="369332"/>
          </a:xfrm>
          <a:prstGeom prst="rect">
            <a:avLst/>
          </a:prstGeom>
          <a:noFill/>
        </p:spPr>
        <p:txBody>
          <a:bodyPr wrap="square">
            <a:spAutoFit/>
          </a:bodyPr>
          <a:lstStyle/>
          <a:p>
            <a:r>
              <a:rPr lang="es-419" sz="1800" dirty="0">
                <a:solidFill>
                  <a:srgbClr val="7030A0"/>
                </a:solidFill>
                <a:effectLst/>
                <a:latin typeface="Arial" panose="020B0604020202020204" pitchFamily="34" charset="0"/>
                <a:ea typeface="Calibri" panose="020F0502020204030204" pitchFamily="34" charset="0"/>
                <a:cs typeface="Arial" panose="020B0604020202020204" pitchFamily="34" charset="0"/>
              </a:rPr>
              <a:t>Estudiantes</a:t>
            </a:r>
            <a:endParaRPr lang="en-US" dirty="0">
              <a:solidFill>
                <a:srgbClr val="7030A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6DDC0EF-F071-4014-ACB2-C7BE3DF80A52}"/>
              </a:ext>
            </a:extLst>
          </p:cNvPr>
          <p:cNvSpPr txBox="1"/>
          <p:nvPr/>
        </p:nvSpPr>
        <p:spPr>
          <a:xfrm>
            <a:off x="4323300" y="2563306"/>
            <a:ext cx="3076959" cy="646331"/>
          </a:xfrm>
          <a:prstGeom prst="rect">
            <a:avLst/>
          </a:prstGeom>
          <a:noFill/>
        </p:spPr>
        <p:txBody>
          <a:bodyPr wrap="square">
            <a:spAutoFit/>
          </a:bodyPr>
          <a:lstStyle/>
          <a:p>
            <a:r>
              <a:rPr lang="es-419" sz="1800" dirty="0">
                <a:solidFill>
                  <a:srgbClr val="7030A0"/>
                </a:solidFill>
                <a:effectLst/>
                <a:latin typeface="Arial" panose="020B0604020202020204" pitchFamily="34" charset="0"/>
                <a:ea typeface="Calibri" panose="020F0502020204030204" pitchFamily="34" charset="0"/>
                <a:cs typeface="Arial" panose="020B0604020202020204" pitchFamily="34" charset="0"/>
              </a:rPr>
              <a:t>Opciones de programas de ubicación avanzada (AP)</a:t>
            </a:r>
            <a:endParaRPr lang="en-US" dirty="0">
              <a:solidFill>
                <a:srgbClr val="7030A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1BB6A76-58E3-4406-A369-1DD23394AF2F}"/>
              </a:ext>
            </a:extLst>
          </p:cNvPr>
          <p:cNvSpPr txBox="1"/>
          <p:nvPr/>
        </p:nvSpPr>
        <p:spPr>
          <a:xfrm>
            <a:off x="1924685" y="4915141"/>
            <a:ext cx="1806192" cy="400110"/>
          </a:xfrm>
          <a:prstGeom prst="rect">
            <a:avLst/>
          </a:prstGeom>
          <a:noFill/>
        </p:spPr>
        <p:txBody>
          <a:bodyPr wrap="square">
            <a:spAutoFit/>
          </a:bodyPr>
          <a:lstStyle/>
          <a:p>
            <a:r>
              <a:rPr lang="es-419"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Escuelas</a:t>
            </a:r>
            <a:endParaRPr lang="en-US" sz="2000" dirty="0">
              <a:solidFill>
                <a:schemeClr val="tx1">
                  <a:lumMod val="50000"/>
                  <a:lumOff val="50000"/>
                </a:schemeClr>
              </a:solidFill>
            </a:endParaRPr>
          </a:p>
        </p:txBody>
      </p:sp>
      <p:sp>
        <p:nvSpPr>
          <p:cNvPr id="29" name="TextBox 28">
            <a:extLst>
              <a:ext uri="{FF2B5EF4-FFF2-40B4-BE49-F238E27FC236}">
                <a16:creationId xmlns:a16="http://schemas.microsoft.com/office/drawing/2014/main" id="{19453072-F83B-4E45-9382-E0086D2DA1E1}"/>
              </a:ext>
            </a:extLst>
          </p:cNvPr>
          <p:cNvSpPr txBox="1"/>
          <p:nvPr/>
        </p:nvSpPr>
        <p:spPr>
          <a:xfrm>
            <a:off x="2086042" y="5487147"/>
            <a:ext cx="1182477" cy="246221"/>
          </a:xfrm>
          <a:prstGeom prst="rect">
            <a:avLst/>
          </a:prstGeom>
          <a:noFill/>
        </p:spPr>
        <p:txBody>
          <a:bodyPr wrap="square">
            <a:spAutoFit/>
          </a:bodyPr>
          <a:lstStyle/>
          <a:p>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Escuelas primarias</a:t>
            </a:r>
            <a:endParaRPr lang="en-US" sz="1000" dirty="0">
              <a:solidFill>
                <a:schemeClr val="tx1">
                  <a:lumMod val="50000"/>
                  <a:lumOff val="50000"/>
                </a:schemeClr>
              </a:solidFill>
            </a:endParaRPr>
          </a:p>
        </p:txBody>
      </p:sp>
      <p:sp>
        <p:nvSpPr>
          <p:cNvPr id="30" name="TextBox 29">
            <a:extLst>
              <a:ext uri="{FF2B5EF4-FFF2-40B4-BE49-F238E27FC236}">
                <a16:creationId xmlns:a16="http://schemas.microsoft.com/office/drawing/2014/main" id="{976F8DBB-B236-4D20-80B5-3EE074CABDA4}"/>
              </a:ext>
            </a:extLst>
          </p:cNvPr>
          <p:cNvSpPr txBox="1"/>
          <p:nvPr/>
        </p:nvSpPr>
        <p:spPr>
          <a:xfrm>
            <a:off x="1368383" y="6305048"/>
            <a:ext cx="2517817" cy="338554"/>
          </a:xfrm>
          <a:prstGeom prst="rect">
            <a:avLst/>
          </a:prstGeom>
          <a:noFill/>
        </p:spPr>
        <p:txBody>
          <a:bodyPr wrap="square">
            <a:spAutoFit/>
          </a:bodyPr>
          <a:lstStyle/>
          <a:p>
            <a:r>
              <a:rPr lang="es-419" sz="1600" cap="all" dirty="0">
                <a:solidFill>
                  <a:srgbClr val="7030A0"/>
                </a:solidFill>
                <a:effectLst/>
                <a:latin typeface="Arial" panose="020B0604020202020204" pitchFamily="34" charset="0"/>
                <a:ea typeface="Calibri" panose="020F0502020204030204" pitchFamily="34" charset="0"/>
                <a:cs typeface="Arial" panose="020B0604020202020204" pitchFamily="34" charset="0"/>
              </a:rPr>
              <a:t>Premios y honores</a:t>
            </a:r>
            <a:endParaRPr lang="en-US" sz="1600" cap="all" dirty="0">
              <a:solidFill>
                <a:srgbClr val="7030A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9BA7242-8BE8-4DCF-929E-F4772A8339C9}"/>
              </a:ext>
            </a:extLst>
          </p:cNvPr>
          <p:cNvSpPr txBox="1"/>
          <p:nvPr/>
        </p:nvSpPr>
        <p:spPr>
          <a:xfrm>
            <a:off x="1621749" y="6665528"/>
            <a:ext cx="2011084" cy="276999"/>
          </a:xfrm>
          <a:prstGeom prst="rect">
            <a:avLst/>
          </a:prstGeom>
          <a:noFill/>
        </p:spPr>
        <p:txBody>
          <a:bodyPr wrap="square">
            <a:spAutoFit/>
          </a:bodyPr>
          <a:lstStyle/>
          <a:p>
            <a:r>
              <a:rPr lang="es-419" sz="1200" dirty="0">
                <a:solidFill>
                  <a:srgbClr val="000076"/>
                </a:solidFill>
                <a:effectLst/>
                <a:latin typeface="Arial" panose="020B0604020202020204" pitchFamily="34" charset="0"/>
                <a:ea typeface="Calibri" panose="020F0502020204030204" pitchFamily="34" charset="0"/>
                <a:cs typeface="Arial" panose="020B0604020202020204" pitchFamily="34" charset="0"/>
              </a:rPr>
              <a:t>Porcentaje de graduados</a:t>
            </a:r>
            <a:endParaRPr lang="en-US" sz="1200" dirty="0">
              <a:solidFill>
                <a:srgbClr val="00007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76E8FC4-EB70-4D32-92C4-C3DFB85591AD}"/>
              </a:ext>
            </a:extLst>
          </p:cNvPr>
          <p:cNvSpPr txBox="1"/>
          <p:nvPr/>
        </p:nvSpPr>
        <p:spPr>
          <a:xfrm>
            <a:off x="753173" y="7041401"/>
            <a:ext cx="6038819" cy="246221"/>
          </a:xfrm>
          <a:prstGeom prst="rect">
            <a:avLst/>
          </a:prstGeom>
          <a:noFill/>
        </p:spPr>
        <p:txBody>
          <a:bodyPr wrap="square">
            <a:spAutoFit/>
          </a:bodyPr>
          <a:lstStyle/>
          <a:p>
            <a:r>
              <a:rPr lang="es-419" sz="1000" dirty="0">
                <a:solidFill>
                  <a:srgbClr val="0000C4"/>
                </a:solidFill>
                <a:effectLst/>
                <a:latin typeface="Calibri" panose="020F0502020204030204" pitchFamily="34" charset="0"/>
                <a:ea typeface="Calibri" panose="020F0502020204030204" pitchFamily="34" charset="0"/>
                <a:cs typeface="Times New Roman" panose="02020603050405020304" pitchFamily="18" charset="0"/>
              </a:rPr>
              <a:t>Todas las preparatorias </a:t>
            </a:r>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que reunieron los requisitos obtuvieron el nivel dorado según U.S. News &amp;  </a:t>
            </a:r>
            <a:r>
              <a:rPr lang="es-419" sz="1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World</a:t>
            </a:r>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419" sz="1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Report</a:t>
            </a:r>
            <a:endParaRPr lang="en-US" sz="1000" dirty="0">
              <a:solidFill>
                <a:schemeClr val="tx1">
                  <a:lumMod val="50000"/>
                  <a:lumOff val="50000"/>
                </a:schemeClr>
              </a:solidFill>
            </a:endParaRPr>
          </a:p>
        </p:txBody>
      </p:sp>
      <p:sp>
        <p:nvSpPr>
          <p:cNvPr id="36" name="TextBox 35">
            <a:extLst>
              <a:ext uri="{FF2B5EF4-FFF2-40B4-BE49-F238E27FC236}">
                <a16:creationId xmlns:a16="http://schemas.microsoft.com/office/drawing/2014/main" id="{A07F1B7D-3BD9-42B0-B34B-FEC5711BE753}"/>
              </a:ext>
            </a:extLst>
          </p:cNvPr>
          <p:cNvSpPr txBox="1"/>
          <p:nvPr/>
        </p:nvSpPr>
        <p:spPr>
          <a:xfrm>
            <a:off x="1172218" y="7356197"/>
            <a:ext cx="5375057" cy="846257"/>
          </a:xfrm>
          <a:prstGeom prst="rect">
            <a:avLst/>
          </a:prstGeom>
          <a:noFill/>
        </p:spPr>
        <p:txBody>
          <a:bodyPr wrap="square">
            <a:spAutoFit/>
          </a:bodyPr>
          <a:lstStyle/>
          <a:p>
            <a:pPr marL="0" marR="0">
              <a:lnSpc>
                <a:spcPct val="107000"/>
              </a:lnSpc>
              <a:spcBef>
                <a:spcPts val="0"/>
              </a:spcBef>
              <a:spcAft>
                <a:spcPts val="800"/>
              </a:spcAft>
            </a:pPr>
            <a:r>
              <a:rPr lang="es-419" sz="1000" dirty="0">
                <a:solidFill>
                  <a:srgbClr val="0000C4"/>
                </a:solidFill>
                <a:effectLst/>
                <a:latin typeface="Calibri" panose="020F0502020204030204" pitchFamily="34" charset="0"/>
                <a:ea typeface="Calibri" panose="020F0502020204030204" pitchFamily="34" charset="0"/>
                <a:cs typeface="Times New Roman" panose="02020603050405020304" pitchFamily="18" charset="0"/>
              </a:rPr>
              <a:t>Clasificada dentro </a:t>
            </a:r>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de las 100 primeras preparatorias de Estados Unidos por las principales publicaciones; 4 se encuentran entre las 20 primeras de Texas.</a:t>
            </a:r>
            <a:endParaRPr lang="en-US"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El Washington Post ha nombrado a </a:t>
            </a:r>
            <a:r>
              <a:rPr lang="es-419" sz="1000" dirty="0">
                <a:solidFill>
                  <a:srgbClr val="0000C4"/>
                </a:solidFill>
                <a:effectLst/>
                <a:latin typeface="Calibri" panose="020F0502020204030204" pitchFamily="34" charset="0"/>
                <a:ea typeface="Calibri" panose="020F0502020204030204" pitchFamily="34" charset="0"/>
                <a:cs typeface="Times New Roman" panose="02020603050405020304" pitchFamily="18" charset="0"/>
              </a:rPr>
              <a:t>7 preparatorias </a:t>
            </a:r>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entre las preparatorias más exigentes del país, programas de bachillerato internacional de prestigio</a:t>
            </a:r>
            <a:endParaRPr lang="en-US" sz="1000" dirty="0">
              <a:solidFill>
                <a:schemeClr val="tx1">
                  <a:lumMod val="50000"/>
                  <a:lumOff val="50000"/>
                </a:schemeClr>
              </a:solidFill>
            </a:endParaRPr>
          </a:p>
        </p:txBody>
      </p:sp>
      <p:sp>
        <p:nvSpPr>
          <p:cNvPr id="39" name="TextBox 38">
            <a:extLst>
              <a:ext uri="{FF2B5EF4-FFF2-40B4-BE49-F238E27FC236}">
                <a16:creationId xmlns:a16="http://schemas.microsoft.com/office/drawing/2014/main" id="{BC7F1543-3349-4480-A1DE-C75CF8601F1A}"/>
              </a:ext>
            </a:extLst>
          </p:cNvPr>
          <p:cNvSpPr txBox="1"/>
          <p:nvPr/>
        </p:nvSpPr>
        <p:spPr>
          <a:xfrm>
            <a:off x="4369147" y="6246796"/>
            <a:ext cx="3030810" cy="746999"/>
          </a:xfrm>
          <a:prstGeom prst="rect">
            <a:avLst/>
          </a:prstGeom>
          <a:noFill/>
        </p:spPr>
        <p:txBody>
          <a:bodyPr wrap="square">
            <a:spAutoFit/>
          </a:bodyPr>
          <a:lstStyle/>
          <a:p>
            <a:pPr marL="0" marR="0">
              <a:lnSpc>
                <a:spcPct val="107000"/>
              </a:lnSpc>
              <a:spcBef>
                <a:spcPts val="0"/>
              </a:spcBef>
              <a:spcAft>
                <a:spcPts val="600"/>
              </a:spcAft>
            </a:pPr>
            <a:r>
              <a:rPr lang="es-419" sz="1100" dirty="0">
                <a:solidFill>
                  <a:srgbClr val="7030A0"/>
                </a:solidFill>
                <a:effectLst/>
                <a:latin typeface="Arial" panose="020B0604020202020204" pitchFamily="34" charset="0"/>
                <a:ea typeface="Calibri" panose="020F0502020204030204" pitchFamily="34" charset="0"/>
                <a:cs typeface="Arial" panose="020B0604020202020204" pitchFamily="34" charset="0"/>
              </a:rPr>
              <a:t>Listo para la universidad y la vida profesional</a:t>
            </a:r>
            <a:endParaRPr lang="en-US" sz="11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s-419" sz="1100" dirty="0">
                <a:solidFill>
                  <a:srgbClr val="0000C4"/>
                </a:solidFill>
                <a:effectLst/>
                <a:latin typeface="Arial" panose="020B0604020202020204" pitchFamily="34" charset="0"/>
                <a:ea typeface="Calibri" panose="020F0502020204030204" pitchFamily="34" charset="0"/>
                <a:cs typeface="Arial" panose="020B0604020202020204" pitchFamily="34" charset="0"/>
              </a:rPr>
              <a:t>Programa de Educación Alterno</a:t>
            </a:r>
            <a:endParaRPr lang="en-US" sz="1100" dirty="0">
              <a:solidFill>
                <a:srgbClr val="0000C4"/>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THRIVE</a:t>
            </a:r>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D272752-D93E-4CCD-A692-AF2E779C863F}"/>
              </a:ext>
            </a:extLst>
          </p:cNvPr>
          <p:cNvSpPr txBox="1"/>
          <p:nvPr/>
        </p:nvSpPr>
        <p:spPr>
          <a:xfrm>
            <a:off x="4395321" y="3154448"/>
            <a:ext cx="2611393" cy="3067506"/>
          </a:xfrm>
          <a:prstGeom prst="rect">
            <a:avLst/>
          </a:prstGeom>
          <a:noFill/>
        </p:spPr>
        <p:txBody>
          <a:bodyPr wrap="square">
            <a:spAutoFit/>
          </a:bodyPr>
          <a:lstStyle/>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Literatura en Inglés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Inglés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Psicología/Sociología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Seminario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Geografía Humana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Historia Universal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Historia de los Estados Unidos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Gobierno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Estadística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Cálculo A/B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Cálculo B/C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Biología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Química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Portafolio de Arte AP</a:t>
            </a:r>
            <a:endParaRPr lang="en-US"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spcBef>
                <a:spcPts val="500"/>
              </a:spcBef>
              <a:buFont typeface="Arial" panose="020B0604020202020204" pitchFamily="34" charset="0"/>
              <a:buChar char="•"/>
            </a:pPr>
            <a:r>
              <a:rPr lang="es-419" sz="9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Principios de Informática AP</a:t>
            </a:r>
            <a:endParaRPr lang="en-US"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DFCE4E1-9849-4D0A-BB1B-7A0BDD6EBFCA}"/>
              </a:ext>
            </a:extLst>
          </p:cNvPr>
          <p:cNvSpPr txBox="1"/>
          <p:nvPr/>
        </p:nvSpPr>
        <p:spPr>
          <a:xfrm>
            <a:off x="2100613" y="5859927"/>
            <a:ext cx="1532220" cy="246221"/>
          </a:xfrm>
          <a:prstGeom prst="rect">
            <a:avLst/>
          </a:prstGeom>
          <a:noFill/>
        </p:spPr>
        <p:txBody>
          <a:bodyPr wrap="square">
            <a:spAutoFit/>
          </a:bodyPr>
          <a:lstStyle/>
          <a:p>
            <a:r>
              <a:rPr lang="es-419"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Escuelas secundarias</a:t>
            </a:r>
            <a:endParaRPr lang="en-US" sz="1000" dirty="0">
              <a:solidFill>
                <a:schemeClr val="tx1">
                  <a:lumMod val="50000"/>
                  <a:lumOff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596900" y="1140714"/>
            <a:ext cx="6168390" cy="7578998"/>
          </a:xfrm>
          <a:prstGeom prst="rect">
            <a:avLst/>
          </a:prstGeom>
        </p:spPr>
        <p:txBody>
          <a:bodyPr vert="horz" wrap="square" lIns="0" tIns="0" rIns="0" bIns="0" rtlCol="0">
            <a:spAutoFit/>
          </a:bodyPr>
          <a:lstStyle/>
          <a:p>
            <a:pPr marL="12700" rtl="0">
              <a:lnSpc>
                <a:spcPct val="100000"/>
              </a:lnSpc>
              <a:tabLst>
                <a:tab pos="5760000" algn="l"/>
              </a:tabLst>
            </a:pPr>
            <a:r>
              <a:rPr lang="es" sz="1100" spc="-5" dirty="0">
                <a:latin typeface="Arial" panose="020B0604020202020204" pitchFamily="34" charset="0"/>
                <a:cs typeface="Arial" panose="020B0604020202020204" pitchFamily="34" charset="0"/>
              </a:rPr>
              <a:t>INTRODUCCIÓN...................................................................................................................................</a:t>
            </a:r>
            <a:r>
              <a:rPr lang="es" sz="1100" spc="-10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5</a:t>
            </a:r>
          </a:p>
          <a:p>
            <a:pPr marL="12700" rtl="0">
              <a:lnSpc>
                <a:spcPct val="100000"/>
              </a:lnSpc>
              <a:spcBef>
                <a:spcPts val="935"/>
              </a:spcBef>
              <a:tabLst>
                <a:tab pos="5760000" algn="l"/>
              </a:tabLst>
            </a:pPr>
            <a:r>
              <a:rPr lang="es" sz="1100" spc="-5" dirty="0">
                <a:latin typeface="Arial" panose="020B0604020202020204" pitchFamily="34" charset="0"/>
                <a:cs typeface="Arial" panose="020B0604020202020204" pitchFamily="34" charset="0"/>
              </a:rPr>
              <a:t>Aprendizaje presencial seguro  .............................................................................................................</a:t>
            </a:r>
            <a:r>
              <a:rPr lang="es" sz="1100" spc="-10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45"/>
              </a:spcBef>
              <a:tabLst>
                <a:tab pos="5760000" algn="l"/>
              </a:tabLst>
            </a:pPr>
            <a:r>
              <a:rPr lang="es" sz="1100" dirty="0">
                <a:latin typeface="Arial" panose="020B0604020202020204" pitchFamily="34" charset="0"/>
                <a:cs typeface="Arial" panose="020B0604020202020204" pitchFamily="34" charset="0"/>
              </a:rPr>
              <a:t>Mascarillas....................................................................................................................................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Distancia interpersonal.................................................................................................................</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Automonitoreo...............................................................................................................................</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Higienización y desinfección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90"/>
              </a:spcBef>
              <a:tabLst>
                <a:tab pos="5760000" algn="l"/>
              </a:tabLst>
            </a:pPr>
            <a:r>
              <a:rPr lang="es" sz="1100" dirty="0">
                <a:latin typeface="Arial" panose="020B0604020202020204" pitchFamily="34" charset="0"/>
                <a:cs typeface="Arial" panose="020B0604020202020204" pitchFamily="34" charset="0"/>
              </a:rPr>
              <a:t>Higiene..........................................................................................................................................</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Vacuna contra el COVID-19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PRUEBAS DE DETECCIÓN DEL COVID-19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Directrices sobre el COVID-19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Promoción de la prevención.........................................................................................................</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Prevención en el campus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Notificación a YES Prep...............................................................................................................</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Casos confirmados y cuarentena.................................................................................................</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90"/>
              </a:spcBef>
              <a:tabLst>
                <a:tab pos="5760000" algn="l"/>
              </a:tabLst>
            </a:pPr>
            <a:r>
              <a:rPr lang="es" sz="1100" dirty="0">
                <a:latin typeface="Arial" panose="020B0604020202020204" pitchFamily="34" charset="0"/>
                <a:cs typeface="Arial" panose="020B0604020202020204" pitchFamily="34" charset="0"/>
              </a:rPr>
              <a:t>Recepción de notificaciones.........................................................................................................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Uniformes y código de vestimenta para estudiantes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Servicio de transporte escolar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Alimentos para estudiantes..........................................................................................................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Deportes, liga interuniversitaria y actividades extracurriculares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Deportes - viajes...........................................................................................................................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Eventos deportivos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Visitas a universidades patrocinadas por YES Prep...................................................................</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90"/>
              </a:spcBef>
              <a:tabLst>
                <a:tab pos="5760000" algn="l"/>
              </a:tabLst>
            </a:pPr>
            <a:r>
              <a:rPr lang="es" sz="1100" dirty="0">
                <a:latin typeface="Arial" panose="020B0604020202020204" pitchFamily="34" charset="0"/>
                <a:cs typeface="Arial" panose="020B0604020202020204" pitchFamily="34" charset="0"/>
              </a:rPr>
              <a:t>Visitas a universidades patrocinadas por las universidades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Reuniones en grupos pequeños..................................................................................................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760000" algn="l"/>
              </a:tabLst>
            </a:pPr>
            <a:r>
              <a:rPr lang="es" sz="1100" dirty="0">
                <a:latin typeface="Arial" panose="020B0604020202020204" pitchFamily="34" charset="0"/>
                <a:cs typeface="Arial" panose="020B0604020202020204" pitchFamily="34" charset="0"/>
              </a:rPr>
              <a:t>Reuniones en grupos grandes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3</a:t>
            </a:fld>
            <a:endParaRPr sz="900">
              <a:latin typeface="Calibri"/>
              <a:cs typeface="Calibri"/>
            </a:endParaRPr>
          </a:p>
        </p:txBody>
      </p:sp>
      <p:grpSp>
        <p:nvGrpSpPr>
          <p:cNvPr id="11" name="Group 10">
            <a:extLst>
              <a:ext uri="{FF2B5EF4-FFF2-40B4-BE49-F238E27FC236}">
                <a16:creationId xmlns:a16="http://schemas.microsoft.com/office/drawing/2014/main" id="{1C6E0801-5B24-4711-B17A-6C83161278B0}"/>
              </a:ext>
            </a:extLst>
          </p:cNvPr>
          <p:cNvGrpSpPr/>
          <p:nvPr/>
        </p:nvGrpSpPr>
        <p:grpSpPr>
          <a:xfrm>
            <a:off x="695630" y="9075437"/>
            <a:ext cx="4406282" cy="261610"/>
            <a:chOff x="-5029200" y="8077200"/>
            <a:chExt cx="4406282" cy="261610"/>
          </a:xfrm>
        </p:grpSpPr>
        <p:sp>
          <p:nvSpPr>
            <p:cNvPr id="12" name="TextBox 11">
              <a:extLst>
                <a:ext uri="{FF2B5EF4-FFF2-40B4-BE49-F238E27FC236}">
                  <a16:creationId xmlns:a16="http://schemas.microsoft.com/office/drawing/2014/main" id="{64E46CA6-5444-4812-8350-1152F93F2D38}"/>
                </a:ext>
              </a:extLst>
            </p:cNvPr>
            <p:cNvSpPr txBox="1"/>
            <p:nvPr/>
          </p:nvSpPr>
          <p:spPr>
            <a:xfrm>
              <a:off x="-4813897" y="8077200"/>
              <a:ext cx="4190979" cy="261610"/>
            </a:xfrm>
            <a:prstGeom prst="rect">
              <a:avLst/>
            </a:prstGeom>
            <a:noFill/>
          </p:spPr>
          <p:txBody>
            <a:bodyPr wrap="square" rtlCol="0">
              <a:spAutoFit/>
            </a:bodyPr>
            <a:lstStyle/>
            <a:p>
              <a:pPr rtl="0"/>
              <a:r>
                <a:rPr lang="es" sz="1050" dirty="0">
                  <a:latin typeface="Gotham Rounded Book" pitchFamily="50" charset="0"/>
                </a:rPr>
                <a:t>Plan de regreso a clases 2023-2024 de YES Prep</a:t>
              </a:r>
            </a:p>
          </p:txBody>
        </p:sp>
        <p:sp>
          <p:nvSpPr>
            <p:cNvPr id="13" name="Arrow: Chevron 12">
              <a:extLst>
                <a:ext uri="{FF2B5EF4-FFF2-40B4-BE49-F238E27FC236}">
                  <a16:creationId xmlns:a16="http://schemas.microsoft.com/office/drawing/2014/main" id="{89EE0172-1975-4067-AC88-EECE3EEC4CE5}"/>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596900" y="514095"/>
            <a:ext cx="6168390" cy="5822107"/>
          </a:xfrm>
          <a:prstGeom prst="rect">
            <a:avLst/>
          </a:prstGeom>
        </p:spPr>
        <p:txBody>
          <a:bodyPr vert="horz" wrap="square" lIns="0" tIns="0" rIns="0" bIns="0" rtlCol="0">
            <a:spAutoFit/>
          </a:bodyPr>
          <a:lstStyle/>
          <a:p>
            <a:pPr marL="291465" rtl="0">
              <a:lnSpc>
                <a:spcPct val="100000"/>
              </a:lnSpc>
            </a:pPr>
            <a:r>
              <a:rPr lang="es" sz="1100" dirty="0">
                <a:latin typeface="Arial" panose="020B0604020202020204" pitchFamily="34" charset="0"/>
                <a:cs typeface="Arial" panose="020B0604020202020204" pitchFamily="34" charset="0"/>
              </a:rPr>
              <a:t>Viajes del personal patrocinados por YES Prep.........................................................................</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pPr>
            <a:r>
              <a:rPr lang="es" sz="1100" dirty="0">
                <a:latin typeface="Arial" panose="020B0604020202020204" pitchFamily="34" charset="0"/>
                <a:cs typeface="Arial" panose="020B0604020202020204" pitchFamily="34" charset="0"/>
              </a:rPr>
              <a:t>Eventos de excelencia en la enseñanza los sábados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95"/>
              </a:spcBef>
            </a:pPr>
            <a:r>
              <a:rPr lang="es" sz="1100" dirty="0">
                <a:latin typeface="Arial" panose="020B0604020202020204" pitchFamily="34" charset="0"/>
                <a:cs typeface="Arial" panose="020B0604020202020204" pitchFamily="34" charset="0"/>
              </a:rPr>
              <a:t>Visitas familiares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pPr>
            <a:r>
              <a:rPr lang="es" sz="1100" dirty="0">
                <a:latin typeface="Arial" panose="020B0604020202020204" pitchFamily="34" charset="0"/>
                <a:cs typeface="Arial" panose="020B0604020202020204" pitchFamily="34" charset="0"/>
              </a:rPr>
              <a:t>Visitantes ajenos a YES Prep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pPr>
            <a:r>
              <a:rPr lang="es" sz="1100" dirty="0">
                <a:latin typeface="Arial" panose="020B0604020202020204" pitchFamily="34" charset="0"/>
                <a:cs typeface="Arial" panose="020B0604020202020204" pitchFamily="34" charset="0"/>
              </a:rPr>
              <a:t>Excursiones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pPr>
            <a:r>
              <a:rPr lang="es" sz="1100" dirty="0">
                <a:latin typeface="Arial" panose="020B0604020202020204" pitchFamily="34" charset="0"/>
                <a:cs typeface="Arial" panose="020B0604020202020204" pitchFamily="34" charset="0"/>
              </a:rPr>
              <a:t>Plan de cierre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12700" rtl="0">
              <a:lnSpc>
                <a:spcPct val="100000"/>
              </a:lnSpc>
              <a:spcBef>
                <a:spcPts val="960"/>
              </a:spcBef>
            </a:pPr>
            <a:r>
              <a:rPr lang="es" sz="1100" spc="-5" dirty="0">
                <a:latin typeface="Arial" panose="020B0604020202020204" pitchFamily="34" charset="0"/>
                <a:cs typeface="Arial" panose="020B0604020202020204" pitchFamily="34" charset="0"/>
              </a:rPr>
              <a:t>Calendario 2023 – 2024 .....................................................................................................................</a:t>
            </a:r>
            <a:r>
              <a:rPr lang="es" sz="1100" spc="-1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10</a:t>
            </a:r>
          </a:p>
          <a:p>
            <a:pPr marL="12700" rtl="0">
              <a:lnSpc>
                <a:spcPct val="100000"/>
              </a:lnSpc>
              <a:spcBef>
                <a:spcPts val="935"/>
              </a:spcBef>
            </a:pPr>
            <a:r>
              <a:rPr lang="es" sz="1100" spc="-5" dirty="0">
                <a:latin typeface="Arial" panose="020B0604020202020204" pitchFamily="34" charset="0"/>
                <a:cs typeface="Arial" panose="020B0604020202020204" pitchFamily="34" charset="0"/>
              </a:rPr>
              <a:t>Aprendizaje y trabajo presencial seguro ............................................................................................</a:t>
            </a:r>
            <a:r>
              <a:rPr lang="es" sz="1100" spc="-1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11</a:t>
            </a:r>
          </a:p>
          <a:p>
            <a:pPr marL="291465" rtl="0">
              <a:lnSpc>
                <a:spcPct val="100000"/>
              </a:lnSpc>
              <a:spcBef>
                <a:spcPts val="1045"/>
              </a:spcBef>
            </a:pPr>
            <a:r>
              <a:rPr lang="es" sz="1100" dirty="0">
                <a:latin typeface="Arial" panose="020B0604020202020204" pitchFamily="34" charset="0"/>
                <a:cs typeface="Arial" panose="020B0604020202020204" pitchFamily="34" charset="0"/>
              </a:rPr>
              <a:t>Estrategias de prevención..........................................................................................................</a:t>
            </a:r>
            <a:r>
              <a:rPr lang="es" sz="1100" spc="-120" dirty="0">
                <a:latin typeface="Arial" panose="020B0604020202020204" pitchFamily="34" charset="0"/>
                <a:cs typeface="Arial" panose="020B0604020202020204" pitchFamily="34" charset="0"/>
              </a:rPr>
              <a:t> 11</a:t>
            </a:r>
            <a:r>
              <a:rPr lang="es" sz="1100" dirty="0">
                <a:latin typeface="Arial" panose="020B0604020202020204" pitchFamily="34" charset="0"/>
                <a:cs typeface="Arial" panose="020B0604020202020204" pitchFamily="34" charset="0"/>
              </a:rPr>
              <a:t> </a:t>
            </a:r>
          </a:p>
          <a:p>
            <a:pPr marL="291465" rtl="0">
              <a:lnSpc>
                <a:spcPct val="100000"/>
              </a:lnSpc>
              <a:spcBef>
                <a:spcPts val="1080"/>
              </a:spcBef>
            </a:pPr>
            <a:r>
              <a:rPr lang="es" sz="1100" dirty="0">
                <a:latin typeface="Arial" panose="020B0604020202020204" pitchFamily="34" charset="0"/>
                <a:cs typeface="Arial" panose="020B0604020202020204" pitchFamily="34" charset="0"/>
              </a:rPr>
              <a:t>Selección y bienestar del personal ............................................................................................</a:t>
            </a:r>
            <a:r>
              <a:rPr lang="es" sz="1100" spc="-120" dirty="0">
                <a:latin typeface="Arial" panose="020B0604020202020204" pitchFamily="34" charset="0"/>
                <a:cs typeface="Arial" panose="020B0604020202020204" pitchFamily="34" charset="0"/>
              </a:rPr>
              <a:t> 11</a:t>
            </a:r>
            <a:r>
              <a:rPr lang="es" sz="1100" dirty="0">
                <a:latin typeface="Arial" panose="020B0604020202020204" pitchFamily="34" charset="0"/>
                <a:cs typeface="Arial" panose="020B0604020202020204" pitchFamily="34" charset="0"/>
              </a:rPr>
              <a:t> </a:t>
            </a:r>
          </a:p>
          <a:p>
            <a:pPr marL="291465" rtl="0">
              <a:lnSpc>
                <a:spcPct val="100000"/>
              </a:lnSpc>
              <a:spcBef>
                <a:spcPts val="1080"/>
              </a:spcBef>
            </a:pPr>
            <a:r>
              <a:rPr lang="es" sz="1100" dirty="0">
                <a:latin typeface="Arial" panose="020B0604020202020204" pitchFamily="34" charset="0"/>
                <a:cs typeface="Arial" panose="020B0604020202020204" pitchFamily="34" charset="0"/>
              </a:rPr>
              <a:t>Mascarillas.................................................................................................................................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 11</a:t>
            </a:r>
          </a:p>
          <a:p>
            <a:pPr marL="291465" rtl="0">
              <a:lnSpc>
                <a:spcPct val="100000"/>
              </a:lnSpc>
              <a:spcBef>
                <a:spcPts val="1080"/>
              </a:spcBef>
            </a:pPr>
            <a:r>
              <a:rPr lang="es" sz="1100" dirty="0">
                <a:latin typeface="Arial" panose="020B0604020202020204" pitchFamily="34" charset="0"/>
                <a:cs typeface="Arial" panose="020B0604020202020204" pitchFamily="34" charset="0"/>
              </a:rPr>
              <a:t>Casos positivos de COVID-19 .................................................................................................. 11</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 </a:t>
            </a:r>
          </a:p>
          <a:p>
            <a:pPr marL="291465" rtl="0">
              <a:lnSpc>
                <a:spcPct val="100000"/>
              </a:lnSpc>
              <a:spcBef>
                <a:spcPts val="1080"/>
              </a:spcBef>
            </a:pPr>
            <a:r>
              <a:rPr lang="es" sz="1100" dirty="0">
                <a:latin typeface="Arial" panose="020B0604020202020204" pitchFamily="34" charset="0"/>
                <a:cs typeface="Arial" panose="020B0604020202020204" pitchFamily="34" charset="0"/>
              </a:rPr>
              <a:t>Rastreo de contactos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12</a:t>
            </a:r>
          </a:p>
          <a:p>
            <a:pPr marL="12700" rtl="0">
              <a:lnSpc>
                <a:spcPct val="100000"/>
              </a:lnSpc>
              <a:spcBef>
                <a:spcPts val="969"/>
              </a:spcBef>
            </a:pPr>
            <a:r>
              <a:rPr lang="es" sz="1100" spc="-5" dirty="0">
                <a:latin typeface="Arial" panose="020B0604020202020204" pitchFamily="34" charset="0"/>
                <a:cs typeface="Arial" panose="020B0604020202020204" pitchFamily="34" charset="0"/>
              </a:rPr>
              <a:t>Apoyo a estudiantes y familias ...........................................................................................................</a:t>
            </a:r>
            <a:r>
              <a:rPr lang="es" sz="1100" spc="-10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12700" rtl="0">
              <a:lnSpc>
                <a:spcPct val="100000"/>
              </a:lnSpc>
              <a:spcBef>
                <a:spcPts val="925"/>
              </a:spcBef>
            </a:pPr>
            <a:r>
              <a:rPr lang="es" sz="1100" spc="-5" dirty="0">
                <a:latin typeface="Arial" panose="020B0604020202020204" pitchFamily="34" charset="0"/>
                <a:cs typeface="Arial" panose="020B0604020202020204" pitchFamily="34" charset="0"/>
              </a:rPr>
              <a:t>Servicios de salud y conductuales......................................................................................................</a:t>
            </a:r>
            <a:r>
              <a:rPr lang="es" sz="1100" spc="-10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40"/>
              </a:spcBef>
            </a:pPr>
            <a:r>
              <a:rPr lang="es" sz="1100" dirty="0">
                <a:latin typeface="Arial" panose="020B0604020202020204" pitchFamily="34" charset="0"/>
                <a:cs typeface="Arial" panose="020B0604020202020204" pitchFamily="34" charset="0"/>
              </a:rPr>
              <a:t>Ayuda alimentaria......................................................................................................................</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95"/>
              </a:spcBef>
            </a:pPr>
            <a:r>
              <a:rPr lang="es" sz="1100" dirty="0">
                <a:latin typeface="Arial" panose="020B0604020202020204" pitchFamily="34" charset="0"/>
                <a:cs typeface="Arial" panose="020B0604020202020204" pitchFamily="34" charset="0"/>
              </a:rPr>
              <a:t>Internet asequible para hogares que reúnan los requisitos......................................................</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80"/>
              </a:spcBef>
            </a:pPr>
            <a:r>
              <a:rPr lang="es" sz="1100" dirty="0">
                <a:latin typeface="Arial" panose="020B0604020202020204" pitchFamily="34" charset="0"/>
                <a:cs typeface="Arial" panose="020B0604020202020204" pitchFamily="34" charset="0"/>
              </a:rPr>
              <a:t>Salud física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80"/>
              </a:spcBef>
            </a:pPr>
            <a:r>
              <a:rPr lang="es" sz="1100" dirty="0">
                <a:latin typeface="Arial" panose="020B0604020202020204" pitchFamily="34" charset="0"/>
                <a:cs typeface="Arial" panose="020B0604020202020204" pitchFamily="34" charset="0"/>
              </a:rPr>
              <a:t>Línea de ayuda 2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15</a:t>
            </a: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4</a:t>
            </a:fld>
            <a:endParaRPr sz="900">
              <a:latin typeface="Calibri"/>
              <a:cs typeface="Calibri"/>
            </a:endParaRPr>
          </a:p>
        </p:txBody>
      </p:sp>
      <p:grpSp>
        <p:nvGrpSpPr>
          <p:cNvPr id="11" name="Group 10">
            <a:extLst>
              <a:ext uri="{FF2B5EF4-FFF2-40B4-BE49-F238E27FC236}">
                <a16:creationId xmlns:a16="http://schemas.microsoft.com/office/drawing/2014/main" id="{90A447F6-5EC7-44F9-9742-493082704317}"/>
              </a:ext>
            </a:extLst>
          </p:cNvPr>
          <p:cNvGrpSpPr/>
          <p:nvPr/>
        </p:nvGrpSpPr>
        <p:grpSpPr>
          <a:xfrm>
            <a:off x="695630" y="9075437"/>
            <a:ext cx="4406282" cy="261610"/>
            <a:chOff x="-5029200" y="8077200"/>
            <a:chExt cx="4406282" cy="261610"/>
          </a:xfrm>
        </p:grpSpPr>
        <p:sp>
          <p:nvSpPr>
            <p:cNvPr id="12" name="TextBox 11">
              <a:extLst>
                <a:ext uri="{FF2B5EF4-FFF2-40B4-BE49-F238E27FC236}">
                  <a16:creationId xmlns:a16="http://schemas.microsoft.com/office/drawing/2014/main" id="{51959BDF-BC5D-4921-A2E8-B4B5498A8B3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13" name="Arrow: Chevron 12">
              <a:extLst>
                <a:ext uri="{FF2B5EF4-FFF2-40B4-BE49-F238E27FC236}">
                  <a16:creationId xmlns:a16="http://schemas.microsoft.com/office/drawing/2014/main" id="{50F9927D-AC66-4A2F-BE31-982D55115D30}"/>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p:nvPr/>
        </p:nvSpPr>
        <p:spPr>
          <a:xfrm>
            <a:off x="3213735" y="1969770"/>
            <a:ext cx="4558665" cy="4617593"/>
          </a:xfrm>
          <a:prstGeom prst="rect">
            <a:avLst/>
          </a:prstGeom>
          <a:blipFill>
            <a:blip r:embed="rId2" cstate="print"/>
            <a:stretch>
              <a:fillRect/>
            </a:stretch>
          </a:blipFill>
        </p:spPr>
        <p:txBody>
          <a:bodyPr wrap="square" lIns="0" tIns="0" rIns="0" bIns="0" rtlCol="0">
            <a:spAutoFit/>
          </a:bodyPr>
          <a:lstStyle/>
          <a:p>
            <a:pPr rtl="0"/>
            <a:endParaRPr/>
          </a:p>
        </p:txBody>
      </p:sp>
      <p:sp>
        <p:nvSpPr>
          <p:cNvPr id="11" name="object 11"/>
          <p:cNvSpPr txBox="1"/>
          <p:nvPr/>
        </p:nvSpPr>
        <p:spPr>
          <a:xfrm>
            <a:off x="342390" y="757428"/>
            <a:ext cx="3391409" cy="6830011"/>
          </a:xfrm>
          <a:prstGeom prst="rect">
            <a:avLst/>
          </a:prstGeom>
        </p:spPr>
        <p:txBody>
          <a:bodyPr vert="horz" wrap="square" lIns="0" tIns="0" rIns="0" bIns="0" rtlCol="0">
            <a:spAutoFit/>
          </a:bodyPr>
          <a:lstStyle/>
          <a:p>
            <a:pPr marL="12700" rtl="0">
              <a:lnSpc>
                <a:spcPct val="100000"/>
              </a:lnSpc>
            </a:pPr>
            <a:r>
              <a:rPr lang="es" sz="1800" dirty="0">
                <a:solidFill>
                  <a:srgbClr val="243355"/>
                </a:solidFill>
                <a:latin typeface="Arial"/>
                <a:cs typeface="Arial"/>
              </a:rPr>
              <a:t>INTRODUCCIÓN</a:t>
            </a:r>
            <a:endParaRPr sz="1800" dirty="0">
              <a:latin typeface="Arial"/>
              <a:cs typeface="Arial"/>
            </a:endParaRPr>
          </a:p>
          <a:p>
            <a:pPr marL="12700" marR="115570" rtl="0">
              <a:lnSpc>
                <a:spcPct val="105000"/>
              </a:lnSpc>
              <a:spcBef>
                <a:spcPts val="105"/>
              </a:spcBef>
            </a:pPr>
            <a:r>
              <a:rPr lang="es" sz="1100" dirty="0">
                <a:latin typeface="Arial"/>
                <a:cs typeface="Arial"/>
              </a:rPr>
              <a:t>Gracias por su apoyo y colaboración mientras seguimos con nuestro compromiso de dar prioridad a la seguridad y trabajar incansablemente para brindar enseñanza de la más alta calidad a nuestros estudiantes. </a:t>
            </a:r>
            <a:r>
              <a:rPr lang="es" sz="1100" spc="-90" dirty="0">
                <a:latin typeface="Arial"/>
                <a:cs typeface="Arial"/>
              </a:rPr>
              <a:t> </a:t>
            </a:r>
            <a:r>
              <a:rPr lang="es" sz="1100" dirty="0">
                <a:latin typeface="Arial"/>
                <a:cs typeface="Arial"/>
              </a:rPr>
              <a:t>Este es un año en el que reimaginamos todas las experiencias en la escuela para nuestros estudiantes, desde la seguridad hasta el éxito de los estudiantes, para la comunidad escolar.</a:t>
            </a:r>
          </a:p>
          <a:p>
            <a:pPr marL="12700" marR="106045" rtl="0">
              <a:lnSpc>
                <a:spcPct val="103299"/>
              </a:lnSpc>
              <a:spcBef>
                <a:spcPts val="795"/>
              </a:spcBef>
            </a:pPr>
            <a:r>
              <a:rPr lang="es" sz="1100" dirty="0">
                <a:latin typeface="Arial"/>
                <a:cs typeface="Arial"/>
              </a:rPr>
              <a:t>Mientras planeamos el regreso a clases en YEs Prep, reconocemos que este seguirá siendo un año escolar poco común. Sin embargo, seguimos comprometidos en apoyar el aprendizaje de los estudiantes, así como su seguridad.</a:t>
            </a:r>
          </a:p>
          <a:p>
            <a:pPr marL="12700" marR="67310" rtl="0">
              <a:lnSpc>
                <a:spcPct val="103400"/>
              </a:lnSpc>
              <a:spcBef>
                <a:spcPts val="810"/>
              </a:spcBef>
            </a:pPr>
            <a:r>
              <a:rPr lang="es" sz="1100" dirty="0">
                <a:latin typeface="Arial"/>
                <a:cs typeface="Arial"/>
              </a:rPr>
              <a:t>Aunque no es posible eliminar en su totalidad el riesgo de propagación del COVID-19, existen medidas que las familias y las escuelas pueden tomar para reducir de manera significativa el riesgo para los estudiantes, los profesores, el personal y sus familias.</a:t>
            </a:r>
            <a:r>
              <a:rPr lang="es" sz="1100" spc="-5" dirty="0">
                <a:latin typeface="Arial"/>
                <a:cs typeface="Arial"/>
              </a:rPr>
              <a:t> </a:t>
            </a:r>
            <a:r>
              <a:rPr lang="es" sz="1100" dirty="0">
                <a:latin typeface="Arial"/>
                <a:cs typeface="Arial"/>
              </a:rPr>
              <a:t>A continuación se presentan los procedimientos que nuestros campus han implementado para prevenir o mitigar la propagación del COVID-19 y responder si se identifica un caso positivo.</a:t>
            </a:r>
          </a:p>
          <a:p>
            <a:pPr marL="12700" marR="6350" rtl="0">
              <a:lnSpc>
                <a:spcPct val="103600"/>
              </a:lnSpc>
              <a:spcBef>
                <a:spcPts val="790"/>
              </a:spcBef>
            </a:pPr>
            <a:r>
              <a:rPr lang="es" sz="1100" dirty="0">
                <a:latin typeface="Arial"/>
                <a:cs typeface="Arial"/>
              </a:rPr>
              <a:t>YES Prep continúa dando seguimiento a los acontecimientos más recientes y sigue promoviendo decididamente medidas de seguridad y mejorándolas en la medida de lo posible.</a:t>
            </a:r>
          </a:p>
          <a:p>
            <a:pPr marL="12700" marR="6350" rtl="0">
              <a:lnSpc>
                <a:spcPct val="103400"/>
              </a:lnSpc>
              <a:spcBef>
                <a:spcPts val="795"/>
              </a:spcBef>
            </a:pPr>
            <a:r>
              <a:rPr lang="es" sz="1100" dirty="0">
                <a:latin typeface="Arial"/>
                <a:cs typeface="Arial"/>
              </a:rPr>
              <a:t>La salud y la seguridad de nuestro personal, estudiantes, familias y visitantes son la máxima prioridad en YES Prep. Como resultado de la pandemia de COVID-19, YES Prep ha creado esta guía para proporcionar orientación en el año escolar 2023-2024 pensando en la seguridad.</a:t>
            </a:r>
          </a:p>
        </p:txBody>
      </p:sp>
      <p:sp>
        <p:nvSpPr>
          <p:cNvPr id="12" name="object 12"/>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5</a:t>
            </a:fld>
            <a:endParaRPr sz="900">
              <a:latin typeface="Calibri"/>
              <a:cs typeface="Calibri"/>
            </a:endParaRPr>
          </a:p>
        </p:txBody>
      </p:sp>
      <p:grpSp>
        <p:nvGrpSpPr>
          <p:cNvPr id="13" name="Group 12">
            <a:extLst>
              <a:ext uri="{FF2B5EF4-FFF2-40B4-BE49-F238E27FC236}">
                <a16:creationId xmlns:a16="http://schemas.microsoft.com/office/drawing/2014/main" id="{2EEED7F7-D121-47D5-8CE9-0615455EB0B0}"/>
              </a:ext>
            </a:extLst>
          </p:cNvPr>
          <p:cNvGrpSpPr/>
          <p:nvPr/>
        </p:nvGrpSpPr>
        <p:grpSpPr>
          <a:xfrm>
            <a:off x="838200" y="9075437"/>
            <a:ext cx="4406282" cy="261610"/>
            <a:chOff x="-5029200" y="8077200"/>
            <a:chExt cx="4406282" cy="261610"/>
          </a:xfrm>
        </p:grpSpPr>
        <p:sp>
          <p:nvSpPr>
            <p:cNvPr id="14" name="TextBox 13">
              <a:extLst>
                <a:ext uri="{FF2B5EF4-FFF2-40B4-BE49-F238E27FC236}">
                  <a16:creationId xmlns:a16="http://schemas.microsoft.com/office/drawing/2014/main" id="{59EE43AF-966A-4ABC-8AD8-62CC0B44E8E6}"/>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15" name="Arrow: Chevron 14">
              <a:extLst>
                <a:ext uri="{FF2B5EF4-FFF2-40B4-BE49-F238E27FC236}">
                  <a16:creationId xmlns:a16="http://schemas.microsoft.com/office/drawing/2014/main" id="{9B110AEB-3843-4EEA-9DB1-977CA9775085}"/>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16" name="object 2">
            <a:extLst>
              <a:ext uri="{FF2B5EF4-FFF2-40B4-BE49-F238E27FC236}">
                <a16:creationId xmlns:a16="http://schemas.microsoft.com/office/drawing/2014/main" id="{B1C56B49-8446-488C-984A-6F6CDE802A17}"/>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342391" y="605028"/>
            <a:ext cx="3317875" cy="249299"/>
          </a:xfrm>
          <a:prstGeom prst="rect">
            <a:avLst/>
          </a:prstGeom>
        </p:spPr>
        <p:txBody>
          <a:bodyPr vert="horz" wrap="square" lIns="0" tIns="0" rIns="0" bIns="0" rtlCol="0">
            <a:spAutoFit/>
          </a:bodyPr>
          <a:lstStyle/>
          <a:p>
            <a:pPr marL="12700" rtl="0">
              <a:lnSpc>
                <a:spcPct val="90000"/>
              </a:lnSpc>
            </a:pPr>
            <a:r>
              <a:rPr lang="es" sz="1800" dirty="0">
                <a:solidFill>
                  <a:srgbClr val="243355"/>
                </a:solidFill>
                <a:latin typeface="Arial"/>
                <a:cs typeface="Arial"/>
              </a:rPr>
              <a:t>Aprendizaje presencial seguro</a:t>
            </a:r>
            <a:endParaRPr sz="1800" dirty="0">
              <a:latin typeface="Arial"/>
              <a:cs typeface="Arial"/>
            </a:endParaRPr>
          </a:p>
        </p:txBody>
      </p:sp>
      <p:sp>
        <p:nvSpPr>
          <p:cNvPr id="11" name="object 11"/>
          <p:cNvSpPr/>
          <p:nvPr/>
        </p:nvSpPr>
        <p:spPr>
          <a:xfrm>
            <a:off x="355090" y="866395"/>
            <a:ext cx="3097529" cy="188146"/>
          </a:xfrm>
          <a:custGeom>
            <a:avLst/>
            <a:gdLst/>
            <a:ahLst/>
            <a:cxnLst/>
            <a:rect l="l" t="t" r="r" b="b"/>
            <a:pathLst>
              <a:path w="2480310">
                <a:moveTo>
                  <a:pt x="0" y="0"/>
                </a:moveTo>
                <a:lnTo>
                  <a:pt x="2480183" y="0"/>
                </a:lnTo>
              </a:path>
            </a:pathLst>
          </a:custGeom>
          <a:ln w="18034">
            <a:solidFill>
              <a:srgbClr val="243355"/>
            </a:solidFill>
          </a:ln>
        </p:spPr>
        <p:txBody>
          <a:bodyPr wrap="square" lIns="0" tIns="0" rIns="0" bIns="0" rtlCol="0">
            <a:spAutoFit/>
          </a:bodyPr>
          <a:lstStyle/>
          <a:p>
            <a:pPr rtl="0">
              <a:lnSpc>
                <a:spcPct val="90000"/>
              </a:lnSpc>
            </a:pPr>
            <a:endParaRPr/>
          </a:p>
        </p:txBody>
      </p:sp>
      <p:sp>
        <p:nvSpPr>
          <p:cNvPr id="12" name="object 12"/>
          <p:cNvSpPr txBox="1"/>
          <p:nvPr/>
        </p:nvSpPr>
        <p:spPr>
          <a:xfrm>
            <a:off x="342390" y="1067307"/>
            <a:ext cx="3543809" cy="1745093"/>
          </a:xfrm>
          <a:prstGeom prst="rect">
            <a:avLst/>
          </a:prstGeom>
        </p:spPr>
        <p:txBody>
          <a:bodyPr vert="horz" wrap="square" lIns="0" tIns="0" rIns="0" bIns="0" rtlCol="0">
            <a:spAutoFit/>
          </a:bodyPr>
          <a:lstStyle/>
          <a:p>
            <a:pPr marL="12700" rtl="0">
              <a:lnSpc>
                <a:spcPct val="90000"/>
              </a:lnSpc>
            </a:pPr>
            <a:r>
              <a:rPr lang="es" sz="1600" spc="-5" dirty="0">
                <a:solidFill>
                  <a:srgbClr val="374B80"/>
                </a:solidFill>
                <a:latin typeface="Arial"/>
                <a:cs typeface="Arial"/>
              </a:rPr>
              <a:t>Mascarillas</a:t>
            </a:r>
            <a:endParaRPr sz="1600" dirty="0">
              <a:latin typeface="Arial"/>
              <a:cs typeface="Arial"/>
            </a:endParaRPr>
          </a:p>
          <a:p>
            <a:pPr marL="12700" rtl="0">
              <a:lnSpc>
                <a:spcPct val="90000"/>
              </a:lnSpc>
            </a:pPr>
            <a:r>
              <a:rPr lang="es" sz="1100" dirty="0">
                <a:latin typeface="Arial"/>
                <a:cs typeface="Arial"/>
              </a:rPr>
              <a:t>Conforme a la ley, el uso de mascarillas es opcional.</a:t>
            </a:r>
            <a:r>
              <a:rPr lang="es" sz="1100" spc="-50" dirty="0">
                <a:latin typeface="Arial"/>
                <a:cs typeface="Arial"/>
              </a:rPr>
              <a:t> </a:t>
            </a:r>
            <a:r>
              <a:rPr lang="es" sz="1100" dirty="0">
                <a:latin typeface="Arial"/>
                <a:cs typeface="Arial"/>
              </a:rPr>
              <a:t>Invitamos al personal</a:t>
            </a:r>
          </a:p>
          <a:p>
            <a:pPr marL="12700" marR="10795" rtl="0">
              <a:lnSpc>
                <a:spcPct val="90000"/>
              </a:lnSpc>
            </a:pPr>
            <a:r>
              <a:rPr lang="es" sz="1100" dirty="0">
                <a:latin typeface="Arial"/>
                <a:cs typeface="Arial"/>
              </a:rPr>
              <a:t>y a las familias a que tomen la decisión que mejor satisfaga sus necesidades.</a:t>
            </a:r>
            <a:r>
              <a:rPr lang="es" sz="1100" spc="-25" dirty="0">
                <a:latin typeface="Arial"/>
                <a:cs typeface="Arial"/>
              </a:rPr>
              <a:t> </a:t>
            </a:r>
            <a:r>
              <a:rPr lang="es" sz="1100" dirty="0">
                <a:latin typeface="Arial"/>
                <a:cs typeface="Arial"/>
              </a:rPr>
              <a:t>Los Centros para el Control y Prevención de Enfermedades (CDC, por sus siglas en inglés) recomiendan que todos los profesores, el personal, los estudiantes y los visitantes de las escuelas del ciclo de enseñanza obligatoria usen mascarillas en los espacios cerrados, independientemente de su estado de vacunación.</a:t>
            </a:r>
          </a:p>
        </p:txBody>
      </p:sp>
      <p:sp>
        <p:nvSpPr>
          <p:cNvPr id="13" name="object 13"/>
          <p:cNvSpPr txBox="1"/>
          <p:nvPr/>
        </p:nvSpPr>
        <p:spPr>
          <a:xfrm>
            <a:off x="342391" y="2984827"/>
            <a:ext cx="3317875" cy="843821"/>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Distancia interpersonal</a:t>
            </a:r>
            <a:endParaRPr sz="1600" dirty="0">
              <a:latin typeface="Arial"/>
              <a:cs typeface="Arial"/>
            </a:endParaRPr>
          </a:p>
          <a:p>
            <a:pPr marL="12700" rtl="0">
              <a:lnSpc>
                <a:spcPct val="90000"/>
              </a:lnSpc>
            </a:pPr>
            <a:r>
              <a:rPr lang="es" sz="1100" dirty="0">
                <a:latin typeface="Arial"/>
                <a:cs typeface="Arial"/>
              </a:rPr>
              <a:t>Se les pide a todos los estudiantes y al personas que mantengan una distancia física mínima de 3 pies (0,91 metros) en la medida de lo posible.</a:t>
            </a:r>
            <a:endParaRPr sz="1100" dirty="0">
              <a:latin typeface="Arial"/>
              <a:cs typeface="Arial"/>
            </a:endParaRPr>
          </a:p>
          <a:p>
            <a:pPr marL="12700" rtl="0">
              <a:lnSpc>
                <a:spcPct val="90000"/>
              </a:lnSpc>
              <a:spcBef>
                <a:spcPts val="50"/>
              </a:spcBef>
            </a:pPr>
            <a:endParaRPr sz="1100" dirty="0">
              <a:latin typeface="Arial"/>
              <a:cs typeface="Arial"/>
            </a:endParaRPr>
          </a:p>
        </p:txBody>
      </p:sp>
      <p:sp>
        <p:nvSpPr>
          <p:cNvPr id="14" name="object 14"/>
          <p:cNvSpPr txBox="1"/>
          <p:nvPr/>
        </p:nvSpPr>
        <p:spPr>
          <a:xfrm>
            <a:off x="341120" y="3790301"/>
            <a:ext cx="3139440" cy="830997"/>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Automonitoreo</a:t>
            </a:r>
            <a:endParaRPr sz="1600" dirty="0">
              <a:latin typeface="Arial"/>
              <a:cs typeface="Arial"/>
            </a:endParaRPr>
          </a:p>
          <a:p>
            <a:pPr marL="12700" rtl="0">
              <a:lnSpc>
                <a:spcPct val="90000"/>
              </a:lnSpc>
            </a:pPr>
            <a:r>
              <a:rPr lang="es" sz="1100" spc="-40" dirty="0">
                <a:latin typeface="Arial"/>
                <a:cs typeface="Arial"/>
              </a:rPr>
              <a:t>Se les solicita a los estudiantes, al personal y a los visitantes que den seguimiento a su salud y permanezcan en casa si se enferman.</a:t>
            </a:r>
            <a:endParaRPr sz="1100" dirty="0">
              <a:latin typeface="Arial"/>
              <a:cs typeface="Arial"/>
            </a:endParaRPr>
          </a:p>
          <a:p>
            <a:pPr marL="12700" rtl="0">
              <a:lnSpc>
                <a:spcPct val="90000"/>
              </a:lnSpc>
              <a:spcBef>
                <a:spcPts val="45"/>
              </a:spcBef>
            </a:pPr>
            <a:endParaRPr sz="1100" dirty="0">
              <a:latin typeface="Arial"/>
              <a:cs typeface="Arial"/>
            </a:endParaRPr>
          </a:p>
        </p:txBody>
      </p:sp>
      <p:sp>
        <p:nvSpPr>
          <p:cNvPr id="15" name="object 15"/>
          <p:cNvSpPr txBox="1"/>
          <p:nvPr/>
        </p:nvSpPr>
        <p:spPr>
          <a:xfrm>
            <a:off x="618615" y="4558573"/>
            <a:ext cx="3267583" cy="1688667"/>
          </a:xfrm>
          <a:prstGeom prst="rect">
            <a:avLst/>
          </a:prstGeom>
        </p:spPr>
        <p:txBody>
          <a:bodyPr vert="horz" wrap="square" lIns="0" tIns="0" rIns="0" bIns="0" rtlCol="0">
            <a:spAutoFit/>
          </a:bodyPr>
          <a:lstStyle/>
          <a:p>
            <a:pPr marL="241300" marR="105410" indent="-228600" rtl="0">
              <a:lnSpc>
                <a:spcPct val="90000"/>
              </a:lnSpc>
              <a:buFont typeface="Symbol"/>
              <a:buChar char=""/>
              <a:tabLst>
                <a:tab pos="241935" algn="l"/>
              </a:tabLst>
            </a:pPr>
            <a:r>
              <a:rPr lang="es" sz="1100" dirty="0">
                <a:latin typeface="Arial"/>
                <a:cs typeface="Arial"/>
              </a:rPr>
              <a:t>Se les solicita a los padres/madres que den seguimiento a sus hijos y que revisen su temperatura en casa antes de llevarlos a la escuela y cuando regresen a cada todos los días.</a:t>
            </a:r>
            <a:endParaRPr sz="1100" dirty="0">
              <a:latin typeface="Arial"/>
              <a:cs typeface="Arial"/>
            </a:endParaRPr>
          </a:p>
          <a:p>
            <a:pPr marL="241300" marR="6350" indent="-228600" rtl="0">
              <a:lnSpc>
                <a:spcPct val="90000"/>
              </a:lnSpc>
              <a:spcBef>
                <a:spcPts val="75"/>
              </a:spcBef>
              <a:buFont typeface="Symbol"/>
              <a:buChar char=""/>
              <a:tabLst>
                <a:tab pos="241935" algn="l"/>
              </a:tabLst>
            </a:pPr>
            <a:r>
              <a:rPr lang="es" sz="1100" dirty="0">
                <a:latin typeface="Arial"/>
                <a:cs typeface="Arial"/>
              </a:rPr>
              <a:t>El personal debe continuar dando seguimiento a sus síntomas y permanecer en casa cuando crean que tienen una enfermedad contagiosa.</a:t>
            </a:r>
            <a:r>
              <a:rPr lang="es" sz="1100" spc="5" dirty="0">
                <a:latin typeface="Arial"/>
                <a:cs typeface="Arial"/>
              </a:rPr>
              <a:t> </a:t>
            </a:r>
            <a:r>
              <a:rPr lang="es" sz="1100" dirty="0">
                <a:latin typeface="Arial"/>
                <a:cs typeface="Arial"/>
              </a:rPr>
              <a:t>Cumpla con el protocolo de su campus o equipo para solicitar permiso para ausentarse según sea necesario.</a:t>
            </a:r>
            <a:endParaRPr sz="1100" dirty="0">
              <a:latin typeface="Arial"/>
              <a:cs typeface="Arial"/>
            </a:endParaRPr>
          </a:p>
        </p:txBody>
      </p:sp>
      <p:sp>
        <p:nvSpPr>
          <p:cNvPr id="16" name="object 16"/>
          <p:cNvSpPr txBox="1"/>
          <p:nvPr/>
        </p:nvSpPr>
        <p:spPr>
          <a:xfrm>
            <a:off x="323214" y="6388359"/>
            <a:ext cx="3110230" cy="1390637"/>
          </a:xfrm>
          <a:prstGeom prst="rect">
            <a:avLst/>
          </a:prstGeom>
        </p:spPr>
        <p:txBody>
          <a:bodyPr vert="horz" wrap="square" lIns="0" tIns="0" rIns="0" bIns="0" rtlCol="0">
            <a:spAutoFit/>
          </a:bodyPr>
          <a:lstStyle/>
          <a:p>
            <a:pPr marL="12700" algn="just" rtl="0">
              <a:lnSpc>
                <a:spcPct val="90000"/>
              </a:lnSpc>
            </a:pPr>
            <a:r>
              <a:rPr lang="es" sz="1600" spc="-10" dirty="0">
                <a:solidFill>
                  <a:srgbClr val="374B80"/>
                </a:solidFill>
                <a:latin typeface="Arial"/>
                <a:cs typeface="Arial"/>
              </a:rPr>
              <a:t>Higienización y desinfección</a:t>
            </a:r>
            <a:endParaRPr sz="1600" dirty="0">
              <a:latin typeface="Arial"/>
              <a:cs typeface="Arial"/>
            </a:endParaRPr>
          </a:p>
          <a:p>
            <a:pPr marL="12700" algn="just" rtl="0">
              <a:lnSpc>
                <a:spcPct val="90000"/>
              </a:lnSpc>
            </a:pPr>
            <a:r>
              <a:rPr lang="es" sz="1100" spc="-30" dirty="0">
                <a:latin typeface="Arial"/>
                <a:cs typeface="Arial"/>
              </a:rPr>
              <a:t>Continuaremos limpiando, desinfectando y nebulizando por las noches todas las escuelas y edificios del distrito con desinfectantes de grado hospitalario como medida preventiva.</a:t>
            </a:r>
            <a:endParaRPr sz="1100" dirty="0">
              <a:latin typeface="Arial"/>
              <a:cs typeface="Arial"/>
            </a:endParaRPr>
          </a:p>
          <a:p>
            <a:pPr marL="12700" marR="95250" algn="just" rtl="0">
              <a:lnSpc>
                <a:spcPct val="90000"/>
              </a:lnSpc>
              <a:spcBef>
                <a:spcPts val="790"/>
              </a:spcBef>
            </a:pPr>
            <a:r>
              <a:rPr lang="es" sz="1100" spc="-30" dirty="0">
                <a:latin typeface="Arial"/>
                <a:cs typeface="Arial"/>
              </a:rPr>
              <a:t>Habrá desinfectante para manos y otros materiales de limpieza y desinfección en todas las escuelas, edificios y autobuses.</a:t>
            </a:r>
            <a:endParaRPr sz="1100" dirty="0">
              <a:latin typeface="Arial"/>
              <a:cs typeface="Arial"/>
            </a:endParaRPr>
          </a:p>
        </p:txBody>
      </p:sp>
      <p:sp>
        <p:nvSpPr>
          <p:cNvPr id="17" name="object 17"/>
          <p:cNvSpPr txBox="1"/>
          <p:nvPr/>
        </p:nvSpPr>
        <p:spPr>
          <a:xfrm>
            <a:off x="342391" y="7952561"/>
            <a:ext cx="3317875" cy="830997"/>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Higiene</a:t>
            </a:r>
            <a:endParaRPr sz="1600" dirty="0">
              <a:latin typeface="Arial"/>
              <a:cs typeface="Arial"/>
            </a:endParaRPr>
          </a:p>
          <a:p>
            <a:pPr marL="12700" marR="6350" rtl="0">
              <a:lnSpc>
                <a:spcPct val="90000"/>
              </a:lnSpc>
            </a:pPr>
            <a:r>
              <a:rPr lang="es" sz="1100" dirty="0">
                <a:latin typeface="Arial"/>
                <a:cs typeface="Arial"/>
              </a:rPr>
              <a:t>Se recomienda a todos lavarse o desinfectarse las manos de manera rutinaria a lo largo del día, antes de comer, y después de ir al baño.</a:t>
            </a:r>
          </a:p>
          <a:p>
            <a:pPr marL="12700" marR="200025" rtl="0">
              <a:lnSpc>
                <a:spcPct val="90000"/>
              </a:lnSpc>
            </a:pPr>
            <a:r>
              <a:rPr lang="es" sz="1100" dirty="0">
                <a:latin typeface="Arial"/>
                <a:cs typeface="Arial"/>
              </a:rPr>
              <a:t> También se aconseja</a:t>
            </a:r>
          </a:p>
        </p:txBody>
      </p:sp>
      <p:sp>
        <p:nvSpPr>
          <p:cNvPr id="18" name="object 18"/>
          <p:cNvSpPr txBox="1"/>
          <p:nvPr/>
        </p:nvSpPr>
        <p:spPr>
          <a:xfrm>
            <a:off x="4108830" y="605596"/>
            <a:ext cx="3543808" cy="2814617"/>
          </a:xfrm>
          <a:prstGeom prst="rect">
            <a:avLst/>
          </a:prstGeom>
        </p:spPr>
        <p:txBody>
          <a:bodyPr vert="horz" wrap="square" lIns="0" tIns="0" rIns="0" bIns="0" rtlCol="0">
            <a:spAutoFit/>
          </a:bodyPr>
          <a:lstStyle/>
          <a:p>
            <a:pPr marL="12700" marR="6350" rtl="0">
              <a:lnSpc>
                <a:spcPct val="90000"/>
              </a:lnSpc>
            </a:pPr>
            <a:r>
              <a:rPr lang="es" sz="1100" dirty="0">
                <a:latin typeface="Arial"/>
                <a:cs typeface="Arial"/>
              </a:rPr>
              <a:t>cubrirse la boca con la parte interior del codo, un pañuelo o una mascarilla al toser o estornudar.</a:t>
            </a:r>
          </a:p>
          <a:p>
            <a:pPr marL="12700" rtl="0">
              <a:lnSpc>
                <a:spcPct val="90000"/>
              </a:lnSpc>
              <a:spcBef>
                <a:spcPts val="810"/>
              </a:spcBef>
            </a:pPr>
            <a:r>
              <a:rPr lang="es" sz="1600" spc="-10" dirty="0">
                <a:solidFill>
                  <a:srgbClr val="374B80"/>
                </a:solidFill>
                <a:latin typeface="Arial"/>
                <a:cs typeface="Arial"/>
              </a:rPr>
              <a:t>Vacunas contra el COVID-19</a:t>
            </a:r>
            <a:endParaRPr sz="1600" dirty="0">
              <a:latin typeface="Arial"/>
              <a:cs typeface="Arial"/>
            </a:endParaRPr>
          </a:p>
          <a:p>
            <a:pPr marL="12700" rtl="0">
              <a:lnSpc>
                <a:spcPct val="90000"/>
              </a:lnSpc>
            </a:pPr>
            <a:r>
              <a:rPr lang="es" sz="1100" dirty="0">
                <a:latin typeface="Arial"/>
                <a:cs typeface="Arial"/>
              </a:rPr>
              <a:t>Las vacunas disponibles han demostrado ser altamente efectivas contra muchas variantes e incluso si se está infectado, son eficaces en la prevención de casos graves de la enfermedad.</a:t>
            </a:r>
            <a:endParaRPr sz="1100" dirty="0">
              <a:latin typeface="Arial"/>
              <a:cs typeface="Arial"/>
            </a:endParaRPr>
          </a:p>
          <a:p>
            <a:pPr marL="12700" marR="147955" rtl="0">
              <a:lnSpc>
                <a:spcPct val="90000"/>
              </a:lnSpc>
              <a:spcBef>
                <a:spcPts val="10"/>
              </a:spcBef>
            </a:pPr>
            <a:endParaRPr sz="1100" dirty="0">
              <a:latin typeface="Arial"/>
              <a:cs typeface="Arial"/>
            </a:endParaRPr>
          </a:p>
          <a:p>
            <a:pPr marL="12700" marR="167005" rtl="0">
              <a:lnSpc>
                <a:spcPct val="90000"/>
              </a:lnSpc>
              <a:spcBef>
                <a:spcPts val="805"/>
              </a:spcBef>
            </a:pPr>
            <a:r>
              <a:rPr lang="es" sz="1100" dirty="0">
                <a:latin typeface="Arial"/>
                <a:cs typeface="Arial"/>
              </a:rPr>
              <a:t>Seguiremos ofreciendo vacunas, pruebas de detección del COVID-19 y otros apoyos de salud y salud mental a los estudiantes en el campus a través de Legacy Community Health y otros aliados.</a:t>
            </a:r>
          </a:p>
          <a:p>
            <a:pPr marL="12700" marR="57150" algn="just" rtl="0">
              <a:lnSpc>
                <a:spcPct val="90000"/>
              </a:lnSpc>
              <a:spcBef>
                <a:spcPts val="795"/>
              </a:spcBef>
            </a:pPr>
            <a:r>
              <a:rPr lang="es" sz="1100" spc="-5" dirty="0">
                <a:latin typeface="Arial"/>
                <a:cs typeface="Arial"/>
              </a:rPr>
              <a:t>Además, las personas mayores de 12 años que deseen recibir la vacuna contra el COVID-19 y pruebas rápidas sin costo, pueden encontrar lugares que les queden cerca en </a:t>
            </a:r>
            <a:r>
              <a:rPr lang="es" sz="1100" u="dbl" dirty="0">
                <a:solidFill>
                  <a:srgbClr val="0000FF"/>
                </a:solidFill>
                <a:latin typeface="Arial"/>
                <a:cs typeface="Arial"/>
              </a:rPr>
              <a:t>v</a:t>
            </a:r>
            <a:r>
              <a:rPr lang="es" sz="1100" u="dbl" spc="-5" dirty="0">
                <a:solidFill>
                  <a:srgbClr val="0000FF"/>
                </a:solidFill>
                <a:latin typeface="Arial"/>
                <a:cs typeface="Arial"/>
              </a:rPr>
              <a:t>a</a:t>
            </a:r>
            <a:r>
              <a:rPr lang="es" sz="1100" u="dbl" spc="-10" dirty="0">
                <a:solidFill>
                  <a:srgbClr val="0000FF"/>
                </a:solidFill>
                <a:latin typeface="Arial"/>
                <a:cs typeface="Arial"/>
              </a:rPr>
              <a:t>c</a:t>
            </a:r>
            <a:r>
              <a:rPr lang="es" sz="1100" u="dbl" dirty="0">
                <a:solidFill>
                  <a:srgbClr val="0000FF"/>
                </a:solidFill>
                <a:latin typeface="Arial"/>
                <a:cs typeface="Arial"/>
              </a:rPr>
              <a:t>cine</a:t>
            </a:r>
            <a:r>
              <a:rPr lang="es" sz="1100" u="dbl" spc="-10" dirty="0">
                <a:solidFill>
                  <a:srgbClr val="0000FF"/>
                </a:solidFill>
                <a:latin typeface="Arial"/>
                <a:cs typeface="Arial"/>
              </a:rPr>
              <a:t>s</a:t>
            </a:r>
            <a:r>
              <a:rPr lang="es" sz="1100" u="dbl" dirty="0">
                <a:solidFill>
                  <a:srgbClr val="0000FF"/>
                </a:solidFill>
                <a:latin typeface="Arial"/>
                <a:cs typeface="Arial"/>
              </a:rPr>
              <a:t>.g</a:t>
            </a:r>
            <a:r>
              <a:rPr lang="es" sz="1100" u="dbl" spc="-5" dirty="0">
                <a:solidFill>
                  <a:srgbClr val="0000FF"/>
                </a:solidFill>
                <a:latin typeface="Arial"/>
                <a:cs typeface="Arial"/>
              </a:rPr>
              <a:t>o</a:t>
            </a:r>
            <a:r>
              <a:rPr lang="es" sz="1100" u="dbl" dirty="0">
                <a:solidFill>
                  <a:srgbClr val="0000FF"/>
                </a:solidFill>
                <a:latin typeface="Arial"/>
                <a:cs typeface="Arial"/>
              </a:rPr>
              <a:t>v</a:t>
            </a:r>
            <a:r>
              <a:rPr lang="es" sz="1100" dirty="0">
                <a:latin typeface="Arial"/>
                <a:cs typeface="Arial"/>
              </a:rPr>
              <a:t>.</a:t>
            </a:r>
            <a:r>
              <a:rPr lang="es" sz="1100" spc="50" dirty="0">
                <a:latin typeface="Arial"/>
                <a:cs typeface="Arial"/>
              </a:rPr>
              <a:t> </a:t>
            </a:r>
            <a:r>
              <a:rPr lang="es" sz="1100" spc="-10" dirty="0">
                <a:latin typeface="Arial"/>
                <a:cs typeface="Arial"/>
              </a:rPr>
              <a:t> </a:t>
            </a:r>
            <a:r>
              <a:rPr lang="es" sz="1100" spc="130" dirty="0">
                <a:latin typeface="Arial"/>
                <a:cs typeface="Arial"/>
              </a:rPr>
              <a:t> </a:t>
            </a:r>
            <a:r>
              <a:rPr lang="es" sz="1100" spc="35" dirty="0">
                <a:latin typeface="Arial"/>
                <a:cs typeface="Arial"/>
              </a:rPr>
              <a:t> </a:t>
            </a:r>
            <a:r>
              <a:rPr lang="es" sz="1100" spc="30" dirty="0">
                <a:latin typeface="Arial"/>
                <a:cs typeface="Arial"/>
              </a:rPr>
              <a:t> </a:t>
            </a:r>
            <a:r>
              <a:rPr lang="es" sz="1100" spc="110" dirty="0">
                <a:latin typeface="Arial"/>
                <a:cs typeface="Arial"/>
              </a:rPr>
              <a:t> </a:t>
            </a:r>
            <a:r>
              <a:rPr lang="es" sz="1100" spc="25" dirty="0">
                <a:latin typeface="Arial"/>
                <a:cs typeface="Arial"/>
              </a:rPr>
              <a:t> </a:t>
            </a:r>
            <a:r>
              <a:rPr lang="es" sz="1100" spc="30" dirty="0">
                <a:latin typeface="Arial"/>
                <a:cs typeface="Arial"/>
              </a:rPr>
              <a:t> </a:t>
            </a:r>
            <a:r>
              <a:rPr lang="es" sz="1100" spc="10" dirty="0">
                <a:latin typeface="Arial"/>
                <a:cs typeface="Arial"/>
              </a:rPr>
              <a:t> </a:t>
            </a:r>
            <a:r>
              <a:rPr lang="es" sz="1100" spc="110" dirty="0">
                <a:latin typeface="Arial"/>
                <a:cs typeface="Arial"/>
              </a:rPr>
              <a:t> </a:t>
            </a:r>
            <a:r>
              <a:rPr lang="es" sz="1100" spc="-5" dirty="0">
                <a:latin typeface="Arial"/>
                <a:cs typeface="Arial"/>
              </a:rPr>
              <a:t> </a:t>
            </a:r>
            <a:r>
              <a:rPr lang="es" sz="1100" spc="5" dirty="0">
                <a:latin typeface="Arial"/>
                <a:cs typeface="Arial"/>
              </a:rPr>
              <a:t> </a:t>
            </a:r>
            <a:r>
              <a:rPr lang="es" sz="1100" spc="130" dirty="0">
                <a:latin typeface="Arial"/>
                <a:cs typeface="Arial"/>
              </a:rPr>
              <a:t> </a:t>
            </a:r>
            <a:r>
              <a:rPr lang="es" sz="1100" spc="30" dirty="0">
                <a:latin typeface="Arial"/>
                <a:cs typeface="Arial"/>
              </a:rPr>
              <a:t> </a:t>
            </a:r>
            <a:r>
              <a:rPr lang="es" sz="1100" spc="20" dirty="0">
                <a:latin typeface="Arial"/>
                <a:cs typeface="Arial"/>
              </a:rPr>
              <a:t> </a:t>
            </a:r>
          </a:p>
        </p:txBody>
      </p:sp>
      <p:sp>
        <p:nvSpPr>
          <p:cNvPr id="20" name="object 20"/>
          <p:cNvSpPr txBox="1"/>
          <p:nvPr/>
        </p:nvSpPr>
        <p:spPr>
          <a:xfrm>
            <a:off x="4108830" y="3569334"/>
            <a:ext cx="3310254" cy="2049792"/>
          </a:xfrm>
          <a:prstGeom prst="rect">
            <a:avLst/>
          </a:prstGeom>
        </p:spPr>
        <p:txBody>
          <a:bodyPr vert="horz" wrap="square" lIns="0" tIns="0" rIns="0" bIns="0" rtlCol="0">
            <a:spAutoFit/>
          </a:bodyPr>
          <a:lstStyle/>
          <a:p>
            <a:pPr marL="12700" rtl="0">
              <a:lnSpc>
                <a:spcPct val="90000"/>
              </a:lnSpc>
            </a:pPr>
            <a:r>
              <a:rPr lang="es" sz="1600" spc="-15" dirty="0">
                <a:solidFill>
                  <a:srgbClr val="374B80"/>
                </a:solidFill>
                <a:latin typeface="Arial"/>
                <a:cs typeface="Arial"/>
              </a:rPr>
              <a:t>Pruebas de detección del COVID-19</a:t>
            </a:r>
            <a:endParaRPr sz="1600" dirty="0">
              <a:latin typeface="Arial"/>
              <a:cs typeface="Arial"/>
            </a:endParaRPr>
          </a:p>
          <a:p>
            <a:pPr marL="12700" rtl="0">
              <a:lnSpc>
                <a:spcPct val="90000"/>
              </a:lnSpc>
            </a:pPr>
            <a:r>
              <a:rPr lang="es" sz="1100" spc="-5" dirty="0">
                <a:latin typeface="Arial"/>
                <a:cs typeface="Arial"/>
              </a:rPr>
              <a:t>YES Prep sigue ofreciendo </a:t>
            </a:r>
            <a:r>
              <a:rPr lang="es" sz="1100" dirty="0">
                <a:latin typeface="Arial"/>
                <a:cs typeface="Arial"/>
              </a:rPr>
              <a:t>pruebas PCR</a:t>
            </a:r>
            <a:r>
              <a:rPr lang="es" sz="1100" spc="-5" dirty="0">
                <a:latin typeface="Arial"/>
                <a:cs typeface="Arial"/>
              </a:rPr>
              <a:t> para la detección del COVID-19 a través de las clínicas de Legacy Community Health que se encuentran en varios campus de YES Prep.</a:t>
            </a:r>
            <a:r>
              <a:rPr lang="es" sz="1100" spc="-10" dirty="0">
                <a:latin typeface="Arial"/>
                <a:cs typeface="Arial"/>
              </a:rPr>
              <a:t> </a:t>
            </a:r>
            <a:r>
              <a:rPr lang="es" sz="1100" spc="5" dirty="0">
                <a:latin typeface="Arial"/>
                <a:cs typeface="Arial"/>
              </a:rPr>
              <a:t> </a:t>
            </a:r>
            <a:r>
              <a:rPr lang="es" sz="1100" spc="-10" dirty="0">
                <a:latin typeface="Arial"/>
                <a:cs typeface="Arial"/>
              </a:rPr>
              <a:t> </a:t>
            </a:r>
            <a:endParaRPr sz="1100" dirty="0">
              <a:latin typeface="Arial"/>
              <a:cs typeface="Arial"/>
            </a:endParaRPr>
          </a:p>
          <a:p>
            <a:pPr marL="12700" marR="6350" rtl="0">
              <a:lnSpc>
                <a:spcPct val="90000"/>
              </a:lnSpc>
            </a:pPr>
            <a:r>
              <a:rPr lang="es" sz="1100" spc="10" dirty="0">
                <a:latin typeface="Arial"/>
                <a:cs typeface="Arial"/>
              </a:rPr>
              <a:t> </a:t>
            </a:r>
            <a:r>
              <a:rPr lang="es" sz="1100" spc="-20" dirty="0">
                <a:latin typeface="Arial"/>
                <a:cs typeface="Arial"/>
              </a:rPr>
              <a:t>Los estudiantes tendrán acceso a </a:t>
            </a:r>
            <a:r>
              <a:rPr lang="es" sz="1100" dirty="0">
                <a:latin typeface="Arial"/>
                <a:cs typeface="Arial"/>
              </a:rPr>
              <a:t>pruebas rápidas</a:t>
            </a:r>
            <a:r>
              <a:rPr lang="es" sz="1100" spc="-5" dirty="0">
                <a:latin typeface="Arial"/>
                <a:cs typeface="Arial"/>
              </a:rPr>
              <a:t> en su campus de YES Prep, con el consentimiento de sus tutores y una autorización firmada en nuestras clínicas de YES Prep.</a:t>
            </a:r>
            <a:r>
              <a:rPr lang="es" sz="1100" spc="5" dirty="0">
                <a:latin typeface="Arial"/>
                <a:cs typeface="Arial"/>
              </a:rPr>
              <a:t> </a:t>
            </a:r>
            <a:r>
              <a:rPr lang="es" sz="1100" spc="-10" dirty="0">
                <a:latin typeface="Arial"/>
                <a:cs typeface="Arial"/>
              </a:rPr>
              <a:t>  </a:t>
            </a:r>
            <a:r>
              <a:rPr lang="es" sz="1100" b="1" spc="-10" dirty="0">
                <a:latin typeface="Arial"/>
                <a:cs typeface="Arial"/>
              </a:rPr>
              <a:t> </a:t>
            </a:r>
            <a:r>
              <a:rPr lang="es" sz="1100" b="1" spc="-20" dirty="0">
                <a:latin typeface="Arial"/>
                <a:cs typeface="Arial"/>
              </a:rPr>
              <a:t> </a:t>
            </a:r>
            <a:r>
              <a:rPr lang="es" sz="1100" spc="-10" dirty="0">
                <a:latin typeface="Arial"/>
                <a:cs typeface="Arial"/>
              </a:rPr>
              <a:t> </a:t>
            </a:r>
          </a:p>
          <a:p>
            <a:pPr marL="12700" marR="6350" rtl="0">
              <a:lnSpc>
                <a:spcPct val="90000"/>
              </a:lnSpc>
            </a:pPr>
            <a:endParaRPr lang="es" sz="1100" spc="-10" dirty="0">
              <a:latin typeface="Arial"/>
              <a:cs typeface="Arial"/>
            </a:endParaRPr>
          </a:p>
          <a:p>
            <a:pPr marL="12700" marR="6350">
              <a:lnSpc>
                <a:spcPct val="90000"/>
              </a:lnSpc>
            </a:pPr>
            <a:r>
              <a:rPr lang="en-US" sz="1100" dirty="0" err="1">
                <a:latin typeface="Arial"/>
                <a:cs typeface="Arial"/>
              </a:rPr>
              <a:t>Pruebas</a:t>
            </a:r>
            <a:r>
              <a:rPr lang="en-US" sz="1100" dirty="0">
                <a:latin typeface="Arial"/>
                <a:cs typeface="Arial"/>
              </a:rPr>
              <a:t> </a:t>
            </a:r>
            <a:r>
              <a:rPr lang="en-US" sz="1100" dirty="0" err="1">
                <a:latin typeface="Arial"/>
                <a:cs typeface="Arial"/>
              </a:rPr>
              <a:t>gratuitas</a:t>
            </a:r>
            <a:r>
              <a:rPr lang="en-US" sz="1100" dirty="0">
                <a:latin typeface="Arial"/>
                <a:cs typeface="Arial"/>
              </a:rPr>
              <a:t> a </a:t>
            </a:r>
            <a:r>
              <a:rPr lang="en-US" sz="1100" dirty="0" err="1">
                <a:latin typeface="Arial"/>
                <a:cs typeface="Arial"/>
              </a:rPr>
              <a:t>través</a:t>
            </a:r>
            <a:r>
              <a:rPr lang="en-US" sz="1100" dirty="0">
                <a:latin typeface="Arial"/>
                <a:cs typeface="Arial"/>
              </a:rPr>
              <a:t> del </a:t>
            </a:r>
            <a:r>
              <a:rPr lang="en-US" sz="1100" dirty="0" err="1">
                <a:latin typeface="Arial"/>
                <a:cs typeface="Arial"/>
              </a:rPr>
              <a:t>condado</a:t>
            </a:r>
            <a:r>
              <a:rPr lang="en-US" sz="1100" dirty="0">
                <a:latin typeface="Arial"/>
                <a:cs typeface="Arial"/>
              </a:rPr>
              <a:t> de Harris </a:t>
            </a:r>
            <a:r>
              <a:rPr lang="en-US" sz="1100" u="dbl" dirty="0">
                <a:solidFill>
                  <a:srgbClr val="0000FF"/>
                </a:solidFill>
                <a:latin typeface="Arial"/>
                <a:cs typeface="Arial"/>
              </a:rPr>
              <a:t>covidcheck.hctx.net</a:t>
            </a:r>
            <a:endParaRPr lang="en-US" sz="1400" u="dbl" dirty="0">
              <a:solidFill>
                <a:srgbClr val="0000FF"/>
              </a:solidFill>
              <a:latin typeface="Arial"/>
              <a:cs typeface="Arial"/>
            </a:endParaRPr>
          </a:p>
          <a:p>
            <a:pPr marL="12700" marR="6350" rtl="0">
              <a:lnSpc>
                <a:spcPct val="90000"/>
              </a:lnSpc>
            </a:pPr>
            <a:r>
              <a:rPr lang="es" sz="1100" spc="-5" dirty="0">
                <a:latin typeface="Arial"/>
                <a:cs typeface="Arial"/>
              </a:rPr>
              <a:t> </a:t>
            </a:r>
            <a:r>
              <a:rPr lang="es" sz="1100" spc="5" dirty="0">
                <a:latin typeface="Arial"/>
                <a:cs typeface="Arial"/>
              </a:rPr>
              <a:t> </a:t>
            </a:r>
            <a:r>
              <a:rPr lang="es" sz="1100" spc="10" dirty="0">
                <a:latin typeface="Arial"/>
                <a:cs typeface="Arial"/>
              </a:rPr>
              <a:t> </a:t>
            </a:r>
            <a:r>
              <a:rPr lang="es" sz="1100" spc="-10" dirty="0">
                <a:latin typeface="Arial"/>
                <a:cs typeface="Arial"/>
              </a:rPr>
              <a:t>  </a:t>
            </a:r>
            <a:r>
              <a:rPr lang="es" sz="1100" spc="5" dirty="0">
                <a:latin typeface="Arial"/>
                <a:cs typeface="Arial"/>
              </a:rPr>
              <a:t> </a:t>
            </a:r>
          </a:p>
        </p:txBody>
      </p:sp>
      <p:sp>
        <p:nvSpPr>
          <p:cNvPr id="22" name="object 22"/>
          <p:cNvSpPr txBox="1"/>
          <p:nvPr/>
        </p:nvSpPr>
        <p:spPr>
          <a:xfrm>
            <a:off x="4108830" y="5675630"/>
            <a:ext cx="3311525" cy="457048"/>
          </a:xfrm>
          <a:prstGeom prst="rect">
            <a:avLst/>
          </a:prstGeom>
        </p:spPr>
        <p:txBody>
          <a:bodyPr vert="horz" wrap="square" lIns="0" tIns="0" rIns="0" bIns="0" rtlCol="0">
            <a:spAutoFit/>
          </a:bodyPr>
          <a:lstStyle/>
          <a:p>
            <a:pPr marL="12700" marR="6350" rtl="0">
              <a:lnSpc>
                <a:spcPct val="90000"/>
              </a:lnSpc>
            </a:pPr>
            <a:r>
              <a:rPr lang="es" sz="1100" i="1" dirty="0">
                <a:latin typeface="Arial"/>
                <a:cs typeface="Arial"/>
              </a:rPr>
              <a:t>Si su hijo(a) tiene un resultado positi</a:t>
            </a:r>
            <a:r>
              <a:rPr lang="es" sz="1100" i="1" spc="-5" dirty="0">
                <a:latin typeface="Arial"/>
                <a:cs typeface="Arial"/>
              </a:rPr>
              <a:t> </a:t>
            </a:r>
            <a:r>
              <a:rPr lang="es" sz="1100" i="1" dirty="0">
                <a:latin typeface="Arial"/>
                <a:cs typeface="Arial"/>
              </a:rPr>
              <a:t>v</a:t>
            </a:r>
            <a:r>
              <a:rPr lang="es" sz="1100" i="1" spc="-5" dirty="0">
                <a:latin typeface="Arial"/>
                <a:cs typeface="Arial"/>
              </a:rPr>
              <a:t>o</a:t>
            </a:r>
            <a:r>
              <a:rPr lang="es" sz="1100" i="1" dirty="0">
                <a:latin typeface="Arial"/>
                <a:cs typeface="Arial"/>
              </a:rPr>
              <a:t> al</a:t>
            </a:r>
            <a:r>
              <a:rPr lang="es" sz="1100" i="1" spc="-5" dirty="0">
                <a:latin typeface="Arial"/>
                <a:cs typeface="Arial"/>
              </a:rPr>
              <a:t> </a:t>
            </a:r>
            <a:r>
              <a:rPr lang="es" sz="1100" i="1" dirty="0">
                <a:latin typeface="Arial"/>
                <a:cs typeface="Arial"/>
              </a:rPr>
              <a:t> </a:t>
            </a:r>
            <a:r>
              <a:rPr lang="es" sz="1100" i="1" spc="-10" dirty="0">
                <a:latin typeface="Arial"/>
                <a:cs typeface="Arial"/>
              </a:rPr>
              <a:t>C</a:t>
            </a:r>
            <a:r>
              <a:rPr lang="es" sz="1100" i="1" dirty="0">
                <a:latin typeface="Arial"/>
                <a:cs typeface="Arial"/>
              </a:rPr>
              <a:t>OVID-19, </a:t>
            </a:r>
            <a:r>
              <a:rPr lang="es" sz="1100" i="1" spc="5" dirty="0">
                <a:latin typeface="Arial"/>
                <a:cs typeface="Arial"/>
              </a:rPr>
              <a:t>c</a:t>
            </a:r>
            <a:r>
              <a:rPr lang="es" sz="1100" i="1" dirty="0">
                <a:latin typeface="Arial"/>
                <a:cs typeface="Arial"/>
              </a:rPr>
              <a:t>omuníquese con su escuela de manera inmediata.</a:t>
            </a:r>
            <a:r>
              <a:rPr lang="es" sz="1100" i="1" spc="-10" dirty="0">
                <a:latin typeface="Arial"/>
                <a:cs typeface="Arial"/>
              </a:rPr>
              <a:t> </a:t>
            </a:r>
            <a:r>
              <a:rPr lang="es" sz="1100" i="1" spc="5" dirty="0">
                <a:latin typeface="Arial"/>
                <a:cs typeface="Arial"/>
              </a:rPr>
              <a:t> </a:t>
            </a:r>
            <a:r>
              <a:rPr lang="es" sz="1100" i="1" spc="10" dirty="0">
                <a:latin typeface="Arial"/>
                <a:cs typeface="Arial"/>
              </a:rPr>
              <a:t> </a:t>
            </a:r>
            <a:r>
              <a:rPr lang="es" sz="1100" i="1" spc="-5" dirty="0">
                <a:latin typeface="Arial"/>
                <a:cs typeface="Arial"/>
              </a:rPr>
              <a:t>  </a:t>
            </a:r>
            <a:endParaRPr sz="1100" dirty="0">
              <a:latin typeface="Arial"/>
              <a:cs typeface="Arial"/>
            </a:endParaRPr>
          </a:p>
        </p:txBody>
      </p:sp>
      <p:sp>
        <p:nvSpPr>
          <p:cNvPr id="23" name="object 23"/>
          <p:cNvSpPr txBox="1"/>
          <p:nvPr/>
        </p:nvSpPr>
        <p:spPr>
          <a:xfrm>
            <a:off x="4108830" y="6270072"/>
            <a:ext cx="3260725" cy="1135696"/>
          </a:xfrm>
          <a:prstGeom prst="rect">
            <a:avLst/>
          </a:prstGeom>
        </p:spPr>
        <p:txBody>
          <a:bodyPr vert="horz" wrap="square" lIns="0" tIns="0" rIns="0" bIns="0" rtlCol="0">
            <a:spAutoFit/>
          </a:bodyPr>
          <a:lstStyle/>
          <a:p>
            <a:pPr marL="12700" algn="just" rtl="0">
              <a:lnSpc>
                <a:spcPct val="90000"/>
              </a:lnSpc>
            </a:pPr>
            <a:r>
              <a:rPr lang="es" sz="1600" spc="-10" dirty="0">
                <a:solidFill>
                  <a:srgbClr val="374B80"/>
                </a:solidFill>
                <a:latin typeface="Arial"/>
                <a:cs typeface="Arial"/>
              </a:rPr>
              <a:t>Directrices sobre el COVID-19 </a:t>
            </a:r>
            <a:endParaRPr sz="1600" dirty="0">
              <a:latin typeface="Arial"/>
              <a:cs typeface="Arial"/>
            </a:endParaRPr>
          </a:p>
          <a:p>
            <a:pPr marL="12700" algn="just" rtl="0">
              <a:lnSpc>
                <a:spcPct val="90000"/>
              </a:lnSpc>
            </a:pPr>
            <a:r>
              <a:rPr lang="es" sz="1100" spc="-50" dirty="0">
                <a:latin typeface="Arial"/>
                <a:cs typeface="Arial"/>
              </a:rPr>
              <a:t>El distrito ha definido directrices y protocolos para casos confirmados, sospechosos y personas que han estado expuestas.</a:t>
            </a:r>
          </a:p>
          <a:p>
            <a:pPr marL="12700" marR="6350" algn="just" rtl="0">
              <a:lnSpc>
                <a:spcPct val="90000"/>
              </a:lnSpc>
            </a:pPr>
            <a:r>
              <a:rPr lang="es" sz="1100" u="sng" dirty="0">
                <a:latin typeface="Arial"/>
                <a:cs typeface="Arial"/>
                <a:hlinkClick r:id="rId2"/>
              </a:rPr>
              <a:t>Para más información, consulte el Family Resource Center de YES Prep: </a:t>
            </a:r>
            <a:r>
              <a:rPr lang="es" sz="1100" u="sng" dirty="0">
                <a:solidFill>
                  <a:srgbClr val="0000FF"/>
                </a:solidFill>
                <a:latin typeface="Arial"/>
                <a:cs typeface="Arial"/>
                <a:hlinkClick r:id="rId2"/>
              </a:rPr>
              <a:t>Información y recursos sobre COVID-19 - YES Prep Public Schools.</a:t>
            </a:r>
            <a:endParaRPr sz="1100" u="sng" dirty="0">
              <a:latin typeface="Arial"/>
              <a:cs typeface="Arial"/>
            </a:endParaRPr>
          </a:p>
        </p:txBody>
      </p:sp>
      <p:sp>
        <p:nvSpPr>
          <p:cNvPr id="28" name="object 28"/>
          <p:cNvSpPr txBox="1"/>
          <p:nvPr/>
        </p:nvSpPr>
        <p:spPr>
          <a:xfrm>
            <a:off x="4084613" y="7557906"/>
            <a:ext cx="3391154" cy="678647"/>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Promoción de la prevención</a:t>
            </a:r>
            <a:endParaRPr sz="1600" dirty="0">
              <a:latin typeface="Arial"/>
              <a:cs typeface="Arial"/>
            </a:endParaRPr>
          </a:p>
          <a:p>
            <a:pPr marL="12700" marR="6350" rtl="0">
              <a:lnSpc>
                <a:spcPct val="90000"/>
              </a:lnSpc>
            </a:pPr>
            <a:r>
              <a:rPr lang="es" sz="1100" dirty="0">
                <a:latin typeface="Arial"/>
                <a:cs typeface="Arial"/>
              </a:rPr>
              <a:t>Podamos hacer todo lo posible para prevenir la propagación de gérmenes y enfermedades dando tres pasos clave:</a:t>
            </a:r>
            <a:endParaRPr sz="1100" dirty="0">
              <a:latin typeface="Arial"/>
              <a:cs typeface="Arial"/>
            </a:endParaRPr>
          </a:p>
        </p:txBody>
      </p:sp>
      <p:sp>
        <p:nvSpPr>
          <p:cNvPr id="30" name="object 30"/>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6</a:t>
            </a:fld>
            <a:endParaRPr sz="900">
              <a:latin typeface="Calibri"/>
              <a:cs typeface="Calibri"/>
            </a:endParaRPr>
          </a:p>
        </p:txBody>
      </p:sp>
      <p:sp>
        <p:nvSpPr>
          <p:cNvPr id="29" name="object 29"/>
          <p:cNvSpPr txBox="1"/>
          <p:nvPr/>
        </p:nvSpPr>
        <p:spPr>
          <a:xfrm>
            <a:off x="4337684" y="8312499"/>
            <a:ext cx="3162300" cy="457048"/>
          </a:xfrm>
          <a:prstGeom prst="rect">
            <a:avLst/>
          </a:prstGeom>
        </p:spPr>
        <p:txBody>
          <a:bodyPr vert="horz" wrap="square" lIns="0" tIns="0" rIns="0" bIns="0" rtlCol="0">
            <a:spAutoFit/>
          </a:bodyPr>
          <a:lstStyle/>
          <a:p>
            <a:pPr marL="241300" marR="6350" indent="-228600" rtl="0">
              <a:lnSpc>
                <a:spcPct val="90000"/>
              </a:lnSpc>
            </a:pPr>
            <a:r>
              <a:rPr lang="es" sz="1100" spc="-5" dirty="0">
                <a:latin typeface="Arial"/>
                <a:cs typeface="Arial"/>
              </a:rPr>
              <a:t>1.</a:t>
            </a:r>
            <a:r>
              <a:rPr lang="es" sz="1100" dirty="0">
                <a:latin typeface="Arial"/>
                <a:cs typeface="Arial"/>
              </a:rPr>
              <a:t>  </a:t>
            </a:r>
            <a:r>
              <a:rPr lang="es" sz="1100" spc="-40" dirty="0">
                <a:latin typeface="Arial"/>
                <a:cs typeface="Arial"/>
              </a:rPr>
              <a:t> </a:t>
            </a:r>
            <a:r>
              <a:rPr lang="es" sz="1100" dirty="0">
                <a:latin typeface="Arial"/>
                <a:cs typeface="Arial"/>
              </a:rPr>
              <a:t>Si puede, vacúnese.</a:t>
            </a:r>
            <a:r>
              <a:rPr lang="es" sz="1100" spc="-50" dirty="0">
                <a:latin typeface="Arial"/>
                <a:cs typeface="Arial"/>
              </a:rPr>
              <a:t> </a:t>
            </a:r>
            <a:r>
              <a:rPr lang="es" sz="1100" dirty="0">
                <a:latin typeface="Arial"/>
                <a:cs typeface="Arial"/>
              </a:rPr>
              <a:t>Las vacunas disponibles han demostrado ser altamente efectivas contra muchas variantes e incluso si</a:t>
            </a:r>
            <a:endParaRPr sz="1100" dirty="0">
              <a:latin typeface="Arial"/>
              <a:cs typeface="Arial"/>
            </a:endParaRPr>
          </a:p>
        </p:txBody>
      </p:sp>
      <p:grpSp>
        <p:nvGrpSpPr>
          <p:cNvPr id="31" name="Group 30">
            <a:extLst>
              <a:ext uri="{FF2B5EF4-FFF2-40B4-BE49-F238E27FC236}">
                <a16:creationId xmlns:a16="http://schemas.microsoft.com/office/drawing/2014/main" id="{F80BF678-E764-4877-9371-B389A9462685}"/>
              </a:ext>
            </a:extLst>
          </p:cNvPr>
          <p:cNvGrpSpPr/>
          <p:nvPr/>
        </p:nvGrpSpPr>
        <p:grpSpPr>
          <a:xfrm>
            <a:off x="851518" y="9075437"/>
            <a:ext cx="4406282" cy="261610"/>
            <a:chOff x="-5029200" y="8077200"/>
            <a:chExt cx="4406282" cy="261610"/>
          </a:xfrm>
        </p:grpSpPr>
        <p:sp>
          <p:nvSpPr>
            <p:cNvPr id="32" name="TextBox 31">
              <a:extLst>
                <a:ext uri="{FF2B5EF4-FFF2-40B4-BE49-F238E27FC236}">
                  <a16:creationId xmlns:a16="http://schemas.microsoft.com/office/drawing/2014/main" id="{2BAEC717-46C9-45FC-808F-715EAB9A20C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33" name="Arrow: Chevron 32">
              <a:extLst>
                <a:ext uri="{FF2B5EF4-FFF2-40B4-BE49-F238E27FC236}">
                  <a16:creationId xmlns:a16="http://schemas.microsoft.com/office/drawing/2014/main" id="{CE8F2FC0-D95C-4959-A010-C10904C4181B}"/>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34" name="object 2">
            <a:extLst>
              <a:ext uri="{FF2B5EF4-FFF2-40B4-BE49-F238E27FC236}">
                <a16:creationId xmlns:a16="http://schemas.microsoft.com/office/drawing/2014/main" id="{1335F73C-6AD4-4CD5-B07B-260AB74D2C64}"/>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570991" y="928370"/>
            <a:ext cx="2940685" cy="1052830"/>
          </a:xfrm>
          <a:prstGeom prst="rect">
            <a:avLst/>
          </a:prstGeom>
        </p:spPr>
        <p:txBody>
          <a:bodyPr vert="horz" wrap="square" lIns="0" tIns="0" rIns="0" bIns="0" rtlCol="0">
            <a:spAutoFit/>
          </a:bodyPr>
          <a:lstStyle/>
          <a:p>
            <a:pPr marL="241300" marR="29209" rtl="0">
              <a:lnSpc>
                <a:spcPct val="103600"/>
              </a:lnSpc>
            </a:pPr>
            <a:r>
              <a:rPr lang="es" sz="1100" dirty="0">
                <a:latin typeface="Arial"/>
                <a:cs typeface="Arial"/>
              </a:rPr>
              <a:t>se infecta, son efectivas para prevenir casos graves de la enfermedad.</a:t>
            </a:r>
          </a:p>
          <a:p>
            <a:pPr marL="241300" marR="22225" indent="-228600" rtl="0">
              <a:lnSpc>
                <a:spcPct val="103600"/>
              </a:lnSpc>
              <a:buFont typeface="Arial"/>
              <a:buAutoNum type="arabicPeriod" startAt="2"/>
              <a:tabLst>
                <a:tab pos="241935" algn="l"/>
              </a:tabLst>
            </a:pPr>
            <a:r>
              <a:rPr lang="es" sz="1100" dirty="0">
                <a:latin typeface="Arial"/>
                <a:cs typeface="Arial"/>
              </a:rPr>
              <a:t>Dé prioridad al lavado de manos.</a:t>
            </a:r>
            <a:r>
              <a:rPr lang="es" sz="1100" spc="-25" dirty="0">
                <a:latin typeface="Arial"/>
                <a:cs typeface="Arial"/>
              </a:rPr>
              <a:t> </a:t>
            </a:r>
            <a:r>
              <a:rPr lang="es" sz="1100" dirty="0">
                <a:latin typeface="Arial"/>
                <a:cs typeface="Arial"/>
              </a:rPr>
              <a:t>Use desinfectante para manos cuando no pueda lavárselas.</a:t>
            </a:r>
          </a:p>
          <a:p>
            <a:pPr marL="241300" marR="6350" indent="-228600" rtl="0">
              <a:lnSpc>
                <a:spcPts val="1370"/>
              </a:lnSpc>
              <a:spcBef>
                <a:spcPts val="40"/>
              </a:spcBef>
              <a:buFont typeface="Arial"/>
              <a:buAutoNum type="arabicPeriod" startAt="2"/>
              <a:tabLst>
                <a:tab pos="241935" algn="l"/>
              </a:tabLst>
            </a:pPr>
            <a:r>
              <a:rPr lang="es" sz="1100" dirty="0">
                <a:latin typeface="Arial"/>
                <a:cs typeface="Arial"/>
              </a:rPr>
              <a:t>Permanezca en casa si se enferma o presenta síntomas que puedan estar relacionados con una enfermedad.</a:t>
            </a:r>
          </a:p>
        </p:txBody>
      </p:sp>
      <p:sp>
        <p:nvSpPr>
          <p:cNvPr id="11" name="object 11"/>
          <p:cNvSpPr txBox="1"/>
          <p:nvPr/>
        </p:nvSpPr>
        <p:spPr>
          <a:xfrm>
            <a:off x="337442" y="2451077"/>
            <a:ext cx="3232785" cy="590550"/>
          </a:xfrm>
          <a:prstGeom prst="rect">
            <a:avLst/>
          </a:prstGeom>
        </p:spPr>
        <p:txBody>
          <a:bodyPr vert="horz" wrap="square" lIns="0" tIns="0" rIns="0" bIns="0" rtlCol="0">
            <a:spAutoFit/>
          </a:bodyPr>
          <a:lstStyle/>
          <a:p>
            <a:pPr marL="12700" rtl="0">
              <a:lnSpc>
                <a:spcPts val="1900"/>
              </a:lnSpc>
            </a:pPr>
            <a:r>
              <a:rPr lang="es" sz="1600" spc="-10" dirty="0">
                <a:solidFill>
                  <a:srgbClr val="374B80"/>
                </a:solidFill>
                <a:latin typeface="Arial"/>
                <a:cs typeface="Arial"/>
              </a:rPr>
              <a:t>Prevención en el campus</a:t>
            </a:r>
            <a:endParaRPr sz="1600" dirty="0">
              <a:latin typeface="Arial"/>
              <a:cs typeface="Arial"/>
            </a:endParaRPr>
          </a:p>
          <a:p>
            <a:pPr marL="12700" rtl="0">
              <a:lnSpc>
                <a:spcPts val="1300"/>
              </a:lnSpc>
            </a:pPr>
            <a:r>
              <a:rPr lang="es" sz="1100" spc="-10" dirty="0">
                <a:latin typeface="Arial"/>
                <a:cs typeface="Arial"/>
              </a:rPr>
              <a:t>Si su hijo(a) tiene síntomas o se enferma,</a:t>
            </a:r>
            <a:r>
              <a:rPr lang="es" sz="1100" dirty="0">
                <a:latin typeface="Arial"/>
                <a:cs typeface="Arial"/>
              </a:rPr>
              <a:t> no </a:t>
            </a:r>
            <a:r>
              <a:rPr lang="es" sz="1100" spc="10" dirty="0">
                <a:latin typeface="Arial"/>
                <a:cs typeface="Arial"/>
              </a:rPr>
              <a:t> </a:t>
            </a:r>
            <a:r>
              <a:rPr lang="es" sz="1100" spc="-15" dirty="0">
                <a:latin typeface="Arial"/>
                <a:cs typeface="Arial"/>
              </a:rPr>
              <a:t>lo(a) mande a la escuela.</a:t>
            </a:r>
            <a:r>
              <a:rPr lang="es" sz="1100" spc="5" dirty="0">
                <a:latin typeface="Arial"/>
                <a:cs typeface="Arial"/>
              </a:rPr>
              <a:t> </a:t>
            </a:r>
            <a:r>
              <a:rPr lang="es" sz="1100" spc="-10" dirty="0">
                <a:latin typeface="Arial"/>
                <a:cs typeface="Arial"/>
              </a:rPr>
              <a:t>   </a:t>
            </a:r>
            <a:r>
              <a:rPr lang="es" sz="1100" spc="-5" dirty="0">
                <a:latin typeface="Arial"/>
                <a:cs typeface="Arial"/>
              </a:rPr>
              <a:t> </a:t>
            </a:r>
            <a:r>
              <a:rPr lang="es" sz="1100" spc="10" dirty="0">
                <a:latin typeface="Arial"/>
                <a:cs typeface="Arial"/>
              </a:rPr>
              <a:t> </a:t>
            </a:r>
            <a:r>
              <a:rPr lang="es" sz="1100" spc="-5" dirty="0">
                <a:latin typeface="Arial"/>
                <a:cs typeface="Arial"/>
              </a:rPr>
              <a:t> </a:t>
            </a:r>
            <a:endParaRPr sz="1100" dirty="0">
              <a:latin typeface="Arial"/>
              <a:cs typeface="Arial"/>
            </a:endParaRPr>
          </a:p>
          <a:p>
            <a:pPr marL="12700" rtl="0">
              <a:lnSpc>
                <a:spcPct val="100000"/>
              </a:lnSpc>
              <a:spcBef>
                <a:spcPts val="35"/>
              </a:spcBef>
            </a:pPr>
            <a:endParaRPr sz="1100" dirty="0">
              <a:latin typeface="Arial"/>
              <a:cs typeface="Arial"/>
            </a:endParaRPr>
          </a:p>
        </p:txBody>
      </p:sp>
      <p:sp>
        <p:nvSpPr>
          <p:cNvPr id="12" name="object 12"/>
          <p:cNvSpPr txBox="1"/>
          <p:nvPr/>
        </p:nvSpPr>
        <p:spPr>
          <a:xfrm>
            <a:off x="337442" y="3186628"/>
            <a:ext cx="3328670" cy="3264535"/>
          </a:xfrm>
          <a:prstGeom prst="rect">
            <a:avLst/>
          </a:prstGeom>
        </p:spPr>
        <p:txBody>
          <a:bodyPr vert="horz" wrap="square" lIns="0" tIns="0" rIns="0" bIns="0" rtlCol="0">
            <a:spAutoFit/>
          </a:bodyPr>
          <a:lstStyle/>
          <a:p>
            <a:pPr marL="12700" marR="56515" rtl="0">
              <a:lnSpc>
                <a:spcPct val="103499"/>
              </a:lnSpc>
            </a:pPr>
            <a:r>
              <a:rPr lang="es" sz="1100" dirty="0">
                <a:latin typeface="Arial"/>
                <a:cs typeface="Arial"/>
              </a:rPr>
              <a:t>Se espera que todos los estudiantes y el personal de YES Prep sigan utilizando mascarillas mientras se encuentren en el campus, en el autobús y en todas las oficinas e instalaciones del distrito independientemente de su estado de vacunación.</a:t>
            </a:r>
            <a:r>
              <a:rPr lang="es" sz="1100" spc="5" dirty="0">
                <a:latin typeface="Arial"/>
                <a:cs typeface="Arial"/>
              </a:rPr>
              <a:t> </a:t>
            </a:r>
            <a:r>
              <a:rPr lang="es" sz="1100" b="1" dirty="0">
                <a:latin typeface="Arial"/>
                <a:cs typeface="Arial"/>
              </a:rPr>
              <a:t>Se recomienda encarecidamente el uso de mascarillas quirúrgicas o N-95.</a:t>
            </a:r>
            <a:r>
              <a:rPr lang="es" sz="1100" b="1" spc="5" dirty="0">
                <a:latin typeface="Arial"/>
                <a:cs typeface="Arial"/>
              </a:rPr>
              <a:t> </a:t>
            </a:r>
            <a:r>
              <a:rPr lang="es" sz="1100" b="1" spc="-10" dirty="0">
                <a:latin typeface="Arial"/>
                <a:cs typeface="Arial"/>
              </a:rPr>
              <a:t>  </a:t>
            </a:r>
            <a:r>
              <a:rPr lang="es" sz="1100" b="1" spc="-20" dirty="0">
                <a:latin typeface="Arial"/>
                <a:cs typeface="Arial"/>
              </a:rPr>
              <a:t> </a:t>
            </a:r>
            <a:r>
              <a:rPr lang="es" sz="1100" b="1" spc="15" dirty="0">
                <a:latin typeface="Arial"/>
                <a:cs typeface="Arial"/>
              </a:rPr>
              <a:t> </a:t>
            </a:r>
            <a:r>
              <a:rPr lang="es" sz="1100" dirty="0">
                <a:latin typeface="Arial"/>
                <a:cs typeface="Arial"/>
              </a:rPr>
              <a:t>Se han pedido mascarillas N-95 para todos los campus y están disponibles tanto para estudiantes como para el personal.</a:t>
            </a:r>
          </a:p>
          <a:p>
            <a:pPr marL="12700" marR="194310" rtl="0">
              <a:lnSpc>
                <a:spcPct val="103600"/>
              </a:lnSpc>
              <a:spcBef>
                <a:spcPts val="790"/>
              </a:spcBef>
            </a:pPr>
            <a:r>
              <a:rPr lang="es" sz="1100" dirty="0">
                <a:latin typeface="Arial"/>
                <a:cs typeface="Arial"/>
              </a:rPr>
              <a:t>Seguiremos limpiando las escuelas de YES Prep de manera regular, poniendo especial atención a superficies donde hay mucho tráfico y que se tocan con frecuencia.</a:t>
            </a:r>
          </a:p>
          <a:p>
            <a:pPr marL="12700" marR="6350" rtl="0">
              <a:lnSpc>
                <a:spcPct val="103200"/>
              </a:lnSpc>
              <a:spcBef>
                <a:spcPts val="795"/>
              </a:spcBef>
            </a:pPr>
            <a:r>
              <a:rPr lang="es" sz="1100" dirty="0">
                <a:latin typeface="Arial"/>
                <a:cs typeface="Arial"/>
              </a:rPr>
              <a:t>También seguimos teniendo otras medidas de prevención por niveles, como el lavado de manos y el distanciamiento físico, en la medida de lo posible en nuestras escuelas e instalaciones.</a:t>
            </a:r>
          </a:p>
          <a:p>
            <a:pPr marL="12700" marR="31750" rtl="0">
              <a:lnSpc>
                <a:spcPct val="103299"/>
              </a:lnSpc>
              <a:spcBef>
                <a:spcPts val="810"/>
              </a:spcBef>
            </a:pPr>
            <a:r>
              <a:rPr lang="es" sz="1100" spc="20" dirty="0">
                <a:latin typeface="Arial"/>
                <a:cs typeface="Arial"/>
              </a:rPr>
              <a:t>Les pedimos a las familias que </a:t>
            </a:r>
            <a:r>
              <a:rPr lang="es" sz="1100" dirty="0">
                <a:latin typeface="Arial"/>
                <a:cs typeface="Arial"/>
              </a:rPr>
              <a:t>todos los días den seguimiento en casa</a:t>
            </a:r>
            <a:r>
              <a:rPr lang="es" sz="1100" spc="-20" dirty="0">
                <a:latin typeface="Arial"/>
                <a:cs typeface="Arial"/>
              </a:rPr>
              <a:t> </a:t>
            </a:r>
            <a:r>
              <a:rPr lang="es" sz="1100" dirty="0">
                <a:latin typeface="Arial"/>
                <a:cs typeface="Arial"/>
              </a:rPr>
              <a:t> para asegurarse de que sus hijos, y todos los miembros de la comunidad de YES Prep, se mantengan seguros y libres del COVID.</a:t>
            </a:r>
            <a:r>
              <a:rPr lang="es" sz="1100" spc="-10" dirty="0">
                <a:latin typeface="Arial"/>
                <a:cs typeface="Arial"/>
              </a:rPr>
              <a:t>  </a:t>
            </a:r>
            <a:r>
              <a:rPr lang="es" sz="1100" spc="-5" dirty="0">
                <a:latin typeface="Arial"/>
                <a:cs typeface="Arial"/>
              </a:rPr>
              <a:t> </a:t>
            </a:r>
            <a:r>
              <a:rPr lang="es" sz="1100" u="sng" spc="-10" dirty="0">
                <a:latin typeface="Arial"/>
                <a:cs typeface="Arial"/>
                <a:hlinkClick r:id="rId2"/>
              </a:rPr>
              <a:t> </a:t>
            </a:r>
            <a:r>
              <a:rPr lang="es" sz="1100" dirty="0">
                <a:latin typeface="Arial"/>
                <a:cs typeface="Arial"/>
              </a:rPr>
              <a:t> </a:t>
            </a:r>
            <a:r>
              <a:rPr lang="es" sz="1100" spc="15" dirty="0">
                <a:latin typeface="Arial"/>
                <a:cs typeface="Arial"/>
                <a:hlinkClick r:id="rId2"/>
              </a:rPr>
              <a:t> </a:t>
            </a:r>
            <a:r>
              <a:rPr lang="es" sz="1100" spc="-10" dirty="0">
                <a:latin typeface="Arial"/>
                <a:cs typeface="Arial"/>
              </a:rPr>
              <a:t>    </a:t>
            </a:r>
            <a:r>
              <a:rPr lang="es" sz="1100" spc="-5" dirty="0">
                <a:latin typeface="Arial"/>
                <a:cs typeface="Arial"/>
              </a:rPr>
              <a:t> </a:t>
            </a:r>
            <a:r>
              <a:rPr lang="es" sz="1100" spc="5" dirty="0">
                <a:latin typeface="Arial"/>
                <a:cs typeface="Arial"/>
              </a:rPr>
              <a:t> </a:t>
            </a:r>
            <a:r>
              <a:rPr lang="es" sz="1100" spc="-5" dirty="0">
                <a:latin typeface="Arial"/>
                <a:cs typeface="Arial"/>
              </a:rPr>
              <a:t> </a:t>
            </a:r>
            <a:r>
              <a:rPr lang="es" sz="1100" spc="-20" dirty="0">
                <a:latin typeface="Arial"/>
                <a:cs typeface="Arial"/>
              </a:rPr>
              <a:t> </a:t>
            </a:r>
            <a:r>
              <a:rPr lang="es" sz="1100" spc="-5" dirty="0">
                <a:latin typeface="Arial"/>
                <a:cs typeface="Arial"/>
              </a:rPr>
              <a:t> </a:t>
            </a:r>
            <a:r>
              <a:rPr lang="es" sz="1100" spc="-10" dirty="0">
                <a:latin typeface="Arial"/>
                <a:cs typeface="Arial"/>
              </a:rPr>
              <a:t>  </a:t>
            </a:r>
          </a:p>
        </p:txBody>
      </p:sp>
      <p:sp>
        <p:nvSpPr>
          <p:cNvPr id="13" name="object 13"/>
          <p:cNvSpPr txBox="1"/>
          <p:nvPr/>
        </p:nvSpPr>
        <p:spPr>
          <a:xfrm>
            <a:off x="337442" y="7446491"/>
            <a:ext cx="3326129" cy="939165"/>
          </a:xfrm>
          <a:prstGeom prst="rect">
            <a:avLst/>
          </a:prstGeom>
        </p:spPr>
        <p:txBody>
          <a:bodyPr vert="horz" wrap="square" lIns="0" tIns="0" rIns="0" bIns="0" rtlCol="0">
            <a:spAutoFit/>
          </a:bodyPr>
          <a:lstStyle/>
          <a:p>
            <a:pPr marL="12700" rtl="0">
              <a:lnSpc>
                <a:spcPts val="1900"/>
              </a:lnSpc>
            </a:pPr>
            <a:r>
              <a:rPr lang="es" sz="1600" spc="25" dirty="0">
                <a:solidFill>
                  <a:srgbClr val="374B80"/>
                </a:solidFill>
                <a:latin typeface="Arial"/>
                <a:cs typeface="Arial"/>
              </a:rPr>
              <a:t>Notificación a YES Prep</a:t>
            </a:r>
            <a:endParaRPr sz="1600" dirty="0">
              <a:latin typeface="Arial"/>
              <a:cs typeface="Arial"/>
            </a:endParaRPr>
          </a:p>
          <a:p>
            <a:pPr marL="12700" rtl="0">
              <a:lnSpc>
                <a:spcPts val="1300"/>
              </a:lnSpc>
            </a:pPr>
            <a:r>
              <a:rPr lang="es" sz="1100" dirty="0">
                <a:latin typeface="Arial"/>
                <a:cs typeface="Arial"/>
              </a:rPr>
              <a:t>Estamos solicitando que se notifiquen los casos positivos a la Agencia de Educación de Texas de manera semanal.</a:t>
            </a:r>
            <a:endParaRPr sz="1100" dirty="0">
              <a:latin typeface="Arial"/>
              <a:cs typeface="Arial"/>
            </a:endParaRPr>
          </a:p>
          <a:p>
            <a:pPr marL="12700" marR="6350" rtl="0">
              <a:lnSpc>
                <a:spcPct val="103600"/>
              </a:lnSpc>
            </a:pPr>
            <a:r>
              <a:rPr lang="es" sz="1100" spc="-15" dirty="0">
                <a:latin typeface="Arial"/>
                <a:cs typeface="Arial"/>
              </a:rPr>
              <a:t> </a:t>
            </a:r>
            <a:r>
              <a:rPr lang="es" sz="1100" dirty="0">
                <a:latin typeface="Arial"/>
                <a:cs typeface="Arial"/>
              </a:rPr>
              <a:t>Si da positivo a COVID-19 y ha estado recientemente en un sitio de YES Prep, infórmeselo al campus.</a:t>
            </a:r>
          </a:p>
        </p:txBody>
      </p:sp>
      <p:sp>
        <p:nvSpPr>
          <p:cNvPr id="14" name="object 14"/>
          <p:cNvSpPr txBox="1"/>
          <p:nvPr/>
        </p:nvSpPr>
        <p:spPr>
          <a:xfrm>
            <a:off x="4108830" y="865378"/>
            <a:ext cx="3314700" cy="1122743"/>
          </a:xfrm>
          <a:prstGeom prst="rect">
            <a:avLst/>
          </a:prstGeom>
        </p:spPr>
        <p:txBody>
          <a:bodyPr vert="horz" wrap="square" lIns="0" tIns="0" rIns="0" bIns="0" rtlCol="0">
            <a:spAutoFit/>
          </a:bodyPr>
          <a:lstStyle/>
          <a:p>
            <a:pPr marL="12700" rtl="0">
              <a:lnSpc>
                <a:spcPct val="100000"/>
              </a:lnSpc>
            </a:pPr>
            <a:r>
              <a:rPr lang="es" sz="1600" spc="-10" dirty="0">
                <a:solidFill>
                  <a:srgbClr val="374B80"/>
                </a:solidFill>
                <a:latin typeface="Arial"/>
                <a:cs typeface="Arial"/>
              </a:rPr>
              <a:t>Casos confirmados y cuarentena</a:t>
            </a:r>
            <a:endParaRPr sz="1600" dirty="0">
              <a:latin typeface="Arial"/>
              <a:cs typeface="Arial"/>
            </a:endParaRPr>
          </a:p>
          <a:p>
            <a:pPr marL="21590" marR="6350" rtl="0">
              <a:lnSpc>
                <a:spcPct val="95800"/>
              </a:lnSpc>
              <a:spcBef>
                <a:spcPts val="470"/>
              </a:spcBef>
            </a:pPr>
            <a:r>
              <a:rPr lang="es" sz="1100" dirty="0">
                <a:latin typeface="Arial"/>
                <a:cs typeface="Arial"/>
              </a:rPr>
              <a:t>Si se entera que su hijo(a) ha dado positivo al COVID-19, infórmeselo al campus.</a:t>
            </a:r>
            <a:r>
              <a:rPr lang="es" sz="1100" spc="10" dirty="0">
                <a:latin typeface="Arial"/>
                <a:cs typeface="Arial"/>
              </a:rPr>
              <a:t> </a:t>
            </a:r>
            <a:r>
              <a:rPr lang="es" sz="1100" dirty="0">
                <a:latin typeface="Arial"/>
                <a:cs typeface="Arial"/>
              </a:rPr>
              <a:t>Las personas para las que exista confirmación deben permanecer 10 días en cuarentena independientemente de si presentan síntomas o no.</a:t>
            </a:r>
          </a:p>
        </p:txBody>
      </p:sp>
      <p:sp>
        <p:nvSpPr>
          <p:cNvPr id="15" name="object 15"/>
          <p:cNvSpPr txBox="1"/>
          <p:nvPr/>
        </p:nvSpPr>
        <p:spPr>
          <a:xfrm>
            <a:off x="4108830" y="4257377"/>
            <a:ext cx="3314700" cy="2383155"/>
          </a:xfrm>
          <a:prstGeom prst="rect">
            <a:avLst/>
          </a:prstGeom>
        </p:spPr>
        <p:txBody>
          <a:bodyPr vert="horz" wrap="square" lIns="0" tIns="0" rIns="0" bIns="0" rtlCol="0">
            <a:spAutoFit/>
          </a:bodyPr>
          <a:lstStyle/>
          <a:p>
            <a:pPr marL="12700" rtl="0">
              <a:lnSpc>
                <a:spcPct val="100000"/>
              </a:lnSpc>
            </a:pPr>
            <a:r>
              <a:rPr lang="es" sz="1400" dirty="0">
                <a:solidFill>
                  <a:srgbClr val="374B80"/>
                </a:solidFill>
                <a:latin typeface="Arial"/>
                <a:cs typeface="Arial"/>
              </a:rPr>
              <a:t>Casos confirmados:</a:t>
            </a:r>
            <a:endParaRPr sz="1400" dirty="0">
              <a:latin typeface="Arial"/>
              <a:cs typeface="Arial"/>
            </a:endParaRPr>
          </a:p>
          <a:p>
            <a:pPr marL="21590" rtl="0">
              <a:lnSpc>
                <a:spcPct val="100000"/>
              </a:lnSpc>
              <a:spcBef>
                <a:spcPts val="405"/>
              </a:spcBef>
              <a:buFont typeface="Arial"/>
              <a:buChar char="•"/>
              <a:tabLst>
                <a:tab pos="110489" algn="l"/>
              </a:tabLst>
            </a:pPr>
            <a:r>
              <a:rPr lang="es" sz="1100" dirty="0">
                <a:latin typeface="Arial"/>
                <a:cs typeface="Arial"/>
              </a:rPr>
              <a:t>Deben reportarse a la dirección del campus.</a:t>
            </a:r>
          </a:p>
          <a:p>
            <a:pPr marL="21590" marR="44450" rtl="0">
              <a:lnSpc>
                <a:spcPct val="95900"/>
              </a:lnSpc>
              <a:spcBef>
                <a:spcPts val="450"/>
              </a:spcBef>
              <a:buFont typeface="Arial"/>
              <a:buChar char="•"/>
              <a:tabLst>
                <a:tab pos="110489" algn="l"/>
              </a:tabLst>
            </a:pPr>
            <a:r>
              <a:rPr lang="es" sz="1100" dirty="0">
                <a:latin typeface="Arial"/>
                <a:cs typeface="Arial"/>
              </a:rPr>
              <a:t>Si un estudiante da positivo a COVID-19, debe ponerse en cuarentena durante 10 días, independientemente de si presenta síntomas o no.</a:t>
            </a:r>
            <a:r>
              <a:rPr lang="es" sz="1100" spc="-5" dirty="0">
                <a:latin typeface="Arial"/>
                <a:cs typeface="Arial"/>
              </a:rPr>
              <a:t> </a:t>
            </a:r>
            <a:r>
              <a:rPr lang="es" sz="1100" dirty="0">
                <a:latin typeface="Arial"/>
                <a:cs typeface="Arial"/>
              </a:rPr>
              <a:t>Si no presenta síntomas, debe solicitarse lo siguiente cuando regrese a la escuela:</a:t>
            </a:r>
          </a:p>
          <a:p>
            <a:pPr marL="21590" marR="292735" rtl="0">
              <a:lnSpc>
                <a:spcPts val="1270"/>
              </a:lnSpc>
              <a:spcBef>
                <a:spcPts val="470"/>
              </a:spcBef>
              <a:buFont typeface="Arial"/>
              <a:buChar char="•"/>
              <a:tabLst>
                <a:tab pos="110489" algn="l"/>
              </a:tabLst>
            </a:pPr>
            <a:r>
              <a:rPr lang="es" sz="1100" dirty="0">
                <a:latin typeface="Arial"/>
                <a:cs typeface="Arial"/>
              </a:rPr>
              <a:t>24 horas sin fiebre sin el uso de medicamentos antifebriles; y</a:t>
            </a:r>
          </a:p>
          <a:p>
            <a:pPr marL="21590" marR="6350" rtl="0">
              <a:lnSpc>
                <a:spcPct val="95800"/>
              </a:lnSpc>
              <a:spcBef>
                <a:spcPts val="415"/>
              </a:spcBef>
              <a:buFont typeface="Arial"/>
              <a:buChar char="•"/>
              <a:tabLst>
                <a:tab pos="110489" algn="l"/>
              </a:tabLst>
            </a:pPr>
            <a:r>
              <a:rPr lang="es" sz="1100" dirty="0">
                <a:latin typeface="Arial"/>
                <a:cs typeface="Arial"/>
              </a:rPr>
              <a:t>Otros síntomas del COVID-19 están mejorando. **La pérdida del gusto y del olfato pueden durar semanas o meses después de recuperarse y no tienen que retrasar el término del aislamiento.</a:t>
            </a:r>
          </a:p>
        </p:txBody>
      </p:sp>
      <p:sp>
        <p:nvSpPr>
          <p:cNvPr id="16" name="object 16"/>
          <p:cNvSpPr txBox="1"/>
          <p:nvPr/>
        </p:nvSpPr>
        <p:spPr>
          <a:xfrm>
            <a:off x="4084956" y="6822820"/>
            <a:ext cx="3297554" cy="1846724"/>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Recepción de notificaciones</a:t>
            </a:r>
            <a:endParaRPr sz="1600" dirty="0">
              <a:latin typeface="Arial"/>
              <a:cs typeface="Arial"/>
            </a:endParaRPr>
          </a:p>
          <a:p>
            <a:pPr marL="12700" marR="6350" rtl="0">
              <a:lnSpc>
                <a:spcPts val="1360"/>
              </a:lnSpc>
            </a:pPr>
            <a:r>
              <a:rPr lang="es" sz="1100" dirty="0">
                <a:latin typeface="Arial"/>
                <a:cs typeface="Arial"/>
              </a:rPr>
              <a:t>YES Prep se comunicará por correo electrónico o llamada a través de SchoolMessenger con información relacionada con actualizaciones sobre la salud y la seguridad del campus. </a:t>
            </a:r>
            <a:r>
              <a:rPr lang="es" sz="1100" spc="-40" dirty="0">
                <a:latin typeface="Arial"/>
                <a:cs typeface="Arial"/>
              </a:rPr>
              <a:t>Los padres y madres también pueden utilizar el COVID-19 Tracker para los casos de COVID-19 confirmados mediante pruebas desde que inicien las clases por día y por semana, el cual puede encontrar aquí:</a:t>
            </a:r>
            <a:r>
              <a:rPr lang="es" sz="1100" spc="-135" dirty="0">
                <a:latin typeface="Arial"/>
                <a:cs typeface="Arial"/>
              </a:rPr>
              <a:t> </a:t>
            </a:r>
            <a:r>
              <a:rPr lang="es" sz="1100" dirty="0">
                <a:latin typeface="Arial"/>
                <a:cs typeface="Arial"/>
              </a:rPr>
              <a:t> </a:t>
            </a:r>
            <a:r>
              <a:rPr lang="es" sz="1100" spc="-30" dirty="0">
                <a:latin typeface="Arial"/>
                <a:cs typeface="Arial"/>
              </a:rPr>
              <a:t> </a:t>
            </a:r>
            <a:r>
              <a:rPr lang="es" sz="1100" u="sng" spc="-10" dirty="0">
                <a:solidFill>
                  <a:srgbClr val="0000FF"/>
                </a:solidFill>
                <a:latin typeface="Arial"/>
                <a:cs typeface="Arial"/>
                <a:hlinkClick r:id="rId3"/>
              </a:rPr>
              <a:t>COVID Tracker - YES Prep Public Schools</a:t>
            </a:r>
            <a:r>
              <a:rPr lang="es" sz="1100" u="sng" spc="-35" dirty="0">
                <a:solidFill>
                  <a:srgbClr val="0000FF"/>
                </a:solidFill>
                <a:latin typeface="Arial"/>
                <a:cs typeface="Arial"/>
                <a:hlinkClick r:id="rId3"/>
              </a:rPr>
              <a:t> </a:t>
            </a:r>
            <a:r>
              <a:rPr lang="es" sz="1100" u="sng" spc="-15" dirty="0">
                <a:solidFill>
                  <a:srgbClr val="0000FF"/>
                </a:solidFill>
                <a:latin typeface="Arial"/>
                <a:cs typeface="Arial"/>
                <a:hlinkClick r:id="rId3"/>
              </a:rPr>
              <a:t> </a:t>
            </a:r>
            <a:r>
              <a:rPr lang="es" sz="1100" u="sng" spc="5" dirty="0">
                <a:solidFill>
                  <a:srgbClr val="0000FF"/>
                </a:solidFill>
                <a:latin typeface="Arial"/>
                <a:cs typeface="Arial"/>
                <a:hlinkClick r:id="rId3"/>
              </a:rPr>
              <a:t> </a:t>
            </a:r>
            <a:r>
              <a:rPr lang="es" sz="1100" u="sng" spc="-10" dirty="0">
                <a:solidFill>
                  <a:srgbClr val="0000FF"/>
                </a:solidFill>
                <a:latin typeface="Arial"/>
                <a:cs typeface="Arial"/>
                <a:hlinkClick r:id="rId3"/>
              </a:rPr>
              <a:t> </a:t>
            </a:r>
            <a:r>
              <a:rPr lang="es" sz="1100" u="sng" spc="-25" dirty="0">
                <a:solidFill>
                  <a:srgbClr val="0000FF"/>
                </a:solidFill>
                <a:latin typeface="Arial"/>
                <a:cs typeface="Arial"/>
                <a:hlinkClick r:id="rId3"/>
              </a:rPr>
              <a:t> </a:t>
            </a:r>
            <a:r>
              <a:rPr lang="es" sz="1100" u="sng" spc="-20" dirty="0">
                <a:solidFill>
                  <a:srgbClr val="0000FF"/>
                </a:solidFill>
                <a:latin typeface="Arial"/>
                <a:cs typeface="Arial"/>
                <a:hlinkClick r:id="rId3"/>
              </a:rPr>
              <a:t> </a:t>
            </a:r>
            <a:endParaRPr sz="1100" dirty="0">
              <a:latin typeface="Arial"/>
              <a:cs typeface="Arial"/>
            </a:endParaRPr>
          </a:p>
        </p:txBody>
      </p:sp>
      <p:sp>
        <p:nvSpPr>
          <p:cNvPr id="17" name="object 17"/>
          <p:cNvSpPr/>
          <p:nvPr/>
        </p:nvSpPr>
        <p:spPr>
          <a:xfrm>
            <a:off x="4735957" y="2073772"/>
            <a:ext cx="1828800" cy="2066925"/>
          </a:xfrm>
          <a:prstGeom prst="rect">
            <a:avLst/>
          </a:prstGeom>
          <a:blipFill>
            <a:blip r:embed="rId4" cstate="print"/>
            <a:stretch>
              <a:fillRect/>
            </a:stretch>
          </a:blipFill>
        </p:spPr>
        <p:txBody>
          <a:bodyPr wrap="square" lIns="0" tIns="0" rIns="0" bIns="0" rtlCol="0">
            <a:spAutoFit/>
          </a:bodyPr>
          <a:lstStyle/>
          <a:p>
            <a:pPr rtl="0"/>
            <a:endParaRPr/>
          </a:p>
        </p:txBody>
      </p:sp>
      <p:sp>
        <p:nvSpPr>
          <p:cNvPr id="18" name="object 18"/>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7</a:t>
            </a:fld>
            <a:endParaRPr sz="900">
              <a:latin typeface="Calibri"/>
              <a:cs typeface="Calibri"/>
            </a:endParaRPr>
          </a:p>
        </p:txBody>
      </p:sp>
      <p:grpSp>
        <p:nvGrpSpPr>
          <p:cNvPr id="19" name="Group 18">
            <a:extLst>
              <a:ext uri="{FF2B5EF4-FFF2-40B4-BE49-F238E27FC236}">
                <a16:creationId xmlns:a16="http://schemas.microsoft.com/office/drawing/2014/main" id="{4F5D3F0B-B89D-4C64-A1F4-951807A7E221}"/>
              </a:ext>
            </a:extLst>
          </p:cNvPr>
          <p:cNvGrpSpPr/>
          <p:nvPr/>
        </p:nvGrpSpPr>
        <p:grpSpPr>
          <a:xfrm>
            <a:off x="851518" y="9075437"/>
            <a:ext cx="4406282" cy="261610"/>
            <a:chOff x="-5029200" y="8077200"/>
            <a:chExt cx="4406282" cy="261610"/>
          </a:xfrm>
        </p:grpSpPr>
        <p:sp>
          <p:nvSpPr>
            <p:cNvPr id="20" name="TextBox 19">
              <a:extLst>
                <a:ext uri="{FF2B5EF4-FFF2-40B4-BE49-F238E27FC236}">
                  <a16:creationId xmlns:a16="http://schemas.microsoft.com/office/drawing/2014/main" id="{9973CA9E-2C48-4713-A7D1-1601D951C83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21" name="Arrow: Chevron 20">
              <a:extLst>
                <a:ext uri="{FF2B5EF4-FFF2-40B4-BE49-F238E27FC236}">
                  <a16:creationId xmlns:a16="http://schemas.microsoft.com/office/drawing/2014/main" id="{0839C953-EA1B-44CB-BD21-52EC7FE7F08C}"/>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22" name="object 2">
            <a:extLst>
              <a:ext uri="{FF2B5EF4-FFF2-40B4-BE49-F238E27FC236}">
                <a16:creationId xmlns:a16="http://schemas.microsoft.com/office/drawing/2014/main" id="{734F44D8-C07A-4A8F-BCFD-D7ED693102F1}"/>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342390" y="609600"/>
            <a:ext cx="3335019" cy="2582758"/>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Uniformes y código de vestimenta para estudiantes</a:t>
            </a:r>
            <a:endParaRPr sz="1600" dirty="0">
              <a:latin typeface="Arial"/>
              <a:cs typeface="Arial"/>
            </a:endParaRPr>
          </a:p>
          <a:p>
            <a:pPr marL="12700" marR="107950" rtl="0">
              <a:lnSpc>
                <a:spcPct val="90000"/>
              </a:lnSpc>
            </a:pPr>
            <a:r>
              <a:rPr lang="es" sz="1100" spc="-40" dirty="0">
                <a:latin typeface="Arial"/>
                <a:cs typeface="Arial"/>
              </a:rPr>
              <a:t>YES Prep no aplicará la política de uniforme para estudiantes en el año escolar 2023-2024, pero los estudiantes deben seguir la política de “vestimenta libre” establecida en el Suplemento Individual del Campus de su escuela.</a:t>
            </a:r>
          </a:p>
          <a:p>
            <a:pPr marL="12700" rtl="0">
              <a:lnSpc>
                <a:spcPct val="90000"/>
              </a:lnSpc>
              <a:spcBef>
                <a:spcPts val="740"/>
              </a:spcBef>
            </a:pPr>
            <a:r>
              <a:rPr lang="es" sz="1600" spc="-10" dirty="0">
                <a:solidFill>
                  <a:srgbClr val="374B80"/>
                </a:solidFill>
                <a:latin typeface="Arial"/>
                <a:cs typeface="Arial"/>
              </a:rPr>
              <a:t>Servicio de transporte escolar</a:t>
            </a:r>
            <a:endParaRPr sz="1600" dirty="0">
              <a:latin typeface="Arial"/>
              <a:cs typeface="Arial"/>
            </a:endParaRPr>
          </a:p>
          <a:p>
            <a:pPr marL="12700" marR="6350" rtl="0">
              <a:lnSpc>
                <a:spcPct val="90000"/>
              </a:lnSpc>
            </a:pPr>
            <a:r>
              <a:rPr lang="es" sz="1100" dirty="0">
                <a:latin typeface="Arial"/>
                <a:cs typeface="Arial"/>
              </a:rPr>
              <a:t>El servicio de transporte reanudará sus operaciones normales y el servicio de autobús a plena capacidad.</a:t>
            </a:r>
            <a:r>
              <a:rPr lang="es" sz="1100" spc="-110" dirty="0">
                <a:latin typeface="Arial"/>
                <a:cs typeface="Arial"/>
              </a:rPr>
              <a:t> </a:t>
            </a:r>
            <a:r>
              <a:rPr lang="es" sz="1100" spc="-50" dirty="0">
                <a:latin typeface="Arial"/>
                <a:cs typeface="Arial"/>
              </a:rPr>
              <a:t>Se recomienda ampliamente que los estudiantes y conductores de autobús utilicen mascarillas que les cubran tanto la nariz como la boca, independientemente de su estado de vacunación.</a:t>
            </a:r>
          </a:p>
          <a:p>
            <a:pPr marL="12700" marR="81280" rtl="0">
              <a:lnSpc>
                <a:spcPct val="90000"/>
              </a:lnSpc>
            </a:pPr>
            <a:endParaRPr lang="es" sz="1100" spc="-50" dirty="0">
              <a:latin typeface="Arial"/>
              <a:cs typeface="Arial"/>
            </a:endParaRPr>
          </a:p>
        </p:txBody>
      </p:sp>
      <p:sp>
        <p:nvSpPr>
          <p:cNvPr id="11" name="object 11"/>
          <p:cNvSpPr txBox="1"/>
          <p:nvPr/>
        </p:nvSpPr>
        <p:spPr>
          <a:xfrm>
            <a:off x="342391" y="3150161"/>
            <a:ext cx="3543809" cy="2000035"/>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Alimentos para estudiantes</a:t>
            </a:r>
            <a:endParaRPr sz="1600" dirty="0">
              <a:latin typeface="Arial"/>
              <a:cs typeface="Arial"/>
            </a:endParaRPr>
          </a:p>
          <a:p>
            <a:pPr marL="12700" rtl="0">
              <a:lnSpc>
                <a:spcPct val="90000"/>
              </a:lnSpc>
            </a:pPr>
            <a:r>
              <a:rPr lang="es" sz="1100" spc="-40" dirty="0">
                <a:latin typeface="Arial"/>
                <a:cs typeface="Arial"/>
              </a:rPr>
              <a:t>Todos los alimentos son GRATUITOS para los estudiantes durante el año escolar 2023-2024.</a:t>
            </a:r>
            <a:r>
              <a:rPr lang="es" sz="1100" spc="-85" dirty="0">
                <a:latin typeface="Arial"/>
                <a:cs typeface="Arial"/>
              </a:rPr>
              <a:t> </a:t>
            </a:r>
            <a:r>
              <a:rPr lang="es" sz="1100" dirty="0">
                <a:latin typeface="Arial"/>
                <a:cs typeface="Arial"/>
              </a:rPr>
              <a:t>Se recomienda ampliamente que los estudiantes usen mascarillas que cubran tanto la nariz como la boca cuando entren y salgan del comedor, así como cuando no estén ingiriendo alimentos o bebiendo líquidos.</a:t>
            </a:r>
          </a:p>
          <a:p>
            <a:pPr marL="12700" marR="40005" rtl="0">
              <a:lnSpc>
                <a:spcPct val="90000"/>
              </a:lnSpc>
              <a:spcBef>
                <a:spcPts val="790"/>
              </a:spcBef>
            </a:pPr>
            <a:r>
              <a:rPr lang="es" sz="1100" spc="-10" dirty="0">
                <a:latin typeface="Arial"/>
                <a:cs typeface="Arial"/>
              </a:rPr>
              <a:t>Además, los bebedores estarán disponibles exclusivamente como estaciones para el llenado de envases.</a:t>
            </a:r>
            <a:r>
              <a:rPr lang="es" sz="1100" spc="-170" dirty="0">
                <a:latin typeface="Arial"/>
                <a:cs typeface="Arial"/>
              </a:rPr>
              <a:t> </a:t>
            </a:r>
            <a:r>
              <a:rPr lang="es" sz="1100" spc="-50" dirty="0">
                <a:latin typeface="Arial"/>
                <a:cs typeface="Arial"/>
              </a:rPr>
              <a:t>Los estudiantes no deben beber directamente de los bebedores y se les aconseja que traigan consigo botellas de agua rellenables todos los días.</a:t>
            </a:r>
          </a:p>
        </p:txBody>
      </p:sp>
      <p:sp>
        <p:nvSpPr>
          <p:cNvPr id="12" name="object 12"/>
          <p:cNvSpPr txBox="1"/>
          <p:nvPr/>
        </p:nvSpPr>
        <p:spPr>
          <a:xfrm>
            <a:off x="342391" y="5344238"/>
            <a:ext cx="3543809" cy="2747932"/>
          </a:xfrm>
          <a:prstGeom prst="rect">
            <a:avLst/>
          </a:prstGeom>
        </p:spPr>
        <p:txBody>
          <a:bodyPr vert="horz" wrap="square" lIns="0" tIns="0" rIns="0" bIns="0" rtlCol="0">
            <a:spAutoFit/>
          </a:bodyPr>
          <a:lstStyle/>
          <a:p>
            <a:pPr marL="12700" marR="504190" rtl="0">
              <a:lnSpc>
                <a:spcPct val="90000"/>
              </a:lnSpc>
            </a:pPr>
            <a:r>
              <a:rPr lang="es" sz="1600" spc="-10" dirty="0">
                <a:solidFill>
                  <a:srgbClr val="374B80"/>
                </a:solidFill>
                <a:latin typeface="Arial"/>
                <a:cs typeface="Arial"/>
              </a:rPr>
              <a:t>Deportes, Liga interuniversitaria y actividades extracurriculares</a:t>
            </a:r>
            <a:endParaRPr sz="1600" dirty="0">
              <a:latin typeface="Arial"/>
              <a:cs typeface="Arial"/>
            </a:endParaRPr>
          </a:p>
          <a:p>
            <a:pPr marL="12700" rtl="0">
              <a:lnSpc>
                <a:spcPct val="90000"/>
              </a:lnSpc>
            </a:pPr>
            <a:r>
              <a:rPr lang="es" sz="1100" dirty="0">
                <a:latin typeface="Arial"/>
                <a:cs typeface="Arial"/>
              </a:rPr>
              <a:t>Las directrices y protocolos de salud y seguridad que se aplican durante la jornada escolar también aplican para los programas que tienen después de la misma.</a:t>
            </a:r>
          </a:p>
          <a:p>
            <a:pPr marL="12700" marR="6350" rtl="0">
              <a:lnSpc>
                <a:spcPct val="90000"/>
              </a:lnSpc>
            </a:pPr>
            <a:r>
              <a:rPr lang="es" sz="1100" spc="10" dirty="0">
                <a:latin typeface="Arial"/>
                <a:cs typeface="Arial"/>
              </a:rPr>
              <a:t> </a:t>
            </a:r>
            <a:r>
              <a:rPr lang="es" sz="1100" dirty="0">
                <a:latin typeface="Arial"/>
                <a:cs typeface="Arial"/>
              </a:rPr>
              <a:t>Los programas para estudiantes se ofrecerán completamente de manera presencial respetando las directrices sobre distancia física.</a:t>
            </a:r>
            <a:r>
              <a:rPr lang="es" sz="1100" spc="10" dirty="0">
                <a:latin typeface="Arial"/>
                <a:cs typeface="Arial"/>
              </a:rPr>
              <a:t> </a:t>
            </a:r>
            <a:r>
              <a:rPr lang="es" sz="1100" dirty="0">
                <a:latin typeface="Arial"/>
                <a:cs typeface="Arial"/>
              </a:rPr>
              <a:t>Los campus pueden ofrecer iniciativas para la participación familiar de manera presencial o virtual en función de las necesidades del campus o de las familias.</a:t>
            </a:r>
          </a:p>
          <a:p>
            <a:pPr marL="12700" rtl="0">
              <a:lnSpc>
                <a:spcPct val="90000"/>
              </a:lnSpc>
              <a:spcBef>
                <a:spcPts val="800"/>
              </a:spcBef>
            </a:pPr>
            <a:r>
              <a:rPr lang="es" sz="1600" spc="-10" dirty="0">
                <a:solidFill>
                  <a:srgbClr val="374B80"/>
                </a:solidFill>
                <a:latin typeface="Arial"/>
                <a:cs typeface="Arial"/>
              </a:rPr>
              <a:t>Deportes - Viajes</a:t>
            </a:r>
            <a:endParaRPr sz="1600" dirty="0">
              <a:latin typeface="Arial"/>
              <a:cs typeface="Arial"/>
            </a:endParaRPr>
          </a:p>
          <a:p>
            <a:pPr marL="12700" rtl="0">
              <a:lnSpc>
                <a:spcPct val="90000"/>
              </a:lnSpc>
            </a:pPr>
            <a:r>
              <a:rPr lang="es" sz="1100" dirty="0">
                <a:latin typeface="Arial"/>
                <a:cs typeface="Arial"/>
              </a:rPr>
              <a:t>Se permitirá que los estudiantes que participen en eventos deportivos viajen en autobús manteniendo la distancia física siempre que sea posible.</a:t>
            </a:r>
          </a:p>
          <a:p>
            <a:pPr marL="12700" rtl="0">
              <a:lnSpc>
                <a:spcPct val="90000"/>
              </a:lnSpc>
              <a:spcBef>
                <a:spcPts val="45"/>
              </a:spcBef>
            </a:pPr>
            <a:endParaRPr lang="es" sz="1100" dirty="0">
              <a:latin typeface="Arial"/>
              <a:cs typeface="Arial"/>
            </a:endParaRPr>
          </a:p>
        </p:txBody>
      </p:sp>
      <p:sp>
        <p:nvSpPr>
          <p:cNvPr id="13" name="object 13"/>
          <p:cNvSpPr txBox="1"/>
          <p:nvPr/>
        </p:nvSpPr>
        <p:spPr>
          <a:xfrm>
            <a:off x="342390" y="8036933"/>
            <a:ext cx="3220085" cy="526298"/>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Eventos deportivos</a:t>
            </a:r>
            <a:endParaRPr sz="1600" dirty="0">
              <a:latin typeface="Arial"/>
              <a:cs typeface="Arial"/>
            </a:endParaRPr>
          </a:p>
          <a:p>
            <a:pPr marL="12700" marR="6350" rtl="0">
              <a:lnSpc>
                <a:spcPct val="90000"/>
              </a:lnSpc>
            </a:pPr>
            <a:r>
              <a:rPr lang="es" sz="1100" dirty="0">
                <a:latin typeface="Arial"/>
                <a:cs typeface="Arial"/>
              </a:rPr>
              <a:t>Ya no se revisará si hay síntomas ni la temperatura en los eventos deportivos. </a:t>
            </a:r>
            <a:r>
              <a:rPr lang="es" sz="1100" spc="-114" dirty="0">
                <a:latin typeface="Arial"/>
                <a:cs typeface="Arial"/>
              </a:rPr>
              <a:t> </a:t>
            </a:r>
            <a:r>
              <a:rPr lang="es" sz="1100" dirty="0">
                <a:latin typeface="Arial"/>
                <a:cs typeface="Arial"/>
              </a:rPr>
              <a:t>Los deportistas deben</a:t>
            </a:r>
            <a:endParaRPr sz="1100" dirty="0">
              <a:latin typeface="Arial"/>
              <a:cs typeface="Arial"/>
            </a:endParaRPr>
          </a:p>
        </p:txBody>
      </p:sp>
      <p:sp>
        <p:nvSpPr>
          <p:cNvPr id="14" name="object 14"/>
          <p:cNvSpPr/>
          <p:nvPr/>
        </p:nvSpPr>
        <p:spPr>
          <a:xfrm>
            <a:off x="7182357" y="2652014"/>
            <a:ext cx="40005" cy="249299"/>
          </a:xfrm>
          <a:custGeom>
            <a:avLst/>
            <a:gdLst/>
            <a:ahLst/>
            <a:cxnLst/>
            <a:rect l="l" t="t" r="r" b="b"/>
            <a:pathLst>
              <a:path w="40004" h="10794">
                <a:moveTo>
                  <a:pt x="0" y="5334"/>
                </a:moveTo>
                <a:lnTo>
                  <a:pt x="39624" y="5334"/>
                </a:lnTo>
              </a:path>
            </a:pathLst>
          </a:custGeom>
          <a:ln w="11938">
            <a:solidFill>
              <a:srgbClr val="0000FF"/>
            </a:solidFill>
          </a:ln>
        </p:spPr>
        <p:txBody>
          <a:bodyPr wrap="square" lIns="0" tIns="0" rIns="0" bIns="0" rtlCol="0">
            <a:spAutoFit/>
          </a:bodyPr>
          <a:lstStyle/>
          <a:p>
            <a:pPr rtl="0">
              <a:lnSpc>
                <a:spcPct val="90000"/>
              </a:lnSpc>
            </a:pPr>
            <a:endParaRPr/>
          </a:p>
        </p:txBody>
      </p:sp>
      <p:sp>
        <p:nvSpPr>
          <p:cNvPr id="15" name="object 15"/>
          <p:cNvSpPr txBox="1"/>
          <p:nvPr/>
        </p:nvSpPr>
        <p:spPr>
          <a:xfrm>
            <a:off x="4108829" y="652780"/>
            <a:ext cx="3435095" cy="2641749"/>
          </a:xfrm>
          <a:prstGeom prst="rect">
            <a:avLst/>
          </a:prstGeom>
        </p:spPr>
        <p:txBody>
          <a:bodyPr vert="horz" wrap="square" lIns="0" tIns="0" rIns="0" bIns="0" rtlCol="0">
            <a:spAutoFit/>
          </a:bodyPr>
          <a:lstStyle/>
          <a:p>
            <a:pPr marL="12700" marR="80010" rtl="0">
              <a:lnSpc>
                <a:spcPct val="90000"/>
              </a:lnSpc>
            </a:pPr>
            <a:r>
              <a:rPr lang="es" sz="1100" dirty="0">
                <a:latin typeface="Arial"/>
                <a:cs typeface="Arial"/>
              </a:rPr>
              <a:t>notificar al Departamento de Deportes de cualquier contacto cercano o síntoma antes de asistir a eventos deportivos.</a:t>
            </a:r>
          </a:p>
          <a:p>
            <a:pPr marL="12700" marR="6350" rtl="0">
              <a:lnSpc>
                <a:spcPct val="90000"/>
              </a:lnSpc>
              <a:spcBef>
                <a:spcPts val="810"/>
              </a:spcBef>
            </a:pPr>
            <a:r>
              <a:rPr lang="es" sz="1100" dirty="0">
                <a:latin typeface="Arial"/>
                <a:cs typeface="Arial"/>
              </a:rPr>
              <a:t>Se permiten espectadores en eventos deportivos, recomendándose el uso de mascarillas y que los Departamentos de Deportes se aseguren que se mantenga la distancia física en todo momento.</a:t>
            </a:r>
          </a:p>
          <a:p>
            <a:pPr marL="12700" rtl="0">
              <a:lnSpc>
                <a:spcPct val="90000"/>
              </a:lnSpc>
              <a:spcBef>
                <a:spcPts val="45"/>
              </a:spcBef>
            </a:pPr>
            <a:r>
              <a:rPr lang="es" sz="1100" dirty="0">
                <a:latin typeface="Arial"/>
                <a:cs typeface="Arial"/>
              </a:rPr>
              <a:t>Se permitirá la venta de concesiones.</a:t>
            </a:r>
          </a:p>
          <a:p>
            <a:pPr marL="12700" marR="960755" rtl="0">
              <a:lnSpc>
                <a:spcPct val="90000"/>
              </a:lnSpc>
              <a:spcBef>
                <a:spcPts val="915"/>
              </a:spcBef>
            </a:pPr>
            <a:r>
              <a:rPr lang="es" sz="1600" spc="-10" dirty="0">
                <a:solidFill>
                  <a:srgbClr val="374B80"/>
                </a:solidFill>
                <a:latin typeface="Arial"/>
                <a:cs typeface="Arial"/>
              </a:rPr>
              <a:t>Visitas a universidades – patrocinadas por YES Prep</a:t>
            </a:r>
            <a:endParaRPr sz="1600" dirty="0">
              <a:latin typeface="Arial"/>
              <a:cs typeface="Arial"/>
            </a:endParaRPr>
          </a:p>
          <a:p>
            <a:pPr marL="12700" rtl="0">
              <a:lnSpc>
                <a:spcPct val="90000"/>
              </a:lnSpc>
            </a:pPr>
            <a:r>
              <a:rPr lang="es" sz="1100" dirty="0">
                <a:latin typeface="Arial"/>
                <a:cs typeface="Arial"/>
              </a:rPr>
              <a:t>Se organizarán visitas a universidades para los estudiantes del último grado y</a:t>
            </a:r>
            <a:endParaRPr sz="1100" dirty="0">
              <a:latin typeface="Arial"/>
              <a:cs typeface="Arial"/>
            </a:endParaRPr>
          </a:p>
          <a:p>
            <a:pPr marL="12700" marR="6350" rtl="0">
              <a:lnSpc>
                <a:spcPct val="90000"/>
              </a:lnSpc>
              <a:spcBef>
                <a:spcPts val="10"/>
              </a:spcBef>
            </a:pPr>
            <a:r>
              <a:rPr lang="es" sz="1100" dirty="0">
                <a:latin typeface="Arial"/>
                <a:cs typeface="Arial"/>
              </a:rPr>
              <a:t>de primer grado.</a:t>
            </a:r>
            <a:r>
              <a:rPr lang="es" sz="1100" spc="145" dirty="0">
                <a:latin typeface="Arial"/>
                <a:cs typeface="Arial"/>
              </a:rPr>
              <a:t> </a:t>
            </a:r>
            <a:r>
              <a:rPr lang="es" sz="1100" dirty="0">
                <a:latin typeface="Arial"/>
                <a:cs typeface="Arial"/>
              </a:rPr>
              <a:t>Se establecen directrices por separado para la excursión de primavera de los estudiantes de primer grado.</a:t>
            </a:r>
          </a:p>
        </p:txBody>
      </p:sp>
      <p:sp>
        <p:nvSpPr>
          <p:cNvPr id="22" name="object 22"/>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pPr marL="25400" rtl="0">
                <a:lnSpc>
                  <a:spcPct val="100000"/>
                </a:lnSpc>
              </a:pPr>
              <a:t>8</a:t>
            </a:fld>
            <a:endParaRPr sz="900">
              <a:latin typeface="Calibri"/>
              <a:cs typeface="Calibri"/>
            </a:endParaRPr>
          </a:p>
        </p:txBody>
      </p:sp>
      <p:sp>
        <p:nvSpPr>
          <p:cNvPr id="16" name="object 16"/>
          <p:cNvSpPr txBox="1"/>
          <p:nvPr/>
        </p:nvSpPr>
        <p:spPr>
          <a:xfrm>
            <a:off x="4103632" y="3343718"/>
            <a:ext cx="3435095" cy="1052596"/>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Visitas a universidades – patrocinadas por las universidades</a:t>
            </a:r>
            <a:endParaRPr sz="1600" dirty="0">
              <a:latin typeface="Arial"/>
              <a:cs typeface="Arial"/>
            </a:endParaRPr>
          </a:p>
          <a:p>
            <a:pPr marL="12700" rtl="0">
              <a:lnSpc>
                <a:spcPct val="90000"/>
              </a:lnSpc>
            </a:pPr>
            <a:r>
              <a:rPr lang="es" sz="1100" dirty="0">
                <a:latin typeface="Arial"/>
                <a:cs typeface="Arial"/>
              </a:rPr>
              <a:t>Los estudiantes del primer y último grado pueden visitar universidades por su cuenta si</a:t>
            </a:r>
            <a:endParaRPr sz="1100" dirty="0">
              <a:latin typeface="Arial"/>
              <a:cs typeface="Arial"/>
            </a:endParaRPr>
          </a:p>
          <a:p>
            <a:pPr marL="12700" marR="6350" rtl="0">
              <a:lnSpc>
                <a:spcPct val="90000"/>
              </a:lnSpc>
            </a:pPr>
            <a:r>
              <a:rPr lang="es" sz="1100" dirty="0">
                <a:latin typeface="Arial"/>
                <a:cs typeface="Arial"/>
              </a:rPr>
              <a:t>cuentan con el respaldo de sus familias y están conscientes de los riesgos que implica viajar.</a:t>
            </a:r>
            <a:endParaRPr sz="1100" dirty="0">
              <a:latin typeface="Arial"/>
              <a:cs typeface="Arial"/>
            </a:endParaRPr>
          </a:p>
        </p:txBody>
      </p:sp>
      <p:sp>
        <p:nvSpPr>
          <p:cNvPr id="17" name="object 17"/>
          <p:cNvSpPr txBox="1"/>
          <p:nvPr/>
        </p:nvSpPr>
        <p:spPr>
          <a:xfrm>
            <a:off x="4114946" y="4466033"/>
            <a:ext cx="3273681" cy="678647"/>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Reuniones en grupos pequeños</a:t>
            </a:r>
            <a:endParaRPr sz="1600" dirty="0">
              <a:latin typeface="Arial"/>
              <a:cs typeface="Arial"/>
            </a:endParaRPr>
          </a:p>
          <a:p>
            <a:pPr marL="12700" rtl="0">
              <a:lnSpc>
                <a:spcPct val="90000"/>
              </a:lnSpc>
            </a:pPr>
            <a:r>
              <a:rPr lang="es" sz="1100" dirty="0">
                <a:latin typeface="Arial"/>
                <a:cs typeface="Arial"/>
              </a:rPr>
              <a:t>Las reuniones en grupos pequeños están permitidas en los casos siguientes si...</a:t>
            </a:r>
          </a:p>
          <a:p>
            <a:pPr marL="12700" rtl="0">
              <a:lnSpc>
                <a:spcPct val="90000"/>
              </a:lnSpc>
              <a:spcBef>
                <a:spcPts val="45"/>
              </a:spcBef>
            </a:pPr>
            <a:endParaRPr lang="es" sz="1100" dirty="0">
              <a:latin typeface="Arial"/>
              <a:cs typeface="Arial"/>
            </a:endParaRPr>
          </a:p>
        </p:txBody>
      </p:sp>
      <p:sp>
        <p:nvSpPr>
          <p:cNvPr id="18" name="object 18"/>
          <p:cNvSpPr txBox="1"/>
          <p:nvPr/>
        </p:nvSpPr>
        <p:spPr>
          <a:xfrm>
            <a:off x="4343800" y="5067465"/>
            <a:ext cx="2912745" cy="1092094"/>
          </a:xfrm>
          <a:prstGeom prst="rect">
            <a:avLst/>
          </a:prstGeom>
        </p:spPr>
        <p:txBody>
          <a:bodyPr vert="horz" wrap="square" lIns="0" tIns="0" rIns="0" bIns="0" rtlCol="0">
            <a:spAutoFit/>
          </a:bodyPr>
          <a:lstStyle/>
          <a:p>
            <a:pPr marL="241300" indent="-228600" rtl="0">
              <a:lnSpc>
                <a:spcPct val="90000"/>
              </a:lnSpc>
              <a:buFont typeface="Symbol"/>
              <a:buChar char=""/>
              <a:tabLst>
                <a:tab pos="241300" algn="l"/>
              </a:tabLst>
            </a:pPr>
            <a:r>
              <a:rPr lang="es" sz="1100" dirty="0">
                <a:latin typeface="Arial"/>
                <a:cs typeface="Arial"/>
              </a:rPr>
              <a:t>Se cumplen las directrices de salud y seguridad.</a:t>
            </a:r>
            <a:endParaRPr sz="1100" dirty="0">
              <a:latin typeface="Arial"/>
              <a:cs typeface="Arial"/>
            </a:endParaRPr>
          </a:p>
          <a:p>
            <a:pPr marL="241300" indent="-228600" rtl="0">
              <a:lnSpc>
                <a:spcPct val="90000"/>
              </a:lnSpc>
              <a:spcBef>
                <a:spcPts val="120"/>
              </a:spcBef>
              <a:buFont typeface="Symbol"/>
              <a:buChar char=""/>
              <a:tabLst>
                <a:tab pos="241300" algn="l"/>
              </a:tabLst>
            </a:pPr>
            <a:r>
              <a:rPr lang="es" sz="1100" dirty="0">
                <a:latin typeface="Arial"/>
                <a:cs typeface="Arial"/>
              </a:rPr>
              <a:t>Se puede mantener la distancia física.</a:t>
            </a:r>
            <a:endParaRPr sz="1100" dirty="0">
              <a:latin typeface="Arial"/>
              <a:cs typeface="Arial"/>
            </a:endParaRPr>
          </a:p>
          <a:p>
            <a:pPr marL="241300" marR="300990" indent="-228600" rtl="0">
              <a:lnSpc>
                <a:spcPct val="90000"/>
              </a:lnSpc>
              <a:spcBef>
                <a:spcPts val="75"/>
              </a:spcBef>
              <a:buFont typeface="Symbol"/>
              <a:buChar char=""/>
              <a:tabLst>
                <a:tab pos="241300" algn="l"/>
              </a:tabLst>
            </a:pPr>
            <a:r>
              <a:rPr lang="es" sz="1100" spc="5" dirty="0">
                <a:latin typeface="Arial"/>
                <a:cs typeface="Arial"/>
              </a:rPr>
              <a:t>La reunión es necesaria para el éxito de los estudiantes o </a:t>
            </a:r>
            <a:r>
              <a:rPr lang="es" sz="1100" dirty="0">
                <a:latin typeface="Arial"/>
                <a:cs typeface="Arial"/>
              </a:rPr>
              <a:t>para la participación de los estudiantes, del personal o de la familia</a:t>
            </a:r>
            <a:r>
              <a:rPr lang="es" sz="1100" spc="-45" dirty="0">
                <a:latin typeface="Arial"/>
                <a:cs typeface="Arial"/>
              </a:rPr>
              <a:t> </a:t>
            </a:r>
            <a:r>
              <a:rPr lang="es" sz="1100" spc="5" dirty="0">
                <a:latin typeface="Arial"/>
                <a:cs typeface="Arial"/>
              </a:rPr>
              <a:t>.</a:t>
            </a:r>
            <a:r>
              <a:rPr lang="es" sz="1100" spc="-20" dirty="0">
                <a:latin typeface="Arial"/>
                <a:cs typeface="Arial"/>
              </a:rPr>
              <a:t> </a:t>
            </a:r>
            <a:r>
              <a:rPr lang="es" sz="1100" spc="-10" dirty="0">
                <a:latin typeface="Arial"/>
                <a:cs typeface="Arial"/>
              </a:rPr>
              <a:t> </a:t>
            </a:r>
            <a:r>
              <a:rPr lang="es" sz="1100" spc="-25" dirty="0">
                <a:latin typeface="Arial"/>
                <a:cs typeface="Arial"/>
              </a:rPr>
              <a:t> </a:t>
            </a:r>
            <a:r>
              <a:rPr lang="es" sz="1100" spc="-40" dirty="0">
                <a:latin typeface="Arial"/>
                <a:cs typeface="Arial"/>
              </a:rPr>
              <a:t>  </a:t>
            </a:r>
            <a:r>
              <a:rPr lang="es" sz="1100" spc="-15" dirty="0">
                <a:latin typeface="Arial"/>
                <a:cs typeface="Arial"/>
              </a:rPr>
              <a:t> </a:t>
            </a:r>
            <a:endParaRPr sz="1100" dirty="0">
              <a:latin typeface="Arial"/>
              <a:cs typeface="Arial"/>
            </a:endParaRPr>
          </a:p>
        </p:txBody>
      </p:sp>
      <p:sp>
        <p:nvSpPr>
          <p:cNvPr id="19" name="object 19"/>
          <p:cNvSpPr txBox="1"/>
          <p:nvPr/>
        </p:nvSpPr>
        <p:spPr>
          <a:xfrm>
            <a:off x="4114945" y="6235505"/>
            <a:ext cx="2498725" cy="152349"/>
          </a:xfrm>
          <a:prstGeom prst="rect">
            <a:avLst/>
          </a:prstGeom>
        </p:spPr>
        <p:txBody>
          <a:bodyPr vert="horz" wrap="square" lIns="0" tIns="0" rIns="0" bIns="0" rtlCol="0">
            <a:spAutoFit/>
          </a:bodyPr>
          <a:lstStyle/>
          <a:p>
            <a:pPr marL="12700" rtl="0">
              <a:lnSpc>
                <a:spcPct val="90000"/>
              </a:lnSpc>
            </a:pPr>
            <a:r>
              <a:rPr lang="es" sz="1100" dirty="0">
                <a:latin typeface="Arial"/>
                <a:cs typeface="Arial"/>
              </a:rPr>
              <a:t>Los ejemplos incluyen, entre otros:</a:t>
            </a:r>
            <a:endParaRPr sz="1100" dirty="0">
              <a:latin typeface="Arial"/>
              <a:cs typeface="Arial"/>
            </a:endParaRPr>
          </a:p>
        </p:txBody>
      </p:sp>
      <p:sp>
        <p:nvSpPr>
          <p:cNvPr id="20" name="object 20"/>
          <p:cNvSpPr txBox="1"/>
          <p:nvPr/>
        </p:nvSpPr>
        <p:spPr>
          <a:xfrm>
            <a:off x="4343800" y="6437291"/>
            <a:ext cx="1570990" cy="635046"/>
          </a:xfrm>
          <a:prstGeom prst="rect">
            <a:avLst/>
          </a:prstGeom>
        </p:spPr>
        <p:txBody>
          <a:bodyPr vert="horz" wrap="square" lIns="0" tIns="0" rIns="0" bIns="0" rtlCol="0">
            <a:spAutoFit/>
          </a:bodyPr>
          <a:lstStyle/>
          <a:p>
            <a:pPr marL="241300" indent="-228600" rtl="0">
              <a:lnSpc>
                <a:spcPct val="90000"/>
              </a:lnSpc>
              <a:buFont typeface="Symbol"/>
              <a:buChar char=""/>
              <a:tabLst>
                <a:tab pos="241300" algn="l"/>
              </a:tabLst>
            </a:pPr>
            <a:r>
              <a:rPr lang="es" sz="1100" spc="-5" dirty="0">
                <a:latin typeface="Arial"/>
                <a:cs typeface="Arial"/>
              </a:rPr>
              <a:t>Reuniones ARD</a:t>
            </a:r>
            <a:endParaRPr sz="1100" dirty="0">
              <a:latin typeface="Arial"/>
              <a:cs typeface="Arial"/>
            </a:endParaRPr>
          </a:p>
          <a:p>
            <a:pPr marL="241300" indent="-228600" rtl="0">
              <a:lnSpc>
                <a:spcPct val="90000"/>
              </a:lnSpc>
              <a:spcBef>
                <a:spcPts val="120"/>
              </a:spcBef>
              <a:buFont typeface="Symbol"/>
              <a:buChar char=""/>
              <a:tabLst>
                <a:tab pos="241300" algn="l"/>
              </a:tabLst>
            </a:pPr>
            <a:r>
              <a:rPr lang="es" sz="1100" spc="-10" dirty="0">
                <a:latin typeface="Arial"/>
                <a:cs typeface="Arial"/>
              </a:rPr>
              <a:t>Audiencias disciplinarias</a:t>
            </a:r>
            <a:endParaRPr sz="1100" dirty="0">
              <a:latin typeface="Arial"/>
              <a:cs typeface="Arial"/>
            </a:endParaRPr>
          </a:p>
          <a:p>
            <a:pPr marL="241300" indent="-228600" rtl="0">
              <a:lnSpc>
                <a:spcPct val="90000"/>
              </a:lnSpc>
              <a:spcBef>
                <a:spcPts val="120"/>
              </a:spcBef>
              <a:buFont typeface="Symbol"/>
              <a:buChar char=""/>
              <a:tabLst>
                <a:tab pos="241300" algn="l"/>
              </a:tabLst>
            </a:pPr>
            <a:r>
              <a:rPr lang="es" sz="1100" spc="-20" dirty="0">
                <a:latin typeface="Arial"/>
                <a:cs typeface="Arial"/>
              </a:rPr>
              <a:t>Reuniones CNA</a:t>
            </a:r>
            <a:endParaRPr sz="1100" dirty="0">
              <a:latin typeface="Arial"/>
              <a:cs typeface="Arial"/>
            </a:endParaRPr>
          </a:p>
        </p:txBody>
      </p:sp>
      <p:sp>
        <p:nvSpPr>
          <p:cNvPr id="21" name="object 21"/>
          <p:cNvSpPr txBox="1"/>
          <p:nvPr/>
        </p:nvSpPr>
        <p:spPr>
          <a:xfrm>
            <a:off x="4108830" y="7121526"/>
            <a:ext cx="3321179" cy="1592744"/>
          </a:xfrm>
          <a:prstGeom prst="rect">
            <a:avLst/>
          </a:prstGeom>
        </p:spPr>
        <p:txBody>
          <a:bodyPr vert="horz" wrap="square" lIns="0" tIns="0" rIns="0" bIns="0" rtlCol="0">
            <a:spAutoFit/>
          </a:bodyPr>
          <a:lstStyle/>
          <a:p>
            <a:pPr marL="12700" rtl="0">
              <a:lnSpc>
                <a:spcPct val="90000"/>
              </a:lnSpc>
            </a:pPr>
            <a:r>
              <a:rPr lang="es" sz="1600" spc="-10" dirty="0">
                <a:solidFill>
                  <a:srgbClr val="374B80"/>
                </a:solidFill>
                <a:latin typeface="Arial"/>
                <a:cs typeface="Arial"/>
              </a:rPr>
              <a:t>Reuniones en grupos grandes</a:t>
            </a:r>
            <a:endParaRPr sz="1600" dirty="0">
              <a:latin typeface="Arial"/>
              <a:cs typeface="Arial"/>
            </a:endParaRPr>
          </a:p>
          <a:p>
            <a:pPr marL="12700" rtl="0">
              <a:lnSpc>
                <a:spcPct val="90000"/>
              </a:lnSpc>
            </a:pPr>
            <a:r>
              <a:rPr lang="es" sz="1100" dirty="0">
                <a:latin typeface="Arial"/>
                <a:cs typeface="Arial"/>
              </a:rPr>
              <a:t>Todas las reuniones en grupos grandes deben ser aprobadas por DCO y el director usando la Guía para la planeación de eventos. Todos los eventos grandes aprobados deben respetar las directrices sobre distancia física y salud y seguridad.</a:t>
            </a:r>
            <a:r>
              <a:rPr lang="es" sz="1100" spc="10" dirty="0">
                <a:latin typeface="Arial"/>
                <a:cs typeface="Arial"/>
              </a:rPr>
              <a:t> </a:t>
            </a:r>
            <a:r>
              <a:rPr lang="es" sz="1100" dirty="0">
                <a:latin typeface="Arial"/>
                <a:cs typeface="Arial"/>
              </a:rPr>
              <a:t>Se necesita un administrador para todos los eventos que se realicen en el campus donde se espera la asistencia de más de 50 estudiantes. Se recomienda que todos los que participen utilicen mascarillas.</a:t>
            </a:r>
            <a:endParaRPr sz="1100" dirty="0">
              <a:latin typeface="Arial"/>
              <a:cs typeface="Arial"/>
            </a:endParaRPr>
          </a:p>
        </p:txBody>
      </p:sp>
      <p:grpSp>
        <p:nvGrpSpPr>
          <p:cNvPr id="23" name="Group 22">
            <a:extLst>
              <a:ext uri="{FF2B5EF4-FFF2-40B4-BE49-F238E27FC236}">
                <a16:creationId xmlns:a16="http://schemas.microsoft.com/office/drawing/2014/main" id="{8D1CFDF1-64AD-4F30-AECA-5887B9EE2D18}"/>
              </a:ext>
            </a:extLst>
          </p:cNvPr>
          <p:cNvGrpSpPr/>
          <p:nvPr/>
        </p:nvGrpSpPr>
        <p:grpSpPr>
          <a:xfrm>
            <a:off x="851518" y="9075437"/>
            <a:ext cx="4406282" cy="261610"/>
            <a:chOff x="-5029200" y="8077200"/>
            <a:chExt cx="4406282" cy="261610"/>
          </a:xfrm>
        </p:grpSpPr>
        <p:sp>
          <p:nvSpPr>
            <p:cNvPr id="24" name="TextBox 23">
              <a:extLst>
                <a:ext uri="{FF2B5EF4-FFF2-40B4-BE49-F238E27FC236}">
                  <a16:creationId xmlns:a16="http://schemas.microsoft.com/office/drawing/2014/main" id="{C14A47EE-A334-45EF-9988-FE85DB9E4847}"/>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2023-2024 de YES Prep</a:t>
              </a:r>
            </a:p>
          </p:txBody>
        </p:sp>
        <p:sp>
          <p:nvSpPr>
            <p:cNvPr id="25" name="Arrow: Chevron 24">
              <a:extLst>
                <a:ext uri="{FF2B5EF4-FFF2-40B4-BE49-F238E27FC236}">
                  <a16:creationId xmlns:a16="http://schemas.microsoft.com/office/drawing/2014/main" id="{28DAA189-70A9-4C9C-974B-B368D33AD2FD}"/>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26" name="object 2">
            <a:extLst>
              <a:ext uri="{FF2B5EF4-FFF2-40B4-BE49-F238E27FC236}">
                <a16:creationId xmlns:a16="http://schemas.microsoft.com/office/drawing/2014/main" id="{19A6FC90-8586-4417-924D-9D1AFFA0AB0A}"/>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355600" y="9128455"/>
            <a:ext cx="7232650" cy="930275"/>
          </a:xfrm>
          <a:prstGeom prst="rect">
            <a:avLst/>
          </a:prstGeom>
        </p:spPr>
        <p:txBody>
          <a:bodyPr vert="horz" wrap="square" lIns="0" tIns="0" rIns="0" bIns="0" rtlCol="0">
            <a:spAutoFit/>
          </a:bodyPr>
          <a:lstStyle/>
          <a:p>
            <a:pPr marR="687070" algn="r" rtl="0">
              <a:lnSpc>
                <a:spcPct val="100000"/>
              </a:lnSpc>
            </a:pPr>
            <a:r>
              <a:rPr lang="es" sz="900" spc="-5">
                <a:solidFill>
                  <a:srgbClr val="808080"/>
                </a:solidFill>
                <a:latin typeface="Calibri"/>
                <a:cs typeface="Calibri"/>
              </a:rPr>
              <a:t>9</a:t>
            </a:r>
            <a:endParaRPr sz="900">
              <a:latin typeface="Calibri"/>
              <a:cs typeface="Calibri"/>
            </a:endParaRPr>
          </a:p>
        </p:txBody>
      </p:sp>
      <p:sp>
        <p:nvSpPr>
          <p:cNvPr id="10" name="object 10"/>
          <p:cNvSpPr/>
          <p:nvPr/>
        </p:nvSpPr>
        <p:spPr>
          <a:xfrm>
            <a:off x="892175" y="9066276"/>
            <a:ext cx="4609846" cy="272796"/>
          </a:xfrm>
          <a:prstGeom prst="rect">
            <a:avLst/>
          </a:prstGeom>
          <a:blipFill>
            <a:blip r:embed="rId2" cstate="print"/>
            <a:stretch>
              <a:fillRect/>
            </a:stretch>
          </a:blipFill>
        </p:spPr>
        <p:txBody>
          <a:bodyPr wrap="square" lIns="0" tIns="0" rIns="0" bIns="0" rtlCol="0">
            <a:spAutoFit/>
          </a:bodyPr>
          <a:lstStyle/>
          <a:p>
            <a:pPr rtl="0"/>
            <a:endParaRPr/>
          </a:p>
        </p:txBody>
      </p:sp>
      <p:sp>
        <p:nvSpPr>
          <p:cNvPr id="11" name="object 11"/>
          <p:cNvSpPr/>
          <p:nvPr/>
        </p:nvSpPr>
        <p:spPr>
          <a:xfrm>
            <a:off x="355600" y="8138159"/>
            <a:ext cx="7232650" cy="1920240"/>
          </a:xfrm>
          <a:prstGeom prst="rect">
            <a:avLst/>
          </a:prstGeom>
          <a:blipFill>
            <a:blip r:embed="rId3" cstate="print"/>
            <a:stretch>
              <a:fillRect/>
            </a:stretch>
          </a:blipFill>
        </p:spPr>
        <p:txBody>
          <a:bodyPr wrap="square" lIns="0" tIns="0" rIns="0" bIns="0" rtlCol="0">
            <a:spAutoFit/>
          </a:bodyPr>
          <a:lstStyle/>
          <a:p>
            <a:pPr rtl="0"/>
            <a:endParaRPr/>
          </a:p>
        </p:txBody>
      </p:sp>
      <p:sp>
        <p:nvSpPr>
          <p:cNvPr id="12" name="object 12"/>
          <p:cNvSpPr txBox="1"/>
          <p:nvPr/>
        </p:nvSpPr>
        <p:spPr>
          <a:xfrm>
            <a:off x="342391" y="606043"/>
            <a:ext cx="3543809" cy="1731308"/>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Viajes del personal patrocinados por YES Prep</a:t>
            </a:r>
            <a:endParaRPr sz="1600" dirty="0">
              <a:latin typeface="Arial"/>
              <a:cs typeface="Arial"/>
            </a:endParaRPr>
          </a:p>
          <a:p>
            <a:pPr marL="12700" marR="6350" rtl="0">
              <a:lnSpc>
                <a:spcPts val="1360"/>
              </a:lnSpc>
            </a:pPr>
            <a:r>
              <a:rPr lang="es" sz="1100" dirty="0">
                <a:latin typeface="Arial"/>
                <a:cs typeface="Arial"/>
              </a:rPr>
              <a:t>El personal debe emplear su criterio para determinar los riesgos para su persona al viajar por asuntos de YES Prep. Todos los viajes deben ser aprobados por su gerente. Si un miembro del personal transporta a estudiantes, primer debe obtener autorización para conducir. </a:t>
            </a:r>
            <a:r>
              <a:rPr lang="es" sz="1100" spc="-5" dirty="0">
                <a:latin typeface="Arial"/>
                <a:cs typeface="Arial"/>
              </a:rPr>
              <a:t>Envíe un correo electrónico </a:t>
            </a:r>
            <a:r>
              <a:rPr lang="es" sz="1100" u="sng" spc="-10" dirty="0">
                <a:solidFill>
                  <a:srgbClr val="0000FF"/>
                </a:solidFill>
                <a:latin typeface="Arial"/>
                <a:cs typeface="Arial"/>
              </a:rPr>
              <a:t>Talent@yesprep.org</a:t>
            </a:r>
            <a:r>
              <a:rPr lang="es" sz="1100" u="sng" dirty="0">
                <a:solidFill>
                  <a:srgbClr val="0000FF"/>
                </a:solidFill>
                <a:latin typeface="Arial"/>
                <a:cs typeface="Arial"/>
              </a:rPr>
              <a:t> para comenzar el proceso</a:t>
            </a:r>
            <a:r>
              <a:rPr lang="es" sz="1100" dirty="0">
                <a:latin typeface="Arial"/>
                <a:cs typeface="Arial"/>
              </a:rPr>
              <a:t>.</a:t>
            </a:r>
            <a:r>
              <a:rPr lang="es" sz="1100" spc="-10" dirty="0">
                <a:latin typeface="Arial"/>
                <a:cs typeface="Arial"/>
              </a:rPr>
              <a:t> </a:t>
            </a:r>
            <a:r>
              <a:rPr lang="es" sz="1100" spc="-20" dirty="0">
                <a:solidFill>
                  <a:srgbClr val="0000FF"/>
                </a:solidFill>
                <a:latin typeface="Arial"/>
                <a:cs typeface="Arial"/>
                <a:hlinkClick r:id="rId4"/>
              </a:rPr>
              <a:t> </a:t>
            </a:r>
            <a:r>
              <a:rPr lang="es" sz="1100" spc="-20" dirty="0">
                <a:latin typeface="Arial"/>
                <a:cs typeface="Arial"/>
              </a:rPr>
              <a:t> </a:t>
            </a:r>
            <a:r>
              <a:rPr lang="es" sz="1100" spc="-15" dirty="0">
                <a:latin typeface="Arial"/>
                <a:cs typeface="Arial"/>
              </a:rPr>
              <a:t> </a:t>
            </a:r>
            <a:r>
              <a:rPr lang="es" sz="1100" spc="-130" dirty="0">
                <a:latin typeface="Arial"/>
                <a:cs typeface="Arial"/>
              </a:rPr>
              <a:t> </a:t>
            </a:r>
          </a:p>
        </p:txBody>
      </p:sp>
      <p:sp>
        <p:nvSpPr>
          <p:cNvPr id="14" name="object 14"/>
          <p:cNvSpPr txBox="1"/>
          <p:nvPr/>
        </p:nvSpPr>
        <p:spPr>
          <a:xfrm>
            <a:off x="342391" y="3838690"/>
            <a:ext cx="3543809" cy="1952779"/>
          </a:xfrm>
          <a:prstGeom prst="rect">
            <a:avLst/>
          </a:prstGeom>
        </p:spPr>
        <p:txBody>
          <a:bodyPr vert="horz" wrap="square" lIns="0" tIns="0" rIns="0" bIns="0" rtlCol="0">
            <a:spAutoFit/>
          </a:bodyPr>
          <a:lstStyle/>
          <a:p>
            <a:pPr marL="12700" rtl="0">
              <a:lnSpc>
                <a:spcPts val="1900"/>
              </a:lnSpc>
            </a:pPr>
            <a:r>
              <a:rPr lang="es" sz="1600" spc="-10" dirty="0">
                <a:solidFill>
                  <a:srgbClr val="374B80"/>
                </a:solidFill>
                <a:latin typeface="Arial"/>
                <a:cs typeface="Arial"/>
              </a:rPr>
              <a:t>Visitas familiares </a:t>
            </a:r>
            <a:endParaRPr sz="1600" dirty="0">
              <a:latin typeface="Arial"/>
              <a:cs typeface="Arial"/>
            </a:endParaRPr>
          </a:p>
          <a:p>
            <a:pPr marL="12700" rtl="0">
              <a:lnSpc>
                <a:spcPts val="1300"/>
              </a:lnSpc>
            </a:pPr>
            <a:r>
              <a:rPr lang="es" sz="1100" dirty="0">
                <a:latin typeface="Arial"/>
                <a:cs typeface="Arial"/>
              </a:rPr>
              <a:t>Se permitirá que todos los visitantes ajenos a YES Prep visiten el campus si su visita es necesaria para el éxito de los estudiantes.</a:t>
            </a:r>
          </a:p>
          <a:p>
            <a:pPr marL="12700" marR="17145" rtl="0">
              <a:lnSpc>
                <a:spcPct val="103400"/>
              </a:lnSpc>
            </a:pPr>
            <a:r>
              <a:rPr lang="es" sz="1100" spc="-35" dirty="0">
                <a:latin typeface="Arial"/>
                <a:cs typeface="Arial"/>
              </a:rPr>
              <a:t> </a:t>
            </a:r>
            <a:r>
              <a:rPr lang="es" sz="1100" dirty="0">
                <a:latin typeface="Arial"/>
                <a:cs typeface="Arial"/>
              </a:rPr>
              <a:t>Todos los familiares visitantes deben mostrar una identificación y recibir un gafete temporal en la recepción a su llegada al campus.</a:t>
            </a:r>
            <a:r>
              <a:rPr lang="es" sz="1100" spc="130" dirty="0">
                <a:latin typeface="Arial"/>
                <a:cs typeface="Arial"/>
              </a:rPr>
              <a:t> </a:t>
            </a:r>
            <a:r>
              <a:rPr lang="es" sz="1100" dirty="0">
                <a:latin typeface="Arial"/>
                <a:cs typeface="Arial"/>
              </a:rPr>
              <a:t>Se recomienda que todos los visitantes utilicen mascarillas.</a:t>
            </a:r>
            <a:r>
              <a:rPr lang="es" sz="1100" spc="-20" dirty="0">
                <a:latin typeface="Arial"/>
                <a:cs typeface="Arial"/>
              </a:rPr>
              <a:t> </a:t>
            </a:r>
            <a:r>
              <a:rPr lang="es" sz="1100" dirty="0">
                <a:latin typeface="Arial"/>
                <a:cs typeface="Arial"/>
              </a:rPr>
              <a:t>Las visitas de familias están permitidas conforme a estas directrices.</a:t>
            </a:r>
            <a:r>
              <a:rPr lang="es" sz="1100" spc="-35" dirty="0">
                <a:latin typeface="Arial"/>
                <a:cs typeface="Arial"/>
              </a:rPr>
              <a:t> </a:t>
            </a:r>
            <a:r>
              <a:rPr lang="es" sz="1100" dirty="0">
                <a:latin typeface="Arial"/>
                <a:cs typeface="Arial"/>
              </a:rPr>
              <a:t>Se prohíben las entregas no esenciales, como de almuerzos, artículos personales y tareas.</a:t>
            </a:r>
          </a:p>
        </p:txBody>
      </p:sp>
      <p:sp>
        <p:nvSpPr>
          <p:cNvPr id="15" name="object 15"/>
          <p:cNvSpPr txBox="1"/>
          <p:nvPr/>
        </p:nvSpPr>
        <p:spPr>
          <a:xfrm>
            <a:off x="342391" y="5827010"/>
            <a:ext cx="3543809" cy="2127121"/>
          </a:xfrm>
          <a:prstGeom prst="rect">
            <a:avLst/>
          </a:prstGeom>
        </p:spPr>
        <p:txBody>
          <a:bodyPr vert="horz" wrap="square" lIns="0" tIns="0" rIns="0" bIns="0" rtlCol="0">
            <a:spAutoFit/>
          </a:bodyPr>
          <a:lstStyle/>
          <a:p>
            <a:pPr marL="12700" rtl="0">
              <a:lnSpc>
                <a:spcPts val="1900"/>
              </a:lnSpc>
            </a:pPr>
            <a:r>
              <a:rPr lang="es" sz="1600" spc="-10" dirty="0">
                <a:solidFill>
                  <a:srgbClr val="374B80"/>
                </a:solidFill>
                <a:latin typeface="Arial"/>
                <a:cs typeface="Arial"/>
              </a:rPr>
              <a:t>Visitantes ajenos a YES Prep</a:t>
            </a:r>
            <a:endParaRPr sz="1600" dirty="0">
              <a:latin typeface="Arial"/>
              <a:cs typeface="Arial"/>
            </a:endParaRPr>
          </a:p>
          <a:p>
            <a:pPr marL="12700" rtl="0">
              <a:lnSpc>
                <a:spcPts val="1300"/>
              </a:lnSpc>
            </a:pPr>
            <a:r>
              <a:rPr lang="es" sz="1100" dirty="0">
                <a:latin typeface="Arial"/>
                <a:cs typeface="Arial"/>
              </a:rPr>
              <a:t>Se permitirá que visitantes ajenos a YES Prep visiten un campus si estos brindan un servicio que influya en el éxito y el aprendizaje de los estudiantes. Todos los familiares visitantes deben mostrar una identificación y recibir un gafete temporal en la recepción a su llegada al campus.</a:t>
            </a:r>
            <a:r>
              <a:rPr lang="es" sz="1100" spc="10" dirty="0">
                <a:latin typeface="Arial"/>
                <a:cs typeface="Arial"/>
              </a:rPr>
              <a:t> </a:t>
            </a:r>
            <a:r>
              <a:rPr lang="es" sz="1100" dirty="0">
                <a:latin typeface="Arial"/>
                <a:cs typeface="Arial"/>
              </a:rPr>
              <a:t>Todos los visitantes deben respetar las directrices sobre distancia física y salud y seguridad.</a:t>
            </a:r>
            <a:r>
              <a:rPr lang="es" sz="1100" spc="-35" dirty="0">
                <a:latin typeface="Arial"/>
                <a:cs typeface="Arial"/>
              </a:rPr>
              <a:t> </a:t>
            </a:r>
            <a:r>
              <a:rPr lang="es" sz="1100" dirty="0">
                <a:latin typeface="Arial"/>
                <a:cs typeface="Arial"/>
              </a:rPr>
              <a:t>Algunos ejemplos de estos son los proveedores que proporcionen tutorías y apoyo académico a los estudiantes. Se recomienda que todos los visitantes utilicen mascarillas.</a:t>
            </a:r>
          </a:p>
        </p:txBody>
      </p:sp>
      <p:sp>
        <p:nvSpPr>
          <p:cNvPr id="16" name="object 16"/>
          <p:cNvSpPr txBox="1"/>
          <p:nvPr/>
        </p:nvSpPr>
        <p:spPr>
          <a:xfrm>
            <a:off x="342391" y="7985221"/>
            <a:ext cx="3119117" cy="746358"/>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Excursiones</a:t>
            </a:r>
            <a:endParaRPr sz="1600" dirty="0">
              <a:latin typeface="Arial"/>
              <a:cs typeface="Arial"/>
            </a:endParaRPr>
          </a:p>
          <a:p>
            <a:pPr marL="12700" rtl="0">
              <a:lnSpc>
                <a:spcPts val="1305"/>
              </a:lnSpc>
            </a:pPr>
            <a:r>
              <a:rPr lang="es" sz="1100" dirty="0">
                <a:latin typeface="Arial"/>
                <a:cs typeface="Arial"/>
              </a:rPr>
              <a:t>Se permiten las excursiones en los siguientes casos si:</a:t>
            </a:r>
          </a:p>
          <a:p>
            <a:pPr marL="12700" rtl="0">
              <a:lnSpc>
                <a:spcPct val="100000"/>
              </a:lnSpc>
              <a:spcBef>
                <a:spcPts val="45"/>
              </a:spcBef>
            </a:pPr>
            <a:endParaRPr lang="es" sz="1100" dirty="0">
              <a:latin typeface="Arial"/>
              <a:cs typeface="Arial"/>
            </a:endParaRPr>
          </a:p>
        </p:txBody>
      </p:sp>
      <p:sp>
        <p:nvSpPr>
          <p:cNvPr id="17" name="object 17"/>
          <p:cNvSpPr txBox="1"/>
          <p:nvPr/>
        </p:nvSpPr>
        <p:spPr>
          <a:xfrm>
            <a:off x="4337684" y="620776"/>
            <a:ext cx="2917825" cy="891540"/>
          </a:xfrm>
          <a:prstGeom prst="rect">
            <a:avLst/>
          </a:prstGeom>
        </p:spPr>
        <p:txBody>
          <a:bodyPr vert="horz" wrap="square" lIns="0" tIns="0" rIns="0" bIns="0" rtlCol="0">
            <a:spAutoFit/>
          </a:bodyPr>
          <a:lstStyle/>
          <a:p>
            <a:pPr marL="241300" indent="-228600" rtl="0">
              <a:lnSpc>
                <a:spcPct val="100000"/>
              </a:lnSpc>
              <a:buFont typeface="Symbol"/>
              <a:buChar char=""/>
              <a:tabLst>
                <a:tab pos="241300" algn="l"/>
              </a:tabLst>
            </a:pPr>
            <a:r>
              <a:rPr lang="es" sz="1100">
                <a:latin typeface="Arial"/>
                <a:cs typeface="Arial"/>
              </a:rPr>
              <a:t>Se cumplen las directrices de salud y seguridad.</a:t>
            </a:r>
            <a:endParaRPr sz="1100">
              <a:latin typeface="Arial"/>
              <a:cs typeface="Arial"/>
            </a:endParaRPr>
          </a:p>
          <a:p>
            <a:pPr marL="241300" indent="-228600" rtl="0">
              <a:lnSpc>
                <a:spcPct val="100000"/>
              </a:lnSpc>
              <a:spcBef>
                <a:spcPts val="120"/>
              </a:spcBef>
              <a:buFont typeface="Symbol"/>
              <a:buChar char=""/>
              <a:tabLst>
                <a:tab pos="241300" algn="l"/>
              </a:tabLst>
            </a:pPr>
            <a:r>
              <a:rPr lang="es" sz="1100">
                <a:latin typeface="Arial"/>
                <a:cs typeface="Arial"/>
              </a:rPr>
              <a:t>Se puede mantener la distancia física.</a:t>
            </a:r>
            <a:endParaRPr sz="1100">
              <a:latin typeface="Arial"/>
              <a:cs typeface="Arial"/>
            </a:endParaRPr>
          </a:p>
          <a:p>
            <a:pPr marL="241300" marR="294005" indent="-228600" rtl="0">
              <a:lnSpc>
                <a:spcPct val="103200"/>
              </a:lnSpc>
              <a:spcBef>
                <a:spcPts val="80"/>
              </a:spcBef>
              <a:buFont typeface="Symbol"/>
              <a:buChar char=""/>
              <a:tabLst>
                <a:tab pos="241300" algn="l"/>
              </a:tabLst>
            </a:pPr>
            <a:r>
              <a:rPr lang="es" sz="1100" spc="5">
                <a:latin typeface="Arial"/>
                <a:cs typeface="Arial"/>
              </a:rPr>
              <a:t>La reunión es necesaria para el éxito de los estudiantes o </a:t>
            </a:r>
            <a:r>
              <a:rPr lang="es" sz="1100">
                <a:latin typeface="Arial"/>
                <a:cs typeface="Arial"/>
              </a:rPr>
              <a:t>para la participación de los estudiantes, del personal o de la familia</a:t>
            </a:r>
            <a:r>
              <a:rPr lang="es" sz="1100" spc="-25">
                <a:latin typeface="Arial"/>
                <a:cs typeface="Arial"/>
              </a:rPr>
              <a:t> </a:t>
            </a:r>
            <a:r>
              <a:rPr lang="es" sz="1100" spc="5">
                <a:latin typeface="Arial"/>
                <a:cs typeface="Arial"/>
              </a:rPr>
              <a:t>. </a:t>
            </a:r>
            <a:r>
              <a:rPr lang="es" sz="1100" spc="-20">
                <a:latin typeface="Arial"/>
                <a:cs typeface="Arial"/>
              </a:rPr>
              <a:t> </a:t>
            </a:r>
            <a:r>
              <a:rPr lang="es" sz="1100" spc="-5">
                <a:latin typeface="Arial"/>
                <a:cs typeface="Arial"/>
              </a:rPr>
              <a:t> </a:t>
            </a:r>
            <a:r>
              <a:rPr lang="es" sz="1100" spc="5">
                <a:latin typeface="Arial"/>
                <a:cs typeface="Arial"/>
              </a:rPr>
              <a:t> </a:t>
            </a:r>
            <a:r>
              <a:rPr lang="es" sz="1100" spc="10">
                <a:latin typeface="Arial"/>
                <a:cs typeface="Arial"/>
              </a:rPr>
              <a:t> </a:t>
            </a:r>
            <a:endParaRPr sz="1100">
              <a:latin typeface="Arial"/>
              <a:cs typeface="Arial"/>
            </a:endParaRPr>
          </a:p>
        </p:txBody>
      </p:sp>
      <p:sp>
        <p:nvSpPr>
          <p:cNvPr id="18" name="object 18"/>
          <p:cNvSpPr txBox="1"/>
          <p:nvPr/>
        </p:nvSpPr>
        <p:spPr>
          <a:xfrm>
            <a:off x="4167382" y="1963124"/>
            <a:ext cx="2501900" cy="179070"/>
          </a:xfrm>
          <a:prstGeom prst="rect">
            <a:avLst/>
          </a:prstGeom>
        </p:spPr>
        <p:txBody>
          <a:bodyPr vert="horz" wrap="square" lIns="0" tIns="0" rIns="0" bIns="0" rtlCol="0">
            <a:spAutoFit/>
          </a:bodyPr>
          <a:lstStyle/>
          <a:p>
            <a:pPr marL="12700" rtl="0">
              <a:lnSpc>
                <a:spcPct val="100000"/>
              </a:lnSpc>
            </a:pPr>
            <a:r>
              <a:rPr lang="es" sz="1100" dirty="0">
                <a:latin typeface="Arial"/>
                <a:cs typeface="Arial"/>
              </a:rPr>
              <a:t>Los ejemplos incluyen, entre otros:</a:t>
            </a:r>
            <a:endParaRPr sz="1100" dirty="0">
              <a:latin typeface="Arial"/>
              <a:cs typeface="Arial"/>
            </a:endParaRPr>
          </a:p>
        </p:txBody>
      </p:sp>
      <p:sp>
        <p:nvSpPr>
          <p:cNvPr id="19" name="object 19"/>
          <p:cNvSpPr txBox="1"/>
          <p:nvPr/>
        </p:nvSpPr>
        <p:spPr>
          <a:xfrm>
            <a:off x="4337684" y="2162299"/>
            <a:ext cx="2812415" cy="900430"/>
          </a:xfrm>
          <a:prstGeom prst="rect">
            <a:avLst/>
          </a:prstGeom>
        </p:spPr>
        <p:txBody>
          <a:bodyPr vert="horz" wrap="square" lIns="0" tIns="0" rIns="0" bIns="0" rtlCol="0">
            <a:spAutoFit/>
          </a:bodyPr>
          <a:lstStyle/>
          <a:p>
            <a:pPr marL="241300" indent="-228600" rtl="0">
              <a:lnSpc>
                <a:spcPct val="100000"/>
              </a:lnSpc>
              <a:buFont typeface="Symbol"/>
              <a:buChar char=""/>
              <a:tabLst>
                <a:tab pos="241300" algn="l"/>
              </a:tabLst>
            </a:pPr>
            <a:r>
              <a:rPr lang="es" sz="1100" dirty="0">
                <a:latin typeface="Arial"/>
                <a:cs typeface="Arial"/>
              </a:rPr>
              <a:t>Eventos deportivos</a:t>
            </a:r>
            <a:endParaRPr sz="1100" dirty="0">
              <a:latin typeface="Arial"/>
              <a:cs typeface="Arial"/>
            </a:endParaRPr>
          </a:p>
          <a:p>
            <a:pPr marL="241300" marR="6350" indent="-228600" rtl="0">
              <a:lnSpc>
                <a:spcPct val="103600"/>
              </a:lnSpc>
              <a:spcBef>
                <a:spcPts val="70"/>
              </a:spcBef>
              <a:buFont typeface="Symbol"/>
              <a:buChar char=""/>
              <a:tabLst>
                <a:tab pos="241300" algn="l"/>
              </a:tabLst>
            </a:pPr>
            <a:r>
              <a:rPr lang="es" sz="1100" dirty="0">
                <a:latin typeface="Arial"/>
                <a:cs typeface="Arial"/>
              </a:rPr>
              <a:t>Competencias de artes escénicas (por ejemplo, competencias de baile)</a:t>
            </a:r>
            <a:endParaRPr sz="1100" dirty="0">
              <a:latin typeface="Arial"/>
              <a:cs typeface="Arial"/>
            </a:endParaRPr>
          </a:p>
          <a:p>
            <a:pPr marL="241300" indent="-228600" rtl="0">
              <a:lnSpc>
                <a:spcPct val="100000"/>
              </a:lnSpc>
              <a:spcBef>
                <a:spcPts val="105"/>
              </a:spcBef>
              <a:buFont typeface="Symbol"/>
              <a:buChar char=""/>
              <a:tabLst>
                <a:tab pos="241300" algn="l"/>
              </a:tabLst>
            </a:pPr>
            <a:r>
              <a:rPr lang="es" sz="1100" dirty="0">
                <a:latin typeface="Arial"/>
                <a:cs typeface="Arial"/>
              </a:rPr>
              <a:t>Visitas a museos</a:t>
            </a:r>
            <a:endParaRPr sz="1100" dirty="0">
              <a:latin typeface="Arial"/>
              <a:cs typeface="Arial"/>
            </a:endParaRPr>
          </a:p>
          <a:p>
            <a:pPr marL="241300" indent="-228600" rtl="0">
              <a:lnSpc>
                <a:spcPct val="100000"/>
              </a:lnSpc>
              <a:spcBef>
                <a:spcPts val="120"/>
              </a:spcBef>
              <a:buFont typeface="Symbol"/>
              <a:buChar char=""/>
              <a:tabLst>
                <a:tab pos="241300" algn="l"/>
              </a:tabLst>
            </a:pPr>
            <a:r>
              <a:rPr lang="es" sz="1100" dirty="0">
                <a:latin typeface="Arial"/>
                <a:cs typeface="Arial"/>
              </a:rPr>
              <a:t>Actividades recreativas</a:t>
            </a:r>
            <a:endParaRPr sz="1100" dirty="0">
              <a:latin typeface="Arial"/>
              <a:cs typeface="Arial"/>
            </a:endParaRPr>
          </a:p>
        </p:txBody>
      </p:sp>
      <p:sp>
        <p:nvSpPr>
          <p:cNvPr id="20" name="object 20"/>
          <p:cNvSpPr txBox="1"/>
          <p:nvPr/>
        </p:nvSpPr>
        <p:spPr>
          <a:xfrm>
            <a:off x="4129722" y="3150296"/>
            <a:ext cx="3281045" cy="3926716"/>
          </a:xfrm>
          <a:prstGeom prst="rect">
            <a:avLst/>
          </a:prstGeom>
        </p:spPr>
        <p:txBody>
          <a:bodyPr vert="horz" wrap="square" lIns="0" tIns="0" rIns="0" bIns="0" rtlCol="0">
            <a:spAutoFit/>
          </a:bodyPr>
          <a:lstStyle/>
          <a:p>
            <a:pPr marL="12700" marR="6350" rtl="0">
              <a:lnSpc>
                <a:spcPct val="103400"/>
              </a:lnSpc>
            </a:pPr>
            <a:r>
              <a:rPr lang="es" sz="1100" spc="-5" dirty="0">
                <a:latin typeface="Arial"/>
                <a:cs typeface="Arial"/>
              </a:rPr>
              <a:t>El DCO y el director deben autorizar todas las excursiones como mínimo 30 días antes enviando la </a:t>
            </a:r>
            <a:r>
              <a:rPr lang="es" sz="1100" spc="-10" dirty="0">
                <a:latin typeface="Arial"/>
                <a:cs typeface="Arial"/>
              </a:rPr>
              <a:t>Guía para la planeación de eventos</a:t>
            </a:r>
            <a:r>
              <a:rPr lang="es" sz="1100" dirty="0">
                <a:latin typeface="Arial"/>
                <a:cs typeface="Arial"/>
              </a:rPr>
              <a:t>.</a:t>
            </a:r>
            <a:r>
              <a:rPr lang="es" sz="1100" spc="-10" dirty="0">
                <a:latin typeface="Arial"/>
                <a:cs typeface="Arial"/>
              </a:rPr>
              <a:t> </a:t>
            </a:r>
            <a:r>
              <a:rPr lang="es" sz="1100" dirty="0">
                <a:latin typeface="Arial"/>
                <a:cs typeface="Arial"/>
              </a:rPr>
              <a:t>Se recomienda encarecidamente a los estudiantes y al personal que asistan a excursiones donde haya que pernoctar que obtengan un resultado negativo en una prueba de detección del COVID-19 que se hagan antes de la excursión. Hay pruebas rápidas de detección del COVID-19 en todos los campus de YES Prep para el personal y los estudiantes de YES Prep.</a:t>
            </a:r>
            <a:endParaRPr lang="en-US" sz="1100" dirty="0">
              <a:latin typeface="Arial"/>
              <a:cs typeface="Arial"/>
            </a:endParaRPr>
          </a:p>
          <a:p>
            <a:pPr marL="12700" marR="6350" rtl="0">
              <a:lnSpc>
                <a:spcPct val="103400"/>
              </a:lnSpc>
            </a:pPr>
            <a:endParaRPr lang="en-US" sz="1100" spc="-10" dirty="0">
              <a:latin typeface="Arial"/>
              <a:cs typeface="Arial"/>
            </a:endParaRPr>
          </a:p>
          <a:p>
            <a:pPr marL="12700" marR="6350" rtl="0">
              <a:lnSpc>
                <a:spcPct val="103400"/>
              </a:lnSpc>
            </a:pPr>
            <a:r>
              <a:rPr lang="es" sz="1100" spc="-10" dirty="0">
                <a:latin typeface="Arial"/>
                <a:cs typeface="Arial"/>
              </a:rPr>
              <a:t>El DCO o el miembro designado del equipo de operaciones debe usar el </a:t>
            </a:r>
            <a:r>
              <a:rPr lang="es" sz="1100" u="sng" dirty="0">
                <a:solidFill>
                  <a:srgbClr val="0000FF"/>
                </a:solidFill>
                <a:latin typeface="Arial"/>
                <a:cs typeface="Arial"/>
              </a:rPr>
              <a:t>Travel Tracker</a:t>
            </a:r>
            <a:r>
              <a:rPr lang="es" sz="1100" u="sng" spc="-10" dirty="0">
                <a:solidFill>
                  <a:srgbClr val="0000FF"/>
                </a:solidFill>
                <a:latin typeface="Arial"/>
                <a:cs typeface="Arial"/>
              </a:rPr>
              <a:t> </a:t>
            </a:r>
            <a:r>
              <a:rPr lang="es" sz="1100" u="sng" dirty="0">
                <a:solidFill>
                  <a:srgbClr val="0000FF"/>
                </a:solidFill>
                <a:latin typeface="Arial"/>
                <a:cs typeface="Arial"/>
              </a:rPr>
              <a:t> </a:t>
            </a:r>
            <a:r>
              <a:rPr lang="es" sz="1100" dirty="0">
                <a:latin typeface="Arial"/>
                <a:cs typeface="Arial"/>
              </a:rPr>
              <a:t>para informar de todas las excursiones 21 días antes de que se realicen. Debe recibirse la confirmación del autobús antes de que se emitan los permisos, se cobre el dinero y se envíe la confirmación a los estudiantes o tutores.</a:t>
            </a:r>
            <a:r>
              <a:rPr lang="es" sz="1100" spc="-5" dirty="0">
                <a:latin typeface="Arial"/>
                <a:cs typeface="Arial"/>
              </a:rPr>
              <a:t> </a:t>
            </a:r>
            <a:r>
              <a:rPr lang="es" sz="1100" spc="-10" dirty="0">
                <a:latin typeface="Arial"/>
                <a:cs typeface="Arial"/>
              </a:rPr>
              <a:t> </a:t>
            </a:r>
            <a:r>
              <a:rPr lang="es" sz="1100" spc="-5" dirty="0">
                <a:latin typeface="Arial"/>
                <a:cs typeface="Arial"/>
              </a:rPr>
              <a:t>  </a:t>
            </a:r>
            <a:r>
              <a:rPr lang="es" sz="1100" u="sng" spc="-5" dirty="0">
                <a:solidFill>
                  <a:srgbClr val="430097"/>
                </a:solidFill>
                <a:latin typeface="Arial"/>
                <a:cs typeface="Arial"/>
                <a:hlinkClick r:id="rId5"/>
              </a:rPr>
              <a:t> </a:t>
            </a:r>
            <a:r>
              <a:rPr lang="es" sz="1100" spc="-5" dirty="0">
                <a:solidFill>
                  <a:srgbClr val="430097"/>
                </a:solidFill>
                <a:latin typeface="Arial"/>
                <a:cs typeface="Arial"/>
                <a:hlinkClick r:id="rId5"/>
              </a:rPr>
              <a:t> </a:t>
            </a:r>
            <a:r>
              <a:rPr lang="es" sz="1100" spc="-5" dirty="0">
                <a:latin typeface="Arial"/>
                <a:cs typeface="Arial"/>
              </a:rPr>
              <a:t> </a:t>
            </a:r>
            <a:r>
              <a:rPr lang="es" sz="1100" spc="-15" dirty="0">
                <a:latin typeface="Arial"/>
                <a:cs typeface="Arial"/>
              </a:rPr>
              <a:t> </a:t>
            </a:r>
            <a:r>
              <a:rPr lang="es" sz="1100" spc="-10" dirty="0">
                <a:latin typeface="Arial"/>
                <a:cs typeface="Arial"/>
              </a:rPr>
              <a:t> </a:t>
            </a:r>
            <a:r>
              <a:rPr lang="es" sz="1100" spc="10" dirty="0">
                <a:latin typeface="Arial"/>
                <a:cs typeface="Arial"/>
              </a:rPr>
              <a:t> </a:t>
            </a:r>
            <a:r>
              <a:rPr lang="es" sz="1100" spc="5" dirty="0">
                <a:latin typeface="Arial"/>
                <a:cs typeface="Arial"/>
              </a:rPr>
              <a:t> </a:t>
            </a:r>
            <a:r>
              <a:rPr lang="es" sz="1100" spc="-10" dirty="0">
                <a:latin typeface="Arial"/>
                <a:cs typeface="Arial"/>
              </a:rPr>
              <a:t> </a:t>
            </a:r>
            <a:r>
              <a:rPr lang="es" sz="1100" spc="-25" dirty="0">
                <a:latin typeface="Arial"/>
                <a:cs typeface="Arial"/>
              </a:rPr>
              <a:t> </a:t>
            </a:r>
            <a:r>
              <a:rPr lang="es" sz="1100" spc="-10" dirty="0">
                <a:latin typeface="Arial"/>
                <a:cs typeface="Arial"/>
              </a:rPr>
              <a:t> </a:t>
            </a:r>
            <a:r>
              <a:rPr lang="es" sz="1100" spc="5" dirty="0">
                <a:latin typeface="Arial"/>
                <a:cs typeface="Arial"/>
              </a:rPr>
              <a:t> </a:t>
            </a:r>
            <a:r>
              <a:rPr lang="es" sz="1100" spc="-5" dirty="0">
                <a:latin typeface="Arial"/>
                <a:cs typeface="Arial"/>
              </a:rPr>
              <a:t> </a:t>
            </a:r>
            <a:r>
              <a:rPr lang="es" sz="1100" spc="-20" dirty="0">
                <a:latin typeface="Arial"/>
                <a:cs typeface="Arial"/>
              </a:rPr>
              <a:t> </a:t>
            </a:r>
            <a:r>
              <a:rPr lang="es" sz="1100" spc="5" dirty="0">
                <a:latin typeface="Arial"/>
                <a:cs typeface="Arial"/>
              </a:rPr>
              <a:t> </a:t>
            </a:r>
            <a:r>
              <a:rPr lang="es" sz="1100" spc="-5" dirty="0">
                <a:latin typeface="Arial"/>
                <a:cs typeface="Arial"/>
              </a:rPr>
              <a:t> </a:t>
            </a:r>
            <a:r>
              <a:rPr lang="es" sz="1100" spc="-10" dirty="0">
                <a:latin typeface="Arial"/>
                <a:cs typeface="Arial"/>
              </a:rPr>
              <a:t> </a:t>
            </a:r>
            <a:r>
              <a:rPr lang="es" sz="1100" spc="-20" dirty="0">
                <a:latin typeface="Arial"/>
                <a:cs typeface="Arial"/>
              </a:rPr>
              <a:t> </a:t>
            </a:r>
          </a:p>
          <a:p>
            <a:pPr marL="12700" marR="320675" indent="39370" rtl="0">
              <a:lnSpc>
                <a:spcPct val="103200"/>
              </a:lnSpc>
              <a:spcBef>
                <a:spcPts val="810"/>
              </a:spcBef>
            </a:pPr>
            <a:r>
              <a:rPr lang="es" sz="1100" i="1" dirty="0">
                <a:latin typeface="Arial"/>
                <a:cs typeface="Arial"/>
              </a:rPr>
              <a:t>*Toda persona acompañante que no sea </a:t>
            </a:r>
            <a:r>
              <a:rPr lang="es" sz="1100" i="1" spc="-10" dirty="0">
                <a:latin typeface="Arial"/>
                <a:cs typeface="Arial"/>
              </a:rPr>
              <a:t>personal </a:t>
            </a:r>
            <a:r>
              <a:rPr lang="es" sz="1100" i="1" dirty="0">
                <a:latin typeface="Arial"/>
                <a:cs typeface="Arial"/>
              </a:rPr>
              <a:t>de YE</a:t>
            </a:r>
            <a:r>
              <a:rPr lang="es" sz="1100" i="1" spc="-5" dirty="0">
                <a:latin typeface="Arial"/>
                <a:cs typeface="Arial"/>
              </a:rPr>
              <a:t>S </a:t>
            </a:r>
            <a:r>
              <a:rPr lang="es" sz="1100" i="1" dirty="0">
                <a:latin typeface="Arial"/>
                <a:cs typeface="Arial"/>
              </a:rPr>
              <a:t>P</a:t>
            </a:r>
            <a:r>
              <a:rPr lang="es" sz="1100" i="1" spc="-5" dirty="0">
                <a:latin typeface="Arial"/>
                <a:cs typeface="Arial"/>
              </a:rPr>
              <a:t>rep, </a:t>
            </a:r>
            <a:r>
              <a:rPr lang="es" sz="1100" i="1" dirty="0">
                <a:latin typeface="Arial"/>
                <a:cs typeface="Arial"/>
              </a:rPr>
              <a:t>inclu</a:t>
            </a:r>
            <a:r>
              <a:rPr lang="es" sz="1100" i="1" spc="-5" dirty="0">
                <a:latin typeface="Arial"/>
                <a:cs typeface="Arial"/>
              </a:rPr>
              <a:t>i</a:t>
            </a:r>
            <a:r>
              <a:rPr lang="es" sz="1100" i="1" dirty="0">
                <a:latin typeface="Arial"/>
                <a:cs typeface="Arial"/>
              </a:rPr>
              <a:t>dos los padres, madres y </a:t>
            </a:r>
            <a:r>
              <a:rPr lang="es" sz="1100" i="1" spc="-10" dirty="0">
                <a:latin typeface="Arial"/>
                <a:cs typeface="Arial"/>
              </a:rPr>
              <a:t> </a:t>
            </a:r>
            <a:r>
              <a:rPr lang="es" sz="1100" i="1" spc="-15" dirty="0">
                <a:latin typeface="Arial"/>
                <a:cs typeface="Arial"/>
              </a:rPr>
              <a:t>familiares</a:t>
            </a:r>
            <a:r>
              <a:rPr lang="es" sz="1100" i="1" dirty="0">
                <a:latin typeface="Arial"/>
                <a:cs typeface="Arial"/>
              </a:rPr>
              <a:t>, deben seguir la po</a:t>
            </a:r>
            <a:r>
              <a:rPr lang="es" sz="1100" i="1" spc="-10" dirty="0">
                <a:latin typeface="Arial"/>
                <a:cs typeface="Arial"/>
              </a:rPr>
              <a:t>lí</a:t>
            </a:r>
            <a:r>
              <a:rPr lang="es" sz="1100" i="1" dirty="0">
                <a:latin typeface="Arial"/>
                <a:cs typeface="Arial"/>
              </a:rPr>
              <a:t>tica de voluntarios*.</a:t>
            </a:r>
            <a:r>
              <a:rPr lang="es" sz="1100" i="1" spc="-5" dirty="0">
                <a:latin typeface="Arial"/>
                <a:cs typeface="Arial"/>
              </a:rPr>
              <a:t> </a:t>
            </a:r>
            <a:r>
              <a:rPr lang="es" sz="1100" i="1" spc="10" dirty="0">
                <a:latin typeface="Arial"/>
                <a:cs typeface="Arial"/>
              </a:rPr>
              <a:t> </a:t>
            </a:r>
            <a:r>
              <a:rPr lang="es" sz="1100" i="1" spc="-10" dirty="0">
                <a:latin typeface="Arial"/>
                <a:cs typeface="Arial"/>
              </a:rPr>
              <a:t>  </a:t>
            </a:r>
            <a:r>
              <a:rPr lang="es" sz="1100" i="1" spc="5" dirty="0">
                <a:latin typeface="Arial"/>
                <a:cs typeface="Arial"/>
              </a:rPr>
              <a:t> </a:t>
            </a:r>
            <a:r>
              <a:rPr lang="es" sz="1100" i="1" spc="15" dirty="0">
                <a:latin typeface="Arial"/>
                <a:cs typeface="Arial"/>
              </a:rPr>
              <a:t> </a:t>
            </a:r>
            <a:r>
              <a:rPr lang="es" sz="1100" i="1" spc="-10" dirty="0">
                <a:latin typeface="Arial"/>
                <a:cs typeface="Arial"/>
              </a:rPr>
              <a:t> </a:t>
            </a:r>
            <a:r>
              <a:rPr lang="es" sz="1100" i="1" spc="-5" dirty="0">
                <a:latin typeface="Arial"/>
                <a:cs typeface="Arial"/>
              </a:rPr>
              <a:t>  </a:t>
            </a:r>
            <a:r>
              <a:rPr lang="es" sz="1100" i="1" spc="5" dirty="0">
                <a:latin typeface="Arial"/>
                <a:cs typeface="Arial"/>
              </a:rPr>
              <a:t> </a:t>
            </a:r>
            <a:endParaRPr sz="1100" dirty="0">
              <a:latin typeface="Arial"/>
              <a:cs typeface="Arial"/>
            </a:endParaRPr>
          </a:p>
        </p:txBody>
      </p:sp>
      <p:sp>
        <p:nvSpPr>
          <p:cNvPr id="21" name="object 21"/>
          <p:cNvSpPr txBox="1"/>
          <p:nvPr/>
        </p:nvSpPr>
        <p:spPr>
          <a:xfrm>
            <a:off x="4148709" y="7162674"/>
            <a:ext cx="3281045" cy="1287145"/>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Plan de cierre</a:t>
            </a:r>
            <a:endParaRPr sz="1600" dirty="0">
              <a:latin typeface="Arial"/>
              <a:cs typeface="Arial"/>
            </a:endParaRPr>
          </a:p>
          <a:p>
            <a:pPr marL="12700" rtl="0">
              <a:lnSpc>
                <a:spcPts val="1305"/>
              </a:lnSpc>
            </a:pPr>
            <a:r>
              <a:rPr lang="es" sz="1100" spc="-30" dirty="0">
                <a:latin typeface="Arial"/>
                <a:cs typeface="Arial"/>
              </a:rPr>
              <a:t>No esperamos que haya que cerrar la escuela.</a:t>
            </a:r>
            <a:r>
              <a:rPr lang="es" sz="1100" spc="-120" dirty="0">
                <a:latin typeface="Arial"/>
                <a:cs typeface="Arial"/>
              </a:rPr>
              <a:t> </a:t>
            </a:r>
            <a:r>
              <a:rPr lang="es" sz="1100" spc="-50" dirty="0">
                <a:latin typeface="Arial"/>
                <a:cs typeface="Arial"/>
              </a:rPr>
              <a:t>En caso de que las condiciones del COVID-19 se deterioren de tal manera que hagan necesario que se cierre un campus, un aula o parte de un aula, el área de Salud y Servicios Médicos de YES Prep tomará la decisión consultando al Departamento de Salud de Houston.</a:t>
            </a:r>
            <a:endParaRPr sz="1100" dirty="0">
              <a:latin typeface="Arial"/>
              <a:cs typeface="Arial"/>
            </a:endParaRPr>
          </a:p>
          <a:p>
            <a:pPr marL="12700" marR="6350" rtl="0">
              <a:lnSpc>
                <a:spcPct val="103499"/>
              </a:lnSpc>
            </a:pPr>
            <a:endParaRPr sz="1100" dirty="0">
              <a:latin typeface="Arial"/>
              <a:cs typeface="Arial"/>
            </a:endParaRPr>
          </a:p>
        </p:txBody>
      </p:sp>
      <p:sp>
        <p:nvSpPr>
          <p:cNvPr id="22" name="object 12">
            <a:extLst>
              <a:ext uri="{FF2B5EF4-FFF2-40B4-BE49-F238E27FC236}">
                <a16:creationId xmlns:a16="http://schemas.microsoft.com/office/drawing/2014/main" id="{A161BCCB-27A4-4F20-829F-1512CE877EA4}"/>
              </a:ext>
            </a:extLst>
          </p:cNvPr>
          <p:cNvSpPr txBox="1"/>
          <p:nvPr/>
        </p:nvSpPr>
        <p:spPr>
          <a:xfrm>
            <a:off x="342391" y="2598423"/>
            <a:ext cx="3543809" cy="1192699"/>
          </a:xfrm>
          <a:prstGeom prst="rect">
            <a:avLst/>
          </a:prstGeom>
        </p:spPr>
        <p:txBody>
          <a:bodyPr vert="horz" wrap="square" lIns="0" tIns="0" rIns="0" bIns="0" rtlCol="0">
            <a:spAutoFit/>
          </a:bodyPr>
          <a:lstStyle/>
          <a:p>
            <a:pPr marL="12700" rtl="0">
              <a:lnSpc>
                <a:spcPts val="1905"/>
              </a:lnSpc>
            </a:pPr>
            <a:r>
              <a:rPr lang="es" sz="1600" spc="10" dirty="0">
                <a:solidFill>
                  <a:srgbClr val="374B80"/>
                </a:solidFill>
                <a:latin typeface="Arial"/>
                <a:cs typeface="Arial"/>
              </a:rPr>
              <a:t>Sábados de excelencia en la enseñanza </a:t>
            </a:r>
            <a:endParaRPr sz="1600" dirty="0">
              <a:latin typeface="Arial"/>
              <a:cs typeface="Arial"/>
            </a:endParaRPr>
          </a:p>
          <a:p>
            <a:pPr marL="12700" marR="6350" rtl="0">
              <a:lnSpc>
                <a:spcPts val="1360"/>
              </a:lnSpc>
            </a:pPr>
            <a:r>
              <a:rPr lang="es" sz="1100" spc="-5" dirty="0">
                <a:latin typeface="Arial"/>
                <a:cs typeface="Arial"/>
              </a:rPr>
              <a:t>A partir del 23 de septiembre de 2023, se reanudarán las sesiones presenciales de los Sábados de Aprendizaje Profesional. Para obtener más información, envíe un correo electrónico a </a:t>
            </a:r>
            <a:r>
              <a:rPr lang="es" sz="1100" u="sng" spc="-5" dirty="0">
                <a:solidFill>
                  <a:srgbClr val="0000FF"/>
                </a:solidFill>
                <a:latin typeface="Arial"/>
                <a:cs typeface="Arial"/>
              </a:rPr>
              <a:t>Teaching.excellence@yesprep.org</a:t>
            </a:r>
            <a:endParaRPr sz="1100" u="sng" dirty="0">
              <a:solidFill>
                <a:srgbClr val="0000FF"/>
              </a:solidFill>
              <a:latin typeface="Arial"/>
              <a:cs typeface="Arial"/>
            </a:endParaRPr>
          </a:p>
        </p:txBody>
      </p:sp>
      <p:sp>
        <p:nvSpPr>
          <p:cNvPr id="23" name="object 2">
            <a:extLst>
              <a:ext uri="{FF2B5EF4-FFF2-40B4-BE49-F238E27FC236}">
                <a16:creationId xmlns:a16="http://schemas.microsoft.com/office/drawing/2014/main" id="{4119B575-3218-45D0-B89B-DE2194A7F66F}"/>
              </a:ext>
            </a:extLst>
          </p:cNvPr>
          <p:cNvSpPr txBox="1"/>
          <p:nvPr/>
        </p:nvSpPr>
        <p:spPr>
          <a:xfrm>
            <a:off x="5770245" y="112268"/>
            <a:ext cx="1612265" cy="163830"/>
          </a:xfrm>
          <a:prstGeom prst="rect">
            <a:avLst/>
          </a:prstGeom>
        </p:spPr>
        <p:txBody>
          <a:bodyPr vert="horz" wrap="square" lIns="0" tIns="0" rIns="0" bIns="0" rtlCol="0">
            <a:spAutoFit/>
          </a:bodyPr>
          <a:lstStyle/>
          <a:p>
            <a:pPr marL="12700">
              <a:lnSpc>
                <a:spcPct val="100000"/>
              </a:lnSpc>
            </a:pPr>
            <a:r>
              <a:rPr sz="1000" b="1" spc="-5" dirty="0">
                <a:solidFill>
                  <a:srgbClr val="56575B"/>
                </a:solidFill>
                <a:latin typeface="Arial"/>
                <a:cs typeface="Arial"/>
              </a:rPr>
              <a:t>Y</a:t>
            </a:r>
            <a:r>
              <a:rPr sz="1000" b="1" spc="-15" dirty="0">
                <a:solidFill>
                  <a:srgbClr val="56575B"/>
                </a:solidFill>
                <a:latin typeface="Arial"/>
                <a:cs typeface="Arial"/>
              </a:rPr>
              <a:t>E</a:t>
            </a:r>
            <a:r>
              <a:rPr sz="1000" b="1" spc="-10" dirty="0">
                <a:solidFill>
                  <a:srgbClr val="56575B"/>
                </a:solidFill>
                <a:latin typeface="Arial"/>
                <a:cs typeface="Arial"/>
              </a:rPr>
              <a:t>S</a:t>
            </a:r>
            <a:r>
              <a:rPr sz="1000" b="1" dirty="0">
                <a:solidFill>
                  <a:srgbClr val="56575B"/>
                </a:solidFill>
                <a:latin typeface="Arial"/>
                <a:cs typeface="Arial"/>
              </a:rPr>
              <a:t> </a:t>
            </a:r>
            <a:r>
              <a:rPr sz="1000" b="1" spc="-20" dirty="0">
                <a:solidFill>
                  <a:srgbClr val="56575B"/>
                </a:solidFill>
                <a:latin typeface="Arial"/>
                <a:cs typeface="Arial"/>
              </a:rPr>
              <a:t> </a:t>
            </a:r>
            <a:r>
              <a:rPr sz="1000" b="1" spc="-5" dirty="0">
                <a:solidFill>
                  <a:srgbClr val="56575B"/>
                </a:solidFill>
                <a:latin typeface="Arial"/>
                <a:cs typeface="Arial"/>
              </a:rPr>
              <a:t>P</a:t>
            </a:r>
            <a:r>
              <a:rPr sz="1000" b="1" spc="-10" dirty="0">
                <a:solidFill>
                  <a:srgbClr val="56575B"/>
                </a:solidFill>
                <a:latin typeface="Arial"/>
                <a:cs typeface="Arial"/>
              </a:rPr>
              <a:t>rep</a:t>
            </a:r>
            <a:r>
              <a:rPr sz="1000" b="1" dirty="0">
                <a:solidFill>
                  <a:srgbClr val="56575B"/>
                </a:solidFill>
                <a:latin typeface="Arial"/>
                <a:cs typeface="Arial"/>
              </a:rPr>
              <a:t> </a:t>
            </a:r>
            <a:r>
              <a:rPr sz="1000" b="1" spc="10" dirty="0">
                <a:solidFill>
                  <a:srgbClr val="56575B"/>
                </a:solidFill>
                <a:latin typeface="Arial"/>
                <a:cs typeface="Arial"/>
              </a:rPr>
              <a:t> </a:t>
            </a:r>
            <a:r>
              <a:rPr sz="1000" b="1" spc="-15" dirty="0">
                <a:solidFill>
                  <a:srgbClr val="56575B"/>
                </a:solidFill>
                <a:latin typeface="Arial"/>
                <a:cs typeface="Arial"/>
              </a:rPr>
              <a:t>P</a:t>
            </a:r>
            <a:r>
              <a:rPr sz="1000" b="1" spc="-5" dirty="0">
                <a:solidFill>
                  <a:srgbClr val="56575B"/>
                </a:solidFill>
                <a:latin typeface="Arial"/>
                <a:cs typeface="Arial"/>
              </a:rPr>
              <a:t>ubl</a:t>
            </a:r>
            <a:r>
              <a:rPr sz="1000" b="1" dirty="0">
                <a:solidFill>
                  <a:srgbClr val="56575B"/>
                </a:solidFill>
                <a:latin typeface="Arial"/>
                <a:cs typeface="Arial"/>
              </a:rPr>
              <a:t>i</a:t>
            </a:r>
            <a:r>
              <a:rPr sz="1000" b="1" spc="-10" dirty="0">
                <a:solidFill>
                  <a:srgbClr val="56575B"/>
                </a:solidFill>
                <a:latin typeface="Arial"/>
                <a:cs typeface="Arial"/>
              </a:rPr>
              <a:t>c</a:t>
            </a:r>
            <a:r>
              <a:rPr sz="1000" b="1" spc="10" dirty="0">
                <a:solidFill>
                  <a:srgbClr val="56575B"/>
                </a:solidFill>
                <a:latin typeface="Arial"/>
                <a:cs typeface="Arial"/>
              </a:rPr>
              <a:t> </a:t>
            </a:r>
            <a:r>
              <a:rPr sz="1000" b="1" spc="-15" dirty="0">
                <a:solidFill>
                  <a:srgbClr val="56575B"/>
                </a:solidFill>
                <a:latin typeface="Arial"/>
                <a:cs typeface="Arial"/>
              </a:rPr>
              <a:t>S</a:t>
            </a:r>
            <a:r>
              <a:rPr sz="1000" b="1" spc="-10" dirty="0">
                <a:solidFill>
                  <a:srgbClr val="56575B"/>
                </a:solidFill>
                <a:latin typeface="Arial"/>
                <a:cs typeface="Arial"/>
              </a:rPr>
              <a:t>choo</a:t>
            </a:r>
            <a:r>
              <a:rPr sz="1000" b="1" spc="0" dirty="0">
                <a:solidFill>
                  <a:srgbClr val="56575B"/>
                </a:solidFill>
                <a:latin typeface="Arial"/>
                <a:cs typeface="Arial"/>
              </a:rPr>
              <a:t>l</a:t>
            </a:r>
            <a:r>
              <a:rPr sz="1000" b="1" spc="-10" dirty="0">
                <a:solidFill>
                  <a:srgbClr val="56575B"/>
                </a:solidFill>
                <a:latin typeface="Arial"/>
                <a:cs typeface="Arial"/>
              </a:rPr>
              <a:t>s</a:t>
            </a:r>
            <a:endParaRPr sz="10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9345</TotalTime>
  <Words>5264</Words>
  <Application>Microsoft Office PowerPoint</Application>
  <PresentationFormat>Custom</PresentationFormat>
  <Paragraphs>427</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Gotham Rounded Book</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 Prep 2021-2022 Back to School Plan</dc:creator>
  <cp:lastModifiedBy>Gonzales, Jaclyn</cp:lastModifiedBy>
  <cp:revision>14</cp:revision>
  <dcterms:created xsi:type="dcterms:W3CDTF">2022-03-02T13:46:18Z</dcterms:created>
  <dcterms:modified xsi:type="dcterms:W3CDTF">2023-08-11T13:35:34Z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2022-03-02T00:00:00Z</vt:filetime>
  </property>
  <property fmtid="{D5CDD505-2E9C-101B-9397-08002B2CF9AE}" pid="3" name="LastSaved">
    <vt:filetime>2022-03-02T00:00:00Z</vt:filetime>
  </property>
</Properties>
</file>