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4" r:id="rId3"/>
    <p:sldId id="257" r:id="rId4"/>
    <p:sldId id="258" r:id="rId5"/>
    <p:sldId id="265" r:id="rId6"/>
    <p:sldId id="266" r:id="rId7"/>
    <p:sldId id="259" r:id="rId8"/>
    <p:sldId id="263" r:id="rId9"/>
    <p:sldId id="267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16E21-25B9-4A63-81D7-27F3B5647E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E5ADFD9-F1EE-43AF-9CBF-47FFA61667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that are dismissed to an off-campus facility via bus will be dismissed at 2:30 pm to the bus loop.</a:t>
          </a:r>
        </a:p>
      </dgm:t>
    </dgm:pt>
    <dgm:pt modelId="{A5D2B166-628D-4978-A629-79C3205CE4FA}" type="parTrans" cxnId="{14C0D1B6-FC6A-4EBA-BAD2-FF4B55D71B43}">
      <dgm:prSet/>
      <dgm:spPr/>
      <dgm:t>
        <a:bodyPr/>
        <a:lstStyle/>
        <a:p>
          <a:endParaRPr lang="en-US"/>
        </a:p>
      </dgm:t>
    </dgm:pt>
    <dgm:pt modelId="{1168A31F-79AF-486D-ADAF-2E4777195825}" type="sibTrans" cxnId="{14C0D1B6-FC6A-4EBA-BAD2-FF4B55D71B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71286BB-3685-453C-BCC7-B019992AE2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Staff members monitor students and load busses as they arrive.</a:t>
          </a:r>
          <a:endParaRPr lang="en-US" dirty="0"/>
        </a:p>
      </dgm:t>
    </dgm:pt>
    <dgm:pt modelId="{89C336D1-CC3A-4322-91AD-6709762FA66F}" type="parTrans" cxnId="{0C9F063B-73F0-404E-AF8B-893A42A8ED35}">
      <dgm:prSet/>
      <dgm:spPr/>
      <dgm:t>
        <a:bodyPr/>
        <a:lstStyle/>
        <a:p>
          <a:endParaRPr lang="en-US"/>
        </a:p>
      </dgm:t>
    </dgm:pt>
    <dgm:pt modelId="{C6C14401-5F90-4449-B7C4-9986E88FC4A9}" type="sibTrans" cxnId="{0C9F063B-73F0-404E-AF8B-893A42A8ED35}">
      <dgm:prSet/>
      <dgm:spPr/>
      <dgm:t>
        <a:bodyPr/>
        <a:lstStyle/>
        <a:p>
          <a:endParaRPr lang="en-US"/>
        </a:p>
      </dgm:t>
    </dgm:pt>
    <dgm:pt modelId="{32B4A520-216B-4E1C-AD0F-23BF9DFD7A79}" type="pres">
      <dgm:prSet presAssocID="{88816E21-25B9-4A63-81D7-27F3B5647E8F}" presName="root" presStyleCnt="0">
        <dgm:presLayoutVars>
          <dgm:dir/>
          <dgm:resizeHandles val="exact"/>
        </dgm:presLayoutVars>
      </dgm:prSet>
      <dgm:spPr/>
    </dgm:pt>
    <dgm:pt modelId="{FE24C5D4-B040-4E3C-B751-E386AEF5755E}" type="pres">
      <dgm:prSet presAssocID="{6E5ADFD9-F1EE-43AF-9CBF-47FFA616679B}" presName="compNode" presStyleCnt="0"/>
      <dgm:spPr/>
    </dgm:pt>
    <dgm:pt modelId="{6EB7B872-CD61-454A-90A0-6D0CE8D925F0}" type="pres">
      <dgm:prSet presAssocID="{6E5ADFD9-F1EE-43AF-9CBF-47FFA616679B}" presName="bgRect" presStyleLbl="bgShp" presStyleIdx="0" presStyleCnt="2"/>
      <dgm:spPr/>
    </dgm:pt>
    <dgm:pt modelId="{F0F972DB-DD33-4088-BA2C-C6E916B3B755}" type="pres">
      <dgm:prSet presAssocID="{6E5ADFD9-F1EE-43AF-9CBF-47FFA61667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22850079-741A-4C54-A605-57E46BD0D0A8}" type="pres">
      <dgm:prSet presAssocID="{6E5ADFD9-F1EE-43AF-9CBF-47FFA616679B}" presName="spaceRect" presStyleCnt="0"/>
      <dgm:spPr/>
    </dgm:pt>
    <dgm:pt modelId="{C291E8DC-4344-46F2-868F-BD6B44824DE8}" type="pres">
      <dgm:prSet presAssocID="{6E5ADFD9-F1EE-43AF-9CBF-47FFA616679B}" presName="parTx" presStyleLbl="revTx" presStyleIdx="0" presStyleCnt="2">
        <dgm:presLayoutVars>
          <dgm:chMax val="0"/>
          <dgm:chPref val="0"/>
        </dgm:presLayoutVars>
      </dgm:prSet>
      <dgm:spPr/>
    </dgm:pt>
    <dgm:pt modelId="{5174AA2B-6CE2-45ED-B4A3-FAA5959FF0DD}" type="pres">
      <dgm:prSet presAssocID="{1168A31F-79AF-486D-ADAF-2E4777195825}" presName="sibTrans" presStyleCnt="0"/>
      <dgm:spPr/>
    </dgm:pt>
    <dgm:pt modelId="{96E44874-F33F-4317-A33A-C7D03539AE70}" type="pres">
      <dgm:prSet presAssocID="{E71286BB-3685-453C-BCC7-B019992AE228}" presName="compNode" presStyleCnt="0"/>
      <dgm:spPr/>
    </dgm:pt>
    <dgm:pt modelId="{5575FFB7-A1AB-4209-A03A-EBFE632EE122}" type="pres">
      <dgm:prSet presAssocID="{E71286BB-3685-453C-BCC7-B019992AE228}" presName="bgRect" presStyleLbl="bgShp" presStyleIdx="1" presStyleCnt="2"/>
      <dgm:spPr/>
    </dgm:pt>
    <dgm:pt modelId="{359C115E-5BB7-427C-A7E8-70507CC70E11}" type="pres">
      <dgm:prSet presAssocID="{E71286BB-3685-453C-BCC7-B019992AE2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1D6ABC4E-CD53-4D0A-B88D-3672D02822E3}" type="pres">
      <dgm:prSet presAssocID="{E71286BB-3685-453C-BCC7-B019992AE228}" presName="spaceRect" presStyleCnt="0"/>
      <dgm:spPr/>
    </dgm:pt>
    <dgm:pt modelId="{F7785073-30A6-4A44-8446-F333FA9DC6FF}" type="pres">
      <dgm:prSet presAssocID="{E71286BB-3685-453C-BCC7-B019992AE22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0DD4E01-EF2F-46C3-9AD2-D59CA51E2BB5}" type="presOf" srcId="{E71286BB-3685-453C-BCC7-B019992AE228}" destId="{F7785073-30A6-4A44-8446-F333FA9DC6FF}" srcOrd="0" destOrd="0" presId="urn:microsoft.com/office/officeart/2018/2/layout/IconVerticalSolidList"/>
    <dgm:cxn modelId="{4B4B691F-D5FB-42B8-B75D-CD60A579307E}" type="presOf" srcId="{6E5ADFD9-F1EE-43AF-9CBF-47FFA616679B}" destId="{C291E8DC-4344-46F2-868F-BD6B44824DE8}" srcOrd="0" destOrd="0" presId="urn:microsoft.com/office/officeart/2018/2/layout/IconVerticalSolidList"/>
    <dgm:cxn modelId="{0C9F063B-73F0-404E-AF8B-893A42A8ED35}" srcId="{88816E21-25B9-4A63-81D7-27F3B5647E8F}" destId="{E71286BB-3685-453C-BCC7-B019992AE228}" srcOrd="1" destOrd="0" parTransId="{89C336D1-CC3A-4322-91AD-6709762FA66F}" sibTransId="{C6C14401-5F90-4449-B7C4-9986E88FC4A9}"/>
    <dgm:cxn modelId="{40B369B0-9D94-4169-A8A6-65B5CF828A93}" type="presOf" srcId="{88816E21-25B9-4A63-81D7-27F3B5647E8F}" destId="{32B4A520-216B-4E1C-AD0F-23BF9DFD7A79}" srcOrd="0" destOrd="0" presId="urn:microsoft.com/office/officeart/2018/2/layout/IconVerticalSolidList"/>
    <dgm:cxn modelId="{14C0D1B6-FC6A-4EBA-BAD2-FF4B55D71B43}" srcId="{88816E21-25B9-4A63-81D7-27F3B5647E8F}" destId="{6E5ADFD9-F1EE-43AF-9CBF-47FFA616679B}" srcOrd="0" destOrd="0" parTransId="{A5D2B166-628D-4978-A629-79C3205CE4FA}" sibTransId="{1168A31F-79AF-486D-ADAF-2E4777195825}"/>
    <dgm:cxn modelId="{27AAD130-99C9-44ED-8AF7-90E8AB569537}" type="presParOf" srcId="{32B4A520-216B-4E1C-AD0F-23BF9DFD7A79}" destId="{FE24C5D4-B040-4E3C-B751-E386AEF5755E}" srcOrd="0" destOrd="0" presId="urn:microsoft.com/office/officeart/2018/2/layout/IconVerticalSolidList"/>
    <dgm:cxn modelId="{52BC3C78-236D-4097-A718-B4FF9A22FF06}" type="presParOf" srcId="{FE24C5D4-B040-4E3C-B751-E386AEF5755E}" destId="{6EB7B872-CD61-454A-90A0-6D0CE8D925F0}" srcOrd="0" destOrd="0" presId="urn:microsoft.com/office/officeart/2018/2/layout/IconVerticalSolidList"/>
    <dgm:cxn modelId="{BBA24424-908E-4207-B7B0-F286BB2BBA34}" type="presParOf" srcId="{FE24C5D4-B040-4E3C-B751-E386AEF5755E}" destId="{F0F972DB-DD33-4088-BA2C-C6E916B3B755}" srcOrd="1" destOrd="0" presId="urn:microsoft.com/office/officeart/2018/2/layout/IconVerticalSolidList"/>
    <dgm:cxn modelId="{CB18D08A-783F-4F77-B9E3-D312DF4D6B8E}" type="presParOf" srcId="{FE24C5D4-B040-4E3C-B751-E386AEF5755E}" destId="{22850079-741A-4C54-A605-57E46BD0D0A8}" srcOrd="2" destOrd="0" presId="urn:microsoft.com/office/officeart/2018/2/layout/IconVerticalSolidList"/>
    <dgm:cxn modelId="{60563D2D-7BDB-4E1C-B96D-AC2622528771}" type="presParOf" srcId="{FE24C5D4-B040-4E3C-B751-E386AEF5755E}" destId="{C291E8DC-4344-46F2-868F-BD6B44824DE8}" srcOrd="3" destOrd="0" presId="urn:microsoft.com/office/officeart/2018/2/layout/IconVerticalSolidList"/>
    <dgm:cxn modelId="{DEE27EFD-A964-4D76-90E8-72FFD0361254}" type="presParOf" srcId="{32B4A520-216B-4E1C-AD0F-23BF9DFD7A79}" destId="{5174AA2B-6CE2-45ED-B4A3-FAA5959FF0DD}" srcOrd="1" destOrd="0" presId="urn:microsoft.com/office/officeart/2018/2/layout/IconVerticalSolidList"/>
    <dgm:cxn modelId="{EF46CC1C-6FC1-413E-A391-21044230FBA6}" type="presParOf" srcId="{32B4A520-216B-4E1C-AD0F-23BF9DFD7A79}" destId="{96E44874-F33F-4317-A33A-C7D03539AE70}" srcOrd="2" destOrd="0" presId="urn:microsoft.com/office/officeart/2018/2/layout/IconVerticalSolidList"/>
    <dgm:cxn modelId="{D41981B1-BA3B-4176-9059-36391E9D65EF}" type="presParOf" srcId="{96E44874-F33F-4317-A33A-C7D03539AE70}" destId="{5575FFB7-A1AB-4209-A03A-EBFE632EE122}" srcOrd="0" destOrd="0" presId="urn:microsoft.com/office/officeart/2018/2/layout/IconVerticalSolidList"/>
    <dgm:cxn modelId="{0E8CC733-61ED-4C90-BF94-F2E21B049AB8}" type="presParOf" srcId="{96E44874-F33F-4317-A33A-C7D03539AE70}" destId="{359C115E-5BB7-427C-A7E8-70507CC70E11}" srcOrd="1" destOrd="0" presId="urn:microsoft.com/office/officeart/2018/2/layout/IconVerticalSolidList"/>
    <dgm:cxn modelId="{087B1982-E802-4C7A-BE2E-77CA4C4C268A}" type="presParOf" srcId="{96E44874-F33F-4317-A33A-C7D03539AE70}" destId="{1D6ABC4E-CD53-4D0A-B88D-3672D02822E3}" srcOrd="2" destOrd="0" presId="urn:microsoft.com/office/officeart/2018/2/layout/IconVerticalSolidList"/>
    <dgm:cxn modelId="{F91F484B-DA51-4FB5-8BD0-5FD84F91940C}" type="presParOf" srcId="{96E44874-F33F-4317-A33A-C7D03539AE70}" destId="{F7785073-30A6-4A44-8446-F333FA9DC6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7B872-CD61-454A-90A0-6D0CE8D925F0}">
      <dsp:nvSpPr>
        <dsp:cNvPr id="0" name=""/>
        <dsp:cNvSpPr/>
      </dsp:nvSpPr>
      <dsp:spPr>
        <a:xfrm>
          <a:off x="0" y="743117"/>
          <a:ext cx="3281363" cy="1511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972DB-DD33-4088-BA2C-C6E916B3B755}">
      <dsp:nvSpPr>
        <dsp:cNvPr id="0" name=""/>
        <dsp:cNvSpPr/>
      </dsp:nvSpPr>
      <dsp:spPr>
        <a:xfrm>
          <a:off x="45717" y="777122"/>
          <a:ext cx="83122" cy="831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1E8DC-4344-46F2-868F-BD6B44824DE8}">
      <dsp:nvSpPr>
        <dsp:cNvPr id="0" name=""/>
        <dsp:cNvSpPr/>
      </dsp:nvSpPr>
      <dsp:spPr>
        <a:xfrm>
          <a:off x="174557" y="743117"/>
          <a:ext cx="2780397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Students that are dismissed to an off-campus facility via bus will be dismissed at 2:30 pm to the bus loop.</a:t>
          </a:r>
        </a:p>
      </dsp:txBody>
      <dsp:txXfrm>
        <a:off x="174557" y="743117"/>
        <a:ext cx="2780397" cy="1371600"/>
      </dsp:txXfrm>
    </dsp:sp>
    <dsp:sp modelId="{5575FFB7-A1AB-4209-A03A-EBFE632EE122}">
      <dsp:nvSpPr>
        <dsp:cNvPr id="0" name=""/>
        <dsp:cNvSpPr/>
      </dsp:nvSpPr>
      <dsp:spPr>
        <a:xfrm>
          <a:off x="0" y="2457282"/>
          <a:ext cx="3281363" cy="1511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C115E-5BB7-427C-A7E8-70507CC70E11}">
      <dsp:nvSpPr>
        <dsp:cNvPr id="0" name=""/>
        <dsp:cNvSpPr/>
      </dsp:nvSpPr>
      <dsp:spPr>
        <a:xfrm>
          <a:off x="45717" y="2491287"/>
          <a:ext cx="83122" cy="831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85073-30A6-4A44-8446-F333FA9DC6FF}">
      <dsp:nvSpPr>
        <dsp:cNvPr id="0" name=""/>
        <dsp:cNvSpPr/>
      </dsp:nvSpPr>
      <dsp:spPr>
        <a:xfrm>
          <a:off x="174557" y="2457282"/>
          <a:ext cx="2780397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Staff members monitor students and load busses as they arrive.</a:t>
          </a:r>
          <a:endParaRPr lang="en-US" sz="1400" kern="1200" dirty="0"/>
        </a:p>
      </dsp:txBody>
      <dsp:txXfrm>
        <a:off x="174557" y="2457282"/>
        <a:ext cx="2780397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2A2A28-5A58-452B-8D92-CEA89F4D3E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5F053A-FD69-4217-9B63-0BC2367B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862ADE6-D525-87FB-7F5E-F578AE503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1" b="180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4177" y="3715642"/>
            <a:ext cx="6672838" cy="141431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Valrico Academy</a:t>
            </a:r>
            <a:br>
              <a:rPr lang="en-US" sz="4400" dirty="0"/>
            </a:br>
            <a:r>
              <a:rPr lang="en-US" sz="4400" dirty="0"/>
              <a:t>Car Line Procedures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0185" y="5023821"/>
            <a:ext cx="6672838" cy="476867"/>
          </a:xfrm>
        </p:spPr>
        <p:txBody>
          <a:bodyPr>
            <a:normAutofit/>
          </a:bodyPr>
          <a:lstStyle/>
          <a:p>
            <a:r>
              <a:rPr lang="en-US" sz="1800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423404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See the source image">
            <a:extLst>
              <a:ext uri="{FF2B5EF4-FFF2-40B4-BE49-F238E27FC236}">
                <a16:creationId xmlns:a16="http://schemas.microsoft.com/office/drawing/2014/main" id="{074D906F-8DB4-1EE8-39D5-B1BCFC881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7" r="24029"/>
          <a:stretch/>
        </p:blipFill>
        <p:spPr bwMode="auto">
          <a:xfrm>
            <a:off x="6876228" y="-1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718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18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18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18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18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18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564AC53-2C9F-8D6A-31C6-3230FF983569}"/>
              </a:ext>
            </a:extLst>
          </p:cNvPr>
          <p:cNvSpPr txBox="1">
            <a:spLocks/>
          </p:cNvSpPr>
          <p:nvPr/>
        </p:nvSpPr>
        <p:spPr>
          <a:xfrm>
            <a:off x="1011769" y="38100"/>
            <a:ext cx="5260680" cy="175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dirty="0" err="1"/>
              <a:t>EdVenture</a:t>
            </a:r>
            <a:r>
              <a:rPr lang="en-US" dirty="0"/>
              <a:t> Dismissal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5DC8E2-B714-393D-322F-50431E0C8DD6}"/>
              </a:ext>
            </a:extLst>
          </p:cNvPr>
          <p:cNvSpPr txBox="1">
            <a:spLocks/>
          </p:cNvSpPr>
          <p:nvPr/>
        </p:nvSpPr>
        <p:spPr>
          <a:xfrm>
            <a:off x="643468" y="1260987"/>
            <a:ext cx="5260680" cy="453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Students that stay on campus for </a:t>
            </a:r>
            <a:r>
              <a:rPr lang="en-US" sz="3200" dirty="0" err="1"/>
              <a:t>EdVenture</a:t>
            </a:r>
            <a:r>
              <a:rPr lang="en-US" sz="3200" dirty="0"/>
              <a:t> will be dismissed at 2:30 pm.</a:t>
            </a:r>
          </a:p>
          <a:p>
            <a:r>
              <a:rPr lang="en-US" sz="3200" dirty="0"/>
              <a:t>A member of the </a:t>
            </a:r>
            <a:r>
              <a:rPr lang="en-US" sz="3200" dirty="0" err="1"/>
              <a:t>EdVenture</a:t>
            </a:r>
            <a:r>
              <a:rPr lang="en-US" sz="3200" dirty="0"/>
              <a:t> staff will meet students at their designated area.</a:t>
            </a:r>
          </a:p>
        </p:txBody>
      </p:sp>
    </p:spTree>
    <p:extLst>
      <p:ext uri="{BB962C8B-B14F-4D97-AF65-F5344CB8AC3E}">
        <p14:creationId xmlns:p14="http://schemas.microsoft.com/office/powerpoint/2010/main" val="1072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ADA8EC3-01C5-453C-91A6-D01B9E15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A1D7546-68ED-4F66-AA8D-D04BEAD39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FE8A66-699D-4E05-B8FC-C31AE461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124234B-D5D1-45F9-9B32-264F699BC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A0B0249-AEB7-44A1-BEC3-A0C07E9E3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51D4BF9-284D-4B99-922C-BAB91FB2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33E9BD1-CC4F-4B4B-A413-92D6B1F0B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10572B8-6601-375B-85E8-600A3E9D5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6" b="180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63" y="62346"/>
            <a:ext cx="10018713" cy="1752599"/>
          </a:xfrm>
        </p:spPr>
        <p:txBody>
          <a:bodyPr/>
          <a:lstStyle/>
          <a:p>
            <a:r>
              <a:rPr lang="en-US" dirty="0"/>
              <a:t>Carline Route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1" y="1447016"/>
            <a:ext cx="12344401" cy="54863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536221">
            <a:off x="2414602" y="5552362"/>
            <a:ext cx="16832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 rot="12250467">
            <a:off x="1300882" y="6086444"/>
            <a:ext cx="1594576" cy="469145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-Up Arrow 9"/>
          <p:cNvSpPr/>
          <p:nvPr/>
        </p:nvSpPr>
        <p:spPr>
          <a:xfrm rot="7652802">
            <a:off x="135974" y="5950902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775581">
            <a:off x="7730346" y="5453898"/>
            <a:ext cx="1683263" cy="337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775581">
            <a:off x="7140224" y="5470749"/>
            <a:ext cx="1683263" cy="337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775581">
            <a:off x="5764882" y="6319258"/>
            <a:ext cx="1207773" cy="337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58295" y="4679506"/>
            <a:ext cx="1751093" cy="54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parking lot</a:t>
            </a:r>
          </a:p>
        </p:txBody>
      </p:sp>
      <p:sp>
        <p:nvSpPr>
          <p:cNvPr id="14" name="Left Arrow 13"/>
          <p:cNvSpPr/>
          <p:nvPr/>
        </p:nvSpPr>
        <p:spPr>
          <a:xfrm rot="9117469" flipH="1">
            <a:off x="5967807" y="5394650"/>
            <a:ext cx="3436631" cy="2233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 Arrow 14"/>
          <p:cNvSpPr/>
          <p:nvPr/>
        </p:nvSpPr>
        <p:spPr>
          <a:xfrm rot="11989548">
            <a:off x="4229987" y="5673636"/>
            <a:ext cx="1594576" cy="469145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4338535" flipH="1" flipV="1">
            <a:off x="9504831" y="4383335"/>
            <a:ext cx="662268" cy="716123"/>
          </a:xfrm>
          <a:prstGeom prst="curvedDown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orning">
            <a:extLst>
              <a:ext uri="{FF2B5EF4-FFF2-40B4-BE49-F238E27FC236}">
                <a16:creationId xmlns:a16="http://schemas.microsoft.com/office/drawing/2014/main" id="{15774CBF-1906-9F55-FD15-22AB301C8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9" r="18312" b="-1"/>
          <a:stretch/>
        </p:blipFill>
        <p:spPr bwMode="auto">
          <a:xfrm>
            <a:off x="20" y="10"/>
            <a:ext cx="47265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053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054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057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58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59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60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61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62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523" y="51620"/>
            <a:ext cx="7345891" cy="1135625"/>
          </a:xfrm>
        </p:spPr>
        <p:txBody>
          <a:bodyPr>
            <a:normAutofit/>
          </a:bodyPr>
          <a:lstStyle/>
          <a:p>
            <a:r>
              <a:rPr lang="en-US" dirty="0"/>
              <a:t>Morning Arrival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15" y="833299"/>
            <a:ext cx="8279307" cy="590671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All students are dropped off via carline. </a:t>
            </a:r>
          </a:p>
          <a:p>
            <a:pPr>
              <a:lnSpc>
                <a:spcPct val="90000"/>
              </a:lnSpc>
            </a:pPr>
            <a:r>
              <a:rPr lang="en-US" dirty="0"/>
              <a:t>7:00 am-Carline will begin for students in K-2 and older siblings.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Make sure to have your purple or blue car tag displayed.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Sibling in 3-5 will remain in the cafeteria until 7:30 am.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First carline is cut off at 7:25 am.  Any car behind the gate at 7:25 am is considered on time.</a:t>
            </a:r>
          </a:p>
          <a:p>
            <a:pPr>
              <a:lnSpc>
                <a:spcPct val="90000"/>
              </a:lnSpc>
            </a:pPr>
            <a:r>
              <a:rPr lang="en-US" dirty="0"/>
              <a:t>7:30 am-Carline will begin for students in 3-5.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Make sure to have your yellow or blue car tag displayed.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Please do not enter the parking lot prior to 7:25 am.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Second carline is cut off at 7:55 am.  Any car behind the gate at 7:55 am is considered on time.</a:t>
            </a:r>
          </a:p>
        </p:txBody>
      </p:sp>
    </p:spTree>
    <p:extLst>
      <p:ext uri="{BB962C8B-B14F-4D97-AF65-F5344CB8AC3E}">
        <p14:creationId xmlns:p14="http://schemas.microsoft.com/office/powerpoint/2010/main" val="31930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Close-up of hopscotch on a sidewalk">
            <a:extLst>
              <a:ext uri="{FF2B5EF4-FFF2-40B4-BE49-F238E27FC236}">
                <a16:creationId xmlns:a16="http://schemas.microsoft.com/office/drawing/2014/main" id="{5D46D742-7690-1BF4-B83B-93C5D4AB0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9" r="23493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3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47" y="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/>
              <a:t>Arrival Procedures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44515" y="1342102"/>
            <a:ext cx="5935369" cy="4970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Safety is the priority!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Please follow the directions of all staff members!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speed limit in the parking lot and carline is 5 MPH.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 attention should be focused on driving.  Please refrain from holding/viewing your phone, reading a book, or anything else that can cause distractions while driving.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Students must remain buckled until the car stops at the unloading station.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Please make sure your child is able to unbuckle the seatbelt and exit the car when a patrol or staff member approaches your car door.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Remember to be kind to the patrols and staff!</a:t>
            </a:r>
          </a:p>
        </p:txBody>
      </p:sp>
    </p:spTree>
    <p:extLst>
      <p:ext uri="{BB962C8B-B14F-4D97-AF65-F5344CB8AC3E}">
        <p14:creationId xmlns:p14="http://schemas.microsoft.com/office/powerpoint/2010/main" val="29918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270" y="0"/>
            <a:ext cx="6481989" cy="96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Afternoon Dismissal-First Carline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281" y="160020"/>
            <a:ext cx="10180319" cy="66979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All students are picked up via carline.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1:30 pm –Parents of students in K-2 may begin lining up in the queue.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Make sure your purple tag is displayed from your mirror by the time you arrive to the back gate.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 staff member will direct you to the appropriate line in the queue. 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Make sure to pull as close as you can to the car in front of you.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Remember: Extra space is wasted space!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2:00 pm-Carline for students in K-2 will begin. 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Students will be dismissed from the classroom. 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They are assigned a station number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When you pull up to the station, your student(s) should be waiting to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        be loaded.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2:25 pm-Carline for student in K-2 ends.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All students with older siblings will be escorted to the cafeteria to wait for second carline.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Any K-2 students (without older siblings) that have not been picked up will be signed in to after-care at the parent’s expense.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You will need to park and sign your student out of the third set of double doors.  </a:t>
            </a:r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F7AB5041-EF7A-2704-5962-3532DBA3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65" y="1983782"/>
            <a:ext cx="3598051" cy="27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9" name="Rectangle 4128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DAE5AF6D-0318-9307-D901-6AD59D694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r="9091" b="176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1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243348"/>
            <a:ext cx="7391400" cy="1176867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Afternoon Dismissal-Second Carline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9" y="1128252"/>
            <a:ext cx="8590166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/>
                </a:solidFill>
              </a:rPr>
              <a:t>All students are picked up via carline.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2:25 pm –Parents of students in 3-5 and siblings may begin lining up in the queue.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Make sure your yellow/blue tag is displayed from your mirror by the time you arrive to the back gate.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 staff member will direct you to the appropriate line in the queue.  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Make sure to pull as close as you can to the car in front of you. </a:t>
            </a:r>
          </a:p>
          <a:p>
            <a:pPr lvl="2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Remember: Extra space is wasted space!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2:30 pm-Carline for students in 3-5 and siblings will begin.  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Students will be dismissed from the classroom.  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They are assigned a station number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When you pull up to the station, your student(s) should be waiting to be loaded.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2:50 pm-Carline for student in 3-5 ends.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Any students that have not been picked up will be signed in to after-care at the parent’s expense.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You will need to park and sign your student out of the third set of double doors.  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4133" name="Group 4132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4134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35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36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37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38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39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8754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52" y="0"/>
            <a:ext cx="10018713" cy="914401"/>
          </a:xfrm>
        </p:spPr>
        <p:txBody>
          <a:bodyPr>
            <a:normAutofit/>
          </a:bodyPr>
          <a:lstStyle/>
          <a:p>
            <a:r>
              <a:rPr lang="en-US"/>
              <a:t>Dismissal Procedures</a:t>
            </a:r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9AD85F75-5C60-4643-4765-C6C18F1C7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2624" b="2"/>
          <a:stretch/>
        </p:blipFill>
        <p:spPr bwMode="auto">
          <a:xfrm>
            <a:off x="1217484" y="2650431"/>
            <a:ext cx="2040449" cy="284334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368" y="914401"/>
            <a:ext cx="8696632" cy="58477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Please do not arrive on campus before your designated time.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Arriving earlier than your assigned time adds congestion and slows down the line for everyone.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will be sent around if you arrive earlier than your time.</a:t>
            </a:r>
          </a:p>
          <a:p>
            <a:pPr>
              <a:lnSpc>
                <a:spcPct val="90000"/>
              </a:lnSpc>
            </a:pPr>
            <a:r>
              <a:rPr lang="en-US" dirty="0"/>
              <a:t>Please only display car tags that have been issued by the school.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the safety of our students hand written numbers, cell phone pictures of tags, etc. will not be accepted.</a:t>
            </a:r>
          </a:p>
          <a:p>
            <a:pPr>
              <a:lnSpc>
                <a:spcPct val="90000"/>
              </a:lnSpc>
            </a:pPr>
            <a:r>
              <a:rPr lang="en-US" dirty="0"/>
              <a:t>All students have been assigned a new number for this year.  Tags from previous years will not work. </a:t>
            </a:r>
          </a:p>
          <a:p>
            <a:pPr>
              <a:lnSpc>
                <a:spcPct val="90000"/>
              </a:lnSpc>
            </a:pPr>
            <a:r>
              <a:rPr lang="en-US" dirty="0"/>
              <a:t>The speed limit in the parking lot and carline is 5 MPH. </a:t>
            </a:r>
          </a:p>
          <a:p>
            <a:pPr>
              <a:lnSpc>
                <a:spcPct val="90000"/>
              </a:lnSpc>
            </a:pPr>
            <a:r>
              <a:rPr lang="en-US" dirty="0"/>
              <a:t>Please email or call the front office if you need additional car tags.</a:t>
            </a:r>
          </a:p>
          <a:p>
            <a:pPr>
              <a:lnSpc>
                <a:spcPct val="90000"/>
              </a:lnSpc>
            </a:pPr>
            <a:r>
              <a:rPr lang="en-US" dirty="0"/>
              <a:t>In an emergency, please make sure the person picking up your student is listed on your student’s emergency card and has an ID.  </a:t>
            </a:r>
          </a:p>
        </p:txBody>
      </p:sp>
    </p:spTree>
    <p:extLst>
      <p:ext uri="{BB962C8B-B14F-4D97-AF65-F5344CB8AC3E}">
        <p14:creationId xmlns:p14="http://schemas.microsoft.com/office/powerpoint/2010/main" val="2549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1" name="Rectangle 617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466A4B5E-58F7-543D-6A06-2B8A89DB5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r="36534" b="-1"/>
          <a:stretch/>
        </p:blipFill>
        <p:spPr bwMode="auto"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73" name="Group 617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617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7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17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17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7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17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77" y="-14288"/>
            <a:ext cx="6026283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Siblings in Multiple Carlines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7" y="1482213"/>
            <a:ext cx="6247622" cy="48448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Morning Carline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All siblings can be dropped off during first carline, starting at 7:00 am.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Older siblings will wait in the cafeteria until second carline begins at 7:30 am.</a:t>
            </a:r>
          </a:p>
          <a:p>
            <a:pPr>
              <a:lnSpc>
                <a:spcPct val="90000"/>
              </a:lnSpc>
            </a:pPr>
            <a:r>
              <a:rPr lang="en-US" b="1" dirty="0"/>
              <a:t>Afternoon Carline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All siblings can be picked up during second carline, starting at 2:30 pm.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Younger siblings will travel to the cafeteria at 2:30 and wait there until picked up.</a:t>
            </a:r>
          </a:p>
        </p:txBody>
      </p:sp>
    </p:spTree>
    <p:extLst>
      <p:ext uri="{BB962C8B-B14F-4D97-AF65-F5344CB8AC3E}">
        <p14:creationId xmlns:p14="http://schemas.microsoft.com/office/powerpoint/2010/main" val="28341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720" y="-202722"/>
            <a:ext cx="5426158" cy="1371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Bus Dismissal</a:t>
            </a:r>
          </a:p>
        </p:txBody>
      </p:sp>
      <p:graphicFrame>
        <p:nvGraphicFramePr>
          <p:cNvPr id="7199" name="Content Placeholder 2">
            <a:extLst>
              <a:ext uri="{FF2B5EF4-FFF2-40B4-BE49-F238E27FC236}">
                <a16:creationId xmlns:a16="http://schemas.microsoft.com/office/drawing/2014/main" id="{640FAA10-AD92-15C6-92B7-8BCFFA59403A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89095985"/>
              </p:ext>
            </p:extLst>
          </p:nvPr>
        </p:nvGraphicFramePr>
        <p:xfrm>
          <a:off x="7594600" y="914400"/>
          <a:ext cx="328136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1D2613-7C74-A65F-7262-27B3958C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4" y="1633268"/>
            <a:ext cx="3859902" cy="42039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Students that are dismissed to an off-campus facility via bus will be dismissed at 2:30 pm to the bus loop.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Staff monitor students and load busses as they arrive.</a:t>
            </a:r>
          </a:p>
          <a:p>
            <a:pPr algn="l"/>
            <a:endParaRPr lang="en-US" dirty="0"/>
          </a:p>
        </p:txBody>
      </p:sp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6DC08860-C62E-2F00-E942-1629AAC1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5563" y="1730364"/>
            <a:ext cx="6237359" cy="32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180</TotalTime>
  <Words>938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Parallax</vt:lpstr>
      <vt:lpstr>Valrico Academy Car Line Procedures </vt:lpstr>
      <vt:lpstr>Carline Route</vt:lpstr>
      <vt:lpstr>Morning Arrival</vt:lpstr>
      <vt:lpstr>Arrival Procedures</vt:lpstr>
      <vt:lpstr>Afternoon Dismissal-First Carline</vt:lpstr>
      <vt:lpstr>Afternoon Dismissal-Second Carline</vt:lpstr>
      <vt:lpstr>Dismissal Procedures</vt:lpstr>
      <vt:lpstr>Siblings in Multiple Carlines</vt:lpstr>
      <vt:lpstr>Bus Dismissal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Valrico Academy Carline Procedures</dc:title>
  <dc:creator>Elizabeth</dc:creator>
  <cp:lastModifiedBy>Samantha Chaney</cp:lastModifiedBy>
  <cp:revision>15</cp:revision>
  <dcterms:created xsi:type="dcterms:W3CDTF">2021-07-30T01:51:46Z</dcterms:created>
  <dcterms:modified xsi:type="dcterms:W3CDTF">2023-08-08T18:03:48Z</dcterms:modified>
</cp:coreProperties>
</file>