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Montserrat" panose="020B0604020202020204" charset="0"/>
      <p:regular r:id="rId21"/>
      <p:bold r:id="rId22"/>
      <p:italic r:id="rId23"/>
      <p:boldItalic r:id="rId24"/>
    </p:embeddedFont>
    <p:embeddedFont>
      <p:font typeface="Oswald" panose="020B0604020202020204" charset="0"/>
      <p:regular r:id="rId25"/>
      <p:bold r:id="rId26"/>
    </p:embeddedFont>
    <p:embeddedFont>
      <p:font typeface="Playfair Display"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798" y="12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Engaging activity (5 minutes): Have students speak in their table groups about where they think food waste comes from.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279508c1f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279508c1f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279508c1f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279508c1f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279508c1f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279508c1f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279508c1f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279508c1f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279508c1f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5279508c1f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279508c1f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279508c1f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279508c1f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279508c1f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279508c1f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279508c1f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Tell students </a:t>
            </a:r>
            <a:r>
              <a:rPr lang="en-US" baseline="0" dirty="0"/>
              <a:t>that if they have leftover food in a cup, boat, or bag, they have to pour it into the compost bin, and then throw the bag, cup, or boat into the landfill trash</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279508c1f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5279508c1f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279508c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279508c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Recall (2 minutes): Agriculture (the practice of producing food) takes soil, water, labor, and money.</a:t>
            </a:r>
            <a:endParaRPr/>
          </a:p>
          <a:p>
            <a:pPr marL="0" lvl="0" indent="0" algn="l" rtl="0">
              <a:spcBef>
                <a:spcPts val="0"/>
              </a:spcBef>
              <a:spcAft>
                <a:spcPts val="0"/>
              </a:spcAft>
              <a:buNone/>
            </a:pPr>
            <a:endParaRPr/>
          </a:p>
          <a:p>
            <a:pPr marL="0" lvl="0" indent="0" algn="l" rtl="0">
              <a:spcBef>
                <a:spcPts val="0"/>
              </a:spcBef>
              <a:spcAft>
                <a:spcPts val="0"/>
              </a:spcAft>
              <a:buNone/>
            </a:pPr>
            <a:r>
              <a:rPr lang="en"/>
              <a:t>How can we keep the food that takes a lot of resources and money from going to the landfill and being used in another way?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279508c1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279508c1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Define (3 minutes): Compost - nutrient-rich soil (like a fertilizer) that is made from broken-down food scraps. Think about how we recycle glass and plastic to make more: compost is like recycling food scraps to help grow more food.</a:t>
            </a:r>
            <a:endParaRPr/>
          </a:p>
          <a:p>
            <a:pPr marL="0" lvl="0" indent="0" algn="l" rtl="0">
              <a:spcBef>
                <a:spcPts val="0"/>
              </a:spcBef>
              <a:spcAft>
                <a:spcPts val="0"/>
              </a:spcAft>
              <a:buNone/>
            </a:pPr>
            <a:endParaRPr/>
          </a:p>
          <a:p>
            <a:pPr marL="0" lvl="0" indent="0" algn="l" rtl="0">
              <a:spcBef>
                <a:spcPts val="0"/>
              </a:spcBef>
              <a:spcAft>
                <a:spcPts val="0"/>
              </a:spcAft>
              <a:buNone/>
            </a:pPr>
            <a:r>
              <a:rPr lang="en"/>
              <a:t>The money, land, and labor spent on growing food can be used to make more food instead of being wasted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279508c1f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279508c1f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(5-7 minutes) Before showing the slide, have the students talk in their table groups to come up with ways that recycling and composting can help the Earth and other people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279508c1f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279508c1f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showing the video, share Ventura County’s mission to reduce food waste. Tell the class that their school is one of the first schools in Oxnard to do the trash separation program to build excitement.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279508c1f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279508c1f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Awesome people have made progress in reducing food waste.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279508c1f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279508c1f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in your table groups (5-7 minutes): Talk about 2 ways that you can reduce food waste AT SCHOOL</a:t>
            </a:r>
            <a:endParaRPr/>
          </a:p>
          <a:p>
            <a:pPr marL="0" lvl="0" indent="0" algn="l" rtl="0">
              <a:spcBef>
                <a:spcPts val="0"/>
              </a:spcBef>
              <a:spcAft>
                <a:spcPts val="0"/>
              </a:spcAft>
              <a:buNone/>
            </a:pPr>
            <a:r>
              <a:rPr lang="en"/>
              <a:t>Examples: Take only what you will eat from the salad bar, put unopened food and milk on the share table, encourage friends to not take so much food, throw your food scraps in the compost bin, help in the cafeteria to show fellow students how to separate their food scraps from recycling and other trash</a:t>
            </a:r>
            <a:endParaRPr/>
          </a:p>
          <a:p>
            <a:pPr marL="0" lvl="0" indent="0" algn="l" rtl="0">
              <a:spcBef>
                <a:spcPts val="0"/>
              </a:spcBef>
              <a:spcAft>
                <a:spcPts val="0"/>
              </a:spcAft>
              <a:buNone/>
            </a:pPr>
            <a:endParaRPr/>
          </a:p>
          <a:p>
            <a:pPr marL="0" lvl="0" indent="0" algn="l" rtl="0">
              <a:spcBef>
                <a:spcPts val="0"/>
              </a:spcBef>
              <a:spcAft>
                <a:spcPts val="0"/>
              </a:spcAft>
              <a:buNone/>
            </a:pPr>
            <a:r>
              <a:rPr lang="en"/>
              <a:t>Write the answers of each group on the board.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279508c1f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279508c1f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279508c1f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279508c1f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jpg"/><Relationship Id="rId18" Type="http://schemas.openxmlformats.org/officeDocument/2006/relationships/image" Target="../media/image43.jpg"/><Relationship Id="rId3" Type="http://schemas.openxmlformats.org/officeDocument/2006/relationships/image" Target="../media/image28.jpg"/><Relationship Id="rId7" Type="http://schemas.openxmlformats.org/officeDocument/2006/relationships/image" Target="../media/image32.jpg"/><Relationship Id="rId12" Type="http://schemas.openxmlformats.org/officeDocument/2006/relationships/image" Target="../media/image37.jpg"/><Relationship Id="rId17" Type="http://schemas.openxmlformats.org/officeDocument/2006/relationships/image" Target="../media/image42.jpg"/><Relationship Id="rId2" Type="http://schemas.openxmlformats.org/officeDocument/2006/relationships/notesSlide" Target="../notesSlides/notesSlide11.xml"/><Relationship Id="rId16"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5" Type="http://schemas.openxmlformats.org/officeDocument/2006/relationships/image" Target="../media/image40.png"/><Relationship Id="rId10" Type="http://schemas.openxmlformats.org/officeDocument/2006/relationships/image" Target="../media/image35.jpg"/><Relationship Id="rId19" Type="http://schemas.openxmlformats.org/officeDocument/2006/relationships/image" Target="../media/image44.jpg"/><Relationship Id="rId4" Type="http://schemas.openxmlformats.org/officeDocument/2006/relationships/image" Target="../media/image29.jpg"/><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34.png"/><Relationship Id="rId3" Type="http://schemas.openxmlformats.org/officeDocument/2006/relationships/image" Target="../media/image45.jpg"/><Relationship Id="rId7" Type="http://schemas.openxmlformats.org/officeDocument/2006/relationships/image" Target="../media/image42.jpg"/><Relationship Id="rId12"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7.jpg"/><Relationship Id="rId11" Type="http://schemas.openxmlformats.org/officeDocument/2006/relationships/image" Target="../media/image47.jpg"/><Relationship Id="rId5" Type="http://schemas.openxmlformats.org/officeDocument/2006/relationships/image" Target="../media/image36.jpg"/><Relationship Id="rId10" Type="http://schemas.openxmlformats.org/officeDocument/2006/relationships/image" Target="../media/image46.jpg"/><Relationship Id="rId4" Type="http://schemas.openxmlformats.org/officeDocument/2006/relationships/image" Target="../media/image35.jpg"/><Relationship Id="rId9" Type="http://schemas.openxmlformats.org/officeDocument/2006/relationships/image" Target="../media/image44.jpg"/><Relationship Id="rId14" Type="http://schemas.openxmlformats.org/officeDocument/2006/relationships/image" Target="../media/image38.jpg"/></Relationships>
</file>

<file path=ppt/slides/_rels/slide1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9.jp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34.png"/><Relationship Id="rId5" Type="http://schemas.openxmlformats.org/officeDocument/2006/relationships/image" Target="../media/image50.jpg"/><Relationship Id="rId10" Type="http://schemas.openxmlformats.org/officeDocument/2006/relationships/image" Target="../media/image53.jpg"/><Relationship Id="rId4" Type="http://schemas.openxmlformats.org/officeDocument/2006/relationships/image" Target="../media/image41.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42.jp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56.jp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0.jpg"/><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jp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4.jpg"/><Relationship Id="rId4" Type="http://schemas.openxmlformats.org/officeDocument/2006/relationships/image" Target="../media/image2.jp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Cg3OA1s8-SI"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			Food Waste</a:t>
            </a:r>
            <a:endParaRPr dirty="0"/>
          </a:p>
        </p:txBody>
      </p:sp>
      <p:sp>
        <p:nvSpPr>
          <p:cNvPr id="59" name="Google Shape;59;p13"/>
          <p:cNvSpPr txBox="1">
            <a:spLocks noGrp="1"/>
          </p:cNvSpPr>
          <p:nvPr>
            <p:ph type="subTitle" idx="1"/>
          </p:nvPr>
        </p:nvSpPr>
        <p:spPr>
          <a:xfrm>
            <a:off x="344250" y="3550650"/>
            <a:ext cx="26037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Why it matters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Step 2: Dump liquid</a:t>
            </a:r>
            <a:endParaRPr/>
          </a:p>
        </p:txBody>
      </p:sp>
      <p:sp>
        <p:nvSpPr>
          <p:cNvPr id="176" name="Google Shape;176;p2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Milk</a:t>
            </a:r>
            <a:endParaRPr sz="1800"/>
          </a:p>
          <a:p>
            <a:pPr marL="457200" lvl="0" indent="-342900" algn="l" rtl="0">
              <a:spcBef>
                <a:spcPts val="0"/>
              </a:spcBef>
              <a:spcAft>
                <a:spcPts val="0"/>
              </a:spcAft>
              <a:buSzPts val="1800"/>
              <a:buChar char="●"/>
            </a:pPr>
            <a:r>
              <a:rPr lang="en" sz="1800"/>
              <a:t>Juice</a:t>
            </a:r>
            <a:endParaRPr sz="1800"/>
          </a:p>
          <a:p>
            <a:pPr marL="457200" lvl="0" indent="-342900" algn="l" rtl="0">
              <a:spcBef>
                <a:spcPts val="0"/>
              </a:spcBef>
              <a:spcAft>
                <a:spcPts val="0"/>
              </a:spcAft>
              <a:buSzPts val="1800"/>
              <a:buChar char="●"/>
            </a:pPr>
            <a:r>
              <a:rPr lang="en" sz="1800"/>
              <a:t>Water bottles</a:t>
            </a:r>
            <a:endParaRPr sz="1800"/>
          </a:p>
          <a:p>
            <a:pPr marL="457200" lvl="0" indent="-342900" algn="l" rtl="0">
              <a:spcBef>
                <a:spcPts val="0"/>
              </a:spcBef>
              <a:spcAft>
                <a:spcPts val="0"/>
              </a:spcAft>
              <a:buSzPts val="1800"/>
              <a:buChar char="●"/>
            </a:pPr>
            <a:r>
              <a:rPr lang="en" sz="1800"/>
              <a:t>Soda </a:t>
            </a:r>
            <a:endParaRPr sz="1800"/>
          </a:p>
          <a:p>
            <a:pPr marL="457200" lvl="0" indent="-342900" algn="l" rtl="0">
              <a:spcBef>
                <a:spcPts val="0"/>
              </a:spcBef>
              <a:spcAft>
                <a:spcPts val="0"/>
              </a:spcAft>
              <a:buSzPts val="1800"/>
              <a:buChar char="●"/>
            </a:pPr>
            <a:r>
              <a:rPr lang="en" sz="1800"/>
              <a:t>Tip: open up your milk ALL THE WAY before you even get in line</a:t>
            </a:r>
            <a:endParaRPr sz="1800"/>
          </a:p>
        </p:txBody>
      </p:sp>
      <p:pic>
        <p:nvPicPr>
          <p:cNvPr id="177" name="Google Shape;177;p22"/>
          <p:cNvPicPr preferRelativeResize="0"/>
          <p:nvPr/>
        </p:nvPicPr>
        <p:blipFill>
          <a:blip r:embed="rId3">
            <a:alphaModFix/>
          </a:blip>
          <a:stretch>
            <a:fillRect/>
          </a:stretch>
        </p:blipFill>
        <p:spPr>
          <a:xfrm>
            <a:off x="3119700" y="504725"/>
            <a:ext cx="5719500" cy="40642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512950" y="63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Step 3: Recycle</a:t>
            </a:r>
            <a:endParaRPr/>
          </a:p>
        </p:txBody>
      </p:sp>
      <p:sp>
        <p:nvSpPr>
          <p:cNvPr id="183" name="Google Shape;183;p23"/>
          <p:cNvSpPr txBox="1">
            <a:spLocks noGrp="1"/>
          </p:cNvSpPr>
          <p:nvPr>
            <p:ph type="body" idx="1"/>
          </p:nvPr>
        </p:nvSpPr>
        <p:spPr>
          <a:xfrm>
            <a:off x="512950" y="763450"/>
            <a:ext cx="32508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What can go in here</a:t>
            </a:r>
            <a:endParaRPr sz="1400" dirty="0"/>
          </a:p>
          <a:p>
            <a:pPr marL="457200" lvl="0" indent="-317500" algn="l" rtl="0">
              <a:spcBef>
                <a:spcPts val="1600"/>
              </a:spcBef>
              <a:spcAft>
                <a:spcPts val="0"/>
              </a:spcAft>
              <a:buSzPts val="1400"/>
              <a:buChar char="●"/>
            </a:pPr>
            <a:r>
              <a:rPr lang="en" sz="1400" dirty="0"/>
              <a:t>Milk cartons</a:t>
            </a:r>
            <a:endParaRPr sz="1400" dirty="0"/>
          </a:p>
          <a:p>
            <a:pPr marL="457200" lvl="0" indent="-317500" algn="l" rtl="0">
              <a:spcBef>
                <a:spcPts val="0"/>
              </a:spcBef>
              <a:spcAft>
                <a:spcPts val="0"/>
              </a:spcAft>
              <a:buSzPts val="1400"/>
              <a:buChar char="●"/>
            </a:pPr>
            <a:r>
              <a:rPr lang="en" sz="1400" dirty="0"/>
              <a:t>Water and gatorade bottles</a:t>
            </a:r>
            <a:endParaRPr sz="1400" dirty="0"/>
          </a:p>
          <a:p>
            <a:pPr marL="457200" lvl="0" indent="-317500" algn="l" rtl="0">
              <a:spcBef>
                <a:spcPts val="0"/>
              </a:spcBef>
              <a:spcAft>
                <a:spcPts val="0"/>
              </a:spcAft>
              <a:buSzPts val="1400"/>
              <a:buChar char="●"/>
            </a:pPr>
            <a:r>
              <a:rPr lang="en" sz="1400" dirty="0"/>
              <a:t>Yogurt bottles</a:t>
            </a:r>
            <a:endParaRPr sz="1400" dirty="0"/>
          </a:p>
          <a:p>
            <a:pPr marL="457200" lvl="0" indent="-317500" algn="l" rtl="0">
              <a:spcBef>
                <a:spcPts val="0"/>
              </a:spcBef>
              <a:spcAft>
                <a:spcPts val="0"/>
              </a:spcAft>
              <a:buSzPts val="1400"/>
              <a:buChar char="●"/>
            </a:pPr>
            <a:r>
              <a:rPr lang="en" sz="1400" dirty="0"/>
              <a:t>Lunchable trays</a:t>
            </a:r>
            <a:endParaRPr sz="1400" dirty="0"/>
          </a:p>
          <a:p>
            <a:pPr marL="457200" lvl="0" indent="-317500" algn="l" rtl="0">
              <a:spcBef>
                <a:spcPts val="0"/>
              </a:spcBef>
              <a:spcAft>
                <a:spcPts val="0"/>
              </a:spcAft>
              <a:buSzPts val="1400"/>
              <a:buChar char="●"/>
            </a:pPr>
            <a:r>
              <a:rPr lang="en" sz="1400" dirty="0"/>
              <a:t>Cardboard</a:t>
            </a:r>
            <a:endParaRPr sz="1400" dirty="0"/>
          </a:p>
          <a:p>
            <a:pPr marL="0" lvl="0" indent="0" algn="l" rtl="0">
              <a:spcBef>
                <a:spcPts val="1600"/>
              </a:spcBef>
              <a:spcAft>
                <a:spcPts val="0"/>
              </a:spcAft>
              <a:buNone/>
            </a:pPr>
            <a:r>
              <a:rPr lang="en" sz="1400" dirty="0"/>
              <a:t>What can’t go in here:</a:t>
            </a:r>
            <a:endParaRPr sz="1400" dirty="0"/>
          </a:p>
          <a:p>
            <a:pPr marL="457200" lvl="0" indent="-317500" algn="l" rtl="0">
              <a:spcBef>
                <a:spcPts val="1600"/>
              </a:spcBef>
              <a:spcAft>
                <a:spcPts val="0"/>
              </a:spcAft>
              <a:buSzPts val="1400"/>
              <a:buChar char="●"/>
            </a:pPr>
            <a:r>
              <a:rPr lang="en" sz="1400" dirty="0"/>
              <a:t>Food cups</a:t>
            </a:r>
            <a:endParaRPr sz="1400" dirty="0"/>
          </a:p>
          <a:p>
            <a:pPr marL="457200" lvl="0" indent="-317500" algn="l" rtl="0">
              <a:spcBef>
                <a:spcPts val="0"/>
              </a:spcBef>
              <a:spcAft>
                <a:spcPts val="0"/>
              </a:spcAft>
              <a:buSzPts val="1400"/>
              <a:buChar char="●"/>
            </a:pPr>
            <a:r>
              <a:rPr lang="en" sz="1400" dirty="0"/>
              <a:t>Capri Sun packs</a:t>
            </a:r>
            <a:endParaRPr sz="1400" dirty="0"/>
          </a:p>
          <a:p>
            <a:pPr marL="457200" lvl="0" indent="-317500" algn="l" rtl="0">
              <a:spcBef>
                <a:spcPts val="0"/>
              </a:spcBef>
              <a:spcAft>
                <a:spcPts val="0"/>
              </a:spcAft>
              <a:buSzPts val="1400"/>
              <a:buChar char="●"/>
            </a:pPr>
            <a:r>
              <a:rPr lang="en" sz="1400" dirty="0"/>
              <a:t>Utensils, straws, napkins</a:t>
            </a:r>
            <a:endParaRPr sz="1400" dirty="0"/>
          </a:p>
          <a:p>
            <a:pPr marL="457200" lvl="0" indent="-317500" algn="l" rtl="0">
              <a:spcBef>
                <a:spcPts val="0"/>
              </a:spcBef>
              <a:spcAft>
                <a:spcPts val="0"/>
              </a:spcAft>
              <a:buSzPts val="1400"/>
              <a:buChar char="●"/>
            </a:pPr>
            <a:r>
              <a:rPr lang="en" sz="1400" dirty="0"/>
              <a:t>Wrappers, bags</a:t>
            </a:r>
            <a:endParaRPr sz="1400" dirty="0"/>
          </a:p>
          <a:p>
            <a:pPr marL="457200" lvl="0" indent="-317500" algn="l" rtl="0">
              <a:spcBef>
                <a:spcPts val="0"/>
              </a:spcBef>
              <a:spcAft>
                <a:spcPts val="0"/>
              </a:spcAft>
              <a:buSzPts val="1400"/>
              <a:buChar char="●"/>
            </a:pPr>
            <a:r>
              <a:rPr lang="en" sz="1400" dirty="0"/>
              <a:t>Food</a:t>
            </a:r>
            <a:endParaRPr sz="1400" dirty="0"/>
          </a:p>
          <a:p>
            <a:pPr marL="457200" lvl="0" indent="-317500" algn="l" rtl="0">
              <a:spcBef>
                <a:spcPts val="0"/>
              </a:spcBef>
              <a:spcAft>
                <a:spcPts val="0"/>
              </a:spcAft>
              <a:buSzPts val="1400"/>
              <a:buChar char="●"/>
            </a:pPr>
            <a:r>
              <a:rPr lang="en" sz="1400" dirty="0"/>
              <a:t>Anything else</a:t>
            </a:r>
            <a:endParaRPr sz="1400" dirty="0"/>
          </a:p>
        </p:txBody>
      </p:sp>
      <p:pic>
        <p:nvPicPr>
          <p:cNvPr id="184" name="Google Shape;184;p23"/>
          <p:cNvPicPr preferRelativeResize="0"/>
          <p:nvPr/>
        </p:nvPicPr>
        <p:blipFill rotWithShape="1">
          <a:blip r:embed="rId3">
            <a:alphaModFix/>
          </a:blip>
          <a:srcRect r="13748"/>
          <a:stretch/>
        </p:blipFill>
        <p:spPr>
          <a:xfrm rot="5400000">
            <a:off x="5649457" y="866542"/>
            <a:ext cx="3738394" cy="3250676"/>
          </a:xfrm>
          <a:prstGeom prst="rect">
            <a:avLst/>
          </a:prstGeom>
          <a:noFill/>
          <a:ln>
            <a:noFill/>
          </a:ln>
        </p:spPr>
      </p:pic>
      <p:pic>
        <p:nvPicPr>
          <p:cNvPr id="185" name="Google Shape;185;p23"/>
          <p:cNvPicPr preferRelativeResize="0"/>
          <p:nvPr/>
        </p:nvPicPr>
        <p:blipFill>
          <a:blip r:embed="rId4">
            <a:alphaModFix/>
          </a:blip>
          <a:stretch>
            <a:fillRect/>
          </a:stretch>
        </p:blipFill>
        <p:spPr>
          <a:xfrm>
            <a:off x="4305850" y="173968"/>
            <a:ext cx="1492525" cy="1272378"/>
          </a:xfrm>
          <a:prstGeom prst="rect">
            <a:avLst/>
          </a:prstGeom>
          <a:noFill/>
          <a:ln>
            <a:noFill/>
          </a:ln>
        </p:spPr>
      </p:pic>
      <p:pic>
        <p:nvPicPr>
          <p:cNvPr id="186" name="Google Shape;186;p23"/>
          <p:cNvPicPr preferRelativeResize="0"/>
          <p:nvPr/>
        </p:nvPicPr>
        <p:blipFill>
          <a:blip r:embed="rId5">
            <a:alphaModFix/>
          </a:blip>
          <a:stretch>
            <a:fillRect/>
          </a:stretch>
        </p:blipFill>
        <p:spPr>
          <a:xfrm>
            <a:off x="4252350" y="1250066"/>
            <a:ext cx="1640975" cy="1025625"/>
          </a:xfrm>
          <a:prstGeom prst="rect">
            <a:avLst/>
          </a:prstGeom>
          <a:noFill/>
          <a:ln>
            <a:noFill/>
          </a:ln>
        </p:spPr>
      </p:pic>
      <p:pic>
        <p:nvPicPr>
          <p:cNvPr id="187" name="Google Shape;187;p23"/>
          <p:cNvPicPr preferRelativeResize="0"/>
          <p:nvPr/>
        </p:nvPicPr>
        <p:blipFill>
          <a:blip r:embed="rId6">
            <a:alphaModFix/>
          </a:blip>
          <a:stretch>
            <a:fillRect/>
          </a:stretch>
        </p:blipFill>
        <p:spPr>
          <a:xfrm>
            <a:off x="3320951" y="1618599"/>
            <a:ext cx="889950" cy="889925"/>
          </a:xfrm>
          <a:prstGeom prst="rect">
            <a:avLst/>
          </a:prstGeom>
          <a:noFill/>
          <a:ln>
            <a:noFill/>
          </a:ln>
        </p:spPr>
      </p:pic>
      <p:pic>
        <p:nvPicPr>
          <p:cNvPr id="188" name="Google Shape;188;p23"/>
          <p:cNvPicPr preferRelativeResize="0"/>
          <p:nvPr/>
        </p:nvPicPr>
        <p:blipFill>
          <a:blip r:embed="rId7">
            <a:alphaModFix/>
          </a:blip>
          <a:stretch>
            <a:fillRect/>
          </a:stretch>
        </p:blipFill>
        <p:spPr>
          <a:xfrm>
            <a:off x="2664875" y="352038"/>
            <a:ext cx="1640976" cy="1094313"/>
          </a:xfrm>
          <a:prstGeom prst="rect">
            <a:avLst/>
          </a:prstGeom>
          <a:noFill/>
          <a:ln>
            <a:noFill/>
          </a:ln>
        </p:spPr>
      </p:pic>
      <p:pic>
        <p:nvPicPr>
          <p:cNvPr id="189" name="Google Shape;189;p23"/>
          <p:cNvPicPr preferRelativeResize="0"/>
          <p:nvPr/>
        </p:nvPicPr>
        <p:blipFill>
          <a:blip r:embed="rId8">
            <a:alphaModFix/>
          </a:blip>
          <a:stretch>
            <a:fillRect/>
          </a:stretch>
        </p:blipFill>
        <p:spPr>
          <a:xfrm>
            <a:off x="2554625" y="1802524"/>
            <a:ext cx="889950" cy="889950"/>
          </a:xfrm>
          <a:prstGeom prst="rect">
            <a:avLst/>
          </a:prstGeom>
          <a:noFill/>
          <a:ln>
            <a:noFill/>
          </a:ln>
        </p:spPr>
      </p:pic>
      <p:pic>
        <p:nvPicPr>
          <p:cNvPr id="190" name="Google Shape;190;p23"/>
          <p:cNvPicPr preferRelativeResize="0"/>
          <p:nvPr/>
        </p:nvPicPr>
        <p:blipFill>
          <a:blip r:embed="rId9">
            <a:alphaModFix/>
          </a:blip>
          <a:stretch>
            <a:fillRect/>
          </a:stretch>
        </p:blipFill>
        <p:spPr>
          <a:xfrm rot="-681172">
            <a:off x="5362763" y="695038"/>
            <a:ext cx="816265" cy="816265"/>
          </a:xfrm>
          <a:prstGeom prst="rect">
            <a:avLst/>
          </a:prstGeom>
          <a:noFill/>
          <a:ln>
            <a:noFill/>
          </a:ln>
        </p:spPr>
      </p:pic>
      <p:pic>
        <p:nvPicPr>
          <p:cNvPr id="191" name="Google Shape;191;p23"/>
          <p:cNvPicPr preferRelativeResize="0"/>
          <p:nvPr/>
        </p:nvPicPr>
        <p:blipFill>
          <a:blip r:embed="rId10">
            <a:alphaModFix/>
          </a:blip>
          <a:stretch>
            <a:fillRect/>
          </a:stretch>
        </p:blipFill>
        <p:spPr>
          <a:xfrm>
            <a:off x="2986231" y="3002987"/>
            <a:ext cx="1135894" cy="889925"/>
          </a:xfrm>
          <a:prstGeom prst="rect">
            <a:avLst/>
          </a:prstGeom>
          <a:noFill/>
          <a:ln>
            <a:noFill/>
          </a:ln>
        </p:spPr>
      </p:pic>
      <p:pic>
        <p:nvPicPr>
          <p:cNvPr id="192" name="Google Shape;192;p23"/>
          <p:cNvPicPr preferRelativeResize="0"/>
          <p:nvPr/>
        </p:nvPicPr>
        <p:blipFill>
          <a:blip r:embed="rId11">
            <a:alphaModFix/>
          </a:blip>
          <a:stretch>
            <a:fillRect/>
          </a:stretch>
        </p:blipFill>
        <p:spPr>
          <a:xfrm>
            <a:off x="3970738" y="2911000"/>
            <a:ext cx="889950" cy="889950"/>
          </a:xfrm>
          <a:prstGeom prst="rect">
            <a:avLst/>
          </a:prstGeom>
          <a:noFill/>
          <a:ln>
            <a:noFill/>
          </a:ln>
        </p:spPr>
      </p:pic>
      <p:pic>
        <p:nvPicPr>
          <p:cNvPr id="193" name="Google Shape;193;p23"/>
          <p:cNvPicPr preferRelativeResize="0"/>
          <p:nvPr/>
        </p:nvPicPr>
        <p:blipFill rotWithShape="1">
          <a:blip r:embed="rId12">
            <a:alphaModFix/>
          </a:blip>
          <a:srcRect l="7462" t="18756" r="4948" b="24130"/>
          <a:stretch/>
        </p:blipFill>
        <p:spPr>
          <a:xfrm>
            <a:off x="3763750" y="4203450"/>
            <a:ext cx="1819835" cy="889928"/>
          </a:xfrm>
          <a:prstGeom prst="rect">
            <a:avLst/>
          </a:prstGeom>
          <a:noFill/>
          <a:ln>
            <a:noFill/>
          </a:ln>
        </p:spPr>
      </p:pic>
      <p:pic>
        <p:nvPicPr>
          <p:cNvPr id="194" name="Google Shape;194;p23"/>
          <p:cNvPicPr preferRelativeResize="0"/>
          <p:nvPr/>
        </p:nvPicPr>
        <p:blipFill>
          <a:blip r:embed="rId13">
            <a:alphaModFix/>
          </a:blip>
          <a:stretch>
            <a:fillRect/>
          </a:stretch>
        </p:blipFill>
        <p:spPr>
          <a:xfrm>
            <a:off x="5325513" y="3892891"/>
            <a:ext cx="718400" cy="1190150"/>
          </a:xfrm>
          <a:prstGeom prst="rect">
            <a:avLst/>
          </a:prstGeom>
          <a:noFill/>
          <a:ln>
            <a:noFill/>
          </a:ln>
        </p:spPr>
      </p:pic>
      <p:pic>
        <p:nvPicPr>
          <p:cNvPr id="195" name="Google Shape;195;p23"/>
          <p:cNvPicPr preferRelativeResize="0"/>
          <p:nvPr/>
        </p:nvPicPr>
        <p:blipFill>
          <a:blip r:embed="rId14">
            <a:alphaModFix/>
          </a:blip>
          <a:stretch>
            <a:fillRect/>
          </a:stretch>
        </p:blipFill>
        <p:spPr>
          <a:xfrm>
            <a:off x="3763750" y="3650036"/>
            <a:ext cx="1135900" cy="757639"/>
          </a:xfrm>
          <a:prstGeom prst="rect">
            <a:avLst/>
          </a:prstGeom>
          <a:noFill/>
          <a:ln>
            <a:noFill/>
          </a:ln>
        </p:spPr>
      </p:pic>
      <p:pic>
        <p:nvPicPr>
          <p:cNvPr id="196" name="Google Shape;196;p23"/>
          <p:cNvPicPr preferRelativeResize="0"/>
          <p:nvPr/>
        </p:nvPicPr>
        <p:blipFill>
          <a:blip r:embed="rId15">
            <a:alphaModFix/>
          </a:blip>
          <a:stretch>
            <a:fillRect/>
          </a:stretch>
        </p:blipFill>
        <p:spPr>
          <a:xfrm>
            <a:off x="4607137" y="3733599"/>
            <a:ext cx="718400" cy="590504"/>
          </a:xfrm>
          <a:prstGeom prst="rect">
            <a:avLst/>
          </a:prstGeom>
          <a:noFill/>
          <a:ln>
            <a:noFill/>
          </a:ln>
        </p:spPr>
      </p:pic>
      <p:pic>
        <p:nvPicPr>
          <p:cNvPr id="197" name="Google Shape;197;p23"/>
          <p:cNvPicPr preferRelativeResize="0"/>
          <p:nvPr/>
        </p:nvPicPr>
        <p:blipFill>
          <a:blip r:embed="rId16">
            <a:alphaModFix/>
          </a:blip>
          <a:stretch>
            <a:fillRect/>
          </a:stretch>
        </p:blipFill>
        <p:spPr>
          <a:xfrm>
            <a:off x="5037299" y="3628295"/>
            <a:ext cx="718401" cy="530768"/>
          </a:xfrm>
          <a:prstGeom prst="rect">
            <a:avLst/>
          </a:prstGeom>
          <a:noFill/>
          <a:ln>
            <a:noFill/>
          </a:ln>
        </p:spPr>
      </p:pic>
      <p:pic>
        <p:nvPicPr>
          <p:cNvPr id="198" name="Google Shape;198;p23"/>
          <p:cNvPicPr preferRelativeResize="0"/>
          <p:nvPr/>
        </p:nvPicPr>
        <p:blipFill rotWithShape="1">
          <a:blip r:embed="rId17">
            <a:alphaModFix/>
          </a:blip>
          <a:srcRect l="18337" t="12905" r="12097" b="17635"/>
          <a:stretch/>
        </p:blipFill>
        <p:spPr>
          <a:xfrm>
            <a:off x="4804425" y="2895203"/>
            <a:ext cx="718401" cy="688722"/>
          </a:xfrm>
          <a:prstGeom prst="rect">
            <a:avLst/>
          </a:prstGeom>
          <a:noFill/>
          <a:ln>
            <a:noFill/>
          </a:ln>
        </p:spPr>
      </p:pic>
      <p:pic>
        <p:nvPicPr>
          <p:cNvPr id="199" name="Google Shape;199;p23"/>
          <p:cNvPicPr preferRelativeResize="0"/>
          <p:nvPr/>
        </p:nvPicPr>
        <p:blipFill>
          <a:blip r:embed="rId18">
            <a:alphaModFix/>
          </a:blip>
          <a:stretch>
            <a:fillRect/>
          </a:stretch>
        </p:blipFill>
        <p:spPr>
          <a:xfrm rot="-788452">
            <a:off x="2943339" y="4012372"/>
            <a:ext cx="691169" cy="691188"/>
          </a:xfrm>
          <a:prstGeom prst="rect">
            <a:avLst/>
          </a:prstGeom>
          <a:noFill/>
          <a:ln>
            <a:noFill/>
          </a:ln>
        </p:spPr>
      </p:pic>
      <p:pic>
        <p:nvPicPr>
          <p:cNvPr id="200" name="Google Shape;200;p23"/>
          <p:cNvPicPr preferRelativeResize="0"/>
          <p:nvPr/>
        </p:nvPicPr>
        <p:blipFill rotWithShape="1">
          <a:blip r:embed="rId19">
            <a:alphaModFix/>
          </a:blip>
          <a:srcRect l="22449" t="2818" r="22956"/>
          <a:stretch/>
        </p:blipFill>
        <p:spPr>
          <a:xfrm rot="-899551">
            <a:off x="3270726" y="4368589"/>
            <a:ext cx="314400" cy="559650"/>
          </a:xfrm>
          <a:prstGeom prst="rect">
            <a:avLst/>
          </a:prstGeom>
          <a:noFill/>
          <a:ln>
            <a:noFill/>
          </a:ln>
        </p:spPr>
      </p:pic>
      <p:sp>
        <p:nvSpPr>
          <p:cNvPr id="201" name="Google Shape;201;p23"/>
          <p:cNvSpPr/>
          <p:nvPr/>
        </p:nvSpPr>
        <p:spPr>
          <a:xfrm>
            <a:off x="3269650" y="2680787"/>
            <a:ext cx="2808000" cy="2521500"/>
          </a:xfrm>
          <a:prstGeom prst="noSmoking">
            <a:avLst>
              <a:gd name="adj" fmla="val 431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1000"/>
                                        <p:tgtEl>
                                          <p:spTgt spid="186"/>
                                        </p:tgtEl>
                                      </p:cBhvr>
                                    </p:animEffect>
                                  </p:childTnLst>
                                </p:cTn>
                              </p:par>
                              <p:par>
                                <p:cTn id="11" presetID="10"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1000"/>
                                        <p:tgtEl>
                                          <p:spTgt spid="187"/>
                                        </p:tgtEl>
                                      </p:cBhvr>
                                    </p:animEffect>
                                  </p:childTnLst>
                                </p:cTn>
                              </p:par>
                              <p:par>
                                <p:cTn id="14" presetID="10" presetClass="entr" presetSubtype="0" fill="hold"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1000"/>
                                        <p:tgtEl>
                                          <p:spTgt spid="188"/>
                                        </p:tgtEl>
                                      </p:cBhvr>
                                    </p:animEffect>
                                  </p:childTnLst>
                                </p:cTn>
                              </p:par>
                              <p:par>
                                <p:cTn id="17" presetID="10" presetClass="entr" presetSubtype="0" fill="hold" nodeType="withEffect">
                                  <p:stCondLst>
                                    <p:cond delay="0"/>
                                  </p:stCondLst>
                                  <p:childTnLst>
                                    <p:set>
                                      <p:cBhvr>
                                        <p:cTn id="18" dur="1" fill="hold">
                                          <p:stCondLst>
                                            <p:cond delay="0"/>
                                          </p:stCondLst>
                                        </p:cTn>
                                        <p:tgtEl>
                                          <p:spTgt spid="189"/>
                                        </p:tgtEl>
                                        <p:attrNameLst>
                                          <p:attrName>style.visibility</p:attrName>
                                        </p:attrNameLst>
                                      </p:cBhvr>
                                      <p:to>
                                        <p:strVal val="visible"/>
                                      </p:to>
                                    </p:set>
                                    <p:animEffect transition="in" filter="fade">
                                      <p:cBhvr>
                                        <p:cTn id="19" dur="1000"/>
                                        <p:tgtEl>
                                          <p:spTgt spid="18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0"/>
                                        </p:tgtEl>
                                        <p:attrNameLst>
                                          <p:attrName>style.visibility</p:attrName>
                                        </p:attrNameLst>
                                      </p:cBhvr>
                                      <p:to>
                                        <p:strVal val="visible"/>
                                      </p:to>
                                    </p:set>
                                    <p:animEffect transition="in" filter="fade">
                                      <p:cBhvr>
                                        <p:cTn id="24" dur="1000"/>
                                        <p:tgtEl>
                                          <p:spTgt spid="19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1"/>
                                        </p:tgtEl>
                                        <p:attrNameLst>
                                          <p:attrName>style.visibility</p:attrName>
                                        </p:attrNameLst>
                                      </p:cBhvr>
                                      <p:to>
                                        <p:strVal val="visible"/>
                                      </p:to>
                                    </p:set>
                                    <p:animEffect transition="in" filter="fade">
                                      <p:cBhvr>
                                        <p:cTn id="29" dur="1000"/>
                                        <p:tgtEl>
                                          <p:spTgt spid="191"/>
                                        </p:tgtEl>
                                      </p:cBhvr>
                                    </p:animEffect>
                                  </p:childTnLst>
                                </p:cTn>
                              </p:par>
                              <p:par>
                                <p:cTn id="30" presetID="10" presetClass="entr" presetSubtype="0" fill="hold" nodeType="withEffect">
                                  <p:stCondLst>
                                    <p:cond delay="0"/>
                                  </p:stCondLst>
                                  <p:childTnLst>
                                    <p:set>
                                      <p:cBhvr>
                                        <p:cTn id="31" dur="1" fill="hold">
                                          <p:stCondLst>
                                            <p:cond delay="0"/>
                                          </p:stCondLst>
                                        </p:cTn>
                                        <p:tgtEl>
                                          <p:spTgt spid="193"/>
                                        </p:tgtEl>
                                        <p:attrNameLst>
                                          <p:attrName>style.visibility</p:attrName>
                                        </p:attrNameLst>
                                      </p:cBhvr>
                                      <p:to>
                                        <p:strVal val="visible"/>
                                      </p:to>
                                    </p:set>
                                    <p:animEffect transition="in" filter="fade">
                                      <p:cBhvr>
                                        <p:cTn id="32" dur="1000"/>
                                        <p:tgtEl>
                                          <p:spTgt spid="193"/>
                                        </p:tgtEl>
                                      </p:cBhvr>
                                    </p:animEffect>
                                  </p:childTnLst>
                                </p:cTn>
                              </p:par>
                              <p:par>
                                <p:cTn id="33" presetID="10" presetClass="entr" presetSubtype="0" fill="hold" nodeType="withEffect">
                                  <p:stCondLst>
                                    <p:cond delay="0"/>
                                  </p:stCondLst>
                                  <p:childTnLst>
                                    <p:set>
                                      <p:cBhvr>
                                        <p:cTn id="34" dur="1" fill="hold">
                                          <p:stCondLst>
                                            <p:cond delay="0"/>
                                          </p:stCondLst>
                                        </p:cTn>
                                        <p:tgtEl>
                                          <p:spTgt spid="195"/>
                                        </p:tgtEl>
                                        <p:attrNameLst>
                                          <p:attrName>style.visibility</p:attrName>
                                        </p:attrNameLst>
                                      </p:cBhvr>
                                      <p:to>
                                        <p:strVal val="visible"/>
                                      </p:to>
                                    </p:set>
                                    <p:animEffect transition="in" filter="fade">
                                      <p:cBhvr>
                                        <p:cTn id="35" dur="1000"/>
                                        <p:tgtEl>
                                          <p:spTgt spid="195"/>
                                        </p:tgtEl>
                                      </p:cBhvr>
                                    </p:animEffect>
                                  </p:childTnLst>
                                </p:cTn>
                              </p:par>
                              <p:par>
                                <p:cTn id="36" presetID="10" presetClass="entr" presetSubtype="0" fill="hold" nodeType="withEffect">
                                  <p:stCondLst>
                                    <p:cond delay="0"/>
                                  </p:stCondLst>
                                  <p:childTnLst>
                                    <p:set>
                                      <p:cBhvr>
                                        <p:cTn id="37" dur="1" fill="hold">
                                          <p:stCondLst>
                                            <p:cond delay="0"/>
                                          </p:stCondLst>
                                        </p:cTn>
                                        <p:tgtEl>
                                          <p:spTgt spid="196"/>
                                        </p:tgtEl>
                                        <p:attrNameLst>
                                          <p:attrName>style.visibility</p:attrName>
                                        </p:attrNameLst>
                                      </p:cBhvr>
                                      <p:to>
                                        <p:strVal val="visible"/>
                                      </p:to>
                                    </p:set>
                                    <p:animEffect transition="in" filter="fade">
                                      <p:cBhvr>
                                        <p:cTn id="38" dur="1000"/>
                                        <p:tgtEl>
                                          <p:spTgt spid="19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4"/>
                                        </p:tgtEl>
                                        <p:attrNameLst>
                                          <p:attrName>style.visibility</p:attrName>
                                        </p:attrNameLst>
                                      </p:cBhvr>
                                      <p:to>
                                        <p:strVal val="visible"/>
                                      </p:to>
                                    </p:set>
                                    <p:animEffect transition="in" filter="fade">
                                      <p:cBhvr>
                                        <p:cTn id="43" dur="1000"/>
                                        <p:tgtEl>
                                          <p:spTgt spid="194"/>
                                        </p:tgtEl>
                                      </p:cBhvr>
                                    </p:animEffect>
                                  </p:childTnLst>
                                </p:cTn>
                              </p:par>
                              <p:par>
                                <p:cTn id="44" presetID="10" presetClass="entr" presetSubtype="0" fill="hold" nodeType="withEffect">
                                  <p:stCondLst>
                                    <p:cond delay="0"/>
                                  </p:stCondLst>
                                  <p:childTnLst>
                                    <p:set>
                                      <p:cBhvr>
                                        <p:cTn id="45" dur="1" fill="hold">
                                          <p:stCondLst>
                                            <p:cond delay="0"/>
                                          </p:stCondLst>
                                        </p:cTn>
                                        <p:tgtEl>
                                          <p:spTgt spid="197"/>
                                        </p:tgtEl>
                                        <p:attrNameLst>
                                          <p:attrName>style.visibility</p:attrName>
                                        </p:attrNameLst>
                                      </p:cBhvr>
                                      <p:to>
                                        <p:strVal val="visible"/>
                                      </p:to>
                                    </p:set>
                                    <p:animEffect transition="in" filter="fade">
                                      <p:cBhvr>
                                        <p:cTn id="46" dur="1000"/>
                                        <p:tgtEl>
                                          <p:spTgt spid="197"/>
                                        </p:tgtEl>
                                      </p:cBhvr>
                                    </p:animEffect>
                                  </p:childTnLst>
                                </p:cTn>
                              </p:par>
                              <p:par>
                                <p:cTn id="47" presetID="10" presetClass="entr" presetSubtype="0" fill="hold" nodeType="withEffect">
                                  <p:stCondLst>
                                    <p:cond delay="0"/>
                                  </p:stCondLst>
                                  <p:childTnLst>
                                    <p:set>
                                      <p:cBhvr>
                                        <p:cTn id="48" dur="1" fill="hold">
                                          <p:stCondLst>
                                            <p:cond delay="0"/>
                                          </p:stCondLst>
                                        </p:cTn>
                                        <p:tgtEl>
                                          <p:spTgt spid="198"/>
                                        </p:tgtEl>
                                        <p:attrNameLst>
                                          <p:attrName>style.visibility</p:attrName>
                                        </p:attrNameLst>
                                      </p:cBhvr>
                                      <p:to>
                                        <p:strVal val="visible"/>
                                      </p:to>
                                    </p:set>
                                    <p:animEffect transition="in" filter="fade">
                                      <p:cBhvr>
                                        <p:cTn id="49" dur="1000"/>
                                        <p:tgtEl>
                                          <p:spTgt spid="198"/>
                                        </p:tgtEl>
                                      </p:cBhvr>
                                    </p:animEffect>
                                  </p:childTnLst>
                                </p:cTn>
                              </p:par>
                              <p:par>
                                <p:cTn id="50" presetID="10" presetClass="entr" presetSubtype="0" fill="hold" nodeType="withEffect">
                                  <p:stCondLst>
                                    <p:cond delay="0"/>
                                  </p:stCondLst>
                                  <p:childTnLst>
                                    <p:set>
                                      <p:cBhvr>
                                        <p:cTn id="51" dur="1" fill="hold">
                                          <p:stCondLst>
                                            <p:cond delay="0"/>
                                          </p:stCondLst>
                                        </p:cTn>
                                        <p:tgtEl>
                                          <p:spTgt spid="199"/>
                                        </p:tgtEl>
                                        <p:attrNameLst>
                                          <p:attrName>style.visibility</p:attrName>
                                        </p:attrNameLst>
                                      </p:cBhvr>
                                      <p:to>
                                        <p:strVal val="visible"/>
                                      </p:to>
                                    </p:set>
                                    <p:animEffect transition="in" filter="fade">
                                      <p:cBhvr>
                                        <p:cTn id="52" dur="1000"/>
                                        <p:tgtEl>
                                          <p:spTgt spid="199"/>
                                        </p:tgtEl>
                                      </p:cBhvr>
                                    </p:animEffect>
                                  </p:childTnLst>
                                </p:cTn>
                              </p:par>
                              <p:par>
                                <p:cTn id="53" presetID="10" presetClass="entr" presetSubtype="0" fill="hold" nodeType="withEffect">
                                  <p:stCondLst>
                                    <p:cond delay="0"/>
                                  </p:stCondLst>
                                  <p:childTnLst>
                                    <p:set>
                                      <p:cBhvr>
                                        <p:cTn id="54" dur="1" fill="hold">
                                          <p:stCondLst>
                                            <p:cond delay="0"/>
                                          </p:stCondLst>
                                        </p:cTn>
                                        <p:tgtEl>
                                          <p:spTgt spid="200"/>
                                        </p:tgtEl>
                                        <p:attrNameLst>
                                          <p:attrName>style.visibility</p:attrName>
                                        </p:attrNameLst>
                                      </p:cBhvr>
                                      <p:to>
                                        <p:strVal val="visible"/>
                                      </p:to>
                                    </p:set>
                                    <p:animEffect transition="in" filter="fade">
                                      <p:cBhvr>
                                        <p:cTn id="55" dur="1000"/>
                                        <p:tgtEl>
                                          <p:spTgt spid="200"/>
                                        </p:tgtEl>
                                      </p:cBhvr>
                                    </p:animEffect>
                                  </p:childTnLst>
                                </p:cTn>
                              </p:par>
                              <p:par>
                                <p:cTn id="56" presetID="10" presetClass="entr" presetSubtype="0" fill="hold" nodeType="withEffect">
                                  <p:stCondLst>
                                    <p:cond delay="0"/>
                                  </p:stCondLst>
                                  <p:childTnLst>
                                    <p:set>
                                      <p:cBhvr>
                                        <p:cTn id="57" dur="1" fill="hold">
                                          <p:stCondLst>
                                            <p:cond delay="0"/>
                                          </p:stCondLst>
                                        </p:cTn>
                                        <p:tgtEl>
                                          <p:spTgt spid="192"/>
                                        </p:tgtEl>
                                        <p:attrNameLst>
                                          <p:attrName>style.visibility</p:attrName>
                                        </p:attrNameLst>
                                      </p:cBhvr>
                                      <p:to>
                                        <p:strVal val="visible"/>
                                      </p:to>
                                    </p:set>
                                    <p:animEffect transition="in" filter="fade">
                                      <p:cBhvr>
                                        <p:cTn id="58" dur="1000"/>
                                        <p:tgtEl>
                                          <p:spTgt spid="19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1"/>
                                        </p:tgtEl>
                                        <p:attrNameLst>
                                          <p:attrName>style.visibility</p:attrName>
                                        </p:attrNameLst>
                                      </p:cBhvr>
                                      <p:to>
                                        <p:strVal val="visible"/>
                                      </p:to>
                                    </p:set>
                                    <p:animEffect transition="in" filter="fade">
                                      <p:cBhvr>
                                        <p:cTn id="63"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4"/>
          <p:cNvSpPr txBox="1">
            <a:spLocks noGrp="1"/>
          </p:cNvSpPr>
          <p:nvPr>
            <p:ph type="title"/>
          </p:nvPr>
        </p:nvSpPr>
        <p:spPr>
          <a:xfrm>
            <a:off x="311700" y="658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Step 4: Landfill trash</a:t>
            </a:r>
            <a:endParaRPr/>
          </a:p>
        </p:txBody>
      </p:sp>
      <p:sp>
        <p:nvSpPr>
          <p:cNvPr id="207" name="Google Shape;207;p24"/>
          <p:cNvSpPr txBox="1">
            <a:spLocks noGrp="1"/>
          </p:cNvSpPr>
          <p:nvPr>
            <p:ph type="body" idx="1"/>
          </p:nvPr>
        </p:nvSpPr>
        <p:spPr>
          <a:xfrm>
            <a:off x="311700" y="821500"/>
            <a:ext cx="3183000" cy="40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What can go in here:</a:t>
            </a:r>
            <a:endParaRPr sz="1800"/>
          </a:p>
          <a:p>
            <a:pPr marL="457200" lvl="0" indent="-342900" algn="l" rtl="0">
              <a:spcBef>
                <a:spcPts val="1600"/>
              </a:spcBef>
              <a:spcAft>
                <a:spcPts val="0"/>
              </a:spcAft>
              <a:buSzPts val="1800"/>
              <a:buChar char="●"/>
            </a:pPr>
            <a:r>
              <a:rPr lang="en" sz="1800"/>
              <a:t>Sporks</a:t>
            </a:r>
            <a:endParaRPr sz="1800"/>
          </a:p>
          <a:p>
            <a:pPr marL="457200" lvl="0" indent="-342900" algn="l" rtl="0">
              <a:spcBef>
                <a:spcPts val="0"/>
              </a:spcBef>
              <a:spcAft>
                <a:spcPts val="0"/>
              </a:spcAft>
              <a:buSzPts val="1800"/>
              <a:buChar char="●"/>
            </a:pPr>
            <a:r>
              <a:rPr lang="en" sz="1800"/>
              <a:t>Straws</a:t>
            </a:r>
            <a:endParaRPr sz="1800"/>
          </a:p>
          <a:p>
            <a:pPr marL="457200" lvl="0" indent="-342900" algn="l" rtl="0">
              <a:spcBef>
                <a:spcPts val="0"/>
              </a:spcBef>
              <a:spcAft>
                <a:spcPts val="0"/>
              </a:spcAft>
              <a:buSzPts val="1800"/>
              <a:buChar char="●"/>
            </a:pPr>
            <a:r>
              <a:rPr lang="en" sz="1800"/>
              <a:t>Wrappers</a:t>
            </a:r>
            <a:endParaRPr sz="1800"/>
          </a:p>
          <a:p>
            <a:pPr marL="457200" lvl="0" indent="-342900" algn="l" rtl="0">
              <a:spcBef>
                <a:spcPts val="0"/>
              </a:spcBef>
              <a:spcAft>
                <a:spcPts val="0"/>
              </a:spcAft>
              <a:buSzPts val="1800"/>
              <a:buChar char="●"/>
            </a:pPr>
            <a:r>
              <a:rPr lang="en" sz="1800"/>
              <a:t>Plastic wrap</a:t>
            </a:r>
            <a:endParaRPr sz="1800"/>
          </a:p>
          <a:p>
            <a:pPr marL="457200" lvl="0" indent="-342900" algn="l" rtl="0">
              <a:spcBef>
                <a:spcPts val="0"/>
              </a:spcBef>
              <a:spcAft>
                <a:spcPts val="0"/>
              </a:spcAft>
              <a:buSzPts val="1800"/>
              <a:buChar char="●"/>
            </a:pPr>
            <a:r>
              <a:rPr lang="en" sz="1800"/>
              <a:t>Plastic bags</a:t>
            </a:r>
            <a:endParaRPr sz="1800"/>
          </a:p>
          <a:p>
            <a:pPr marL="457200" lvl="0" indent="-342900" algn="l" rtl="0">
              <a:spcBef>
                <a:spcPts val="0"/>
              </a:spcBef>
              <a:spcAft>
                <a:spcPts val="0"/>
              </a:spcAft>
              <a:buSzPts val="1800"/>
              <a:buChar char="●"/>
            </a:pPr>
            <a:r>
              <a:rPr lang="en" sz="1800"/>
              <a:t>Food cups</a:t>
            </a:r>
            <a:endParaRPr sz="1800"/>
          </a:p>
          <a:p>
            <a:pPr marL="457200" lvl="0" indent="-342900" algn="l" rtl="0">
              <a:spcBef>
                <a:spcPts val="0"/>
              </a:spcBef>
              <a:spcAft>
                <a:spcPts val="0"/>
              </a:spcAft>
              <a:buSzPts val="1800"/>
              <a:buChar char="●"/>
            </a:pPr>
            <a:r>
              <a:rPr lang="en" sz="1800"/>
              <a:t>Foil</a:t>
            </a:r>
            <a:endParaRPr sz="1800"/>
          </a:p>
          <a:p>
            <a:pPr marL="457200" lvl="0" indent="-342900" algn="l" rtl="0">
              <a:spcBef>
                <a:spcPts val="0"/>
              </a:spcBef>
              <a:spcAft>
                <a:spcPts val="0"/>
              </a:spcAft>
              <a:buSzPts val="1800"/>
              <a:buChar char="●"/>
            </a:pPr>
            <a:r>
              <a:rPr lang="en" sz="1800"/>
              <a:t>Napkins</a:t>
            </a:r>
            <a:endParaRPr sz="1800"/>
          </a:p>
          <a:p>
            <a:pPr marL="457200" lvl="0" indent="-342900" algn="l" rtl="0">
              <a:spcBef>
                <a:spcPts val="0"/>
              </a:spcBef>
              <a:spcAft>
                <a:spcPts val="0"/>
              </a:spcAft>
              <a:buSzPts val="1800"/>
              <a:buChar char="●"/>
            </a:pPr>
            <a:r>
              <a:rPr lang="en" sz="1800"/>
              <a:t>Chip bags</a:t>
            </a:r>
            <a:endParaRPr sz="1800"/>
          </a:p>
          <a:p>
            <a:pPr marL="457200" lvl="0" indent="-342900" algn="l" rtl="0">
              <a:spcBef>
                <a:spcPts val="0"/>
              </a:spcBef>
              <a:spcAft>
                <a:spcPts val="0"/>
              </a:spcAft>
              <a:buSzPts val="1800"/>
              <a:buChar char="●"/>
            </a:pPr>
            <a:r>
              <a:rPr lang="en" sz="1800"/>
              <a:t>Capri Sun pouches</a:t>
            </a:r>
            <a:endParaRPr sz="1800"/>
          </a:p>
          <a:p>
            <a:pPr marL="457200" lvl="0" indent="-342900" algn="l" rtl="0">
              <a:spcBef>
                <a:spcPts val="0"/>
              </a:spcBef>
              <a:spcAft>
                <a:spcPts val="0"/>
              </a:spcAft>
              <a:buSzPts val="1800"/>
              <a:buChar char="●"/>
            </a:pPr>
            <a:r>
              <a:rPr lang="en" sz="1800"/>
              <a:t>Soda cups</a:t>
            </a:r>
            <a:endParaRPr sz="1800"/>
          </a:p>
        </p:txBody>
      </p:sp>
      <p:pic>
        <p:nvPicPr>
          <p:cNvPr id="208" name="Google Shape;208;p24"/>
          <p:cNvPicPr preferRelativeResize="0"/>
          <p:nvPr/>
        </p:nvPicPr>
        <p:blipFill rotWithShape="1">
          <a:blip r:embed="rId3">
            <a:alphaModFix/>
          </a:blip>
          <a:srcRect l="28938" t="14825" r="3001" b="23937"/>
          <a:stretch/>
        </p:blipFill>
        <p:spPr>
          <a:xfrm rot="5400000">
            <a:off x="4747027" y="980300"/>
            <a:ext cx="4716651" cy="3182899"/>
          </a:xfrm>
          <a:prstGeom prst="rect">
            <a:avLst/>
          </a:prstGeom>
          <a:noFill/>
          <a:ln>
            <a:noFill/>
          </a:ln>
        </p:spPr>
      </p:pic>
      <p:pic>
        <p:nvPicPr>
          <p:cNvPr id="209" name="Google Shape;209;p24"/>
          <p:cNvPicPr preferRelativeResize="0"/>
          <p:nvPr/>
        </p:nvPicPr>
        <p:blipFill>
          <a:blip r:embed="rId4">
            <a:alphaModFix/>
          </a:blip>
          <a:stretch>
            <a:fillRect/>
          </a:stretch>
        </p:blipFill>
        <p:spPr>
          <a:xfrm>
            <a:off x="3232106" y="481362"/>
            <a:ext cx="1135894" cy="889925"/>
          </a:xfrm>
          <a:prstGeom prst="rect">
            <a:avLst/>
          </a:prstGeom>
          <a:noFill/>
          <a:ln>
            <a:noFill/>
          </a:ln>
        </p:spPr>
      </p:pic>
      <p:pic>
        <p:nvPicPr>
          <p:cNvPr id="210" name="Google Shape;210;p24"/>
          <p:cNvPicPr preferRelativeResize="0"/>
          <p:nvPr/>
        </p:nvPicPr>
        <p:blipFill>
          <a:blip r:embed="rId5">
            <a:alphaModFix/>
          </a:blip>
          <a:stretch>
            <a:fillRect/>
          </a:stretch>
        </p:blipFill>
        <p:spPr>
          <a:xfrm>
            <a:off x="4216613" y="389375"/>
            <a:ext cx="889950" cy="889950"/>
          </a:xfrm>
          <a:prstGeom prst="rect">
            <a:avLst/>
          </a:prstGeom>
          <a:noFill/>
          <a:ln>
            <a:noFill/>
          </a:ln>
        </p:spPr>
      </p:pic>
      <p:pic>
        <p:nvPicPr>
          <p:cNvPr id="211" name="Google Shape;211;p24"/>
          <p:cNvPicPr preferRelativeResize="0"/>
          <p:nvPr/>
        </p:nvPicPr>
        <p:blipFill rotWithShape="1">
          <a:blip r:embed="rId6">
            <a:alphaModFix/>
          </a:blip>
          <a:srcRect l="7462" t="18756" r="4948" b="24130"/>
          <a:stretch/>
        </p:blipFill>
        <p:spPr>
          <a:xfrm>
            <a:off x="3662087" y="3260475"/>
            <a:ext cx="1819835" cy="889928"/>
          </a:xfrm>
          <a:prstGeom prst="rect">
            <a:avLst/>
          </a:prstGeom>
          <a:noFill/>
          <a:ln>
            <a:noFill/>
          </a:ln>
        </p:spPr>
      </p:pic>
      <p:pic>
        <p:nvPicPr>
          <p:cNvPr id="212" name="Google Shape;212;p24"/>
          <p:cNvPicPr preferRelativeResize="0"/>
          <p:nvPr/>
        </p:nvPicPr>
        <p:blipFill rotWithShape="1">
          <a:blip r:embed="rId7">
            <a:alphaModFix/>
          </a:blip>
          <a:srcRect l="18337" t="12905" r="12097" b="17635"/>
          <a:stretch/>
        </p:blipFill>
        <p:spPr>
          <a:xfrm>
            <a:off x="4145100" y="1279328"/>
            <a:ext cx="718401" cy="688722"/>
          </a:xfrm>
          <a:prstGeom prst="rect">
            <a:avLst/>
          </a:prstGeom>
          <a:noFill/>
          <a:ln>
            <a:noFill/>
          </a:ln>
        </p:spPr>
      </p:pic>
      <p:pic>
        <p:nvPicPr>
          <p:cNvPr id="213" name="Google Shape;213;p24"/>
          <p:cNvPicPr preferRelativeResize="0"/>
          <p:nvPr/>
        </p:nvPicPr>
        <p:blipFill>
          <a:blip r:embed="rId8">
            <a:alphaModFix/>
          </a:blip>
          <a:stretch>
            <a:fillRect/>
          </a:stretch>
        </p:blipFill>
        <p:spPr>
          <a:xfrm rot="-788452">
            <a:off x="3189214" y="1490747"/>
            <a:ext cx="691169" cy="691188"/>
          </a:xfrm>
          <a:prstGeom prst="rect">
            <a:avLst/>
          </a:prstGeom>
          <a:noFill/>
          <a:ln>
            <a:noFill/>
          </a:ln>
        </p:spPr>
      </p:pic>
      <p:pic>
        <p:nvPicPr>
          <p:cNvPr id="214" name="Google Shape;214;p24"/>
          <p:cNvPicPr preferRelativeResize="0"/>
          <p:nvPr/>
        </p:nvPicPr>
        <p:blipFill rotWithShape="1">
          <a:blip r:embed="rId9">
            <a:alphaModFix/>
          </a:blip>
          <a:srcRect l="22449" t="2818" r="22956"/>
          <a:stretch/>
        </p:blipFill>
        <p:spPr>
          <a:xfrm rot="-899551">
            <a:off x="3516601" y="1846964"/>
            <a:ext cx="314400" cy="559650"/>
          </a:xfrm>
          <a:prstGeom prst="rect">
            <a:avLst/>
          </a:prstGeom>
          <a:noFill/>
          <a:ln>
            <a:noFill/>
          </a:ln>
        </p:spPr>
      </p:pic>
      <p:pic>
        <p:nvPicPr>
          <p:cNvPr id="215" name="Google Shape;215;p24"/>
          <p:cNvPicPr preferRelativeResize="0"/>
          <p:nvPr/>
        </p:nvPicPr>
        <p:blipFill>
          <a:blip r:embed="rId10">
            <a:alphaModFix/>
          </a:blip>
          <a:stretch>
            <a:fillRect/>
          </a:stretch>
        </p:blipFill>
        <p:spPr>
          <a:xfrm>
            <a:off x="2561979" y="1062292"/>
            <a:ext cx="670125" cy="1361650"/>
          </a:xfrm>
          <a:prstGeom prst="rect">
            <a:avLst/>
          </a:prstGeom>
          <a:noFill/>
          <a:ln>
            <a:noFill/>
          </a:ln>
        </p:spPr>
      </p:pic>
      <p:pic>
        <p:nvPicPr>
          <p:cNvPr id="216" name="Google Shape;216;p24"/>
          <p:cNvPicPr preferRelativeResize="0"/>
          <p:nvPr/>
        </p:nvPicPr>
        <p:blipFill>
          <a:blip r:embed="rId11">
            <a:alphaModFix/>
          </a:blip>
          <a:stretch>
            <a:fillRect/>
          </a:stretch>
        </p:blipFill>
        <p:spPr>
          <a:xfrm>
            <a:off x="2974648" y="2571742"/>
            <a:ext cx="1034969" cy="688725"/>
          </a:xfrm>
          <a:prstGeom prst="rect">
            <a:avLst/>
          </a:prstGeom>
          <a:noFill/>
          <a:ln>
            <a:noFill/>
          </a:ln>
        </p:spPr>
      </p:pic>
      <p:pic>
        <p:nvPicPr>
          <p:cNvPr id="217" name="Google Shape;217;p24"/>
          <p:cNvPicPr preferRelativeResize="0"/>
          <p:nvPr/>
        </p:nvPicPr>
        <p:blipFill>
          <a:blip r:embed="rId12">
            <a:alphaModFix/>
          </a:blip>
          <a:stretch>
            <a:fillRect/>
          </a:stretch>
        </p:blipFill>
        <p:spPr>
          <a:xfrm>
            <a:off x="4073963" y="2649025"/>
            <a:ext cx="996061" cy="688725"/>
          </a:xfrm>
          <a:prstGeom prst="rect">
            <a:avLst/>
          </a:prstGeom>
          <a:noFill/>
          <a:ln>
            <a:noFill/>
          </a:ln>
        </p:spPr>
      </p:pic>
      <p:pic>
        <p:nvPicPr>
          <p:cNvPr id="218" name="Google Shape;218;p24"/>
          <p:cNvPicPr preferRelativeResize="0"/>
          <p:nvPr/>
        </p:nvPicPr>
        <p:blipFill>
          <a:blip r:embed="rId13">
            <a:alphaModFix/>
          </a:blip>
          <a:stretch>
            <a:fillRect/>
          </a:stretch>
        </p:blipFill>
        <p:spPr>
          <a:xfrm rot="-681172">
            <a:off x="4935863" y="738913"/>
            <a:ext cx="816265" cy="816265"/>
          </a:xfrm>
          <a:prstGeom prst="rect">
            <a:avLst/>
          </a:prstGeom>
          <a:noFill/>
          <a:ln>
            <a:noFill/>
          </a:ln>
        </p:spPr>
      </p:pic>
      <p:pic>
        <p:nvPicPr>
          <p:cNvPr id="219" name="Google Shape;219;p24"/>
          <p:cNvPicPr preferRelativeResize="0"/>
          <p:nvPr/>
        </p:nvPicPr>
        <p:blipFill>
          <a:blip r:embed="rId14">
            <a:alphaModFix/>
          </a:blip>
          <a:stretch>
            <a:fillRect/>
          </a:stretch>
        </p:blipFill>
        <p:spPr>
          <a:xfrm>
            <a:off x="2335500" y="2571741"/>
            <a:ext cx="718400" cy="1190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5"/>
          <p:cNvSpPr txBox="1">
            <a:spLocks noGrp="1"/>
          </p:cNvSpPr>
          <p:nvPr>
            <p:ph type="title"/>
          </p:nvPr>
        </p:nvSpPr>
        <p:spPr>
          <a:xfrm>
            <a:off x="311700" y="8402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Step 5: Compost</a:t>
            </a:r>
            <a:endParaRPr/>
          </a:p>
        </p:txBody>
      </p:sp>
      <p:sp>
        <p:nvSpPr>
          <p:cNvPr id="225" name="Google Shape;225;p25"/>
          <p:cNvSpPr txBox="1">
            <a:spLocks noGrp="1"/>
          </p:cNvSpPr>
          <p:nvPr>
            <p:ph type="body" idx="1"/>
          </p:nvPr>
        </p:nvSpPr>
        <p:spPr>
          <a:xfrm>
            <a:off x="311700" y="885125"/>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can go in here</a:t>
            </a:r>
            <a:endParaRPr/>
          </a:p>
          <a:p>
            <a:pPr marL="457200" lvl="0" indent="-304800" algn="l" rtl="0">
              <a:spcBef>
                <a:spcPts val="1600"/>
              </a:spcBef>
              <a:spcAft>
                <a:spcPts val="0"/>
              </a:spcAft>
              <a:buSzPts val="1200"/>
              <a:buChar char="●"/>
            </a:pPr>
            <a:r>
              <a:rPr lang="en"/>
              <a:t>Food scraps</a:t>
            </a:r>
            <a:endParaRPr/>
          </a:p>
          <a:p>
            <a:pPr marL="457200" lvl="0" indent="-304800" algn="l" rtl="0">
              <a:spcBef>
                <a:spcPts val="0"/>
              </a:spcBef>
              <a:spcAft>
                <a:spcPts val="0"/>
              </a:spcAft>
              <a:buSzPts val="1200"/>
              <a:buChar char="●"/>
            </a:pPr>
            <a:r>
              <a:rPr lang="en"/>
              <a:t>Orange &amp; banana peels</a:t>
            </a:r>
            <a:endParaRPr/>
          </a:p>
          <a:p>
            <a:pPr marL="457200" lvl="0" indent="-304800" algn="l" rtl="0">
              <a:spcBef>
                <a:spcPts val="0"/>
              </a:spcBef>
              <a:spcAft>
                <a:spcPts val="0"/>
              </a:spcAft>
              <a:buSzPts val="1200"/>
              <a:buChar char="●"/>
            </a:pPr>
            <a:r>
              <a:rPr lang="en"/>
              <a:t>Chicken bones</a:t>
            </a:r>
            <a:endParaRPr/>
          </a:p>
          <a:p>
            <a:pPr marL="457200" lvl="0" indent="-304800" algn="l" rtl="0">
              <a:spcBef>
                <a:spcPts val="0"/>
              </a:spcBef>
              <a:spcAft>
                <a:spcPts val="0"/>
              </a:spcAft>
              <a:buSzPts val="1200"/>
              <a:buChar char="●"/>
            </a:pPr>
            <a:r>
              <a:rPr lang="en"/>
              <a:t>Eggshells</a:t>
            </a:r>
            <a:endParaRPr/>
          </a:p>
          <a:p>
            <a:pPr marL="457200" lvl="0" indent="-304800" algn="l" rtl="0">
              <a:spcBef>
                <a:spcPts val="0"/>
              </a:spcBef>
              <a:spcAft>
                <a:spcPts val="0"/>
              </a:spcAft>
              <a:buSzPts val="1200"/>
              <a:buChar char="●"/>
            </a:pPr>
            <a:r>
              <a:rPr lang="en"/>
              <a:t>Any uneaten food</a:t>
            </a:r>
            <a:endParaRPr/>
          </a:p>
          <a:p>
            <a:pPr marL="457200" lvl="0" indent="-304800" algn="l" rtl="0">
              <a:spcBef>
                <a:spcPts val="0"/>
              </a:spcBef>
              <a:spcAft>
                <a:spcPts val="0"/>
              </a:spcAft>
              <a:buSzPts val="1200"/>
              <a:buChar char="●"/>
            </a:pPr>
            <a:r>
              <a:rPr lang="en"/>
              <a:t>Corn husks (from tamales)</a:t>
            </a:r>
            <a:endParaRPr/>
          </a:p>
          <a:p>
            <a:pPr marL="0" lvl="0" indent="0" algn="l" rtl="0">
              <a:spcBef>
                <a:spcPts val="1600"/>
              </a:spcBef>
              <a:spcAft>
                <a:spcPts val="1600"/>
              </a:spcAft>
              <a:buNone/>
            </a:pPr>
            <a:endParaRPr/>
          </a:p>
        </p:txBody>
      </p:sp>
      <p:pic>
        <p:nvPicPr>
          <p:cNvPr id="226" name="Google Shape;226;p25"/>
          <p:cNvPicPr preferRelativeResize="0"/>
          <p:nvPr/>
        </p:nvPicPr>
        <p:blipFill rotWithShape="1">
          <a:blip r:embed="rId3">
            <a:alphaModFix/>
          </a:blip>
          <a:srcRect l="14487" t="851" r="4756" b="3491"/>
          <a:stretch/>
        </p:blipFill>
        <p:spPr>
          <a:xfrm rot="5400000">
            <a:off x="4940300" y="658924"/>
            <a:ext cx="4097252" cy="3631801"/>
          </a:xfrm>
          <a:prstGeom prst="rect">
            <a:avLst/>
          </a:prstGeom>
          <a:noFill/>
          <a:ln>
            <a:noFill/>
          </a:ln>
        </p:spPr>
      </p:pic>
      <p:pic>
        <p:nvPicPr>
          <p:cNvPr id="227" name="Google Shape;227;p25"/>
          <p:cNvPicPr preferRelativeResize="0"/>
          <p:nvPr/>
        </p:nvPicPr>
        <p:blipFill>
          <a:blip r:embed="rId4">
            <a:alphaModFix/>
          </a:blip>
          <a:stretch>
            <a:fillRect/>
          </a:stretch>
        </p:blipFill>
        <p:spPr>
          <a:xfrm>
            <a:off x="4307711" y="217575"/>
            <a:ext cx="1197688" cy="955684"/>
          </a:xfrm>
          <a:prstGeom prst="rect">
            <a:avLst/>
          </a:prstGeom>
          <a:noFill/>
          <a:ln>
            <a:noFill/>
          </a:ln>
        </p:spPr>
      </p:pic>
      <p:pic>
        <p:nvPicPr>
          <p:cNvPr id="228" name="Google Shape;228;p25"/>
          <p:cNvPicPr preferRelativeResize="0"/>
          <p:nvPr/>
        </p:nvPicPr>
        <p:blipFill>
          <a:blip r:embed="rId5">
            <a:alphaModFix/>
          </a:blip>
          <a:stretch>
            <a:fillRect/>
          </a:stretch>
        </p:blipFill>
        <p:spPr>
          <a:xfrm rot="1150623">
            <a:off x="2583295" y="1211106"/>
            <a:ext cx="1705339" cy="1278987"/>
          </a:xfrm>
          <a:prstGeom prst="rect">
            <a:avLst/>
          </a:prstGeom>
          <a:noFill/>
          <a:ln>
            <a:noFill/>
          </a:ln>
        </p:spPr>
      </p:pic>
      <p:pic>
        <p:nvPicPr>
          <p:cNvPr id="229" name="Google Shape;229;p25"/>
          <p:cNvPicPr preferRelativeResize="0"/>
          <p:nvPr/>
        </p:nvPicPr>
        <p:blipFill>
          <a:blip r:embed="rId6">
            <a:alphaModFix/>
          </a:blip>
          <a:stretch>
            <a:fillRect/>
          </a:stretch>
        </p:blipFill>
        <p:spPr>
          <a:xfrm>
            <a:off x="3612513" y="758131"/>
            <a:ext cx="1197688" cy="1063242"/>
          </a:xfrm>
          <a:prstGeom prst="rect">
            <a:avLst/>
          </a:prstGeom>
          <a:noFill/>
          <a:ln>
            <a:noFill/>
          </a:ln>
        </p:spPr>
      </p:pic>
      <p:pic>
        <p:nvPicPr>
          <p:cNvPr id="230" name="Google Shape;230;p25"/>
          <p:cNvPicPr preferRelativeResize="0"/>
          <p:nvPr/>
        </p:nvPicPr>
        <p:blipFill>
          <a:blip r:embed="rId7">
            <a:alphaModFix/>
          </a:blip>
          <a:stretch>
            <a:fillRect/>
          </a:stretch>
        </p:blipFill>
        <p:spPr>
          <a:xfrm>
            <a:off x="2151625" y="298471"/>
            <a:ext cx="1893728" cy="1364180"/>
          </a:xfrm>
          <a:prstGeom prst="rect">
            <a:avLst/>
          </a:prstGeom>
          <a:noFill/>
          <a:ln>
            <a:noFill/>
          </a:ln>
        </p:spPr>
      </p:pic>
      <p:pic>
        <p:nvPicPr>
          <p:cNvPr id="231" name="Google Shape;231;p25"/>
          <p:cNvPicPr preferRelativeResize="0"/>
          <p:nvPr/>
        </p:nvPicPr>
        <p:blipFill>
          <a:blip r:embed="rId8">
            <a:alphaModFix/>
          </a:blip>
          <a:stretch>
            <a:fillRect/>
          </a:stretch>
        </p:blipFill>
        <p:spPr>
          <a:xfrm>
            <a:off x="2703770" y="2392600"/>
            <a:ext cx="1341571" cy="1063250"/>
          </a:xfrm>
          <a:prstGeom prst="rect">
            <a:avLst/>
          </a:prstGeom>
          <a:noFill/>
          <a:ln>
            <a:noFill/>
          </a:ln>
        </p:spPr>
      </p:pic>
      <p:pic>
        <p:nvPicPr>
          <p:cNvPr id="232" name="Google Shape;232;p25"/>
          <p:cNvPicPr preferRelativeResize="0"/>
          <p:nvPr/>
        </p:nvPicPr>
        <p:blipFill>
          <a:blip r:embed="rId9">
            <a:alphaModFix/>
          </a:blip>
          <a:stretch>
            <a:fillRect/>
          </a:stretch>
        </p:blipFill>
        <p:spPr>
          <a:xfrm>
            <a:off x="3542324" y="1929475"/>
            <a:ext cx="2284175" cy="1526375"/>
          </a:xfrm>
          <a:prstGeom prst="rect">
            <a:avLst/>
          </a:prstGeom>
          <a:noFill/>
          <a:ln>
            <a:noFill/>
          </a:ln>
        </p:spPr>
      </p:pic>
      <p:pic>
        <p:nvPicPr>
          <p:cNvPr id="233" name="Google Shape;233;p25"/>
          <p:cNvPicPr preferRelativeResize="0"/>
          <p:nvPr/>
        </p:nvPicPr>
        <p:blipFill>
          <a:blip r:embed="rId10">
            <a:alphaModFix/>
          </a:blip>
          <a:stretch>
            <a:fillRect/>
          </a:stretch>
        </p:blipFill>
        <p:spPr>
          <a:xfrm>
            <a:off x="311700" y="2963550"/>
            <a:ext cx="2463924" cy="1847951"/>
          </a:xfrm>
          <a:prstGeom prst="rect">
            <a:avLst/>
          </a:prstGeom>
          <a:noFill/>
          <a:ln>
            <a:noFill/>
          </a:ln>
        </p:spPr>
      </p:pic>
      <p:pic>
        <p:nvPicPr>
          <p:cNvPr id="234" name="Google Shape;234;p25"/>
          <p:cNvPicPr preferRelativeResize="0"/>
          <p:nvPr/>
        </p:nvPicPr>
        <p:blipFill>
          <a:blip r:embed="rId11">
            <a:alphaModFix/>
          </a:blip>
          <a:stretch>
            <a:fillRect/>
          </a:stretch>
        </p:blipFill>
        <p:spPr>
          <a:xfrm rot="-681172">
            <a:off x="3738238" y="3528213"/>
            <a:ext cx="816265" cy="8162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2239025" y="138675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QUIZ TIME</a:t>
            </a:r>
            <a:endParaRPr sz="3600"/>
          </a:p>
        </p:txBody>
      </p:sp>
      <p:pic>
        <p:nvPicPr>
          <p:cNvPr id="240" name="Google Shape;240;p26"/>
          <p:cNvPicPr preferRelativeResize="0"/>
          <p:nvPr/>
        </p:nvPicPr>
        <p:blipFill>
          <a:blip r:embed="rId3">
            <a:alphaModFix/>
          </a:blip>
          <a:stretch>
            <a:fillRect/>
          </a:stretch>
        </p:blipFill>
        <p:spPr>
          <a:xfrm>
            <a:off x="4572000" y="2078025"/>
            <a:ext cx="3767074" cy="2511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Which one goes in the recycling bin?</a:t>
            </a:r>
            <a:endParaRPr/>
          </a:p>
        </p:txBody>
      </p:sp>
      <p:pic>
        <p:nvPicPr>
          <p:cNvPr id="246" name="Google Shape;246;p27"/>
          <p:cNvPicPr preferRelativeResize="0"/>
          <p:nvPr/>
        </p:nvPicPr>
        <p:blipFill>
          <a:blip r:embed="rId3">
            <a:alphaModFix/>
          </a:blip>
          <a:stretch>
            <a:fillRect/>
          </a:stretch>
        </p:blipFill>
        <p:spPr>
          <a:xfrm>
            <a:off x="2685050" y="1071315"/>
            <a:ext cx="2062425" cy="1758200"/>
          </a:xfrm>
          <a:prstGeom prst="rect">
            <a:avLst/>
          </a:prstGeom>
          <a:noFill/>
          <a:ln>
            <a:noFill/>
          </a:ln>
        </p:spPr>
      </p:pic>
      <p:pic>
        <p:nvPicPr>
          <p:cNvPr id="247" name="Google Shape;247;p27"/>
          <p:cNvPicPr preferRelativeResize="0"/>
          <p:nvPr/>
        </p:nvPicPr>
        <p:blipFill>
          <a:blip r:embed="rId4">
            <a:alphaModFix/>
          </a:blip>
          <a:stretch>
            <a:fillRect/>
          </a:stretch>
        </p:blipFill>
        <p:spPr>
          <a:xfrm>
            <a:off x="6105444" y="1117415"/>
            <a:ext cx="2126425" cy="1665975"/>
          </a:xfrm>
          <a:prstGeom prst="rect">
            <a:avLst/>
          </a:prstGeom>
          <a:noFill/>
          <a:ln>
            <a:noFill/>
          </a:ln>
        </p:spPr>
      </p:pic>
      <p:pic>
        <p:nvPicPr>
          <p:cNvPr id="248" name="Google Shape;248;p27"/>
          <p:cNvPicPr preferRelativeResize="0"/>
          <p:nvPr/>
        </p:nvPicPr>
        <p:blipFill>
          <a:blip r:embed="rId5">
            <a:alphaModFix/>
          </a:blip>
          <a:stretch>
            <a:fillRect/>
          </a:stretch>
        </p:blipFill>
        <p:spPr>
          <a:xfrm>
            <a:off x="4482537" y="2883100"/>
            <a:ext cx="1758200" cy="1758200"/>
          </a:xfrm>
          <a:prstGeom prst="rect">
            <a:avLst/>
          </a:prstGeom>
          <a:noFill/>
          <a:ln>
            <a:noFill/>
          </a:ln>
        </p:spPr>
      </p:pic>
      <p:pic>
        <p:nvPicPr>
          <p:cNvPr id="249" name="Google Shape;249;p27"/>
          <p:cNvPicPr preferRelativeResize="0"/>
          <p:nvPr/>
        </p:nvPicPr>
        <p:blipFill>
          <a:blip r:embed="rId6">
            <a:alphaModFix/>
          </a:blip>
          <a:stretch>
            <a:fillRect/>
          </a:stretch>
        </p:blipFill>
        <p:spPr>
          <a:xfrm rot="-788452">
            <a:off x="904959" y="2654529"/>
            <a:ext cx="2012337" cy="2012393"/>
          </a:xfrm>
          <a:prstGeom prst="rect">
            <a:avLst/>
          </a:prstGeom>
          <a:noFill/>
          <a:ln>
            <a:noFill/>
          </a:ln>
        </p:spPr>
      </p:pic>
      <p:sp>
        <p:nvSpPr>
          <p:cNvPr id="250" name="Google Shape;250;p27"/>
          <p:cNvSpPr/>
          <p:nvPr/>
        </p:nvSpPr>
        <p:spPr>
          <a:xfrm>
            <a:off x="2390800" y="931000"/>
            <a:ext cx="2796600" cy="1952100"/>
          </a:xfrm>
          <a:prstGeom prst="donut">
            <a:avLst>
              <a:gd name="adj" fmla="val 2373"/>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000"/>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gtEl>
                                        <p:attrNameLst>
                                          <p:attrName>style.visibility</p:attrName>
                                        </p:attrNameLst>
                                      </p:cBhvr>
                                      <p:to>
                                        <p:strVal val="visible"/>
                                      </p:to>
                                    </p:set>
                                    <p:animEffect transition="in" filter="fade">
                                      <p:cBhvr>
                                        <p:cTn id="12" dur="1000"/>
                                        <p:tgtEl>
                                          <p:spTgt spid="2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8"/>
                                        </p:tgtEl>
                                        <p:attrNameLst>
                                          <p:attrName>style.visibility</p:attrName>
                                        </p:attrNameLst>
                                      </p:cBhvr>
                                      <p:to>
                                        <p:strVal val="visible"/>
                                      </p:to>
                                    </p:set>
                                    <p:animEffect transition="in" filter="fade">
                                      <p:cBhvr>
                                        <p:cTn id="17" dur="1000"/>
                                        <p:tgtEl>
                                          <p:spTgt spid="2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7"/>
                                        </p:tgtEl>
                                        <p:attrNameLst>
                                          <p:attrName>style.visibility</p:attrName>
                                        </p:attrNameLst>
                                      </p:cBhvr>
                                      <p:to>
                                        <p:strVal val="visible"/>
                                      </p:to>
                                    </p:set>
                                    <p:animEffect transition="in" filter="fade">
                                      <p:cBhvr>
                                        <p:cTn id="22" dur="1000"/>
                                        <p:tgtEl>
                                          <p:spTgt spid="2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0"/>
                                        </p:tgtEl>
                                        <p:attrNameLst>
                                          <p:attrName>style.visibility</p:attrName>
                                        </p:attrNameLst>
                                      </p:cBhvr>
                                      <p:to>
                                        <p:strVal val="visible"/>
                                      </p:to>
                                    </p:set>
                                    <p:animEffect transition="in" filter="fade">
                                      <p:cBhvr>
                                        <p:cTn id="27"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Which one goes in the recycling bin?</a:t>
            </a:r>
            <a:endParaRPr/>
          </a:p>
        </p:txBody>
      </p:sp>
      <p:pic>
        <p:nvPicPr>
          <p:cNvPr id="256" name="Google Shape;256;p28"/>
          <p:cNvPicPr preferRelativeResize="0"/>
          <p:nvPr/>
        </p:nvPicPr>
        <p:blipFill>
          <a:blip r:embed="rId3">
            <a:alphaModFix/>
          </a:blip>
          <a:stretch>
            <a:fillRect/>
          </a:stretch>
        </p:blipFill>
        <p:spPr>
          <a:xfrm>
            <a:off x="3769825" y="1151380"/>
            <a:ext cx="2611250" cy="1632050"/>
          </a:xfrm>
          <a:prstGeom prst="rect">
            <a:avLst/>
          </a:prstGeom>
          <a:noFill/>
          <a:ln>
            <a:noFill/>
          </a:ln>
        </p:spPr>
      </p:pic>
      <p:pic>
        <p:nvPicPr>
          <p:cNvPr id="257" name="Google Shape;257;p28"/>
          <p:cNvPicPr preferRelativeResize="0"/>
          <p:nvPr/>
        </p:nvPicPr>
        <p:blipFill>
          <a:blip r:embed="rId4">
            <a:alphaModFix/>
          </a:blip>
          <a:stretch>
            <a:fillRect/>
          </a:stretch>
        </p:blipFill>
        <p:spPr>
          <a:xfrm>
            <a:off x="6584586" y="2633469"/>
            <a:ext cx="2198901" cy="1952100"/>
          </a:xfrm>
          <a:prstGeom prst="rect">
            <a:avLst/>
          </a:prstGeom>
          <a:noFill/>
          <a:ln>
            <a:noFill/>
          </a:ln>
        </p:spPr>
      </p:pic>
      <p:pic>
        <p:nvPicPr>
          <p:cNvPr id="258" name="Google Shape;258;p28"/>
          <p:cNvPicPr preferRelativeResize="0"/>
          <p:nvPr/>
        </p:nvPicPr>
        <p:blipFill rotWithShape="1">
          <a:blip r:embed="rId5">
            <a:alphaModFix/>
          </a:blip>
          <a:srcRect l="18337" t="12905" r="12097" b="17635"/>
          <a:stretch/>
        </p:blipFill>
        <p:spPr>
          <a:xfrm>
            <a:off x="664013" y="1674147"/>
            <a:ext cx="1348112" cy="1292425"/>
          </a:xfrm>
          <a:prstGeom prst="rect">
            <a:avLst/>
          </a:prstGeom>
          <a:noFill/>
          <a:ln>
            <a:noFill/>
          </a:ln>
        </p:spPr>
      </p:pic>
      <p:pic>
        <p:nvPicPr>
          <p:cNvPr id="259" name="Google Shape;259;p28"/>
          <p:cNvPicPr preferRelativeResize="0"/>
          <p:nvPr/>
        </p:nvPicPr>
        <p:blipFill>
          <a:blip r:embed="rId6">
            <a:alphaModFix/>
          </a:blip>
          <a:stretch>
            <a:fillRect/>
          </a:stretch>
        </p:blipFill>
        <p:spPr>
          <a:xfrm>
            <a:off x="3002925" y="3095067"/>
            <a:ext cx="1902450" cy="1490500"/>
          </a:xfrm>
          <a:prstGeom prst="rect">
            <a:avLst/>
          </a:prstGeom>
          <a:noFill/>
          <a:ln>
            <a:noFill/>
          </a:ln>
        </p:spPr>
      </p:pic>
      <p:sp>
        <p:nvSpPr>
          <p:cNvPr id="260" name="Google Shape;260;p28"/>
          <p:cNvSpPr/>
          <p:nvPr/>
        </p:nvSpPr>
        <p:spPr>
          <a:xfrm>
            <a:off x="3677150" y="1080350"/>
            <a:ext cx="2796600" cy="1952100"/>
          </a:xfrm>
          <a:prstGeom prst="donut">
            <a:avLst>
              <a:gd name="adj" fmla="val 2373"/>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9"/>
                                        </p:tgtEl>
                                        <p:attrNameLst>
                                          <p:attrName>style.visibility</p:attrName>
                                        </p:attrNameLst>
                                      </p:cBhvr>
                                      <p:to>
                                        <p:strVal val="visible"/>
                                      </p:to>
                                    </p:set>
                                    <p:animEffect transition="in" filter="fade">
                                      <p:cBhvr>
                                        <p:cTn id="12" dur="1000"/>
                                        <p:tgtEl>
                                          <p:spTgt spid="2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
                                        </p:tgtEl>
                                        <p:attrNameLst>
                                          <p:attrName>style.visibility</p:attrName>
                                        </p:attrNameLst>
                                      </p:cBhvr>
                                      <p:to>
                                        <p:strVal val="visible"/>
                                      </p:to>
                                    </p:set>
                                    <p:animEffect transition="in" filter="fade">
                                      <p:cBhvr>
                                        <p:cTn id="17" dur="1000"/>
                                        <p:tgtEl>
                                          <p:spTgt spid="2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
                                        </p:tgtEl>
                                        <p:attrNameLst>
                                          <p:attrName>style.visibility</p:attrName>
                                        </p:attrNameLst>
                                      </p:cBhvr>
                                      <p:to>
                                        <p:strVal val="visible"/>
                                      </p:to>
                                    </p:set>
                                    <p:animEffect transition="in" filter="fade">
                                      <p:cBhvr>
                                        <p:cTn id="22" dur="1000"/>
                                        <p:tgtEl>
                                          <p:spTgt spid="2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0"/>
                                        </p:tgtEl>
                                        <p:attrNameLst>
                                          <p:attrName>style.visibility</p:attrName>
                                        </p:attrNameLst>
                                      </p:cBhvr>
                                      <p:to>
                                        <p:strVal val="visible"/>
                                      </p:to>
                                    </p:set>
                                    <p:animEffect transition="in" filter="fade">
                                      <p:cBhvr>
                                        <p:cTn id="27"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9"/>
          <p:cNvSpPr txBox="1">
            <a:spLocks noGrp="1"/>
          </p:cNvSpPr>
          <p:nvPr>
            <p:ph type="title"/>
          </p:nvPr>
        </p:nvSpPr>
        <p:spPr>
          <a:xfrm>
            <a:off x="311700" y="291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Which one goes in the compost?</a:t>
            </a:r>
            <a:endParaRPr/>
          </a:p>
        </p:txBody>
      </p:sp>
      <p:pic>
        <p:nvPicPr>
          <p:cNvPr id="266" name="Google Shape;266;p29"/>
          <p:cNvPicPr preferRelativeResize="0"/>
          <p:nvPr/>
        </p:nvPicPr>
        <p:blipFill>
          <a:blip r:embed="rId3">
            <a:alphaModFix/>
          </a:blip>
          <a:stretch>
            <a:fillRect/>
          </a:stretch>
        </p:blipFill>
        <p:spPr>
          <a:xfrm>
            <a:off x="1978675" y="864175"/>
            <a:ext cx="3108125" cy="3108125"/>
          </a:xfrm>
          <a:prstGeom prst="rect">
            <a:avLst/>
          </a:prstGeom>
          <a:noFill/>
          <a:ln>
            <a:noFill/>
          </a:ln>
        </p:spPr>
      </p:pic>
      <p:pic>
        <p:nvPicPr>
          <p:cNvPr id="267" name="Google Shape;267;p29"/>
          <p:cNvPicPr preferRelativeResize="0"/>
          <p:nvPr/>
        </p:nvPicPr>
        <p:blipFill>
          <a:blip r:embed="rId4">
            <a:alphaModFix/>
          </a:blip>
          <a:stretch>
            <a:fillRect/>
          </a:stretch>
        </p:blipFill>
        <p:spPr>
          <a:xfrm>
            <a:off x="5725925" y="992002"/>
            <a:ext cx="2536100" cy="1826925"/>
          </a:xfrm>
          <a:prstGeom prst="rect">
            <a:avLst/>
          </a:prstGeom>
          <a:noFill/>
          <a:ln>
            <a:noFill/>
          </a:ln>
        </p:spPr>
      </p:pic>
      <p:pic>
        <p:nvPicPr>
          <p:cNvPr id="268" name="Google Shape;268;p29"/>
          <p:cNvPicPr preferRelativeResize="0"/>
          <p:nvPr/>
        </p:nvPicPr>
        <p:blipFill>
          <a:blip r:embed="rId5">
            <a:alphaModFix/>
          </a:blip>
          <a:stretch>
            <a:fillRect/>
          </a:stretch>
        </p:blipFill>
        <p:spPr>
          <a:xfrm>
            <a:off x="4258875" y="2946750"/>
            <a:ext cx="2486025" cy="1838325"/>
          </a:xfrm>
          <a:prstGeom prst="rect">
            <a:avLst/>
          </a:prstGeom>
          <a:noFill/>
          <a:ln>
            <a:noFill/>
          </a:ln>
        </p:spPr>
      </p:pic>
      <p:pic>
        <p:nvPicPr>
          <p:cNvPr id="269" name="Google Shape;269;p29"/>
          <p:cNvPicPr preferRelativeResize="0"/>
          <p:nvPr/>
        </p:nvPicPr>
        <p:blipFill>
          <a:blip r:embed="rId6">
            <a:alphaModFix/>
          </a:blip>
          <a:stretch>
            <a:fillRect/>
          </a:stretch>
        </p:blipFill>
        <p:spPr>
          <a:xfrm>
            <a:off x="311700" y="3045442"/>
            <a:ext cx="2314800" cy="1973350"/>
          </a:xfrm>
          <a:prstGeom prst="rect">
            <a:avLst/>
          </a:prstGeom>
          <a:noFill/>
          <a:ln>
            <a:noFill/>
          </a:ln>
        </p:spPr>
      </p:pic>
      <p:sp>
        <p:nvSpPr>
          <p:cNvPr id="270" name="Google Shape;270;p29"/>
          <p:cNvSpPr/>
          <p:nvPr/>
        </p:nvSpPr>
        <p:spPr>
          <a:xfrm>
            <a:off x="5651200" y="929413"/>
            <a:ext cx="2796600" cy="1952100"/>
          </a:xfrm>
          <a:prstGeom prst="donut">
            <a:avLst>
              <a:gd name="adj" fmla="val 2373"/>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10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8"/>
                                        </p:tgtEl>
                                        <p:attrNameLst>
                                          <p:attrName>style.visibility</p:attrName>
                                        </p:attrNameLst>
                                      </p:cBhvr>
                                      <p:to>
                                        <p:strVal val="visible"/>
                                      </p:to>
                                    </p:set>
                                    <p:animEffect transition="in" filter="fade">
                                      <p:cBhvr>
                                        <p:cTn id="17" dur="1000"/>
                                        <p:tgtEl>
                                          <p:spTgt spid="2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7"/>
                                        </p:tgtEl>
                                        <p:attrNameLst>
                                          <p:attrName>style.visibility</p:attrName>
                                        </p:attrNameLst>
                                      </p:cBhvr>
                                      <p:to>
                                        <p:strVal val="visible"/>
                                      </p:to>
                                    </p:set>
                                    <p:animEffect transition="in" filter="fade">
                                      <p:cBhvr>
                                        <p:cTn id="22" dur="1000"/>
                                        <p:tgtEl>
                                          <p:spTgt spid="2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0"/>
                                        </p:tgtEl>
                                        <p:attrNameLst>
                                          <p:attrName>style.visibility</p:attrName>
                                        </p:attrNameLst>
                                      </p:cBhvr>
                                      <p:to>
                                        <p:strVal val="visible"/>
                                      </p:to>
                                    </p:set>
                                    <p:animEffect transition="in" filter="fade">
                                      <p:cBhvr>
                                        <p:cTn id="27" dur="10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0"/>
          <p:cNvSpPr txBox="1">
            <a:spLocks noGrp="1"/>
          </p:cNvSpPr>
          <p:nvPr>
            <p:ph type="title"/>
          </p:nvPr>
        </p:nvSpPr>
        <p:spPr>
          <a:xfrm>
            <a:off x="311700" y="291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Which one goes in the compost?</a:t>
            </a:r>
            <a:endParaRPr/>
          </a:p>
        </p:txBody>
      </p:sp>
      <p:pic>
        <p:nvPicPr>
          <p:cNvPr id="276" name="Google Shape;276;p30"/>
          <p:cNvPicPr preferRelativeResize="0"/>
          <p:nvPr/>
        </p:nvPicPr>
        <p:blipFill>
          <a:blip r:embed="rId3">
            <a:alphaModFix/>
          </a:blip>
          <a:stretch>
            <a:fillRect/>
          </a:stretch>
        </p:blipFill>
        <p:spPr>
          <a:xfrm>
            <a:off x="1545200" y="1972925"/>
            <a:ext cx="3170575" cy="3170575"/>
          </a:xfrm>
          <a:prstGeom prst="rect">
            <a:avLst/>
          </a:prstGeom>
          <a:noFill/>
          <a:ln>
            <a:noFill/>
          </a:ln>
        </p:spPr>
      </p:pic>
      <p:pic>
        <p:nvPicPr>
          <p:cNvPr id="277" name="Google Shape;277;p30"/>
          <p:cNvPicPr preferRelativeResize="0"/>
          <p:nvPr/>
        </p:nvPicPr>
        <p:blipFill>
          <a:blip r:embed="rId4">
            <a:alphaModFix/>
          </a:blip>
          <a:stretch>
            <a:fillRect/>
          </a:stretch>
        </p:blipFill>
        <p:spPr>
          <a:xfrm>
            <a:off x="3950650" y="1152411"/>
            <a:ext cx="2796601" cy="1549990"/>
          </a:xfrm>
          <a:prstGeom prst="rect">
            <a:avLst/>
          </a:prstGeom>
          <a:noFill/>
          <a:ln>
            <a:noFill/>
          </a:ln>
        </p:spPr>
      </p:pic>
      <p:pic>
        <p:nvPicPr>
          <p:cNvPr id="278" name="Google Shape;278;p30"/>
          <p:cNvPicPr preferRelativeResize="0"/>
          <p:nvPr/>
        </p:nvPicPr>
        <p:blipFill>
          <a:blip r:embed="rId5">
            <a:alphaModFix/>
          </a:blip>
          <a:stretch>
            <a:fillRect/>
          </a:stretch>
        </p:blipFill>
        <p:spPr>
          <a:xfrm rot="1150628">
            <a:off x="305910" y="1251089"/>
            <a:ext cx="2242555" cy="1681895"/>
          </a:xfrm>
          <a:prstGeom prst="rect">
            <a:avLst/>
          </a:prstGeom>
          <a:noFill/>
          <a:ln>
            <a:noFill/>
          </a:ln>
        </p:spPr>
      </p:pic>
      <p:sp>
        <p:nvSpPr>
          <p:cNvPr id="279" name="Google Shape;279;p30"/>
          <p:cNvSpPr/>
          <p:nvPr/>
        </p:nvSpPr>
        <p:spPr>
          <a:xfrm>
            <a:off x="91900" y="1225513"/>
            <a:ext cx="2796600" cy="1952100"/>
          </a:xfrm>
          <a:prstGeom prst="donut">
            <a:avLst>
              <a:gd name="adj" fmla="val 2373"/>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0" name="Google Shape;280;p30"/>
          <p:cNvPicPr preferRelativeResize="0"/>
          <p:nvPr/>
        </p:nvPicPr>
        <p:blipFill>
          <a:blip r:embed="rId6">
            <a:alphaModFix/>
          </a:blip>
          <a:stretch>
            <a:fillRect/>
          </a:stretch>
        </p:blipFill>
        <p:spPr>
          <a:xfrm>
            <a:off x="5724725" y="2702397"/>
            <a:ext cx="1512150" cy="2016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0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1000"/>
                                        <p:tgtEl>
                                          <p:spTgt spid="2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7"/>
                                        </p:tgtEl>
                                        <p:attrNameLst>
                                          <p:attrName>style.visibility</p:attrName>
                                        </p:attrNameLst>
                                      </p:cBhvr>
                                      <p:to>
                                        <p:strVal val="visible"/>
                                      </p:to>
                                    </p:set>
                                    <p:animEffect transition="in" filter="fade">
                                      <p:cBhvr>
                                        <p:cTn id="17" dur="1000"/>
                                        <p:tgtEl>
                                          <p:spTgt spid="2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0"/>
                                        </p:tgtEl>
                                        <p:attrNameLst>
                                          <p:attrName>style.visibility</p:attrName>
                                        </p:attrNameLst>
                                      </p:cBhvr>
                                      <p:to>
                                        <p:strVal val="visible"/>
                                      </p:to>
                                    </p:set>
                                    <p:animEffect transition="in" filter="fade">
                                      <p:cBhvr>
                                        <p:cTn id="22" dur="1000"/>
                                        <p:tgtEl>
                                          <p:spTgt spid="2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9"/>
                                        </p:tgtEl>
                                        <p:attrNameLst>
                                          <p:attrName>style.visibility</p:attrName>
                                        </p:attrNameLst>
                                      </p:cBhvr>
                                      <p:to>
                                        <p:strVal val="visible"/>
                                      </p:to>
                                    </p:set>
                                    <p:animEffect transition="in" filter="fade">
                                      <p:cBhvr>
                                        <p:cTn id="27" dur="1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221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happening right now...</a:t>
            </a:r>
            <a:endParaRPr/>
          </a:p>
        </p:txBody>
      </p:sp>
      <p:pic>
        <p:nvPicPr>
          <p:cNvPr id="65" name="Google Shape;65;p14"/>
          <p:cNvPicPr preferRelativeResize="0"/>
          <p:nvPr/>
        </p:nvPicPr>
        <p:blipFill>
          <a:blip r:embed="rId3">
            <a:alphaModFix/>
          </a:blip>
          <a:stretch>
            <a:fillRect/>
          </a:stretch>
        </p:blipFill>
        <p:spPr>
          <a:xfrm>
            <a:off x="166698" y="899300"/>
            <a:ext cx="1650439" cy="1095899"/>
          </a:xfrm>
          <a:prstGeom prst="rect">
            <a:avLst/>
          </a:prstGeom>
          <a:noFill/>
          <a:ln>
            <a:noFill/>
          </a:ln>
        </p:spPr>
      </p:pic>
      <p:sp>
        <p:nvSpPr>
          <p:cNvPr id="66" name="Google Shape;66;p14"/>
          <p:cNvSpPr txBox="1"/>
          <p:nvPr/>
        </p:nvSpPr>
        <p:spPr>
          <a:xfrm>
            <a:off x="166700" y="1995200"/>
            <a:ext cx="1845000" cy="4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Farms grow food</a:t>
            </a:r>
            <a:endParaRPr/>
          </a:p>
        </p:txBody>
      </p:sp>
      <p:sp>
        <p:nvSpPr>
          <p:cNvPr id="67" name="Google Shape;67;p14"/>
          <p:cNvSpPr/>
          <p:nvPr/>
        </p:nvSpPr>
        <p:spPr>
          <a:xfrm>
            <a:off x="1960550" y="1365225"/>
            <a:ext cx="894600" cy="2907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oogle Shape;68;p14"/>
          <p:cNvPicPr preferRelativeResize="0"/>
          <p:nvPr/>
        </p:nvPicPr>
        <p:blipFill>
          <a:blip r:embed="rId4">
            <a:alphaModFix/>
          </a:blip>
          <a:stretch>
            <a:fillRect/>
          </a:stretch>
        </p:blipFill>
        <p:spPr>
          <a:xfrm>
            <a:off x="2998575" y="988550"/>
            <a:ext cx="1831061" cy="1095900"/>
          </a:xfrm>
          <a:prstGeom prst="rect">
            <a:avLst/>
          </a:prstGeom>
          <a:noFill/>
          <a:ln>
            <a:noFill/>
          </a:ln>
        </p:spPr>
      </p:pic>
      <p:sp>
        <p:nvSpPr>
          <p:cNvPr id="69" name="Google Shape;69;p14"/>
          <p:cNvSpPr txBox="1"/>
          <p:nvPr/>
        </p:nvSpPr>
        <p:spPr>
          <a:xfrm>
            <a:off x="2669664" y="2084450"/>
            <a:ext cx="2598900" cy="4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Only 60% of food gets eaten</a:t>
            </a:r>
            <a:endParaRPr/>
          </a:p>
        </p:txBody>
      </p:sp>
      <p:sp>
        <p:nvSpPr>
          <p:cNvPr id="70" name="Google Shape;70;p14"/>
          <p:cNvSpPr/>
          <p:nvPr/>
        </p:nvSpPr>
        <p:spPr>
          <a:xfrm>
            <a:off x="3113300" y="876150"/>
            <a:ext cx="961500" cy="1249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a:off x="4973050" y="1391138"/>
            <a:ext cx="894600" cy="2907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Google Shape;72;p14"/>
          <p:cNvPicPr preferRelativeResize="0"/>
          <p:nvPr/>
        </p:nvPicPr>
        <p:blipFill rotWithShape="1">
          <a:blip r:embed="rId5">
            <a:alphaModFix/>
          </a:blip>
          <a:srcRect t="26777"/>
          <a:stretch/>
        </p:blipFill>
        <p:spPr>
          <a:xfrm>
            <a:off x="6435925" y="864275"/>
            <a:ext cx="1650427" cy="1165954"/>
          </a:xfrm>
          <a:prstGeom prst="rect">
            <a:avLst/>
          </a:prstGeom>
          <a:noFill/>
          <a:ln>
            <a:noFill/>
          </a:ln>
        </p:spPr>
      </p:pic>
      <p:sp>
        <p:nvSpPr>
          <p:cNvPr id="73" name="Google Shape;73;p14"/>
          <p:cNvSpPr txBox="1"/>
          <p:nvPr/>
        </p:nvSpPr>
        <p:spPr>
          <a:xfrm>
            <a:off x="5926525" y="1995200"/>
            <a:ext cx="2370600" cy="4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 rest gets thrown away</a:t>
            </a:r>
            <a:endParaRPr/>
          </a:p>
        </p:txBody>
      </p:sp>
      <p:sp>
        <p:nvSpPr>
          <p:cNvPr id="74" name="Google Shape;74;p14"/>
          <p:cNvSpPr/>
          <p:nvPr/>
        </p:nvSpPr>
        <p:spPr>
          <a:xfrm rot="-10797574">
            <a:off x="7872025" y="2217975"/>
            <a:ext cx="425100" cy="1095600"/>
          </a:xfrm>
          <a:prstGeom prst="bentArrow">
            <a:avLst>
              <a:gd name="adj1" fmla="val 29782"/>
              <a:gd name="adj2" fmla="val 28672"/>
              <a:gd name="adj3" fmla="val 22774"/>
              <a:gd name="adj4" fmla="val 4375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4"/>
          <p:cNvPicPr preferRelativeResize="0"/>
          <p:nvPr/>
        </p:nvPicPr>
        <p:blipFill>
          <a:blip r:embed="rId6">
            <a:alphaModFix/>
          </a:blip>
          <a:stretch>
            <a:fillRect/>
          </a:stretch>
        </p:blipFill>
        <p:spPr>
          <a:xfrm>
            <a:off x="4517076" y="2514125"/>
            <a:ext cx="3133875" cy="2222425"/>
          </a:xfrm>
          <a:prstGeom prst="rect">
            <a:avLst/>
          </a:prstGeom>
          <a:noFill/>
          <a:ln>
            <a:noFill/>
          </a:ln>
        </p:spPr>
      </p:pic>
      <p:sp>
        <p:nvSpPr>
          <p:cNvPr id="76" name="Google Shape;76;p14"/>
          <p:cNvSpPr txBox="1"/>
          <p:nvPr/>
        </p:nvSpPr>
        <p:spPr>
          <a:xfrm>
            <a:off x="4898700" y="4677500"/>
            <a:ext cx="23706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Everything goes to a landfill</a:t>
            </a:r>
            <a:endParaRPr/>
          </a:p>
        </p:txBody>
      </p:sp>
      <p:pic>
        <p:nvPicPr>
          <p:cNvPr id="77" name="Google Shape;77;p14"/>
          <p:cNvPicPr preferRelativeResize="0"/>
          <p:nvPr/>
        </p:nvPicPr>
        <p:blipFill>
          <a:blip r:embed="rId7">
            <a:alphaModFix/>
          </a:blip>
          <a:stretch>
            <a:fillRect/>
          </a:stretch>
        </p:blipFill>
        <p:spPr>
          <a:xfrm>
            <a:off x="1460100" y="2521337"/>
            <a:ext cx="2940725" cy="2207988"/>
          </a:xfrm>
          <a:prstGeom prst="rect">
            <a:avLst/>
          </a:prstGeom>
          <a:noFill/>
          <a:ln>
            <a:noFill/>
          </a:ln>
        </p:spPr>
      </p:pic>
      <p:sp>
        <p:nvSpPr>
          <p:cNvPr id="78" name="Google Shape;78;p14"/>
          <p:cNvSpPr txBox="1"/>
          <p:nvPr/>
        </p:nvSpPr>
        <p:spPr>
          <a:xfrm>
            <a:off x="2007963" y="4677500"/>
            <a:ext cx="18450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...and into the ocean</a:t>
            </a:r>
            <a:endParaRPr/>
          </a:p>
        </p:txBody>
      </p:sp>
      <p:pic>
        <p:nvPicPr>
          <p:cNvPr id="79" name="Google Shape;79;p14"/>
          <p:cNvPicPr preferRelativeResize="0"/>
          <p:nvPr/>
        </p:nvPicPr>
        <p:blipFill>
          <a:blip r:embed="rId8">
            <a:alphaModFix/>
          </a:blip>
          <a:stretch>
            <a:fillRect/>
          </a:stretch>
        </p:blipFill>
        <p:spPr>
          <a:xfrm>
            <a:off x="76387" y="2313702"/>
            <a:ext cx="1831050" cy="28297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10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1000"/>
                                        <p:tgtEl>
                                          <p:spTgt spid="67"/>
                                        </p:tgtEl>
                                      </p:cBhvr>
                                    </p:animEffect>
                                  </p:childTnLst>
                                </p:cTn>
                              </p:par>
                              <p:par>
                                <p:cTn id="16" presetID="10" presetClass="entr" presetSubtype="0" fill="hold" nodeType="with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childTnLst>
                                </p:cTn>
                              </p:par>
                              <p:par>
                                <p:cTn id="19" presetID="10"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1000"/>
                                        <p:tgtEl>
                                          <p:spTgt spid="70"/>
                                        </p:tgtEl>
                                      </p:cBhvr>
                                    </p:animEffect>
                                  </p:childTnLst>
                                </p:cTn>
                              </p:par>
                              <p:par>
                                <p:cTn id="22" presetID="10" presetClass="entr" presetSubtype="0" fill="hold"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1000"/>
                                        <p:tgtEl>
                                          <p:spTgt spid="6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childTnLst>
                                </p:cTn>
                              </p:par>
                              <p:par>
                                <p:cTn id="30" presetID="10" presetClass="entr" presetSubtype="0" fill="hold"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childTnLst>
                                </p:cTn>
                              </p:par>
                              <p:par>
                                <p:cTn id="33" presetID="10"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1000"/>
                                        <p:tgtEl>
                                          <p:spTgt spid="7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1000"/>
                                        <p:tgtEl>
                                          <p:spTgt spid="74"/>
                                        </p:tgtEl>
                                      </p:cBhvr>
                                    </p:animEffect>
                                  </p:childTnLst>
                                </p:cTn>
                              </p:par>
                              <p:par>
                                <p:cTn id="41" presetID="10"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1000"/>
                                        <p:tgtEl>
                                          <p:spTgt spid="75"/>
                                        </p:tgtEl>
                                      </p:cBhvr>
                                    </p:animEffect>
                                  </p:childTnLst>
                                </p:cTn>
                              </p:par>
                              <p:par>
                                <p:cTn id="44" presetID="10" presetClass="entr" presetSubtype="0" fill="hold" nodeType="with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1000"/>
                                        <p:tgtEl>
                                          <p:spTgt spid="7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1000"/>
                                        <p:tgtEl>
                                          <p:spTgt spid="77"/>
                                        </p:tgtEl>
                                      </p:cBhvr>
                                    </p:animEffect>
                                  </p:childTnLst>
                                </p:cTn>
                              </p:par>
                              <p:par>
                                <p:cTn id="52" presetID="10" presetClass="entr" presetSubtype="0" fill="hold" nodeType="with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fade">
                                      <p:cBhvr>
                                        <p:cTn id="54" dur="1000"/>
                                        <p:tgtEl>
                                          <p:spTgt spid="78"/>
                                        </p:tgtEl>
                                      </p:cBhvr>
                                    </p:animEffect>
                                  </p:childTnLst>
                                </p:cTn>
                              </p:par>
                              <p:par>
                                <p:cTn id="55" presetID="10" presetClass="entr" presetSubtype="0" fill="hold" nodeType="with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311700" y="76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could be happening right now...</a:t>
            </a:r>
            <a:endParaRPr/>
          </a:p>
        </p:txBody>
      </p:sp>
      <p:pic>
        <p:nvPicPr>
          <p:cNvPr id="85" name="Google Shape;85;p15"/>
          <p:cNvPicPr preferRelativeResize="0"/>
          <p:nvPr/>
        </p:nvPicPr>
        <p:blipFill>
          <a:blip r:embed="rId3">
            <a:alphaModFix/>
          </a:blip>
          <a:stretch>
            <a:fillRect/>
          </a:stretch>
        </p:blipFill>
        <p:spPr>
          <a:xfrm>
            <a:off x="324373" y="1189500"/>
            <a:ext cx="1632600" cy="1084054"/>
          </a:xfrm>
          <a:prstGeom prst="rect">
            <a:avLst/>
          </a:prstGeom>
          <a:noFill/>
          <a:ln>
            <a:noFill/>
          </a:ln>
        </p:spPr>
      </p:pic>
      <p:sp>
        <p:nvSpPr>
          <p:cNvPr id="86" name="Google Shape;86;p15"/>
          <p:cNvSpPr txBox="1"/>
          <p:nvPr/>
        </p:nvSpPr>
        <p:spPr>
          <a:xfrm>
            <a:off x="218175" y="2245763"/>
            <a:ext cx="1845000" cy="4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Farms grow food</a:t>
            </a:r>
            <a:endParaRPr/>
          </a:p>
        </p:txBody>
      </p:sp>
      <p:sp>
        <p:nvSpPr>
          <p:cNvPr id="87" name="Google Shape;87;p15"/>
          <p:cNvSpPr/>
          <p:nvPr/>
        </p:nvSpPr>
        <p:spPr>
          <a:xfrm rot="-1629481">
            <a:off x="2001814" y="1578256"/>
            <a:ext cx="894520" cy="169325"/>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 name="Google Shape;88;p15"/>
          <p:cNvPicPr preferRelativeResize="0"/>
          <p:nvPr/>
        </p:nvPicPr>
        <p:blipFill>
          <a:blip r:embed="rId4">
            <a:alphaModFix/>
          </a:blip>
          <a:stretch>
            <a:fillRect/>
          </a:stretch>
        </p:blipFill>
        <p:spPr>
          <a:xfrm>
            <a:off x="2943100" y="739609"/>
            <a:ext cx="1839150" cy="1093196"/>
          </a:xfrm>
          <a:prstGeom prst="rect">
            <a:avLst/>
          </a:prstGeom>
          <a:noFill/>
          <a:ln>
            <a:noFill/>
          </a:ln>
        </p:spPr>
      </p:pic>
      <p:sp>
        <p:nvSpPr>
          <p:cNvPr id="89" name="Google Shape;89;p15"/>
          <p:cNvSpPr txBox="1"/>
          <p:nvPr/>
        </p:nvSpPr>
        <p:spPr>
          <a:xfrm>
            <a:off x="2745825" y="1886050"/>
            <a:ext cx="2594100" cy="4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Only 60% of food gets eaten</a:t>
            </a:r>
            <a:endParaRPr/>
          </a:p>
        </p:txBody>
      </p:sp>
      <p:sp>
        <p:nvSpPr>
          <p:cNvPr id="90" name="Google Shape;90;p15"/>
          <p:cNvSpPr/>
          <p:nvPr/>
        </p:nvSpPr>
        <p:spPr>
          <a:xfrm>
            <a:off x="3020491" y="722950"/>
            <a:ext cx="812100" cy="1144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rot="1676330">
            <a:off x="4708815" y="1464576"/>
            <a:ext cx="817026" cy="187748"/>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txBox="1"/>
          <p:nvPr/>
        </p:nvSpPr>
        <p:spPr>
          <a:xfrm>
            <a:off x="5192175" y="2208450"/>
            <a:ext cx="2370600" cy="4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Everything gets separated</a:t>
            </a:r>
            <a:endParaRPr/>
          </a:p>
        </p:txBody>
      </p:sp>
      <p:pic>
        <p:nvPicPr>
          <p:cNvPr id="93" name="Google Shape;93;p15"/>
          <p:cNvPicPr preferRelativeResize="0"/>
          <p:nvPr/>
        </p:nvPicPr>
        <p:blipFill>
          <a:blip r:embed="rId5">
            <a:alphaModFix/>
          </a:blip>
          <a:stretch>
            <a:fillRect/>
          </a:stretch>
        </p:blipFill>
        <p:spPr>
          <a:xfrm>
            <a:off x="6808793" y="76688"/>
            <a:ext cx="1040667" cy="738000"/>
          </a:xfrm>
          <a:prstGeom prst="rect">
            <a:avLst/>
          </a:prstGeom>
          <a:noFill/>
          <a:ln>
            <a:noFill/>
          </a:ln>
        </p:spPr>
      </p:pic>
      <p:sp>
        <p:nvSpPr>
          <p:cNvPr id="94" name="Google Shape;94;p15"/>
          <p:cNvSpPr txBox="1"/>
          <p:nvPr/>
        </p:nvSpPr>
        <p:spPr>
          <a:xfrm>
            <a:off x="7849462" y="76700"/>
            <a:ext cx="11859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A LOT less goes to the landfill</a:t>
            </a:r>
            <a:endParaRPr sz="1200"/>
          </a:p>
        </p:txBody>
      </p:sp>
      <p:pic>
        <p:nvPicPr>
          <p:cNvPr id="95" name="Google Shape;95;p15"/>
          <p:cNvPicPr preferRelativeResize="0"/>
          <p:nvPr/>
        </p:nvPicPr>
        <p:blipFill>
          <a:blip r:embed="rId6">
            <a:alphaModFix/>
          </a:blip>
          <a:stretch>
            <a:fillRect/>
          </a:stretch>
        </p:blipFill>
        <p:spPr>
          <a:xfrm>
            <a:off x="5706000" y="900216"/>
            <a:ext cx="1856777" cy="1405182"/>
          </a:xfrm>
          <a:prstGeom prst="rect">
            <a:avLst/>
          </a:prstGeom>
          <a:noFill/>
          <a:ln>
            <a:noFill/>
          </a:ln>
        </p:spPr>
      </p:pic>
      <p:sp>
        <p:nvSpPr>
          <p:cNvPr id="96" name="Google Shape;96;p15"/>
          <p:cNvSpPr txBox="1"/>
          <p:nvPr/>
        </p:nvSpPr>
        <p:spPr>
          <a:xfrm>
            <a:off x="6163275" y="1780675"/>
            <a:ext cx="703800" cy="2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rPr>
              <a:t>Food scraps</a:t>
            </a:r>
            <a:endParaRPr sz="1200">
              <a:solidFill>
                <a:srgbClr val="FFFFFF"/>
              </a:solidFill>
            </a:endParaRPr>
          </a:p>
        </p:txBody>
      </p:sp>
      <p:sp>
        <p:nvSpPr>
          <p:cNvPr id="97" name="Google Shape;97;p15"/>
          <p:cNvSpPr txBox="1"/>
          <p:nvPr/>
        </p:nvSpPr>
        <p:spPr>
          <a:xfrm>
            <a:off x="6708275" y="1886500"/>
            <a:ext cx="858000" cy="4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rPr>
              <a:t>Recycling</a:t>
            </a:r>
            <a:endParaRPr sz="1200">
              <a:solidFill>
                <a:srgbClr val="FFFFFF"/>
              </a:solidFill>
            </a:endParaRPr>
          </a:p>
        </p:txBody>
      </p:sp>
      <p:sp>
        <p:nvSpPr>
          <p:cNvPr id="98" name="Google Shape;98;p15"/>
          <p:cNvSpPr txBox="1"/>
          <p:nvPr/>
        </p:nvSpPr>
        <p:spPr>
          <a:xfrm>
            <a:off x="7913950" y="1746950"/>
            <a:ext cx="1307100" cy="4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...and a lot less into the ocean</a:t>
            </a:r>
            <a:endParaRPr sz="1200"/>
          </a:p>
        </p:txBody>
      </p:sp>
      <p:sp>
        <p:nvSpPr>
          <p:cNvPr id="99" name="Google Shape;99;p15"/>
          <p:cNvSpPr/>
          <p:nvPr/>
        </p:nvSpPr>
        <p:spPr>
          <a:xfrm rot="-8838702">
            <a:off x="6289436" y="201347"/>
            <a:ext cx="176089" cy="1516421"/>
          </a:xfrm>
          <a:prstGeom prst="down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rot="6010941">
            <a:off x="6230126" y="2626165"/>
            <a:ext cx="1079299" cy="163359"/>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Google Shape;101;p15"/>
          <p:cNvPicPr preferRelativeResize="0"/>
          <p:nvPr/>
        </p:nvPicPr>
        <p:blipFill>
          <a:blip r:embed="rId7">
            <a:alphaModFix/>
          </a:blip>
          <a:stretch>
            <a:fillRect/>
          </a:stretch>
        </p:blipFill>
        <p:spPr>
          <a:xfrm>
            <a:off x="5529472" y="3372001"/>
            <a:ext cx="1497778" cy="999623"/>
          </a:xfrm>
          <a:prstGeom prst="rect">
            <a:avLst/>
          </a:prstGeom>
          <a:noFill/>
          <a:ln>
            <a:noFill/>
          </a:ln>
        </p:spPr>
      </p:pic>
      <p:sp>
        <p:nvSpPr>
          <p:cNvPr id="102" name="Google Shape;102;p15"/>
          <p:cNvSpPr txBox="1"/>
          <p:nvPr/>
        </p:nvSpPr>
        <p:spPr>
          <a:xfrm>
            <a:off x="5077225" y="4408950"/>
            <a:ext cx="2254500" cy="5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Bottles, cartons, and cans are recycled and reused</a:t>
            </a:r>
            <a:endParaRPr sz="1200"/>
          </a:p>
        </p:txBody>
      </p:sp>
      <p:sp>
        <p:nvSpPr>
          <p:cNvPr id="103" name="Google Shape;103;p15"/>
          <p:cNvSpPr/>
          <p:nvPr/>
        </p:nvSpPr>
        <p:spPr>
          <a:xfrm rot="8303540">
            <a:off x="4179743" y="2955200"/>
            <a:ext cx="2427013" cy="180624"/>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txBox="1"/>
          <p:nvPr/>
        </p:nvSpPr>
        <p:spPr>
          <a:xfrm>
            <a:off x="5692858" y="1606716"/>
            <a:ext cx="761400" cy="2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rPr>
              <a:t>Landfill</a:t>
            </a:r>
            <a:endParaRPr sz="1200">
              <a:solidFill>
                <a:srgbClr val="FFFFFF"/>
              </a:solidFill>
            </a:endParaRPr>
          </a:p>
        </p:txBody>
      </p:sp>
      <p:pic>
        <p:nvPicPr>
          <p:cNvPr id="105" name="Google Shape;105;p15"/>
          <p:cNvPicPr preferRelativeResize="0"/>
          <p:nvPr/>
        </p:nvPicPr>
        <p:blipFill>
          <a:blip r:embed="rId8">
            <a:alphaModFix/>
          </a:blip>
          <a:stretch>
            <a:fillRect/>
          </a:stretch>
        </p:blipFill>
        <p:spPr>
          <a:xfrm>
            <a:off x="2722951" y="3529658"/>
            <a:ext cx="1632600" cy="1169367"/>
          </a:xfrm>
          <a:prstGeom prst="rect">
            <a:avLst/>
          </a:prstGeom>
          <a:noFill/>
          <a:ln>
            <a:noFill/>
          </a:ln>
        </p:spPr>
      </p:pic>
      <p:sp>
        <p:nvSpPr>
          <p:cNvPr id="106" name="Google Shape;106;p15"/>
          <p:cNvSpPr txBox="1"/>
          <p:nvPr/>
        </p:nvSpPr>
        <p:spPr>
          <a:xfrm>
            <a:off x="2541025" y="4650900"/>
            <a:ext cx="21777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Food scraps are composted and turned into fertilizer...</a:t>
            </a:r>
            <a:endParaRPr sz="1200"/>
          </a:p>
        </p:txBody>
      </p:sp>
      <p:sp>
        <p:nvSpPr>
          <p:cNvPr id="107" name="Google Shape;107;p15"/>
          <p:cNvSpPr/>
          <p:nvPr/>
        </p:nvSpPr>
        <p:spPr>
          <a:xfrm rot="-1946192">
            <a:off x="2275970" y="2540426"/>
            <a:ext cx="190169" cy="1015549"/>
          </a:xfrm>
          <a:prstGeom prst="up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txBox="1"/>
          <p:nvPr/>
        </p:nvSpPr>
        <p:spPr>
          <a:xfrm>
            <a:off x="802150" y="2962875"/>
            <a:ext cx="1632600" cy="82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 and given back to the farmers to grow the crops</a:t>
            </a:r>
            <a:endParaRPr sz="1200"/>
          </a:p>
        </p:txBody>
      </p:sp>
      <p:pic>
        <p:nvPicPr>
          <p:cNvPr id="109" name="Google Shape;109;p15"/>
          <p:cNvPicPr preferRelativeResize="0"/>
          <p:nvPr/>
        </p:nvPicPr>
        <p:blipFill>
          <a:blip r:embed="rId9">
            <a:alphaModFix/>
          </a:blip>
          <a:stretch>
            <a:fillRect/>
          </a:stretch>
        </p:blipFill>
        <p:spPr>
          <a:xfrm>
            <a:off x="7849451" y="825450"/>
            <a:ext cx="1307100" cy="9214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10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1000"/>
                                        <p:tgtEl>
                                          <p:spTgt spid="87"/>
                                        </p:tgtEl>
                                      </p:cBhvr>
                                    </p:animEffect>
                                  </p:childTnLst>
                                </p:cTn>
                              </p:par>
                              <p:par>
                                <p:cTn id="16" presetID="1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1000"/>
                                        <p:tgtEl>
                                          <p:spTgt spid="88"/>
                                        </p:tgtEl>
                                      </p:cBhvr>
                                    </p:animEffect>
                                  </p:childTnLst>
                                </p:cTn>
                              </p:par>
                              <p:par>
                                <p:cTn id="19" presetID="10" presetClass="entr" presetSubtype="0"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1000"/>
                                        <p:tgtEl>
                                          <p:spTgt spid="89"/>
                                        </p:tgtEl>
                                      </p:cBhvr>
                                    </p:animEffect>
                                  </p:childTnLst>
                                </p:cTn>
                              </p:par>
                              <p:par>
                                <p:cTn id="22" presetID="10" presetClass="entr" presetSubtype="0" fill="hold" nodeType="with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fade">
                                      <p:cBhvr>
                                        <p:cTn id="24" dur="1000"/>
                                        <p:tgtEl>
                                          <p:spTgt spid="9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1000"/>
                                        <p:tgtEl>
                                          <p:spTgt spid="91"/>
                                        </p:tgtEl>
                                      </p:cBhvr>
                                    </p:animEffect>
                                  </p:childTnLst>
                                </p:cTn>
                              </p:par>
                              <p:par>
                                <p:cTn id="30" presetID="10" presetClass="entr" presetSubtype="0" fill="hold" nodeType="with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fade">
                                      <p:cBhvr>
                                        <p:cTn id="32" dur="1000"/>
                                        <p:tgtEl>
                                          <p:spTgt spid="95"/>
                                        </p:tgtEl>
                                      </p:cBhvr>
                                    </p:animEffect>
                                  </p:childTnLst>
                                </p:cTn>
                              </p:par>
                              <p:par>
                                <p:cTn id="33" presetID="10" presetClass="entr" presetSubtype="0" fill="hold" nodeType="with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fade">
                                      <p:cBhvr>
                                        <p:cTn id="35" dur="1000"/>
                                        <p:tgtEl>
                                          <p:spTgt spid="96"/>
                                        </p:tgtEl>
                                      </p:cBhvr>
                                    </p:animEffect>
                                  </p:childTnLst>
                                </p:cTn>
                              </p:par>
                              <p:par>
                                <p:cTn id="36" presetID="10" presetClass="entr" presetSubtype="0" fill="hold" nodeType="withEffect">
                                  <p:stCondLst>
                                    <p:cond delay="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1000"/>
                                        <p:tgtEl>
                                          <p:spTgt spid="97"/>
                                        </p:tgtEl>
                                      </p:cBhvr>
                                    </p:animEffect>
                                  </p:childTnLst>
                                </p:cTn>
                              </p:par>
                              <p:par>
                                <p:cTn id="39" presetID="10"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fade">
                                      <p:cBhvr>
                                        <p:cTn id="41" dur="1000"/>
                                        <p:tgtEl>
                                          <p:spTgt spid="104"/>
                                        </p:tgtEl>
                                      </p:cBhvr>
                                    </p:animEffect>
                                  </p:childTnLst>
                                </p:cTn>
                              </p:par>
                              <p:par>
                                <p:cTn id="42" presetID="10" presetClass="entr" presetSubtype="0" fill="hold" nodeType="with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1000"/>
                                        <p:tgtEl>
                                          <p:spTgt spid="9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1000"/>
                                        <p:tgtEl>
                                          <p:spTgt spid="100"/>
                                        </p:tgtEl>
                                      </p:cBhvr>
                                    </p:animEffect>
                                  </p:childTnLst>
                                </p:cTn>
                              </p:par>
                              <p:par>
                                <p:cTn id="50" presetID="10" presetClass="entr" presetSubtype="0" fill="hold" nodeType="with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1000"/>
                                        <p:tgtEl>
                                          <p:spTgt spid="101"/>
                                        </p:tgtEl>
                                      </p:cBhvr>
                                    </p:animEffect>
                                  </p:childTnLst>
                                </p:cTn>
                              </p:par>
                              <p:par>
                                <p:cTn id="53" presetID="10" presetClass="entr" presetSubtype="0" fill="hold" nodeType="with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1000"/>
                                        <p:tgtEl>
                                          <p:spTgt spid="10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3"/>
                                        </p:tgtEl>
                                        <p:attrNameLst>
                                          <p:attrName>style.visibility</p:attrName>
                                        </p:attrNameLst>
                                      </p:cBhvr>
                                      <p:to>
                                        <p:strVal val="visible"/>
                                      </p:to>
                                    </p:set>
                                    <p:animEffect transition="in" filter="fade">
                                      <p:cBhvr>
                                        <p:cTn id="60" dur="1000"/>
                                        <p:tgtEl>
                                          <p:spTgt spid="103"/>
                                        </p:tgtEl>
                                      </p:cBhvr>
                                    </p:animEffect>
                                  </p:childTnLst>
                                </p:cTn>
                              </p:par>
                              <p:par>
                                <p:cTn id="61" presetID="10" presetClass="entr" presetSubtype="0" fill="hold" nodeType="withEffect">
                                  <p:stCondLst>
                                    <p:cond delay="0"/>
                                  </p:stCondLst>
                                  <p:childTnLst>
                                    <p:set>
                                      <p:cBhvr>
                                        <p:cTn id="62" dur="1" fill="hold">
                                          <p:stCondLst>
                                            <p:cond delay="0"/>
                                          </p:stCondLst>
                                        </p:cTn>
                                        <p:tgtEl>
                                          <p:spTgt spid="105"/>
                                        </p:tgtEl>
                                        <p:attrNameLst>
                                          <p:attrName>style.visibility</p:attrName>
                                        </p:attrNameLst>
                                      </p:cBhvr>
                                      <p:to>
                                        <p:strVal val="visible"/>
                                      </p:to>
                                    </p:set>
                                    <p:animEffect transition="in" filter="fade">
                                      <p:cBhvr>
                                        <p:cTn id="63" dur="1000"/>
                                        <p:tgtEl>
                                          <p:spTgt spid="105"/>
                                        </p:tgtEl>
                                      </p:cBhvr>
                                    </p:animEffect>
                                  </p:childTnLst>
                                </p:cTn>
                              </p:par>
                              <p:par>
                                <p:cTn id="64" presetID="10" presetClass="entr" presetSubtype="0" fill="hold" nodeType="withEffect">
                                  <p:stCondLst>
                                    <p:cond delay="0"/>
                                  </p:stCondLst>
                                  <p:childTnLst>
                                    <p:set>
                                      <p:cBhvr>
                                        <p:cTn id="65" dur="1" fill="hold">
                                          <p:stCondLst>
                                            <p:cond delay="0"/>
                                          </p:stCondLst>
                                        </p:cTn>
                                        <p:tgtEl>
                                          <p:spTgt spid="106"/>
                                        </p:tgtEl>
                                        <p:attrNameLst>
                                          <p:attrName>style.visibility</p:attrName>
                                        </p:attrNameLst>
                                      </p:cBhvr>
                                      <p:to>
                                        <p:strVal val="visible"/>
                                      </p:to>
                                    </p:set>
                                    <p:animEffect transition="in" filter="fade">
                                      <p:cBhvr>
                                        <p:cTn id="66" dur="1000"/>
                                        <p:tgtEl>
                                          <p:spTgt spid="10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7"/>
                                        </p:tgtEl>
                                        <p:attrNameLst>
                                          <p:attrName>style.visibility</p:attrName>
                                        </p:attrNameLst>
                                      </p:cBhvr>
                                      <p:to>
                                        <p:strVal val="visible"/>
                                      </p:to>
                                    </p:set>
                                    <p:animEffect transition="in" filter="fade">
                                      <p:cBhvr>
                                        <p:cTn id="71" dur="1000"/>
                                        <p:tgtEl>
                                          <p:spTgt spid="107"/>
                                        </p:tgtEl>
                                      </p:cBhvr>
                                    </p:animEffect>
                                  </p:childTnLst>
                                </p:cTn>
                              </p:par>
                              <p:par>
                                <p:cTn id="72" presetID="10" presetClass="entr" presetSubtype="0" fill="hold" nodeType="withEffect">
                                  <p:stCondLst>
                                    <p:cond delay="0"/>
                                  </p:stCondLst>
                                  <p:childTnLst>
                                    <p:set>
                                      <p:cBhvr>
                                        <p:cTn id="73" dur="1" fill="hold">
                                          <p:stCondLst>
                                            <p:cond delay="0"/>
                                          </p:stCondLst>
                                        </p:cTn>
                                        <p:tgtEl>
                                          <p:spTgt spid="108"/>
                                        </p:tgtEl>
                                        <p:attrNameLst>
                                          <p:attrName>style.visibility</p:attrName>
                                        </p:attrNameLst>
                                      </p:cBhvr>
                                      <p:to>
                                        <p:strVal val="visible"/>
                                      </p:to>
                                    </p:set>
                                    <p:animEffect transition="in" filter="fade">
                                      <p:cBhvr>
                                        <p:cTn id="74" dur="1000"/>
                                        <p:tgtEl>
                                          <p:spTgt spid="10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93"/>
                                        </p:tgtEl>
                                        <p:attrNameLst>
                                          <p:attrName>style.visibility</p:attrName>
                                        </p:attrNameLst>
                                      </p:cBhvr>
                                      <p:to>
                                        <p:strVal val="visible"/>
                                      </p:to>
                                    </p:set>
                                    <p:animEffect transition="in" filter="fade">
                                      <p:cBhvr>
                                        <p:cTn id="79" dur="1000"/>
                                        <p:tgtEl>
                                          <p:spTgt spid="93"/>
                                        </p:tgtEl>
                                      </p:cBhvr>
                                    </p:animEffect>
                                  </p:childTnLst>
                                </p:cTn>
                              </p:par>
                              <p:par>
                                <p:cTn id="80" presetID="10" presetClass="entr" presetSubtype="0" fill="hold" nodeType="withEffect">
                                  <p:stCondLst>
                                    <p:cond delay="0"/>
                                  </p:stCondLst>
                                  <p:childTnLst>
                                    <p:set>
                                      <p:cBhvr>
                                        <p:cTn id="81" dur="1" fill="hold">
                                          <p:stCondLst>
                                            <p:cond delay="0"/>
                                          </p:stCondLst>
                                        </p:cTn>
                                        <p:tgtEl>
                                          <p:spTgt spid="99"/>
                                        </p:tgtEl>
                                        <p:attrNameLst>
                                          <p:attrName>style.visibility</p:attrName>
                                        </p:attrNameLst>
                                      </p:cBhvr>
                                      <p:to>
                                        <p:strVal val="visible"/>
                                      </p:to>
                                    </p:set>
                                    <p:animEffect transition="in" filter="fade">
                                      <p:cBhvr>
                                        <p:cTn id="82" dur="1000"/>
                                        <p:tgtEl>
                                          <p:spTgt spid="99"/>
                                        </p:tgtEl>
                                      </p:cBhvr>
                                    </p:animEffect>
                                  </p:childTnLst>
                                </p:cTn>
                              </p:par>
                              <p:par>
                                <p:cTn id="83" presetID="10" presetClass="entr" presetSubtype="0" fill="hold" nodeType="withEffect">
                                  <p:stCondLst>
                                    <p:cond delay="0"/>
                                  </p:stCondLst>
                                  <p:childTnLst>
                                    <p:set>
                                      <p:cBhvr>
                                        <p:cTn id="84" dur="1" fill="hold">
                                          <p:stCondLst>
                                            <p:cond delay="0"/>
                                          </p:stCondLst>
                                        </p:cTn>
                                        <p:tgtEl>
                                          <p:spTgt spid="94"/>
                                        </p:tgtEl>
                                        <p:attrNameLst>
                                          <p:attrName>style.visibility</p:attrName>
                                        </p:attrNameLst>
                                      </p:cBhvr>
                                      <p:to>
                                        <p:strVal val="visible"/>
                                      </p:to>
                                    </p:set>
                                    <p:animEffect transition="in" filter="fade">
                                      <p:cBhvr>
                                        <p:cTn id="85" dur="1000"/>
                                        <p:tgtEl>
                                          <p:spTgt spid="9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9"/>
                                        </p:tgtEl>
                                        <p:attrNameLst>
                                          <p:attrName>style.visibility</p:attrName>
                                        </p:attrNameLst>
                                      </p:cBhvr>
                                      <p:to>
                                        <p:strVal val="visible"/>
                                      </p:to>
                                    </p:set>
                                    <p:animEffect transition="in" filter="fade">
                                      <p:cBhvr>
                                        <p:cTn id="90" dur="1000"/>
                                        <p:tgtEl>
                                          <p:spTgt spid="109"/>
                                        </p:tgtEl>
                                      </p:cBhvr>
                                    </p:animEffect>
                                  </p:childTnLst>
                                </p:cTn>
                              </p:par>
                              <p:par>
                                <p:cTn id="91" presetID="10" presetClass="entr" presetSubtype="0" fill="hold" nodeType="withEffect">
                                  <p:stCondLst>
                                    <p:cond delay="0"/>
                                  </p:stCondLst>
                                  <p:childTnLst>
                                    <p:set>
                                      <p:cBhvr>
                                        <p:cTn id="92" dur="1" fill="hold">
                                          <p:stCondLst>
                                            <p:cond delay="0"/>
                                          </p:stCondLst>
                                        </p:cTn>
                                        <p:tgtEl>
                                          <p:spTgt spid="98"/>
                                        </p:tgtEl>
                                        <p:attrNameLst>
                                          <p:attrName>style.visibility</p:attrName>
                                        </p:attrNameLst>
                                      </p:cBhvr>
                                      <p:to>
                                        <p:strVal val="visible"/>
                                      </p:to>
                                    </p:set>
                                    <p:animEffect transition="in" filter="fade">
                                      <p:cBhvr>
                                        <p:cTn id="93"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311700" y="144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Separating trash...</a:t>
            </a:r>
            <a:endParaRPr/>
          </a:p>
        </p:txBody>
      </p:sp>
      <p:sp>
        <p:nvSpPr>
          <p:cNvPr id="115" name="Google Shape;115;p16"/>
          <p:cNvSpPr txBox="1">
            <a:spLocks noGrp="1"/>
          </p:cNvSpPr>
          <p:nvPr>
            <p:ph type="body" idx="1"/>
          </p:nvPr>
        </p:nvSpPr>
        <p:spPr>
          <a:xfrm>
            <a:off x="412350" y="841300"/>
            <a:ext cx="4262400" cy="787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Keeps around 60-80% of trash from going into the landfill to be reused in some way</a:t>
            </a:r>
            <a:endParaRPr/>
          </a:p>
          <a:p>
            <a:pPr marL="457200" lvl="0" indent="0" algn="l" rtl="0">
              <a:spcBef>
                <a:spcPts val="1600"/>
              </a:spcBef>
              <a:spcAft>
                <a:spcPts val="1600"/>
              </a:spcAft>
              <a:buNone/>
            </a:pPr>
            <a:endParaRPr/>
          </a:p>
        </p:txBody>
      </p:sp>
      <p:sp>
        <p:nvSpPr>
          <p:cNvPr id="116" name="Google Shape;116;p16"/>
          <p:cNvSpPr txBox="1"/>
          <p:nvPr/>
        </p:nvSpPr>
        <p:spPr>
          <a:xfrm>
            <a:off x="6331950" y="785100"/>
            <a:ext cx="2722800" cy="6765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800">
                <a:solidFill>
                  <a:schemeClr val="dk2"/>
                </a:solidFill>
                <a:latin typeface="Playfair Display"/>
                <a:ea typeface="Playfair Display"/>
                <a:cs typeface="Playfair Display"/>
                <a:sym typeface="Playfair Display"/>
              </a:rPr>
              <a:t>Prevents pollution</a:t>
            </a:r>
            <a:endParaRPr sz="1800">
              <a:solidFill>
                <a:schemeClr val="dk2"/>
              </a:solidFill>
              <a:latin typeface="Playfair Display"/>
              <a:ea typeface="Playfair Display"/>
              <a:cs typeface="Playfair Display"/>
              <a:sym typeface="Playfair Display"/>
            </a:endParaRPr>
          </a:p>
          <a:p>
            <a:pPr marL="457200" lvl="0" indent="0" algn="l" rtl="0">
              <a:spcBef>
                <a:spcPts val="1600"/>
              </a:spcBef>
              <a:spcAft>
                <a:spcPts val="0"/>
              </a:spcAft>
              <a:buNone/>
            </a:pPr>
            <a:endParaRPr/>
          </a:p>
        </p:txBody>
      </p:sp>
      <p:sp>
        <p:nvSpPr>
          <p:cNvPr id="117" name="Google Shape;117;p16"/>
          <p:cNvSpPr txBox="1"/>
          <p:nvPr/>
        </p:nvSpPr>
        <p:spPr>
          <a:xfrm>
            <a:off x="1014450" y="2290863"/>
            <a:ext cx="3660300" cy="6765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800">
                <a:solidFill>
                  <a:schemeClr val="dk2"/>
                </a:solidFill>
                <a:latin typeface="Playfair Display"/>
                <a:ea typeface="Playfair Display"/>
                <a:cs typeface="Playfair Display"/>
                <a:sym typeface="Playfair Display"/>
              </a:rPr>
              <a:t>Makes people more aware of how much food they are wasting</a:t>
            </a:r>
            <a:endParaRPr sz="1800">
              <a:solidFill>
                <a:schemeClr val="dk2"/>
              </a:solidFill>
              <a:latin typeface="Playfair Display"/>
              <a:ea typeface="Playfair Display"/>
              <a:cs typeface="Playfair Display"/>
              <a:sym typeface="Playfair Display"/>
            </a:endParaRPr>
          </a:p>
          <a:p>
            <a:pPr marL="457200" lvl="0" indent="0" algn="l" rtl="0">
              <a:spcBef>
                <a:spcPts val="1600"/>
              </a:spcBef>
              <a:spcAft>
                <a:spcPts val="0"/>
              </a:spcAft>
              <a:buNone/>
            </a:pPr>
            <a:endParaRPr>
              <a:solidFill>
                <a:schemeClr val="dk2"/>
              </a:solidFill>
            </a:endParaRPr>
          </a:p>
          <a:p>
            <a:pPr marL="0" lvl="0" indent="0" algn="l" rtl="0">
              <a:spcBef>
                <a:spcPts val="0"/>
              </a:spcBef>
              <a:spcAft>
                <a:spcPts val="0"/>
              </a:spcAft>
              <a:buNone/>
            </a:pPr>
            <a:endParaRPr/>
          </a:p>
        </p:txBody>
      </p:sp>
      <p:sp>
        <p:nvSpPr>
          <p:cNvPr id="118" name="Google Shape;118;p16"/>
          <p:cNvSpPr txBox="1"/>
          <p:nvPr/>
        </p:nvSpPr>
        <p:spPr>
          <a:xfrm>
            <a:off x="5252775" y="2101200"/>
            <a:ext cx="4097100" cy="6765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1600"/>
              </a:spcAft>
              <a:buNone/>
            </a:pPr>
            <a:r>
              <a:rPr lang="en" sz="1800">
                <a:solidFill>
                  <a:schemeClr val="dk2"/>
                </a:solidFill>
                <a:latin typeface="Playfair Display"/>
                <a:ea typeface="Playfair Display"/>
                <a:cs typeface="Playfair Display"/>
                <a:sym typeface="Playfair Display"/>
              </a:rPr>
              <a:t>Provides farmers with a sustainable way to fertilize their land</a:t>
            </a:r>
            <a:endParaRPr/>
          </a:p>
        </p:txBody>
      </p:sp>
      <p:sp>
        <p:nvSpPr>
          <p:cNvPr id="119" name="Google Shape;119;p16"/>
          <p:cNvSpPr txBox="1"/>
          <p:nvPr/>
        </p:nvSpPr>
        <p:spPr>
          <a:xfrm>
            <a:off x="3130825" y="3346913"/>
            <a:ext cx="3660300" cy="6765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800">
                <a:solidFill>
                  <a:schemeClr val="dk2"/>
                </a:solidFill>
                <a:latin typeface="Playfair Display"/>
                <a:ea typeface="Playfair Display"/>
                <a:cs typeface="Playfair Display"/>
                <a:sym typeface="Playfair Display"/>
              </a:rPr>
              <a:t>Prevents production of methane (a greenhouse gas)</a:t>
            </a:r>
            <a:endParaRPr sz="1800">
              <a:solidFill>
                <a:schemeClr val="dk2"/>
              </a:solidFill>
              <a:latin typeface="Playfair Display"/>
              <a:ea typeface="Playfair Display"/>
              <a:cs typeface="Playfair Display"/>
              <a:sym typeface="Playfair Display"/>
            </a:endParaRPr>
          </a:p>
          <a:p>
            <a:pPr marL="457200" lvl="0" indent="0" algn="l" rtl="0">
              <a:lnSpc>
                <a:spcPct val="115000"/>
              </a:lnSpc>
              <a:spcBef>
                <a:spcPts val="1600"/>
              </a:spcBef>
              <a:spcAft>
                <a:spcPts val="0"/>
              </a:spcAft>
              <a:buNone/>
            </a:pPr>
            <a:endParaRPr sz="1800">
              <a:solidFill>
                <a:schemeClr val="dk2"/>
              </a:solidFill>
              <a:latin typeface="Playfair Display"/>
              <a:ea typeface="Playfair Display"/>
              <a:cs typeface="Playfair Display"/>
              <a:sym typeface="Playfair Display"/>
            </a:endParaRPr>
          </a:p>
          <a:p>
            <a:pPr marL="0" lvl="0" indent="0" algn="l" rtl="0">
              <a:spcBef>
                <a:spcPts val="1600"/>
              </a:spcBef>
              <a:spcAft>
                <a:spcPts val="0"/>
              </a:spcAft>
              <a:buClr>
                <a:schemeClr val="dk2"/>
              </a:buClr>
              <a:buSzPts val="1100"/>
              <a:buFont typeface="Arial"/>
              <a:buNone/>
            </a:pPr>
            <a:endParaRPr>
              <a:solidFill>
                <a:schemeClr val="dk2"/>
              </a:solidFill>
            </a:endParaRPr>
          </a:p>
          <a:p>
            <a:pPr marL="0" lvl="0" indent="0" algn="l" rtl="0">
              <a:spcBef>
                <a:spcPts val="0"/>
              </a:spcBef>
              <a:spcAft>
                <a:spcPts val="0"/>
              </a:spcAft>
              <a:buNone/>
            </a:pPr>
            <a:endParaRPr/>
          </a:p>
        </p:txBody>
      </p:sp>
      <p:sp>
        <p:nvSpPr>
          <p:cNvPr id="120" name="Google Shape;120;p16"/>
          <p:cNvSpPr txBox="1"/>
          <p:nvPr/>
        </p:nvSpPr>
        <p:spPr>
          <a:xfrm>
            <a:off x="898900" y="4278025"/>
            <a:ext cx="7982100" cy="6765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800">
                <a:solidFill>
                  <a:schemeClr val="dk2"/>
                </a:solidFill>
                <a:latin typeface="Playfair Display"/>
                <a:ea typeface="Playfair Display"/>
                <a:cs typeface="Playfair Display"/>
                <a:sym typeface="Playfair Display"/>
              </a:rPr>
              <a:t>Keeps us from wasting all the resources it took to produce our food (water, energy, fossil fuels, fertilizers, labor, land)</a:t>
            </a:r>
            <a:endParaRPr>
              <a:solidFill>
                <a:schemeClr val="dk2"/>
              </a:solidFill>
            </a:endParaRPr>
          </a:p>
          <a:p>
            <a:pPr marL="0" lvl="0" indent="0" algn="l" rtl="0">
              <a:spcBef>
                <a:spcPts val="1600"/>
              </a:spcBef>
              <a:spcAft>
                <a:spcPts val="0"/>
              </a:spcAft>
              <a:buNone/>
            </a:pPr>
            <a:endParaRPr/>
          </a:p>
        </p:txBody>
      </p:sp>
      <p:pic>
        <p:nvPicPr>
          <p:cNvPr id="121" name="Google Shape;121;p16"/>
          <p:cNvPicPr preferRelativeResize="0"/>
          <p:nvPr/>
        </p:nvPicPr>
        <p:blipFill>
          <a:blip r:embed="rId3">
            <a:alphaModFix/>
          </a:blip>
          <a:stretch>
            <a:fillRect/>
          </a:stretch>
        </p:blipFill>
        <p:spPr>
          <a:xfrm>
            <a:off x="205642" y="896637"/>
            <a:ext cx="693258" cy="676501"/>
          </a:xfrm>
          <a:prstGeom prst="rect">
            <a:avLst/>
          </a:prstGeom>
          <a:noFill/>
          <a:ln>
            <a:noFill/>
          </a:ln>
        </p:spPr>
      </p:pic>
      <p:pic>
        <p:nvPicPr>
          <p:cNvPr id="122" name="Google Shape;122;p16"/>
          <p:cNvPicPr preferRelativeResize="0"/>
          <p:nvPr/>
        </p:nvPicPr>
        <p:blipFill>
          <a:blip r:embed="rId4">
            <a:alphaModFix/>
          </a:blip>
          <a:stretch>
            <a:fillRect/>
          </a:stretch>
        </p:blipFill>
        <p:spPr>
          <a:xfrm>
            <a:off x="4572000" y="149991"/>
            <a:ext cx="2219124" cy="1478499"/>
          </a:xfrm>
          <a:prstGeom prst="rect">
            <a:avLst/>
          </a:prstGeom>
          <a:noFill/>
          <a:ln>
            <a:noFill/>
          </a:ln>
        </p:spPr>
      </p:pic>
      <p:pic>
        <p:nvPicPr>
          <p:cNvPr id="123" name="Google Shape;123;p16"/>
          <p:cNvPicPr preferRelativeResize="0"/>
          <p:nvPr/>
        </p:nvPicPr>
        <p:blipFill>
          <a:blip r:embed="rId5">
            <a:alphaModFix/>
          </a:blip>
          <a:stretch>
            <a:fillRect/>
          </a:stretch>
        </p:blipFill>
        <p:spPr>
          <a:xfrm>
            <a:off x="66952" y="2101200"/>
            <a:ext cx="1457372" cy="1200175"/>
          </a:xfrm>
          <a:prstGeom prst="rect">
            <a:avLst/>
          </a:prstGeom>
          <a:noFill/>
          <a:ln>
            <a:noFill/>
          </a:ln>
        </p:spPr>
      </p:pic>
      <p:pic>
        <p:nvPicPr>
          <p:cNvPr id="124" name="Google Shape;124;p16"/>
          <p:cNvPicPr preferRelativeResize="0"/>
          <p:nvPr/>
        </p:nvPicPr>
        <p:blipFill>
          <a:blip r:embed="rId6">
            <a:alphaModFix/>
          </a:blip>
          <a:stretch>
            <a:fillRect/>
          </a:stretch>
        </p:blipFill>
        <p:spPr>
          <a:xfrm>
            <a:off x="4729150" y="2116252"/>
            <a:ext cx="976074" cy="976074"/>
          </a:xfrm>
          <a:prstGeom prst="rect">
            <a:avLst/>
          </a:prstGeom>
          <a:noFill/>
          <a:ln>
            <a:noFill/>
          </a:ln>
        </p:spPr>
      </p:pic>
      <p:pic>
        <p:nvPicPr>
          <p:cNvPr id="125" name="Google Shape;125;p16"/>
          <p:cNvPicPr preferRelativeResize="0"/>
          <p:nvPr/>
        </p:nvPicPr>
        <p:blipFill>
          <a:blip r:embed="rId7">
            <a:alphaModFix/>
          </a:blip>
          <a:stretch>
            <a:fillRect/>
          </a:stretch>
        </p:blipFill>
        <p:spPr>
          <a:xfrm>
            <a:off x="2474999" y="3092324"/>
            <a:ext cx="1357524" cy="1357524"/>
          </a:xfrm>
          <a:prstGeom prst="rect">
            <a:avLst/>
          </a:prstGeom>
          <a:noFill/>
          <a:ln>
            <a:noFill/>
          </a:ln>
        </p:spPr>
      </p:pic>
      <p:pic>
        <p:nvPicPr>
          <p:cNvPr id="126" name="Google Shape;126;p16"/>
          <p:cNvPicPr preferRelativeResize="0"/>
          <p:nvPr/>
        </p:nvPicPr>
        <p:blipFill>
          <a:blip r:embed="rId8">
            <a:alphaModFix/>
          </a:blip>
          <a:stretch>
            <a:fillRect/>
          </a:stretch>
        </p:blipFill>
        <p:spPr>
          <a:xfrm>
            <a:off x="311700" y="4023425"/>
            <a:ext cx="1056250" cy="1056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000"/>
                                        <p:tgtEl>
                                          <p:spTgt spid="121"/>
                                        </p:tgtEl>
                                      </p:cBhvr>
                                    </p:animEffect>
                                  </p:childTnLst>
                                </p:cTn>
                              </p:par>
                              <p:par>
                                <p:cTn id="8" presetID="10" presetClass="entr" presetSubtype="0" fill="hold"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1000"/>
                                        <p:tgtEl>
                                          <p:spTgt spid="1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2"/>
                                        </p:tgtEl>
                                        <p:attrNameLst>
                                          <p:attrName>style.visibility</p:attrName>
                                        </p:attrNameLst>
                                      </p:cBhvr>
                                      <p:to>
                                        <p:strVal val="visible"/>
                                      </p:to>
                                    </p:set>
                                    <p:animEffect transition="in" filter="fade">
                                      <p:cBhvr>
                                        <p:cTn id="15" dur="1000"/>
                                        <p:tgtEl>
                                          <p:spTgt spid="122"/>
                                        </p:tgtEl>
                                      </p:cBhvr>
                                    </p:animEffect>
                                  </p:childTnLst>
                                </p:cTn>
                              </p:par>
                              <p:par>
                                <p:cTn id="16" presetID="10" presetClass="entr" presetSubtype="0" fill="hold" nodeType="with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1000"/>
                                        <p:tgtEl>
                                          <p:spTgt spid="1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3"/>
                                        </p:tgtEl>
                                        <p:attrNameLst>
                                          <p:attrName>style.visibility</p:attrName>
                                        </p:attrNameLst>
                                      </p:cBhvr>
                                      <p:to>
                                        <p:strVal val="visible"/>
                                      </p:to>
                                    </p:set>
                                    <p:animEffect transition="in" filter="fade">
                                      <p:cBhvr>
                                        <p:cTn id="23" dur="1000"/>
                                        <p:tgtEl>
                                          <p:spTgt spid="123"/>
                                        </p:tgtEl>
                                      </p:cBhvr>
                                    </p:animEffect>
                                  </p:childTnLst>
                                </p:cTn>
                              </p:par>
                              <p:par>
                                <p:cTn id="24" presetID="10" presetClass="entr" presetSubtype="0" fill="hold" nodeType="with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fade">
                                      <p:cBhvr>
                                        <p:cTn id="26" dur="1000"/>
                                        <p:tgtEl>
                                          <p:spTgt spid="1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fade">
                                      <p:cBhvr>
                                        <p:cTn id="31" dur="1000"/>
                                        <p:tgtEl>
                                          <p:spTgt spid="124"/>
                                        </p:tgtEl>
                                      </p:cBhvr>
                                    </p:animEffect>
                                  </p:childTnLst>
                                </p:cTn>
                              </p:par>
                              <p:par>
                                <p:cTn id="32" presetID="10" presetClass="entr" presetSubtype="0" fill="hold" nodeType="with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fade">
                                      <p:cBhvr>
                                        <p:cTn id="34" dur="1000"/>
                                        <p:tgtEl>
                                          <p:spTgt spid="1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5"/>
                                        </p:tgtEl>
                                        <p:attrNameLst>
                                          <p:attrName>style.visibility</p:attrName>
                                        </p:attrNameLst>
                                      </p:cBhvr>
                                      <p:to>
                                        <p:strVal val="visible"/>
                                      </p:to>
                                    </p:set>
                                    <p:animEffect transition="in" filter="fade">
                                      <p:cBhvr>
                                        <p:cTn id="39" dur="1000"/>
                                        <p:tgtEl>
                                          <p:spTgt spid="125"/>
                                        </p:tgtEl>
                                      </p:cBhvr>
                                    </p:animEffect>
                                  </p:childTnLst>
                                </p:cTn>
                              </p:par>
                              <p:par>
                                <p:cTn id="40" presetID="10" presetClass="entr" presetSubtype="0" fill="hold" nodeType="withEffect">
                                  <p:stCondLst>
                                    <p:cond delay="0"/>
                                  </p:stCondLst>
                                  <p:childTnLst>
                                    <p:set>
                                      <p:cBhvr>
                                        <p:cTn id="41" dur="1" fill="hold">
                                          <p:stCondLst>
                                            <p:cond delay="0"/>
                                          </p:stCondLst>
                                        </p:cTn>
                                        <p:tgtEl>
                                          <p:spTgt spid="119"/>
                                        </p:tgtEl>
                                        <p:attrNameLst>
                                          <p:attrName>style.visibility</p:attrName>
                                        </p:attrNameLst>
                                      </p:cBhvr>
                                      <p:to>
                                        <p:strVal val="visible"/>
                                      </p:to>
                                    </p:set>
                                    <p:animEffect transition="in" filter="fade">
                                      <p:cBhvr>
                                        <p:cTn id="42" dur="1000"/>
                                        <p:tgtEl>
                                          <p:spTgt spid="1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fade">
                                      <p:cBhvr>
                                        <p:cTn id="47" dur="1000"/>
                                        <p:tgtEl>
                                          <p:spTgt spid="126"/>
                                        </p:tgtEl>
                                      </p:cBhvr>
                                    </p:animEffect>
                                  </p:childTnLst>
                                </p:cTn>
                              </p:par>
                              <p:par>
                                <p:cTn id="48" presetID="10" presetClass="entr" presetSubtype="0" fill="hold" nodeType="withEffect">
                                  <p:stCondLst>
                                    <p:cond delay="0"/>
                                  </p:stCondLst>
                                  <p:childTnLst>
                                    <p:set>
                                      <p:cBhvr>
                                        <p:cTn id="49" dur="1" fill="hold">
                                          <p:stCondLst>
                                            <p:cond delay="0"/>
                                          </p:stCondLst>
                                        </p:cTn>
                                        <p:tgtEl>
                                          <p:spTgt spid="120"/>
                                        </p:tgtEl>
                                        <p:attrNameLst>
                                          <p:attrName>style.visibility</p:attrName>
                                        </p:attrNameLst>
                                      </p:cBhvr>
                                      <p:to>
                                        <p:strVal val="visible"/>
                                      </p:to>
                                    </p:set>
                                    <p:animEffect transition="in" filter="fade">
                                      <p:cBhvr>
                                        <p:cTn id="50"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7" descr="To watch the next episode about how Lauren Singer fit 2 years of trash in a single jar, click here: https://www.youtube.com/watch?v=nYDQcBQUDpw&amp;list=PLRX7cVaoYVM7ZQFF6QTrYdhj_z2phxWNJ&amp;index=10&#10;&#10;According to the EPA, the national recycling rate in the U.S. is only about 34%. That means most of our solid waste goes to landfills and incinerators - including recyclable items like paper, glass, metal and plastic. Massive amounts of food waste that can be composted is clogging landfills, creating dangerous greenhouse gases. Many cities are starting to tackle this problem by implementing policies to help curb the waste by recycling and composting more. It's known as the &quot;zero waste&quot; movement, and San Francisco is on the forefront. Other cities that have zero waste goals include Portland, Seattle, Minneapolis, Austin, and Oakland. But San Francisco has been the most aggressive. In 2009 the board of supervisors passed an ordinance requiring all residents and business to recycle and compost their waste, making it the first American city to make composting mandatory. Its goal is to achieve zero waste by 2020, and it has diverted 80% of its waste from landfills so far. Now the city is getting attention from all around the world. Government officials from China, Italy, France, Denmark, India and many other countries have visited San Francisco's state of the art recycling and composting facilities in hopes of learning how to replicate its success.&#10;&#10;For more on San Francisco's Zero Waste plan: http://sfenvironment.org/zero-waste&#10;&#10;Join the Seeker community!&#10;Twitter: https://twitter.com/SeekerNetwork&#10;Facebook: https://www.facebook.com/pages/Seeker-Network/872690716088418?ref=hl&#10;Instagram: http://instagram.com/seekernetwork&#10;Tumblr: http://seekernetwork.tumblr.com &#10;App — iOS http://seekernetwork.com/ios&#10;App — Android http://seekernetwork.com/android&#10;&#10;Executive Producer: Laura Ling&#10;Producer: Pam Torno&#10;Cinematographers: Matthew Piniol, Spencer Snider&#10;Editor: Lee Mould" title="How San Francisco Is Becoming A Zero Waste City">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8"/>
          <p:cNvSpPr txBox="1">
            <a:spLocks noGrp="1"/>
          </p:cNvSpPr>
          <p:nvPr>
            <p:ph type="title"/>
          </p:nvPr>
        </p:nvSpPr>
        <p:spPr>
          <a:xfrm>
            <a:off x="311700" y="162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Steps in the right direction</a:t>
            </a:r>
            <a:endParaRPr/>
          </a:p>
        </p:txBody>
      </p:sp>
      <p:sp>
        <p:nvSpPr>
          <p:cNvPr id="137" name="Google Shape;137;p18"/>
          <p:cNvSpPr txBox="1">
            <a:spLocks noGrp="1"/>
          </p:cNvSpPr>
          <p:nvPr>
            <p:ph type="body" idx="1"/>
          </p:nvPr>
        </p:nvSpPr>
        <p:spPr>
          <a:xfrm>
            <a:off x="311700" y="734775"/>
            <a:ext cx="8520600" cy="333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Many cities including: New York, Seattle, and Los Angeles have pledged to become “zero-waste” by 2030</a:t>
            </a:r>
            <a:endParaRPr/>
          </a:p>
          <a:p>
            <a:pPr marL="457200" lvl="0" indent="-342900" algn="l" rtl="0">
              <a:spcBef>
                <a:spcPts val="0"/>
              </a:spcBef>
              <a:spcAft>
                <a:spcPts val="0"/>
              </a:spcAft>
              <a:buSzPts val="1800"/>
              <a:buChar char="●"/>
            </a:pPr>
            <a:r>
              <a:rPr lang="en"/>
              <a:t>California has banned businesses from throwing food scraps into the landfill</a:t>
            </a:r>
            <a:endParaRPr/>
          </a:p>
          <a:p>
            <a:pPr marL="457200" lvl="0" indent="-342900" algn="l" rtl="0">
              <a:spcBef>
                <a:spcPts val="0"/>
              </a:spcBef>
              <a:spcAft>
                <a:spcPts val="0"/>
              </a:spcAft>
              <a:buSzPts val="1800"/>
              <a:buChar char="●"/>
            </a:pPr>
            <a:r>
              <a:rPr lang="en"/>
              <a:t>People are a LOT more aware of this problem:</a:t>
            </a:r>
            <a:endParaRPr/>
          </a:p>
        </p:txBody>
      </p:sp>
      <p:pic>
        <p:nvPicPr>
          <p:cNvPr id="138" name="Google Shape;138;p18"/>
          <p:cNvPicPr preferRelativeResize="0"/>
          <p:nvPr/>
        </p:nvPicPr>
        <p:blipFill>
          <a:blip r:embed="rId3">
            <a:alphaModFix/>
          </a:blip>
          <a:stretch>
            <a:fillRect/>
          </a:stretch>
        </p:blipFill>
        <p:spPr>
          <a:xfrm>
            <a:off x="502125" y="2203675"/>
            <a:ext cx="2243301" cy="1258075"/>
          </a:xfrm>
          <a:prstGeom prst="rect">
            <a:avLst/>
          </a:prstGeom>
          <a:noFill/>
          <a:ln>
            <a:noFill/>
          </a:ln>
        </p:spPr>
      </p:pic>
      <p:pic>
        <p:nvPicPr>
          <p:cNvPr id="139" name="Google Shape;139;p18"/>
          <p:cNvPicPr preferRelativeResize="0"/>
          <p:nvPr/>
        </p:nvPicPr>
        <p:blipFill>
          <a:blip r:embed="rId4">
            <a:alphaModFix/>
          </a:blip>
          <a:stretch>
            <a:fillRect/>
          </a:stretch>
        </p:blipFill>
        <p:spPr>
          <a:xfrm>
            <a:off x="2226438" y="2799475"/>
            <a:ext cx="1475150" cy="2185425"/>
          </a:xfrm>
          <a:prstGeom prst="rect">
            <a:avLst/>
          </a:prstGeom>
          <a:noFill/>
          <a:ln>
            <a:noFill/>
          </a:ln>
        </p:spPr>
      </p:pic>
      <p:sp>
        <p:nvSpPr>
          <p:cNvPr id="140" name="Google Shape;140;p18"/>
          <p:cNvSpPr txBox="1"/>
          <p:nvPr/>
        </p:nvSpPr>
        <p:spPr>
          <a:xfrm>
            <a:off x="506425" y="3648750"/>
            <a:ext cx="1584000" cy="7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layfair Display"/>
                <a:ea typeface="Playfair Display"/>
                <a:cs typeface="Playfair Display"/>
                <a:sym typeface="Playfair Display"/>
              </a:rPr>
              <a:t>Documentaries</a:t>
            </a:r>
            <a:endParaRPr b="1">
              <a:latin typeface="Playfair Display"/>
              <a:ea typeface="Playfair Display"/>
              <a:cs typeface="Playfair Display"/>
              <a:sym typeface="Playfair Display"/>
            </a:endParaRPr>
          </a:p>
        </p:txBody>
      </p:sp>
      <p:pic>
        <p:nvPicPr>
          <p:cNvPr id="141" name="Google Shape;141;p18"/>
          <p:cNvPicPr preferRelativeResize="0"/>
          <p:nvPr/>
        </p:nvPicPr>
        <p:blipFill>
          <a:blip r:embed="rId5">
            <a:alphaModFix/>
          </a:blip>
          <a:stretch>
            <a:fillRect/>
          </a:stretch>
        </p:blipFill>
        <p:spPr>
          <a:xfrm>
            <a:off x="3837637" y="3127522"/>
            <a:ext cx="1843675" cy="1159828"/>
          </a:xfrm>
          <a:prstGeom prst="rect">
            <a:avLst/>
          </a:prstGeom>
          <a:noFill/>
          <a:ln>
            <a:noFill/>
          </a:ln>
        </p:spPr>
      </p:pic>
      <p:sp>
        <p:nvSpPr>
          <p:cNvPr id="142" name="Google Shape;142;p18"/>
          <p:cNvSpPr txBox="1"/>
          <p:nvPr/>
        </p:nvSpPr>
        <p:spPr>
          <a:xfrm>
            <a:off x="3982375" y="4315600"/>
            <a:ext cx="2243400" cy="6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layfair Display"/>
                <a:ea typeface="Playfair Display"/>
                <a:cs typeface="Playfair Display"/>
                <a:sym typeface="Playfair Display"/>
              </a:rPr>
              <a:t>Food collecting organizations</a:t>
            </a:r>
            <a:endParaRPr b="1">
              <a:latin typeface="Playfair Display"/>
              <a:ea typeface="Playfair Display"/>
              <a:cs typeface="Playfair Display"/>
              <a:sym typeface="Playfair Display"/>
            </a:endParaRPr>
          </a:p>
        </p:txBody>
      </p:sp>
      <p:pic>
        <p:nvPicPr>
          <p:cNvPr id="143" name="Google Shape;143;p18"/>
          <p:cNvPicPr preferRelativeResize="0"/>
          <p:nvPr/>
        </p:nvPicPr>
        <p:blipFill>
          <a:blip r:embed="rId6">
            <a:alphaModFix/>
          </a:blip>
          <a:stretch>
            <a:fillRect/>
          </a:stretch>
        </p:blipFill>
        <p:spPr>
          <a:xfrm>
            <a:off x="3815013" y="2203675"/>
            <a:ext cx="1687500" cy="290625"/>
          </a:xfrm>
          <a:prstGeom prst="rect">
            <a:avLst/>
          </a:prstGeom>
          <a:noFill/>
          <a:ln>
            <a:noFill/>
          </a:ln>
        </p:spPr>
      </p:pic>
      <p:sp>
        <p:nvSpPr>
          <p:cNvPr id="144" name="Google Shape;144;p18"/>
          <p:cNvSpPr txBox="1"/>
          <p:nvPr/>
        </p:nvSpPr>
        <p:spPr>
          <a:xfrm>
            <a:off x="3688325" y="2494288"/>
            <a:ext cx="21423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layfair Display"/>
                <a:ea typeface="Playfair Display"/>
                <a:cs typeface="Playfair Display"/>
                <a:sym typeface="Playfair Display"/>
              </a:rPr>
              <a:t>Composting companies</a:t>
            </a:r>
            <a:endParaRPr b="1">
              <a:latin typeface="Playfair Display"/>
              <a:ea typeface="Playfair Display"/>
              <a:cs typeface="Playfair Display"/>
              <a:sym typeface="Playfair Display"/>
            </a:endParaRPr>
          </a:p>
        </p:txBody>
      </p:sp>
      <p:pic>
        <p:nvPicPr>
          <p:cNvPr id="145" name="Google Shape;145;p18"/>
          <p:cNvPicPr preferRelativeResize="0"/>
          <p:nvPr/>
        </p:nvPicPr>
        <p:blipFill>
          <a:blip r:embed="rId7">
            <a:alphaModFix/>
          </a:blip>
          <a:stretch>
            <a:fillRect/>
          </a:stretch>
        </p:blipFill>
        <p:spPr>
          <a:xfrm>
            <a:off x="5942425" y="2101925"/>
            <a:ext cx="2913900" cy="2185425"/>
          </a:xfrm>
          <a:prstGeom prst="rect">
            <a:avLst/>
          </a:prstGeom>
          <a:noFill/>
          <a:ln>
            <a:noFill/>
          </a:ln>
        </p:spPr>
      </p:pic>
      <p:sp>
        <p:nvSpPr>
          <p:cNvPr id="146" name="Google Shape;146;p18"/>
          <p:cNvSpPr txBox="1"/>
          <p:nvPr/>
        </p:nvSpPr>
        <p:spPr>
          <a:xfrm>
            <a:off x="6090125" y="4315600"/>
            <a:ext cx="3376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layfair Display"/>
                <a:ea typeface="Playfair Display"/>
                <a:cs typeface="Playfair Display"/>
                <a:sym typeface="Playfair Display"/>
              </a:rPr>
              <a:t>Grocery stores marketing “ugly” produce</a:t>
            </a:r>
            <a:endParaRPr b="1">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par>
                                <p:cTn id="8" presetID="10" presetClass="entr" presetSubtype="0" fill="hold"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fade">
                                      <p:cBhvr>
                                        <p:cTn id="10" dur="1000"/>
                                        <p:tgtEl>
                                          <p:spTgt spid="140"/>
                                        </p:tgtEl>
                                      </p:cBhvr>
                                    </p:animEffect>
                                  </p:childTnLst>
                                </p:cTn>
                              </p:par>
                              <p:par>
                                <p:cTn id="11" presetID="10"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fade">
                                      <p:cBhvr>
                                        <p:cTn id="13" dur="1000"/>
                                        <p:tgtEl>
                                          <p:spTgt spid="1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4"/>
                                        </p:tgtEl>
                                        <p:attrNameLst>
                                          <p:attrName>style.visibility</p:attrName>
                                        </p:attrNameLst>
                                      </p:cBhvr>
                                      <p:to>
                                        <p:strVal val="visible"/>
                                      </p:to>
                                    </p:set>
                                    <p:animEffect transition="in" filter="fade">
                                      <p:cBhvr>
                                        <p:cTn id="18" dur="1000"/>
                                        <p:tgtEl>
                                          <p:spTgt spid="144"/>
                                        </p:tgtEl>
                                      </p:cBhvr>
                                    </p:animEffect>
                                  </p:childTnLst>
                                </p:cTn>
                              </p:par>
                              <p:par>
                                <p:cTn id="19" presetID="10" presetClass="entr" presetSubtype="0" fill="hold" nodeType="withEffect">
                                  <p:stCondLst>
                                    <p:cond delay="0"/>
                                  </p:stCondLst>
                                  <p:childTnLst>
                                    <p:set>
                                      <p:cBhvr>
                                        <p:cTn id="20" dur="1" fill="hold">
                                          <p:stCondLst>
                                            <p:cond delay="0"/>
                                          </p:stCondLst>
                                        </p:cTn>
                                        <p:tgtEl>
                                          <p:spTgt spid="143"/>
                                        </p:tgtEl>
                                        <p:attrNameLst>
                                          <p:attrName>style.visibility</p:attrName>
                                        </p:attrNameLst>
                                      </p:cBhvr>
                                      <p:to>
                                        <p:strVal val="visible"/>
                                      </p:to>
                                    </p:set>
                                    <p:animEffect transition="in" filter="fade">
                                      <p:cBhvr>
                                        <p:cTn id="21" dur="1000"/>
                                        <p:tgtEl>
                                          <p:spTgt spid="14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1"/>
                                        </p:tgtEl>
                                        <p:attrNameLst>
                                          <p:attrName>style.visibility</p:attrName>
                                        </p:attrNameLst>
                                      </p:cBhvr>
                                      <p:to>
                                        <p:strVal val="visible"/>
                                      </p:to>
                                    </p:set>
                                    <p:animEffect transition="in" filter="fade">
                                      <p:cBhvr>
                                        <p:cTn id="26" dur="1000"/>
                                        <p:tgtEl>
                                          <p:spTgt spid="141"/>
                                        </p:tgtEl>
                                      </p:cBhvr>
                                    </p:animEffect>
                                  </p:childTnLst>
                                </p:cTn>
                              </p:par>
                              <p:par>
                                <p:cTn id="27" presetID="10" presetClass="entr" presetSubtype="0" fill="hold" nodeType="withEffect">
                                  <p:stCondLst>
                                    <p:cond delay="0"/>
                                  </p:stCondLst>
                                  <p:childTnLst>
                                    <p:set>
                                      <p:cBhvr>
                                        <p:cTn id="28" dur="1" fill="hold">
                                          <p:stCondLst>
                                            <p:cond delay="0"/>
                                          </p:stCondLst>
                                        </p:cTn>
                                        <p:tgtEl>
                                          <p:spTgt spid="142"/>
                                        </p:tgtEl>
                                        <p:attrNameLst>
                                          <p:attrName>style.visibility</p:attrName>
                                        </p:attrNameLst>
                                      </p:cBhvr>
                                      <p:to>
                                        <p:strVal val="visible"/>
                                      </p:to>
                                    </p:set>
                                    <p:animEffect transition="in" filter="fade">
                                      <p:cBhvr>
                                        <p:cTn id="29" dur="1000"/>
                                        <p:tgtEl>
                                          <p:spTgt spid="1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5"/>
                                        </p:tgtEl>
                                        <p:attrNameLst>
                                          <p:attrName>style.visibility</p:attrName>
                                        </p:attrNameLst>
                                      </p:cBhvr>
                                      <p:to>
                                        <p:strVal val="visible"/>
                                      </p:to>
                                    </p:set>
                                    <p:animEffect transition="in" filter="fade">
                                      <p:cBhvr>
                                        <p:cTn id="34" dur="1000"/>
                                        <p:tgtEl>
                                          <p:spTgt spid="145"/>
                                        </p:tgtEl>
                                      </p:cBhvr>
                                    </p:animEffect>
                                  </p:childTnLst>
                                </p:cTn>
                              </p:par>
                              <p:par>
                                <p:cTn id="35" presetID="10" presetClass="entr" presetSubtype="0" fill="hold" nodeType="with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fade">
                                      <p:cBhvr>
                                        <p:cTn id="37"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9"/>
          <p:cNvPicPr preferRelativeResize="0"/>
          <p:nvPr/>
        </p:nvPicPr>
        <p:blipFill>
          <a:blip r:embed="rId3">
            <a:alphaModFix/>
          </a:blip>
          <a:stretch>
            <a:fillRect/>
          </a:stretch>
        </p:blipFill>
        <p:spPr>
          <a:xfrm>
            <a:off x="774788" y="0"/>
            <a:ext cx="7594428" cy="5143500"/>
          </a:xfrm>
          <a:prstGeom prst="rect">
            <a:avLst/>
          </a:prstGeom>
          <a:noFill/>
          <a:ln>
            <a:noFill/>
          </a:ln>
        </p:spPr>
      </p:pic>
      <p:sp>
        <p:nvSpPr>
          <p:cNvPr id="152" name="Google Shape;152;p19"/>
          <p:cNvSpPr/>
          <p:nvPr/>
        </p:nvSpPr>
        <p:spPr>
          <a:xfrm>
            <a:off x="2566175" y="2920975"/>
            <a:ext cx="2075100" cy="6360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p:cNvSpPr/>
          <p:nvPr/>
        </p:nvSpPr>
        <p:spPr>
          <a:xfrm rot="-3984149">
            <a:off x="5146800" y="2965677"/>
            <a:ext cx="401689" cy="1517294"/>
          </a:xfrm>
          <a:prstGeom prst="up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9"/>
          <p:cNvSpPr txBox="1"/>
          <p:nvPr/>
        </p:nvSpPr>
        <p:spPr>
          <a:xfrm>
            <a:off x="6056375" y="4034475"/>
            <a:ext cx="3248700" cy="7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Playfair Display"/>
                <a:ea typeface="Playfair Display"/>
                <a:cs typeface="Playfair Display"/>
                <a:sym typeface="Playfair Display"/>
              </a:rPr>
              <a:t>This is where YOU can help!</a:t>
            </a:r>
            <a:endParaRPr sz="1800" b="1">
              <a:latin typeface="Playfair Display"/>
              <a:ea typeface="Playfair Display"/>
              <a:cs typeface="Playfair Display"/>
              <a:sym typeface="Playfair Display"/>
            </a:endParaRPr>
          </a:p>
        </p:txBody>
      </p:sp>
      <p:sp>
        <p:nvSpPr>
          <p:cNvPr id="155" name="Google Shape;155;p19"/>
          <p:cNvSpPr/>
          <p:nvPr/>
        </p:nvSpPr>
        <p:spPr>
          <a:xfrm rot="-1675438">
            <a:off x="5146813" y="1546400"/>
            <a:ext cx="401666" cy="2622043"/>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9"/>
          <p:cNvSpPr/>
          <p:nvPr/>
        </p:nvSpPr>
        <p:spPr>
          <a:xfrm>
            <a:off x="2465750" y="1010850"/>
            <a:ext cx="2298300" cy="6360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par>
                                <p:cTn id="11" presetID="10" presetClass="entr" presetSubtype="0" fill="hold" nodeType="withEffect">
                                  <p:stCondLst>
                                    <p:cond delay="0"/>
                                  </p:stCondLst>
                                  <p:childTnLst>
                                    <p:set>
                                      <p:cBhvr>
                                        <p:cTn id="12" dur="1" fill="hold">
                                          <p:stCondLst>
                                            <p:cond delay="0"/>
                                          </p:stCondLst>
                                        </p:cTn>
                                        <p:tgtEl>
                                          <p:spTgt spid="155"/>
                                        </p:tgtEl>
                                        <p:attrNameLst>
                                          <p:attrName>style.visibility</p:attrName>
                                        </p:attrNameLst>
                                      </p:cBhvr>
                                      <p:to>
                                        <p:strVal val="visible"/>
                                      </p:to>
                                    </p:set>
                                    <p:animEffect transition="in" filter="fade">
                                      <p:cBhvr>
                                        <p:cTn id="13" dur="1000"/>
                                        <p:tgtEl>
                                          <p:spTgt spid="155"/>
                                        </p:tgtEl>
                                      </p:cBhvr>
                                    </p:animEffect>
                                  </p:childTnLst>
                                </p:cTn>
                              </p:par>
                              <p:par>
                                <p:cTn id="14" presetID="10" presetClass="entr" presetSubtype="0" fill="hold" nodeType="withEffect">
                                  <p:stCondLst>
                                    <p:cond delay="0"/>
                                  </p:stCondLst>
                                  <p:childTnLst>
                                    <p:set>
                                      <p:cBhvr>
                                        <p:cTn id="15" dur="1" fill="hold">
                                          <p:stCondLst>
                                            <p:cond delay="0"/>
                                          </p:stCondLst>
                                        </p:cTn>
                                        <p:tgtEl>
                                          <p:spTgt spid="156"/>
                                        </p:tgtEl>
                                        <p:attrNameLst>
                                          <p:attrName>style.visibility</p:attrName>
                                        </p:attrNameLst>
                                      </p:cBhvr>
                                      <p:to>
                                        <p:strVal val="visible"/>
                                      </p:to>
                                    </p:set>
                                    <p:animEffect transition="in" filter="fade">
                                      <p:cBhvr>
                                        <p:cTn id="16" dur="1000"/>
                                        <p:tgtEl>
                                          <p:spTgt spid="156"/>
                                        </p:tgtEl>
                                      </p:cBhvr>
                                    </p:animEffect>
                                  </p:childTnLst>
                                </p:cTn>
                              </p:par>
                              <p:par>
                                <p:cTn id="17" presetID="10" presetClass="entr" presetSubtype="0" fill="hold" nodeType="withEffect">
                                  <p:stCondLst>
                                    <p:cond delay="0"/>
                                  </p:stCondLst>
                                  <p:childTnLst>
                                    <p:set>
                                      <p:cBhvr>
                                        <p:cTn id="18" dur="1" fill="hold">
                                          <p:stCondLst>
                                            <p:cond delay="0"/>
                                          </p:stCondLst>
                                        </p:cTn>
                                        <p:tgtEl>
                                          <p:spTgt spid="154"/>
                                        </p:tgtEl>
                                        <p:attrNameLst>
                                          <p:attrName>style.visibility</p:attrName>
                                        </p:attrNameLst>
                                      </p:cBhvr>
                                      <p:to>
                                        <p:strVal val="visible"/>
                                      </p:to>
                                    </p:set>
                                    <p:animEffect transition="in" filter="fade">
                                      <p:cBhvr>
                                        <p:cTn id="19"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txBox="1">
            <a:spLocks noGrp="1"/>
          </p:cNvSpPr>
          <p:nvPr>
            <p:ph type="title"/>
          </p:nvPr>
        </p:nvSpPr>
        <p:spPr>
          <a:xfrm>
            <a:off x="1265400" y="266500"/>
            <a:ext cx="66132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How to separate trash in the cafeteria</a:t>
            </a:r>
            <a:endParaRPr sz="3600"/>
          </a:p>
        </p:txBody>
      </p:sp>
      <p:pic>
        <p:nvPicPr>
          <p:cNvPr id="162" name="Google Shape;162;p20"/>
          <p:cNvPicPr preferRelativeResize="0"/>
          <p:nvPr/>
        </p:nvPicPr>
        <p:blipFill>
          <a:blip r:embed="rId3">
            <a:alphaModFix/>
          </a:blip>
          <a:stretch>
            <a:fillRect/>
          </a:stretch>
        </p:blipFill>
        <p:spPr>
          <a:xfrm>
            <a:off x="2202462" y="1236600"/>
            <a:ext cx="4739074" cy="3574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Step 1: Share table</a:t>
            </a:r>
            <a:endParaRPr/>
          </a:p>
        </p:txBody>
      </p:sp>
      <p:sp>
        <p:nvSpPr>
          <p:cNvPr id="168" name="Google Shape;168;p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Uneaten unpeeled fruit</a:t>
            </a:r>
            <a:endParaRPr sz="1600"/>
          </a:p>
          <a:p>
            <a:pPr marL="457200" lvl="0" indent="-330200" algn="l" rtl="0">
              <a:spcBef>
                <a:spcPts val="0"/>
              </a:spcBef>
              <a:spcAft>
                <a:spcPts val="0"/>
              </a:spcAft>
              <a:buSzPts val="1600"/>
              <a:buChar char="●"/>
            </a:pPr>
            <a:r>
              <a:rPr lang="en" sz="1600"/>
              <a:t>Unopened packaged food: chips, crackers, ketchup, barbeque sauce, sliced veggies etc.</a:t>
            </a:r>
            <a:endParaRPr sz="1600"/>
          </a:p>
          <a:p>
            <a:pPr marL="457200" lvl="0" indent="-330200" algn="l" rtl="0">
              <a:spcBef>
                <a:spcPts val="0"/>
              </a:spcBef>
              <a:spcAft>
                <a:spcPts val="0"/>
              </a:spcAft>
              <a:buSzPts val="1600"/>
              <a:buChar char="●"/>
            </a:pPr>
            <a:r>
              <a:rPr lang="en" sz="1600"/>
              <a:t>MILK</a:t>
            </a:r>
            <a:endParaRPr sz="1600"/>
          </a:p>
          <a:p>
            <a:pPr marL="457200" lvl="0" indent="-330200" algn="l" rtl="0">
              <a:spcBef>
                <a:spcPts val="0"/>
              </a:spcBef>
              <a:spcAft>
                <a:spcPts val="0"/>
              </a:spcAft>
              <a:buSzPts val="1600"/>
              <a:buChar char="●"/>
            </a:pPr>
            <a:r>
              <a:rPr lang="en" sz="1600"/>
              <a:t>These can be given to someone else</a:t>
            </a:r>
            <a:endParaRPr sz="1600"/>
          </a:p>
          <a:p>
            <a:pPr marL="0" lvl="0" indent="0" algn="l" rtl="0">
              <a:spcBef>
                <a:spcPts val="1600"/>
              </a:spcBef>
              <a:spcAft>
                <a:spcPts val="1600"/>
              </a:spcAft>
              <a:buNone/>
            </a:pPr>
            <a:endParaRPr sz="1600"/>
          </a:p>
        </p:txBody>
      </p:sp>
      <p:pic>
        <p:nvPicPr>
          <p:cNvPr id="169" name="Google Shape;169;p21"/>
          <p:cNvPicPr preferRelativeResize="0"/>
          <p:nvPr/>
        </p:nvPicPr>
        <p:blipFill rotWithShape="1">
          <a:blip r:embed="rId3">
            <a:alphaModFix/>
          </a:blip>
          <a:srcRect l="20622" t="8792"/>
          <a:stretch/>
        </p:blipFill>
        <p:spPr>
          <a:xfrm rot="5400000">
            <a:off x="2661187" y="1099600"/>
            <a:ext cx="3682424" cy="2944301"/>
          </a:xfrm>
          <a:prstGeom prst="rect">
            <a:avLst/>
          </a:prstGeom>
          <a:noFill/>
          <a:ln>
            <a:noFill/>
          </a:ln>
        </p:spPr>
      </p:pic>
      <p:pic>
        <p:nvPicPr>
          <p:cNvPr id="170" name="Google Shape;170;p21"/>
          <p:cNvPicPr preferRelativeResize="0"/>
          <p:nvPr/>
        </p:nvPicPr>
        <p:blipFill rotWithShape="1">
          <a:blip r:embed="rId4">
            <a:alphaModFix/>
          </a:blip>
          <a:srcRect l="11414" t="8245" r="6470" b="13970"/>
          <a:stretch/>
        </p:blipFill>
        <p:spPr>
          <a:xfrm rot="5400000">
            <a:off x="5695275" y="1107012"/>
            <a:ext cx="3666949" cy="2929500"/>
          </a:xfrm>
          <a:prstGeom prst="rect">
            <a:avLst/>
          </a:prstGeom>
          <a:noFill/>
          <a:ln>
            <a:noFill/>
          </a:ln>
        </p:spPr>
      </p:pic>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795</Words>
  <Application>Microsoft Office PowerPoint</Application>
  <PresentationFormat>On-screen Show (16:9)</PresentationFormat>
  <Paragraphs>104</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Playfair Display</vt:lpstr>
      <vt:lpstr>Montserrat</vt:lpstr>
      <vt:lpstr>Oswald</vt:lpstr>
      <vt:lpstr>Arial</vt:lpstr>
      <vt:lpstr>Pop</vt:lpstr>
      <vt:lpstr>   Food Waste</vt:lpstr>
      <vt:lpstr>What’s happening right now...</vt:lpstr>
      <vt:lpstr>What could be happening right now...</vt:lpstr>
      <vt:lpstr>Separating trash...</vt:lpstr>
      <vt:lpstr>PowerPoint Presentation</vt:lpstr>
      <vt:lpstr>Steps in the right direction</vt:lpstr>
      <vt:lpstr>PowerPoint Presentation</vt:lpstr>
      <vt:lpstr>How to separate trash in the cafeteria</vt:lpstr>
      <vt:lpstr>Step 1: Share table</vt:lpstr>
      <vt:lpstr>Step 2: Dump liquid</vt:lpstr>
      <vt:lpstr>Step 3: Recycle</vt:lpstr>
      <vt:lpstr>Step 4: Landfill trash</vt:lpstr>
      <vt:lpstr>Step 5: Compost</vt:lpstr>
      <vt:lpstr>QUIZ TIME</vt:lpstr>
      <vt:lpstr>Which one goes in the recycling bin?</vt:lpstr>
      <vt:lpstr>Which one goes in the recycling bin?</vt:lpstr>
      <vt:lpstr>Which one goes in the compost?</vt:lpstr>
      <vt:lpstr>Which one goes in the compost?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Waste</dc:title>
  <dc:creator>Elise Brockett</dc:creator>
  <cp:lastModifiedBy>Lugotoff, Suzanne</cp:lastModifiedBy>
  <cp:revision>2</cp:revision>
  <dcterms:modified xsi:type="dcterms:W3CDTF">2021-11-04T21:05:13Z</dcterms:modified>
</cp:coreProperties>
</file>