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10" r:id="rId5"/>
    <p:sldMasterId id="2147483723" r:id="rId6"/>
    <p:sldMasterId id="2147483735" r:id="rId7"/>
    <p:sldMasterId id="2147483747" r:id="rId8"/>
  </p:sldMasterIdLst>
  <p:notesMasterIdLst>
    <p:notesMasterId r:id="rId27"/>
  </p:notesMasterIdLst>
  <p:handoutMasterIdLst>
    <p:handoutMasterId r:id="rId28"/>
  </p:handoutMasterIdLst>
  <p:sldIdLst>
    <p:sldId id="446" r:id="rId9"/>
    <p:sldId id="478" r:id="rId10"/>
    <p:sldId id="457" r:id="rId11"/>
    <p:sldId id="480" r:id="rId12"/>
    <p:sldId id="481" r:id="rId13"/>
    <p:sldId id="482" r:id="rId14"/>
    <p:sldId id="483" r:id="rId15"/>
    <p:sldId id="465" r:id="rId16"/>
    <p:sldId id="466" r:id="rId17"/>
    <p:sldId id="476" r:id="rId18"/>
    <p:sldId id="459" r:id="rId19"/>
    <p:sldId id="472" r:id="rId20"/>
    <p:sldId id="2141411473" r:id="rId21"/>
    <p:sldId id="477" r:id="rId22"/>
    <p:sldId id="264" r:id="rId23"/>
    <p:sldId id="452" r:id="rId24"/>
    <p:sldId id="455" r:id="rId25"/>
    <p:sldId id="21414114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8ECBB3-A928-8F7D-25AF-09E5B7C3B62D}" name="Diana Stevens" initials="DS" userId="S::diana.stevens@americanfidelity.com::b486906c-fdad-4b98-88ff-9ea4fa4442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orianne Denslow Kearney" initials="LDK" lastIdx="6" clrIdx="6">
    <p:extLst>
      <p:ext uri="{19B8F6BF-5375-455C-9EA6-DF929625EA0E}">
        <p15:presenceInfo xmlns:p15="http://schemas.microsoft.com/office/powerpoint/2012/main" userId="S-1-5-21-2098610566-549403379-581009308-35306" providerId="AD"/>
      </p:ext>
    </p:extLst>
  </p:cmAuthor>
  <p:cmAuthor id="1" name="Lisa Stevens" initials="LS" lastIdx="1" clrIdx="0">
    <p:extLst>
      <p:ext uri="{19B8F6BF-5375-455C-9EA6-DF929625EA0E}">
        <p15:presenceInfo xmlns:p15="http://schemas.microsoft.com/office/powerpoint/2012/main" userId="S-1-5-21-2098610566-549403379-581009308-25268" providerId="AD"/>
      </p:ext>
    </p:extLst>
  </p:cmAuthor>
  <p:cmAuthor id="8" name="Lora Martz" initials="LM" lastIdx="6" clrIdx="7">
    <p:extLst>
      <p:ext uri="{19B8F6BF-5375-455C-9EA6-DF929625EA0E}">
        <p15:presenceInfo xmlns:p15="http://schemas.microsoft.com/office/powerpoint/2012/main" userId="S-1-5-21-2098610566-549403379-581009308-1404" providerId="AD"/>
      </p:ext>
    </p:extLst>
  </p:cmAuthor>
  <p:cmAuthor id="2" name="Heather Koontz" initials="HK" lastIdx="26" clrIdx="1">
    <p:extLst>
      <p:ext uri="{19B8F6BF-5375-455C-9EA6-DF929625EA0E}">
        <p15:presenceInfo xmlns:p15="http://schemas.microsoft.com/office/powerpoint/2012/main" userId="S-1-5-21-2098610566-549403379-581009308-87706" providerId="AD"/>
      </p:ext>
    </p:extLst>
  </p:cmAuthor>
  <p:cmAuthor id="9" name="Caty Combs" initials="CC" lastIdx="2" clrIdx="8">
    <p:extLst>
      <p:ext uri="{19B8F6BF-5375-455C-9EA6-DF929625EA0E}">
        <p15:presenceInfo xmlns:p15="http://schemas.microsoft.com/office/powerpoint/2012/main" userId="S::Caty.Combs@americanfidelity.com::b4cba097-b7ce-4647-96d2-6040797077ee" providerId="AD"/>
      </p:ext>
    </p:extLst>
  </p:cmAuthor>
  <p:cmAuthor id="3" name="Jaryn Rogers" initials="JR" lastIdx="22" clrIdx="2">
    <p:extLst>
      <p:ext uri="{19B8F6BF-5375-455C-9EA6-DF929625EA0E}">
        <p15:presenceInfo xmlns:p15="http://schemas.microsoft.com/office/powerpoint/2012/main" userId="S-1-5-21-2098610566-549403379-581009308-36720" providerId="AD"/>
      </p:ext>
    </p:extLst>
  </p:cmAuthor>
  <p:cmAuthor id="4" name="Tricia Voigt" initials="TV" lastIdx="2" clrIdx="3">
    <p:extLst>
      <p:ext uri="{19B8F6BF-5375-455C-9EA6-DF929625EA0E}">
        <p15:presenceInfo xmlns:p15="http://schemas.microsoft.com/office/powerpoint/2012/main" userId="S-1-5-21-2098610566-549403379-581009308-2957" providerId="AD"/>
      </p:ext>
    </p:extLst>
  </p:cmAuthor>
  <p:cmAuthor id="5" name="Joann Wiley" initials="JW" lastIdx="49" clrIdx="4">
    <p:extLst>
      <p:ext uri="{19B8F6BF-5375-455C-9EA6-DF929625EA0E}">
        <p15:presenceInfo xmlns:p15="http://schemas.microsoft.com/office/powerpoint/2012/main" userId="S-1-5-21-2098610566-549403379-581009308-6570" providerId="AD"/>
      </p:ext>
    </p:extLst>
  </p:cmAuthor>
  <p:cmAuthor id="6" name="Diana Stevens" initials="DS" lastIdx="11" clrIdx="5">
    <p:extLst>
      <p:ext uri="{19B8F6BF-5375-455C-9EA6-DF929625EA0E}">
        <p15:presenceInfo xmlns:p15="http://schemas.microsoft.com/office/powerpoint/2012/main" userId="S::diana.stevens@americanfidelity.com::b486906c-fdad-4b98-88ff-9ea4fa4442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885"/>
    <a:srgbClr val="404041"/>
    <a:srgbClr val="E0001D"/>
    <a:srgbClr val="EB0029"/>
    <a:srgbClr val="4EA9BA"/>
    <a:srgbClr val="525252"/>
    <a:srgbClr val="51515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autoAdjust="0"/>
    <p:restoredTop sz="74010" autoAdjust="0"/>
  </p:normalViewPr>
  <p:slideViewPr>
    <p:cSldViewPr snapToGrid="0" snapToObjects="1">
      <p:cViewPr varScale="1">
        <p:scale>
          <a:sx n="85" d="100"/>
          <a:sy n="85" d="100"/>
        </p:scale>
        <p:origin x="1686" y="90"/>
      </p:cViewPr>
      <p:guideLst>
        <p:guide orient="horz" pos="264"/>
        <p:guide pos="3840"/>
        <p:guide orient="horz" pos="226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111" d="100"/>
          <a:sy n="111" d="100"/>
        </p:scale>
        <p:origin x="346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Gooden" userId="4520f062-0be2-43a3-aaab-5e43b0cd0226" providerId="ADAL" clId="{3DDBA62F-C577-47D6-A40E-1C8D29447756}"/>
    <pc:docChg chg="delSld modSld">
      <pc:chgData name="Denise Gooden" userId="4520f062-0be2-43a3-aaab-5e43b0cd0226" providerId="ADAL" clId="{3DDBA62F-C577-47D6-A40E-1C8D29447756}" dt="2023-08-01T16:46:18.653" v="8" actId="2696"/>
      <pc:docMkLst>
        <pc:docMk/>
      </pc:docMkLst>
      <pc:sldChg chg="modSp mod">
        <pc:chgData name="Denise Gooden" userId="4520f062-0be2-43a3-aaab-5e43b0cd0226" providerId="ADAL" clId="{3DDBA62F-C577-47D6-A40E-1C8D29447756}" dt="2023-08-01T16:46:00.390" v="6" actId="404"/>
        <pc:sldMkLst>
          <pc:docMk/>
          <pc:sldMk cId="500976816" sldId="459"/>
        </pc:sldMkLst>
        <pc:spChg chg="mod">
          <ac:chgData name="Denise Gooden" userId="4520f062-0be2-43a3-aaab-5e43b0cd0226" providerId="ADAL" clId="{3DDBA62F-C577-47D6-A40E-1C8D29447756}" dt="2023-08-01T16:46:00.390" v="6" actId="404"/>
          <ac:spMkLst>
            <pc:docMk/>
            <pc:sldMk cId="500976816" sldId="459"/>
            <ac:spMk id="12" creationId="{8AE4F01D-7E0A-46FA-9AB7-965DCB9A3AC5}"/>
          </ac:spMkLst>
        </pc:spChg>
      </pc:sldChg>
      <pc:sldChg chg="del">
        <pc:chgData name="Denise Gooden" userId="4520f062-0be2-43a3-aaab-5e43b0cd0226" providerId="ADAL" clId="{3DDBA62F-C577-47D6-A40E-1C8D29447756}" dt="2023-08-01T16:45:31.722" v="1" actId="2696"/>
        <pc:sldMkLst>
          <pc:docMk/>
          <pc:sldMk cId="4097741315" sldId="473"/>
        </pc:sldMkLst>
      </pc:sldChg>
      <pc:sldChg chg="del">
        <pc:chgData name="Denise Gooden" userId="4520f062-0be2-43a3-aaab-5e43b0cd0226" providerId="ADAL" clId="{3DDBA62F-C577-47D6-A40E-1C8D29447756}" dt="2023-08-01T16:46:11.311" v="7" actId="2696"/>
        <pc:sldMkLst>
          <pc:docMk/>
          <pc:sldMk cId="1307582561" sldId="474"/>
        </pc:sldMkLst>
      </pc:sldChg>
      <pc:sldChg chg="del">
        <pc:chgData name="Denise Gooden" userId="4520f062-0be2-43a3-aaab-5e43b0cd0226" providerId="ADAL" clId="{3DDBA62F-C577-47D6-A40E-1C8D29447756}" dt="2023-08-01T16:45:46.958" v="3" actId="2696"/>
        <pc:sldMkLst>
          <pc:docMk/>
          <pc:sldMk cId="3958409481" sldId="484"/>
        </pc:sldMkLst>
      </pc:sldChg>
      <pc:sldChg chg="del">
        <pc:chgData name="Denise Gooden" userId="4520f062-0be2-43a3-aaab-5e43b0cd0226" providerId="ADAL" clId="{3DDBA62F-C577-47D6-A40E-1C8D29447756}" dt="2023-08-01T16:45:46.958" v="3" actId="2696"/>
        <pc:sldMkLst>
          <pc:docMk/>
          <pc:sldMk cId="1667963929" sldId="2141411470"/>
        </pc:sldMkLst>
      </pc:sldChg>
      <pc:sldChg chg="del">
        <pc:chgData name="Denise Gooden" userId="4520f062-0be2-43a3-aaab-5e43b0cd0226" providerId="ADAL" clId="{3DDBA62F-C577-47D6-A40E-1C8D29447756}" dt="2023-08-01T16:46:18.653" v="8" actId="2696"/>
        <pc:sldMkLst>
          <pc:docMk/>
          <pc:sldMk cId="714297218" sldId="2141411471"/>
        </pc:sldMkLst>
      </pc:sldChg>
      <pc:sldChg chg="del">
        <pc:chgData name="Denise Gooden" userId="4520f062-0be2-43a3-aaab-5e43b0cd0226" providerId="ADAL" clId="{3DDBA62F-C577-47D6-A40E-1C8D29447756}" dt="2023-08-01T16:46:11.311" v="7" actId="2696"/>
        <pc:sldMkLst>
          <pc:docMk/>
          <pc:sldMk cId="3085092137" sldId="2141411474"/>
        </pc:sldMkLst>
      </pc:sldChg>
      <pc:sldChg chg="del">
        <pc:chgData name="Denise Gooden" userId="4520f062-0be2-43a3-aaab-5e43b0cd0226" providerId="ADAL" clId="{3DDBA62F-C577-47D6-A40E-1C8D29447756}" dt="2023-08-01T16:45:24.100" v="0" actId="2696"/>
        <pc:sldMkLst>
          <pc:docMk/>
          <pc:sldMk cId="1203170929" sldId="2141411475"/>
        </pc:sldMkLst>
      </pc:sldChg>
      <pc:sldChg chg="del">
        <pc:chgData name="Denise Gooden" userId="4520f062-0be2-43a3-aaab-5e43b0cd0226" providerId="ADAL" clId="{3DDBA62F-C577-47D6-A40E-1C8D29447756}" dt="2023-08-01T16:45:36.581" v="2" actId="2696"/>
        <pc:sldMkLst>
          <pc:docMk/>
          <pc:sldMk cId="1479546440" sldId="21414114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71BAA-6F00-C948-9E86-8D68324B28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6BEFF5C-FCBC-EE4C-8997-8E203A7E18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160DCA-766C-1248-9292-43FD3D199A8A}" type="datetimeFigureOut">
              <a:rPr lang="en-US" smtClean="0"/>
              <a:t>8/7/2023</a:t>
            </a:fld>
            <a:endParaRPr lang="en-US" dirty="0"/>
          </a:p>
        </p:txBody>
      </p:sp>
      <p:sp>
        <p:nvSpPr>
          <p:cNvPr id="4" name="Footer Placeholder 3">
            <a:extLst>
              <a:ext uri="{FF2B5EF4-FFF2-40B4-BE49-F238E27FC236}">
                <a16:creationId xmlns:a16="http://schemas.microsoft.com/office/drawing/2014/main" id="{3744E44D-CF6A-164D-BABE-3168E0D5B7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60ECF61-4842-2348-A591-CCD3A5FD0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BBA8EF-FDBD-6548-9754-8D2A7E7E72FA}" type="slidenum">
              <a:rPr lang="en-US" smtClean="0"/>
              <a:t>‹#›</a:t>
            </a:fld>
            <a:endParaRPr lang="en-US" dirty="0"/>
          </a:p>
        </p:txBody>
      </p:sp>
    </p:spTree>
    <p:extLst>
      <p:ext uri="{BB962C8B-B14F-4D97-AF65-F5344CB8AC3E}">
        <p14:creationId xmlns:p14="http://schemas.microsoft.com/office/powerpoint/2010/main" val="203844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62C68-5724-404B-A44B-079376E44B22}" type="datetimeFigureOut">
              <a:rPr lang="en-US" smtClean="0"/>
              <a:t>8/7/2023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4A9F6-7814-1145-B737-3FFE2C66A41D}" type="slidenum">
              <a:rPr lang="en-US" smtClean="0"/>
              <a:t>‹#›</a:t>
            </a:fld>
            <a:endParaRPr lang="en-US" dirty="0"/>
          </a:p>
        </p:txBody>
      </p:sp>
    </p:spTree>
    <p:extLst>
      <p:ext uri="{BB962C8B-B14F-4D97-AF65-F5344CB8AC3E}">
        <p14:creationId xmlns:p14="http://schemas.microsoft.com/office/powerpoint/2010/main" val="73310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Direction for Speaker: The following slides are optional. Remove what does not apply to your presentation/group or remove this section completely if you do not go over available benefits.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76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100"/>
              </a:spcBef>
            </a:pPr>
            <a:r>
              <a:rPr lang="en-US" dirty="0">
                <a:latin typeface="Arial" panose="020B0604020202020204" pitchFamily="34" charset="0"/>
                <a:cs typeface="Arial" panose="020B0604020202020204" pitchFamily="34" charset="0"/>
              </a:rPr>
              <a:t>Help with dependent day care costs or common medical expenses not covered by your insurance. Elect a portion of your salary to be deducted, on a pre-tax basis, to use for reimbursement of </a:t>
            </a:r>
            <a:r>
              <a:rPr lang="en-US" b="0" i="0" dirty="0">
                <a:solidFill>
                  <a:srgbClr val="485056"/>
                </a:solidFill>
                <a:effectLst/>
                <a:latin typeface="Arial" panose="020B0604020202020204" pitchFamily="34" charset="0"/>
                <a:cs typeface="Arial" panose="020B0604020202020204" pitchFamily="34" charset="0"/>
              </a:rPr>
              <a:t>eligible </a:t>
            </a:r>
            <a:r>
              <a:rPr lang="en-US" dirty="0">
                <a:latin typeface="Arial" panose="020B0604020202020204" pitchFamily="34" charset="0"/>
                <a:cs typeface="Arial" panose="020B0604020202020204" pitchFamily="34" charset="0"/>
              </a:rPr>
              <a:t>expenses.</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Direction for Speaker: Optional Slide</a:t>
            </a:r>
          </a:p>
          <a:p>
            <a:pPr eaLnBrk="1" hangingPunct="1">
              <a:spcBef>
                <a:spcPct val="0"/>
              </a:spcBef>
            </a:pP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66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With rising deductibles and High Deductible Health Plans (HDHPs) becoming more popular, Health Savings Accounts (HSAs) are more important than ever. Like Healthcare FSAs, HSAs provide tax savings for you. You can make contributions on a pre-tax basis and distributions for eligible medical expenses are tax-free.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Direction for Speaker: Optional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84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Direction to speaker: Only use these slides if your enrollment will be in-person. Hide virtual enrollment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eaLnBrk="1" hangingPunct="1">
              <a:spcBef>
                <a:spcPct val="0"/>
              </a:spcBef>
            </a:pP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90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Step 1: </a:t>
            </a:r>
            <a:r>
              <a:rPr lang="en-US" sz="1200" b="1" dirty="0">
                <a:latin typeface="Arial" panose="020B0604020202020204" pitchFamily="34" charset="0"/>
                <a:cs typeface="Arial" panose="020B0604020202020204" pitchFamily="34" charset="0"/>
              </a:rPr>
              <a:t>Schedule your appointment</a:t>
            </a:r>
            <a:r>
              <a:rPr lang="en-US" sz="1200" dirty="0">
                <a:latin typeface="Arial" panose="020B0604020202020204" pitchFamily="34" charset="0"/>
                <a:cs typeface="Arial" panose="020B0604020202020204" pitchFamily="34" charset="0"/>
              </a:rPr>
              <a:t> through your enrollment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Step 2: You’ll receive a </a:t>
            </a:r>
            <a:r>
              <a:rPr lang="en-US" sz="1200" b="1" dirty="0">
                <a:latin typeface="Arial" panose="020B0604020202020204" pitchFamily="34" charset="0"/>
                <a:cs typeface="Arial" panose="020B0604020202020204" pitchFamily="34" charset="0"/>
              </a:rPr>
              <a:t>confirmation email </a:t>
            </a:r>
            <a:r>
              <a:rPr lang="en-US" sz="1200" dirty="0">
                <a:latin typeface="Arial" panose="020B0604020202020204" pitchFamily="34" charset="0"/>
                <a:cs typeface="Arial" panose="020B0604020202020204" pitchFamily="34" charset="0"/>
              </a:rPr>
              <a:t>shortly after scheduling.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Step 3: </a:t>
            </a:r>
            <a:r>
              <a:rPr lang="en-US" sz="1200" b="1" dirty="0">
                <a:latin typeface="Arial" panose="020B0604020202020204" pitchFamily="34" charset="0"/>
                <a:cs typeface="Arial" panose="020B0604020202020204" pitchFamily="34" charset="0"/>
              </a:rPr>
              <a:t>Arrive</a:t>
            </a:r>
            <a:r>
              <a:rPr lang="en-US" sz="1200" dirty="0">
                <a:latin typeface="Arial" panose="020B0604020202020204" pitchFamily="34" charset="0"/>
                <a:cs typeface="Arial" panose="020B0604020202020204" pitchFamily="34" charset="0"/>
              </a:rPr>
              <a:t> at your enrollment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Step 4: You will be able to walk through the enrollment process with your account manager, ask questions, review electronic brochures and sign all necessary forms to complete your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Direction to speaker: Only use these slides if your enrollment will be in person. Hide virtual slides.</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94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Read slide.</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32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Arial" panose="020B0604020202020204" pitchFamily="34" charset="0"/>
                <a:cs typeface="Arial" panose="020B0604020202020204" pitchFamily="34" charset="0"/>
              </a:rPr>
              <a:t>When you log into your online account, you’ll find all your benefits information in one place, and you’re able to do a variety of things – file a claim, track claims, upload documentation, and manage preferences.</a:t>
            </a:r>
          </a:p>
          <a:p>
            <a:pPr eaLnBrk="1" hangingPunct="1">
              <a:spcBef>
                <a:spcPct val="0"/>
              </a:spcBef>
            </a:pP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Read slide.</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4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Read slide.</a:t>
            </a:r>
          </a:p>
          <a:p>
            <a:pPr eaLnBrk="1" hangingPunct="1">
              <a:spcBef>
                <a:spcPct val="0"/>
              </a:spcBef>
            </a:pP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eaLnBrk="1" hangingPunct="1">
              <a:spcBef>
                <a:spcPct val="0"/>
              </a:spcBef>
            </a:pP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320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Annual exams and screenings play a vital role in protecting your health. With </a:t>
            </a:r>
            <a:r>
              <a:rPr lang="en-US" sz="1200" kern="1200" dirty="0" err="1">
                <a:solidFill>
                  <a:schemeClr val="tx1"/>
                </a:solidFill>
                <a:effectLst/>
                <a:latin typeface="Arial" panose="020B0604020202020204" pitchFamily="34" charset="0"/>
                <a:ea typeface="+mn-ea"/>
                <a:cs typeface="Arial" panose="020B0604020202020204" pitchFamily="34" charset="0"/>
              </a:rPr>
              <a:t>AFQuickClaims</a:t>
            </a:r>
            <a:r>
              <a:rPr lang="en-US" sz="1200" kern="1200" dirty="0">
                <a:solidFill>
                  <a:schemeClr val="tx1"/>
                </a:solidFill>
                <a:effectLst/>
                <a:latin typeface="Arial" panose="020B0604020202020204" pitchFamily="34" charset="0"/>
                <a:ea typeface="+mn-ea"/>
                <a:cs typeface="Arial" panose="020B0604020202020204" pitchFamily="34" charset="0"/>
              </a:rPr>
              <a:t>®, receiving those benefits is easier and quicker than ever before. When you file online or through </a:t>
            </a:r>
            <a:r>
              <a:rPr lang="en-US" sz="1200" kern="1200" dirty="0" err="1">
                <a:solidFill>
                  <a:schemeClr val="tx1"/>
                </a:solidFill>
                <a:effectLst/>
                <a:latin typeface="Arial" panose="020B0604020202020204" pitchFamily="34" charset="0"/>
                <a:ea typeface="+mn-ea"/>
                <a:cs typeface="Arial" panose="020B0604020202020204" pitchFamily="34" charset="0"/>
              </a:rPr>
              <a:t>AFMobile</a:t>
            </a:r>
            <a:r>
              <a:rPr lang="en-US" sz="1200" kern="1200" dirty="0">
                <a:solidFill>
                  <a:schemeClr val="tx1"/>
                </a:solidFill>
                <a:effectLst/>
                <a:latin typeface="Arial" panose="020B0604020202020204" pitchFamily="34" charset="0"/>
                <a:ea typeface="+mn-ea"/>
                <a:cs typeface="Arial" panose="020B0604020202020204" pitchFamily="34" charset="0"/>
              </a:rPr>
              <a:t> for your annual diagnostic testing or wellness and health screening claims, those claims may be processed in as little as one day when you're enrolled in direct deposit.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Learn more at americanfidelity.com/</a:t>
            </a:r>
            <a:r>
              <a:rPr lang="en-US" sz="1200" kern="1200" dirty="0" err="1">
                <a:solidFill>
                  <a:schemeClr val="tx1"/>
                </a:solidFill>
                <a:effectLst/>
                <a:latin typeface="Arial" panose="020B0604020202020204" pitchFamily="34" charset="0"/>
                <a:ea typeface="+mn-ea"/>
                <a:cs typeface="Arial" panose="020B0604020202020204" pitchFamily="34" charset="0"/>
              </a:rPr>
              <a:t>afquickclaims</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32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Directions for the Speaker: Modify this slide per your contact information. Only add your work number and title from salesforce.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AF-1011-0722</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18</a:t>
            </a:fld>
            <a:endParaRPr lang="en-US" dirty="0"/>
          </a:p>
        </p:txBody>
      </p:sp>
    </p:spTree>
    <p:extLst>
      <p:ext uri="{BB962C8B-B14F-4D97-AF65-F5344CB8AC3E}">
        <p14:creationId xmlns:p14="http://schemas.microsoft.com/office/powerpoint/2010/main" val="120230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Direction for Speaker: Optional Slide. You can delete products that are not relevant from the slide or remove the slide entirely.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3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solidFill>
                  <a:srgbClr val="555555"/>
                </a:solidFill>
                <a:effectLst/>
                <a:latin typeface="Arial" panose="020B0604020202020204" pitchFamily="34" charset="0"/>
                <a:ea typeface="Calibri" panose="020F0502020204030204" pitchFamily="34" charset="0"/>
                <a:cs typeface="Arial" panose="020B0604020202020204" pitchFamily="34" charset="0"/>
              </a:rPr>
              <a:t>Regardless of your lifestyle, accidents can happen without warning, and the financial cost can be overwhelming. As healthcare costs continue to rise, it's essential to be prepared for the unexpected.</a:t>
            </a:r>
            <a:endParaRPr lang="en-US" sz="1200" b="1" dirty="0">
              <a:latin typeface="Arial" panose="020B0604020202020204" pitchFamily="34" charset="0"/>
              <a:cs typeface="Arial" panose="020B0604020202020204" pitchFamily="34" charset="0"/>
            </a:endParaRPr>
          </a:p>
          <a:p>
            <a:pPr marL="0" indent="0">
              <a:lnSpc>
                <a:spcPct val="100000"/>
              </a:lnSpc>
              <a:buNone/>
            </a:pPr>
            <a:r>
              <a:rPr lang="en-US" sz="1200" b="1" dirty="0">
                <a:latin typeface="Arial" panose="020B0604020202020204" pitchFamily="34" charset="0"/>
                <a:cs typeface="Arial" panose="020B0604020202020204" pitchFamily="34" charset="0"/>
              </a:rPr>
              <a:t>Limited Benefit Accident Only Insurance </a:t>
            </a:r>
            <a:r>
              <a:rPr lang="en-US" sz="1200" dirty="0">
                <a:solidFill>
                  <a:srgbClr val="555555"/>
                </a:solidFill>
                <a:effectLst/>
                <a:latin typeface="Arial" panose="020B0604020202020204" pitchFamily="34" charset="0"/>
                <a:ea typeface="Calibri" panose="020F0502020204030204" pitchFamily="34" charset="0"/>
                <a:cs typeface="Arial" panose="020B0604020202020204" pitchFamily="34" charset="0"/>
              </a:rPr>
              <a:t>is designed to help cover the cost of treatments for injuries resulting from covered accidents. This policy pays benefits directly to you, helping you pay for unplanned medical expenses, or non-medical costs like groceries, school supplies, etc.</a:t>
            </a:r>
          </a:p>
          <a:p>
            <a:pPr marL="0" indent="0">
              <a:lnSpc>
                <a:spcPct val="100000"/>
              </a:lnSpc>
              <a:buNone/>
            </a:pPr>
            <a:endParaRPr lang="en-US" sz="1200" dirty="0">
              <a:latin typeface="Arial" panose="020B0604020202020204" pitchFamily="34" charset="0"/>
              <a:cs typeface="Arial" panose="020B0604020202020204" pitchFamily="34" charset="0"/>
            </a:endParaRPr>
          </a:p>
          <a:p>
            <a:pPr marL="0" indent="0">
              <a:lnSpc>
                <a:spcPct val="100000"/>
              </a:lnSpc>
              <a:buNone/>
            </a:pPr>
            <a:r>
              <a:rPr lang="en-US" sz="1200" b="1" dirty="0">
                <a:latin typeface="Arial" panose="020B0604020202020204" pitchFamily="34" charset="0"/>
                <a:cs typeface="Arial" panose="020B0604020202020204" pitchFamily="34" charset="0"/>
              </a:rPr>
              <a:t>AO-03:</a:t>
            </a:r>
            <a:r>
              <a:rPr lang="en-US" sz="1200" dirty="0">
                <a:latin typeface="Arial" panose="020B0604020202020204" pitchFamily="34" charset="0"/>
                <a:cs typeface="Arial" panose="020B0604020202020204" pitchFamily="34" charset="0"/>
              </a:rPr>
              <a:t>The included Wellness Benefit pays a lump sum amount for an annual exam, including immunizations and preventive testing. </a:t>
            </a:r>
          </a:p>
          <a:p>
            <a:pPr marL="0" indent="0">
              <a:lnSpc>
                <a:spcPct val="100000"/>
              </a:lnSpc>
              <a:buNone/>
            </a:pPr>
            <a:r>
              <a:rPr lang="en-US" sz="1200" b="1" dirty="0">
                <a:latin typeface="Arial" panose="020B0604020202020204" pitchFamily="34" charset="0"/>
                <a:cs typeface="Arial" panose="020B0604020202020204" pitchFamily="34" charset="0"/>
              </a:rPr>
              <a:t>AO-22</a:t>
            </a:r>
            <a:r>
              <a:rPr lang="en-US" sz="1200" dirty="0">
                <a:latin typeface="Arial" panose="020B0604020202020204" pitchFamily="34" charset="0"/>
                <a:cs typeface="Arial" panose="020B0604020202020204" pitchFamily="34" charset="0"/>
              </a:rPr>
              <a:t>: The included Screening Benefit pays a lump sum amount for routine physical exams, sports physicals, stress tests, bone density testing, Epworth Sleepiness Scale for the purpose of diagnosing a sleeping disorder and hemoglobin A1c testing. </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Direction for Speaker: Optional Slide</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9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77777"/>
                </a:solidFill>
                <a:effectLst/>
                <a:latin typeface="Arial" panose="020B0604020202020204" pitchFamily="34" charset="0"/>
                <a:ea typeface="Calibri" panose="020F0502020204030204" pitchFamily="34" charset="0"/>
                <a:cs typeface="Arial" panose="020B0604020202020204" pitchFamily="34" charset="0"/>
              </a:rPr>
              <a:t>A cancer diagnosis can happen to anyone. Between treatments and medicine to non-medical expenses like travel and lodging, it can also feel financially devastating. Being prepared for the unexpected can make all the difference.</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n-US" sz="1200" dirty="0">
              <a:latin typeface="Arial" panose="020B0604020202020204" pitchFamily="34" charset="0"/>
              <a:cs typeface="Arial" panose="020B0604020202020204" pitchFamily="34" charset="0"/>
            </a:endParaRPr>
          </a:p>
          <a:p>
            <a:pPr marL="0" indent="0">
              <a:lnSpc>
                <a:spcPct val="100000"/>
              </a:lnSpc>
              <a:buNone/>
            </a:pPr>
            <a:r>
              <a:rPr lang="en-US" sz="1200" b="1" dirty="0">
                <a:latin typeface="Arial" panose="020B0604020202020204" pitchFamily="34" charset="0"/>
                <a:cs typeface="Arial" panose="020B0604020202020204" pitchFamily="34" charset="0"/>
              </a:rPr>
              <a:t>Limited Benefit Cancer Insurance </a:t>
            </a:r>
            <a:r>
              <a:rPr lang="en-US" sz="1200" dirty="0">
                <a:solidFill>
                  <a:srgbClr val="777777"/>
                </a:solidFill>
                <a:effectLst/>
                <a:latin typeface="Arial" panose="020B0604020202020204" pitchFamily="34" charset="0"/>
                <a:ea typeface="Calibri" panose="020F0502020204030204" pitchFamily="34" charset="0"/>
                <a:cs typeface="Arial" panose="020B0604020202020204" pitchFamily="34" charset="0"/>
              </a:rPr>
              <a:t>has more than 25 benefits specifically </a:t>
            </a:r>
            <a:r>
              <a:rPr lang="en-US" sz="1200" dirty="0">
                <a:latin typeface="Arial" panose="020B0604020202020204" pitchFamily="34" charset="0"/>
                <a:cs typeface="Arial" panose="020B0604020202020204" pitchFamily="34" charset="0"/>
              </a:rPr>
              <a:t>designed to help ease the financial pressures of cancer treatment, so you can focus on recovery</a:t>
            </a:r>
            <a:r>
              <a:rPr lang="en-US" sz="1200" dirty="0">
                <a:solidFill>
                  <a:srgbClr val="777777"/>
                </a:solidFill>
                <a:effectLst/>
                <a:latin typeface="Arial" panose="020B0604020202020204" pitchFamily="34" charset="0"/>
                <a:ea typeface="Calibri" panose="020F0502020204030204" pitchFamily="34" charset="0"/>
                <a:cs typeface="Arial" panose="020B0604020202020204" pitchFamily="34" charset="0"/>
              </a:rPr>
              <a:t>. Benefits are paid directly to you, helping you pay toward expenses like copayments, inpatient stays, and house and car payments.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Direction for Speaker: Optional Slide</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97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solidFill>
                  <a:srgbClr val="555555"/>
                </a:solidFill>
                <a:effectLst/>
                <a:latin typeface="Arial" panose="020B0604020202020204" pitchFamily="34" charset="0"/>
                <a:ea typeface="Calibri" panose="020F0502020204030204" pitchFamily="34" charset="0"/>
                <a:cs typeface="Arial" panose="020B0604020202020204" pitchFamily="34" charset="0"/>
              </a:rPr>
              <a:t>If you had to miss work due to a covered injury or illness, how long could you go without a paycheck? </a:t>
            </a:r>
            <a:endParaRPr lang="en-US" sz="1200" b="1" dirty="0">
              <a:latin typeface="Arial" panose="020B0604020202020204" pitchFamily="34" charset="0"/>
              <a:cs typeface="Arial" panose="020B0604020202020204" pitchFamily="34" charset="0"/>
            </a:endParaRPr>
          </a:p>
          <a:p>
            <a:pPr marL="0" indent="0">
              <a:lnSpc>
                <a:spcPct val="100000"/>
              </a:lnSpc>
              <a:buNone/>
            </a:pPr>
            <a:r>
              <a:rPr lang="en-US" sz="1200" b="1" dirty="0">
                <a:latin typeface="Arial" panose="020B0604020202020204" pitchFamily="34" charset="0"/>
                <a:cs typeface="Arial" panose="020B0604020202020204" pitchFamily="34" charset="0"/>
              </a:rPr>
              <a:t>Disability Income Insurance </a:t>
            </a:r>
            <a:r>
              <a:rPr lang="en-US" sz="1200" dirty="0">
                <a:latin typeface="Arial" panose="020B0604020202020204" pitchFamily="34" charset="0"/>
                <a:cs typeface="Arial" panose="020B0604020202020204" pitchFamily="34" charset="0"/>
              </a:rPr>
              <a:t>may help protect your future finances in case of a sudden covered injury or illness. </a:t>
            </a:r>
          </a:p>
          <a:p>
            <a:pPr marL="0" indent="0">
              <a:lnSpc>
                <a:spcPct val="100000"/>
              </a:lnSpc>
              <a:buNone/>
            </a:pPr>
            <a:r>
              <a:rPr lang="en-US" sz="1200" dirty="0">
                <a:latin typeface="Arial" panose="020B0604020202020204" pitchFamily="34" charset="0"/>
                <a:cs typeface="Arial" panose="020B0604020202020204" pitchFamily="34" charset="0"/>
              </a:rPr>
              <a:t>It provides a benefit to help cover expenses while you are unable to work due to a covered disability, paying a percentage of your gross monthly earnings.</a:t>
            </a:r>
          </a:p>
          <a:p>
            <a:pPr>
              <a:lnSpc>
                <a:spcPct val="100000"/>
              </a:lnSpc>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Direction for Speaker: Optional Slide</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90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Surviving a critical illness can come at a high price, especially when expenses may not be covered by your major medical insurance. </a:t>
            </a:r>
          </a:p>
          <a:p>
            <a:pPr marL="0" indent="0">
              <a:buNone/>
            </a:pPr>
            <a:r>
              <a:rPr lang="en-US" b="1" dirty="0">
                <a:latin typeface="Arial" panose="020B0604020202020204" pitchFamily="34" charset="0"/>
                <a:cs typeface="Arial" panose="020B0604020202020204" pitchFamily="34" charset="0"/>
              </a:rPr>
              <a:t>Limited Benefit Critical Illness Insurance </a:t>
            </a:r>
            <a:r>
              <a:rPr lang="en-US" dirty="0">
                <a:latin typeface="Arial" panose="020B0604020202020204" pitchFamily="34" charset="0"/>
                <a:cs typeface="Arial" panose="020B0604020202020204" pitchFamily="34" charset="0"/>
              </a:rPr>
              <a:t>is a specialized policy designed to pay a lump-sum benefit upon diagnosis of certain covered  life-altering illnesses. </a:t>
            </a:r>
          </a:p>
          <a:p>
            <a:pPr marL="0" indent="0">
              <a:buNone/>
            </a:pPr>
            <a:r>
              <a:rPr lang="en-US" dirty="0">
                <a:latin typeface="Arial" panose="020B0604020202020204" pitchFamily="34" charset="0"/>
                <a:cs typeface="Arial" panose="020B0604020202020204" pitchFamily="34" charset="0"/>
              </a:rPr>
              <a:t>It is designed to  help with medical costs and expenses not covered by major medical insurance – house payments, everyday expenses,  lost income, and more.</a:t>
            </a:r>
          </a:p>
          <a:p>
            <a:pPr>
              <a:lnSpc>
                <a:spcPct val="100000"/>
              </a:lnSpc>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Direction for Speaker: Optional Slide</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2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rPr>
              <a:t>Medical emergencies can be costly, especially when they involve a visit to a hospital. Even with major medical insurance, meeting your deductible and plan maximum may be challenging and financially overwhelming.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Limited Benefit Hospital Indemnity Insurance </a:t>
            </a:r>
            <a:r>
              <a:rPr lang="en-US" sz="1200" dirty="0">
                <a:latin typeface="Arial" panose="020B0604020202020204" pitchFamily="34" charset="0"/>
                <a:cs typeface="Arial" panose="020B0604020202020204" pitchFamily="34" charset="0"/>
              </a:rPr>
              <a:t>can be a Health Savings Account (HSA) qualified plan designed to help pay for out-of-pocket expenses, </a:t>
            </a:r>
          </a:p>
          <a:p>
            <a:pPr marL="0" indent="0">
              <a:buNone/>
            </a:pPr>
            <a:r>
              <a:rPr lang="en-US" sz="1200" dirty="0">
                <a:latin typeface="Arial" panose="020B0604020202020204" pitchFamily="34" charset="0"/>
                <a:cs typeface="Arial" panose="020B0604020202020204" pitchFamily="34" charset="0"/>
              </a:rPr>
              <a:t>like a hospital stay, while also allowing the tax benefit and potential savings from an HSA. </a:t>
            </a:r>
          </a:p>
          <a:p>
            <a:pPr>
              <a:lnSpc>
                <a:spcPct val="100000"/>
              </a:lnSpc>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Direction for Speaker: Optional Slide</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endParaRPr lang="en-US" alt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2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555555"/>
                </a:solidFill>
                <a:effectLst/>
                <a:latin typeface="Arial" panose="020B0604020202020204" pitchFamily="34" charset="0"/>
                <a:ea typeface="Calibri" panose="020F0502020204030204" pitchFamily="34" charset="0"/>
                <a:cs typeface="Arial" panose="020B0604020202020204" pitchFamily="34" charset="0"/>
              </a:rPr>
              <a:t>If you were to suddenly pass away, would your family </a:t>
            </a:r>
            <a:r>
              <a:rPr lang="en-US" sz="1200" b="0" i="0" dirty="0">
                <a:solidFill>
                  <a:srgbClr val="485056"/>
                </a:solidFill>
                <a:effectLst/>
                <a:latin typeface="Arial" panose="020B0604020202020204" pitchFamily="34" charset="0"/>
                <a:cs typeface="Arial" panose="020B0604020202020204" pitchFamily="34" charset="0"/>
              </a:rPr>
              <a:t>have financial protection?</a:t>
            </a:r>
            <a:r>
              <a:rPr lang="en-US" sz="1200" dirty="0">
                <a:solidFill>
                  <a:srgbClr val="555555"/>
                </a:solidFill>
                <a:effectLst/>
                <a:latin typeface="Arial" panose="020B0604020202020204" pitchFamily="34" charset="0"/>
                <a:ea typeface="Calibri" panose="020F0502020204030204" pitchFamily="34" charset="0"/>
                <a:cs typeface="Arial" panose="020B0604020202020204" pitchFamily="34" charset="0"/>
              </a:rPr>
              <a:t> It's never a fun topic to think about, but it's an important one. </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Whole Life Insurance </a:t>
            </a:r>
            <a:r>
              <a:rPr lang="en-US" sz="1200" b="0" dirty="0">
                <a:latin typeface="Arial" panose="020B0604020202020204" pitchFamily="34" charset="0"/>
                <a:cs typeface="Arial" panose="020B0604020202020204" pitchFamily="34" charset="0"/>
              </a:rPr>
              <a:t>provides a guaranteed level death benefit, cash value, and level premiums up to age 121. This plan provides full cash value flexibility for options such as loans or partial surrenders. It also provides the flexibility to stop paying premiums and still have some life insurance coverage in force. You own the policy, so you can take it with you to a different job or into retirement.</a:t>
            </a: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Term Life Insurance </a:t>
            </a:r>
            <a:r>
              <a:rPr lang="en-US" sz="1200" b="0" dirty="0">
                <a:latin typeface="Arial" panose="020B0604020202020204" pitchFamily="34" charset="0"/>
                <a:cs typeface="Arial" panose="020B0604020202020204" pitchFamily="34" charset="0"/>
              </a:rPr>
              <a:t>is a renewable and convertible term life insurance policy for which rates are guaranteed not to increase during the initial term. Premiums will increase after each renewal period. You choose from 10, 20, or 30-year term periods. And, since the plan is portable, you can take it with you if you leave employment for any reason. </a:t>
            </a: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Texas Life Insurance Company’s universal life insurance </a:t>
            </a:r>
            <a:r>
              <a:rPr lang="en-US" sz="1200" b="0" dirty="0">
                <a:latin typeface="Arial" panose="020B0604020202020204" pitchFamily="34" charset="0"/>
                <a:cs typeface="Arial" panose="020B0604020202020204" pitchFamily="34" charset="0"/>
              </a:rPr>
              <a:t>plan is designed to provide protection for your entire life. The policy has a guaranteed death benefit to age 121 and premium guarantees averaging 38 years at most employee issue ages. You own the policy, so you can take it with you to a different job or into retirement.</a:t>
            </a:r>
          </a:p>
          <a:p>
            <a:pPr marL="0" indent="0">
              <a:buNone/>
            </a:pPr>
            <a:endParaRPr lang="en-US" sz="1200" b="0" dirty="0">
              <a:latin typeface="Arial" panose="020B0604020202020204" pitchFamily="34" charset="0"/>
              <a:cs typeface="Arial" panose="020B0604020202020204" pitchFamily="34" charset="0"/>
            </a:endParaRPr>
          </a:p>
          <a:p>
            <a:pPr marL="0" indent="0">
              <a:buNone/>
            </a:pPr>
            <a:r>
              <a:rPr lang="en-US" sz="1200" b="0" dirty="0">
                <a:latin typeface="Arial" panose="020B0604020202020204" pitchFamily="34" charset="0"/>
                <a:cs typeface="Arial" panose="020B0604020202020204" pitchFamily="34" charset="0"/>
              </a:rPr>
              <a:t>Direction for Speaker: Optional Slide</a:t>
            </a:r>
          </a:p>
          <a:p>
            <a:pPr marL="0" indent="0">
              <a:buNone/>
            </a:pP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p>
          <a:p>
            <a:pPr marL="0" indent="0">
              <a:buNone/>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5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Life can change quickly, which is why it's important to plan for your future now. </a:t>
            </a:r>
          </a:p>
          <a:p>
            <a:pPr marL="0" indent="0">
              <a:buNone/>
            </a:pPr>
            <a:endParaRPr lang="en-US" sz="1200" dirty="0">
              <a:solidFill>
                <a:srgbClr val="808080"/>
              </a:solidFill>
              <a:effectLst/>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American Fidelity offers a variety of </a:t>
            </a:r>
            <a:r>
              <a:rPr lang="en-US" sz="1200" b="1" dirty="0">
                <a:latin typeface="Arial" panose="020B0604020202020204" pitchFamily="34" charset="0"/>
                <a:cs typeface="Arial" panose="020B0604020202020204" pitchFamily="34" charset="0"/>
              </a:rPr>
              <a:t>fixed and variable annuities </a:t>
            </a:r>
            <a:r>
              <a:rPr lang="en-US" sz="1200" dirty="0">
                <a:latin typeface="Arial" panose="020B0604020202020204" pitchFamily="34" charset="0"/>
                <a:cs typeface="Arial" panose="020B0604020202020204" pitchFamily="34" charset="0"/>
              </a:rPr>
              <a:t>that can be used within a 403(b) Plan. Annuities can be a valuable tool in a diversified retirement savings plan.  American Fidelity can assist you in understanding the options we offer as you plan for your financial future.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Participating in a </a:t>
            </a:r>
            <a:r>
              <a:rPr lang="en-US" sz="1200" b="1" dirty="0">
                <a:latin typeface="Arial" panose="020B0604020202020204" pitchFamily="34" charset="0"/>
                <a:cs typeface="Arial" panose="020B0604020202020204" pitchFamily="34" charset="0"/>
              </a:rPr>
              <a:t>403(b) Plan </a:t>
            </a:r>
            <a:r>
              <a:rPr lang="en-US" sz="1200" dirty="0">
                <a:latin typeface="Arial" panose="020B0604020202020204" pitchFamily="34" charset="0"/>
                <a:cs typeface="Arial" panose="020B0604020202020204" pitchFamily="34" charset="0"/>
              </a:rPr>
              <a:t>allows you to save for retirement and reduce your federal taxable income by the amount you choose to contribute on a pre-tax basis. It offers tax-deferred growth, flexibility on contribution changes, and loans, if the plan allows.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Direction for Speaker: Optional Slide</a:t>
            </a:r>
          </a:p>
          <a:p>
            <a:pPr marL="0" inden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AF-1011-0423</a:t>
            </a:r>
            <a:endParaRPr lang="en-US"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025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7644-0EF8-9A40-A5D7-7C15B33069B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865FFE19-4C76-204A-ABC4-8751F1E9E59D}"/>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6" name="Text Placeholder 5">
            <a:extLst>
              <a:ext uri="{FF2B5EF4-FFF2-40B4-BE49-F238E27FC236}">
                <a16:creationId xmlns:a16="http://schemas.microsoft.com/office/drawing/2014/main" id="{B4D325E8-833E-D773-43A0-7B0B33AB117D}"/>
              </a:ext>
            </a:extLst>
          </p:cNvPr>
          <p:cNvSpPr>
            <a:spLocks noGrp="1"/>
          </p:cNvSpPr>
          <p:nvPr>
            <p:ph type="body" sz="quarter" idx="10"/>
          </p:nvPr>
        </p:nvSpPr>
        <p:spPr>
          <a:xfrm>
            <a:off x="1765300" y="190500"/>
            <a:ext cx="9664700" cy="990600"/>
          </a:xfrm>
          <a:prstGeom prst="rect">
            <a:avLst/>
          </a:prstGeom>
        </p:spPr>
        <p:txBody>
          <a:bodyPr anchor="ctr"/>
          <a:lstStyle>
            <a:lvl1pPr marL="0" indent="0" algn="r">
              <a:buFontTx/>
              <a:buNone/>
              <a:defRPr sz="4400">
                <a:solidFill>
                  <a:srgbClr val="EB00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a:t>
            </a:r>
          </a:p>
        </p:txBody>
      </p:sp>
    </p:spTree>
    <p:extLst>
      <p:ext uri="{BB962C8B-B14F-4D97-AF65-F5344CB8AC3E}">
        <p14:creationId xmlns:p14="http://schemas.microsoft.com/office/powerpoint/2010/main" val="8729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00" userDrawn="1">
          <p15:clr>
            <a:srgbClr val="FBAE40"/>
          </p15:clr>
        </p15:guide>
        <p15:guide id="4" orient="horz" pos="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98800E0-724F-1440-B787-0C2D47D2BF4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8F7E419-D0B5-234E-A10E-9B25671DE779}"/>
              </a:ext>
            </a:extLst>
          </p:cNvPr>
          <p:cNvSpPr>
            <a:spLocks noGrp="1"/>
          </p:cNvSpPr>
          <p:nvPr>
            <p:ph type="title" hasCustomPrompt="1"/>
          </p:nvPr>
        </p:nvSpPr>
        <p:spPr>
          <a:xfrm>
            <a:off x="1676400" y="1148080"/>
            <a:ext cx="9580880" cy="1325563"/>
          </a:xfrm>
          <a:prstGeom prst="rect">
            <a:avLst/>
          </a:prstGeom>
        </p:spPr>
        <p:txBody>
          <a:bodyPr>
            <a:normAutofit/>
          </a:bodyPr>
          <a:lstStyle>
            <a:lvl1pPr algn="r">
              <a:defRPr sz="4400" b="1">
                <a:solidFill>
                  <a:schemeClr val="accent3">
                    <a:lumMod val="50000"/>
                  </a:schemeClr>
                </a:solidFill>
              </a:defRPr>
            </a:lvl1pPr>
          </a:lstStyle>
          <a:p>
            <a:r>
              <a:rPr lang="en-US" dirty="0"/>
              <a:t>Click to edit title style</a:t>
            </a:r>
          </a:p>
        </p:txBody>
      </p:sp>
      <p:sp>
        <p:nvSpPr>
          <p:cNvPr id="13" name="Content Placeholder 2">
            <a:extLst>
              <a:ext uri="{FF2B5EF4-FFF2-40B4-BE49-F238E27FC236}">
                <a16:creationId xmlns:a16="http://schemas.microsoft.com/office/drawing/2014/main" id="{B4D17BC8-1E46-6043-98AA-7368FA47C8E7}"/>
              </a:ext>
            </a:extLst>
          </p:cNvPr>
          <p:cNvSpPr>
            <a:spLocks noGrp="1"/>
          </p:cNvSpPr>
          <p:nvPr>
            <p:ph sz="half" idx="1" hasCustomPrompt="1"/>
          </p:nvPr>
        </p:nvSpPr>
        <p:spPr>
          <a:xfrm>
            <a:off x="1676399" y="2608580"/>
            <a:ext cx="9621521" cy="3101340"/>
          </a:xfrm>
          <a:prstGeom prst="rect">
            <a:avLst/>
          </a:prstGeom>
        </p:spPr>
        <p:txBody>
          <a:bodyPr/>
          <a:lstStyle>
            <a:lvl1pPr marL="0" indent="0" algn="r">
              <a:buClr>
                <a:srgbClr val="E0001D"/>
              </a:buClr>
              <a:buNone/>
              <a:defRPr b="0">
                <a:solidFill>
                  <a:schemeClr val="accent3">
                    <a:lumMod val="50000"/>
                  </a:schemeClr>
                </a:solidFill>
              </a:defRPr>
            </a:lvl1pPr>
            <a:lvl2pPr marL="457200" indent="0" algn="r">
              <a:buClr>
                <a:srgbClr val="E0001D"/>
              </a:buClr>
              <a:buNone/>
              <a:defRPr b="0">
                <a:solidFill>
                  <a:schemeClr val="accent3">
                    <a:lumMod val="50000"/>
                  </a:schemeClr>
                </a:solidFill>
              </a:defRPr>
            </a:lvl2pPr>
            <a:lvl3pPr marL="914400" indent="0" algn="r">
              <a:buClr>
                <a:srgbClr val="E0001D"/>
              </a:buClr>
              <a:buNone/>
              <a:defRPr b="0">
                <a:solidFill>
                  <a:schemeClr val="accent3">
                    <a:lumMod val="50000"/>
                  </a:schemeClr>
                </a:solidFill>
              </a:defRPr>
            </a:lvl3pPr>
            <a:lvl4pPr marL="1371600" indent="0" algn="r">
              <a:buClr>
                <a:srgbClr val="E0001D"/>
              </a:buClr>
              <a:buNone/>
              <a:defRPr b="0">
                <a:solidFill>
                  <a:schemeClr val="accent3">
                    <a:lumMod val="50000"/>
                  </a:schemeClr>
                </a:solidFill>
              </a:defRPr>
            </a:lvl4pPr>
            <a:lvl5pPr marL="1828800" indent="0" algn="r">
              <a:buClr>
                <a:srgbClr val="E0001D"/>
              </a:buClr>
              <a:buNone/>
              <a:defRPr b="0">
                <a:solidFill>
                  <a:schemeClr val="accent3">
                    <a:lumMod val="50000"/>
                  </a:schemeClr>
                </a:solidFill>
              </a:defRPr>
            </a:lvl5pPr>
          </a:lstStyle>
          <a:p>
            <a:pPr lvl="0"/>
            <a:r>
              <a:rPr lang="en-US" dirty="0"/>
              <a:t>Click to edit text style</a:t>
            </a:r>
          </a:p>
        </p:txBody>
      </p:sp>
    </p:spTree>
    <p:extLst>
      <p:ext uri="{BB962C8B-B14F-4D97-AF65-F5344CB8AC3E}">
        <p14:creationId xmlns:p14="http://schemas.microsoft.com/office/powerpoint/2010/main" val="91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and Contact Inf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C0BC5F-18D5-1340-8696-6991DDA98B9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B713CB-1B34-0F4A-A5B1-9975BBFCD6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
        <p:nvSpPr>
          <p:cNvPr id="9" name="TextBox 8">
            <a:extLst>
              <a:ext uri="{FF2B5EF4-FFF2-40B4-BE49-F238E27FC236}">
                <a16:creationId xmlns:a16="http://schemas.microsoft.com/office/drawing/2014/main" id="{019DF121-B72B-4F4D-9E4D-210C7FDF3DBC}"/>
              </a:ext>
            </a:extLst>
          </p:cNvPr>
          <p:cNvSpPr txBox="1"/>
          <p:nvPr userDrawn="1"/>
        </p:nvSpPr>
        <p:spPr>
          <a:xfrm>
            <a:off x="0" y="6490446"/>
            <a:ext cx="12192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American Fidelity Assurance Company</a:t>
            </a:r>
          </a:p>
        </p:txBody>
      </p:sp>
    </p:spTree>
    <p:extLst>
      <p:ext uri="{BB962C8B-B14F-4D97-AF65-F5344CB8AC3E}">
        <p14:creationId xmlns:p14="http://schemas.microsoft.com/office/powerpoint/2010/main" val="178212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027661"/>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7644-0EF8-9A40-A5D7-7C15B33069B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865FFE19-4C76-204A-ABC4-8751F1E9E59D}"/>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6" name="Text Placeholder 5">
            <a:extLst>
              <a:ext uri="{FF2B5EF4-FFF2-40B4-BE49-F238E27FC236}">
                <a16:creationId xmlns:a16="http://schemas.microsoft.com/office/drawing/2014/main" id="{B4D325E8-833E-D773-43A0-7B0B33AB117D}"/>
              </a:ext>
            </a:extLst>
          </p:cNvPr>
          <p:cNvSpPr>
            <a:spLocks noGrp="1"/>
          </p:cNvSpPr>
          <p:nvPr>
            <p:ph type="body" sz="quarter" idx="10"/>
          </p:nvPr>
        </p:nvSpPr>
        <p:spPr>
          <a:xfrm>
            <a:off x="1765300" y="190500"/>
            <a:ext cx="9664700" cy="990600"/>
          </a:xfrm>
          <a:prstGeom prst="rect">
            <a:avLst/>
          </a:prstGeom>
        </p:spPr>
        <p:txBody>
          <a:bodyPr anchor="ctr"/>
          <a:lstStyle>
            <a:lvl1pPr marL="0" indent="0" algn="r">
              <a:buFontTx/>
              <a:buNone/>
              <a:defRPr sz="4400">
                <a:solidFill>
                  <a:srgbClr val="EB00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a:t>
            </a:r>
          </a:p>
        </p:txBody>
      </p:sp>
    </p:spTree>
    <p:extLst>
      <p:ext uri="{BB962C8B-B14F-4D97-AF65-F5344CB8AC3E}">
        <p14:creationId xmlns:p14="http://schemas.microsoft.com/office/powerpoint/2010/main" val="325587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200">
          <p15:clr>
            <a:srgbClr val="FBAE40"/>
          </p15:clr>
        </p15:guide>
        <p15:guide id="4" orient="horz" pos="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73200" y="193289"/>
            <a:ext cx="9972543" cy="987811"/>
          </a:xfrm>
          <a:prstGeom prst="rect">
            <a:avLst/>
          </a:prstGeom>
        </p:spPr>
        <p:txBody>
          <a:bodyPr anchor="ctr">
            <a:normAutofit/>
          </a:bodyPr>
          <a:lstStyle>
            <a:lvl1pPr algn="r">
              <a:defRPr sz="4400" b="0">
                <a:solidFill>
                  <a:srgbClr val="E0001D"/>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583096" y="1603717"/>
            <a:ext cx="10862647" cy="3953021"/>
          </a:xfrm>
          <a:prstGeom prst="rect">
            <a:avLst/>
          </a:prstGeom>
        </p:spPr>
        <p:txBody>
          <a:bodyPr/>
          <a:lstStyle>
            <a:lvl1pPr>
              <a:buClr>
                <a:srgbClr val="E0001D"/>
              </a:buClr>
              <a:defRPr b="0">
                <a:solidFill>
                  <a:schemeClr val="accent3">
                    <a:lumMod val="50000"/>
                  </a:schemeClr>
                </a:solidFill>
                <a:latin typeface="Arial" panose="020B0604020202020204" pitchFamily="34" charset="0"/>
                <a:cs typeface="Arial" panose="020B0604020202020204" pitchFamily="34" charset="0"/>
              </a:defRPr>
            </a:lvl1pPr>
            <a:lvl2pPr>
              <a:buClr>
                <a:srgbClr val="E0001D"/>
              </a:buClr>
              <a:defRPr b="0">
                <a:solidFill>
                  <a:schemeClr val="accent3">
                    <a:lumMod val="50000"/>
                  </a:schemeClr>
                </a:solidFill>
                <a:latin typeface="Arial" panose="020B0604020202020204" pitchFamily="34" charset="0"/>
                <a:cs typeface="Arial" panose="020B0604020202020204" pitchFamily="34" charset="0"/>
              </a:defRPr>
            </a:lvl2pPr>
            <a:lvl3pPr>
              <a:buClr>
                <a:srgbClr val="E0001D"/>
              </a:buClr>
              <a:defRPr b="0">
                <a:solidFill>
                  <a:schemeClr val="accent3">
                    <a:lumMod val="50000"/>
                  </a:schemeClr>
                </a:solidFill>
                <a:latin typeface="Arial" panose="020B0604020202020204" pitchFamily="34" charset="0"/>
                <a:cs typeface="Arial" panose="020B0604020202020204" pitchFamily="34" charset="0"/>
              </a:defRPr>
            </a:lvl3pPr>
            <a:lvl4pPr>
              <a:buClr>
                <a:srgbClr val="E0001D"/>
              </a:buClr>
              <a:defRPr b="0">
                <a:solidFill>
                  <a:schemeClr val="accent3">
                    <a:lumMod val="50000"/>
                  </a:schemeClr>
                </a:solidFill>
                <a:latin typeface="Arial" panose="020B0604020202020204" pitchFamily="34" charset="0"/>
                <a:cs typeface="Arial" panose="020B0604020202020204" pitchFamily="34" charset="0"/>
              </a:defRPr>
            </a:lvl4pPr>
            <a:lvl5pPr>
              <a:buClr>
                <a:srgbClr val="E0001D"/>
              </a:buCl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10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ep Pag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73200" y="193289"/>
            <a:ext cx="9972543" cy="987811"/>
          </a:xfrm>
          <a:prstGeom prst="rect">
            <a:avLst/>
          </a:prstGeom>
        </p:spPr>
        <p:txBody>
          <a:bodyPr anchor="ctr">
            <a:normAutofit/>
          </a:bodyPr>
          <a:lstStyle>
            <a:lvl1pPr algn="r">
              <a:defRPr sz="4400" b="0">
                <a:solidFill>
                  <a:srgbClr val="157885"/>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6225988" y="1603717"/>
            <a:ext cx="5204012" cy="3953021"/>
          </a:xfrm>
          <a:prstGeom prst="rect">
            <a:avLst/>
          </a:prstGeom>
        </p:spPr>
        <p:txBody>
          <a:bodyPr anchor="ctr"/>
          <a:lstStyle>
            <a:lvl1pPr marL="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1pPr>
            <a:lvl2pPr marL="4572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2pPr>
            <a:lvl3pPr marL="9144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3pPr>
            <a:lvl4pPr marL="13716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4pPr>
            <a:lvl5pPr marL="18288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p:txBody>
      </p:sp>
      <p:cxnSp>
        <p:nvCxnSpPr>
          <p:cNvPr id="5" name="Straight Connector 4">
            <a:extLst>
              <a:ext uri="{FF2B5EF4-FFF2-40B4-BE49-F238E27FC236}">
                <a16:creationId xmlns:a16="http://schemas.microsoft.com/office/drawing/2014/main" id="{F29523B6-178F-65C6-3A26-222EE7DFC150}"/>
              </a:ext>
            </a:extLst>
          </p:cNvPr>
          <p:cNvCxnSpPr>
            <a:cxnSpLocks/>
          </p:cNvCxnSpPr>
          <p:nvPr userDrawn="1"/>
        </p:nvCxnSpPr>
        <p:spPr>
          <a:xfrm>
            <a:off x="8533524" y="1114896"/>
            <a:ext cx="2769476" cy="0"/>
          </a:xfrm>
          <a:prstGeom prst="line">
            <a:avLst/>
          </a:prstGeom>
          <a:ln w="101600" cap="rnd">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D9D9D9">
            <a:alpha val="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54957" y="5295901"/>
            <a:ext cx="10782299" cy="453082"/>
          </a:xfrm>
          <a:prstGeom prst="rect">
            <a:avLst/>
          </a:prstGeom>
        </p:spPr>
        <p:txBody>
          <a:bodyPr anchor="ctr">
            <a:normAutofit/>
          </a:bodyPr>
          <a:lstStyle>
            <a:lvl1pPr algn="l">
              <a:defRPr sz="3400" b="0">
                <a:solidFill>
                  <a:srgbClr val="157885"/>
                </a:solidFill>
                <a:latin typeface="Arial" panose="020B0604020202020204" pitchFamily="34" charset="0"/>
                <a:cs typeface="Arial" panose="020B0604020202020204" pitchFamily="34" charset="0"/>
              </a:defRPr>
            </a:lvl1pPr>
          </a:lstStyle>
          <a:p>
            <a:r>
              <a:rPr lang="en-US" dirty="0"/>
              <a:t>Click to edit title </a:t>
            </a:r>
          </a:p>
        </p:txBody>
      </p:sp>
      <p:cxnSp>
        <p:nvCxnSpPr>
          <p:cNvPr id="7" name="Straight Connector 6">
            <a:extLst>
              <a:ext uri="{FF2B5EF4-FFF2-40B4-BE49-F238E27FC236}">
                <a16:creationId xmlns:a16="http://schemas.microsoft.com/office/drawing/2014/main" id="{678F7B97-4AC9-6ED3-07F4-888734B43AB7}"/>
              </a:ext>
            </a:extLst>
          </p:cNvPr>
          <p:cNvCxnSpPr>
            <a:cxnSpLocks/>
          </p:cNvCxnSpPr>
          <p:nvPr userDrawn="1"/>
        </p:nvCxnSpPr>
        <p:spPr>
          <a:xfrm>
            <a:off x="777688" y="4984953"/>
            <a:ext cx="2242159" cy="0"/>
          </a:xfrm>
          <a:prstGeom prst="line">
            <a:avLst/>
          </a:prstGeom>
          <a:ln w="76200" cap="rnd">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81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Slide Option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98600" y="193289"/>
            <a:ext cx="9947143" cy="987812"/>
          </a:xfrm>
          <a:prstGeom prst="rect">
            <a:avLst/>
          </a:prstGeom>
        </p:spPr>
        <p:txBody>
          <a:bodyPr anchor="ctr">
            <a:normAutofit/>
          </a:bodyPr>
          <a:lstStyle>
            <a:lvl1pPr algn="r">
              <a:defRPr sz="4400" b="0">
                <a:solidFill>
                  <a:srgbClr val="EB0029"/>
                </a:solidFill>
                <a:latin typeface="Arial" panose="020B0604020202020204" pitchFamily="34" charset="0"/>
                <a:cs typeface="Arial" panose="020B0604020202020204" pitchFamily="34" charset="0"/>
              </a:defRPr>
            </a:lvl1pPr>
          </a:lstStyle>
          <a:p>
            <a:r>
              <a:rPr lang="en-US" dirty="0"/>
              <a:t>Click to edit title </a:t>
            </a:r>
          </a:p>
        </p:txBody>
      </p:sp>
      <p:sp>
        <p:nvSpPr>
          <p:cNvPr id="7" name="Content Placeholder 2">
            <a:extLst>
              <a:ext uri="{FF2B5EF4-FFF2-40B4-BE49-F238E27FC236}">
                <a16:creationId xmlns:a16="http://schemas.microsoft.com/office/drawing/2014/main" id="{476D1908-9A89-D24A-BC2E-7D9007D9A8EB}"/>
              </a:ext>
            </a:extLst>
          </p:cNvPr>
          <p:cNvSpPr>
            <a:spLocks noGrp="1"/>
          </p:cNvSpPr>
          <p:nvPr>
            <p:ph sz="half" idx="1" hasCustomPrompt="1"/>
          </p:nvPr>
        </p:nvSpPr>
        <p:spPr>
          <a:xfrm>
            <a:off x="838200" y="1825625"/>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6E3E9D9-EDD4-8D40-BA63-3401DAEE1937}"/>
              </a:ext>
            </a:extLst>
          </p:cNvPr>
          <p:cNvSpPr>
            <a:spLocks noGrp="1"/>
          </p:cNvSpPr>
          <p:nvPr>
            <p:ph sz="half" idx="2" hasCustomPrompt="1"/>
          </p:nvPr>
        </p:nvSpPr>
        <p:spPr>
          <a:xfrm>
            <a:off x="6172200" y="1825625"/>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78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Slide Option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02F92C3-FC9A-1745-BF4F-7BAA338C8A13}"/>
              </a:ext>
            </a:extLst>
          </p:cNvPr>
          <p:cNvSpPr>
            <a:spLocks noGrp="1"/>
          </p:cNvSpPr>
          <p:nvPr>
            <p:ph sz="quarter" idx="12" hasCustomPrompt="1"/>
          </p:nvPr>
        </p:nvSpPr>
        <p:spPr>
          <a:xfrm>
            <a:off x="712788" y="1254760"/>
            <a:ext cx="10641012" cy="4227513"/>
          </a:xfrm>
          <a:prstGeom prst="rect">
            <a:avLst/>
          </a:prstGeom>
        </p:spPr>
        <p:txBody>
          <a:bodyPr/>
          <a:lstStyle>
            <a:lvl1pPr>
              <a:defRPr b="0">
                <a:solidFill>
                  <a:schemeClr val="accent3">
                    <a:lumMod val="50000"/>
                  </a:schemeClr>
                </a:solidFill>
                <a:latin typeface="Arial" panose="020B0604020202020204" pitchFamily="34" charset="0"/>
                <a:cs typeface="Arial" panose="020B0604020202020204" pitchFamily="34" charset="0"/>
              </a:defRPr>
            </a:lvl1pPr>
            <a:lvl2pPr>
              <a:defRPr b="0">
                <a:solidFill>
                  <a:schemeClr val="accent3">
                    <a:lumMod val="50000"/>
                  </a:schemeClr>
                </a:solidFill>
                <a:latin typeface="Arial" panose="020B0604020202020204" pitchFamily="34" charset="0"/>
                <a:cs typeface="Arial" panose="020B0604020202020204" pitchFamily="34" charset="0"/>
              </a:defRPr>
            </a:lvl2pPr>
            <a:lvl3pPr>
              <a:defRPr b="0">
                <a:solidFill>
                  <a:schemeClr val="accent3">
                    <a:lumMod val="50000"/>
                  </a:schemeClr>
                </a:solidFill>
                <a:latin typeface="Arial" panose="020B0604020202020204" pitchFamily="34" charset="0"/>
                <a:cs typeface="Arial" panose="020B0604020202020204" pitchFamily="34" charset="0"/>
              </a:defRPr>
            </a:lvl3pPr>
            <a:lvl4pPr>
              <a:defRPr b="0">
                <a:solidFill>
                  <a:schemeClr val="accent3">
                    <a:lumMod val="50000"/>
                  </a:schemeClr>
                </a:solidFill>
                <a:latin typeface="Arial" panose="020B0604020202020204" pitchFamily="34" charset="0"/>
                <a:cs typeface="Arial" panose="020B0604020202020204" pitchFamily="34" charset="0"/>
              </a:defRPr>
            </a:lvl4pPr>
            <a:lvl5pP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pic>
        <p:nvPicPr>
          <p:cNvPr id="4" name="Picture 3">
            <a:extLst>
              <a:ext uri="{FF2B5EF4-FFF2-40B4-BE49-F238E27FC236}">
                <a16:creationId xmlns:a16="http://schemas.microsoft.com/office/drawing/2014/main" id="{72F362F7-37B1-4641-BED2-33049652EF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89201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Slide Option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2">
            <a:extLst>
              <a:ext uri="{FF2B5EF4-FFF2-40B4-BE49-F238E27FC236}">
                <a16:creationId xmlns:a16="http://schemas.microsoft.com/office/drawing/2014/main" id="{DE3E3ED3-5E3C-A74E-B8A0-DA0BC430C446}"/>
              </a:ext>
            </a:extLst>
          </p:cNvPr>
          <p:cNvSpPr>
            <a:spLocks noGrp="1"/>
          </p:cNvSpPr>
          <p:nvPr>
            <p:ph sz="half" idx="1" hasCustomPrompt="1"/>
          </p:nvPr>
        </p:nvSpPr>
        <p:spPr>
          <a:xfrm>
            <a:off x="838200" y="1371600"/>
            <a:ext cx="5181600" cy="4351338"/>
          </a:xfrm>
          <a:prstGeom prst="rect">
            <a:avLst/>
          </a:prstGeom>
        </p:spPr>
        <p:txBody>
          <a:bodyPr/>
          <a:lstStyle>
            <a:lvl1pPr>
              <a:defRPr b="0">
                <a:solidFill>
                  <a:schemeClr val="accent3">
                    <a:lumMod val="50000"/>
                  </a:schemeClr>
                </a:solidFill>
              </a:defRPr>
            </a:lvl1pPr>
            <a:lvl2pPr>
              <a:defRPr b="0">
                <a:solidFill>
                  <a:schemeClr val="accent3">
                    <a:lumMod val="50000"/>
                  </a:schemeClr>
                </a:solidFill>
              </a:defRPr>
            </a:lvl2pPr>
            <a:lvl3pPr>
              <a:defRPr b="0">
                <a:solidFill>
                  <a:schemeClr val="accent3">
                    <a:lumMod val="50000"/>
                  </a:schemeClr>
                </a:solidFill>
              </a:defRPr>
            </a:lvl3pPr>
            <a:lvl4pPr>
              <a:defRPr b="0">
                <a:solidFill>
                  <a:schemeClr val="accent3">
                    <a:lumMod val="50000"/>
                  </a:schemeClr>
                </a:solidFill>
              </a:defRPr>
            </a:lvl4pPr>
            <a:lvl5pP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92B2D34-E60C-3442-B9BC-18201C5F83B7}"/>
              </a:ext>
            </a:extLst>
          </p:cNvPr>
          <p:cNvSpPr>
            <a:spLocks noGrp="1"/>
          </p:cNvSpPr>
          <p:nvPr>
            <p:ph sz="half" idx="2" hasCustomPrompt="1"/>
          </p:nvPr>
        </p:nvSpPr>
        <p:spPr>
          <a:xfrm>
            <a:off x="6172200" y="1371600"/>
            <a:ext cx="5181600" cy="4351338"/>
          </a:xfrm>
          <a:prstGeom prst="rect">
            <a:avLst/>
          </a:prstGeom>
        </p:spPr>
        <p:txBody>
          <a:bodyPr/>
          <a:lstStyle>
            <a:lvl1pPr>
              <a:defRPr b="0">
                <a:solidFill>
                  <a:schemeClr val="accent3">
                    <a:lumMod val="50000"/>
                  </a:schemeClr>
                </a:solidFill>
              </a:defRPr>
            </a:lvl1pPr>
            <a:lvl2pPr>
              <a:defRPr b="0">
                <a:solidFill>
                  <a:schemeClr val="accent3">
                    <a:lumMod val="50000"/>
                  </a:schemeClr>
                </a:solidFill>
              </a:defRPr>
            </a:lvl2pPr>
            <a:lvl3pPr>
              <a:defRPr b="0">
                <a:solidFill>
                  <a:schemeClr val="accent3">
                    <a:lumMod val="50000"/>
                  </a:schemeClr>
                </a:solidFill>
              </a:defRPr>
            </a:lvl3pPr>
            <a:lvl4pPr>
              <a:defRPr b="0">
                <a:solidFill>
                  <a:schemeClr val="accent3">
                    <a:lumMod val="50000"/>
                  </a:schemeClr>
                </a:solidFill>
              </a:defRPr>
            </a:lvl4pPr>
            <a:lvl5pP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964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73200" y="193289"/>
            <a:ext cx="9972543" cy="987811"/>
          </a:xfrm>
          <a:prstGeom prst="rect">
            <a:avLst/>
          </a:prstGeom>
        </p:spPr>
        <p:txBody>
          <a:bodyPr anchor="ctr">
            <a:normAutofit/>
          </a:bodyPr>
          <a:lstStyle>
            <a:lvl1pPr algn="r">
              <a:defRPr sz="4400" b="0">
                <a:solidFill>
                  <a:srgbClr val="E0001D"/>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583096" y="1603717"/>
            <a:ext cx="10862647" cy="3953021"/>
          </a:xfrm>
          <a:prstGeom prst="rect">
            <a:avLst/>
          </a:prstGeom>
        </p:spPr>
        <p:txBody>
          <a:bodyPr/>
          <a:lstStyle>
            <a:lvl1pPr>
              <a:buClr>
                <a:srgbClr val="E0001D"/>
              </a:buClr>
              <a:defRPr b="0">
                <a:solidFill>
                  <a:schemeClr val="accent3">
                    <a:lumMod val="50000"/>
                  </a:schemeClr>
                </a:solidFill>
                <a:latin typeface="Arial" panose="020B0604020202020204" pitchFamily="34" charset="0"/>
                <a:cs typeface="Arial" panose="020B0604020202020204" pitchFamily="34" charset="0"/>
              </a:defRPr>
            </a:lvl1pPr>
            <a:lvl2pPr>
              <a:buClr>
                <a:srgbClr val="E0001D"/>
              </a:buClr>
              <a:defRPr b="0">
                <a:solidFill>
                  <a:schemeClr val="accent3">
                    <a:lumMod val="50000"/>
                  </a:schemeClr>
                </a:solidFill>
                <a:latin typeface="Arial" panose="020B0604020202020204" pitchFamily="34" charset="0"/>
                <a:cs typeface="Arial" panose="020B0604020202020204" pitchFamily="34" charset="0"/>
              </a:defRPr>
            </a:lvl2pPr>
            <a:lvl3pPr>
              <a:buClr>
                <a:srgbClr val="E0001D"/>
              </a:buClr>
              <a:defRPr b="0">
                <a:solidFill>
                  <a:schemeClr val="accent3">
                    <a:lumMod val="50000"/>
                  </a:schemeClr>
                </a:solidFill>
                <a:latin typeface="Arial" panose="020B0604020202020204" pitchFamily="34" charset="0"/>
                <a:cs typeface="Arial" panose="020B0604020202020204" pitchFamily="34" charset="0"/>
              </a:defRPr>
            </a:lvl3pPr>
            <a:lvl4pPr>
              <a:buClr>
                <a:srgbClr val="E0001D"/>
              </a:buClr>
              <a:defRPr b="0">
                <a:solidFill>
                  <a:schemeClr val="accent3">
                    <a:lumMod val="50000"/>
                  </a:schemeClr>
                </a:solidFill>
                <a:latin typeface="Arial" panose="020B0604020202020204" pitchFamily="34" charset="0"/>
                <a:cs typeface="Arial" panose="020B0604020202020204" pitchFamily="34" charset="0"/>
              </a:defRPr>
            </a:lvl4pPr>
            <a:lvl5pPr>
              <a:buClr>
                <a:srgbClr val="E0001D"/>
              </a:buCl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9E347508-516A-A60C-7CF6-055C72C3FC0B}"/>
              </a:ext>
            </a:extLst>
          </p:cNvPr>
          <p:cNvSpPr txBox="1"/>
          <p:nvPr userDrawn="1"/>
        </p:nvSpPr>
        <p:spPr>
          <a:xfrm>
            <a:off x="704538" y="67305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009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Slide Option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9">
            <a:extLst>
              <a:ext uri="{FF2B5EF4-FFF2-40B4-BE49-F238E27FC236}">
                <a16:creationId xmlns:a16="http://schemas.microsoft.com/office/drawing/2014/main" id="{11BBE256-3F23-E347-8502-9CB847B9991D}"/>
              </a:ext>
            </a:extLst>
          </p:cNvPr>
          <p:cNvSpPr>
            <a:spLocks noGrp="1"/>
          </p:cNvSpPr>
          <p:nvPr>
            <p:ph sz="quarter" idx="12" hasCustomPrompt="1"/>
          </p:nvPr>
        </p:nvSpPr>
        <p:spPr>
          <a:xfrm>
            <a:off x="712788" y="1254760"/>
            <a:ext cx="10641012" cy="4227513"/>
          </a:xfrm>
          <a:prstGeom prst="rect">
            <a:avLst/>
          </a:prstGeom>
        </p:spPr>
        <p:txBody>
          <a:bodyPr/>
          <a:lstStyle>
            <a:lvl1pPr>
              <a:buClr>
                <a:srgbClr val="E0001D"/>
              </a:buClr>
              <a:defRPr b="0">
                <a:solidFill>
                  <a:schemeClr val="accent3">
                    <a:lumMod val="50000"/>
                  </a:schemeClr>
                </a:solidFill>
                <a:latin typeface="Arial" panose="020B0604020202020204" pitchFamily="34" charset="0"/>
                <a:cs typeface="Arial" panose="020B0604020202020204" pitchFamily="34" charset="0"/>
              </a:defRPr>
            </a:lvl1pPr>
            <a:lvl2pPr>
              <a:buClr>
                <a:srgbClr val="E0001D"/>
              </a:buClr>
              <a:defRPr b="0">
                <a:solidFill>
                  <a:schemeClr val="accent3">
                    <a:lumMod val="50000"/>
                  </a:schemeClr>
                </a:solidFill>
                <a:latin typeface="Arial" panose="020B0604020202020204" pitchFamily="34" charset="0"/>
                <a:cs typeface="Arial" panose="020B0604020202020204" pitchFamily="34" charset="0"/>
              </a:defRPr>
            </a:lvl2pPr>
            <a:lvl3pPr>
              <a:buClr>
                <a:srgbClr val="E0001D"/>
              </a:buClr>
              <a:defRPr b="0">
                <a:solidFill>
                  <a:schemeClr val="accent3">
                    <a:lumMod val="50000"/>
                  </a:schemeClr>
                </a:solidFill>
                <a:latin typeface="Arial" panose="020B0604020202020204" pitchFamily="34" charset="0"/>
                <a:cs typeface="Arial" panose="020B0604020202020204" pitchFamily="34" charset="0"/>
              </a:defRPr>
            </a:lvl3pPr>
            <a:lvl4pPr>
              <a:buClr>
                <a:srgbClr val="E0001D"/>
              </a:buClr>
              <a:defRPr b="0">
                <a:solidFill>
                  <a:schemeClr val="accent3">
                    <a:lumMod val="50000"/>
                  </a:schemeClr>
                </a:solidFill>
                <a:latin typeface="Arial" panose="020B0604020202020204" pitchFamily="34" charset="0"/>
                <a:cs typeface="Arial" panose="020B0604020202020204" pitchFamily="34" charset="0"/>
              </a:defRPr>
            </a:lvl4pPr>
            <a:lvl5pPr>
              <a:buClr>
                <a:srgbClr val="E0001D"/>
              </a:buCl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0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Slide Option 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7" name="Content Placeholder 2">
            <a:extLst>
              <a:ext uri="{FF2B5EF4-FFF2-40B4-BE49-F238E27FC236}">
                <a16:creationId xmlns:a16="http://schemas.microsoft.com/office/drawing/2014/main" id="{AE93E851-C024-1241-8E3C-244B56C1DC07}"/>
              </a:ext>
            </a:extLst>
          </p:cNvPr>
          <p:cNvSpPr>
            <a:spLocks noGrp="1"/>
          </p:cNvSpPr>
          <p:nvPr>
            <p:ph sz="half" idx="1" hasCustomPrompt="1"/>
          </p:nvPr>
        </p:nvSpPr>
        <p:spPr>
          <a:xfrm>
            <a:off x="838200" y="1371600"/>
            <a:ext cx="5181600" cy="4351338"/>
          </a:xfrm>
          <a:prstGeom prst="rect">
            <a:avLst/>
          </a:prstGeom>
        </p:spPr>
        <p:txBody>
          <a:bodyPr/>
          <a:lstStyle>
            <a:lvl1pPr>
              <a:buClr>
                <a:srgbClr val="E0001D"/>
              </a:buClr>
              <a:defRPr b="0">
                <a:solidFill>
                  <a:srgbClr val="525252"/>
                </a:solidFill>
              </a:defRPr>
            </a:lvl1pPr>
            <a:lvl2pPr>
              <a:buClr>
                <a:srgbClr val="E0001D"/>
              </a:buClr>
              <a:defRPr b="0">
                <a:solidFill>
                  <a:srgbClr val="525252"/>
                </a:solidFill>
              </a:defRPr>
            </a:lvl2pPr>
            <a:lvl3pPr>
              <a:buClr>
                <a:srgbClr val="E0001D"/>
              </a:buClr>
              <a:defRPr b="0">
                <a:solidFill>
                  <a:srgbClr val="525252"/>
                </a:solidFill>
              </a:defRPr>
            </a:lvl3pPr>
            <a:lvl4pPr>
              <a:buClr>
                <a:srgbClr val="E0001D"/>
              </a:buClr>
              <a:defRPr b="0">
                <a:solidFill>
                  <a:srgbClr val="525252"/>
                </a:solidFill>
              </a:defRPr>
            </a:lvl4pPr>
            <a:lvl5pPr>
              <a:buClr>
                <a:srgbClr val="E0001D"/>
              </a:buClr>
              <a:defRPr b="0">
                <a:solidFill>
                  <a:srgbClr val="525252"/>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667B216-EA3C-1E44-842A-A69BCCF93915}"/>
              </a:ext>
            </a:extLst>
          </p:cNvPr>
          <p:cNvSpPr>
            <a:spLocks noGrp="1"/>
          </p:cNvSpPr>
          <p:nvPr>
            <p:ph sz="half" idx="2" hasCustomPrompt="1"/>
          </p:nvPr>
        </p:nvSpPr>
        <p:spPr>
          <a:xfrm>
            <a:off x="6172200" y="1371600"/>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836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98800E0-724F-1440-B787-0C2D47D2BF4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8F7E419-D0B5-234E-A10E-9B25671DE779}"/>
              </a:ext>
            </a:extLst>
          </p:cNvPr>
          <p:cNvSpPr>
            <a:spLocks noGrp="1"/>
          </p:cNvSpPr>
          <p:nvPr>
            <p:ph type="title" hasCustomPrompt="1"/>
          </p:nvPr>
        </p:nvSpPr>
        <p:spPr>
          <a:xfrm>
            <a:off x="1676400" y="1148080"/>
            <a:ext cx="9580880" cy="1325563"/>
          </a:xfrm>
          <a:prstGeom prst="rect">
            <a:avLst/>
          </a:prstGeom>
        </p:spPr>
        <p:txBody>
          <a:bodyPr>
            <a:normAutofit/>
          </a:bodyPr>
          <a:lstStyle>
            <a:lvl1pPr algn="r">
              <a:defRPr sz="4400" b="1">
                <a:solidFill>
                  <a:schemeClr val="accent3">
                    <a:lumMod val="50000"/>
                  </a:schemeClr>
                </a:solidFill>
              </a:defRPr>
            </a:lvl1pPr>
          </a:lstStyle>
          <a:p>
            <a:r>
              <a:rPr lang="en-US" dirty="0"/>
              <a:t>Click to edit title style</a:t>
            </a:r>
          </a:p>
        </p:txBody>
      </p:sp>
      <p:sp>
        <p:nvSpPr>
          <p:cNvPr id="13" name="Content Placeholder 2">
            <a:extLst>
              <a:ext uri="{FF2B5EF4-FFF2-40B4-BE49-F238E27FC236}">
                <a16:creationId xmlns:a16="http://schemas.microsoft.com/office/drawing/2014/main" id="{B4D17BC8-1E46-6043-98AA-7368FA47C8E7}"/>
              </a:ext>
            </a:extLst>
          </p:cNvPr>
          <p:cNvSpPr>
            <a:spLocks noGrp="1"/>
          </p:cNvSpPr>
          <p:nvPr>
            <p:ph sz="half" idx="1" hasCustomPrompt="1"/>
          </p:nvPr>
        </p:nvSpPr>
        <p:spPr>
          <a:xfrm>
            <a:off x="1676399" y="2608580"/>
            <a:ext cx="9621521" cy="3101340"/>
          </a:xfrm>
          <a:prstGeom prst="rect">
            <a:avLst/>
          </a:prstGeom>
        </p:spPr>
        <p:txBody>
          <a:bodyPr/>
          <a:lstStyle>
            <a:lvl1pPr marL="0" indent="0" algn="r">
              <a:buClr>
                <a:srgbClr val="E0001D"/>
              </a:buClr>
              <a:buNone/>
              <a:defRPr b="0">
                <a:solidFill>
                  <a:schemeClr val="accent3">
                    <a:lumMod val="50000"/>
                  </a:schemeClr>
                </a:solidFill>
              </a:defRPr>
            </a:lvl1pPr>
            <a:lvl2pPr marL="457200" indent="0" algn="r">
              <a:buClr>
                <a:srgbClr val="E0001D"/>
              </a:buClr>
              <a:buNone/>
              <a:defRPr b="0">
                <a:solidFill>
                  <a:schemeClr val="accent3">
                    <a:lumMod val="50000"/>
                  </a:schemeClr>
                </a:solidFill>
              </a:defRPr>
            </a:lvl2pPr>
            <a:lvl3pPr marL="914400" indent="0" algn="r">
              <a:buClr>
                <a:srgbClr val="E0001D"/>
              </a:buClr>
              <a:buNone/>
              <a:defRPr b="0">
                <a:solidFill>
                  <a:schemeClr val="accent3">
                    <a:lumMod val="50000"/>
                  </a:schemeClr>
                </a:solidFill>
              </a:defRPr>
            </a:lvl3pPr>
            <a:lvl4pPr marL="1371600" indent="0" algn="r">
              <a:buClr>
                <a:srgbClr val="E0001D"/>
              </a:buClr>
              <a:buNone/>
              <a:defRPr b="0">
                <a:solidFill>
                  <a:schemeClr val="accent3">
                    <a:lumMod val="50000"/>
                  </a:schemeClr>
                </a:solidFill>
              </a:defRPr>
            </a:lvl4pPr>
            <a:lvl5pPr marL="1828800" indent="0" algn="r">
              <a:buClr>
                <a:srgbClr val="E0001D"/>
              </a:buClr>
              <a:buNone/>
              <a:defRPr b="0">
                <a:solidFill>
                  <a:schemeClr val="accent3">
                    <a:lumMod val="50000"/>
                  </a:schemeClr>
                </a:solidFill>
              </a:defRPr>
            </a:lvl5pPr>
          </a:lstStyle>
          <a:p>
            <a:pPr lvl="0"/>
            <a:r>
              <a:rPr lang="en-US" dirty="0"/>
              <a:t>Click to edit text style</a:t>
            </a:r>
          </a:p>
        </p:txBody>
      </p:sp>
    </p:spTree>
    <p:extLst>
      <p:ext uri="{BB962C8B-B14F-4D97-AF65-F5344CB8AC3E}">
        <p14:creationId xmlns:p14="http://schemas.microsoft.com/office/powerpoint/2010/main" val="3610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and Contact Inf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C0BC5F-18D5-1340-8696-6991DDA98B9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B713CB-1B34-0F4A-A5B1-9975BBFCD6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
        <p:nvSpPr>
          <p:cNvPr id="9" name="TextBox 8">
            <a:extLst>
              <a:ext uri="{FF2B5EF4-FFF2-40B4-BE49-F238E27FC236}">
                <a16:creationId xmlns:a16="http://schemas.microsoft.com/office/drawing/2014/main" id="{019DF121-B72B-4F4D-9E4D-210C7FDF3DBC}"/>
              </a:ext>
            </a:extLst>
          </p:cNvPr>
          <p:cNvSpPr txBox="1"/>
          <p:nvPr userDrawn="1"/>
        </p:nvSpPr>
        <p:spPr>
          <a:xfrm>
            <a:off x="0" y="6482133"/>
            <a:ext cx="12192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American Fidelity Assurance Company</a:t>
            </a:r>
          </a:p>
        </p:txBody>
      </p:sp>
    </p:spTree>
    <p:extLst>
      <p:ext uri="{BB962C8B-B14F-4D97-AF65-F5344CB8AC3E}">
        <p14:creationId xmlns:p14="http://schemas.microsoft.com/office/powerpoint/2010/main" val="118047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7644-0EF8-9A40-A5D7-7C15B33069B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865FFE19-4C76-204A-ABC4-8751F1E9E59D}"/>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6" name="Text Placeholder 5">
            <a:extLst>
              <a:ext uri="{FF2B5EF4-FFF2-40B4-BE49-F238E27FC236}">
                <a16:creationId xmlns:a16="http://schemas.microsoft.com/office/drawing/2014/main" id="{B4D325E8-833E-D773-43A0-7B0B33AB117D}"/>
              </a:ext>
            </a:extLst>
          </p:cNvPr>
          <p:cNvSpPr>
            <a:spLocks noGrp="1"/>
          </p:cNvSpPr>
          <p:nvPr>
            <p:ph type="body" sz="quarter" idx="10"/>
          </p:nvPr>
        </p:nvSpPr>
        <p:spPr>
          <a:xfrm>
            <a:off x="1765300" y="190500"/>
            <a:ext cx="9664700" cy="990600"/>
          </a:xfrm>
          <a:prstGeom prst="rect">
            <a:avLst/>
          </a:prstGeom>
        </p:spPr>
        <p:txBody>
          <a:bodyPr anchor="ctr"/>
          <a:lstStyle>
            <a:lvl1pPr marL="0" indent="0" algn="r">
              <a:buFontTx/>
              <a:buNone/>
              <a:defRPr sz="4400">
                <a:solidFill>
                  <a:srgbClr val="EB00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a:t>
            </a:r>
          </a:p>
        </p:txBody>
      </p:sp>
    </p:spTree>
    <p:extLst>
      <p:ext uri="{BB962C8B-B14F-4D97-AF65-F5344CB8AC3E}">
        <p14:creationId xmlns:p14="http://schemas.microsoft.com/office/powerpoint/2010/main" val="74377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200">
          <p15:clr>
            <a:srgbClr val="FBAE40"/>
          </p15:clr>
        </p15:guide>
        <p15:guide id="4" orient="horz" pos="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7644-0EF8-9A40-A5D7-7C15B33069B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865FFE19-4C76-204A-ABC4-8751F1E9E59D}"/>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6" name="Text Placeholder 5">
            <a:extLst>
              <a:ext uri="{FF2B5EF4-FFF2-40B4-BE49-F238E27FC236}">
                <a16:creationId xmlns:a16="http://schemas.microsoft.com/office/drawing/2014/main" id="{B4D325E8-833E-D773-43A0-7B0B33AB117D}"/>
              </a:ext>
            </a:extLst>
          </p:cNvPr>
          <p:cNvSpPr>
            <a:spLocks noGrp="1"/>
          </p:cNvSpPr>
          <p:nvPr>
            <p:ph type="body" sz="quarter" idx="10"/>
          </p:nvPr>
        </p:nvSpPr>
        <p:spPr>
          <a:xfrm>
            <a:off x="1765300" y="190500"/>
            <a:ext cx="9664700" cy="990600"/>
          </a:xfrm>
          <a:prstGeom prst="rect">
            <a:avLst/>
          </a:prstGeom>
        </p:spPr>
        <p:txBody>
          <a:bodyPr anchor="ctr"/>
          <a:lstStyle>
            <a:lvl1pPr marL="0" indent="0" algn="r">
              <a:buFontTx/>
              <a:buNone/>
              <a:defRPr sz="4400">
                <a:solidFill>
                  <a:srgbClr val="EB00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a:t>
            </a:r>
          </a:p>
        </p:txBody>
      </p:sp>
      <p:sp>
        <p:nvSpPr>
          <p:cNvPr id="4" name="Rectangle 3">
            <a:extLst>
              <a:ext uri="{FF2B5EF4-FFF2-40B4-BE49-F238E27FC236}">
                <a16:creationId xmlns:a16="http://schemas.microsoft.com/office/drawing/2014/main" id="{DD2F601F-F613-AC33-3AC1-B0D384AD32C4}"/>
              </a:ext>
            </a:extLst>
          </p:cNvPr>
          <p:cNvSpPr/>
          <p:nvPr userDrawn="1"/>
        </p:nvSpPr>
        <p:spPr>
          <a:xfrm>
            <a:off x="8332342" y="5702157"/>
            <a:ext cx="3750067" cy="1068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3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200">
          <p15:clr>
            <a:srgbClr val="FBAE40"/>
          </p15:clr>
        </p15:guide>
        <p15:guide id="4" orient="horz" pos="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73200" y="193289"/>
            <a:ext cx="9972543" cy="987811"/>
          </a:xfrm>
          <a:prstGeom prst="rect">
            <a:avLst/>
          </a:prstGeom>
        </p:spPr>
        <p:txBody>
          <a:bodyPr anchor="ctr">
            <a:normAutofit/>
          </a:bodyPr>
          <a:lstStyle>
            <a:lvl1pPr algn="r">
              <a:defRPr sz="4400" b="0">
                <a:solidFill>
                  <a:srgbClr val="E0001D"/>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583096" y="1603717"/>
            <a:ext cx="10862647" cy="3953021"/>
          </a:xfrm>
          <a:prstGeom prst="rect">
            <a:avLst/>
          </a:prstGeom>
        </p:spPr>
        <p:txBody>
          <a:bodyPr/>
          <a:lstStyle>
            <a:lvl1pPr>
              <a:buClr>
                <a:srgbClr val="E0001D"/>
              </a:buClr>
              <a:defRPr b="0">
                <a:solidFill>
                  <a:schemeClr val="accent3">
                    <a:lumMod val="50000"/>
                  </a:schemeClr>
                </a:solidFill>
                <a:latin typeface="Arial" panose="020B0604020202020204" pitchFamily="34" charset="0"/>
                <a:cs typeface="Arial" panose="020B0604020202020204" pitchFamily="34" charset="0"/>
              </a:defRPr>
            </a:lvl1pPr>
            <a:lvl2pPr>
              <a:buClr>
                <a:srgbClr val="E0001D"/>
              </a:buClr>
              <a:defRPr b="0">
                <a:solidFill>
                  <a:schemeClr val="accent3">
                    <a:lumMod val="50000"/>
                  </a:schemeClr>
                </a:solidFill>
                <a:latin typeface="Arial" panose="020B0604020202020204" pitchFamily="34" charset="0"/>
                <a:cs typeface="Arial" panose="020B0604020202020204" pitchFamily="34" charset="0"/>
              </a:defRPr>
            </a:lvl2pPr>
            <a:lvl3pPr>
              <a:buClr>
                <a:srgbClr val="E0001D"/>
              </a:buClr>
              <a:defRPr b="0">
                <a:solidFill>
                  <a:schemeClr val="accent3">
                    <a:lumMod val="50000"/>
                  </a:schemeClr>
                </a:solidFill>
                <a:latin typeface="Arial" panose="020B0604020202020204" pitchFamily="34" charset="0"/>
                <a:cs typeface="Arial" panose="020B0604020202020204" pitchFamily="34" charset="0"/>
              </a:defRPr>
            </a:lvl3pPr>
            <a:lvl4pPr>
              <a:buClr>
                <a:srgbClr val="E0001D"/>
              </a:buClr>
              <a:defRPr b="0">
                <a:solidFill>
                  <a:schemeClr val="accent3">
                    <a:lumMod val="50000"/>
                  </a:schemeClr>
                </a:solidFill>
                <a:latin typeface="Arial" panose="020B0604020202020204" pitchFamily="34" charset="0"/>
                <a:cs typeface="Arial" panose="020B0604020202020204" pitchFamily="34" charset="0"/>
              </a:defRPr>
            </a:lvl4pPr>
            <a:lvl5pPr>
              <a:buClr>
                <a:srgbClr val="E0001D"/>
              </a:buCl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7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ep Pag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73200" y="193289"/>
            <a:ext cx="9972543" cy="987811"/>
          </a:xfrm>
          <a:prstGeom prst="rect">
            <a:avLst/>
          </a:prstGeom>
        </p:spPr>
        <p:txBody>
          <a:bodyPr anchor="ctr">
            <a:normAutofit/>
          </a:bodyPr>
          <a:lstStyle>
            <a:lvl1pPr algn="r">
              <a:defRPr sz="4400" b="0">
                <a:solidFill>
                  <a:srgbClr val="157885"/>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6225988" y="1603717"/>
            <a:ext cx="5204012" cy="3953021"/>
          </a:xfrm>
          <a:prstGeom prst="rect">
            <a:avLst/>
          </a:prstGeom>
        </p:spPr>
        <p:txBody>
          <a:bodyPr anchor="ctr"/>
          <a:lstStyle>
            <a:lvl1pPr marL="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1pPr>
            <a:lvl2pPr marL="4572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2pPr>
            <a:lvl3pPr marL="9144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3pPr>
            <a:lvl4pPr marL="13716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4pPr>
            <a:lvl5pPr marL="18288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p:txBody>
      </p:sp>
      <p:cxnSp>
        <p:nvCxnSpPr>
          <p:cNvPr id="5" name="Straight Connector 4">
            <a:extLst>
              <a:ext uri="{FF2B5EF4-FFF2-40B4-BE49-F238E27FC236}">
                <a16:creationId xmlns:a16="http://schemas.microsoft.com/office/drawing/2014/main" id="{F29523B6-178F-65C6-3A26-222EE7DFC150}"/>
              </a:ext>
            </a:extLst>
          </p:cNvPr>
          <p:cNvCxnSpPr>
            <a:cxnSpLocks/>
          </p:cNvCxnSpPr>
          <p:nvPr userDrawn="1"/>
        </p:nvCxnSpPr>
        <p:spPr>
          <a:xfrm>
            <a:off x="8533524" y="1114896"/>
            <a:ext cx="2769476" cy="0"/>
          </a:xfrm>
          <a:prstGeom prst="line">
            <a:avLst/>
          </a:prstGeom>
          <a:ln w="101600" cap="rnd">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09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D9D9D9">
            <a:alpha val="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54957" y="5295901"/>
            <a:ext cx="10782299" cy="453082"/>
          </a:xfrm>
          <a:prstGeom prst="rect">
            <a:avLst/>
          </a:prstGeom>
        </p:spPr>
        <p:txBody>
          <a:bodyPr anchor="ctr">
            <a:normAutofit/>
          </a:bodyPr>
          <a:lstStyle>
            <a:lvl1pPr algn="l">
              <a:defRPr sz="3400" b="0">
                <a:solidFill>
                  <a:srgbClr val="157885"/>
                </a:solidFill>
                <a:latin typeface="Arial" panose="020B0604020202020204" pitchFamily="34" charset="0"/>
                <a:cs typeface="Arial" panose="020B0604020202020204" pitchFamily="34" charset="0"/>
              </a:defRPr>
            </a:lvl1pPr>
          </a:lstStyle>
          <a:p>
            <a:r>
              <a:rPr lang="en-US" dirty="0"/>
              <a:t>Click to edit title </a:t>
            </a:r>
          </a:p>
        </p:txBody>
      </p:sp>
      <p:cxnSp>
        <p:nvCxnSpPr>
          <p:cNvPr id="7" name="Straight Connector 6">
            <a:extLst>
              <a:ext uri="{FF2B5EF4-FFF2-40B4-BE49-F238E27FC236}">
                <a16:creationId xmlns:a16="http://schemas.microsoft.com/office/drawing/2014/main" id="{678F7B97-4AC9-6ED3-07F4-888734B43AB7}"/>
              </a:ext>
            </a:extLst>
          </p:cNvPr>
          <p:cNvCxnSpPr>
            <a:cxnSpLocks/>
          </p:cNvCxnSpPr>
          <p:nvPr userDrawn="1"/>
        </p:nvCxnSpPr>
        <p:spPr>
          <a:xfrm>
            <a:off x="777688" y="4984953"/>
            <a:ext cx="2242159" cy="0"/>
          </a:xfrm>
          <a:prstGeom prst="line">
            <a:avLst/>
          </a:prstGeom>
          <a:ln w="76200" cap="rnd">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Slide Option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98600" y="193289"/>
            <a:ext cx="9947143" cy="987812"/>
          </a:xfrm>
          <a:prstGeom prst="rect">
            <a:avLst/>
          </a:prstGeom>
        </p:spPr>
        <p:txBody>
          <a:bodyPr anchor="ctr">
            <a:normAutofit/>
          </a:bodyPr>
          <a:lstStyle>
            <a:lvl1pPr algn="r">
              <a:defRPr sz="4400" b="0">
                <a:solidFill>
                  <a:srgbClr val="EB0029"/>
                </a:solidFill>
                <a:latin typeface="Arial" panose="020B0604020202020204" pitchFamily="34" charset="0"/>
                <a:cs typeface="Arial" panose="020B0604020202020204" pitchFamily="34" charset="0"/>
              </a:defRPr>
            </a:lvl1pPr>
          </a:lstStyle>
          <a:p>
            <a:r>
              <a:rPr lang="en-US" dirty="0"/>
              <a:t>Click to edit title </a:t>
            </a:r>
          </a:p>
        </p:txBody>
      </p:sp>
      <p:sp>
        <p:nvSpPr>
          <p:cNvPr id="7" name="Content Placeholder 2">
            <a:extLst>
              <a:ext uri="{FF2B5EF4-FFF2-40B4-BE49-F238E27FC236}">
                <a16:creationId xmlns:a16="http://schemas.microsoft.com/office/drawing/2014/main" id="{476D1908-9A89-D24A-BC2E-7D9007D9A8EB}"/>
              </a:ext>
            </a:extLst>
          </p:cNvPr>
          <p:cNvSpPr>
            <a:spLocks noGrp="1"/>
          </p:cNvSpPr>
          <p:nvPr>
            <p:ph sz="half" idx="1" hasCustomPrompt="1"/>
          </p:nvPr>
        </p:nvSpPr>
        <p:spPr>
          <a:xfrm>
            <a:off x="838200" y="1825625"/>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6E3E9D9-EDD4-8D40-BA63-3401DAEE1937}"/>
              </a:ext>
            </a:extLst>
          </p:cNvPr>
          <p:cNvSpPr>
            <a:spLocks noGrp="1"/>
          </p:cNvSpPr>
          <p:nvPr>
            <p:ph sz="half" idx="2" hasCustomPrompt="1"/>
          </p:nvPr>
        </p:nvSpPr>
        <p:spPr>
          <a:xfrm>
            <a:off x="6172200" y="1825625"/>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4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ep Pag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73200" y="193289"/>
            <a:ext cx="9972543" cy="987811"/>
          </a:xfrm>
          <a:prstGeom prst="rect">
            <a:avLst/>
          </a:prstGeom>
        </p:spPr>
        <p:txBody>
          <a:bodyPr anchor="ctr">
            <a:normAutofit/>
          </a:bodyPr>
          <a:lstStyle>
            <a:lvl1pPr algn="r">
              <a:defRPr sz="4400" b="0">
                <a:solidFill>
                  <a:srgbClr val="157885"/>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6225988" y="1603717"/>
            <a:ext cx="5204012" cy="3953021"/>
          </a:xfrm>
          <a:prstGeom prst="rect">
            <a:avLst/>
          </a:prstGeom>
        </p:spPr>
        <p:txBody>
          <a:bodyPr anchor="ctr"/>
          <a:lstStyle>
            <a:lvl1pPr marL="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1pPr>
            <a:lvl2pPr marL="4572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2pPr>
            <a:lvl3pPr marL="9144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3pPr>
            <a:lvl4pPr marL="13716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4pPr>
            <a:lvl5pPr marL="1828800" indent="0">
              <a:buClr>
                <a:srgbClr val="E0001D"/>
              </a:buClr>
              <a:buNone/>
              <a:defRPr sz="3600"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p:txBody>
      </p:sp>
      <p:cxnSp>
        <p:nvCxnSpPr>
          <p:cNvPr id="5" name="Straight Connector 4">
            <a:extLst>
              <a:ext uri="{FF2B5EF4-FFF2-40B4-BE49-F238E27FC236}">
                <a16:creationId xmlns:a16="http://schemas.microsoft.com/office/drawing/2014/main" id="{F29523B6-178F-65C6-3A26-222EE7DFC150}"/>
              </a:ext>
            </a:extLst>
          </p:cNvPr>
          <p:cNvCxnSpPr>
            <a:cxnSpLocks/>
          </p:cNvCxnSpPr>
          <p:nvPr userDrawn="1"/>
        </p:nvCxnSpPr>
        <p:spPr>
          <a:xfrm>
            <a:off x="8533524" y="1114896"/>
            <a:ext cx="2769476" cy="0"/>
          </a:xfrm>
          <a:prstGeom prst="line">
            <a:avLst/>
          </a:prstGeom>
          <a:ln w="101600" cap="rnd">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Slide Option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02F92C3-FC9A-1745-BF4F-7BAA338C8A13}"/>
              </a:ext>
            </a:extLst>
          </p:cNvPr>
          <p:cNvSpPr>
            <a:spLocks noGrp="1"/>
          </p:cNvSpPr>
          <p:nvPr>
            <p:ph sz="quarter" idx="12" hasCustomPrompt="1"/>
          </p:nvPr>
        </p:nvSpPr>
        <p:spPr>
          <a:xfrm>
            <a:off x="712788" y="1254760"/>
            <a:ext cx="10641012" cy="4227513"/>
          </a:xfrm>
          <a:prstGeom prst="rect">
            <a:avLst/>
          </a:prstGeom>
        </p:spPr>
        <p:txBody>
          <a:bodyPr/>
          <a:lstStyle>
            <a:lvl1pPr>
              <a:defRPr b="0">
                <a:solidFill>
                  <a:schemeClr val="accent3">
                    <a:lumMod val="50000"/>
                  </a:schemeClr>
                </a:solidFill>
                <a:latin typeface="Arial" panose="020B0604020202020204" pitchFamily="34" charset="0"/>
                <a:cs typeface="Arial" panose="020B0604020202020204" pitchFamily="34" charset="0"/>
              </a:defRPr>
            </a:lvl1pPr>
            <a:lvl2pPr>
              <a:defRPr b="0">
                <a:solidFill>
                  <a:schemeClr val="accent3">
                    <a:lumMod val="50000"/>
                  </a:schemeClr>
                </a:solidFill>
                <a:latin typeface="Arial" panose="020B0604020202020204" pitchFamily="34" charset="0"/>
                <a:cs typeface="Arial" panose="020B0604020202020204" pitchFamily="34" charset="0"/>
              </a:defRPr>
            </a:lvl2pPr>
            <a:lvl3pPr>
              <a:defRPr b="0">
                <a:solidFill>
                  <a:schemeClr val="accent3">
                    <a:lumMod val="50000"/>
                  </a:schemeClr>
                </a:solidFill>
                <a:latin typeface="Arial" panose="020B0604020202020204" pitchFamily="34" charset="0"/>
                <a:cs typeface="Arial" panose="020B0604020202020204" pitchFamily="34" charset="0"/>
              </a:defRPr>
            </a:lvl3pPr>
            <a:lvl4pPr>
              <a:defRPr b="0">
                <a:solidFill>
                  <a:schemeClr val="accent3">
                    <a:lumMod val="50000"/>
                  </a:schemeClr>
                </a:solidFill>
                <a:latin typeface="Arial" panose="020B0604020202020204" pitchFamily="34" charset="0"/>
                <a:cs typeface="Arial" panose="020B0604020202020204" pitchFamily="34" charset="0"/>
              </a:defRPr>
            </a:lvl4pPr>
            <a:lvl5pP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pic>
        <p:nvPicPr>
          <p:cNvPr id="4" name="Picture 3">
            <a:extLst>
              <a:ext uri="{FF2B5EF4-FFF2-40B4-BE49-F238E27FC236}">
                <a16:creationId xmlns:a16="http://schemas.microsoft.com/office/drawing/2014/main" id="{72F362F7-37B1-4641-BED2-33049652EF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414258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 Slide Option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2">
            <a:extLst>
              <a:ext uri="{FF2B5EF4-FFF2-40B4-BE49-F238E27FC236}">
                <a16:creationId xmlns:a16="http://schemas.microsoft.com/office/drawing/2014/main" id="{DE3E3ED3-5E3C-A74E-B8A0-DA0BC430C446}"/>
              </a:ext>
            </a:extLst>
          </p:cNvPr>
          <p:cNvSpPr>
            <a:spLocks noGrp="1"/>
          </p:cNvSpPr>
          <p:nvPr>
            <p:ph sz="half" idx="1" hasCustomPrompt="1"/>
          </p:nvPr>
        </p:nvSpPr>
        <p:spPr>
          <a:xfrm>
            <a:off x="838200" y="1371600"/>
            <a:ext cx="5181600" cy="4351338"/>
          </a:xfrm>
          <a:prstGeom prst="rect">
            <a:avLst/>
          </a:prstGeom>
        </p:spPr>
        <p:txBody>
          <a:bodyPr/>
          <a:lstStyle>
            <a:lvl1pPr>
              <a:defRPr b="0">
                <a:solidFill>
                  <a:schemeClr val="accent3">
                    <a:lumMod val="50000"/>
                  </a:schemeClr>
                </a:solidFill>
              </a:defRPr>
            </a:lvl1pPr>
            <a:lvl2pPr>
              <a:defRPr b="0">
                <a:solidFill>
                  <a:schemeClr val="accent3">
                    <a:lumMod val="50000"/>
                  </a:schemeClr>
                </a:solidFill>
              </a:defRPr>
            </a:lvl2pPr>
            <a:lvl3pPr>
              <a:defRPr b="0">
                <a:solidFill>
                  <a:schemeClr val="accent3">
                    <a:lumMod val="50000"/>
                  </a:schemeClr>
                </a:solidFill>
              </a:defRPr>
            </a:lvl3pPr>
            <a:lvl4pPr>
              <a:defRPr b="0">
                <a:solidFill>
                  <a:schemeClr val="accent3">
                    <a:lumMod val="50000"/>
                  </a:schemeClr>
                </a:solidFill>
              </a:defRPr>
            </a:lvl4pPr>
            <a:lvl5pP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92B2D34-E60C-3442-B9BC-18201C5F83B7}"/>
              </a:ext>
            </a:extLst>
          </p:cNvPr>
          <p:cNvSpPr>
            <a:spLocks noGrp="1"/>
          </p:cNvSpPr>
          <p:nvPr>
            <p:ph sz="half" idx="2" hasCustomPrompt="1"/>
          </p:nvPr>
        </p:nvSpPr>
        <p:spPr>
          <a:xfrm>
            <a:off x="6172200" y="1371600"/>
            <a:ext cx="5181600" cy="4351338"/>
          </a:xfrm>
          <a:prstGeom prst="rect">
            <a:avLst/>
          </a:prstGeom>
        </p:spPr>
        <p:txBody>
          <a:bodyPr/>
          <a:lstStyle>
            <a:lvl1pPr>
              <a:defRPr b="0">
                <a:solidFill>
                  <a:schemeClr val="accent3">
                    <a:lumMod val="50000"/>
                  </a:schemeClr>
                </a:solidFill>
              </a:defRPr>
            </a:lvl1pPr>
            <a:lvl2pPr>
              <a:defRPr b="0">
                <a:solidFill>
                  <a:schemeClr val="accent3">
                    <a:lumMod val="50000"/>
                  </a:schemeClr>
                </a:solidFill>
              </a:defRPr>
            </a:lvl2pPr>
            <a:lvl3pPr>
              <a:defRPr b="0">
                <a:solidFill>
                  <a:schemeClr val="accent3">
                    <a:lumMod val="50000"/>
                  </a:schemeClr>
                </a:solidFill>
              </a:defRPr>
            </a:lvl3pPr>
            <a:lvl4pPr>
              <a:defRPr b="0">
                <a:solidFill>
                  <a:schemeClr val="accent3">
                    <a:lumMod val="50000"/>
                  </a:schemeClr>
                </a:solidFill>
              </a:defRPr>
            </a:lvl4pPr>
            <a:lvl5pP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16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 Slide Option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9">
            <a:extLst>
              <a:ext uri="{FF2B5EF4-FFF2-40B4-BE49-F238E27FC236}">
                <a16:creationId xmlns:a16="http://schemas.microsoft.com/office/drawing/2014/main" id="{11BBE256-3F23-E347-8502-9CB847B9991D}"/>
              </a:ext>
            </a:extLst>
          </p:cNvPr>
          <p:cNvSpPr>
            <a:spLocks noGrp="1"/>
          </p:cNvSpPr>
          <p:nvPr>
            <p:ph sz="quarter" idx="12" hasCustomPrompt="1"/>
          </p:nvPr>
        </p:nvSpPr>
        <p:spPr>
          <a:xfrm>
            <a:off x="712788" y="1254760"/>
            <a:ext cx="10641012" cy="4227513"/>
          </a:xfrm>
          <a:prstGeom prst="rect">
            <a:avLst/>
          </a:prstGeom>
        </p:spPr>
        <p:txBody>
          <a:bodyPr/>
          <a:lstStyle>
            <a:lvl1pPr>
              <a:buClr>
                <a:srgbClr val="E0001D"/>
              </a:buClr>
              <a:defRPr b="0">
                <a:solidFill>
                  <a:schemeClr val="accent3">
                    <a:lumMod val="50000"/>
                  </a:schemeClr>
                </a:solidFill>
                <a:latin typeface="Arial" panose="020B0604020202020204" pitchFamily="34" charset="0"/>
                <a:cs typeface="Arial" panose="020B0604020202020204" pitchFamily="34" charset="0"/>
              </a:defRPr>
            </a:lvl1pPr>
            <a:lvl2pPr>
              <a:buClr>
                <a:srgbClr val="E0001D"/>
              </a:buClr>
              <a:defRPr b="0">
                <a:solidFill>
                  <a:schemeClr val="accent3">
                    <a:lumMod val="50000"/>
                  </a:schemeClr>
                </a:solidFill>
                <a:latin typeface="Arial" panose="020B0604020202020204" pitchFamily="34" charset="0"/>
                <a:cs typeface="Arial" panose="020B0604020202020204" pitchFamily="34" charset="0"/>
              </a:defRPr>
            </a:lvl2pPr>
            <a:lvl3pPr>
              <a:buClr>
                <a:srgbClr val="E0001D"/>
              </a:buClr>
              <a:defRPr b="0">
                <a:solidFill>
                  <a:schemeClr val="accent3">
                    <a:lumMod val="50000"/>
                  </a:schemeClr>
                </a:solidFill>
                <a:latin typeface="Arial" panose="020B0604020202020204" pitchFamily="34" charset="0"/>
                <a:cs typeface="Arial" panose="020B0604020202020204" pitchFamily="34" charset="0"/>
              </a:defRPr>
            </a:lvl3pPr>
            <a:lvl4pPr>
              <a:buClr>
                <a:srgbClr val="E0001D"/>
              </a:buClr>
              <a:defRPr b="0">
                <a:solidFill>
                  <a:schemeClr val="accent3">
                    <a:lumMod val="50000"/>
                  </a:schemeClr>
                </a:solidFill>
                <a:latin typeface="Arial" panose="020B0604020202020204" pitchFamily="34" charset="0"/>
                <a:cs typeface="Arial" panose="020B0604020202020204" pitchFamily="34" charset="0"/>
              </a:defRPr>
            </a:lvl4pPr>
            <a:lvl5pPr>
              <a:buClr>
                <a:srgbClr val="E0001D"/>
              </a:buCl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062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 Slide Option 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7" name="Content Placeholder 2">
            <a:extLst>
              <a:ext uri="{FF2B5EF4-FFF2-40B4-BE49-F238E27FC236}">
                <a16:creationId xmlns:a16="http://schemas.microsoft.com/office/drawing/2014/main" id="{AE93E851-C024-1241-8E3C-244B56C1DC07}"/>
              </a:ext>
            </a:extLst>
          </p:cNvPr>
          <p:cNvSpPr>
            <a:spLocks noGrp="1"/>
          </p:cNvSpPr>
          <p:nvPr>
            <p:ph sz="half" idx="1" hasCustomPrompt="1"/>
          </p:nvPr>
        </p:nvSpPr>
        <p:spPr>
          <a:xfrm>
            <a:off x="838200" y="1371600"/>
            <a:ext cx="5181600" cy="4351338"/>
          </a:xfrm>
          <a:prstGeom prst="rect">
            <a:avLst/>
          </a:prstGeom>
        </p:spPr>
        <p:txBody>
          <a:bodyPr/>
          <a:lstStyle>
            <a:lvl1pPr>
              <a:buClr>
                <a:srgbClr val="E0001D"/>
              </a:buClr>
              <a:defRPr b="0">
                <a:solidFill>
                  <a:srgbClr val="525252"/>
                </a:solidFill>
              </a:defRPr>
            </a:lvl1pPr>
            <a:lvl2pPr>
              <a:buClr>
                <a:srgbClr val="E0001D"/>
              </a:buClr>
              <a:defRPr b="0">
                <a:solidFill>
                  <a:srgbClr val="525252"/>
                </a:solidFill>
              </a:defRPr>
            </a:lvl2pPr>
            <a:lvl3pPr>
              <a:buClr>
                <a:srgbClr val="E0001D"/>
              </a:buClr>
              <a:defRPr b="0">
                <a:solidFill>
                  <a:srgbClr val="525252"/>
                </a:solidFill>
              </a:defRPr>
            </a:lvl3pPr>
            <a:lvl4pPr>
              <a:buClr>
                <a:srgbClr val="E0001D"/>
              </a:buClr>
              <a:defRPr b="0">
                <a:solidFill>
                  <a:srgbClr val="525252"/>
                </a:solidFill>
              </a:defRPr>
            </a:lvl4pPr>
            <a:lvl5pPr>
              <a:buClr>
                <a:srgbClr val="E0001D"/>
              </a:buClr>
              <a:defRPr b="0">
                <a:solidFill>
                  <a:srgbClr val="525252"/>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667B216-EA3C-1E44-842A-A69BCCF93915}"/>
              </a:ext>
            </a:extLst>
          </p:cNvPr>
          <p:cNvSpPr>
            <a:spLocks noGrp="1"/>
          </p:cNvSpPr>
          <p:nvPr>
            <p:ph sz="half" idx="2" hasCustomPrompt="1"/>
          </p:nvPr>
        </p:nvSpPr>
        <p:spPr>
          <a:xfrm>
            <a:off x="6172200" y="1371600"/>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66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98800E0-724F-1440-B787-0C2D47D2BF4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8F7E419-D0B5-234E-A10E-9B25671DE779}"/>
              </a:ext>
            </a:extLst>
          </p:cNvPr>
          <p:cNvSpPr>
            <a:spLocks noGrp="1"/>
          </p:cNvSpPr>
          <p:nvPr>
            <p:ph type="title" hasCustomPrompt="1"/>
          </p:nvPr>
        </p:nvSpPr>
        <p:spPr>
          <a:xfrm>
            <a:off x="1676400" y="1148080"/>
            <a:ext cx="9580880" cy="1325563"/>
          </a:xfrm>
          <a:prstGeom prst="rect">
            <a:avLst/>
          </a:prstGeom>
        </p:spPr>
        <p:txBody>
          <a:bodyPr>
            <a:normAutofit/>
          </a:bodyPr>
          <a:lstStyle>
            <a:lvl1pPr algn="r">
              <a:defRPr sz="4400" b="1">
                <a:solidFill>
                  <a:schemeClr val="accent3">
                    <a:lumMod val="50000"/>
                  </a:schemeClr>
                </a:solidFill>
              </a:defRPr>
            </a:lvl1pPr>
          </a:lstStyle>
          <a:p>
            <a:r>
              <a:rPr lang="en-US" dirty="0"/>
              <a:t>Click to edit title style</a:t>
            </a:r>
          </a:p>
        </p:txBody>
      </p:sp>
      <p:sp>
        <p:nvSpPr>
          <p:cNvPr id="13" name="Content Placeholder 2">
            <a:extLst>
              <a:ext uri="{FF2B5EF4-FFF2-40B4-BE49-F238E27FC236}">
                <a16:creationId xmlns:a16="http://schemas.microsoft.com/office/drawing/2014/main" id="{B4D17BC8-1E46-6043-98AA-7368FA47C8E7}"/>
              </a:ext>
            </a:extLst>
          </p:cNvPr>
          <p:cNvSpPr>
            <a:spLocks noGrp="1"/>
          </p:cNvSpPr>
          <p:nvPr>
            <p:ph sz="half" idx="1" hasCustomPrompt="1"/>
          </p:nvPr>
        </p:nvSpPr>
        <p:spPr>
          <a:xfrm>
            <a:off x="1676399" y="2608580"/>
            <a:ext cx="9621521" cy="3101340"/>
          </a:xfrm>
          <a:prstGeom prst="rect">
            <a:avLst/>
          </a:prstGeom>
        </p:spPr>
        <p:txBody>
          <a:bodyPr/>
          <a:lstStyle>
            <a:lvl1pPr marL="0" indent="0" algn="r">
              <a:buClr>
                <a:srgbClr val="E0001D"/>
              </a:buClr>
              <a:buNone/>
              <a:defRPr b="0">
                <a:solidFill>
                  <a:schemeClr val="accent3">
                    <a:lumMod val="50000"/>
                  </a:schemeClr>
                </a:solidFill>
              </a:defRPr>
            </a:lvl1pPr>
            <a:lvl2pPr marL="457200" indent="0" algn="r">
              <a:buClr>
                <a:srgbClr val="E0001D"/>
              </a:buClr>
              <a:buNone/>
              <a:defRPr b="0">
                <a:solidFill>
                  <a:schemeClr val="accent3">
                    <a:lumMod val="50000"/>
                  </a:schemeClr>
                </a:solidFill>
              </a:defRPr>
            </a:lvl2pPr>
            <a:lvl3pPr marL="914400" indent="0" algn="r">
              <a:buClr>
                <a:srgbClr val="E0001D"/>
              </a:buClr>
              <a:buNone/>
              <a:defRPr b="0">
                <a:solidFill>
                  <a:schemeClr val="accent3">
                    <a:lumMod val="50000"/>
                  </a:schemeClr>
                </a:solidFill>
              </a:defRPr>
            </a:lvl3pPr>
            <a:lvl4pPr marL="1371600" indent="0" algn="r">
              <a:buClr>
                <a:srgbClr val="E0001D"/>
              </a:buClr>
              <a:buNone/>
              <a:defRPr b="0">
                <a:solidFill>
                  <a:schemeClr val="accent3">
                    <a:lumMod val="50000"/>
                  </a:schemeClr>
                </a:solidFill>
              </a:defRPr>
            </a:lvl4pPr>
            <a:lvl5pPr marL="1828800" indent="0" algn="r">
              <a:buClr>
                <a:srgbClr val="E0001D"/>
              </a:buClr>
              <a:buNone/>
              <a:defRPr b="0">
                <a:solidFill>
                  <a:schemeClr val="accent3">
                    <a:lumMod val="50000"/>
                  </a:schemeClr>
                </a:solidFill>
              </a:defRPr>
            </a:lvl5pPr>
          </a:lstStyle>
          <a:p>
            <a:pPr lvl="0"/>
            <a:r>
              <a:rPr lang="en-US" dirty="0"/>
              <a:t>Click to edit text style</a:t>
            </a:r>
          </a:p>
        </p:txBody>
      </p:sp>
    </p:spTree>
    <p:extLst>
      <p:ext uri="{BB962C8B-B14F-4D97-AF65-F5344CB8AC3E}">
        <p14:creationId xmlns:p14="http://schemas.microsoft.com/office/powerpoint/2010/main" val="187704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and Contact Inf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C0BC5F-18D5-1340-8696-6991DDA98B9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BB713CB-1B34-0F4A-A5B1-9975BBFCD6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
        <p:nvSpPr>
          <p:cNvPr id="9" name="TextBox 8">
            <a:extLst>
              <a:ext uri="{FF2B5EF4-FFF2-40B4-BE49-F238E27FC236}">
                <a16:creationId xmlns:a16="http://schemas.microsoft.com/office/drawing/2014/main" id="{019DF121-B72B-4F4D-9E4D-210C7FDF3DBC}"/>
              </a:ext>
            </a:extLst>
          </p:cNvPr>
          <p:cNvSpPr txBox="1"/>
          <p:nvPr userDrawn="1"/>
        </p:nvSpPr>
        <p:spPr>
          <a:xfrm>
            <a:off x="0" y="6490446"/>
            <a:ext cx="12192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American Fidelity Assurance Company</a:t>
            </a:r>
          </a:p>
        </p:txBody>
      </p:sp>
    </p:spTree>
    <p:extLst>
      <p:ext uri="{BB962C8B-B14F-4D97-AF65-F5344CB8AC3E}">
        <p14:creationId xmlns:p14="http://schemas.microsoft.com/office/powerpoint/2010/main" val="41959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72789"/>
      </p:ext>
    </p:extLst>
  </p:cSld>
  <p:clrMapOvr>
    <a:masterClrMapping/>
  </p:clrMapOvr>
  <p:extLst>
    <p:ext uri="{DCECCB84-F9BA-43D5-87BE-67443E8EF086}">
      <p15:sldGuideLst xmlns:p15="http://schemas.microsoft.com/office/powerpoint/2012/main">
        <p15:guide id="1" pos="4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D9D9D9">
            <a:alpha val="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54957" y="5295901"/>
            <a:ext cx="10782299" cy="453082"/>
          </a:xfrm>
          <a:prstGeom prst="rect">
            <a:avLst/>
          </a:prstGeom>
        </p:spPr>
        <p:txBody>
          <a:bodyPr anchor="ctr">
            <a:normAutofit/>
          </a:bodyPr>
          <a:lstStyle>
            <a:lvl1pPr algn="l">
              <a:defRPr sz="3400" b="0">
                <a:solidFill>
                  <a:srgbClr val="157885"/>
                </a:solidFill>
                <a:latin typeface="Arial" panose="020B0604020202020204" pitchFamily="34" charset="0"/>
                <a:cs typeface="Arial" panose="020B0604020202020204" pitchFamily="34" charset="0"/>
              </a:defRPr>
            </a:lvl1pPr>
          </a:lstStyle>
          <a:p>
            <a:r>
              <a:rPr lang="en-US" dirty="0"/>
              <a:t>Click to edit title </a:t>
            </a:r>
          </a:p>
        </p:txBody>
      </p:sp>
      <p:cxnSp>
        <p:nvCxnSpPr>
          <p:cNvPr id="7" name="Straight Connector 6">
            <a:extLst>
              <a:ext uri="{FF2B5EF4-FFF2-40B4-BE49-F238E27FC236}">
                <a16:creationId xmlns:a16="http://schemas.microsoft.com/office/drawing/2014/main" id="{678F7B97-4AC9-6ED3-07F4-888734B43AB7}"/>
              </a:ext>
            </a:extLst>
          </p:cNvPr>
          <p:cNvCxnSpPr>
            <a:cxnSpLocks/>
          </p:cNvCxnSpPr>
          <p:nvPr userDrawn="1"/>
        </p:nvCxnSpPr>
        <p:spPr>
          <a:xfrm>
            <a:off x="777688" y="4984953"/>
            <a:ext cx="2242159" cy="0"/>
          </a:xfrm>
          <a:prstGeom prst="line">
            <a:avLst/>
          </a:prstGeom>
          <a:ln w="76200" cap="rnd">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6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Slide Option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1498600" y="193289"/>
            <a:ext cx="9947143" cy="987812"/>
          </a:xfrm>
          <a:prstGeom prst="rect">
            <a:avLst/>
          </a:prstGeom>
        </p:spPr>
        <p:txBody>
          <a:bodyPr anchor="ctr">
            <a:normAutofit/>
          </a:bodyPr>
          <a:lstStyle>
            <a:lvl1pPr algn="r">
              <a:defRPr sz="4400" b="0">
                <a:solidFill>
                  <a:srgbClr val="EB0029"/>
                </a:solidFill>
                <a:latin typeface="Arial" panose="020B0604020202020204" pitchFamily="34" charset="0"/>
                <a:cs typeface="Arial" panose="020B0604020202020204" pitchFamily="34" charset="0"/>
              </a:defRPr>
            </a:lvl1pPr>
          </a:lstStyle>
          <a:p>
            <a:r>
              <a:rPr lang="en-US" dirty="0"/>
              <a:t>Click to edit title </a:t>
            </a:r>
          </a:p>
        </p:txBody>
      </p:sp>
      <p:sp>
        <p:nvSpPr>
          <p:cNvPr id="7" name="Content Placeholder 2">
            <a:extLst>
              <a:ext uri="{FF2B5EF4-FFF2-40B4-BE49-F238E27FC236}">
                <a16:creationId xmlns:a16="http://schemas.microsoft.com/office/drawing/2014/main" id="{476D1908-9A89-D24A-BC2E-7D9007D9A8EB}"/>
              </a:ext>
            </a:extLst>
          </p:cNvPr>
          <p:cNvSpPr>
            <a:spLocks noGrp="1"/>
          </p:cNvSpPr>
          <p:nvPr>
            <p:ph sz="half" idx="1" hasCustomPrompt="1"/>
          </p:nvPr>
        </p:nvSpPr>
        <p:spPr>
          <a:xfrm>
            <a:off x="838200" y="1825625"/>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6E3E9D9-EDD4-8D40-BA63-3401DAEE1937}"/>
              </a:ext>
            </a:extLst>
          </p:cNvPr>
          <p:cNvSpPr>
            <a:spLocks noGrp="1"/>
          </p:cNvSpPr>
          <p:nvPr>
            <p:ph sz="half" idx="2" hasCustomPrompt="1"/>
          </p:nvPr>
        </p:nvSpPr>
        <p:spPr>
          <a:xfrm>
            <a:off x="6172200" y="1825625"/>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30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 Slide Option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02F92C3-FC9A-1745-BF4F-7BAA338C8A13}"/>
              </a:ext>
            </a:extLst>
          </p:cNvPr>
          <p:cNvSpPr>
            <a:spLocks noGrp="1"/>
          </p:cNvSpPr>
          <p:nvPr>
            <p:ph sz="quarter" idx="12" hasCustomPrompt="1"/>
          </p:nvPr>
        </p:nvSpPr>
        <p:spPr>
          <a:xfrm>
            <a:off x="712788" y="1254760"/>
            <a:ext cx="10641012" cy="4227513"/>
          </a:xfrm>
          <a:prstGeom prst="rect">
            <a:avLst/>
          </a:prstGeom>
        </p:spPr>
        <p:txBody>
          <a:bodyPr/>
          <a:lstStyle>
            <a:lvl1pPr>
              <a:defRPr b="0">
                <a:solidFill>
                  <a:schemeClr val="accent3">
                    <a:lumMod val="50000"/>
                  </a:schemeClr>
                </a:solidFill>
                <a:latin typeface="Arial" panose="020B0604020202020204" pitchFamily="34" charset="0"/>
                <a:cs typeface="Arial" panose="020B0604020202020204" pitchFamily="34" charset="0"/>
              </a:defRPr>
            </a:lvl1pPr>
            <a:lvl2pPr>
              <a:defRPr b="0">
                <a:solidFill>
                  <a:schemeClr val="accent3">
                    <a:lumMod val="50000"/>
                  </a:schemeClr>
                </a:solidFill>
                <a:latin typeface="Arial" panose="020B0604020202020204" pitchFamily="34" charset="0"/>
                <a:cs typeface="Arial" panose="020B0604020202020204" pitchFamily="34" charset="0"/>
              </a:defRPr>
            </a:lvl2pPr>
            <a:lvl3pPr>
              <a:defRPr b="0">
                <a:solidFill>
                  <a:schemeClr val="accent3">
                    <a:lumMod val="50000"/>
                  </a:schemeClr>
                </a:solidFill>
                <a:latin typeface="Arial" panose="020B0604020202020204" pitchFamily="34" charset="0"/>
                <a:cs typeface="Arial" panose="020B0604020202020204" pitchFamily="34" charset="0"/>
              </a:defRPr>
            </a:lvl3pPr>
            <a:lvl4pPr>
              <a:defRPr b="0">
                <a:solidFill>
                  <a:schemeClr val="accent3">
                    <a:lumMod val="50000"/>
                  </a:schemeClr>
                </a:solidFill>
                <a:latin typeface="Arial" panose="020B0604020202020204" pitchFamily="34" charset="0"/>
                <a:cs typeface="Arial" panose="020B0604020202020204" pitchFamily="34" charset="0"/>
              </a:defRPr>
            </a:lvl4pPr>
            <a:lvl5pP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pic>
        <p:nvPicPr>
          <p:cNvPr id="4" name="Picture 3">
            <a:extLst>
              <a:ext uri="{FF2B5EF4-FFF2-40B4-BE49-F238E27FC236}">
                <a16:creationId xmlns:a16="http://schemas.microsoft.com/office/drawing/2014/main" id="{72F362F7-37B1-4641-BED2-33049652EF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302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 Slide Option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2">
            <a:extLst>
              <a:ext uri="{FF2B5EF4-FFF2-40B4-BE49-F238E27FC236}">
                <a16:creationId xmlns:a16="http://schemas.microsoft.com/office/drawing/2014/main" id="{DE3E3ED3-5E3C-A74E-B8A0-DA0BC430C446}"/>
              </a:ext>
            </a:extLst>
          </p:cNvPr>
          <p:cNvSpPr>
            <a:spLocks noGrp="1"/>
          </p:cNvSpPr>
          <p:nvPr>
            <p:ph sz="half" idx="1" hasCustomPrompt="1"/>
          </p:nvPr>
        </p:nvSpPr>
        <p:spPr>
          <a:xfrm>
            <a:off x="838200" y="1371600"/>
            <a:ext cx="5181600" cy="4351338"/>
          </a:xfrm>
          <a:prstGeom prst="rect">
            <a:avLst/>
          </a:prstGeom>
        </p:spPr>
        <p:txBody>
          <a:bodyPr/>
          <a:lstStyle>
            <a:lvl1pPr>
              <a:defRPr b="0">
                <a:solidFill>
                  <a:schemeClr val="accent3">
                    <a:lumMod val="50000"/>
                  </a:schemeClr>
                </a:solidFill>
              </a:defRPr>
            </a:lvl1pPr>
            <a:lvl2pPr>
              <a:defRPr b="0">
                <a:solidFill>
                  <a:schemeClr val="accent3">
                    <a:lumMod val="50000"/>
                  </a:schemeClr>
                </a:solidFill>
              </a:defRPr>
            </a:lvl2pPr>
            <a:lvl3pPr>
              <a:defRPr b="0">
                <a:solidFill>
                  <a:schemeClr val="accent3">
                    <a:lumMod val="50000"/>
                  </a:schemeClr>
                </a:solidFill>
              </a:defRPr>
            </a:lvl3pPr>
            <a:lvl4pPr>
              <a:defRPr b="0">
                <a:solidFill>
                  <a:schemeClr val="accent3">
                    <a:lumMod val="50000"/>
                  </a:schemeClr>
                </a:solidFill>
              </a:defRPr>
            </a:lvl4pPr>
            <a:lvl5pP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92B2D34-E60C-3442-B9BC-18201C5F83B7}"/>
              </a:ext>
            </a:extLst>
          </p:cNvPr>
          <p:cNvSpPr>
            <a:spLocks noGrp="1"/>
          </p:cNvSpPr>
          <p:nvPr>
            <p:ph sz="half" idx="2" hasCustomPrompt="1"/>
          </p:nvPr>
        </p:nvSpPr>
        <p:spPr>
          <a:xfrm>
            <a:off x="6172200" y="1371600"/>
            <a:ext cx="5181600" cy="4351338"/>
          </a:xfrm>
          <a:prstGeom prst="rect">
            <a:avLst/>
          </a:prstGeom>
        </p:spPr>
        <p:txBody>
          <a:bodyPr/>
          <a:lstStyle>
            <a:lvl1pPr>
              <a:defRPr b="0">
                <a:solidFill>
                  <a:schemeClr val="accent3">
                    <a:lumMod val="50000"/>
                  </a:schemeClr>
                </a:solidFill>
              </a:defRPr>
            </a:lvl1pPr>
            <a:lvl2pPr>
              <a:defRPr b="0">
                <a:solidFill>
                  <a:schemeClr val="accent3">
                    <a:lumMod val="50000"/>
                  </a:schemeClr>
                </a:solidFill>
              </a:defRPr>
            </a:lvl2pPr>
            <a:lvl3pPr>
              <a:defRPr b="0">
                <a:solidFill>
                  <a:schemeClr val="accent3">
                    <a:lumMod val="50000"/>
                  </a:schemeClr>
                </a:solidFill>
              </a:defRPr>
            </a:lvl3pPr>
            <a:lvl4pPr>
              <a:defRPr b="0">
                <a:solidFill>
                  <a:schemeClr val="accent3">
                    <a:lumMod val="50000"/>
                  </a:schemeClr>
                </a:solidFill>
              </a:defRPr>
            </a:lvl4pPr>
            <a:lvl5pP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00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Slide Option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9">
            <a:extLst>
              <a:ext uri="{FF2B5EF4-FFF2-40B4-BE49-F238E27FC236}">
                <a16:creationId xmlns:a16="http://schemas.microsoft.com/office/drawing/2014/main" id="{11BBE256-3F23-E347-8502-9CB847B9991D}"/>
              </a:ext>
            </a:extLst>
          </p:cNvPr>
          <p:cNvSpPr>
            <a:spLocks noGrp="1"/>
          </p:cNvSpPr>
          <p:nvPr>
            <p:ph sz="quarter" idx="12" hasCustomPrompt="1"/>
          </p:nvPr>
        </p:nvSpPr>
        <p:spPr>
          <a:xfrm>
            <a:off x="712788" y="1254760"/>
            <a:ext cx="10641012" cy="4227513"/>
          </a:xfrm>
          <a:prstGeom prst="rect">
            <a:avLst/>
          </a:prstGeom>
        </p:spPr>
        <p:txBody>
          <a:bodyPr/>
          <a:lstStyle>
            <a:lvl1pPr>
              <a:buClr>
                <a:srgbClr val="E0001D"/>
              </a:buClr>
              <a:defRPr b="0">
                <a:solidFill>
                  <a:schemeClr val="accent3">
                    <a:lumMod val="50000"/>
                  </a:schemeClr>
                </a:solidFill>
                <a:latin typeface="Arial" panose="020B0604020202020204" pitchFamily="34" charset="0"/>
                <a:cs typeface="Arial" panose="020B0604020202020204" pitchFamily="34" charset="0"/>
              </a:defRPr>
            </a:lvl1pPr>
            <a:lvl2pPr>
              <a:buClr>
                <a:srgbClr val="E0001D"/>
              </a:buClr>
              <a:defRPr b="0">
                <a:solidFill>
                  <a:schemeClr val="accent3">
                    <a:lumMod val="50000"/>
                  </a:schemeClr>
                </a:solidFill>
                <a:latin typeface="Arial" panose="020B0604020202020204" pitchFamily="34" charset="0"/>
                <a:cs typeface="Arial" panose="020B0604020202020204" pitchFamily="34" charset="0"/>
              </a:defRPr>
            </a:lvl2pPr>
            <a:lvl3pPr>
              <a:buClr>
                <a:srgbClr val="E0001D"/>
              </a:buClr>
              <a:defRPr b="0">
                <a:solidFill>
                  <a:schemeClr val="accent3">
                    <a:lumMod val="50000"/>
                  </a:schemeClr>
                </a:solidFill>
                <a:latin typeface="Arial" panose="020B0604020202020204" pitchFamily="34" charset="0"/>
                <a:cs typeface="Arial" panose="020B0604020202020204" pitchFamily="34" charset="0"/>
              </a:defRPr>
            </a:lvl3pPr>
            <a:lvl4pPr>
              <a:buClr>
                <a:srgbClr val="E0001D"/>
              </a:buClr>
              <a:defRPr b="0">
                <a:solidFill>
                  <a:schemeClr val="accent3">
                    <a:lumMod val="50000"/>
                  </a:schemeClr>
                </a:solidFill>
                <a:latin typeface="Arial" panose="020B0604020202020204" pitchFamily="34" charset="0"/>
                <a:cs typeface="Arial" panose="020B0604020202020204" pitchFamily="34" charset="0"/>
              </a:defRPr>
            </a:lvl4pPr>
            <a:lvl5pPr>
              <a:buClr>
                <a:srgbClr val="E0001D"/>
              </a:buClr>
              <a:defRPr b="0">
                <a:solidFill>
                  <a:schemeClr val="accent3">
                    <a:lumMod val="50000"/>
                  </a:schemeClr>
                </a:solidFill>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991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Slide Option 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190500"/>
            <a:ext cx="10717078" cy="990600"/>
          </a:xfrm>
          <a:prstGeom prst="rect">
            <a:avLst/>
          </a:prstGeom>
        </p:spPr>
        <p:txBody>
          <a:bodyPr anchor="ctr">
            <a:noAutofit/>
          </a:bodyPr>
          <a:lstStyle>
            <a:lvl1pPr algn="r">
              <a:defRPr sz="4400" b="0" i="0">
                <a:solidFill>
                  <a:srgbClr val="E0001D"/>
                </a:solidFill>
                <a:latin typeface="Arial" panose="020B0604020202020204" pitchFamily="34" charset="0"/>
                <a:cs typeface="Arial" panose="020B0604020202020204" pitchFamily="34" charset="0"/>
              </a:defRPr>
            </a:lvl1pPr>
          </a:lstStyle>
          <a:p>
            <a:r>
              <a:rPr lang="en-US" dirty="0"/>
              <a:t>Click to edit title</a:t>
            </a:r>
          </a:p>
        </p:txBody>
      </p:sp>
      <p:sp>
        <p:nvSpPr>
          <p:cNvPr id="7" name="Content Placeholder 2">
            <a:extLst>
              <a:ext uri="{FF2B5EF4-FFF2-40B4-BE49-F238E27FC236}">
                <a16:creationId xmlns:a16="http://schemas.microsoft.com/office/drawing/2014/main" id="{AE93E851-C024-1241-8E3C-244B56C1DC07}"/>
              </a:ext>
            </a:extLst>
          </p:cNvPr>
          <p:cNvSpPr>
            <a:spLocks noGrp="1"/>
          </p:cNvSpPr>
          <p:nvPr>
            <p:ph sz="half" idx="1" hasCustomPrompt="1"/>
          </p:nvPr>
        </p:nvSpPr>
        <p:spPr>
          <a:xfrm>
            <a:off x="838200" y="1371600"/>
            <a:ext cx="5181600" cy="4351338"/>
          </a:xfrm>
          <a:prstGeom prst="rect">
            <a:avLst/>
          </a:prstGeom>
        </p:spPr>
        <p:txBody>
          <a:bodyPr/>
          <a:lstStyle>
            <a:lvl1pPr>
              <a:buClr>
                <a:srgbClr val="E0001D"/>
              </a:buClr>
              <a:defRPr b="0">
                <a:solidFill>
                  <a:srgbClr val="525252"/>
                </a:solidFill>
              </a:defRPr>
            </a:lvl1pPr>
            <a:lvl2pPr>
              <a:buClr>
                <a:srgbClr val="E0001D"/>
              </a:buClr>
              <a:defRPr b="0">
                <a:solidFill>
                  <a:srgbClr val="525252"/>
                </a:solidFill>
              </a:defRPr>
            </a:lvl2pPr>
            <a:lvl3pPr>
              <a:buClr>
                <a:srgbClr val="E0001D"/>
              </a:buClr>
              <a:defRPr b="0">
                <a:solidFill>
                  <a:srgbClr val="525252"/>
                </a:solidFill>
              </a:defRPr>
            </a:lvl3pPr>
            <a:lvl4pPr>
              <a:buClr>
                <a:srgbClr val="E0001D"/>
              </a:buClr>
              <a:defRPr b="0">
                <a:solidFill>
                  <a:srgbClr val="525252"/>
                </a:solidFill>
              </a:defRPr>
            </a:lvl4pPr>
            <a:lvl5pPr>
              <a:buClr>
                <a:srgbClr val="E0001D"/>
              </a:buClr>
              <a:defRPr b="0">
                <a:solidFill>
                  <a:srgbClr val="525252"/>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667B216-EA3C-1E44-842A-A69BCCF93915}"/>
              </a:ext>
            </a:extLst>
          </p:cNvPr>
          <p:cNvSpPr>
            <a:spLocks noGrp="1"/>
          </p:cNvSpPr>
          <p:nvPr>
            <p:ph sz="half" idx="2" hasCustomPrompt="1"/>
          </p:nvPr>
        </p:nvSpPr>
        <p:spPr>
          <a:xfrm>
            <a:off x="6172200" y="1371600"/>
            <a:ext cx="5181600" cy="4351338"/>
          </a:xfrm>
          <a:prstGeom prst="rect">
            <a:avLst/>
          </a:prstGeom>
        </p:spPr>
        <p:txBody>
          <a:bodyPr/>
          <a:lstStyle>
            <a:lvl1pPr>
              <a:buClr>
                <a:srgbClr val="E0001D"/>
              </a:buClr>
              <a:defRPr b="0">
                <a:solidFill>
                  <a:schemeClr val="accent3">
                    <a:lumMod val="50000"/>
                  </a:schemeClr>
                </a:solidFill>
              </a:defRPr>
            </a:lvl1pPr>
            <a:lvl2pPr>
              <a:buClr>
                <a:srgbClr val="E0001D"/>
              </a:buClr>
              <a:defRPr b="0">
                <a:solidFill>
                  <a:schemeClr val="accent3">
                    <a:lumMod val="50000"/>
                  </a:schemeClr>
                </a:solidFill>
              </a:defRPr>
            </a:lvl2pPr>
            <a:lvl3pPr>
              <a:buClr>
                <a:srgbClr val="E0001D"/>
              </a:buClr>
              <a:defRPr b="0">
                <a:solidFill>
                  <a:schemeClr val="accent3">
                    <a:lumMod val="50000"/>
                  </a:schemeClr>
                </a:solidFill>
              </a:defRPr>
            </a:lvl3pPr>
            <a:lvl4pPr>
              <a:buClr>
                <a:srgbClr val="E0001D"/>
              </a:buClr>
              <a:defRPr b="0">
                <a:solidFill>
                  <a:schemeClr val="accent3">
                    <a:lumMod val="50000"/>
                  </a:schemeClr>
                </a:solidFill>
              </a:defRPr>
            </a:lvl4pPr>
            <a:lvl5pPr>
              <a:buClr>
                <a:srgbClr val="E0001D"/>
              </a:buClr>
              <a:defRPr b="0">
                <a:solidFill>
                  <a:schemeClr val="accent3">
                    <a:lumMod val="50000"/>
                  </a:schemeClr>
                </a:solidFill>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29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9D9D9">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255819"/>
      </p:ext>
    </p:extLst>
  </p:cSld>
  <p:clrMap bg1="lt1" tx1="dk1" bg2="lt2" tx2="dk2" accent1="accent1" accent2="accent2" accent3="accent3" accent4="accent4" accent5="accent5" accent6="accent6" hlink="hlink" folHlink="folHlink"/>
  <p:sldLayoutIdLst>
    <p:sldLayoutId id="2147483687" r:id="rId1"/>
    <p:sldLayoutId id="2147483706" r:id="rId2"/>
    <p:sldLayoutId id="2147483709" r:id="rId3"/>
    <p:sldLayoutId id="2147483715" r:id="rId4"/>
    <p:sldLayoutId id="2147483696" r:id="rId5"/>
    <p:sldLayoutId id="2147483693" r:id="rId6"/>
    <p:sldLayoutId id="2147483697" r:id="rId7"/>
    <p:sldLayoutId id="2147483681" r:id="rId8"/>
    <p:sldLayoutId id="2147483698" r:id="rId9"/>
    <p:sldLayoutId id="2147483705"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88" userDrawn="1">
          <p15:clr>
            <a:srgbClr val="F26B43"/>
          </p15:clr>
        </p15:guide>
        <p15:guide id="2" orient="horz" pos="120" userDrawn="1">
          <p15:clr>
            <a:srgbClr val="F26B43"/>
          </p15:clr>
        </p15:guide>
        <p15:guide id="3" pos="7200" userDrawn="1">
          <p15:clr>
            <a:srgbClr val="F26B43"/>
          </p15:clr>
        </p15:guide>
        <p15:guide id="4" orient="horz" pos="744" userDrawn="1">
          <p15:clr>
            <a:srgbClr val="F26B43"/>
          </p15:clr>
        </p15:guide>
        <p15:guide id="5" orient="horz" pos="3772" userDrawn="1">
          <p15:clr>
            <a:srgbClr val="F26B43"/>
          </p15:clr>
        </p15:guide>
        <p15:guide id="6" orient="horz" pos="3168" userDrawn="1">
          <p15:clr>
            <a:srgbClr val="F26B43"/>
          </p15:clr>
        </p15:guide>
        <p15:guide id="7" orient="horz" pos="3576" userDrawn="1">
          <p15:clr>
            <a:srgbClr val="F26B43"/>
          </p15:clr>
        </p15:guide>
        <p15:guide id="8" pos="408" userDrawn="1">
          <p15:clr>
            <a:srgbClr val="F26B43"/>
          </p15:clr>
        </p15:guide>
        <p15:guide id="9" pos="456" userDrawn="1">
          <p15:clr>
            <a:srgbClr val="F26B43"/>
          </p15:clr>
        </p15:guide>
        <p15:guide id="10" orient="horz" pos="30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50826-3429-85A9-EBCB-E93C7268B002}"/>
              </a:ext>
            </a:extLst>
          </p:cNvPr>
          <p:cNvSpPr/>
          <p:nvPr userDrawn="1"/>
        </p:nvSpPr>
        <p:spPr>
          <a:xfrm>
            <a:off x="186145" y="6487597"/>
            <a:ext cx="998991" cy="246221"/>
          </a:xfrm>
          <a:prstGeom prst="rect">
            <a:avLst/>
          </a:prstGeom>
        </p:spPr>
        <p:txBody>
          <a:bodyPr wrap="none">
            <a:spAutoFit/>
          </a:bodyPr>
          <a:lstStyle/>
          <a:p>
            <a:r>
              <a:rPr lang="en-US" sz="1000" dirty="0">
                <a:solidFill>
                  <a:schemeClr val="accent3">
                    <a:lumMod val="75000"/>
                  </a:schemeClr>
                </a:solidFill>
                <a:latin typeface="Arial" panose="020B0604020202020204" pitchFamily="34" charset="0"/>
                <a:cs typeface="Arial" panose="020B0604020202020204" pitchFamily="34" charset="0"/>
              </a:rPr>
              <a:t>AF-1011-0423</a:t>
            </a:r>
          </a:p>
        </p:txBody>
      </p:sp>
    </p:spTree>
    <p:extLst>
      <p:ext uri="{BB962C8B-B14F-4D97-AF65-F5344CB8AC3E}">
        <p14:creationId xmlns:p14="http://schemas.microsoft.com/office/powerpoint/2010/main" val="3745755628"/>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D9D9">
            <a:alpha val="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6B14BD-1ECD-F5A4-60DB-E72D80DF2738}"/>
              </a:ext>
            </a:extLst>
          </p:cNvPr>
          <p:cNvSpPr/>
          <p:nvPr userDrawn="1"/>
        </p:nvSpPr>
        <p:spPr>
          <a:xfrm>
            <a:off x="186145" y="6487597"/>
            <a:ext cx="998991" cy="246221"/>
          </a:xfrm>
          <a:prstGeom prst="rect">
            <a:avLst/>
          </a:prstGeom>
        </p:spPr>
        <p:txBody>
          <a:bodyPr wrap="none">
            <a:spAutoFit/>
          </a:bodyPr>
          <a:lstStyle/>
          <a:p>
            <a:r>
              <a:rPr lang="en-US" sz="1000" dirty="0">
                <a:solidFill>
                  <a:schemeClr val="accent3">
                    <a:lumMod val="75000"/>
                  </a:schemeClr>
                </a:solidFill>
                <a:latin typeface="Arial" panose="020B0604020202020204" pitchFamily="34" charset="0"/>
                <a:cs typeface="Arial" panose="020B0604020202020204" pitchFamily="34" charset="0"/>
              </a:rPr>
              <a:t>AF-1011-0423</a:t>
            </a:r>
          </a:p>
        </p:txBody>
      </p:sp>
    </p:spTree>
    <p:extLst>
      <p:ext uri="{BB962C8B-B14F-4D97-AF65-F5344CB8AC3E}">
        <p14:creationId xmlns:p14="http://schemas.microsoft.com/office/powerpoint/2010/main" val="853248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88">
          <p15:clr>
            <a:srgbClr val="F26B43"/>
          </p15:clr>
        </p15:guide>
        <p15:guide id="2" orient="horz" pos="120">
          <p15:clr>
            <a:srgbClr val="F26B43"/>
          </p15:clr>
        </p15:guide>
        <p15:guide id="3" pos="7200">
          <p15:clr>
            <a:srgbClr val="F26B43"/>
          </p15:clr>
        </p15:guide>
        <p15:guide id="4" orient="horz" pos="744">
          <p15:clr>
            <a:srgbClr val="F26B43"/>
          </p15:clr>
        </p15:guide>
        <p15:guide id="5" orient="horz" pos="3772">
          <p15:clr>
            <a:srgbClr val="F26B43"/>
          </p15:clr>
        </p15:guide>
        <p15:guide id="6" orient="horz" pos="3168">
          <p15:clr>
            <a:srgbClr val="F26B43"/>
          </p15:clr>
        </p15:guide>
        <p15:guide id="7" orient="horz" pos="3576">
          <p15:clr>
            <a:srgbClr val="F26B43"/>
          </p15:clr>
        </p15:guide>
        <p15:guide id="8" pos="408">
          <p15:clr>
            <a:srgbClr val="F26B43"/>
          </p15:clr>
        </p15:guide>
        <p15:guide id="9" pos="456">
          <p15:clr>
            <a:srgbClr val="F26B43"/>
          </p15:clr>
        </p15:guide>
        <p15:guide id="10" orient="horz" pos="3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9D9D9">
            <a:alpha val="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1C130F-1AEA-B7E3-E491-B4C17F8C4E9A}"/>
              </a:ext>
            </a:extLst>
          </p:cNvPr>
          <p:cNvSpPr/>
          <p:nvPr userDrawn="1"/>
        </p:nvSpPr>
        <p:spPr>
          <a:xfrm>
            <a:off x="186145" y="6487597"/>
            <a:ext cx="998991" cy="246221"/>
          </a:xfrm>
          <a:prstGeom prst="rect">
            <a:avLst/>
          </a:prstGeom>
        </p:spPr>
        <p:txBody>
          <a:bodyPr wrap="none">
            <a:spAutoFit/>
          </a:bodyPr>
          <a:lstStyle/>
          <a:p>
            <a:r>
              <a:rPr lang="en-US" sz="1000" dirty="0">
                <a:solidFill>
                  <a:schemeClr val="accent3">
                    <a:lumMod val="75000"/>
                  </a:schemeClr>
                </a:solidFill>
                <a:latin typeface="Arial" panose="020B0604020202020204" pitchFamily="34" charset="0"/>
                <a:cs typeface="Arial" panose="020B0604020202020204" pitchFamily="34" charset="0"/>
              </a:rPr>
              <a:t>AF-1011-0423</a:t>
            </a:r>
          </a:p>
        </p:txBody>
      </p:sp>
    </p:spTree>
    <p:extLst>
      <p:ext uri="{BB962C8B-B14F-4D97-AF65-F5344CB8AC3E}">
        <p14:creationId xmlns:p14="http://schemas.microsoft.com/office/powerpoint/2010/main" val="1337406504"/>
      </p:ext>
    </p:extLst>
  </p:cSld>
  <p:clrMap bg1="lt1" tx1="dk1" bg2="lt2" tx2="dk2" accent1="accent1" accent2="accent2" accent3="accent3" accent4="accent4" accent5="accent5" accent6="accent6" hlink="hlink" folHlink="folHlink"/>
  <p:sldLayoutIdLst>
    <p:sldLayoutId id="2147483736" r:id="rId1"/>
    <p:sldLayoutId id="2147483749"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88">
          <p15:clr>
            <a:srgbClr val="F26B43"/>
          </p15:clr>
        </p15:guide>
        <p15:guide id="2" orient="horz" pos="120">
          <p15:clr>
            <a:srgbClr val="F26B43"/>
          </p15:clr>
        </p15:guide>
        <p15:guide id="3" pos="7200">
          <p15:clr>
            <a:srgbClr val="F26B43"/>
          </p15:clr>
        </p15:guide>
        <p15:guide id="4" orient="horz" pos="744">
          <p15:clr>
            <a:srgbClr val="F26B43"/>
          </p15:clr>
        </p15:guide>
        <p15:guide id="5" orient="horz" pos="3772">
          <p15:clr>
            <a:srgbClr val="F26B43"/>
          </p15:clr>
        </p15:guide>
        <p15:guide id="6" orient="horz" pos="3168">
          <p15:clr>
            <a:srgbClr val="F26B43"/>
          </p15:clr>
        </p15:guide>
        <p15:guide id="7" orient="horz" pos="3576">
          <p15:clr>
            <a:srgbClr val="F26B43"/>
          </p15:clr>
        </p15:guide>
        <p15:guide id="8" pos="408">
          <p15:clr>
            <a:srgbClr val="F26B43"/>
          </p15:clr>
        </p15:guide>
        <p15:guide id="9" pos="456">
          <p15:clr>
            <a:srgbClr val="F26B43"/>
          </p15:clr>
        </p15:guide>
        <p15:guide id="10" orient="horz" pos="30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3473AE-6D93-B445-AD78-34E50CD11FFF}"/>
              </a:ext>
            </a:extLst>
          </p:cNvPr>
          <p:cNvSpPr/>
          <p:nvPr userDrawn="1"/>
        </p:nvSpPr>
        <p:spPr>
          <a:xfrm>
            <a:off x="186145" y="6487597"/>
            <a:ext cx="998991" cy="246221"/>
          </a:xfrm>
          <a:prstGeom prst="rect">
            <a:avLst/>
          </a:prstGeom>
        </p:spPr>
        <p:txBody>
          <a:bodyPr wrap="none">
            <a:spAutoFit/>
          </a:bodyPr>
          <a:lstStyle/>
          <a:p>
            <a:r>
              <a:rPr lang="en-US" sz="1000" dirty="0">
                <a:solidFill>
                  <a:schemeClr val="accent3">
                    <a:lumMod val="75000"/>
                  </a:schemeClr>
                </a:solidFill>
                <a:latin typeface="Arial" panose="020B0604020202020204" pitchFamily="34" charset="0"/>
                <a:cs typeface="Arial" panose="020B0604020202020204" pitchFamily="34" charset="0"/>
              </a:rPr>
              <a:t>AF-1011-0423</a:t>
            </a:r>
          </a:p>
        </p:txBody>
      </p:sp>
    </p:spTree>
    <p:extLst>
      <p:ext uri="{BB962C8B-B14F-4D97-AF65-F5344CB8AC3E}">
        <p14:creationId xmlns:p14="http://schemas.microsoft.com/office/powerpoint/2010/main" val="333143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png"/><Relationship Id="rId7"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45.jpg"/><Relationship Id="rId5" Type="http://schemas.openxmlformats.org/officeDocument/2006/relationships/image" Target="../media/image44.emf"/><Relationship Id="rId4" Type="http://schemas.openxmlformats.org/officeDocument/2006/relationships/image" Target="../media/image43.emf"/></Relationships>
</file>

<file path=ppt/slides/_rels/slide11.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61.jp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64.jpg"/><Relationship Id="rId4" Type="http://schemas.openxmlformats.org/officeDocument/2006/relationships/image" Target="../media/image63.emf"/></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67.jp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hyperlink" Target="mailto:Lela.Yu@americanfidelity.com"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68.jpg"/><Relationship Id="rId5" Type="http://schemas.openxmlformats.org/officeDocument/2006/relationships/image" Target="../media/image3.emf"/><Relationship Id="rId4" Type="http://schemas.openxmlformats.org/officeDocument/2006/relationships/hyperlink" Target="mailto:teve.schwartz@americanfidelity.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3415-3E01-441B-D0A4-3AA44C57BFFD}"/>
              </a:ext>
            </a:extLst>
          </p:cNvPr>
          <p:cNvSpPr>
            <a:spLocks noGrp="1"/>
          </p:cNvSpPr>
          <p:nvPr>
            <p:ph type="title"/>
          </p:nvPr>
        </p:nvSpPr>
        <p:spPr/>
        <p:txBody>
          <a:bodyPr>
            <a:normAutofit fontScale="90000"/>
          </a:bodyPr>
          <a:lstStyle/>
          <a:p>
            <a:r>
              <a:rPr lang="en-US" dirty="0"/>
              <a:t>Your Available Benefits</a:t>
            </a:r>
          </a:p>
        </p:txBody>
      </p:sp>
      <p:sp>
        <p:nvSpPr>
          <p:cNvPr id="3" name="Slide Number Placeholder 1">
            <a:extLst>
              <a:ext uri="{FF2B5EF4-FFF2-40B4-BE49-F238E27FC236}">
                <a16:creationId xmlns:a16="http://schemas.microsoft.com/office/drawing/2014/main" id="{EF94ABBD-FC6D-1ABD-A28B-D4196DFF8447}"/>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262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2A94-02CC-96E1-0192-0435C18B66C3}"/>
              </a:ext>
            </a:extLst>
          </p:cNvPr>
          <p:cNvSpPr/>
          <p:nvPr/>
        </p:nvSpPr>
        <p:spPr>
          <a:xfrm>
            <a:off x="8203096" y="5231213"/>
            <a:ext cx="3988904" cy="1626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FF004C2-2447-4380-A693-38AD41C0A85A}"/>
              </a:ext>
            </a:extLst>
          </p:cNvPr>
          <p:cNvSpPr>
            <a:spLocks noGrp="1"/>
          </p:cNvSpPr>
          <p:nvPr>
            <p:ph type="body" sz="quarter" idx="10"/>
          </p:nvPr>
        </p:nvSpPr>
        <p:spPr/>
        <p:txBody>
          <a:bodyPr/>
          <a:lstStyle/>
          <a:p>
            <a:r>
              <a:rPr lang="en-US" dirty="0"/>
              <a:t>Reimbursement Accounts</a:t>
            </a:r>
          </a:p>
        </p:txBody>
      </p:sp>
      <p:sp>
        <p:nvSpPr>
          <p:cNvPr id="7" name="TextBox 6">
            <a:extLst>
              <a:ext uri="{FF2B5EF4-FFF2-40B4-BE49-F238E27FC236}">
                <a16:creationId xmlns:a16="http://schemas.microsoft.com/office/drawing/2014/main" id="{3C48CF16-9E08-6146-851D-D237A0EA6657}"/>
              </a:ext>
            </a:extLst>
          </p:cNvPr>
          <p:cNvSpPr txBox="1"/>
          <p:nvPr/>
        </p:nvSpPr>
        <p:spPr>
          <a:xfrm>
            <a:off x="792774" y="3997079"/>
            <a:ext cx="3120154" cy="461665"/>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Healthcare FSA</a:t>
            </a:r>
          </a:p>
        </p:txBody>
      </p:sp>
      <p:sp>
        <p:nvSpPr>
          <p:cNvPr id="9" name="TextBox 8">
            <a:extLst>
              <a:ext uri="{FF2B5EF4-FFF2-40B4-BE49-F238E27FC236}">
                <a16:creationId xmlns:a16="http://schemas.microsoft.com/office/drawing/2014/main" id="{44F602DE-5AD8-2F4A-B50C-553606A3BCC5}"/>
              </a:ext>
            </a:extLst>
          </p:cNvPr>
          <p:cNvSpPr txBox="1"/>
          <p:nvPr/>
        </p:nvSpPr>
        <p:spPr>
          <a:xfrm>
            <a:off x="7728810" y="3985504"/>
            <a:ext cx="3981193" cy="461665"/>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Dependent Care Account</a:t>
            </a:r>
          </a:p>
        </p:txBody>
      </p:sp>
      <p:sp>
        <p:nvSpPr>
          <p:cNvPr id="8" name="Text Placeholder 18">
            <a:extLst>
              <a:ext uri="{FF2B5EF4-FFF2-40B4-BE49-F238E27FC236}">
                <a16:creationId xmlns:a16="http://schemas.microsoft.com/office/drawing/2014/main" id="{C1810F65-3302-9F69-DC87-DA8D22BE9E72}"/>
              </a:ext>
            </a:extLst>
          </p:cNvPr>
          <p:cNvSpPr txBox="1">
            <a:spLocks/>
          </p:cNvSpPr>
          <p:nvPr/>
        </p:nvSpPr>
        <p:spPr>
          <a:xfrm>
            <a:off x="647700" y="1222699"/>
            <a:ext cx="9664700" cy="990600"/>
          </a:xfrm>
          <a:prstGeom prst="rect">
            <a:avLst/>
          </a:prstGeom>
        </p:spPr>
        <p:txBody>
          <a:bodyPr anchor="ctr"/>
          <a:lstStyle>
            <a:lvl1pPr marL="0" indent="0" algn="r" defTabSz="914400" rtl="0" eaLnBrk="1" latinLnBrk="0" hangingPunct="1">
              <a:lnSpc>
                <a:spcPct val="90000"/>
              </a:lnSpc>
              <a:spcBef>
                <a:spcPts val="1000"/>
              </a:spcBef>
              <a:buFontTx/>
              <a:buNone/>
              <a:defRPr sz="4400" b="0" i="0" kern="1200">
                <a:solidFill>
                  <a:srgbClr val="EB0029"/>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Flexible Spending Accounts (FSAs)</a:t>
            </a:r>
          </a:p>
        </p:txBody>
      </p:sp>
      <p:cxnSp>
        <p:nvCxnSpPr>
          <p:cNvPr id="12" name="Straight Connector 11">
            <a:extLst>
              <a:ext uri="{FF2B5EF4-FFF2-40B4-BE49-F238E27FC236}">
                <a16:creationId xmlns:a16="http://schemas.microsoft.com/office/drawing/2014/main" id="{8425513B-5D07-1CBB-771E-790E12491242}"/>
              </a:ext>
            </a:extLst>
          </p:cNvPr>
          <p:cNvCxnSpPr>
            <a:cxnSpLocks/>
          </p:cNvCxnSpPr>
          <p:nvPr/>
        </p:nvCxnSpPr>
        <p:spPr>
          <a:xfrm>
            <a:off x="744498" y="2140108"/>
            <a:ext cx="2769476" cy="0"/>
          </a:xfrm>
          <a:prstGeom prst="line">
            <a:avLst/>
          </a:prstGeom>
          <a:ln w="57150" cap="rnd">
            <a:solidFill>
              <a:srgbClr val="E0001D"/>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B5B2B3-83FE-A7A2-2D03-72F05A102C49}"/>
              </a:ext>
            </a:extLst>
          </p:cNvPr>
          <p:cNvSpPr txBox="1"/>
          <p:nvPr/>
        </p:nvSpPr>
        <p:spPr>
          <a:xfrm>
            <a:off x="4463191" y="3985504"/>
            <a:ext cx="3360157" cy="46166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Limited Purpose FSA</a:t>
            </a:r>
          </a:p>
        </p:txBody>
      </p:sp>
      <p:sp>
        <p:nvSpPr>
          <p:cNvPr id="27" name="TextBox 26">
            <a:extLst>
              <a:ext uri="{FF2B5EF4-FFF2-40B4-BE49-F238E27FC236}">
                <a16:creationId xmlns:a16="http://schemas.microsoft.com/office/drawing/2014/main" id="{64570279-473E-0AD2-38C0-BFC401B96838}"/>
              </a:ext>
            </a:extLst>
          </p:cNvPr>
          <p:cNvSpPr txBox="1"/>
          <p:nvPr/>
        </p:nvSpPr>
        <p:spPr>
          <a:xfrm>
            <a:off x="1284553" y="4479605"/>
            <a:ext cx="2725172" cy="784830"/>
          </a:xfrm>
          <a:prstGeom prst="rect">
            <a:avLst/>
          </a:prstGeom>
          <a:noFill/>
        </p:spPr>
        <p:txBody>
          <a:bodyPr wrap="square" lIns="0" tIns="0" rtlCol="0" anchor="t">
            <a:spAutoFit/>
          </a:bodyPr>
          <a:lstStyle/>
          <a:p>
            <a:pPr marL="231775" marR="0" lvl="0" indent="-231775" algn="l" defTabSz="914400" rtl="0" eaLnBrk="1" fontAlgn="auto" latinLnBrk="0" hangingPunct="1">
              <a:lnSpc>
                <a:spcPct val="100000"/>
              </a:lnSpc>
              <a:spcBef>
                <a:spcPts val="0"/>
              </a:spcBef>
              <a:spcAft>
                <a:spcPts val="0"/>
              </a:spcAft>
              <a:buClr>
                <a:srgbClr val="EB0029"/>
              </a:buClr>
              <a:buSzPct val="100000"/>
              <a:buFont typeface="Courier New" panose="02070309020205020404" pitchFamily="49" charset="0"/>
              <a:buChar char="o"/>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Covers eligible medical expenses</a:t>
            </a:r>
          </a:p>
          <a:p>
            <a:pPr marL="231775" marR="0" lvl="0" indent="-231775" algn="l" defTabSz="914400" rtl="0" eaLnBrk="1" fontAlgn="auto" latinLnBrk="0" hangingPunct="1">
              <a:lnSpc>
                <a:spcPct val="100000"/>
              </a:lnSpc>
              <a:spcBef>
                <a:spcPts val="0"/>
              </a:spcBef>
              <a:spcAft>
                <a:spcPts val="0"/>
              </a:spcAft>
              <a:buClr>
                <a:srgbClr val="EB0029"/>
              </a:buClr>
              <a:buSzPct val="100000"/>
              <a:buFont typeface="Courier New" panose="02070309020205020404" pitchFamily="49" charset="0"/>
              <a:buChar char="o"/>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Choose your amount</a:t>
            </a:r>
          </a:p>
        </p:txBody>
      </p:sp>
      <p:sp>
        <p:nvSpPr>
          <p:cNvPr id="28" name="TextBox 27">
            <a:extLst>
              <a:ext uri="{FF2B5EF4-FFF2-40B4-BE49-F238E27FC236}">
                <a16:creationId xmlns:a16="http://schemas.microsoft.com/office/drawing/2014/main" id="{44CCD47C-2D73-7AF6-5244-76FF51872323}"/>
              </a:ext>
            </a:extLst>
          </p:cNvPr>
          <p:cNvSpPr txBox="1"/>
          <p:nvPr/>
        </p:nvSpPr>
        <p:spPr>
          <a:xfrm>
            <a:off x="4635446" y="4473453"/>
            <a:ext cx="3187901" cy="784830"/>
          </a:xfrm>
          <a:prstGeom prst="rect">
            <a:avLst/>
          </a:prstGeom>
          <a:noFill/>
        </p:spPr>
        <p:txBody>
          <a:bodyPr wrap="square" lIns="0" tIns="0" rtlCol="0" anchor="t">
            <a:spAutoFit/>
          </a:bodyPr>
          <a:lstStyle/>
          <a:p>
            <a:pPr marL="231775" marR="0" lvl="0" indent="-231775" algn="l" defTabSz="914400" rtl="0" eaLnBrk="1" fontAlgn="auto" latinLnBrk="0" hangingPunct="1">
              <a:lnSpc>
                <a:spcPct val="100000"/>
              </a:lnSpc>
              <a:spcBef>
                <a:spcPts val="0"/>
              </a:spcBef>
              <a:spcAft>
                <a:spcPts val="0"/>
              </a:spcAft>
              <a:buClr>
                <a:srgbClr val="EB0029"/>
              </a:buClr>
              <a:buSzPct val="100000"/>
              <a:buFont typeface="Courier New" panose="02070309020205020404" pitchFamily="49" charset="0"/>
              <a:buChar char="o"/>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Covers eligible dental </a:t>
            </a:r>
            <a:b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and vision expenses</a:t>
            </a:r>
          </a:p>
          <a:p>
            <a:pPr marL="231775" marR="0" lvl="0" indent="-231775" algn="l" defTabSz="914400" rtl="0" eaLnBrk="1" fontAlgn="auto" latinLnBrk="0" hangingPunct="1">
              <a:lnSpc>
                <a:spcPct val="100000"/>
              </a:lnSpc>
              <a:spcBef>
                <a:spcPts val="0"/>
              </a:spcBef>
              <a:spcAft>
                <a:spcPts val="0"/>
              </a:spcAft>
              <a:buClr>
                <a:srgbClr val="EB0029"/>
              </a:buClr>
              <a:buSzPct val="100000"/>
              <a:buFont typeface="Courier New" panose="02070309020205020404" pitchFamily="49" charset="0"/>
              <a:buChar char="o"/>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HSA Compatible</a:t>
            </a:r>
          </a:p>
        </p:txBody>
      </p:sp>
      <p:sp>
        <p:nvSpPr>
          <p:cNvPr id="30" name="TextBox 29">
            <a:extLst>
              <a:ext uri="{FF2B5EF4-FFF2-40B4-BE49-F238E27FC236}">
                <a16:creationId xmlns:a16="http://schemas.microsoft.com/office/drawing/2014/main" id="{22A0F437-9870-ABDA-A002-AAEE58F92822}"/>
              </a:ext>
            </a:extLst>
          </p:cNvPr>
          <p:cNvSpPr txBox="1"/>
          <p:nvPr/>
        </p:nvSpPr>
        <p:spPr>
          <a:xfrm>
            <a:off x="8018181" y="4491114"/>
            <a:ext cx="3741488" cy="1031051"/>
          </a:xfrm>
          <a:prstGeom prst="rect">
            <a:avLst/>
          </a:prstGeom>
          <a:noFill/>
        </p:spPr>
        <p:txBody>
          <a:bodyPr wrap="square" lIns="0" tIns="0" rtlCol="0" anchor="t">
            <a:spAutoFit/>
          </a:bodyPr>
          <a:lstStyle/>
          <a:p>
            <a:pPr marL="231775" marR="0" lvl="0" indent="-231775" algn="l" defTabSz="914400" rtl="0" eaLnBrk="1" fontAlgn="auto" latinLnBrk="0" hangingPunct="1">
              <a:lnSpc>
                <a:spcPct val="100000"/>
              </a:lnSpc>
              <a:spcBef>
                <a:spcPts val="0"/>
              </a:spcBef>
              <a:spcAft>
                <a:spcPts val="0"/>
              </a:spcAft>
              <a:buClr>
                <a:srgbClr val="EB0029"/>
              </a:buClr>
              <a:buSzPct val="100000"/>
              <a:buFont typeface="Courier New" panose="02070309020205020404" pitchFamily="49" charset="0"/>
              <a:buChar char="o"/>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Up to $5,000 (or $2,500 if married and file separate tax returns)</a:t>
            </a:r>
          </a:p>
          <a:p>
            <a:pPr marL="231775" marR="0" lvl="0" indent="-231775" algn="l" defTabSz="914400" rtl="0" eaLnBrk="1" fontAlgn="auto" latinLnBrk="0" hangingPunct="1">
              <a:lnSpc>
                <a:spcPct val="100000"/>
              </a:lnSpc>
              <a:spcBef>
                <a:spcPts val="0"/>
              </a:spcBef>
              <a:spcAft>
                <a:spcPts val="0"/>
              </a:spcAft>
              <a:buClr>
                <a:srgbClr val="EB0029"/>
              </a:buClr>
              <a:buSzPct val="100000"/>
              <a:buFont typeface="Courier New" panose="02070309020205020404" pitchFamily="49" charset="0"/>
              <a:buChar char="o"/>
              <a:tabLst/>
              <a:defRPr/>
            </a:pPr>
            <a:r>
              <a:rPr kumimoji="0" lang="en-US" sz="16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For children under 13 and adults incapable of self-care</a:t>
            </a:r>
          </a:p>
        </p:txBody>
      </p:sp>
      <p:sp>
        <p:nvSpPr>
          <p:cNvPr id="31" name="TextBox 1">
            <a:extLst>
              <a:ext uri="{FF2B5EF4-FFF2-40B4-BE49-F238E27FC236}">
                <a16:creationId xmlns:a16="http://schemas.microsoft.com/office/drawing/2014/main" id="{6B6A104B-FA3A-ED3E-E939-D37CE5F1ADAE}"/>
              </a:ext>
            </a:extLst>
          </p:cNvPr>
          <p:cNvSpPr txBox="1">
            <a:spLocks noChangeArrowheads="1"/>
          </p:cNvSpPr>
          <p:nvPr/>
        </p:nvSpPr>
        <p:spPr bwMode="auto">
          <a:xfrm>
            <a:off x="2029965" y="5877677"/>
            <a:ext cx="2731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americanfidelity.com</a:t>
            </a: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t>
            </a:r>
            <a:r>
              <a:rPr kumimoji="0" lang="en-US" altLang="en-US" sz="14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fsa</a:t>
            </a:r>
            <a:endPar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89B35137-A879-4FF1-AA28-A6E05C333C70}"/>
              </a:ext>
            </a:extLst>
          </p:cNvPr>
          <p:cNvSpPr txBox="1"/>
          <p:nvPr/>
        </p:nvSpPr>
        <p:spPr>
          <a:xfrm>
            <a:off x="699366" y="2260452"/>
            <a:ext cx="100385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You can set up pre-tax deductions, reducing your overall taxable income, to be used for qualified medical and/or daycare expenses. </a:t>
            </a:r>
          </a:p>
        </p:txBody>
      </p:sp>
      <p:sp>
        <p:nvSpPr>
          <p:cNvPr id="22" name="TextBox 1">
            <a:extLst>
              <a:ext uri="{FF2B5EF4-FFF2-40B4-BE49-F238E27FC236}">
                <a16:creationId xmlns:a16="http://schemas.microsoft.com/office/drawing/2014/main" id="{2AEABC61-B0BF-436D-9598-6CB7B07041FD}"/>
              </a:ext>
            </a:extLst>
          </p:cNvPr>
          <p:cNvSpPr txBox="1">
            <a:spLocks noChangeArrowheads="1"/>
          </p:cNvSpPr>
          <p:nvPr/>
        </p:nvSpPr>
        <p:spPr bwMode="auto">
          <a:xfrm>
            <a:off x="5370749" y="5844493"/>
            <a:ext cx="3464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americanfidelity.com</a:t>
            </a: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t>
            </a:r>
            <a:r>
              <a:rPr kumimoji="0" lang="en-US" altLang="en-US" sz="14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lpfsa</a:t>
            </a:r>
            <a:endPar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endParaRPr>
          </a:p>
        </p:txBody>
      </p:sp>
      <p:sp>
        <p:nvSpPr>
          <p:cNvPr id="23" name="TextBox 1">
            <a:extLst>
              <a:ext uri="{FF2B5EF4-FFF2-40B4-BE49-F238E27FC236}">
                <a16:creationId xmlns:a16="http://schemas.microsoft.com/office/drawing/2014/main" id="{24F8A0DC-C26A-4B5B-A55C-62A5A4F89927}"/>
              </a:ext>
            </a:extLst>
          </p:cNvPr>
          <p:cNvSpPr txBox="1">
            <a:spLocks noChangeArrowheads="1"/>
          </p:cNvSpPr>
          <p:nvPr/>
        </p:nvSpPr>
        <p:spPr bwMode="auto">
          <a:xfrm>
            <a:off x="8911601" y="5844492"/>
            <a:ext cx="3741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americanfidelity.com</a:t>
            </a: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t>
            </a:r>
            <a:r>
              <a:rPr kumimoji="0" lang="en-US" altLang="en-US" sz="14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dca</a:t>
            </a:r>
            <a:endPar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endParaRPr>
          </a:p>
        </p:txBody>
      </p:sp>
      <p:pic>
        <p:nvPicPr>
          <p:cNvPr id="25" name="Picture 24">
            <a:extLst>
              <a:ext uri="{FF2B5EF4-FFF2-40B4-BE49-F238E27FC236}">
                <a16:creationId xmlns:a16="http://schemas.microsoft.com/office/drawing/2014/main" id="{8CD599BD-4F45-488A-373D-7A516713809B}"/>
              </a:ext>
            </a:extLst>
          </p:cNvPr>
          <p:cNvPicPr>
            <a:picLocks noChangeAspect="1"/>
          </p:cNvPicPr>
          <p:nvPr/>
        </p:nvPicPr>
        <p:blipFill>
          <a:blip r:embed="rId3"/>
          <a:srcRect/>
          <a:stretch/>
        </p:blipFill>
        <p:spPr>
          <a:xfrm>
            <a:off x="1851990" y="2964048"/>
            <a:ext cx="977736" cy="948695"/>
          </a:xfrm>
          <a:prstGeom prst="rect">
            <a:avLst/>
          </a:prstGeom>
        </p:spPr>
      </p:pic>
      <p:pic>
        <p:nvPicPr>
          <p:cNvPr id="29" name="Picture 28">
            <a:extLst>
              <a:ext uri="{FF2B5EF4-FFF2-40B4-BE49-F238E27FC236}">
                <a16:creationId xmlns:a16="http://schemas.microsoft.com/office/drawing/2014/main" id="{291B4E3A-A0AA-7D74-28D4-5F6FD52DB7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7773" y="3170503"/>
            <a:ext cx="1064426" cy="730665"/>
          </a:xfrm>
          <a:prstGeom prst="rect">
            <a:avLst/>
          </a:prstGeom>
        </p:spPr>
      </p:pic>
      <p:pic>
        <p:nvPicPr>
          <p:cNvPr id="32" name="Picture 31">
            <a:extLst>
              <a:ext uri="{FF2B5EF4-FFF2-40B4-BE49-F238E27FC236}">
                <a16:creationId xmlns:a16="http://schemas.microsoft.com/office/drawing/2014/main" id="{40879CB4-39D1-521A-B72B-805215536B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866" y="2921538"/>
            <a:ext cx="1064426" cy="1034858"/>
          </a:xfrm>
          <a:prstGeom prst="rect">
            <a:avLst/>
          </a:prstGeom>
        </p:spPr>
      </p:pic>
      <p:sp>
        <p:nvSpPr>
          <p:cNvPr id="18" name="Slide Number Placeholder 1">
            <a:extLst>
              <a:ext uri="{FF2B5EF4-FFF2-40B4-BE49-F238E27FC236}">
                <a16:creationId xmlns:a16="http://schemas.microsoft.com/office/drawing/2014/main" id="{16E1EF19-A02E-57A2-41D0-D7C000C14C42}"/>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3" name="Picture 2" descr="Qr code&#10;&#10;Description automatically generated">
            <a:extLst>
              <a:ext uri="{FF2B5EF4-FFF2-40B4-BE49-F238E27FC236}">
                <a16:creationId xmlns:a16="http://schemas.microsoft.com/office/drawing/2014/main" id="{A174CA5B-8C73-4B94-AC1E-FC507CB0CE6B}"/>
              </a:ext>
            </a:extLst>
          </p:cNvPr>
          <p:cNvPicPr>
            <a:picLocks noChangeAspect="1"/>
          </p:cNvPicPr>
          <p:nvPr/>
        </p:nvPicPr>
        <p:blipFill>
          <a:blip r:embed="rId6"/>
          <a:stretch>
            <a:fillRect/>
          </a:stretch>
        </p:blipFill>
        <p:spPr>
          <a:xfrm>
            <a:off x="7985605" y="5616239"/>
            <a:ext cx="914400" cy="914400"/>
          </a:xfrm>
          <a:prstGeom prst="rect">
            <a:avLst/>
          </a:prstGeom>
        </p:spPr>
      </p:pic>
      <p:pic>
        <p:nvPicPr>
          <p:cNvPr id="5" name="Picture 4" descr="Qr code&#10;&#10;Description automatically generated">
            <a:extLst>
              <a:ext uri="{FF2B5EF4-FFF2-40B4-BE49-F238E27FC236}">
                <a16:creationId xmlns:a16="http://schemas.microsoft.com/office/drawing/2014/main" id="{15D22ABF-5422-43FA-8E3E-3121F54D91D5}"/>
              </a:ext>
            </a:extLst>
          </p:cNvPr>
          <p:cNvPicPr>
            <a:picLocks noChangeAspect="1"/>
          </p:cNvPicPr>
          <p:nvPr/>
        </p:nvPicPr>
        <p:blipFill>
          <a:blip r:embed="rId7"/>
          <a:stretch>
            <a:fillRect/>
          </a:stretch>
        </p:blipFill>
        <p:spPr>
          <a:xfrm>
            <a:off x="4456349" y="5616240"/>
            <a:ext cx="914400" cy="914400"/>
          </a:xfrm>
          <a:prstGeom prst="rect">
            <a:avLst/>
          </a:prstGeom>
        </p:spPr>
      </p:pic>
      <p:pic>
        <p:nvPicPr>
          <p:cNvPr id="10" name="Picture 9" descr="Qr code&#10;&#10;Description automatically generated">
            <a:extLst>
              <a:ext uri="{FF2B5EF4-FFF2-40B4-BE49-F238E27FC236}">
                <a16:creationId xmlns:a16="http://schemas.microsoft.com/office/drawing/2014/main" id="{F8A4BD9C-980C-4CBB-89CE-C1524160AB64}"/>
              </a:ext>
            </a:extLst>
          </p:cNvPr>
          <p:cNvPicPr>
            <a:picLocks noChangeAspect="1"/>
          </p:cNvPicPr>
          <p:nvPr/>
        </p:nvPicPr>
        <p:blipFill>
          <a:blip r:embed="rId8"/>
          <a:stretch>
            <a:fillRect/>
          </a:stretch>
        </p:blipFill>
        <p:spPr>
          <a:xfrm>
            <a:off x="1173986" y="5607062"/>
            <a:ext cx="914400" cy="914400"/>
          </a:xfrm>
          <a:prstGeom prst="rect">
            <a:avLst/>
          </a:prstGeom>
        </p:spPr>
      </p:pic>
    </p:spTree>
    <p:extLst>
      <p:ext uri="{BB962C8B-B14F-4D97-AF65-F5344CB8AC3E}">
        <p14:creationId xmlns:p14="http://schemas.microsoft.com/office/powerpoint/2010/main" val="2356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06DB69-CFC6-98A5-F74F-FF0100E4C5E2}"/>
              </a:ext>
            </a:extLst>
          </p:cNvPr>
          <p:cNvSpPr>
            <a:spLocks noGrp="1"/>
          </p:cNvSpPr>
          <p:nvPr>
            <p:ph type="body" sz="quarter" idx="10"/>
          </p:nvPr>
        </p:nvSpPr>
        <p:spPr/>
        <p:txBody>
          <a:bodyPr/>
          <a:lstStyle/>
          <a:p>
            <a:r>
              <a:rPr lang="en-US" dirty="0"/>
              <a:t>Reimbursement Accounts</a:t>
            </a:r>
          </a:p>
        </p:txBody>
      </p:sp>
      <p:sp>
        <p:nvSpPr>
          <p:cNvPr id="5" name="Content Placeholder 2">
            <a:extLst>
              <a:ext uri="{FF2B5EF4-FFF2-40B4-BE49-F238E27FC236}">
                <a16:creationId xmlns:a16="http://schemas.microsoft.com/office/drawing/2014/main" id="{9580BE8C-7BE2-8147-9DDA-953B99BFB236}"/>
              </a:ext>
            </a:extLst>
          </p:cNvPr>
          <p:cNvSpPr txBox="1">
            <a:spLocks/>
          </p:cNvSpPr>
          <p:nvPr/>
        </p:nvSpPr>
        <p:spPr>
          <a:xfrm>
            <a:off x="3075198" y="4651329"/>
            <a:ext cx="252952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Individually Owned</a:t>
            </a:r>
          </a:p>
          <a:p>
            <a:pPr marL="0" marR="0" lvl="0" indent="0" algn="l" defTabSz="685800" rtl="0" eaLnBrk="1" fontAlgn="auto" latinLnBrk="0" hangingPunct="1">
              <a:lnSpc>
                <a:spcPct val="100000"/>
              </a:lnSpc>
              <a:spcBef>
                <a:spcPts val="1800"/>
              </a:spcBef>
              <a:spcAft>
                <a:spcPts val="0"/>
              </a:spcAft>
              <a:buClr>
                <a:srgbClr val="D11D29"/>
              </a:buClr>
              <a:buSzTx/>
              <a:buFont typeface="Arial"/>
              <a:buNone/>
              <a:tabLst/>
              <a:defRPr/>
            </a:pPr>
            <a:endParaRPr kumimoji="0" lang="en-US" sz="2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sp>
        <p:nvSpPr>
          <p:cNvPr id="6" name="Content Placeholder 2">
            <a:extLst>
              <a:ext uri="{FF2B5EF4-FFF2-40B4-BE49-F238E27FC236}">
                <a16:creationId xmlns:a16="http://schemas.microsoft.com/office/drawing/2014/main" id="{807BC92D-54C3-3245-AA8D-ECDEE101B89B}"/>
              </a:ext>
            </a:extLst>
          </p:cNvPr>
          <p:cNvSpPr txBox="1">
            <a:spLocks/>
          </p:cNvSpPr>
          <p:nvPr/>
        </p:nvSpPr>
        <p:spPr>
          <a:xfrm>
            <a:off x="456365" y="4651329"/>
            <a:ext cx="2286000" cy="581139"/>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Rolling Balance</a:t>
            </a:r>
          </a:p>
        </p:txBody>
      </p:sp>
      <p:sp>
        <p:nvSpPr>
          <p:cNvPr id="7" name="Content Placeholder 2">
            <a:extLst>
              <a:ext uri="{FF2B5EF4-FFF2-40B4-BE49-F238E27FC236}">
                <a16:creationId xmlns:a16="http://schemas.microsoft.com/office/drawing/2014/main" id="{4ECD0A68-EA1D-A843-BA38-16BDBAFE8F20}"/>
              </a:ext>
            </a:extLst>
          </p:cNvPr>
          <p:cNvSpPr txBox="1">
            <a:spLocks/>
          </p:cNvSpPr>
          <p:nvPr/>
        </p:nvSpPr>
        <p:spPr>
          <a:xfrm>
            <a:off x="5816364" y="4651329"/>
            <a:ext cx="2811208"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Pre-Tax Contributions</a:t>
            </a:r>
          </a:p>
        </p:txBody>
      </p:sp>
      <p:sp>
        <p:nvSpPr>
          <p:cNvPr id="8" name="Content Placeholder 2">
            <a:extLst>
              <a:ext uri="{FF2B5EF4-FFF2-40B4-BE49-F238E27FC236}">
                <a16:creationId xmlns:a16="http://schemas.microsoft.com/office/drawing/2014/main" id="{4731011A-C1E1-0D4A-9F42-7AFADC877677}"/>
              </a:ext>
            </a:extLst>
          </p:cNvPr>
          <p:cNvSpPr txBox="1">
            <a:spLocks/>
          </p:cNvSpPr>
          <p:nvPr/>
        </p:nvSpPr>
        <p:spPr>
          <a:xfrm>
            <a:off x="8839219" y="4657456"/>
            <a:ext cx="2719523" cy="93352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Eligible Distributions are Tax-Free</a:t>
            </a:r>
          </a:p>
        </p:txBody>
      </p:sp>
      <p:sp>
        <p:nvSpPr>
          <p:cNvPr id="12" name="Text Placeholder 18">
            <a:extLst>
              <a:ext uri="{FF2B5EF4-FFF2-40B4-BE49-F238E27FC236}">
                <a16:creationId xmlns:a16="http://schemas.microsoft.com/office/drawing/2014/main" id="{8AE4F01D-7E0A-46FA-9AB7-965DCB9A3AC5}"/>
              </a:ext>
            </a:extLst>
          </p:cNvPr>
          <p:cNvSpPr txBox="1">
            <a:spLocks/>
          </p:cNvSpPr>
          <p:nvPr/>
        </p:nvSpPr>
        <p:spPr>
          <a:xfrm>
            <a:off x="647700" y="1222699"/>
            <a:ext cx="9664700" cy="990600"/>
          </a:xfrm>
          <a:prstGeom prst="rect">
            <a:avLst/>
          </a:prstGeom>
        </p:spPr>
        <p:txBody>
          <a:bodyPr anchor="ctr"/>
          <a:lstStyle>
            <a:lvl1pPr marL="0" indent="0" algn="r" defTabSz="914400" rtl="0" eaLnBrk="1" latinLnBrk="0" hangingPunct="1">
              <a:lnSpc>
                <a:spcPct val="90000"/>
              </a:lnSpc>
              <a:spcBef>
                <a:spcPts val="1000"/>
              </a:spcBef>
              <a:buFontTx/>
              <a:buNone/>
              <a:defRPr sz="4400" b="0" i="0" kern="1200">
                <a:solidFill>
                  <a:srgbClr val="EB0029"/>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Health Savings Account (HSA)</a:t>
            </a:r>
            <a:b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br>
            <a:r>
              <a:rPr lang="en-US" sz="2400" i="1" dirty="0">
                <a:solidFill>
                  <a:srgbClr val="157885"/>
                </a:solidFill>
              </a:rPr>
              <a:t>accounts are with </a:t>
            </a:r>
            <a:r>
              <a:rPr lang="en-US" sz="2400" i="1" dirty="0" err="1">
                <a:solidFill>
                  <a:srgbClr val="157885"/>
                </a:solidFill>
              </a:rPr>
              <a:t>UMBank</a:t>
            </a:r>
            <a:endPar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46849FB3-4AB4-4314-B4A2-E7E2FDED2282}"/>
              </a:ext>
            </a:extLst>
          </p:cNvPr>
          <p:cNvCxnSpPr>
            <a:cxnSpLocks/>
          </p:cNvCxnSpPr>
          <p:nvPr/>
        </p:nvCxnSpPr>
        <p:spPr>
          <a:xfrm>
            <a:off x="744498" y="2140108"/>
            <a:ext cx="2769476" cy="0"/>
          </a:xfrm>
          <a:prstGeom prst="line">
            <a:avLst/>
          </a:prstGeom>
          <a:ln w="57150" cap="rnd">
            <a:solidFill>
              <a:srgbClr val="E0001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C96BB15-D65E-4428-B368-0112D01C746B}"/>
              </a:ext>
            </a:extLst>
          </p:cNvPr>
          <p:cNvSpPr txBox="1"/>
          <p:nvPr/>
        </p:nvSpPr>
        <p:spPr>
          <a:xfrm>
            <a:off x="647699" y="2287198"/>
            <a:ext cx="991403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You can set up pre-tax deductions, reducing your overall taxable income, to be used for qualified medical expenses. </a:t>
            </a:r>
          </a:p>
        </p:txBody>
      </p:sp>
      <p:pic>
        <p:nvPicPr>
          <p:cNvPr id="20" name="Picture 19">
            <a:extLst>
              <a:ext uri="{FF2B5EF4-FFF2-40B4-BE49-F238E27FC236}">
                <a16:creationId xmlns:a16="http://schemas.microsoft.com/office/drawing/2014/main" id="{3088E1A7-6A6A-C9B0-BDCD-AA2A8317CE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498" y="3385251"/>
            <a:ext cx="1508852" cy="1169221"/>
          </a:xfrm>
          <a:prstGeom prst="rect">
            <a:avLst/>
          </a:prstGeom>
        </p:spPr>
      </p:pic>
      <p:pic>
        <p:nvPicPr>
          <p:cNvPr id="21" name="Picture 20">
            <a:extLst>
              <a:ext uri="{FF2B5EF4-FFF2-40B4-BE49-F238E27FC236}">
                <a16:creationId xmlns:a16="http://schemas.microsoft.com/office/drawing/2014/main" id="{FBF4D983-BAE1-D15B-8662-50227C09EB54}"/>
              </a:ext>
            </a:extLst>
          </p:cNvPr>
          <p:cNvPicPr>
            <a:picLocks noChangeAspect="1"/>
          </p:cNvPicPr>
          <p:nvPr/>
        </p:nvPicPr>
        <p:blipFill>
          <a:blip r:embed="rId4"/>
          <a:stretch>
            <a:fillRect/>
          </a:stretch>
        </p:blipFill>
        <p:spPr>
          <a:xfrm>
            <a:off x="3795364" y="3175693"/>
            <a:ext cx="1096013" cy="1386523"/>
          </a:xfrm>
          <a:prstGeom prst="rect">
            <a:avLst/>
          </a:prstGeom>
        </p:spPr>
      </p:pic>
      <p:pic>
        <p:nvPicPr>
          <p:cNvPr id="22" name="Picture 21">
            <a:extLst>
              <a:ext uri="{FF2B5EF4-FFF2-40B4-BE49-F238E27FC236}">
                <a16:creationId xmlns:a16="http://schemas.microsoft.com/office/drawing/2014/main" id="{237D5BF4-190E-D821-6523-E8370789A2D5}"/>
              </a:ext>
            </a:extLst>
          </p:cNvPr>
          <p:cNvPicPr>
            <a:picLocks noChangeAspect="1"/>
          </p:cNvPicPr>
          <p:nvPr/>
        </p:nvPicPr>
        <p:blipFill>
          <a:blip r:embed="rId5"/>
          <a:stretch>
            <a:fillRect/>
          </a:stretch>
        </p:blipFill>
        <p:spPr>
          <a:xfrm>
            <a:off x="6440011" y="3274803"/>
            <a:ext cx="1341789" cy="1279669"/>
          </a:xfrm>
          <a:prstGeom prst="rect">
            <a:avLst/>
          </a:prstGeom>
        </p:spPr>
      </p:pic>
      <p:pic>
        <p:nvPicPr>
          <p:cNvPr id="23" name="Picture 22">
            <a:extLst>
              <a:ext uri="{FF2B5EF4-FFF2-40B4-BE49-F238E27FC236}">
                <a16:creationId xmlns:a16="http://schemas.microsoft.com/office/drawing/2014/main" id="{627FF343-3E16-CEBA-9D9C-9671C718D9D2}"/>
              </a:ext>
            </a:extLst>
          </p:cNvPr>
          <p:cNvPicPr>
            <a:picLocks noChangeAspect="1"/>
          </p:cNvPicPr>
          <p:nvPr/>
        </p:nvPicPr>
        <p:blipFill>
          <a:blip r:embed="rId6"/>
          <a:stretch>
            <a:fillRect/>
          </a:stretch>
        </p:blipFill>
        <p:spPr>
          <a:xfrm>
            <a:off x="9330434" y="3175693"/>
            <a:ext cx="1629666" cy="1389346"/>
          </a:xfrm>
          <a:prstGeom prst="rect">
            <a:avLst/>
          </a:prstGeom>
        </p:spPr>
      </p:pic>
      <p:sp>
        <p:nvSpPr>
          <p:cNvPr id="15" name="Slide Number Placeholder 1">
            <a:extLst>
              <a:ext uri="{FF2B5EF4-FFF2-40B4-BE49-F238E27FC236}">
                <a16:creationId xmlns:a16="http://schemas.microsoft.com/office/drawing/2014/main" id="{414A8396-FB0B-3BE0-6C2B-465EF2A822BD}"/>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7E7D6D16-9755-4C11-A0BF-83CF946BE86B}"/>
              </a:ext>
            </a:extLst>
          </p:cNvPr>
          <p:cNvSpPr txBox="1"/>
          <p:nvPr/>
        </p:nvSpPr>
        <p:spPr>
          <a:xfrm>
            <a:off x="7405" y="5483473"/>
            <a:ext cx="1219486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HSA contributions are not subject to federal and most states’ income tax.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income tax may apply in California and New Jersey. Please consult a tax advisor for your state’s specific rules.</a:t>
            </a:r>
          </a:p>
        </p:txBody>
      </p:sp>
      <p:pic>
        <p:nvPicPr>
          <p:cNvPr id="3" name="Picture 2" descr="Qr code&#10;&#10;Description automatically generated">
            <a:extLst>
              <a:ext uri="{FF2B5EF4-FFF2-40B4-BE49-F238E27FC236}">
                <a16:creationId xmlns:a16="http://schemas.microsoft.com/office/drawing/2014/main" id="{002BE44D-39FF-40EF-A830-439B890B96D8}"/>
              </a:ext>
            </a:extLst>
          </p:cNvPr>
          <p:cNvPicPr>
            <a:picLocks noChangeAspect="1"/>
          </p:cNvPicPr>
          <p:nvPr/>
        </p:nvPicPr>
        <p:blipFill>
          <a:blip r:embed="rId7"/>
          <a:stretch>
            <a:fillRect/>
          </a:stretch>
        </p:blipFill>
        <p:spPr>
          <a:xfrm>
            <a:off x="10515600" y="5486400"/>
            <a:ext cx="1371600" cy="1371600"/>
          </a:xfrm>
          <a:prstGeom prst="rect">
            <a:avLst/>
          </a:prstGeom>
        </p:spPr>
      </p:pic>
      <p:sp>
        <p:nvSpPr>
          <p:cNvPr id="17" name="TextBox 1">
            <a:extLst>
              <a:ext uri="{FF2B5EF4-FFF2-40B4-BE49-F238E27FC236}">
                <a16:creationId xmlns:a16="http://schemas.microsoft.com/office/drawing/2014/main" id="{ACAC9132-DC1A-8CA9-4AC4-39E7D9CA6610}"/>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a:t>
            </a:r>
            <a:r>
              <a:rPr kumimoji="0" lang="en-US" altLang="en-US" sz="14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hsa</a:t>
            </a:r>
            <a:endPar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097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66B280-D857-4EC7-CB5F-CC8AFFEB6EDA}"/>
              </a:ext>
            </a:extLst>
          </p:cNvPr>
          <p:cNvCxnSpPr>
            <a:cxnSpLocks/>
          </p:cNvCxnSpPr>
          <p:nvPr/>
        </p:nvCxnSpPr>
        <p:spPr>
          <a:xfrm>
            <a:off x="777688" y="4984953"/>
            <a:ext cx="2242159" cy="0"/>
          </a:xfrm>
          <a:prstGeom prst="line">
            <a:avLst/>
          </a:prstGeom>
          <a:ln w="76200" cap="rnd">
            <a:solidFill>
              <a:srgbClr val="E0001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135BF6A-11A4-F845-8F36-7CB240B3644F}"/>
              </a:ext>
            </a:extLst>
          </p:cNvPr>
          <p:cNvSpPr>
            <a:spLocks noGrp="1"/>
          </p:cNvSpPr>
          <p:nvPr>
            <p:ph type="title"/>
          </p:nvPr>
        </p:nvSpPr>
        <p:spPr/>
        <p:txBody>
          <a:bodyPr>
            <a:normAutofit fontScale="90000"/>
          </a:bodyPr>
          <a:lstStyle/>
          <a:p>
            <a:r>
              <a:rPr lang="en-US" dirty="0"/>
              <a:t>Your Assisted In-Person Enrollment</a:t>
            </a:r>
          </a:p>
        </p:txBody>
      </p:sp>
      <p:sp>
        <p:nvSpPr>
          <p:cNvPr id="4" name="Slide Number Placeholder 1">
            <a:extLst>
              <a:ext uri="{FF2B5EF4-FFF2-40B4-BE49-F238E27FC236}">
                <a16:creationId xmlns:a16="http://schemas.microsoft.com/office/drawing/2014/main" id="{0FB2F752-9736-D45A-A320-9BF4EE503678}"/>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235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9F07213-E34D-D5A2-4E62-7ACDD242BB15}"/>
              </a:ext>
            </a:extLst>
          </p:cNvPr>
          <p:cNvSpPr>
            <a:spLocks noGrp="1"/>
          </p:cNvSpPr>
          <p:nvPr>
            <p:ph type="title"/>
          </p:nvPr>
        </p:nvSpPr>
        <p:spPr/>
        <p:txBody>
          <a:bodyPr/>
          <a:lstStyle/>
          <a:p>
            <a:r>
              <a:rPr lang="en-US" dirty="0"/>
              <a:t>In-Person Enrollment Steps</a:t>
            </a:r>
          </a:p>
        </p:txBody>
      </p:sp>
      <p:sp>
        <p:nvSpPr>
          <p:cNvPr id="14" name="Title 1">
            <a:extLst>
              <a:ext uri="{FF2B5EF4-FFF2-40B4-BE49-F238E27FC236}">
                <a16:creationId xmlns:a16="http://schemas.microsoft.com/office/drawing/2014/main" id="{A71FEBE8-6948-CC71-47A7-51BB131A50A4}"/>
              </a:ext>
            </a:extLst>
          </p:cNvPr>
          <p:cNvSpPr txBox="1">
            <a:spLocks/>
          </p:cNvSpPr>
          <p:nvPr/>
        </p:nvSpPr>
        <p:spPr>
          <a:xfrm>
            <a:off x="9170148" y="4083125"/>
            <a:ext cx="2461627" cy="1843077"/>
          </a:xfrm>
          <a:prstGeom prst="rect">
            <a:avLst/>
          </a:prstGeom>
        </p:spPr>
        <p:txBody>
          <a:bodyPr anchor="t"/>
          <a:lstStyle>
            <a:lvl1pPr algn="ctr"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j-ea"/>
                <a:cs typeface="Arial" panose="020B0604020202020204" pitchFamily="34" charset="0"/>
              </a:rPr>
              <a:t>Walk</a:t>
            </a:r>
            <a:r>
              <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j-ea"/>
                <a:cs typeface="Arial" panose="020B0604020202020204" pitchFamily="34" charset="0"/>
              </a:rPr>
              <a:t> through your enrollment </a:t>
            </a:r>
            <a:r>
              <a:rPr kumimoji="0" lang="en-US"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j-ea"/>
                <a:cs typeface="Arial" panose="020B0604020202020204" pitchFamily="34" charset="0"/>
              </a:rPr>
              <a:t>together</a:t>
            </a:r>
            <a:r>
              <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j-ea"/>
                <a:cs typeface="Arial" panose="020B0604020202020204" pitchFamily="34" charset="0"/>
              </a:rPr>
              <a:t>.</a:t>
            </a:r>
          </a:p>
        </p:txBody>
      </p:sp>
      <p:sp>
        <p:nvSpPr>
          <p:cNvPr id="7" name="Slide Number Placeholder 1">
            <a:extLst>
              <a:ext uri="{FF2B5EF4-FFF2-40B4-BE49-F238E27FC236}">
                <a16:creationId xmlns:a16="http://schemas.microsoft.com/office/drawing/2014/main" id="{04693020-7088-A99D-B7D0-57890B2D9B30}"/>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xt Placeholder 7">
            <a:extLst>
              <a:ext uri="{FF2B5EF4-FFF2-40B4-BE49-F238E27FC236}">
                <a16:creationId xmlns:a16="http://schemas.microsoft.com/office/drawing/2014/main" id="{0E44839A-1E9C-FA4F-A68B-241141A9B9C0}"/>
              </a:ext>
            </a:extLst>
          </p:cNvPr>
          <p:cNvSpPr txBox="1">
            <a:spLocks/>
          </p:cNvSpPr>
          <p:nvPr/>
        </p:nvSpPr>
        <p:spPr>
          <a:xfrm>
            <a:off x="406265" y="4083125"/>
            <a:ext cx="2682573" cy="1669687"/>
          </a:xfrm>
          <a:prstGeom prst="rect">
            <a:avLst/>
          </a:prstGeom>
        </p:spPr>
        <p:txBody>
          <a:bodyPr anchor="t"/>
          <a:lstStyle>
            <a:lvl1pPr marL="0" indent="0" algn="l" defTabSz="914400" rtl="0" eaLnBrk="1" latinLnBrk="0" hangingPunct="1">
              <a:lnSpc>
                <a:spcPct val="90000"/>
              </a:lnSpc>
              <a:spcBef>
                <a:spcPts val="10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Schedule your appointment</a:t>
            </a:r>
            <a:r>
              <a:rPr lang="en-US" sz="2400" dirty="0"/>
              <a:t> through your enrollment email.</a:t>
            </a:r>
          </a:p>
        </p:txBody>
      </p:sp>
      <p:sp>
        <p:nvSpPr>
          <p:cNvPr id="3" name="Text Placeholder 5">
            <a:extLst>
              <a:ext uri="{FF2B5EF4-FFF2-40B4-BE49-F238E27FC236}">
                <a16:creationId xmlns:a16="http://schemas.microsoft.com/office/drawing/2014/main" id="{FCADAA12-6CF6-5A69-2FC8-82D40CB6B425}"/>
              </a:ext>
            </a:extLst>
          </p:cNvPr>
          <p:cNvSpPr txBox="1">
            <a:spLocks/>
          </p:cNvSpPr>
          <p:nvPr/>
        </p:nvSpPr>
        <p:spPr>
          <a:xfrm>
            <a:off x="6383304" y="4083125"/>
            <a:ext cx="2461627" cy="2009953"/>
          </a:xfrm>
          <a:prstGeom prst="rect">
            <a:avLst/>
          </a:prstGeom>
        </p:spPr>
        <p:txBody>
          <a:bodyPr anchor="t"/>
          <a:lstStyle>
            <a:lvl1pPr marL="0" indent="0" algn="l" defTabSz="914400" rtl="0" eaLnBrk="1" latinLnBrk="0" hangingPunct="1">
              <a:lnSpc>
                <a:spcPct val="90000"/>
              </a:lnSpc>
              <a:spcBef>
                <a:spcPts val="10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Arrive</a:t>
            </a:r>
            <a:r>
              <a:rPr lang="en-US" sz="2400" dirty="0"/>
              <a:t> at your</a:t>
            </a:r>
            <a:br>
              <a:rPr lang="en-US" sz="2400" dirty="0"/>
            </a:br>
            <a:r>
              <a:rPr lang="en-US" sz="2400" dirty="0"/>
              <a:t>enrollment location.</a:t>
            </a:r>
          </a:p>
        </p:txBody>
      </p:sp>
      <p:pic>
        <p:nvPicPr>
          <p:cNvPr id="4" name="Picture 3">
            <a:extLst>
              <a:ext uri="{FF2B5EF4-FFF2-40B4-BE49-F238E27FC236}">
                <a16:creationId xmlns:a16="http://schemas.microsoft.com/office/drawing/2014/main" id="{74237AFB-BFAE-41BE-5E89-A89F3DB2FAE3}"/>
              </a:ext>
            </a:extLst>
          </p:cNvPr>
          <p:cNvPicPr>
            <a:picLocks noChangeAspect="1"/>
          </p:cNvPicPr>
          <p:nvPr/>
        </p:nvPicPr>
        <p:blipFill>
          <a:blip r:embed="rId3"/>
          <a:stretch>
            <a:fillRect/>
          </a:stretch>
        </p:blipFill>
        <p:spPr>
          <a:xfrm>
            <a:off x="6367889" y="2081895"/>
            <a:ext cx="1949793" cy="1678045"/>
          </a:xfrm>
          <a:prstGeom prst="rect">
            <a:avLst/>
          </a:prstGeom>
        </p:spPr>
      </p:pic>
      <p:sp>
        <p:nvSpPr>
          <p:cNvPr id="9" name="Text Placeholder 3">
            <a:extLst>
              <a:ext uri="{FF2B5EF4-FFF2-40B4-BE49-F238E27FC236}">
                <a16:creationId xmlns:a16="http://schemas.microsoft.com/office/drawing/2014/main" id="{2F389DF4-FE66-1C8A-92D4-889C75BAFA64}"/>
              </a:ext>
            </a:extLst>
          </p:cNvPr>
          <p:cNvSpPr txBox="1">
            <a:spLocks/>
          </p:cNvSpPr>
          <p:nvPr/>
        </p:nvSpPr>
        <p:spPr>
          <a:xfrm>
            <a:off x="3414054" y="4083125"/>
            <a:ext cx="2461627" cy="1759950"/>
          </a:xfrm>
          <a:prstGeom prst="rect">
            <a:avLst/>
          </a:prstGeom>
        </p:spPr>
        <p:txBody>
          <a:bodyPr anchor="t"/>
          <a:lstStyle>
            <a:lvl1pPr marL="0" indent="0" algn="l" defTabSz="914400" rtl="0" eaLnBrk="1" latinLnBrk="0" hangingPunct="1">
              <a:lnSpc>
                <a:spcPct val="90000"/>
              </a:lnSpc>
              <a:spcBef>
                <a:spcPts val="10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E0001D"/>
              </a:buClr>
              <a:buFont typeface="Arial" panose="020B0604020202020204" pitchFamily="34" charset="0"/>
              <a:buNone/>
              <a:defRPr sz="3600" b="0" i="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You’ll receive a </a:t>
            </a:r>
            <a:r>
              <a:rPr lang="en-US" sz="2400" b="1" dirty="0"/>
              <a:t>confirmation email </a:t>
            </a:r>
            <a:r>
              <a:rPr lang="en-US" sz="2400" dirty="0"/>
              <a:t>shortly after scheduling. </a:t>
            </a:r>
          </a:p>
        </p:txBody>
      </p:sp>
      <p:pic>
        <p:nvPicPr>
          <p:cNvPr id="19" name="Picture 18">
            <a:extLst>
              <a:ext uri="{FF2B5EF4-FFF2-40B4-BE49-F238E27FC236}">
                <a16:creationId xmlns:a16="http://schemas.microsoft.com/office/drawing/2014/main" id="{EEC5ADF4-8227-03C8-10BA-1836586846FA}"/>
              </a:ext>
            </a:extLst>
          </p:cNvPr>
          <p:cNvPicPr>
            <a:picLocks noChangeAspect="1"/>
          </p:cNvPicPr>
          <p:nvPr/>
        </p:nvPicPr>
        <p:blipFill>
          <a:blip r:embed="rId4"/>
          <a:stretch>
            <a:fillRect/>
          </a:stretch>
        </p:blipFill>
        <p:spPr>
          <a:xfrm>
            <a:off x="3592025" y="2315293"/>
            <a:ext cx="1949793" cy="1389227"/>
          </a:xfrm>
          <a:prstGeom prst="rect">
            <a:avLst/>
          </a:prstGeom>
        </p:spPr>
      </p:pic>
      <p:pic>
        <p:nvPicPr>
          <p:cNvPr id="21" name="Picture 20">
            <a:extLst>
              <a:ext uri="{FF2B5EF4-FFF2-40B4-BE49-F238E27FC236}">
                <a16:creationId xmlns:a16="http://schemas.microsoft.com/office/drawing/2014/main" id="{9F615EA8-5C9C-5ACB-8C89-4A6A34F6AAD7}"/>
              </a:ext>
            </a:extLst>
          </p:cNvPr>
          <p:cNvPicPr>
            <a:picLocks noChangeAspect="1"/>
          </p:cNvPicPr>
          <p:nvPr/>
        </p:nvPicPr>
        <p:blipFill>
          <a:blip r:embed="rId5"/>
          <a:stretch>
            <a:fillRect/>
          </a:stretch>
        </p:blipFill>
        <p:spPr>
          <a:xfrm>
            <a:off x="632925" y="2180359"/>
            <a:ext cx="1836070" cy="1749327"/>
          </a:xfrm>
          <a:prstGeom prst="rect">
            <a:avLst/>
          </a:prstGeom>
        </p:spPr>
      </p:pic>
      <p:pic>
        <p:nvPicPr>
          <p:cNvPr id="22" name="Picture 21">
            <a:extLst>
              <a:ext uri="{FF2B5EF4-FFF2-40B4-BE49-F238E27FC236}">
                <a16:creationId xmlns:a16="http://schemas.microsoft.com/office/drawing/2014/main" id="{01894C2E-F360-9342-E708-08C8726D3669}"/>
              </a:ext>
            </a:extLst>
          </p:cNvPr>
          <p:cNvPicPr>
            <a:picLocks noChangeAspect="1"/>
          </p:cNvPicPr>
          <p:nvPr/>
        </p:nvPicPr>
        <p:blipFill>
          <a:blip r:embed="rId6"/>
          <a:stretch>
            <a:fillRect/>
          </a:stretch>
        </p:blipFill>
        <p:spPr>
          <a:xfrm>
            <a:off x="9170148" y="2156616"/>
            <a:ext cx="1839748" cy="1669687"/>
          </a:xfrm>
          <a:prstGeom prst="rect">
            <a:avLst/>
          </a:prstGeom>
        </p:spPr>
      </p:pic>
    </p:spTree>
    <p:extLst>
      <p:ext uri="{BB962C8B-B14F-4D97-AF65-F5344CB8AC3E}">
        <p14:creationId xmlns:p14="http://schemas.microsoft.com/office/powerpoint/2010/main" val="381564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3415-3E01-441B-D0A4-3AA44C57BFFD}"/>
              </a:ext>
            </a:extLst>
          </p:cNvPr>
          <p:cNvSpPr>
            <a:spLocks noGrp="1"/>
          </p:cNvSpPr>
          <p:nvPr>
            <p:ph type="title"/>
          </p:nvPr>
        </p:nvSpPr>
        <p:spPr/>
        <p:txBody>
          <a:bodyPr>
            <a:normAutofit fontScale="90000"/>
          </a:bodyPr>
          <a:lstStyle/>
          <a:p>
            <a:r>
              <a:rPr lang="en-US" dirty="0"/>
              <a:t>FAQs and Resources</a:t>
            </a:r>
          </a:p>
        </p:txBody>
      </p:sp>
      <p:sp>
        <p:nvSpPr>
          <p:cNvPr id="3" name="Slide Number Placeholder 1">
            <a:extLst>
              <a:ext uri="{FF2B5EF4-FFF2-40B4-BE49-F238E27FC236}">
                <a16:creationId xmlns:a16="http://schemas.microsoft.com/office/drawing/2014/main" id="{C5D8BCA3-B997-D447-D235-65D760AA28C5}"/>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92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E7C7-AEC1-CB4B-B3FA-8D1805FE2157}"/>
              </a:ext>
            </a:extLst>
          </p:cNvPr>
          <p:cNvSpPr>
            <a:spLocks noGrp="1"/>
          </p:cNvSpPr>
          <p:nvPr>
            <p:ph type="title"/>
          </p:nvPr>
        </p:nvSpPr>
        <p:spPr/>
        <p:txBody>
          <a:bodyPr/>
          <a:lstStyle/>
          <a:p>
            <a:r>
              <a:rPr lang="en-US" dirty="0"/>
              <a:t>Manage Your Benefits</a:t>
            </a:r>
          </a:p>
        </p:txBody>
      </p:sp>
      <p:sp>
        <p:nvSpPr>
          <p:cNvPr id="4" name="Content Placeholder 3">
            <a:extLst>
              <a:ext uri="{FF2B5EF4-FFF2-40B4-BE49-F238E27FC236}">
                <a16:creationId xmlns:a16="http://schemas.microsoft.com/office/drawing/2014/main" id="{9A2A84F4-8F46-1D61-F4E0-DB813BA69BB1}"/>
              </a:ext>
            </a:extLst>
          </p:cNvPr>
          <p:cNvSpPr>
            <a:spLocks noGrp="1"/>
          </p:cNvSpPr>
          <p:nvPr>
            <p:ph sz="quarter" idx="12"/>
          </p:nvPr>
        </p:nvSpPr>
        <p:spPr>
          <a:xfrm>
            <a:off x="7818963" y="1981200"/>
            <a:ext cx="4164130" cy="2409093"/>
          </a:xfrm>
        </p:spPr>
        <p:txBody>
          <a:bodyPr/>
          <a:lstStyle/>
          <a:p>
            <a:r>
              <a:rPr lang="en-US" dirty="0"/>
              <a:t>File claims</a:t>
            </a:r>
          </a:p>
          <a:p>
            <a:r>
              <a:rPr lang="en-US" dirty="0"/>
              <a:t>Track claims</a:t>
            </a:r>
          </a:p>
          <a:p>
            <a:r>
              <a:rPr lang="en-US" dirty="0"/>
              <a:t>Upload documents</a:t>
            </a:r>
          </a:p>
          <a:p>
            <a:r>
              <a:rPr lang="en-US" dirty="0"/>
              <a:t>Manage preferences</a:t>
            </a:r>
          </a:p>
          <a:p>
            <a:r>
              <a:rPr lang="en-US" dirty="0"/>
              <a:t>View policy information  </a:t>
            </a:r>
          </a:p>
        </p:txBody>
      </p:sp>
      <p:pic>
        <p:nvPicPr>
          <p:cNvPr id="12" name="Picture 11" descr="A screenshot of a cell phone&#10;&#10;Description automatically generated">
            <a:extLst>
              <a:ext uri="{FF2B5EF4-FFF2-40B4-BE49-F238E27FC236}">
                <a16:creationId xmlns:a16="http://schemas.microsoft.com/office/drawing/2014/main" id="{1A772021-F9EB-4E49-876B-92C98D8343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7303" y="1840785"/>
            <a:ext cx="2264229" cy="2907208"/>
          </a:xfrm>
          <a:prstGeom prst="rect">
            <a:avLst/>
          </a:prstGeom>
        </p:spPr>
      </p:pic>
      <p:pic>
        <p:nvPicPr>
          <p:cNvPr id="13" name="Picture 12" descr="A screenshot of a computer screen&#10;&#10;Description automatically generated">
            <a:extLst>
              <a:ext uri="{FF2B5EF4-FFF2-40B4-BE49-F238E27FC236}">
                <a16:creationId xmlns:a16="http://schemas.microsoft.com/office/drawing/2014/main" id="{C1B3123A-ACB1-2C4B-9E5D-AD257195F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774200"/>
            <a:ext cx="4800600" cy="3040379"/>
          </a:xfrm>
          <a:prstGeom prst="rect">
            <a:avLst/>
          </a:prstGeom>
        </p:spPr>
      </p:pic>
      <p:sp>
        <p:nvSpPr>
          <p:cNvPr id="15" name="Content Placeholder 2">
            <a:extLst>
              <a:ext uri="{FF2B5EF4-FFF2-40B4-BE49-F238E27FC236}">
                <a16:creationId xmlns:a16="http://schemas.microsoft.com/office/drawing/2014/main" id="{125AC546-EDEF-7647-9AEC-C1ED9D3668BC}"/>
              </a:ext>
            </a:extLst>
          </p:cNvPr>
          <p:cNvSpPr txBox="1">
            <a:spLocks/>
          </p:cNvSpPr>
          <p:nvPr/>
        </p:nvSpPr>
        <p:spPr>
          <a:xfrm>
            <a:off x="2385753" y="5302814"/>
            <a:ext cx="3339990" cy="342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americanfidelity.com/login</a:t>
            </a:r>
          </a:p>
        </p:txBody>
      </p:sp>
      <p:sp>
        <p:nvSpPr>
          <p:cNvPr id="23" name="Content Placeholder 2">
            <a:extLst>
              <a:ext uri="{FF2B5EF4-FFF2-40B4-BE49-F238E27FC236}">
                <a16:creationId xmlns:a16="http://schemas.microsoft.com/office/drawing/2014/main" id="{4F8B1AEA-54DD-0F17-426E-E2DC51F4BD32}"/>
              </a:ext>
            </a:extLst>
          </p:cNvPr>
          <p:cNvSpPr txBox="1">
            <a:spLocks/>
          </p:cNvSpPr>
          <p:nvPr/>
        </p:nvSpPr>
        <p:spPr>
          <a:xfrm>
            <a:off x="6008169" y="5319989"/>
            <a:ext cx="1689308" cy="3607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AFmobile</a:t>
            </a:r>
            <a:r>
              <a:rPr kumimoji="0" lang="en-US" sz="2000" b="0" i="0" u="none" strike="noStrike" kern="1200" cap="none" spc="0" normalizeH="0" baseline="30000" noProof="0" dirty="0">
                <a:ln>
                  <a:noFill/>
                </a:ln>
                <a:solidFill>
                  <a:srgbClr val="157885"/>
                </a:solidFill>
                <a:effectLst/>
                <a:uLnTx/>
                <a:uFillTx/>
                <a:latin typeface="Arial" panose="020B0604020202020204" pitchFamily="34" charset="0"/>
                <a:ea typeface="+mn-ea"/>
                <a:cs typeface="Arial" panose="020B0604020202020204" pitchFamily="34" charset="0"/>
              </a:rPr>
              <a:t>®</a:t>
            </a:r>
          </a:p>
        </p:txBody>
      </p:sp>
      <p:sp>
        <p:nvSpPr>
          <p:cNvPr id="8" name="Slide Number Placeholder 1">
            <a:extLst>
              <a:ext uri="{FF2B5EF4-FFF2-40B4-BE49-F238E27FC236}">
                <a16:creationId xmlns:a16="http://schemas.microsoft.com/office/drawing/2014/main" id="{69AF84FE-375B-019C-901F-F5B55227B3AF}"/>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descr="Qr code&#10;&#10;Description automatically generated">
            <a:extLst>
              <a:ext uri="{FF2B5EF4-FFF2-40B4-BE49-F238E27FC236}">
                <a16:creationId xmlns:a16="http://schemas.microsoft.com/office/drawing/2014/main" id="{AF8698DB-8C8B-4494-AAD0-BAA487C945E9}"/>
              </a:ext>
            </a:extLst>
          </p:cNvPr>
          <p:cNvPicPr>
            <a:picLocks noChangeAspect="1"/>
          </p:cNvPicPr>
          <p:nvPr/>
        </p:nvPicPr>
        <p:blipFill>
          <a:blip r:embed="rId5"/>
          <a:stretch>
            <a:fillRect/>
          </a:stretch>
        </p:blipFill>
        <p:spPr>
          <a:xfrm>
            <a:off x="1166809" y="4814579"/>
            <a:ext cx="1371600" cy="1371600"/>
          </a:xfrm>
          <a:prstGeom prst="rect">
            <a:avLst/>
          </a:prstGeom>
        </p:spPr>
      </p:pic>
    </p:spTree>
    <p:extLst>
      <p:ext uri="{BB962C8B-B14F-4D97-AF65-F5344CB8AC3E}">
        <p14:creationId xmlns:p14="http://schemas.microsoft.com/office/powerpoint/2010/main" val="4093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E7C7-AEC1-CB4B-B3FA-8D1805FE2157}"/>
              </a:ext>
            </a:extLst>
          </p:cNvPr>
          <p:cNvSpPr>
            <a:spLocks noGrp="1"/>
          </p:cNvSpPr>
          <p:nvPr>
            <p:ph type="title"/>
          </p:nvPr>
        </p:nvSpPr>
        <p:spPr>
          <a:xfrm>
            <a:off x="0" y="190500"/>
            <a:ext cx="11544300" cy="793445"/>
          </a:xfrm>
        </p:spPr>
        <p:txBody>
          <a:bodyPr/>
          <a:lstStyle/>
          <a:p>
            <a:r>
              <a:rPr lang="en-US" dirty="0"/>
              <a:t>How to File a Claim</a:t>
            </a:r>
          </a:p>
        </p:txBody>
      </p:sp>
      <p:sp>
        <p:nvSpPr>
          <p:cNvPr id="4" name="Content Placeholder 2">
            <a:extLst>
              <a:ext uri="{FF2B5EF4-FFF2-40B4-BE49-F238E27FC236}">
                <a16:creationId xmlns:a16="http://schemas.microsoft.com/office/drawing/2014/main" id="{A0DE5E20-467C-1B4F-8EDE-D27F29110536}"/>
              </a:ext>
            </a:extLst>
          </p:cNvPr>
          <p:cNvSpPr txBox="1">
            <a:spLocks/>
          </p:cNvSpPr>
          <p:nvPr/>
        </p:nvSpPr>
        <p:spPr>
          <a:xfrm>
            <a:off x="2578100" y="2792941"/>
            <a:ext cx="3096668" cy="23446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E0001D"/>
                </a:solidFill>
                <a:effectLst/>
                <a:uLnTx/>
                <a:uFillTx/>
                <a:latin typeface="Arial" panose="020B0604020202020204" pitchFamily="34" charset="0"/>
                <a:ea typeface="+mn-ea"/>
                <a:cs typeface="Arial" panose="020B0604020202020204" pitchFamily="34" charset="0"/>
              </a:rPr>
              <a:t>AFmobile</a:t>
            </a:r>
            <a:r>
              <a:rPr kumimoji="0" lang="en-US" sz="2800" b="1" i="0" u="none" strike="noStrike" kern="1200" cap="none" spc="0" normalizeH="0" baseline="30000" noProof="0" dirty="0">
                <a:ln>
                  <a:noFill/>
                </a:ln>
                <a:solidFill>
                  <a:srgbClr val="E0001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Submit your claims and  reimbursement requests by taking a picture of your itemized documentation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uploading to the app.</a:t>
            </a:r>
          </a:p>
        </p:txBody>
      </p:sp>
      <p:sp>
        <p:nvSpPr>
          <p:cNvPr id="11" name="Content Placeholder 2">
            <a:extLst>
              <a:ext uri="{FF2B5EF4-FFF2-40B4-BE49-F238E27FC236}">
                <a16:creationId xmlns:a16="http://schemas.microsoft.com/office/drawing/2014/main" id="{C23B9FB1-7260-2149-A313-C06669681D70}"/>
              </a:ext>
            </a:extLst>
          </p:cNvPr>
          <p:cNvSpPr txBox="1">
            <a:spLocks/>
          </p:cNvSpPr>
          <p:nvPr/>
        </p:nvSpPr>
        <p:spPr>
          <a:xfrm>
            <a:off x="6277477" y="2792941"/>
            <a:ext cx="3096668" cy="218928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800" b="1" i="0" u="none" strike="noStrike" kern="1200" cap="none" spc="0" normalizeH="0" baseline="0" noProof="0" dirty="0">
                <a:ln>
                  <a:noFill/>
                </a:ln>
                <a:solidFill>
                  <a:srgbClr val="E0001D"/>
                </a:solidFill>
                <a:effectLst/>
                <a:uLnTx/>
                <a:uFillTx/>
                <a:latin typeface="Arial" charset="0"/>
                <a:cs typeface="Arial" charset="0"/>
              </a:rPr>
              <a:t>Online</a:t>
            </a:r>
            <a:endParaRPr kumimoji="0" lang="en-US" sz="2800" b="1" i="0" u="none" strike="noStrike" kern="1200" cap="none" spc="0" normalizeH="0" baseline="30000" noProof="0" dirty="0">
              <a:ln>
                <a:noFill/>
              </a:ln>
              <a:solidFill>
                <a:srgbClr val="E0001D"/>
              </a:solidFill>
              <a:effectLst/>
              <a:uLnTx/>
              <a:uFillTx/>
              <a:latin typeface="Arial" charset="0"/>
              <a:cs typeface="Arial" charset="0"/>
            </a:endParaRPr>
          </a:p>
          <a:p>
            <a:pPr marL="0" marR="0" lvl="0" indent="0" algn="l" defTabSz="685800" rtl="0" eaLnBrk="1" fontAlgn="auto" latinLnBrk="0" hangingPunct="1">
              <a:lnSpc>
                <a:spcPct val="100000"/>
              </a:lnSpc>
              <a:spcBef>
                <a:spcPts val="6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Arial" charset="0"/>
                <a:cs typeface="Arial" charset="0"/>
              </a:rPr>
              <a:t>Log in to your account at </a:t>
            </a:r>
            <a:r>
              <a:rPr kumimoji="0" lang="en-US" sz="2000" b="0" i="0" u="none" strike="noStrike" kern="1200" cap="none" spc="0" normalizeH="0" baseline="0" noProof="0" dirty="0">
                <a:ln>
                  <a:noFill/>
                </a:ln>
                <a:solidFill>
                  <a:srgbClr val="157885"/>
                </a:solidFill>
                <a:effectLst/>
                <a:uLnTx/>
                <a:uFillTx/>
                <a:latin typeface="Arial" charset="0"/>
                <a:cs typeface="Arial" charset="0"/>
              </a:rPr>
              <a:t>americanfidelity.com </a:t>
            </a:r>
            <a:r>
              <a:rPr kumimoji="0" lang="en-US" sz="2000" b="0" i="0" u="none" strike="noStrike" kern="1200" cap="none" spc="0" normalizeH="0" baseline="0" noProof="0" dirty="0">
                <a:ln>
                  <a:noFill/>
                </a:ln>
                <a:solidFill>
                  <a:prstClr val="black"/>
                </a:solidFill>
                <a:effectLst/>
                <a:uLnTx/>
                <a:uFillTx/>
                <a:latin typeface="Arial" charset="0"/>
                <a:cs typeface="Arial" charset="0"/>
              </a:rPr>
              <a:t>to submit your claims or reimbursement requests, including your itemized documentation.</a:t>
            </a:r>
            <a:endParaRPr kumimoji="0" lang="en-US" sz="2000" b="1" i="0" u="none" strike="noStrike" kern="1200" cap="none" spc="0" normalizeH="0" baseline="0" noProof="0" dirty="0">
              <a:ln>
                <a:noFill/>
              </a:ln>
              <a:solidFill>
                <a:prstClr val="black"/>
              </a:solidFill>
              <a:effectLst/>
              <a:uLnTx/>
              <a:uFillTx/>
              <a:latin typeface="Arial" charset="0"/>
              <a:cs typeface="Arial" charset="0"/>
            </a:endParaRPr>
          </a:p>
        </p:txBody>
      </p:sp>
      <p:pic>
        <p:nvPicPr>
          <p:cNvPr id="5" name="Picture 4">
            <a:extLst>
              <a:ext uri="{FF2B5EF4-FFF2-40B4-BE49-F238E27FC236}">
                <a16:creationId xmlns:a16="http://schemas.microsoft.com/office/drawing/2014/main" id="{AAFAA392-CDDE-6E05-11A2-0DECD93F78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3467" y="1332868"/>
            <a:ext cx="830717" cy="1324804"/>
          </a:xfrm>
          <a:prstGeom prst="rect">
            <a:avLst/>
          </a:prstGeom>
        </p:spPr>
      </p:pic>
      <p:pic>
        <p:nvPicPr>
          <p:cNvPr id="8" name="Picture 7">
            <a:extLst>
              <a:ext uri="{FF2B5EF4-FFF2-40B4-BE49-F238E27FC236}">
                <a16:creationId xmlns:a16="http://schemas.microsoft.com/office/drawing/2014/main" id="{72168502-CA03-A6A6-3042-C75F24B533DB}"/>
              </a:ext>
            </a:extLst>
          </p:cNvPr>
          <p:cNvPicPr>
            <a:picLocks noChangeAspect="1"/>
          </p:cNvPicPr>
          <p:nvPr/>
        </p:nvPicPr>
        <p:blipFill>
          <a:blip r:embed="rId4"/>
          <a:stretch>
            <a:fillRect/>
          </a:stretch>
        </p:blipFill>
        <p:spPr>
          <a:xfrm>
            <a:off x="7071946" y="1511529"/>
            <a:ext cx="1552820" cy="1218747"/>
          </a:xfrm>
          <a:prstGeom prst="rect">
            <a:avLst/>
          </a:prstGeom>
        </p:spPr>
      </p:pic>
      <p:sp>
        <p:nvSpPr>
          <p:cNvPr id="10" name="Slide Number Placeholder 1">
            <a:extLst>
              <a:ext uri="{FF2B5EF4-FFF2-40B4-BE49-F238E27FC236}">
                <a16:creationId xmlns:a16="http://schemas.microsoft.com/office/drawing/2014/main" id="{B1D1EF97-8D82-62DA-363F-1B5CAA243055}"/>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descr="Qr code&#10;&#10;Description automatically generated">
            <a:extLst>
              <a:ext uri="{FF2B5EF4-FFF2-40B4-BE49-F238E27FC236}">
                <a16:creationId xmlns:a16="http://schemas.microsoft.com/office/drawing/2014/main" id="{60141C7A-5266-4270-8034-79F108F3DC64}"/>
              </a:ext>
            </a:extLst>
          </p:cNvPr>
          <p:cNvPicPr>
            <a:picLocks/>
          </p:cNvPicPr>
          <p:nvPr/>
        </p:nvPicPr>
        <p:blipFill>
          <a:blip r:embed="rId5"/>
          <a:stretch>
            <a:fillRect/>
          </a:stretch>
        </p:blipFill>
        <p:spPr>
          <a:xfrm>
            <a:off x="3108960" y="5120640"/>
            <a:ext cx="1371600" cy="1371600"/>
          </a:xfrm>
          <a:prstGeom prst="rect">
            <a:avLst/>
          </a:prstGeom>
        </p:spPr>
      </p:pic>
      <p:sp>
        <p:nvSpPr>
          <p:cNvPr id="3" name="TextBox 1">
            <a:extLst>
              <a:ext uri="{FF2B5EF4-FFF2-40B4-BE49-F238E27FC236}">
                <a16:creationId xmlns:a16="http://schemas.microsoft.com/office/drawing/2014/main" id="{1CB45DA3-D874-0884-6936-160C4B522651}"/>
              </a:ext>
            </a:extLst>
          </p:cNvPr>
          <p:cNvSpPr txBox="1">
            <a:spLocks noChangeArrowheads="1"/>
          </p:cNvSpPr>
          <p:nvPr/>
        </p:nvSpPr>
        <p:spPr bwMode="auto">
          <a:xfrm>
            <a:off x="4297680" y="5577840"/>
            <a:ext cx="45404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a:t>
            </a:r>
            <a:r>
              <a:rPr kumimoji="0" lang="en-US" altLang="en-US" sz="2000" b="0" i="0" u="none" strike="noStrike" kern="1200" cap="none" spc="0" normalizeH="0" baseline="0" noProof="0" dirty="0" err="1">
                <a:ln>
                  <a:noFill/>
                </a:ln>
                <a:solidFill>
                  <a:srgbClr val="157885"/>
                </a:solidFill>
                <a:effectLst/>
                <a:uLnTx/>
                <a:uFillTx/>
                <a:latin typeface="Arial" panose="020B0604020202020204" pitchFamily="34" charset="0"/>
                <a:ea typeface="+mn-ea"/>
                <a:cs typeface="Arial" panose="020B0604020202020204" pitchFamily="34" charset="0"/>
              </a:rPr>
              <a:t>fileac</a:t>
            </a:r>
            <a:r>
              <a:rPr lang="en-US" altLang="en-US" sz="2000" dirty="0" err="1">
                <a:solidFill>
                  <a:srgbClr val="157885"/>
                </a:solidFill>
              </a:rPr>
              <a:t>laim</a:t>
            </a:r>
            <a:endParaRPr kumimoji="0" lang="en-US" altLang="en-US" sz="20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21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a:extLst>
              <a:ext uri="{FF2B5EF4-FFF2-40B4-BE49-F238E27FC236}">
                <a16:creationId xmlns:a16="http://schemas.microsoft.com/office/drawing/2014/main" id="{3E8654D0-77D1-B641-8838-13B5AC02F7FB}"/>
              </a:ext>
            </a:extLst>
          </p:cNvPr>
          <p:cNvSpPr txBox="1">
            <a:spLocks noChangeArrowheads="1"/>
          </p:cNvSpPr>
          <p:nvPr/>
        </p:nvSpPr>
        <p:spPr bwMode="auto">
          <a:xfrm>
            <a:off x="4297680" y="5577840"/>
            <a:ext cx="45404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americanfidelity.com/afquickclaims</a:t>
            </a:r>
          </a:p>
        </p:txBody>
      </p:sp>
      <p:sp>
        <p:nvSpPr>
          <p:cNvPr id="2" name="Title 1">
            <a:extLst>
              <a:ext uri="{FF2B5EF4-FFF2-40B4-BE49-F238E27FC236}">
                <a16:creationId xmlns:a16="http://schemas.microsoft.com/office/drawing/2014/main" id="{F896E7C7-AEC1-CB4B-B3FA-8D1805FE2157}"/>
              </a:ext>
            </a:extLst>
          </p:cNvPr>
          <p:cNvSpPr>
            <a:spLocks noGrp="1"/>
          </p:cNvSpPr>
          <p:nvPr>
            <p:ph type="title"/>
          </p:nvPr>
        </p:nvSpPr>
        <p:spPr>
          <a:xfrm>
            <a:off x="0" y="190500"/>
            <a:ext cx="11430000" cy="990600"/>
          </a:xfrm>
        </p:spPr>
        <p:txBody>
          <a:bodyPr/>
          <a:lstStyle/>
          <a:p>
            <a:r>
              <a:rPr lang="en-US" dirty="0"/>
              <a:t>AFQuickClaims</a:t>
            </a:r>
            <a:r>
              <a:rPr lang="en-US" baseline="30000" dirty="0"/>
              <a:t>®</a:t>
            </a:r>
          </a:p>
        </p:txBody>
      </p:sp>
      <p:pic>
        <p:nvPicPr>
          <p:cNvPr id="12" name="Picture 11" descr="A screenshot of a computer screen&#10;&#10;Description automatically generated">
            <a:extLst>
              <a:ext uri="{FF2B5EF4-FFF2-40B4-BE49-F238E27FC236}">
                <a16:creationId xmlns:a16="http://schemas.microsoft.com/office/drawing/2014/main" id="{A3F4E7F1-4102-194B-AD1E-098BEDA04E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8218" y="1027356"/>
            <a:ext cx="6237169" cy="3950208"/>
          </a:xfrm>
          <a:prstGeom prst="rect">
            <a:avLst/>
          </a:prstGeom>
        </p:spPr>
      </p:pic>
      <p:sp>
        <p:nvSpPr>
          <p:cNvPr id="13" name="Content Placeholder 2">
            <a:extLst>
              <a:ext uri="{FF2B5EF4-FFF2-40B4-BE49-F238E27FC236}">
                <a16:creationId xmlns:a16="http://schemas.microsoft.com/office/drawing/2014/main" id="{522CC890-B029-B64F-93B1-E89724129D0F}"/>
              </a:ext>
            </a:extLst>
          </p:cNvPr>
          <p:cNvSpPr txBox="1">
            <a:spLocks/>
          </p:cNvSpPr>
          <p:nvPr/>
        </p:nvSpPr>
        <p:spPr>
          <a:xfrm>
            <a:off x="514135" y="1268845"/>
            <a:ext cx="5794197" cy="38212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File your claims online to get your money faster! Insurance benefits that are eligible for quick processing:</a:t>
            </a:r>
            <a:endParaRPr kumimoji="0" lang="en-US" sz="2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685800" marR="0" lvl="0" indent="-228600" algn="l" defTabSz="914400" rtl="0" eaLnBrk="1" fontAlgn="auto" latinLnBrk="0" hangingPunct="1">
              <a:lnSpc>
                <a:spcPct val="90000"/>
              </a:lnSpc>
              <a:spcBef>
                <a:spcPts val="1200"/>
              </a:spcBef>
              <a:spcAft>
                <a:spcPts val="0"/>
              </a:spcAft>
              <a:buClr>
                <a:srgbClr val="E0001D"/>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Cancer Diagnostic Testing</a:t>
            </a:r>
          </a:p>
          <a:p>
            <a:pPr marL="685800" marR="0" lvl="0" indent="-228600" algn="l" defTabSz="914400" rtl="0" eaLnBrk="1" fontAlgn="auto" latinLnBrk="0" hangingPunct="1">
              <a:lnSpc>
                <a:spcPct val="90000"/>
              </a:lnSpc>
              <a:spcBef>
                <a:spcPts val="1200"/>
              </a:spcBef>
              <a:spcAft>
                <a:spcPts val="0"/>
              </a:spcAft>
              <a:buClr>
                <a:srgbClr val="E0001D"/>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Critical Illness Health Screening</a:t>
            </a:r>
          </a:p>
          <a:p>
            <a:pPr marL="685800" marR="0" lvl="0" indent="-228600" algn="l" defTabSz="914400" rtl="0" eaLnBrk="1" fontAlgn="auto" latinLnBrk="0" hangingPunct="1">
              <a:lnSpc>
                <a:spcPct val="90000"/>
              </a:lnSpc>
              <a:spcBef>
                <a:spcPts val="1200"/>
              </a:spcBef>
              <a:spcAft>
                <a:spcPts val="0"/>
              </a:spcAft>
              <a:buClr>
                <a:srgbClr val="E0001D"/>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Accident Wellness and Screening</a:t>
            </a:r>
          </a:p>
          <a:p>
            <a:pPr marL="685800" marR="0" lvl="0" indent="-228600" algn="l" defTabSz="914400" rtl="0" eaLnBrk="1" fontAlgn="auto" latinLnBrk="0" hangingPunct="1">
              <a:lnSpc>
                <a:spcPct val="90000"/>
              </a:lnSpc>
              <a:spcBef>
                <a:spcPts val="1200"/>
              </a:spcBef>
              <a:spcAft>
                <a:spcPts val="0"/>
              </a:spcAft>
              <a:buClr>
                <a:srgbClr val="E0001D"/>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Disability Physician Expense</a:t>
            </a:r>
          </a:p>
          <a:p>
            <a:pPr marL="685800" marR="0" lvl="0" indent="-228600" algn="l" defTabSz="914400" rtl="0" eaLnBrk="1" fontAlgn="auto" latinLnBrk="0" hangingPunct="1">
              <a:lnSpc>
                <a:spcPct val="90000"/>
              </a:lnSpc>
              <a:spcBef>
                <a:spcPts val="1200"/>
              </a:spcBef>
              <a:spcAft>
                <a:spcPts val="0"/>
              </a:spcAft>
              <a:buClr>
                <a:srgbClr val="E0001D"/>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Disability Pregnancy Claims</a:t>
            </a:r>
          </a:p>
        </p:txBody>
      </p:sp>
      <p:sp>
        <p:nvSpPr>
          <p:cNvPr id="6" name="Slide Number Placeholder 1">
            <a:extLst>
              <a:ext uri="{FF2B5EF4-FFF2-40B4-BE49-F238E27FC236}">
                <a16:creationId xmlns:a16="http://schemas.microsoft.com/office/drawing/2014/main" id="{4FD2E9D1-D2B5-0815-04E2-BB97D88C1B90}"/>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Picture 6" descr="Graphical user interface&#10;&#10;Description automatically generated">
            <a:extLst>
              <a:ext uri="{FF2B5EF4-FFF2-40B4-BE49-F238E27FC236}">
                <a16:creationId xmlns:a16="http://schemas.microsoft.com/office/drawing/2014/main" id="{6E81DE38-BE87-CED3-9373-B6BE7CEC9E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5353" y="1640186"/>
            <a:ext cx="4578897" cy="2780842"/>
          </a:xfrm>
          <a:prstGeom prst="rect">
            <a:avLst/>
          </a:prstGeom>
        </p:spPr>
      </p:pic>
      <p:pic>
        <p:nvPicPr>
          <p:cNvPr id="4" name="Picture 3" descr="Qr code&#10;&#10;Description automatically generated">
            <a:extLst>
              <a:ext uri="{FF2B5EF4-FFF2-40B4-BE49-F238E27FC236}">
                <a16:creationId xmlns:a16="http://schemas.microsoft.com/office/drawing/2014/main" id="{EC59075C-844B-4D9A-82DC-9A4B46553B0B}"/>
              </a:ext>
            </a:extLst>
          </p:cNvPr>
          <p:cNvPicPr>
            <a:picLocks noChangeAspect="1"/>
          </p:cNvPicPr>
          <p:nvPr/>
        </p:nvPicPr>
        <p:blipFill>
          <a:blip r:embed="rId5"/>
          <a:stretch>
            <a:fillRect/>
          </a:stretch>
        </p:blipFill>
        <p:spPr>
          <a:xfrm>
            <a:off x="3108960" y="5121275"/>
            <a:ext cx="1371600" cy="1371600"/>
          </a:xfrm>
          <a:prstGeom prst="rect">
            <a:avLst/>
          </a:prstGeom>
        </p:spPr>
      </p:pic>
    </p:spTree>
    <p:extLst>
      <p:ext uri="{BB962C8B-B14F-4D97-AF65-F5344CB8AC3E}">
        <p14:creationId xmlns:p14="http://schemas.microsoft.com/office/powerpoint/2010/main" val="370781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1C5B-5AD8-05CB-90DF-3C400C2731FF}"/>
              </a:ext>
            </a:extLst>
          </p:cNvPr>
          <p:cNvSpPr>
            <a:spLocks noGrp="1"/>
          </p:cNvSpPr>
          <p:nvPr>
            <p:ph type="title"/>
          </p:nvPr>
        </p:nvSpPr>
        <p:spPr>
          <a:xfrm>
            <a:off x="1676400" y="562709"/>
            <a:ext cx="9753600" cy="1248508"/>
          </a:xfrm>
        </p:spPr>
        <p:txBody>
          <a:bodyPr>
            <a:normAutofit/>
          </a:bodyPr>
          <a:lstStyle/>
          <a:p>
            <a:r>
              <a:rPr lang="en-US" sz="5400" b="0">
                <a:solidFill>
                  <a:srgbClr val="EB0029"/>
                </a:solidFill>
              </a:rPr>
              <a:t>Questions?</a:t>
            </a:r>
            <a:endParaRPr lang="en-US" sz="5400" b="0" dirty="0">
              <a:solidFill>
                <a:srgbClr val="EB0029"/>
              </a:solidFill>
            </a:endParaRPr>
          </a:p>
        </p:txBody>
      </p:sp>
      <p:sp>
        <p:nvSpPr>
          <p:cNvPr id="4" name="Content Placeholder 3">
            <a:extLst>
              <a:ext uri="{FF2B5EF4-FFF2-40B4-BE49-F238E27FC236}">
                <a16:creationId xmlns:a16="http://schemas.microsoft.com/office/drawing/2014/main" id="{AED77F4C-13EF-969F-61FC-73239D562080}"/>
              </a:ext>
            </a:extLst>
          </p:cNvPr>
          <p:cNvSpPr>
            <a:spLocks noGrp="1"/>
          </p:cNvSpPr>
          <p:nvPr>
            <p:ph sz="half" idx="1"/>
          </p:nvPr>
        </p:nvSpPr>
        <p:spPr>
          <a:xfrm>
            <a:off x="1676399" y="1732086"/>
            <a:ext cx="9753601" cy="3714066"/>
          </a:xfrm>
        </p:spPr>
        <p:txBody>
          <a:bodyPr/>
          <a:lstStyle/>
          <a:p>
            <a:r>
              <a:rPr lang="en-US" dirty="0"/>
              <a:t>Contact:</a:t>
            </a:r>
          </a:p>
          <a:p>
            <a:pPr>
              <a:lnSpc>
                <a:spcPct val="100000"/>
              </a:lnSpc>
            </a:pPr>
            <a:r>
              <a:rPr lang="en-US" b="1" dirty="0"/>
              <a:t>Steve Schwartz</a:t>
            </a:r>
          </a:p>
          <a:p>
            <a:pPr>
              <a:lnSpc>
                <a:spcPct val="100000"/>
              </a:lnSpc>
            </a:pPr>
            <a:r>
              <a:rPr lang="en-US" dirty="0"/>
              <a:t>Senior Account Manager</a:t>
            </a:r>
            <a:br>
              <a:rPr lang="en-US" dirty="0"/>
            </a:br>
            <a:r>
              <a:rPr lang="en-US" dirty="0"/>
              <a:t>Work:</a:t>
            </a:r>
            <a:r>
              <a:rPr lang="en-US" b="1" dirty="0"/>
              <a:t> </a:t>
            </a:r>
            <a:r>
              <a:rPr lang="en-US" dirty="0"/>
              <a:t>785-783-0491</a:t>
            </a:r>
          </a:p>
          <a:p>
            <a:pPr>
              <a:lnSpc>
                <a:spcPct val="100000"/>
              </a:lnSpc>
            </a:pPr>
            <a:r>
              <a:rPr lang="en-US" dirty="0">
                <a:solidFill>
                  <a:srgbClr val="157885"/>
                </a:solidFill>
                <a:hlinkClick r:id="rId3">
                  <a:extLst>
                    <a:ext uri="{A12FA001-AC4F-418D-AE19-62706E023703}">
                      <ahyp:hlinkClr xmlns="" xmlns:ahyp="http://schemas.microsoft.com/office/drawing/2018/hyperlinkcolor" val="tx"/>
                    </a:ext>
                  </a:extLst>
                </a:hlinkClick>
              </a:rPr>
              <a:t>s</a:t>
            </a:r>
            <a:r>
              <a:rPr lang="en-US" dirty="0">
                <a:solidFill>
                  <a:srgbClr val="157885"/>
                </a:solidFill>
                <a:hlinkClick r:id="rId4">
                  <a:extLst>
                    <a:ext uri="{A12FA001-AC4F-418D-AE19-62706E023703}">
                      <ahyp:hlinkClr xmlns="" xmlns:ahyp="http://schemas.microsoft.com/office/drawing/2018/hyperlinkcolor" val="tx"/>
                    </a:ext>
                  </a:extLst>
                </a:hlinkClick>
              </a:rPr>
              <a:t>teve.schwartz@americanfidelity.com</a:t>
            </a:r>
            <a:endParaRPr lang="en-US" dirty="0">
              <a:solidFill>
                <a:srgbClr val="157885"/>
              </a:solidFill>
            </a:endParaRPr>
          </a:p>
          <a:p>
            <a:pPr>
              <a:lnSpc>
                <a:spcPct val="100000"/>
              </a:lnSpc>
            </a:pPr>
            <a:r>
              <a:rPr lang="en-US" b="1" dirty="0">
                <a:solidFill>
                  <a:srgbClr val="157885"/>
                </a:solidFill>
              </a:rPr>
              <a:t>americanfidelity.com</a:t>
            </a:r>
          </a:p>
          <a:p>
            <a:endParaRPr lang="en-US" dirty="0"/>
          </a:p>
        </p:txBody>
      </p:sp>
      <p:pic>
        <p:nvPicPr>
          <p:cNvPr id="11" name="Picture 10">
            <a:extLst>
              <a:ext uri="{FF2B5EF4-FFF2-40B4-BE49-F238E27FC236}">
                <a16:creationId xmlns:a16="http://schemas.microsoft.com/office/drawing/2014/main" id="{F190D725-B2BB-5094-271F-78D1ADC067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1238" y="5711314"/>
            <a:ext cx="4158762" cy="682965"/>
          </a:xfrm>
          <a:prstGeom prst="rect">
            <a:avLst/>
          </a:prstGeom>
        </p:spPr>
      </p:pic>
      <p:sp>
        <p:nvSpPr>
          <p:cNvPr id="5" name="Slide Number Placeholder 1">
            <a:extLst>
              <a:ext uri="{FF2B5EF4-FFF2-40B4-BE49-F238E27FC236}">
                <a16:creationId xmlns:a16="http://schemas.microsoft.com/office/drawing/2014/main" id="{F8318531-A310-023B-1B85-561BEF4B64B9}"/>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8B00120-0634-F74E-B7CE-5C085900A2BD}" type="slidenum">
              <a:rPr lang="en-US" sz="1000" smtClean="0">
                <a:latin typeface="Arial" panose="020B0604020202020204" pitchFamily="34" charset="0"/>
                <a:cs typeface="Arial" panose="020B0604020202020204" pitchFamily="34" charset="0"/>
              </a:rPr>
              <a:pPr algn="ctr"/>
              <a:t>18</a:t>
            </a:fld>
            <a:endParaRPr lang="en-US" sz="1000" dirty="0">
              <a:latin typeface="Arial" panose="020B0604020202020204" pitchFamily="34" charset="0"/>
              <a:cs typeface="Arial" panose="020B0604020202020204" pitchFamily="34" charset="0"/>
            </a:endParaRPr>
          </a:p>
        </p:txBody>
      </p:sp>
      <p:pic>
        <p:nvPicPr>
          <p:cNvPr id="6" name="Picture 5" descr="A person wearing glasses&#10;&#10;Description automatically generated with low confidence">
            <a:extLst>
              <a:ext uri="{FF2B5EF4-FFF2-40B4-BE49-F238E27FC236}">
                <a16:creationId xmlns:a16="http://schemas.microsoft.com/office/drawing/2014/main" id="{871E1C9A-1B08-4A2B-9795-2F667690544D}"/>
              </a:ext>
            </a:extLst>
          </p:cNvPr>
          <p:cNvPicPr>
            <a:picLocks noChangeAspect="1"/>
          </p:cNvPicPr>
          <p:nvPr/>
        </p:nvPicPr>
        <p:blipFill>
          <a:blip r:embed="rId6"/>
          <a:stretch>
            <a:fillRect/>
          </a:stretch>
        </p:blipFill>
        <p:spPr>
          <a:xfrm>
            <a:off x="4794738" y="1573824"/>
            <a:ext cx="2092570" cy="2092570"/>
          </a:xfrm>
          <a:prstGeom prst="rect">
            <a:avLst/>
          </a:prstGeom>
          <a:ln>
            <a:solidFill>
              <a:srgbClr val="D9D9D9"/>
            </a:solidFill>
          </a:ln>
        </p:spPr>
      </p:pic>
    </p:spTree>
    <p:extLst>
      <p:ext uri="{BB962C8B-B14F-4D97-AF65-F5344CB8AC3E}">
        <p14:creationId xmlns:p14="http://schemas.microsoft.com/office/powerpoint/2010/main" val="255180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B8D9FBB-BE8A-F9FC-3D9D-9174280A6AFB}"/>
              </a:ext>
            </a:extLst>
          </p:cNvPr>
          <p:cNvPicPr>
            <a:picLocks noChangeAspect="1"/>
          </p:cNvPicPr>
          <p:nvPr/>
        </p:nvPicPr>
        <p:blipFill>
          <a:blip r:embed="rId3"/>
          <a:stretch>
            <a:fillRect/>
          </a:stretch>
        </p:blipFill>
        <p:spPr>
          <a:xfrm>
            <a:off x="6650547" y="3171235"/>
            <a:ext cx="1986388" cy="1669312"/>
          </a:xfrm>
          <a:prstGeom prst="rect">
            <a:avLst/>
          </a:prstGeom>
        </p:spPr>
      </p:pic>
      <p:sp>
        <p:nvSpPr>
          <p:cNvPr id="10" name="Title 1">
            <a:extLst>
              <a:ext uri="{FF2B5EF4-FFF2-40B4-BE49-F238E27FC236}">
                <a16:creationId xmlns:a16="http://schemas.microsoft.com/office/drawing/2014/main" id="{0384E252-4A1A-FB45-8EA9-DB28DCFED5F5}"/>
              </a:ext>
            </a:extLst>
          </p:cNvPr>
          <p:cNvSpPr txBox="1">
            <a:spLocks/>
          </p:cNvSpPr>
          <p:nvPr/>
        </p:nvSpPr>
        <p:spPr>
          <a:xfrm>
            <a:off x="383135" y="190500"/>
            <a:ext cx="11046865" cy="982400"/>
          </a:xfrm>
          <a:prstGeom prst="rect">
            <a:avLst/>
          </a:prstGeom>
        </p:spPr>
        <p:txBody>
          <a:bodyPr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Supplemental Benefits</a:t>
            </a:r>
          </a:p>
        </p:txBody>
      </p:sp>
      <p:sp>
        <p:nvSpPr>
          <p:cNvPr id="22" name="Content Placeholder 2">
            <a:extLst>
              <a:ext uri="{FF2B5EF4-FFF2-40B4-BE49-F238E27FC236}">
                <a16:creationId xmlns:a16="http://schemas.microsoft.com/office/drawing/2014/main" id="{552C40B7-3709-3339-8B7C-314F68C2940A}"/>
              </a:ext>
            </a:extLst>
          </p:cNvPr>
          <p:cNvSpPr txBox="1">
            <a:spLocks/>
          </p:cNvSpPr>
          <p:nvPr/>
        </p:nvSpPr>
        <p:spPr>
          <a:xfrm>
            <a:off x="2019825" y="2787525"/>
            <a:ext cx="2286000" cy="47471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Accident</a:t>
            </a:r>
          </a:p>
        </p:txBody>
      </p:sp>
      <p:sp>
        <p:nvSpPr>
          <p:cNvPr id="23" name="Content Placeholder 2">
            <a:extLst>
              <a:ext uri="{FF2B5EF4-FFF2-40B4-BE49-F238E27FC236}">
                <a16:creationId xmlns:a16="http://schemas.microsoft.com/office/drawing/2014/main" id="{413443EA-E4CC-C4BA-DFE3-7D4599EFE6DF}"/>
              </a:ext>
            </a:extLst>
          </p:cNvPr>
          <p:cNvSpPr txBox="1">
            <a:spLocks/>
          </p:cNvSpPr>
          <p:nvPr/>
        </p:nvSpPr>
        <p:spPr>
          <a:xfrm>
            <a:off x="4693111" y="2782020"/>
            <a:ext cx="2811208" cy="47471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Cancer</a:t>
            </a:r>
          </a:p>
        </p:txBody>
      </p:sp>
      <p:sp>
        <p:nvSpPr>
          <p:cNvPr id="9" name="Content Placeholder 2">
            <a:extLst>
              <a:ext uri="{FF2B5EF4-FFF2-40B4-BE49-F238E27FC236}">
                <a16:creationId xmlns:a16="http://schemas.microsoft.com/office/drawing/2014/main" id="{B36F514F-73A3-46B5-AE0E-22FF36DF51EB}"/>
              </a:ext>
            </a:extLst>
          </p:cNvPr>
          <p:cNvSpPr txBox="1">
            <a:spLocks/>
          </p:cNvSpPr>
          <p:nvPr/>
        </p:nvSpPr>
        <p:spPr>
          <a:xfrm>
            <a:off x="3343711" y="4901981"/>
            <a:ext cx="2719523" cy="47471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Critical Illness</a:t>
            </a:r>
          </a:p>
        </p:txBody>
      </p:sp>
      <p:sp>
        <p:nvSpPr>
          <p:cNvPr id="11" name="Content Placeholder 2">
            <a:extLst>
              <a:ext uri="{FF2B5EF4-FFF2-40B4-BE49-F238E27FC236}">
                <a16:creationId xmlns:a16="http://schemas.microsoft.com/office/drawing/2014/main" id="{B0613EBE-84C9-4D7E-B2C8-33519208D7C5}"/>
              </a:ext>
            </a:extLst>
          </p:cNvPr>
          <p:cNvSpPr txBox="1">
            <a:spLocks/>
          </p:cNvSpPr>
          <p:nvPr/>
        </p:nvSpPr>
        <p:spPr>
          <a:xfrm>
            <a:off x="6283980" y="4900185"/>
            <a:ext cx="2719523" cy="477358"/>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Hospital Indemnity</a:t>
            </a:r>
          </a:p>
        </p:txBody>
      </p:sp>
      <p:pic>
        <p:nvPicPr>
          <p:cNvPr id="3" name="Picture 2">
            <a:extLst>
              <a:ext uri="{FF2B5EF4-FFF2-40B4-BE49-F238E27FC236}">
                <a16:creationId xmlns:a16="http://schemas.microsoft.com/office/drawing/2014/main" id="{0B5A9B36-5DA2-9752-A047-02A2F64BA005}"/>
              </a:ext>
            </a:extLst>
          </p:cNvPr>
          <p:cNvPicPr>
            <a:picLocks noChangeAspect="1"/>
          </p:cNvPicPr>
          <p:nvPr/>
        </p:nvPicPr>
        <p:blipFill>
          <a:blip r:embed="rId4"/>
          <a:stretch>
            <a:fillRect/>
          </a:stretch>
        </p:blipFill>
        <p:spPr>
          <a:xfrm>
            <a:off x="5105521" y="1052081"/>
            <a:ext cx="1986388" cy="1669312"/>
          </a:xfrm>
          <a:prstGeom prst="rect">
            <a:avLst/>
          </a:prstGeom>
        </p:spPr>
      </p:pic>
      <p:pic>
        <p:nvPicPr>
          <p:cNvPr id="5" name="Picture 4">
            <a:extLst>
              <a:ext uri="{FF2B5EF4-FFF2-40B4-BE49-F238E27FC236}">
                <a16:creationId xmlns:a16="http://schemas.microsoft.com/office/drawing/2014/main" id="{2AF4B50D-20AB-CB5A-77FA-6D018ADA8F2F}"/>
              </a:ext>
            </a:extLst>
          </p:cNvPr>
          <p:cNvPicPr>
            <a:picLocks noChangeAspect="1"/>
          </p:cNvPicPr>
          <p:nvPr/>
        </p:nvPicPr>
        <p:blipFill>
          <a:blip r:embed="rId5"/>
          <a:stretch>
            <a:fillRect/>
          </a:stretch>
        </p:blipFill>
        <p:spPr>
          <a:xfrm>
            <a:off x="7997750" y="1060419"/>
            <a:ext cx="1986388" cy="1669312"/>
          </a:xfrm>
          <a:prstGeom prst="rect">
            <a:avLst/>
          </a:prstGeom>
        </p:spPr>
      </p:pic>
      <p:pic>
        <p:nvPicPr>
          <p:cNvPr id="8" name="Picture 7">
            <a:extLst>
              <a:ext uri="{FF2B5EF4-FFF2-40B4-BE49-F238E27FC236}">
                <a16:creationId xmlns:a16="http://schemas.microsoft.com/office/drawing/2014/main" id="{8F4819F2-3EC5-F349-A710-F66C82361423}"/>
              </a:ext>
            </a:extLst>
          </p:cNvPr>
          <p:cNvPicPr>
            <a:picLocks noChangeAspect="1"/>
          </p:cNvPicPr>
          <p:nvPr/>
        </p:nvPicPr>
        <p:blipFill>
          <a:blip r:embed="rId6"/>
          <a:stretch>
            <a:fillRect/>
          </a:stretch>
        </p:blipFill>
        <p:spPr>
          <a:xfrm>
            <a:off x="2167801" y="1058976"/>
            <a:ext cx="1986388" cy="1669312"/>
          </a:xfrm>
          <a:prstGeom prst="rect">
            <a:avLst/>
          </a:prstGeom>
        </p:spPr>
      </p:pic>
      <p:pic>
        <p:nvPicPr>
          <p:cNvPr id="14" name="Picture 13">
            <a:extLst>
              <a:ext uri="{FF2B5EF4-FFF2-40B4-BE49-F238E27FC236}">
                <a16:creationId xmlns:a16="http://schemas.microsoft.com/office/drawing/2014/main" id="{8889BFD1-CC21-66D8-90CE-598326E3CC5E}"/>
              </a:ext>
            </a:extLst>
          </p:cNvPr>
          <p:cNvPicPr>
            <a:picLocks noChangeAspect="1"/>
          </p:cNvPicPr>
          <p:nvPr/>
        </p:nvPicPr>
        <p:blipFill>
          <a:blip r:embed="rId7"/>
          <a:stretch>
            <a:fillRect/>
          </a:stretch>
        </p:blipFill>
        <p:spPr>
          <a:xfrm>
            <a:off x="3710279" y="3186441"/>
            <a:ext cx="1986388" cy="1669312"/>
          </a:xfrm>
          <a:prstGeom prst="rect">
            <a:avLst/>
          </a:prstGeom>
        </p:spPr>
      </p:pic>
      <p:sp>
        <p:nvSpPr>
          <p:cNvPr id="18" name="Content Placeholder 2">
            <a:extLst>
              <a:ext uri="{FF2B5EF4-FFF2-40B4-BE49-F238E27FC236}">
                <a16:creationId xmlns:a16="http://schemas.microsoft.com/office/drawing/2014/main" id="{42CDD4EC-B6D1-5A7D-8B92-05E3C61E9E26}"/>
              </a:ext>
            </a:extLst>
          </p:cNvPr>
          <p:cNvSpPr txBox="1">
            <a:spLocks/>
          </p:cNvSpPr>
          <p:nvPr/>
        </p:nvSpPr>
        <p:spPr>
          <a:xfrm>
            <a:off x="7723734" y="2781387"/>
            <a:ext cx="2529520" cy="47471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Disability</a:t>
            </a:r>
          </a:p>
        </p:txBody>
      </p:sp>
      <p:sp>
        <p:nvSpPr>
          <p:cNvPr id="17" name="Slide Number Placeholder 1">
            <a:extLst>
              <a:ext uri="{FF2B5EF4-FFF2-40B4-BE49-F238E27FC236}">
                <a16:creationId xmlns:a16="http://schemas.microsoft.com/office/drawing/2014/main" id="{26EDAEED-5106-6139-B98B-DD69812ED07B}"/>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48377-07F0-4ED6-BA0B-6305C3C99BC5}"/>
              </a:ext>
            </a:extLst>
          </p:cNvPr>
          <p:cNvSpPr txBox="1"/>
          <p:nvPr/>
        </p:nvSpPr>
        <p:spPr>
          <a:xfrm>
            <a:off x="0" y="5760720"/>
            <a:ext cx="12192000" cy="246221"/>
          </a:xfrm>
          <a:prstGeom prst="rect">
            <a:avLst/>
          </a:prstGeom>
          <a:noFill/>
        </p:spPr>
        <p:txBody>
          <a:bodyPr wrap="square">
            <a:spAutoFit/>
          </a:bodyPr>
          <a:lstStyle/>
          <a:p>
            <a:pPr algn="ct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products may contain limitations, exclusions, and waiting periods.</a:t>
            </a:r>
            <a:endParaRPr lang="en-US" sz="1000" dirty="0"/>
          </a:p>
        </p:txBody>
      </p:sp>
      <p:pic>
        <p:nvPicPr>
          <p:cNvPr id="2" name="Picture 1" descr="Qr code&#10;&#10;Description automatically generated">
            <a:extLst>
              <a:ext uri="{FF2B5EF4-FFF2-40B4-BE49-F238E27FC236}">
                <a16:creationId xmlns:a16="http://schemas.microsoft.com/office/drawing/2014/main" id="{B1E5BBE2-A5C4-2CB6-8ABE-76BFFF12D457}"/>
              </a:ext>
            </a:extLst>
          </p:cNvPr>
          <p:cNvPicPr>
            <a:picLocks noChangeAspect="1"/>
          </p:cNvPicPr>
          <p:nvPr/>
        </p:nvPicPr>
        <p:blipFill>
          <a:blip r:embed="rId8"/>
          <a:stretch>
            <a:fillRect/>
          </a:stretch>
        </p:blipFill>
        <p:spPr>
          <a:xfrm>
            <a:off x="10515600" y="5486400"/>
            <a:ext cx="1371600" cy="1371600"/>
          </a:xfrm>
          <a:prstGeom prst="rect">
            <a:avLst/>
          </a:prstGeom>
        </p:spPr>
      </p:pic>
      <p:sp>
        <p:nvSpPr>
          <p:cNvPr id="12" name="TextBox 1">
            <a:extLst>
              <a:ext uri="{FF2B5EF4-FFF2-40B4-BE49-F238E27FC236}">
                <a16:creationId xmlns:a16="http://schemas.microsoft.com/office/drawing/2014/main" id="{9F4097FA-9988-8E08-C011-178C7E703928}"/>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americanfidelity.com/info</a:t>
            </a:r>
          </a:p>
        </p:txBody>
      </p:sp>
    </p:spTree>
    <p:extLst>
      <p:ext uri="{BB962C8B-B14F-4D97-AF65-F5344CB8AC3E}">
        <p14:creationId xmlns:p14="http://schemas.microsoft.com/office/powerpoint/2010/main" val="192568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84E252-4A1A-FB45-8EA9-DB28DCFED5F5}"/>
              </a:ext>
            </a:extLst>
          </p:cNvPr>
          <p:cNvSpPr txBox="1">
            <a:spLocks/>
          </p:cNvSpPr>
          <p:nvPr/>
        </p:nvSpPr>
        <p:spPr>
          <a:xfrm>
            <a:off x="383135" y="190500"/>
            <a:ext cx="11046865" cy="982400"/>
          </a:xfrm>
          <a:prstGeom prst="rect">
            <a:avLst/>
          </a:prstGeom>
        </p:spPr>
        <p:txBody>
          <a:bodyPr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Supplemental Benefits</a:t>
            </a:r>
          </a:p>
        </p:txBody>
      </p:sp>
      <p:sp>
        <p:nvSpPr>
          <p:cNvPr id="7" name="Rectangle 6">
            <a:extLst>
              <a:ext uri="{FF2B5EF4-FFF2-40B4-BE49-F238E27FC236}">
                <a16:creationId xmlns:a16="http://schemas.microsoft.com/office/drawing/2014/main" id="{3A2688E9-CEE2-F148-8A56-B3CE3BE05FE8}"/>
              </a:ext>
            </a:extLst>
          </p:cNvPr>
          <p:cNvSpPr/>
          <p:nvPr/>
        </p:nvSpPr>
        <p:spPr>
          <a:xfrm>
            <a:off x="0" y="5486400"/>
            <a:ext cx="12192000"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may contain limitations, exclusions, and waiting periods.</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is not intended for people who are eligible for Medicaid coverage. </a:t>
            </a:r>
            <a:b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Wellness/Screening Benefit not available in all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Twenty-four-hour (24-hour) coverage not applicable on Non-Occupational policies. </a:t>
            </a:r>
            <a:br>
              <a:rPr kumimoji="0" lang="en-US" sz="10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to your brochure and/or policy for details.  </a:t>
            </a:r>
          </a:p>
        </p:txBody>
      </p:sp>
      <p:sp>
        <p:nvSpPr>
          <p:cNvPr id="18" name="Content Placeholder 2">
            <a:extLst>
              <a:ext uri="{FF2B5EF4-FFF2-40B4-BE49-F238E27FC236}">
                <a16:creationId xmlns:a16="http://schemas.microsoft.com/office/drawing/2014/main" id="{42CDD4EC-B6D1-5A7D-8B92-05E3C61E9E26}"/>
              </a:ext>
            </a:extLst>
          </p:cNvPr>
          <p:cNvSpPr txBox="1">
            <a:spLocks/>
          </p:cNvSpPr>
          <p:nvPr/>
        </p:nvSpPr>
        <p:spPr>
          <a:xfrm>
            <a:off x="3459220" y="4040152"/>
            <a:ext cx="252952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Big and Small Accidents</a:t>
            </a:r>
          </a:p>
        </p:txBody>
      </p:sp>
      <p:sp>
        <p:nvSpPr>
          <p:cNvPr id="22" name="Content Placeholder 2">
            <a:extLst>
              <a:ext uri="{FF2B5EF4-FFF2-40B4-BE49-F238E27FC236}">
                <a16:creationId xmlns:a16="http://schemas.microsoft.com/office/drawing/2014/main" id="{552C40B7-3709-3339-8B7C-314F68C2940A}"/>
              </a:ext>
            </a:extLst>
          </p:cNvPr>
          <p:cNvSpPr txBox="1">
            <a:spLocks/>
          </p:cNvSpPr>
          <p:nvPr/>
        </p:nvSpPr>
        <p:spPr>
          <a:xfrm>
            <a:off x="832956" y="4040152"/>
            <a:ext cx="228600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24-Hour Coverage</a:t>
            </a:r>
          </a:p>
        </p:txBody>
      </p:sp>
      <p:sp>
        <p:nvSpPr>
          <p:cNvPr id="23" name="Content Placeholder 2">
            <a:extLst>
              <a:ext uri="{FF2B5EF4-FFF2-40B4-BE49-F238E27FC236}">
                <a16:creationId xmlns:a16="http://schemas.microsoft.com/office/drawing/2014/main" id="{413443EA-E4CC-C4BA-DFE3-7D4599EFE6DF}"/>
              </a:ext>
            </a:extLst>
          </p:cNvPr>
          <p:cNvSpPr txBox="1">
            <a:spLocks/>
          </p:cNvSpPr>
          <p:nvPr/>
        </p:nvSpPr>
        <p:spPr>
          <a:xfrm>
            <a:off x="6000736" y="4040152"/>
            <a:ext cx="2811208"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Wellness/Screening Benefit</a:t>
            </a:r>
          </a:p>
        </p:txBody>
      </p:sp>
      <p:sp>
        <p:nvSpPr>
          <p:cNvPr id="24" name="Content Placeholder 2">
            <a:extLst>
              <a:ext uri="{FF2B5EF4-FFF2-40B4-BE49-F238E27FC236}">
                <a16:creationId xmlns:a16="http://schemas.microsoft.com/office/drawing/2014/main" id="{D30816C1-A5F9-4070-0504-45A6B8CF7EC4}"/>
              </a:ext>
            </a:extLst>
          </p:cNvPr>
          <p:cNvSpPr txBox="1">
            <a:spLocks/>
          </p:cNvSpPr>
          <p:nvPr/>
        </p:nvSpPr>
        <p:spPr>
          <a:xfrm>
            <a:off x="8867923" y="3959356"/>
            <a:ext cx="2719523" cy="93352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Over 25 </a:t>
            </a:r>
            <a:b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b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Treatments Covered</a:t>
            </a:r>
          </a:p>
        </p:txBody>
      </p:sp>
      <p:sp>
        <p:nvSpPr>
          <p:cNvPr id="13" name="Text Placeholder 18">
            <a:extLst>
              <a:ext uri="{FF2B5EF4-FFF2-40B4-BE49-F238E27FC236}">
                <a16:creationId xmlns:a16="http://schemas.microsoft.com/office/drawing/2014/main" id="{16B810A7-B98B-454A-954F-621B5E0E7477}"/>
              </a:ext>
            </a:extLst>
          </p:cNvPr>
          <p:cNvSpPr txBox="1">
            <a:spLocks/>
          </p:cNvSpPr>
          <p:nvPr/>
        </p:nvSpPr>
        <p:spPr>
          <a:xfrm>
            <a:off x="647700" y="1222699"/>
            <a:ext cx="9664700" cy="990600"/>
          </a:xfrm>
          <a:prstGeom prst="rect">
            <a:avLst/>
          </a:prstGeom>
        </p:spPr>
        <p:txBody>
          <a:bodyPr anchor="ctr"/>
          <a:lstStyle>
            <a:lvl1pPr marL="0" indent="0" algn="r" defTabSz="914400" rtl="0" eaLnBrk="1" latinLnBrk="0" hangingPunct="1">
              <a:lnSpc>
                <a:spcPct val="90000"/>
              </a:lnSpc>
              <a:spcBef>
                <a:spcPts val="1000"/>
              </a:spcBef>
              <a:buFontTx/>
              <a:buNone/>
              <a:defRPr sz="4400" b="0" i="0" kern="1200">
                <a:solidFill>
                  <a:srgbClr val="EB0029"/>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Limited Benefit Accident Only Insurance</a:t>
            </a:r>
          </a:p>
        </p:txBody>
      </p:sp>
      <p:cxnSp>
        <p:nvCxnSpPr>
          <p:cNvPr id="14" name="Straight Connector 13">
            <a:extLst>
              <a:ext uri="{FF2B5EF4-FFF2-40B4-BE49-F238E27FC236}">
                <a16:creationId xmlns:a16="http://schemas.microsoft.com/office/drawing/2014/main" id="{DBE06C4A-6389-45CB-AEB7-B6EB6F5B6A77}"/>
              </a:ext>
            </a:extLst>
          </p:cNvPr>
          <p:cNvCxnSpPr>
            <a:cxnSpLocks/>
          </p:cNvCxnSpPr>
          <p:nvPr/>
        </p:nvCxnSpPr>
        <p:spPr>
          <a:xfrm>
            <a:off x="744498" y="2140108"/>
            <a:ext cx="2769476" cy="0"/>
          </a:xfrm>
          <a:prstGeom prst="line">
            <a:avLst/>
          </a:prstGeom>
          <a:ln w="57150" cap="rnd">
            <a:solidFill>
              <a:srgbClr val="E0001D"/>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7BC89E5-F73D-4B38-B657-BAB9E075FBB7}"/>
              </a:ext>
            </a:extLst>
          </p:cNvPr>
          <p:cNvPicPr>
            <a:picLocks noChangeAspect="1"/>
          </p:cNvPicPr>
          <p:nvPr/>
        </p:nvPicPr>
        <p:blipFill>
          <a:blip r:embed="rId3"/>
          <a:stretch>
            <a:fillRect/>
          </a:stretch>
        </p:blipFill>
        <p:spPr>
          <a:xfrm>
            <a:off x="1271698" y="2628639"/>
            <a:ext cx="1306062" cy="1306062"/>
          </a:xfrm>
          <a:prstGeom prst="rect">
            <a:avLst/>
          </a:prstGeom>
        </p:spPr>
      </p:pic>
      <p:pic>
        <p:nvPicPr>
          <p:cNvPr id="19" name="Picture 18">
            <a:extLst>
              <a:ext uri="{FF2B5EF4-FFF2-40B4-BE49-F238E27FC236}">
                <a16:creationId xmlns:a16="http://schemas.microsoft.com/office/drawing/2014/main" id="{B83BF833-4649-F55B-10BB-70E93140A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663" y="2650941"/>
            <a:ext cx="1166623" cy="1269561"/>
          </a:xfrm>
          <a:prstGeom prst="rect">
            <a:avLst/>
          </a:prstGeom>
        </p:spPr>
      </p:pic>
      <p:pic>
        <p:nvPicPr>
          <p:cNvPr id="20" name="Picture 19">
            <a:extLst>
              <a:ext uri="{FF2B5EF4-FFF2-40B4-BE49-F238E27FC236}">
                <a16:creationId xmlns:a16="http://schemas.microsoft.com/office/drawing/2014/main" id="{0E88A56E-5E49-39CD-6352-CF2AA6A1DED7}"/>
              </a:ext>
            </a:extLst>
          </p:cNvPr>
          <p:cNvPicPr>
            <a:picLocks noChangeAspect="1"/>
          </p:cNvPicPr>
          <p:nvPr/>
        </p:nvPicPr>
        <p:blipFill>
          <a:blip r:embed="rId5"/>
          <a:stretch>
            <a:fillRect/>
          </a:stretch>
        </p:blipFill>
        <p:spPr>
          <a:xfrm>
            <a:off x="6929653" y="2508088"/>
            <a:ext cx="963602" cy="1442126"/>
          </a:xfrm>
          <a:prstGeom prst="rect">
            <a:avLst/>
          </a:prstGeom>
        </p:spPr>
      </p:pic>
      <p:pic>
        <p:nvPicPr>
          <p:cNvPr id="26" name="Picture 25">
            <a:extLst>
              <a:ext uri="{FF2B5EF4-FFF2-40B4-BE49-F238E27FC236}">
                <a16:creationId xmlns:a16="http://schemas.microsoft.com/office/drawing/2014/main" id="{F6D667D3-EBB5-ACDA-F5CE-67839ECB9BAE}"/>
              </a:ext>
            </a:extLst>
          </p:cNvPr>
          <p:cNvPicPr>
            <a:picLocks noChangeAspect="1"/>
          </p:cNvPicPr>
          <p:nvPr/>
        </p:nvPicPr>
        <p:blipFill>
          <a:blip r:embed="rId6"/>
          <a:stretch>
            <a:fillRect/>
          </a:stretch>
        </p:blipFill>
        <p:spPr>
          <a:xfrm>
            <a:off x="9405402" y="2532329"/>
            <a:ext cx="1677127" cy="1321576"/>
          </a:xfrm>
          <a:prstGeom prst="rect">
            <a:avLst/>
          </a:prstGeom>
        </p:spPr>
      </p:pic>
      <p:sp>
        <p:nvSpPr>
          <p:cNvPr id="15" name="Slide Number Placeholder 1">
            <a:extLst>
              <a:ext uri="{FF2B5EF4-FFF2-40B4-BE49-F238E27FC236}">
                <a16:creationId xmlns:a16="http://schemas.microsoft.com/office/drawing/2014/main" id="{1C2E1C2E-A7EF-42F5-DF15-DA08206CC476}"/>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3" name="Picture 2" descr="Qr code&#10;&#10;Description automatically generated">
            <a:extLst>
              <a:ext uri="{FF2B5EF4-FFF2-40B4-BE49-F238E27FC236}">
                <a16:creationId xmlns:a16="http://schemas.microsoft.com/office/drawing/2014/main" id="{E4169A63-F7FC-414C-A1E0-A9B4D63E7DD1}"/>
              </a:ext>
            </a:extLst>
          </p:cNvPr>
          <p:cNvPicPr>
            <a:picLocks noChangeAspect="1"/>
          </p:cNvPicPr>
          <p:nvPr/>
        </p:nvPicPr>
        <p:blipFill>
          <a:blip r:embed="rId7"/>
          <a:stretch>
            <a:fillRect/>
          </a:stretch>
        </p:blipFill>
        <p:spPr>
          <a:xfrm>
            <a:off x="10515600" y="5486400"/>
            <a:ext cx="1371600" cy="1371600"/>
          </a:xfrm>
          <a:prstGeom prst="rect">
            <a:avLst/>
          </a:prstGeom>
        </p:spPr>
      </p:pic>
      <p:sp>
        <p:nvSpPr>
          <p:cNvPr id="8" name="TextBox 1">
            <a:extLst>
              <a:ext uri="{FF2B5EF4-FFF2-40B4-BE49-F238E27FC236}">
                <a16:creationId xmlns:a16="http://schemas.microsoft.com/office/drawing/2014/main" id="{90026F8F-614D-263F-5634-F298278854FD}"/>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americanfidelity.com/accident</a:t>
            </a:r>
          </a:p>
        </p:txBody>
      </p:sp>
    </p:spTree>
    <p:extLst>
      <p:ext uri="{BB962C8B-B14F-4D97-AF65-F5344CB8AC3E}">
        <p14:creationId xmlns:p14="http://schemas.microsoft.com/office/powerpoint/2010/main" val="186355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84E252-4A1A-FB45-8EA9-DB28DCFED5F5}"/>
              </a:ext>
            </a:extLst>
          </p:cNvPr>
          <p:cNvSpPr txBox="1">
            <a:spLocks/>
          </p:cNvSpPr>
          <p:nvPr/>
        </p:nvSpPr>
        <p:spPr>
          <a:xfrm>
            <a:off x="383135" y="190500"/>
            <a:ext cx="11046865" cy="982400"/>
          </a:xfrm>
          <a:prstGeom prst="rect">
            <a:avLst/>
          </a:prstGeom>
        </p:spPr>
        <p:txBody>
          <a:bodyPr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Supplemental Benefits</a:t>
            </a:r>
          </a:p>
        </p:txBody>
      </p:sp>
      <p:sp>
        <p:nvSpPr>
          <p:cNvPr id="7" name="Rectangle 6">
            <a:extLst>
              <a:ext uri="{FF2B5EF4-FFF2-40B4-BE49-F238E27FC236}">
                <a16:creationId xmlns:a16="http://schemas.microsoft.com/office/drawing/2014/main" id="{3A2688E9-CEE2-F148-8A56-B3CE3BE05FE8}"/>
              </a:ext>
            </a:extLst>
          </p:cNvPr>
          <p:cNvSpPr/>
          <p:nvPr/>
        </p:nvSpPr>
        <p:spPr>
          <a:xfrm>
            <a:off x="-1" y="5486400"/>
            <a:ext cx="12202275"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may contain limitations, exclusions, and waiting periods.</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is not intended for people who are eligible for Medicaid coverage.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Benefit not available in all states.</a:t>
            </a:r>
          </a:p>
        </p:txBody>
      </p:sp>
      <p:sp>
        <p:nvSpPr>
          <p:cNvPr id="13" name="Text Placeholder 18">
            <a:extLst>
              <a:ext uri="{FF2B5EF4-FFF2-40B4-BE49-F238E27FC236}">
                <a16:creationId xmlns:a16="http://schemas.microsoft.com/office/drawing/2014/main" id="{16B810A7-B98B-454A-954F-621B5E0E7477}"/>
              </a:ext>
            </a:extLst>
          </p:cNvPr>
          <p:cNvSpPr txBox="1">
            <a:spLocks/>
          </p:cNvSpPr>
          <p:nvPr/>
        </p:nvSpPr>
        <p:spPr>
          <a:xfrm>
            <a:off x="647700" y="1222699"/>
            <a:ext cx="9664700" cy="990600"/>
          </a:xfrm>
          <a:prstGeom prst="rect">
            <a:avLst/>
          </a:prstGeom>
        </p:spPr>
        <p:txBody>
          <a:bodyPr anchor="ctr"/>
          <a:lstStyle>
            <a:lvl1pPr marL="0" indent="0" algn="r" defTabSz="914400" rtl="0" eaLnBrk="1" latinLnBrk="0" hangingPunct="1">
              <a:lnSpc>
                <a:spcPct val="90000"/>
              </a:lnSpc>
              <a:spcBef>
                <a:spcPts val="1000"/>
              </a:spcBef>
              <a:buFontTx/>
              <a:buNone/>
              <a:defRPr sz="4400" b="0" i="0" kern="1200">
                <a:solidFill>
                  <a:srgbClr val="EB0029"/>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Limited Benefit Cancer Insurance</a:t>
            </a:r>
          </a:p>
        </p:txBody>
      </p:sp>
      <p:cxnSp>
        <p:nvCxnSpPr>
          <p:cNvPr id="14" name="Straight Connector 13">
            <a:extLst>
              <a:ext uri="{FF2B5EF4-FFF2-40B4-BE49-F238E27FC236}">
                <a16:creationId xmlns:a16="http://schemas.microsoft.com/office/drawing/2014/main" id="{DBE06C4A-6389-45CB-AEB7-B6EB6F5B6A77}"/>
              </a:ext>
            </a:extLst>
          </p:cNvPr>
          <p:cNvCxnSpPr>
            <a:cxnSpLocks/>
          </p:cNvCxnSpPr>
          <p:nvPr/>
        </p:nvCxnSpPr>
        <p:spPr>
          <a:xfrm>
            <a:off x="744498" y="2140108"/>
            <a:ext cx="2769476" cy="0"/>
          </a:xfrm>
          <a:prstGeom prst="line">
            <a:avLst/>
          </a:prstGeom>
          <a:ln w="57150" cap="rnd">
            <a:solidFill>
              <a:srgbClr val="E0001D"/>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5B7C714D-F91C-4F28-8540-75E9860E5B70}"/>
              </a:ext>
            </a:extLst>
          </p:cNvPr>
          <p:cNvSpPr txBox="1">
            <a:spLocks/>
          </p:cNvSpPr>
          <p:nvPr/>
        </p:nvSpPr>
        <p:spPr>
          <a:xfrm>
            <a:off x="3459220" y="3845162"/>
            <a:ext cx="252952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Multiple Coverage Options </a:t>
            </a:r>
          </a:p>
        </p:txBody>
      </p:sp>
      <p:sp>
        <p:nvSpPr>
          <p:cNvPr id="26" name="Content Placeholder 2">
            <a:extLst>
              <a:ext uri="{FF2B5EF4-FFF2-40B4-BE49-F238E27FC236}">
                <a16:creationId xmlns:a16="http://schemas.microsoft.com/office/drawing/2014/main" id="{E02D55BA-FD23-421C-8099-8D05C8C1C3DF}"/>
              </a:ext>
            </a:extLst>
          </p:cNvPr>
          <p:cNvSpPr txBox="1">
            <a:spLocks/>
          </p:cNvSpPr>
          <p:nvPr/>
        </p:nvSpPr>
        <p:spPr>
          <a:xfrm>
            <a:off x="647700" y="3845162"/>
            <a:ext cx="236220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Transportation and Lodging Expenses</a:t>
            </a:r>
          </a:p>
        </p:txBody>
      </p:sp>
      <p:sp>
        <p:nvSpPr>
          <p:cNvPr id="27" name="Content Placeholder 2">
            <a:extLst>
              <a:ext uri="{FF2B5EF4-FFF2-40B4-BE49-F238E27FC236}">
                <a16:creationId xmlns:a16="http://schemas.microsoft.com/office/drawing/2014/main" id="{E0CCEE26-15D2-437B-A805-3C164AB8FF85}"/>
              </a:ext>
            </a:extLst>
          </p:cNvPr>
          <p:cNvSpPr txBox="1">
            <a:spLocks/>
          </p:cNvSpPr>
          <p:nvPr/>
        </p:nvSpPr>
        <p:spPr>
          <a:xfrm>
            <a:off x="6000736" y="3845162"/>
            <a:ext cx="2811208"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Screening Benefit</a:t>
            </a:r>
          </a:p>
        </p:txBody>
      </p:sp>
      <p:sp>
        <p:nvSpPr>
          <p:cNvPr id="30" name="Content Placeholder 2">
            <a:extLst>
              <a:ext uri="{FF2B5EF4-FFF2-40B4-BE49-F238E27FC236}">
                <a16:creationId xmlns:a16="http://schemas.microsoft.com/office/drawing/2014/main" id="{E8F8592F-17B9-4AFA-85C8-F61A1B86B5CD}"/>
              </a:ext>
            </a:extLst>
          </p:cNvPr>
          <p:cNvSpPr txBox="1">
            <a:spLocks/>
          </p:cNvSpPr>
          <p:nvPr/>
        </p:nvSpPr>
        <p:spPr>
          <a:xfrm>
            <a:off x="8959298" y="3852868"/>
            <a:ext cx="252952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Individually Owned</a:t>
            </a:r>
          </a:p>
          <a:p>
            <a:pPr marL="0" marR="0" lvl="0" indent="0" algn="l" defTabSz="685800" rtl="0" eaLnBrk="1" fontAlgn="auto" latinLnBrk="0" hangingPunct="1">
              <a:lnSpc>
                <a:spcPct val="100000"/>
              </a:lnSpc>
              <a:spcBef>
                <a:spcPts val="1800"/>
              </a:spcBef>
              <a:spcAft>
                <a:spcPts val="0"/>
              </a:spcAft>
              <a:buClr>
                <a:srgbClr val="D11D29"/>
              </a:buClr>
              <a:buSzTx/>
              <a:buFont typeface="Arial"/>
              <a:buNone/>
              <a:tabLst/>
              <a:defRPr/>
            </a:pPr>
            <a:endParaRPr kumimoji="0" lang="en-US" sz="2000" b="0" i="0" u="none" strike="noStrike" kern="1200" cap="none" spc="0" normalizeH="0" baseline="0" noProof="0" dirty="0">
              <a:ln>
                <a:noFill/>
              </a:ln>
              <a:solidFill>
                <a:srgbClr val="E7E6E6">
                  <a:lumMod val="50000"/>
                </a:srgbClr>
              </a:solidFill>
              <a:effectLst/>
              <a:uLnTx/>
              <a:uFillTx/>
              <a:latin typeface="Arial" charset="0"/>
              <a:cs typeface="Arial" charset="0"/>
            </a:endParaRPr>
          </a:p>
        </p:txBody>
      </p:sp>
      <p:pic>
        <p:nvPicPr>
          <p:cNvPr id="18" name="Picture 17">
            <a:extLst>
              <a:ext uri="{FF2B5EF4-FFF2-40B4-BE49-F238E27FC236}">
                <a16:creationId xmlns:a16="http://schemas.microsoft.com/office/drawing/2014/main" id="{40742E00-0518-46C9-C3E8-A58F7E29ECD2}"/>
              </a:ext>
            </a:extLst>
          </p:cNvPr>
          <p:cNvPicPr>
            <a:picLocks noChangeAspect="1"/>
          </p:cNvPicPr>
          <p:nvPr/>
        </p:nvPicPr>
        <p:blipFill>
          <a:blip r:embed="rId3"/>
          <a:stretch>
            <a:fillRect/>
          </a:stretch>
        </p:blipFill>
        <p:spPr>
          <a:xfrm>
            <a:off x="908952" y="2645369"/>
            <a:ext cx="1908893" cy="990600"/>
          </a:xfrm>
          <a:prstGeom prst="rect">
            <a:avLst/>
          </a:prstGeom>
        </p:spPr>
      </p:pic>
      <p:pic>
        <p:nvPicPr>
          <p:cNvPr id="22" name="Picture 21">
            <a:extLst>
              <a:ext uri="{FF2B5EF4-FFF2-40B4-BE49-F238E27FC236}">
                <a16:creationId xmlns:a16="http://schemas.microsoft.com/office/drawing/2014/main" id="{DE0D8D4D-1A02-C4F0-E267-484C09F1B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1692" y="2378513"/>
            <a:ext cx="1052593" cy="1365364"/>
          </a:xfrm>
          <a:prstGeom prst="rect">
            <a:avLst/>
          </a:prstGeom>
        </p:spPr>
      </p:pic>
      <p:pic>
        <p:nvPicPr>
          <p:cNvPr id="23" name="Picture 22">
            <a:extLst>
              <a:ext uri="{FF2B5EF4-FFF2-40B4-BE49-F238E27FC236}">
                <a16:creationId xmlns:a16="http://schemas.microsoft.com/office/drawing/2014/main" id="{2EC2DBD2-955A-0299-3BCA-4F7BDB0A72CD}"/>
              </a:ext>
            </a:extLst>
          </p:cNvPr>
          <p:cNvPicPr>
            <a:picLocks noChangeAspect="1"/>
          </p:cNvPicPr>
          <p:nvPr/>
        </p:nvPicPr>
        <p:blipFill>
          <a:blip r:embed="rId5"/>
          <a:stretch>
            <a:fillRect/>
          </a:stretch>
        </p:blipFill>
        <p:spPr>
          <a:xfrm>
            <a:off x="3973585" y="2389554"/>
            <a:ext cx="1546166" cy="1365364"/>
          </a:xfrm>
          <a:prstGeom prst="rect">
            <a:avLst/>
          </a:prstGeom>
        </p:spPr>
      </p:pic>
      <p:pic>
        <p:nvPicPr>
          <p:cNvPr id="24" name="Picture 23">
            <a:extLst>
              <a:ext uri="{FF2B5EF4-FFF2-40B4-BE49-F238E27FC236}">
                <a16:creationId xmlns:a16="http://schemas.microsoft.com/office/drawing/2014/main" id="{A4CADBFE-7F30-B6F9-1072-DACFCD34D980}"/>
              </a:ext>
            </a:extLst>
          </p:cNvPr>
          <p:cNvPicPr>
            <a:picLocks noChangeAspect="1"/>
          </p:cNvPicPr>
          <p:nvPr/>
        </p:nvPicPr>
        <p:blipFill>
          <a:blip r:embed="rId6"/>
          <a:stretch>
            <a:fillRect/>
          </a:stretch>
        </p:blipFill>
        <p:spPr>
          <a:xfrm>
            <a:off x="9567404" y="2284288"/>
            <a:ext cx="1153771" cy="1459590"/>
          </a:xfrm>
          <a:prstGeom prst="rect">
            <a:avLst/>
          </a:prstGeom>
        </p:spPr>
      </p:pic>
      <p:sp>
        <p:nvSpPr>
          <p:cNvPr id="15" name="Slide Number Placeholder 1">
            <a:extLst>
              <a:ext uri="{FF2B5EF4-FFF2-40B4-BE49-F238E27FC236}">
                <a16:creationId xmlns:a16="http://schemas.microsoft.com/office/drawing/2014/main" id="{53574BCC-BBCF-8E15-4A02-ED50DD9CEEBA}"/>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4" name="Picture 3" descr="Qr code&#10;&#10;Description automatically generated">
            <a:extLst>
              <a:ext uri="{FF2B5EF4-FFF2-40B4-BE49-F238E27FC236}">
                <a16:creationId xmlns:a16="http://schemas.microsoft.com/office/drawing/2014/main" id="{51A7DBC2-B789-4390-861A-57A6FB6585CB}"/>
              </a:ext>
            </a:extLst>
          </p:cNvPr>
          <p:cNvPicPr>
            <a:picLocks noChangeAspect="1"/>
          </p:cNvPicPr>
          <p:nvPr/>
        </p:nvPicPr>
        <p:blipFill>
          <a:blip r:embed="rId7"/>
          <a:stretch>
            <a:fillRect/>
          </a:stretch>
        </p:blipFill>
        <p:spPr>
          <a:xfrm>
            <a:off x="10515600" y="5486400"/>
            <a:ext cx="1371600" cy="1371600"/>
          </a:xfrm>
          <a:prstGeom prst="rect">
            <a:avLst/>
          </a:prstGeom>
        </p:spPr>
      </p:pic>
      <p:sp>
        <p:nvSpPr>
          <p:cNvPr id="8" name="TextBox 1">
            <a:extLst>
              <a:ext uri="{FF2B5EF4-FFF2-40B4-BE49-F238E27FC236}">
                <a16:creationId xmlns:a16="http://schemas.microsoft.com/office/drawing/2014/main" id="{C89BE3BD-8506-4A42-BFCE-6E02B56C7AE8}"/>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americanfidelity.com/cancer</a:t>
            </a:r>
          </a:p>
        </p:txBody>
      </p:sp>
    </p:spTree>
    <p:extLst>
      <p:ext uri="{BB962C8B-B14F-4D97-AF65-F5344CB8AC3E}">
        <p14:creationId xmlns:p14="http://schemas.microsoft.com/office/powerpoint/2010/main" val="197889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84E252-4A1A-FB45-8EA9-DB28DCFED5F5}"/>
              </a:ext>
            </a:extLst>
          </p:cNvPr>
          <p:cNvSpPr txBox="1">
            <a:spLocks/>
          </p:cNvSpPr>
          <p:nvPr/>
        </p:nvSpPr>
        <p:spPr>
          <a:xfrm>
            <a:off x="383135" y="190500"/>
            <a:ext cx="11046865" cy="982400"/>
          </a:xfrm>
          <a:prstGeom prst="rect">
            <a:avLst/>
          </a:prstGeom>
        </p:spPr>
        <p:txBody>
          <a:bodyPr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Supplemental Benefits</a:t>
            </a:r>
          </a:p>
        </p:txBody>
      </p:sp>
      <p:sp>
        <p:nvSpPr>
          <p:cNvPr id="7" name="Rectangle 6">
            <a:extLst>
              <a:ext uri="{FF2B5EF4-FFF2-40B4-BE49-F238E27FC236}">
                <a16:creationId xmlns:a16="http://schemas.microsoft.com/office/drawing/2014/main" id="{3A2688E9-CEE2-F148-8A56-B3CE3BE05FE8}"/>
              </a:ext>
            </a:extLst>
          </p:cNvPr>
          <p:cNvSpPr/>
          <p:nvPr/>
        </p:nvSpPr>
        <p:spPr>
          <a:xfrm>
            <a:off x="-1" y="5486400"/>
            <a:ext cx="12202275"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product may contain limitations, exclusions, and waiting periods.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dirty="0">
                <a:effectLst/>
                <a:latin typeface="Arial" panose="020B0604020202020204" pitchFamily="34" charset="0"/>
                <a:ea typeface="Calibri" panose="020F0502020204030204" pitchFamily="34" charset="0"/>
                <a:cs typeface="Arial" panose="020B0604020202020204" pitchFamily="34" charset="0"/>
              </a:rPr>
              <a:t>This policy is considered an employee welfare benefit plan established </a:t>
            </a:r>
            <a:br>
              <a:rPr lang="en-US" sz="1000" i="1" dirty="0">
                <a:effectLst/>
                <a:latin typeface="Arial" panose="020B0604020202020204" pitchFamily="34" charset="0"/>
                <a:ea typeface="Calibri" panose="020F0502020204030204" pitchFamily="34" charset="0"/>
                <a:cs typeface="Arial" panose="020B0604020202020204" pitchFamily="34" charset="0"/>
              </a:rPr>
            </a:br>
            <a:r>
              <a:rPr lang="en-US" sz="1000" i="1" dirty="0">
                <a:effectLst/>
                <a:latin typeface="Arial" panose="020B0604020202020204" pitchFamily="34" charset="0"/>
                <a:ea typeface="Calibri" panose="020F0502020204030204" pitchFamily="34" charset="0"/>
                <a:cs typeface="Arial" panose="020B0604020202020204" pitchFamily="34" charset="0"/>
              </a:rPr>
              <a:t>and/or maintained by an association or employer intended to be covered by </a:t>
            </a:r>
            <a:br>
              <a:rPr lang="en-US" sz="1000" i="1" dirty="0">
                <a:effectLst/>
                <a:latin typeface="Arial" panose="020B0604020202020204" pitchFamily="34" charset="0"/>
                <a:ea typeface="Calibri" panose="020F0502020204030204" pitchFamily="34" charset="0"/>
                <a:cs typeface="Arial" panose="020B0604020202020204" pitchFamily="34" charset="0"/>
              </a:rPr>
            </a:br>
            <a:r>
              <a:rPr lang="en-US" sz="1000" i="1" dirty="0">
                <a:effectLst/>
                <a:latin typeface="Arial" panose="020B0604020202020204" pitchFamily="34" charset="0"/>
                <a:ea typeface="Calibri" panose="020F0502020204030204" pitchFamily="34" charset="0"/>
                <a:cs typeface="Arial" panose="020B0604020202020204" pitchFamily="34" charset="0"/>
              </a:rPr>
              <a:t>ERISA and will be administered and enforced under ERISA. Group policies issued to </a:t>
            </a:r>
            <a:br>
              <a:rPr lang="en-US" sz="1000" i="1" dirty="0">
                <a:effectLst/>
                <a:latin typeface="Arial" panose="020B0604020202020204" pitchFamily="34" charset="0"/>
                <a:ea typeface="Calibri" panose="020F0502020204030204" pitchFamily="34" charset="0"/>
                <a:cs typeface="Arial" panose="020B0604020202020204" pitchFamily="34" charset="0"/>
              </a:rPr>
            </a:br>
            <a:r>
              <a:rPr lang="en-US" sz="1000" i="1" dirty="0">
                <a:effectLst/>
                <a:latin typeface="Arial" panose="020B0604020202020204" pitchFamily="34" charset="0"/>
                <a:ea typeface="Calibri" panose="020F0502020204030204" pitchFamily="34" charset="0"/>
                <a:cs typeface="Arial" panose="020B0604020202020204" pitchFamily="34" charset="0"/>
              </a:rPr>
              <a:t>governmental entities and municipalities may be exempt from ERISA.</a:t>
            </a:r>
            <a:endParaRPr kumimoji="0" lang="en-US" sz="1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 Placeholder 18">
            <a:extLst>
              <a:ext uri="{FF2B5EF4-FFF2-40B4-BE49-F238E27FC236}">
                <a16:creationId xmlns:a16="http://schemas.microsoft.com/office/drawing/2014/main" id="{16B810A7-B98B-454A-954F-621B5E0E7477}"/>
              </a:ext>
            </a:extLst>
          </p:cNvPr>
          <p:cNvSpPr txBox="1">
            <a:spLocks/>
          </p:cNvSpPr>
          <p:nvPr/>
        </p:nvSpPr>
        <p:spPr>
          <a:xfrm>
            <a:off x="647700" y="1222699"/>
            <a:ext cx="9664700" cy="990600"/>
          </a:xfrm>
          <a:prstGeom prst="rect">
            <a:avLst/>
          </a:prstGeom>
        </p:spPr>
        <p:txBody>
          <a:bodyPr anchor="ctr"/>
          <a:lstStyle>
            <a:lvl1pPr marL="0" indent="0" algn="r" defTabSz="914400" rtl="0" eaLnBrk="1" latinLnBrk="0" hangingPunct="1">
              <a:lnSpc>
                <a:spcPct val="90000"/>
              </a:lnSpc>
              <a:spcBef>
                <a:spcPts val="1000"/>
              </a:spcBef>
              <a:buFontTx/>
              <a:buNone/>
              <a:defRPr sz="4400" b="0" i="0" kern="1200">
                <a:solidFill>
                  <a:srgbClr val="EB0029"/>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Disability Income Insurance</a:t>
            </a:r>
          </a:p>
        </p:txBody>
      </p:sp>
      <p:cxnSp>
        <p:nvCxnSpPr>
          <p:cNvPr id="14" name="Straight Connector 13">
            <a:extLst>
              <a:ext uri="{FF2B5EF4-FFF2-40B4-BE49-F238E27FC236}">
                <a16:creationId xmlns:a16="http://schemas.microsoft.com/office/drawing/2014/main" id="{DBE06C4A-6389-45CB-AEB7-B6EB6F5B6A77}"/>
              </a:ext>
            </a:extLst>
          </p:cNvPr>
          <p:cNvCxnSpPr>
            <a:cxnSpLocks/>
          </p:cNvCxnSpPr>
          <p:nvPr/>
        </p:nvCxnSpPr>
        <p:spPr>
          <a:xfrm>
            <a:off x="744498" y="2140108"/>
            <a:ext cx="2769476" cy="0"/>
          </a:xfrm>
          <a:prstGeom prst="line">
            <a:avLst/>
          </a:prstGeom>
          <a:ln w="57150" cap="rnd">
            <a:solidFill>
              <a:srgbClr val="E0001D"/>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07CECBE7-1073-4709-93D9-CF50301E10C4}"/>
              </a:ext>
            </a:extLst>
          </p:cNvPr>
          <p:cNvSpPr txBox="1">
            <a:spLocks/>
          </p:cNvSpPr>
          <p:nvPr/>
        </p:nvSpPr>
        <p:spPr>
          <a:xfrm>
            <a:off x="6325494" y="4185400"/>
            <a:ext cx="252952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Custom Coverage Options</a:t>
            </a:r>
          </a:p>
        </p:txBody>
      </p:sp>
      <p:sp>
        <p:nvSpPr>
          <p:cNvPr id="30" name="Content Placeholder 2">
            <a:extLst>
              <a:ext uri="{FF2B5EF4-FFF2-40B4-BE49-F238E27FC236}">
                <a16:creationId xmlns:a16="http://schemas.microsoft.com/office/drawing/2014/main" id="{6C720252-CC89-40FF-AF9B-5532A0914398}"/>
              </a:ext>
            </a:extLst>
          </p:cNvPr>
          <p:cNvSpPr txBox="1">
            <a:spLocks/>
          </p:cNvSpPr>
          <p:nvPr/>
        </p:nvSpPr>
        <p:spPr>
          <a:xfrm>
            <a:off x="3513974" y="4185400"/>
            <a:ext cx="236220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Guaranteed Issue</a:t>
            </a:r>
          </a:p>
        </p:txBody>
      </p:sp>
      <p:sp>
        <p:nvSpPr>
          <p:cNvPr id="31" name="Content Placeholder 2">
            <a:extLst>
              <a:ext uri="{FF2B5EF4-FFF2-40B4-BE49-F238E27FC236}">
                <a16:creationId xmlns:a16="http://schemas.microsoft.com/office/drawing/2014/main" id="{5F74E8BB-93A2-41D7-ACEF-C303DACC5799}"/>
              </a:ext>
            </a:extLst>
          </p:cNvPr>
          <p:cNvSpPr txBox="1">
            <a:spLocks/>
          </p:cNvSpPr>
          <p:nvPr/>
        </p:nvSpPr>
        <p:spPr>
          <a:xfrm>
            <a:off x="8855014" y="4187281"/>
            <a:ext cx="2719523"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Return-to-Work Benefit</a:t>
            </a:r>
          </a:p>
        </p:txBody>
      </p:sp>
      <p:pic>
        <p:nvPicPr>
          <p:cNvPr id="3" name="Picture 2">
            <a:extLst>
              <a:ext uri="{FF2B5EF4-FFF2-40B4-BE49-F238E27FC236}">
                <a16:creationId xmlns:a16="http://schemas.microsoft.com/office/drawing/2014/main" id="{5EDC07BB-80F6-471F-8321-6BE185565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0348" y="2696028"/>
            <a:ext cx="1267375" cy="1422213"/>
          </a:xfrm>
          <a:prstGeom prst="rect">
            <a:avLst/>
          </a:prstGeom>
        </p:spPr>
      </p:pic>
      <p:pic>
        <p:nvPicPr>
          <p:cNvPr id="19" name="Picture 18">
            <a:extLst>
              <a:ext uri="{FF2B5EF4-FFF2-40B4-BE49-F238E27FC236}">
                <a16:creationId xmlns:a16="http://schemas.microsoft.com/office/drawing/2014/main" id="{6CA56327-E22C-58C5-B08F-41058E775476}"/>
              </a:ext>
            </a:extLst>
          </p:cNvPr>
          <p:cNvPicPr>
            <a:picLocks noChangeAspect="1"/>
          </p:cNvPicPr>
          <p:nvPr/>
        </p:nvPicPr>
        <p:blipFill>
          <a:blip r:embed="rId4"/>
          <a:stretch>
            <a:fillRect/>
          </a:stretch>
        </p:blipFill>
        <p:spPr>
          <a:xfrm>
            <a:off x="6680644" y="2828104"/>
            <a:ext cx="1816996" cy="1071071"/>
          </a:xfrm>
          <a:prstGeom prst="rect">
            <a:avLst/>
          </a:prstGeom>
        </p:spPr>
      </p:pic>
      <p:pic>
        <p:nvPicPr>
          <p:cNvPr id="5" name="Picture 4">
            <a:extLst>
              <a:ext uri="{FF2B5EF4-FFF2-40B4-BE49-F238E27FC236}">
                <a16:creationId xmlns:a16="http://schemas.microsoft.com/office/drawing/2014/main" id="{011EAC54-437B-6FAE-509A-17799AC6A6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5402" y="2645848"/>
            <a:ext cx="1267375" cy="1380030"/>
          </a:xfrm>
          <a:prstGeom prst="rect">
            <a:avLst/>
          </a:prstGeom>
        </p:spPr>
      </p:pic>
      <p:sp>
        <p:nvSpPr>
          <p:cNvPr id="15" name="Slide Number Placeholder 1">
            <a:extLst>
              <a:ext uri="{FF2B5EF4-FFF2-40B4-BE49-F238E27FC236}">
                <a16:creationId xmlns:a16="http://schemas.microsoft.com/office/drawing/2014/main" id="{BE24ADFA-0F3A-8FA2-C7CE-A3B3D8A5E322}"/>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AFE1D569-B4B6-3959-E2AB-C897C570A7C5}"/>
              </a:ext>
            </a:extLst>
          </p:cNvPr>
          <p:cNvSpPr txBox="1">
            <a:spLocks/>
          </p:cNvSpPr>
          <p:nvPr/>
        </p:nvSpPr>
        <p:spPr>
          <a:xfrm>
            <a:off x="980991" y="4185400"/>
            <a:ext cx="236220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Paycheck Protector</a:t>
            </a:r>
            <a:r>
              <a:rPr kumimoji="0" lang="en-US" sz="2000" b="0" i="0" u="none" strike="noStrike" kern="1200" cap="none" spc="0" normalizeH="0" baseline="30000" noProof="0" dirty="0">
                <a:ln>
                  <a:noFill/>
                </a:ln>
                <a:solidFill>
                  <a:srgbClr val="A5A5A5">
                    <a:lumMod val="50000"/>
                  </a:srgbClr>
                </a:solidFill>
                <a:effectLst/>
                <a:uLnTx/>
                <a:uFillTx/>
                <a:latin typeface="Arial" charset="0"/>
                <a:cs typeface="Arial" charset="0"/>
              </a:rPr>
              <a:t>®</a:t>
            </a:r>
          </a:p>
        </p:txBody>
      </p:sp>
      <p:pic>
        <p:nvPicPr>
          <p:cNvPr id="11" name="Picture 10">
            <a:extLst>
              <a:ext uri="{FF2B5EF4-FFF2-40B4-BE49-F238E27FC236}">
                <a16:creationId xmlns:a16="http://schemas.microsoft.com/office/drawing/2014/main" id="{A6781A06-C723-0316-362A-98D242C5395D}"/>
              </a:ext>
            </a:extLst>
          </p:cNvPr>
          <p:cNvPicPr>
            <a:picLocks noChangeAspect="1"/>
          </p:cNvPicPr>
          <p:nvPr/>
        </p:nvPicPr>
        <p:blipFill>
          <a:blip r:embed="rId6"/>
          <a:stretch>
            <a:fillRect/>
          </a:stretch>
        </p:blipFill>
        <p:spPr>
          <a:xfrm>
            <a:off x="1191368" y="2897031"/>
            <a:ext cx="1905503" cy="1018459"/>
          </a:xfrm>
          <a:prstGeom prst="rect">
            <a:avLst/>
          </a:prstGeom>
        </p:spPr>
      </p:pic>
      <p:pic>
        <p:nvPicPr>
          <p:cNvPr id="8" name="Picture 7" descr="Qr code&#10;&#10;Description automatically generated">
            <a:extLst>
              <a:ext uri="{FF2B5EF4-FFF2-40B4-BE49-F238E27FC236}">
                <a16:creationId xmlns:a16="http://schemas.microsoft.com/office/drawing/2014/main" id="{5B863841-349F-4D5F-AAB4-C1CCB4BFC8D3}"/>
              </a:ext>
            </a:extLst>
          </p:cNvPr>
          <p:cNvPicPr>
            <a:picLocks noChangeAspect="1"/>
          </p:cNvPicPr>
          <p:nvPr/>
        </p:nvPicPr>
        <p:blipFill>
          <a:blip r:embed="rId7"/>
          <a:stretch>
            <a:fillRect/>
          </a:stretch>
        </p:blipFill>
        <p:spPr>
          <a:xfrm>
            <a:off x="10515600" y="5486400"/>
            <a:ext cx="1371600" cy="1371600"/>
          </a:xfrm>
          <a:prstGeom prst="rect">
            <a:avLst/>
          </a:prstGeom>
        </p:spPr>
      </p:pic>
      <p:sp>
        <p:nvSpPr>
          <p:cNvPr id="16" name="TextBox 1">
            <a:extLst>
              <a:ext uri="{FF2B5EF4-FFF2-40B4-BE49-F238E27FC236}">
                <a16:creationId xmlns:a16="http://schemas.microsoft.com/office/drawing/2014/main" id="{A21F3A12-15AB-64DE-CD46-58890BF124CA}"/>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americanfidelity.com/disability</a:t>
            </a:r>
          </a:p>
        </p:txBody>
      </p:sp>
    </p:spTree>
    <p:extLst>
      <p:ext uri="{BB962C8B-B14F-4D97-AF65-F5344CB8AC3E}">
        <p14:creationId xmlns:p14="http://schemas.microsoft.com/office/powerpoint/2010/main" val="374837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84E252-4A1A-FB45-8EA9-DB28DCFED5F5}"/>
              </a:ext>
            </a:extLst>
          </p:cNvPr>
          <p:cNvSpPr txBox="1">
            <a:spLocks/>
          </p:cNvSpPr>
          <p:nvPr/>
        </p:nvSpPr>
        <p:spPr>
          <a:xfrm>
            <a:off x="383135" y="190500"/>
            <a:ext cx="11046865" cy="982400"/>
          </a:xfrm>
          <a:prstGeom prst="rect">
            <a:avLst/>
          </a:prstGeom>
        </p:spPr>
        <p:txBody>
          <a:bodyPr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Supplemental Benefits</a:t>
            </a:r>
          </a:p>
        </p:txBody>
      </p:sp>
      <p:sp>
        <p:nvSpPr>
          <p:cNvPr id="7" name="Rectangle 6">
            <a:extLst>
              <a:ext uri="{FF2B5EF4-FFF2-40B4-BE49-F238E27FC236}">
                <a16:creationId xmlns:a16="http://schemas.microsoft.com/office/drawing/2014/main" id="{3A2688E9-CEE2-F148-8A56-B3CE3BE05FE8}"/>
              </a:ext>
            </a:extLst>
          </p:cNvPr>
          <p:cNvSpPr/>
          <p:nvPr/>
        </p:nvSpPr>
        <p:spPr>
          <a:xfrm>
            <a:off x="0" y="5486400"/>
            <a:ext cx="12192000"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may contain limitations, exclusions, and waiting periods.</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is not intended for people who are eligible for Medicaid coverage.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Screening Benefit not available in all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Recurrent Diagnosis Benefit: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available for Heart Attack, Major Organ Failure, or Permanent Damage Due to Stroke.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 Placeholder 18">
            <a:extLst>
              <a:ext uri="{FF2B5EF4-FFF2-40B4-BE49-F238E27FC236}">
                <a16:creationId xmlns:a16="http://schemas.microsoft.com/office/drawing/2014/main" id="{16B810A7-B98B-454A-954F-621B5E0E7477}"/>
              </a:ext>
            </a:extLst>
          </p:cNvPr>
          <p:cNvSpPr txBox="1">
            <a:spLocks/>
          </p:cNvSpPr>
          <p:nvPr/>
        </p:nvSpPr>
        <p:spPr>
          <a:xfrm>
            <a:off x="647700" y="1222699"/>
            <a:ext cx="9664700" cy="990600"/>
          </a:xfrm>
          <a:prstGeom prst="rect">
            <a:avLst/>
          </a:prstGeom>
        </p:spPr>
        <p:txBody>
          <a:bodyPr anchor="ctr"/>
          <a:lstStyle>
            <a:lvl1pPr marL="0" indent="0" algn="r" defTabSz="914400" rtl="0" eaLnBrk="1" latinLnBrk="0" hangingPunct="1">
              <a:lnSpc>
                <a:spcPct val="90000"/>
              </a:lnSpc>
              <a:spcBef>
                <a:spcPts val="1000"/>
              </a:spcBef>
              <a:buFontTx/>
              <a:buNone/>
              <a:defRPr sz="4400" b="0" i="0" kern="1200">
                <a:solidFill>
                  <a:srgbClr val="EB0029"/>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Limited Benefit Critical Illness Insurance</a:t>
            </a:r>
          </a:p>
        </p:txBody>
      </p:sp>
      <p:cxnSp>
        <p:nvCxnSpPr>
          <p:cNvPr id="14" name="Straight Connector 13">
            <a:extLst>
              <a:ext uri="{FF2B5EF4-FFF2-40B4-BE49-F238E27FC236}">
                <a16:creationId xmlns:a16="http://schemas.microsoft.com/office/drawing/2014/main" id="{DBE06C4A-6389-45CB-AEB7-B6EB6F5B6A77}"/>
              </a:ext>
            </a:extLst>
          </p:cNvPr>
          <p:cNvCxnSpPr>
            <a:cxnSpLocks/>
          </p:cNvCxnSpPr>
          <p:nvPr/>
        </p:nvCxnSpPr>
        <p:spPr>
          <a:xfrm>
            <a:off x="744498" y="2140108"/>
            <a:ext cx="2769476" cy="0"/>
          </a:xfrm>
          <a:prstGeom prst="line">
            <a:avLst/>
          </a:prstGeom>
          <a:ln w="57150" cap="rnd">
            <a:solidFill>
              <a:srgbClr val="E0001D"/>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1F15DA27-D689-4BDE-9B56-37B84961D69B}"/>
              </a:ext>
            </a:extLst>
          </p:cNvPr>
          <p:cNvSpPr txBox="1">
            <a:spLocks/>
          </p:cNvSpPr>
          <p:nvPr/>
        </p:nvSpPr>
        <p:spPr>
          <a:xfrm>
            <a:off x="2911028" y="4071665"/>
            <a:ext cx="252952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Health</a:t>
            </a:r>
            <a:b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b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Screening Benefit</a:t>
            </a:r>
          </a:p>
        </p:txBody>
      </p:sp>
      <p:sp>
        <p:nvSpPr>
          <p:cNvPr id="30" name="Content Placeholder 2">
            <a:extLst>
              <a:ext uri="{FF2B5EF4-FFF2-40B4-BE49-F238E27FC236}">
                <a16:creationId xmlns:a16="http://schemas.microsoft.com/office/drawing/2014/main" id="{8410AA07-59DA-4902-A5BB-8BCDFB21C83F}"/>
              </a:ext>
            </a:extLst>
          </p:cNvPr>
          <p:cNvSpPr txBox="1">
            <a:spLocks/>
          </p:cNvSpPr>
          <p:nvPr/>
        </p:nvSpPr>
        <p:spPr>
          <a:xfrm>
            <a:off x="537487" y="4071665"/>
            <a:ext cx="236220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Simplified Underwriting</a:t>
            </a:r>
          </a:p>
        </p:txBody>
      </p:sp>
      <p:sp>
        <p:nvSpPr>
          <p:cNvPr id="31" name="Content Placeholder 2">
            <a:extLst>
              <a:ext uri="{FF2B5EF4-FFF2-40B4-BE49-F238E27FC236}">
                <a16:creationId xmlns:a16="http://schemas.microsoft.com/office/drawing/2014/main" id="{355183A3-EFB2-443F-B447-F21AB674CE2A}"/>
              </a:ext>
            </a:extLst>
          </p:cNvPr>
          <p:cNvSpPr txBox="1">
            <a:spLocks/>
          </p:cNvSpPr>
          <p:nvPr/>
        </p:nvSpPr>
        <p:spPr>
          <a:xfrm>
            <a:off x="5538182" y="4071665"/>
            <a:ext cx="2719523"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Lump Sum Benefit</a:t>
            </a:r>
          </a:p>
        </p:txBody>
      </p:sp>
      <p:sp>
        <p:nvSpPr>
          <p:cNvPr id="32" name="Content Placeholder 2">
            <a:extLst>
              <a:ext uri="{FF2B5EF4-FFF2-40B4-BE49-F238E27FC236}">
                <a16:creationId xmlns:a16="http://schemas.microsoft.com/office/drawing/2014/main" id="{8B950BDC-0D5F-440D-9285-DF239AFCC410}"/>
              </a:ext>
            </a:extLst>
          </p:cNvPr>
          <p:cNvSpPr txBox="1">
            <a:spLocks/>
          </p:cNvSpPr>
          <p:nvPr/>
        </p:nvSpPr>
        <p:spPr>
          <a:xfrm>
            <a:off x="8710477" y="4071665"/>
            <a:ext cx="2719523" cy="93352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Recurrent Diagnosis Benefit*</a:t>
            </a:r>
          </a:p>
        </p:txBody>
      </p:sp>
      <p:pic>
        <p:nvPicPr>
          <p:cNvPr id="19" name="Picture 18">
            <a:extLst>
              <a:ext uri="{FF2B5EF4-FFF2-40B4-BE49-F238E27FC236}">
                <a16:creationId xmlns:a16="http://schemas.microsoft.com/office/drawing/2014/main" id="{256DDDB9-59DE-357A-7FEF-757303C1E21C}"/>
              </a:ext>
            </a:extLst>
          </p:cNvPr>
          <p:cNvPicPr>
            <a:picLocks noChangeAspect="1"/>
          </p:cNvPicPr>
          <p:nvPr/>
        </p:nvPicPr>
        <p:blipFill>
          <a:blip r:embed="rId3"/>
          <a:stretch>
            <a:fillRect/>
          </a:stretch>
        </p:blipFill>
        <p:spPr>
          <a:xfrm>
            <a:off x="3360015" y="2587522"/>
            <a:ext cx="1616316" cy="1302886"/>
          </a:xfrm>
          <a:prstGeom prst="rect">
            <a:avLst/>
          </a:prstGeom>
        </p:spPr>
      </p:pic>
      <p:pic>
        <p:nvPicPr>
          <p:cNvPr id="20" name="Picture 19">
            <a:extLst>
              <a:ext uri="{FF2B5EF4-FFF2-40B4-BE49-F238E27FC236}">
                <a16:creationId xmlns:a16="http://schemas.microsoft.com/office/drawing/2014/main" id="{06C518D4-B9E1-9926-7E5F-442EB43E3D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4907" y="2583716"/>
            <a:ext cx="1201370" cy="1268737"/>
          </a:xfrm>
          <a:prstGeom prst="rect">
            <a:avLst/>
          </a:prstGeom>
        </p:spPr>
      </p:pic>
      <p:pic>
        <p:nvPicPr>
          <p:cNvPr id="21" name="Picture 20">
            <a:extLst>
              <a:ext uri="{FF2B5EF4-FFF2-40B4-BE49-F238E27FC236}">
                <a16:creationId xmlns:a16="http://schemas.microsoft.com/office/drawing/2014/main" id="{F3441A40-33A3-1E19-DBED-652931BD1375}"/>
              </a:ext>
            </a:extLst>
          </p:cNvPr>
          <p:cNvPicPr>
            <a:picLocks noChangeAspect="1"/>
          </p:cNvPicPr>
          <p:nvPr/>
        </p:nvPicPr>
        <p:blipFill>
          <a:blip r:embed="rId5"/>
          <a:stretch>
            <a:fillRect/>
          </a:stretch>
        </p:blipFill>
        <p:spPr>
          <a:xfrm>
            <a:off x="6180556" y="2520377"/>
            <a:ext cx="1276350" cy="1377950"/>
          </a:xfrm>
          <a:prstGeom prst="rect">
            <a:avLst/>
          </a:prstGeom>
        </p:spPr>
      </p:pic>
      <p:pic>
        <p:nvPicPr>
          <p:cNvPr id="5" name="Picture 4">
            <a:extLst>
              <a:ext uri="{FF2B5EF4-FFF2-40B4-BE49-F238E27FC236}">
                <a16:creationId xmlns:a16="http://schemas.microsoft.com/office/drawing/2014/main" id="{9FAD9304-4232-0F3B-4356-B30B3A1B0686}"/>
              </a:ext>
            </a:extLst>
          </p:cNvPr>
          <p:cNvPicPr>
            <a:picLocks noChangeAspect="1"/>
          </p:cNvPicPr>
          <p:nvPr/>
        </p:nvPicPr>
        <p:blipFill>
          <a:blip r:embed="rId6"/>
          <a:stretch>
            <a:fillRect/>
          </a:stretch>
        </p:blipFill>
        <p:spPr>
          <a:xfrm>
            <a:off x="9239129" y="2612532"/>
            <a:ext cx="1639916" cy="1305502"/>
          </a:xfrm>
          <a:prstGeom prst="rect">
            <a:avLst/>
          </a:prstGeom>
        </p:spPr>
      </p:pic>
      <p:sp>
        <p:nvSpPr>
          <p:cNvPr id="15" name="Slide Number Placeholder 1">
            <a:extLst>
              <a:ext uri="{FF2B5EF4-FFF2-40B4-BE49-F238E27FC236}">
                <a16:creationId xmlns:a16="http://schemas.microsoft.com/office/drawing/2014/main" id="{554DEC65-E7FD-3927-3D4A-7CE8C466DADA}"/>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4" name="Picture 3" descr="Qr code&#10;&#10;Description automatically generated">
            <a:extLst>
              <a:ext uri="{FF2B5EF4-FFF2-40B4-BE49-F238E27FC236}">
                <a16:creationId xmlns:a16="http://schemas.microsoft.com/office/drawing/2014/main" id="{26A72AF1-2BF8-4A88-B073-75FD6BB3D3AA}"/>
              </a:ext>
            </a:extLst>
          </p:cNvPr>
          <p:cNvPicPr>
            <a:picLocks noChangeAspect="1"/>
          </p:cNvPicPr>
          <p:nvPr/>
        </p:nvPicPr>
        <p:blipFill>
          <a:blip r:embed="rId7"/>
          <a:stretch>
            <a:fillRect/>
          </a:stretch>
        </p:blipFill>
        <p:spPr>
          <a:xfrm>
            <a:off x="10515600" y="5486400"/>
            <a:ext cx="1371600" cy="1371600"/>
          </a:xfrm>
          <a:prstGeom prst="rect">
            <a:avLst/>
          </a:prstGeom>
        </p:spPr>
      </p:pic>
      <p:sp>
        <p:nvSpPr>
          <p:cNvPr id="9" name="TextBox 1">
            <a:extLst>
              <a:ext uri="{FF2B5EF4-FFF2-40B4-BE49-F238E27FC236}">
                <a16:creationId xmlns:a16="http://schemas.microsoft.com/office/drawing/2014/main" id="{63D4279A-6923-5D38-0105-740447AD538E}"/>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americanfidelity.com/critical-illness</a:t>
            </a:r>
          </a:p>
        </p:txBody>
      </p:sp>
    </p:spTree>
    <p:extLst>
      <p:ext uri="{BB962C8B-B14F-4D97-AF65-F5344CB8AC3E}">
        <p14:creationId xmlns:p14="http://schemas.microsoft.com/office/powerpoint/2010/main" val="111491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84E252-4A1A-FB45-8EA9-DB28DCFED5F5}"/>
              </a:ext>
            </a:extLst>
          </p:cNvPr>
          <p:cNvSpPr txBox="1">
            <a:spLocks/>
          </p:cNvSpPr>
          <p:nvPr/>
        </p:nvSpPr>
        <p:spPr>
          <a:xfrm>
            <a:off x="383135" y="190500"/>
            <a:ext cx="11046865" cy="982400"/>
          </a:xfrm>
          <a:prstGeom prst="rect">
            <a:avLst/>
          </a:prstGeom>
        </p:spPr>
        <p:txBody>
          <a:bodyPr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Supplemental Benefits</a:t>
            </a:r>
          </a:p>
        </p:txBody>
      </p:sp>
      <p:sp>
        <p:nvSpPr>
          <p:cNvPr id="13" name="Text Placeholder 18">
            <a:extLst>
              <a:ext uri="{FF2B5EF4-FFF2-40B4-BE49-F238E27FC236}">
                <a16:creationId xmlns:a16="http://schemas.microsoft.com/office/drawing/2014/main" id="{16B810A7-B98B-454A-954F-621B5E0E7477}"/>
              </a:ext>
            </a:extLst>
          </p:cNvPr>
          <p:cNvSpPr txBox="1">
            <a:spLocks/>
          </p:cNvSpPr>
          <p:nvPr/>
        </p:nvSpPr>
        <p:spPr>
          <a:xfrm>
            <a:off x="647700" y="1222699"/>
            <a:ext cx="9664700" cy="990600"/>
          </a:xfrm>
          <a:prstGeom prst="rect">
            <a:avLst/>
          </a:prstGeom>
        </p:spPr>
        <p:txBody>
          <a:bodyPr anchor="ctr"/>
          <a:lstStyle>
            <a:lvl1pPr marL="0" indent="0" algn="r" defTabSz="914400" rtl="0" eaLnBrk="1" latinLnBrk="0" hangingPunct="1">
              <a:lnSpc>
                <a:spcPct val="90000"/>
              </a:lnSpc>
              <a:spcBef>
                <a:spcPts val="1000"/>
              </a:spcBef>
              <a:buFontTx/>
              <a:buNone/>
              <a:defRPr sz="4400" b="0" i="0" kern="1200">
                <a:solidFill>
                  <a:srgbClr val="EB0029"/>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500"/>
              </a:spcBef>
              <a:buFontTx/>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Limited Benefit Hospital Indemnity Insurance</a:t>
            </a:r>
          </a:p>
        </p:txBody>
      </p:sp>
      <p:cxnSp>
        <p:nvCxnSpPr>
          <p:cNvPr id="14" name="Straight Connector 13">
            <a:extLst>
              <a:ext uri="{FF2B5EF4-FFF2-40B4-BE49-F238E27FC236}">
                <a16:creationId xmlns:a16="http://schemas.microsoft.com/office/drawing/2014/main" id="{DBE06C4A-6389-45CB-AEB7-B6EB6F5B6A77}"/>
              </a:ext>
            </a:extLst>
          </p:cNvPr>
          <p:cNvCxnSpPr>
            <a:cxnSpLocks/>
          </p:cNvCxnSpPr>
          <p:nvPr/>
        </p:nvCxnSpPr>
        <p:spPr>
          <a:xfrm>
            <a:off x="744498" y="2140108"/>
            <a:ext cx="2769476" cy="0"/>
          </a:xfrm>
          <a:prstGeom prst="line">
            <a:avLst/>
          </a:prstGeom>
          <a:ln w="57150" cap="rnd">
            <a:solidFill>
              <a:srgbClr val="E0001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878F98B-1C37-482F-B218-AF284CDD8848}"/>
              </a:ext>
            </a:extLst>
          </p:cNvPr>
          <p:cNvSpPr/>
          <p:nvPr/>
        </p:nvSpPr>
        <p:spPr>
          <a:xfrm>
            <a:off x="0" y="5151505"/>
            <a:ext cx="12192000" cy="17123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may contain limitations, exclusions, and waiting periods.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product is not intended for people who are eligible for Medicaid coverage. </a:t>
            </a:r>
            <a:b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“Hospital”</a:t>
            </a: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shall not include an institution used by you as a place for rehabilitation;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place for rest or for the aged; a nursing or convalescent home;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long-term nursing unit or geriatric ward; or an extended care facility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care of convalescent, rehabilitative, or ambulatory patients.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definition of a hospital may vary by state. </a:t>
            </a:r>
          </a:p>
        </p:txBody>
      </p:sp>
      <p:sp>
        <p:nvSpPr>
          <p:cNvPr id="26" name="Content Placeholder 2">
            <a:extLst>
              <a:ext uri="{FF2B5EF4-FFF2-40B4-BE49-F238E27FC236}">
                <a16:creationId xmlns:a16="http://schemas.microsoft.com/office/drawing/2014/main" id="{D8EFF14C-6F0F-46E2-AAA2-2BA6300ACB31}"/>
              </a:ext>
            </a:extLst>
          </p:cNvPr>
          <p:cNvSpPr txBox="1">
            <a:spLocks/>
          </p:cNvSpPr>
          <p:nvPr/>
        </p:nvSpPr>
        <p:spPr>
          <a:xfrm>
            <a:off x="3075450" y="4222667"/>
            <a:ext cx="252952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Accident Benefit</a:t>
            </a:r>
          </a:p>
        </p:txBody>
      </p:sp>
      <p:sp>
        <p:nvSpPr>
          <p:cNvPr id="27" name="Content Placeholder 2">
            <a:extLst>
              <a:ext uri="{FF2B5EF4-FFF2-40B4-BE49-F238E27FC236}">
                <a16:creationId xmlns:a16="http://schemas.microsoft.com/office/drawing/2014/main" id="{CE978CB1-9224-4903-8657-D3F364FD0D09}"/>
              </a:ext>
            </a:extLst>
          </p:cNvPr>
          <p:cNvSpPr txBox="1">
            <a:spLocks/>
          </p:cNvSpPr>
          <p:nvPr/>
        </p:nvSpPr>
        <p:spPr>
          <a:xfrm>
            <a:off x="537487" y="4222667"/>
            <a:ext cx="2362200"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Hospital Benefit</a:t>
            </a:r>
          </a:p>
        </p:txBody>
      </p:sp>
      <p:sp>
        <p:nvSpPr>
          <p:cNvPr id="28" name="Content Placeholder 2">
            <a:extLst>
              <a:ext uri="{FF2B5EF4-FFF2-40B4-BE49-F238E27FC236}">
                <a16:creationId xmlns:a16="http://schemas.microsoft.com/office/drawing/2014/main" id="{60BE4322-F652-4E55-AE0B-68C5093A97AA}"/>
              </a:ext>
            </a:extLst>
          </p:cNvPr>
          <p:cNvSpPr txBox="1">
            <a:spLocks/>
          </p:cNvSpPr>
          <p:nvPr/>
        </p:nvSpPr>
        <p:spPr>
          <a:xfrm>
            <a:off x="5883502" y="4234745"/>
            <a:ext cx="2719523" cy="91440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Benefits Paid to You</a:t>
            </a:r>
          </a:p>
        </p:txBody>
      </p:sp>
      <p:sp>
        <p:nvSpPr>
          <p:cNvPr id="33" name="Content Placeholder 2">
            <a:extLst>
              <a:ext uri="{FF2B5EF4-FFF2-40B4-BE49-F238E27FC236}">
                <a16:creationId xmlns:a16="http://schemas.microsoft.com/office/drawing/2014/main" id="{4EDDB086-FC32-45FD-968A-FE7E75BB327D}"/>
              </a:ext>
            </a:extLst>
          </p:cNvPr>
          <p:cNvSpPr txBox="1">
            <a:spLocks/>
          </p:cNvSpPr>
          <p:nvPr/>
        </p:nvSpPr>
        <p:spPr>
          <a:xfrm>
            <a:off x="8913362" y="4222667"/>
            <a:ext cx="2719523" cy="933525"/>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1800"/>
              </a:spcBef>
              <a:buClr>
                <a:srgbClr val="D11D29"/>
              </a:buClr>
              <a:buFont typeface="Arial"/>
              <a:buChar char="•"/>
              <a:defRPr sz="2600" kern="1200">
                <a:solidFill>
                  <a:schemeClr val="bg2">
                    <a:lumMod val="50000"/>
                  </a:schemeClr>
                </a:solidFill>
                <a:latin typeface="Arial" charset="0"/>
                <a:ea typeface="Arial" charset="0"/>
                <a:cs typeface="Arial" charset="0"/>
              </a:defRPr>
            </a:lvl1pPr>
            <a:lvl2pPr marL="514350" indent="-171450" algn="l" defTabSz="685800" rtl="0" eaLnBrk="1" latinLnBrk="0" hangingPunct="1">
              <a:lnSpc>
                <a:spcPct val="100000"/>
              </a:lnSpc>
              <a:spcBef>
                <a:spcPts val="375"/>
              </a:spcBef>
              <a:buClr>
                <a:schemeClr val="tx1">
                  <a:lumMod val="50000"/>
                  <a:lumOff val="50000"/>
                </a:schemeClr>
              </a:buClr>
              <a:buFont typeface="Arial"/>
              <a:buChar char="•"/>
              <a:tabLst>
                <a:tab pos="5145088" algn="l"/>
              </a:tabLst>
              <a:defRPr sz="200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D11D29"/>
              </a:buClr>
              <a:buFont typeface="Arial"/>
              <a:buChar char="•"/>
              <a:defRPr sz="180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100000"/>
              </a:lnSpc>
              <a:spcBef>
                <a:spcPts val="375"/>
              </a:spcBef>
              <a:buClr>
                <a:srgbClr val="E8222D"/>
              </a:buClr>
              <a:buFont typeface="Arial"/>
              <a:buChar char="•"/>
              <a:defRPr sz="135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Clr>
                <a:srgbClr val="E8222D"/>
              </a:buClr>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1800"/>
              </a:spcBef>
              <a:spcAft>
                <a:spcPts val="0"/>
              </a:spcAft>
              <a:buClr>
                <a:srgbClr val="D11D29"/>
              </a:buClr>
              <a:buSzTx/>
              <a:buFont typeface="Arial"/>
              <a:buNone/>
              <a:tabLst/>
              <a:defRPr/>
            </a:pP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No Health</a:t>
            </a:r>
            <a:b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br>
            <a:r>
              <a:rPr kumimoji="0" lang="en-US" sz="2000" b="0" i="0" u="none" strike="noStrike" kern="1200" cap="none" spc="0" normalizeH="0" baseline="0" noProof="0" dirty="0">
                <a:ln>
                  <a:noFill/>
                </a:ln>
                <a:solidFill>
                  <a:srgbClr val="A5A5A5">
                    <a:lumMod val="50000"/>
                  </a:srgbClr>
                </a:solidFill>
                <a:effectLst/>
                <a:uLnTx/>
                <a:uFillTx/>
                <a:latin typeface="Arial" charset="0"/>
                <a:cs typeface="Arial" charset="0"/>
              </a:rPr>
              <a:t>Questions Asked</a:t>
            </a:r>
          </a:p>
        </p:txBody>
      </p:sp>
      <p:pic>
        <p:nvPicPr>
          <p:cNvPr id="2" name="Picture 1">
            <a:extLst>
              <a:ext uri="{FF2B5EF4-FFF2-40B4-BE49-F238E27FC236}">
                <a16:creationId xmlns:a16="http://schemas.microsoft.com/office/drawing/2014/main" id="{3AFCD13B-D6AF-8252-06E8-853FF3208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971" y="2810107"/>
            <a:ext cx="1296814" cy="1261122"/>
          </a:xfrm>
          <a:prstGeom prst="rect">
            <a:avLst/>
          </a:prstGeom>
        </p:spPr>
      </p:pic>
      <p:pic>
        <p:nvPicPr>
          <p:cNvPr id="3" name="Picture 2">
            <a:extLst>
              <a:ext uri="{FF2B5EF4-FFF2-40B4-BE49-F238E27FC236}">
                <a16:creationId xmlns:a16="http://schemas.microsoft.com/office/drawing/2014/main" id="{FD193E47-0753-FD77-DA82-DB48AB3F24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1775" y="2772672"/>
            <a:ext cx="830407" cy="1298557"/>
          </a:xfrm>
          <a:prstGeom prst="rect">
            <a:avLst/>
          </a:prstGeom>
        </p:spPr>
      </p:pic>
      <p:pic>
        <p:nvPicPr>
          <p:cNvPr id="4" name="Picture 3">
            <a:extLst>
              <a:ext uri="{FF2B5EF4-FFF2-40B4-BE49-F238E27FC236}">
                <a16:creationId xmlns:a16="http://schemas.microsoft.com/office/drawing/2014/main" id="{308E0A7B-1BEB-BAE6-1959-58BA200BD1E1}"/>
              </a:ext>
            </a:extLst>
          </p:cNvPr>
          <p:cNvPicPr>
            <a:picLocks noChangeAspect="1"/>
          </p:cNvPicPr>
          <p:nvPr/>
        </p:nvPicPr>
        <p:blipFill>
          <a:blip r:embed="rId5"/>
          <a:stretch>
            <a:fillRect/>
          </a:stretch>
        </p:blipFill>
        <p:spPr>
          <a:xfrm>
            <a:off x="6523465" y="3009354"/>
            <a:ext cx="1348744" cy="1017688"/>
          </a:xfrm>
          <a:prstGeom prst="rect">
            <a:avLst/>
          </a:prstGeom>
        </p:spPr>
      </p:pic>
      <p:pic>
        <p:nvPicPr>
          <p:cNvPr id="5" name="Picture 4">
            <a:extLst>
              <a:ext uri="{FF2B5EF4-FFF2-40B4-BE49-F238E27FC236}">
                <a16:creationId xmlns:a16="http://schemas.microsoft.com/office/drawing/2014/main" id="{3F815354-7E0C-1C77-3998-366CD104714A}"/>
              </a:ext>
            </a:extLst>
          </p:cNvPr>
          <p:cNvPicPr>
            <a:picLocks noChangeAspect="1"/>
          </p:cNvPicPr>
          <p:nvPr/>
        </p:nvPicPr>
        <p:blipFill>
          <a:blip r:embed="rId6"/>
          <a:stretch>
            <a:fillRect/>
          </a:stretch>
        </p:blipFill>
        <p:spPr>
          <a:xfrm>
            <a:off x="9448879" y="2832427"/>
            <a:ext cx="1546222" cy="1261562"/>
          </a:xfrm>
          <a:prstGeom prst="rect">
            <a:avLst/>
          </a:prstGeom>
        </p:spPr>
      </p:pic>
      <p:sp>
        <p:nvSpPr>
          <p:cNvPr id="15" name="Slide Number Placeholder 1">
            <a:extLst>
              <a:ext uri="{FF2B5EF4-FFF2-40B4-BE49-F238E27FC236}">
                <a16:creationId xmlns:a16="http://schemas.microsoft.com/office/drawing/2014/main" id="{1DCD906C-50C9-4A0D-7DBD-ECE539F81F90}"/>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Picture 7" descr="Qr code&#10;&#10;Description automatically generated">
            <a:extLst>
              <a:ext uri="{FF2B5EF4-FFF2-40B4-BE49-F238E27FC236}">
                <a16:creationId xmlns:a16="http://schemas.microsoft.com/office/drawing/2014/main" id="{6403AE2E-FC0B-436D-924F-154176D61E2A}"/>
              </a:ext>
            </a:extLst>
          </p:cNvPr>
          <p:cNvPicPr>
            <a:picLocks noChangeAspect="1"/>
          </p:cNvPicPr>
          <p:nvPr/>
        </p:nvPicPr>
        <p:blipFill>
          <a:blip r:embed="rId7"/>
          <a:stretch>
            <a:fillRect/>
          </a:stretch>
        </p:blipFill>
        <p:spPr>
          <a:xfrm>
            <a:off x="10515600" y="5486400"/>
            <a:ext cx="1371600" cy="1371600"/>
          </a:xfrm>
          <a:prstGeom prst="rect">
            <a:avLst/>
          </a:prstGeom>
        </p:spPr>
      </p:pic>
      <p:sp>
        <p:nvSpPr>
          <p:cNvPr id="12" name="TextBox 1">
            <a:extLst>
              <a:ext uri="{FF2B5EF4-FFF2-40B4-BE49-F238E27FC236}">
                <a16:creationId xmlns:a16="http://schemas.microsoft.com/office/drawing/2014/main" id="{B4EA48D4-825F-C78D-BF1C-C9959FC3659C}"/>
              </a:ext>
            </a:extLst>
          </p:cNvPr>
          <p:cNvSpPr txBox="1">
            <a:spLocks noChangeArrowheads="1"/>
          </p:cNvSpPr>
          <p:nvPr/>
        </p:nvSpPr>
        <p:spPr bwMode="auto">
          <a:xfrm>
            <a:off x="6845300" y="6449355"/>
            <a:ext cx="3670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americanfidelity.com/hospital-indemnity</a:t>
            </a:r>
          </a:p>
        </p:txBody>
      </p:sp>
    </p:spTree>
    <p:extLst>
      <p:ext uri="{BB962C8B-B14F-4D97-AF65-F5344CB8AC3E}">
        <p14:creationId xmlns:p14="http://schemas.microsoft.com/office/powerpoint/2010/main" val="393523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B20BBB-0BDE-26AF-E36F-0EA7FE896554}"/>
              </a:ext>
            </a:extLst>
          </p:cNvPr>
          <p:cNvPicPr>
            <a:picLocks noChangeAspect="1"/>
          </p:cNvPicPr>
          <p:nvPr/>
        </p:nvPicPr>
        <p:blipFill>
          <a:blip r:embed="rId3"/>
          <a:stretch>
            <a:fillRect/>
          </a:stretch>
        </p:blipFill>
        <p:spPr>
          <a:xfrm>
            <a:off x="2094599" y="1694850"/>
            <a:ext cx="2578827" cy="2877428"/>
          </a:xfrm>
          <a:prstGeom prst="rect">
            <a:avLst/>
          </a:prstGeom>
        </p:spPr>
      </p:pic>
      <p:sp>
        <p:nvSpPr>
          <p:cNvPr id="10" name="Title 1">
            <a:extLst>
              <a:ext uri="{FF2B5EF4-FFF2-40B4-BE49-F238E27FC236}">
                <a16:creationId xmlns:a16="http://schemas.microsoft.com/office/drawing/2014/main" id="{0384E252-4A1A-FB45-8EA9-DB28DCFED5F5}"/>
              </a:ext>
            </a:extLst>
          </p:cNvPr>
          <p:cNvSpPr txBox="1">
            <a:spLocks/>
          </p:cNvSpPr>
          <p:nvPr/>
        </p:nvSpPr>
        <p:spPr>
          <a:xfrm>
            <a:off x="5609493" y="190500"/>
            <a:ext cx="5820507" cy="990600"/>
          </a:xfrm>
          <a:prstGeom prst="rect">
            <a:avLst/>
          </a:prstGeom>
        </p:spPr>
        <p:txBody>
          <a:bodyPr anchor="ctr">
            <a:no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Life Insurance</a:t>
            </a:r>
          </a:p>
        </p:txBody>
      </p:sp>
      <p:sp>
        <p:nvSpPr>
          <p:cNvPr id="7" name="Rectangle 6">
            <a:extLst>
              <a:ext uri="{FF2B5EF4-FFF2-40B4-BE49-F238E27FC236}">
                <a16:creationId xmlns:a16="http://schemas.microsoft.com/office/drawing/2014/main" id="{3A2688E9-CEE2-F148-8A56-B3CE3BE05FE8}"/>
              </a:ext>
            </a:extLst>
          </p:cNvPr>
          <p:cNvSpPr/>
          <p:nvPr/>
        </p:nvSpPr>
        <p:spPr>
          <a:xfrm>
            <a:off x="0" y="5486400"/>
            <a:ext cx="121920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products may contain limitations, exclusions, and waiting periods.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generally qualified benefits under Section 125 Plans.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 Life Insurance</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Premiums will increase after each renewal period.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Universal Life Insurance</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After the guaranteed period, the premiums may change.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Underwritten by Texas Life Insurance Company.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affiliated with American Fidelity Assurance Company.</a:t>
            </a:r>
          </a:p>
        </p:txBody>
      </p:sp>
      <p:sp>
        <p:nvSpPr>
          <p:cNvPr id="5" name="TextBox 4">
            <a:extLst>
              <a:ext uri="{FF2B5EF4-FFF2-40B4-BE49-F238E27FC236}">
                <a16:creationId xmlns:a16="http://schemas.microsoft.com/office/drawing/2014/main" id="{00A59138-AB97-8243-AE9E-B3CDDC697570}"/>
              </a:ext>
            </a:extLst>
          </p:cNvPr>
          <p:cNvSpPr txBox="1"/>
          <p:nvPr/>
        </p:nvSpPr>
        <p:spPr>
          <a:xfrm>
            <a:off x="5090746" y="1637453"/>
            <a:ext cx="7268308" cy="3007229"/>
          </a:xfrm>
          <a:prstGeom prst="rect">
            <a:avLst/>
          </a:prstGeom>
          <a:noFill/>
        </p:spPr>
        <p:txBody>
          <a:bodyPr wrap="square" rtlCol="0" anchor="ctr">
            <a:noAutofit/>
          </a:bodyPr>
          <a:lstStyle/>
          <a:p>
            <a:pPr marL="285750" marR="0" lvl="0" indent="-285750" algn="l" defTabSz="914400" rtl="0" eaLnBrk="1" fontAlgn="auto" latinLnBrk="0" hangingPunct="1">
              <a:lnSpc>
                <a:spcPct val="100000"/>
              </a:lnSpc>
              <a:spcBef>
                <a:spcPts val="0"/>
              </a:spcBef>
              <a:spcAft>
                <a:spcPts val="0"/>
              </a:spcAft>
              <a:buClr>
                <a:srgbClr val="E0001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Term Life Insurance </a:t>
            </a:r>
          </a:p>
          <a:p>
            <a:pPr marL="285750" marR="0" lvl="0" indent="-285750" algn="l" defTabSz="914400" rtl="0" eaLnBrk="1" fontAlgn="auto" latinLnBrk="0" hangingPunct="1">
              <a:lnSpc>
                <a:spcPct val="100000"/>
              </a:lnSpc>
              <a:spcBef>
                <a:spcPts val="0"/>
              </a:spcBef>
              <a:spcAft>
                <a:spcPts val="0"/>
              </a:spcAft>
              <a:buClr>
                <a:srgbClr val="E0001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Whole Life Insurance</a:t>
            </a:r>
          </a:p>
          <a:p>
            <a:pPr marL="285750" marR="0" lvl="0" indent="-285750" algn="l" defTabSz="914400" rtl="0" eaLnBrk="1" fontAlgn="auto" latinLnBrk="0" hangingPunct="1">
              <a:lnSpc>
                <a:spcPct val="100000"/>
              </a:lnSpc>
              <a:spcBef>
                <a:spcPts val="0"/>
              </a:spcBef>
              <a:spcAft>
                <a:spcPts val="0"/>
              </a:spcAft>
              <a:buClr>
                <a:srgbClr val="E0001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Universal Life Insurance </a:t>
            </a:r>
          </a:p>
        </p:txBody>
      </p:sp>
      <p:sp>
        <p:nvSpPr>
          <p:cNvPr id="8" name="Slide Number Placeholder 1">
            <a:extLst>
              <a:ext uri="{FF2B5EF4-FFF2-40B4-BE49-F238E27FC236}">
                <a16:creationId xmlns:a16="http://schemas.microsoft.com/office/drawing/2014/main" id="{B4DF3049-2F49-3956-724B-2FB9791B74B2}"/>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Picture 5" descr="Qr code&#10;&#10;Description automatically generated">
            <a:extLst>
              <a:ext uri="{FF2B5EF4-FFF2-40B4-BE49-F238E27FC236}">
                <a16:creationId xmlns:a16="http://schemas.microsoft.com/office/drawing/2014/main" id="{B74538FC-2642-4313-A185-3511147A95EB}"/>
              </a:ext>
            </a:extLst>
          </p:cNvPr>
          <p:cNvPicPr>
            <a:picLocks noChangeAspect="1"/>
          </p:cNvPicPr>
          <p:nvPr/>
        </p:nvPicPr>
        <p:blipFill>
          <a:blip r:embed="rId4"/>
          <a:stretch>
            <a:fillRect/>
          </a:stretch>
        </p:blipFill>
        <p:spPr>
          <a:xfrm>
            <a:off x="10515600" y="5486400"/>
            <a:ext cx="1371600" cy="1371600"/>
          </a:xfrm>
          <a:prstGeom prst="rect">
            <a:avLst/>
          </a:prstGeom>
        </p:spPr>
      </p:pic>
      <p:sp>
        <p:nvSpPr>
          <p:cNvPr id="12" name="TextBox 1">
            <a:extLst>
              <a:ext uri="{FF2B5EF4-FFF2-40B4-BE49-F238E27FC236}">
                <a16:creationId xmlns:a16="http://schemas.microsoft.com/office/drawing/2014/main" id="{8F07EDAA-DE2A-C751-541F-CCA75A8E3BBA}"/>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americanfidelity.com/life</a:t>
            </a:r>
          </a:p>
        </p:txBody>
      </p:sp>
    </p:spTree>
    <p:extLst>
      <p:ext uri="{BB962C8B-B14F-4D97-AF65-F5344CB8AC3E}">
        <p14:creationId xmlns:p14="http://schemas.microsoft.com/office/powerpoint/2010/main" val="401282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1F53EB-499E-B5A5-8ECA-7954197DAB88}"/>
              </a:ext>
            </a:extLst>
          </p:cNvPr>
          <p:cNvPicPr>
            <a:picLocks noChangeAspect="1"/>
          </p:cNvPicPr>
          <p:nvPr/>
        </p:nvPicPr>
        <p:blipFill>
          <a:blip r:embed="rId3"/>
          <a:stretch>
            <a:fillRect/>
          </a:stretch>
        </p:blipFill>
        <p:spPr>
          <a:xfrm>
            <a:off x="1958631" y="1811215"/>
            <a:ext cx="1909053" cy="2857500"/>
          </a:xfrm>
          <a:prstGeom prst="rect">
            <a:avLst/>
          </a:prstGeom>
        </p:spPr>
      </p:pic>
      <p:sp>
        <p:nvSpPr>
          <p:cNvPr id="10" name="Title 1">
            <a:extLst>
              <a:ext uri="{FF2B5EF4-FFF2-40B4-BE49-F238E27FC236}">
                <a16:creationId xmlns:a16="http://schemas.microsoft.com/office/drawing/2014/main" id="{0384E252-4A1A-FB45-8EA9-DB28DCFED5F5}"/>
              </a:ext>
            </a:extLst>
          </p:cNvPr>
          <p:cNvSpPr txBox="1">
            <a:spLocks/>
          </p:cNvSpPr>
          <p:nvPr/>
        </p:nvSpPr>
        <p:spPr>
          <a:xfrm>
            <a:off x="6096001" y="190499"/>
            <a:ext cx="5333999" cy="990601"/>
          </a:xfrm>
          <a:prstGeom prst="rect">
            <a:avLst/>
          </a:prstGeom>
        </p:spPr>
        <p:txBody>
          <a:bodyPr anchor="ctr">
            <a:norm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EB0029"/>
                </a:solidFill>
                <a:effectLst/>
                <a:uLnTx/>
                <a:uFillTx/>
                <a:latin typeface="Arial" panose="020B0604020202020204" pitchFamily="34" charset="0"/>
                <a:ea typeface="+mj-ea"/>
                <a:cs typeface="Arial" panose="020B0604020202020204" pitchFamily="34" charset="0"/>
              </a:rPr>
              <a:t>Retirement</a:t>
            </a:r>
          </a:p>
        </p:txBody>
      </p:sp>
      <p:sp>
        <p:nvSpPr>
          <p:cNvPr id="7" name="Rectangle 6">
            <a:extLst>
              <a:ext uri="{FF2B5EF4-FFF2-40B4-BE49-F238E27FC236}">
                <a16:creationId xmlns:a16="http://schemas.microsoft.com/office/drawing/2014/main" id="{3A2688E9-CEE2-F148-8A56-B3CE3BE05FE8}"/>
              </a:ext>
            </a:extLst>
          </p:cNvPr>
          <p:cNvSpPr/>
          <p:nvPr/>
        </p:nvSpPr>
        <p:spPr>
          <a:xfrm>
            <a:off x="-1" y="5486400"/>
            <a:ext cx="12202275"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generally qualified benefits under Section 125 Plans.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contact your tax advisor for information regarding your specific situation. </a:t>
            </a:r>
            <a:b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 Annuities offered by American Fidelity Securities, Inc. </a:t>
            </a:r>
          </a:p>
        </p:txBody>
      </p:sp>
      <p:sp>
        <p:nvSpPr>
          <p:cNvPr id="6" name="TextBox 5">
            <a:extLst>
              <a:ext uri="{FF2B5EF4-FFF2-40B4-BE49-F238E27FC236}">
                <a16:creationId xmlns:a16="http://schemas.microsoft.com/office/drawing/2014/main" id="{07C26EA8-A687-E546-BB72-6D309D5F473F}"/>
              </a:ext>
            </a:extLst>
          </p:cNvPr>
          <p:cNvSpPr txBox="1"/>
          <p:nvPr/>
        </p:nvSpPr>
        <p:spPr>
          <a:xfrm>
            <a:off x="4264270" y="1811215"/>
            <a:ext cx="6734907" cy="2857500"/>
          </a:xfrm>
          <a:prstGeom prst="rect">
            <a:avLst/>
          </a:prstGeom>
          <a:noFill/>
        </p:spPr>
        <p:txBody>
          <a:bodyPr wrap="square" rtlCol="0" anchor="ctr">
            <a:noAutofit/>
          </a:bodyPr>
          <a:lstStyle/>
          <a:p>
            <a:pPr marL="285750" marR="0" lvl="0" indent="-285750" algn="l" defTabSz="914400" rtl="0" eaLnBrk="1" fontAlgn="auto" latinLnBrk="0" hangingPunct="1">
              <a:lnSpc>
                <a:spcPct val="100000"/>
              </a:lnSpc>
              <a:spcBef>
                <a:spcPts val="0"/>
              </a:spcBef>
              <a:spcAft>
                <a:spcPts val="0"/>
              </a:spcAft>
              <a:buClr>
                <a:srgbClr val="E0001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Fixed Annuity</a:t>
            </a:r>
          </a:p>
          <a:p>
            <a:pPr marL="285750" marR="0" lvl="0" indent="-285750" algn="l" defTabSz="914400" rtl="0" eaLnBrk="1" fontAlgn="auto" latinLnBrk="0" hangingPunct="1">
              <a:lnSpc>
                <a:spcPct val="100000"/>
              </a:lnSpc>
              <a:spcBef>
                <a:spcPts val="0"/>
              </a:spcBef>
              <a:spcAft>
                <a:spcPts val="0"/>
              </a:spcAft>
              <a:buClr>
                <a:srgbClr val="E0001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Variable Annuity</a:t>
            </a:r>
          </a:p>
          <a:p>
            <a:pPr marL="285750" marR="0" lvl="0" indent="-285750" algn="l" defTabSz="914400" rtl="0" eaLnBrk="1" fontAlgn="auto" latinLnBrk="0" hangingPunct="1">
              <a:lnSpc>
                <a:spcPct val="100000"/>
              </a:lnSpc>
              <a:spcBef>
                <a:spcPts val="0"/>
              </a:spcBef>
              <a:spcAft>
                <a:spcPts val="0"/>
              </a:spcAft>
              <a:buClr>
                <a:srgbClr val="E0001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rPr>
              <a:t>403(b) Plans</a:t>
            </a:r>
          </a:p>
        </p:txBody>
      </p:sp>
      <p:sp>
        <p:nvSpPr>
          <p:cNvPr id="8" name="Slide Number Placeholder 1">
            <a:extLst>
              <a:ext uri="{FF2B5EF4-FFF2-40B4-BE49-F238E27FC236}">
                <a16:creationId xmlns:a16="http://schemas.microsoft.com/office/drawing/2014/main" id="{EB6931DE-DFDE-E7FE-4320-3DF2BE402F1C}"/>
              </a:ext>
            </a:extLst>
          </p:cNvPr>
          <p:cNvSpPr txBox="1">
            <a:spLocks/>
          </p:cNvSpPr>
          <p:nvPr/>
        </p:nvSpPr>
        <p:spPr>
          <a:xfrm>
            <a:off x="11763911" y="6492875"/>
            <a:ext cx="43836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8B00120-0634-F74E-B7CE-5C085900A2BD}"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descr="Qr code&#10;&#10;Description automatically generated">
            <a:extLst>
              <a:ext uri="{FF2B5EF4-FFF2-40B4-BE49-F238E27FC236}">
                <a16:creationId xmlns:a16="http://schemas.microsoft.com/office/drawing/2014/main" id="{2B0B90C8-5438-4574-9988-6AC17357ADE1}"/>
              </a:ext>
            </a:extLst>
          </p:cNvPr>
          <p:cNvPicPr>
            <a:picLocks noChangeAspect="1"/>
          </p:cNvPicPr>
          <p:nvPr/>
        </p:nvPicPr>
        <p:blipFill>
          <a:blip r:embed="rId4"/>
          <a:stretch>
            <a:fillRect/>
          </a:stretch>
        </p:blipFill>
        <p:spPr>
          <a:xfrm>
            <a:off x="10515600" y="5486400"/>
            <a:ext cx="1371600" cy="1371600"/>
          </a:xfrm>
          <a:prstGeom prst="rect">
            <a:avLst/>
          </a:prstGeom>
        </p:spPr>
      </p:pic>
      <p:sp>
        <p:nvSpPr>
          <p:cNvPr id="12" name="TextBox 1">
            <a:extLst>
              <a:ext uri="{FF2B5EF4-FFF2-40B4-BE49-F238E27FC236}">
                <a16:creationId xmlns:a16="http://schemas.microsoft.com/office/drawing/2014/main" id="{636F6F49-8A62-8676-B44D-4A004738A171}"/>
              </a:ext>
            </a:extLst>
          </p:cNvPr>
          <p:cNvSpPr txBox="1">
            <a:spLocks noChangeArrowheads="1"/>
          </p:cNvSpPr>
          <p:nvPr/>
        </p:nvSpPr>
        <p:spPr bwMode="auto">
          <a:xfrm>
            <a:off x="7556500" y="6449355"/>
            <a:ext cx="2959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157885"/>
                </a:solidFill>
                <a:effectLst/>
                <a:uLnTx/>
                <a:uFillTx/>
                <a:latin typeface="Arial" panose="020B0604020202020204" pitchFamily="34" charset="0"/>
                <a:ea typeface="+mn-ea"/>
                <a:cs typeface="Arial" panose="020B0604020202020204" pitchFamily="34" charset="0"/>
              </a:rPr>
              <a:t>americanfidelity.com/annuities</a:t>
            </a:r>
          </a:p>
        </p:txBody>
      </p:sp>
    </p:spTree>
    <p:extLst>
      <p:ext uri="{BB962C8B-B14F-4D97-AF65-F5344CB8AC3E}">
        <p14:creationId xmlns:p14="http://schemas.microsoft.com/office/powerpoint/2010/main" val="32701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95e0abf-2f30-4cbb-b213-5e21f8f54d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8936F7EDC5324FA8983AFD89A6441E" ma:contentTypeVersion="13" ma:contentTypeDescription="Create a new document." ma:contentTypeScope="" ma:versionID="9919afd75c9901821169ce43efcc018f">
  <xsd:schema xmlns:xsd="http://www.w3.org/2001/XMLSchema" xmlns:xs="http://www.w3.org/2001/XMLSchema" xmlns:p="http://schemas.microsoft.com/office/2006/metadata/properties" xmlns:ns3="095e0abf-2f30-4cbb-b213-5e21f8f54d2a" xmlns:ns4="a64e836e-8d2f-4101-99c0-846e51d6c58d" targetNamespace="http://schemas.microsoft.com/office/2006/metadata/properties" ma:root="true" ma:fieldsID="dfce144194b7bdd445e07ffe7f5d92b2" ns3:_="" ns4:_="">
    <xsd:import namespace="095e0abf-2f30-4cbb-b213-5e21f8f54d2a"/>
    <xsd:import namespace="a64e836e-8d2f-4101-99c0-846e51d6c58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e0abf-2f30-4cbb-b213-5e21f8f54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4e836e-8d2f-4101-99c0-846e51d6c5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D3A5AD-4FD9-4D2C-B8A6-1CFCEE1C644F}">
  <ds:schemaRefs>
    <ds:schemaRef ds:uri="http://schemas.microsoft.com/sharepoint/v3/contenttype/forms"/>
  </ds:schemaRefs>
</ds:datastoreItem>
</file>

<file path=customXml/itemProps2.xml><?xml version="1.0" encoding="utf-8"?>
<ds:datastoreItem xmlns:ds="http://schemas.openxmlformats.org/officeDocument/2006/customXml" ds:itemID="{4DDBDB2C-338F-466B-815A-58756BF8C1AA}">
  <ds:schemaRefs>
    <ds:schemaRef ds:uri="http://schemas.microsoft.com/office/2006/metadata/properties"/>
    <ds:schemaRef ds:uri="http://purl.org/dc/dcmitype/"/>
    <ds:schemaRef ds:uri="a64e836e-8d2f-4101-99c0-846e51d6c58d"/>
    <ds:schemaRef ds:uri="http://schemas.openxmlformats.org/package/2006/metadata/core-properties"/>
    <ds:schemaRef ds:uri="095e0abf-2f30-4cbb-b213-5e21f8f54d2a"/>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0DAF8301-680C-4A68-ABE5-A8F014EED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e0abf-2f30-4cbb-b213-5e21f8f54d2a"/>
    <ds:schemaRef ds:uri="a64e836e-8d2f-4101-99c0-846e51d6c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11537</TotalTime>
  <Words>1259</Words>
  <Application>Microsoft Office PowerPoint</Application>
  <PresentationFormat>Widescreen</PresentationFormat>
  <Paragraphs>303</Paragraphs>
  <Slides>18</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Calibri</vt:lpstr>
      <vt:lpstr>Courier New</vt:lpstr>
      <vt:lpstr>Times New Roman</vt:lpstr>
      <vt:lpstr>Custom Design</vt:lpstr>
      <vt:lpstr>1_Custom Design</vt:lpstr>
      <vt:lpstr>2_Custom Design</vt:lpstr>
      <vt:lpstr>3_Custom Design</vt:lpstr>
      <vt:lpstr>4_Custom Design</vt:lpstr>
      <vt:lpstr>Your Available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Assisted In-Person Enrollment</vt:lpstr>
      <vt:lpstr>In-Person Enrollment Steps</vt:lpstr>
      <vt:lpstr>FAQs and Resources</vt:lpstr>
      <vt:lpstr>Manage Your Benefits</vt:lpstr>
      <vt:lpstr>How to File a Claim</vt:lpstr>
      <vt:lpstr>AFQuickClaims®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Stevens</dc:creator>
  <cp:lastModifiedBy>Hand, Cindy</cp:lastModifiedBy>
  <cp:revision>504</cp:revision>
  <cp:lastPrinted>2022-05-26T17:25:15Z</cp:lastPrinted>
  <dcterms:created xsi:type="dcterms:W3CDTF">2020-04-01T13:03:42Z</dcterms:created>
  <dcterms:modified xsi:type="dcterms:W3CDTF">2023-08-07T16:45:14Z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0x010100DA8936F7EDC5324FA8983AFD89A6441E</vt:lpwstr>
  </property>
</Properties>
</file>