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8" r:id="rId4"/>
    <p:sldId id="260" r:id="rId5"/>
    <p:sldId id="259" r:id="rId6"/>
    <p:sldId id="261" r:id="rId7"/>
    <p:sldId id="264"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5224DB-4754-49F0-AF68-423338F872A7}" type="datetimeFigureOut">
              <a:rPr lang="en-US" smtClean="0"/>
              <a:t>8/4/2023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9C7D5-077A-43F2-B0C3-5BB7D61D19C3}" type="slidenum">
              <a:rPr lang="en-US" smtClean="0"/>
              <a:t>‹#›</a:t>
            </a:fld>
            <a:endParaRPr lang="en-US"/>
          </a:p>
        </p:txBody>
      </p:sp>
    </p:spTree>
    <p:extLst>
      <p:ext uri="{BB962C8B-B14F-4D97-AF65-F5344CB8AC3E}">
        <p14:creationId xmlns:p14="http://schemas.microsoft.com/office/powerpoint/2010/main" val="3843951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69C7D5-077A-43F2-B0C3-5BB7D61D19C3}" type="slidenum">
              <a:rPr lang="en-US" smtClean="0"/>
              <a:t>8</a:t>
            </a:fld>
            <a:endParaRPr lang="en-US"/>
          </a:p>
        </p:txBody>
      </p:sp>
    </p:spTree>
    <p:extLst>
      <p:ext uri="{BB962C8B-B14F-4D97-AF65-F5344CB8AC3E}">
        <p14:creationId xmlns:p14="http://schemas.microsoft.com/office/powerpoint/2010/main" val="399037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ECF90E-CBCC-4495-8E10-9A70B8128C59}"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8A73992F-09AE-4B77-A26B-D0CEF25F8D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CF90E-CBCC-4495-8E10-9A70B8128C59}"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ECF90E-CBCC-4495-8E10-9A70B8128C59}"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ECF90E-CBCC-4495-8E10-9A70B8128C59}"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8ECF90E-CBCC-4495-8E10-9A70B8128C59}" type="datetimeFigureOut">
              <a:rPr lang="en-US" smtClean="0"/>
              <a:t>8/4/2023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ECF90E-CBCC-4495-8E10-9A70B8128C59}"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992F-09AE-4B77-A26B-D0CEF25F8DE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8ECF90E-CBCC-4495-8E10-9A70B8128C59}" type="datetimeFigureOut">
              <a:rPr lang="en-US" smtClean="0"/>
              <a:t>8/4/2023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3992F-09AE-4B77-A26B-D0CEF25F8DE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8ECF90E-CBCC-4495-8E10-9A70B8128C59}" type="datetimeFigureOut">
              <a:rPr lang="en-US" smtClean="0"/>
              <a:t>8/4/2023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8ECF90E-CBCC-4495-8E10-9A70B8128C59}" type="datetimeFigureOut">
              <a:rPr lang="en-US" smtClean="0"/>
              <a:t>8/4/2023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73992F-09AE-4B77-A26B-D0CEF25F8D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ECF90E-CBCC-4495-8E10-9A70B8128C59}"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992F-09AE-4B77-A26B-D0CEF25F8DE5}"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ECF90E-CBCC-4495-8E10-9A70B8128C59}" type="datetimeFigureOut">
              <a:rPr lang="en-US" smtClean="0"/>
              <a:t>8/4/2023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73992F-09AE-4B77-A26B-D0CEF25F8DE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8ECF90E-CBCC-4495-8E10-9A70B8128C59}" type="datetimeFigureOut">
              <a:rPr lang="en-US" smtClean="0"/>
              <a:t>8/4/2023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A73992F-09AE-4B77-A26B-D0CEF25F8DE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ode.org/student/elementary" TargetMode="External"/><Relationship Id="rId2" Type="http://schemas.openxmlformats.org/officeDocument/2006/relationships/hyperlink" Target="http://www.commonsense.org/" TargetMode="External"/><Relationship Id="rId1" Type="http://schemas.openxmlformats.org/officeDocument/2006/relationships/slideLayout" Target="../slideLayouts/slideLayout2.xml"/><Relationship Id="rId4" Type="http://schemas.openxmlformats.org/officeDocument/2006/relationships/hyperlink" Target="https://www.tynker.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estingmom.com/tests/cogat-test/"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www.testingmom.com/tests/torrance-test/sample-torrance-practice-questions/" TargetMode="External"/><Relationship Id="rId4" Type="http://schemas.openxmlformats.org/officeDocument/2006/relationships/hyperlink" Target="https://www.testingmom.com/tests/itbs-tes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57200"/>
            <a:ext cx="6096000" cy="1524000"/>
          </a:xfrm>
        </p:spPr>
        <p:txBody>
          <a:bodyPr>
            <a:normAutofit fontScale="90000"/>
          </a:bodyPr>
          <a:lstStyle/>
          <a:p>
            <a:r>
              <a:rPr lang="en-US" dirty="0"/>
              <a:t>Appling County System Elementary Gifted Program</a:t>
            </a:r>
          </a:p>
        </p:txBody>
      </p:sp>
      <p:sp>
        <p:nvSpPr>
          <p:cNvPr id="3" name="Subtitle 2"/>
          <p:cNvSpPr>
            <a:spLocks noGrp="1"/>
          </p:cNvSpPr>
          <p:nvPr>
            <p:ph type="subTitle" idx="1"/>
          </p:nvPr>
        </p:nvSpPr>
        <p:spPr>
          <a:xfrm>
            <a:off x="1371600" y="2133600"/>
            <a:ext cx="6096000" cy="2895600"/>
          </a:xfrm>
        </p:spPr>
        <p:txBody>
          <a:bodyPr>
            <a:normAutofit/>
          </a:bodyPr>
          <a:lstStyle/>
          <a:p>
            <a:r>
              <a:rPr lang="en-US" b="1" dirty="0"/>
              <a:t>G.A.T.E. is the gifted and talented education program in Appling County elementary schools, and serves gifted students by providing academic challenges for students exceeding expectations.  The program is designed to help each child reach his or her full potential. Students participating in the program receive additional instruction in higher-level thinking during their school day.</a:t>
            </a:r>
          </a:p>
          <a:p>
            <a:endParaRPr lang="en-US" dirty="0"/>
          </a:p>
        </p:txBody>
      </p:sp>
    </p:spTree>
    <p:extLst>
      <p:ext uri="{BB962C8B-B14F-4D97-AF65-F5344CB8AC3E}">
        <p14:creationId xmlns:p14="http://schemas.microsoft.com/office/powerpoint/2010/main" val="131397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Higher-Order Thinking Resources</a:t>
            </a:r>
          </a:p>
        </p:txBody>
      </p:sp>
      <p:sp>
        <p:nvSpPr>
          <p:cNvPr id="5" name="Content Placeholder 4"/>
          <p:cNvSpPr>
            <a:spLocks noGrp="1"/>
          </p:cNvSpPr>
          <p:nvPr>
            <p:ph idx="1"/>
          </p:nvPr>
        </p:nvSpPr>
        <p:spPr/>
        <p:txBody>
          <a:bodyPr/>
          <a:lstStyle/>
          <a:p>
            <a:r>
              <a:rPr lang="en-US" b="1" dirty="0">
                <a:solidFill>
                  <a:schemeClr val="tx1">
                    <a:lumMod val="95000"/>
                  </a:schemeClr>
                </a:solidFill>
              </a:rPr>
              <a:t>7 STEM Apps for Higher Order Thinking - Common Sense</a:t>
            </a:r>
          </a:p>
          <a:p>
            <a:pPr marL="68580" indent="0">
              <a:buNone/>
            </a:pPr>
            <a:r>
              <a:rPr lang="en-US" dirty="0">
                <a:hlinkClick r:id="rId2"/>
              </a:rPr>
              <a:t>www.commonsense.org</a:t>
            </a:r>
            <a:endParaRPr lang="en-US" dirty="0"/>
          </a:p>
          <a:p>
            <a:r>
              <a:rPr lang="en-US" dirty="0"/>
              <a:t>Code.org</a:t>
            </a:r>
          </a:p>
          <a:p>
            <a:pPr marL="68580" indent="0">
              <a:buNone/>
            </a:pPr>
            <a:r>
              <a:rPr lang="en-US" dirty="0">
                <a:hlinkClick r:id="rId3"/>
              </a:rPr>
              <a:t>https://code.org/student/elementary</a:t>
            </a:r>
            <a:endParaRPr lang="en-US" dirty="0"/>
          </a:p>
          <a:p>
            <a:r>
              <a:rPr lang="en-US" dirty="0"/>
              <a:t>Tynker</a:t>
            </a:r>
          </a:p>
          <a:p>
            <a:pPr marL="68580" indent="0">
              <a:buNone/>
            </a:pPr>
            <a:r>
              <a:rPr lang="en-US" dirty="0">
                <a:hlinkClick r:id="rId4"/>
              </a:rPr>
              <a:t>https://www.tynker.com/</a:t>
            </a:r>
            <a:endParaRPr lang="en-US" dirty="0"/>
          </a:p>
          <a:p>
            <a:pPr marL="68580" indent="0">
              <a:buNone/>
            </a:pPr>
            <a:endParaRPr lang="en-US" dirty="0"/>
          </a:p>
        </p:txBody>
      </p:sp>
    </p:spTree>
    <p:extLst>
      <p:ext uri="{BB962C8B-B14F-4D97-AF65-F5344CB8AC3E}">
        <p14:creationId xmlns:p14="http://schemas.microsoft.com/office/powerpoint/2010/main" val="272910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228600"/>
            <a:ext cx="7772400" cy="1143000"/>
          </a:xfrm>
        </p:spPr>
        <p:txBody>
          <a:bodyPr>
            <a:normAutofit fontScale="90000"/>
          </a:bodyPr>
          <a:lstStyle/>
          <a:p>
            <a:pPr algn="ctr"/>
            <a:r>
              <a:rPr lang="en-US" dirty="0"/>
              <a:t>GIFTED STANDARDS:</a:t>
            </a:r>
            <a:br>
              <a:rPr lang="en-US" dirty="0"/>
            </a:br>
            <a:endParaRPr lang="en-US" dirty="0"/>
          </a:p>
        </p:txBody>
      </p:sp>
      <p:sp>
        <p:nvSpPr>
          <p:cNvPr id="2" name="Content Placeholder 1"/>
          <p:cNvSpPr>
            <a:spLocks noGrp="1"/>
          </p:cNvSpPr>
          <p:nvPr>
            <p:ph idx="1"/>
          </p:nvPr>
        </p:nvSpPr>
        <p:spPr>
          <a:xfrm>
            <a:off x="457200" y="1371600"/>
            <a:ext cx="8001000" cy="4571999"/>
          </a:xfrm>
        </p:spPr>
        <p:txBody>
          <a:bodyPr>
            <a:normAutofit/>
          </a:bodyPr>
          <a:lstStyle/>
          <a:p>
            <a:pPr marL="68580" indent="0">
              <a:buNone/>
            </a:pPr>
            <a:r>
              <a:rPr lang="en-US" dirty="0"/>
              <a:t>Learning experiences which foster personal and social responsibility, multicultural competence, and interpersonal and technical communication skills for citizenship in the global environment of the 21st century.</a:t>
            </a:r>
          </a:p>
          <a:p>
            <a:pPr marL="68580" indent="0">
              <a:buNone/>
            </a:pPr>
            <a:endParaRPr lang="en-US" dirty="0"/>
          </a:p>
          <a:p>
            <a:pPr lvl="0"/>
            <a:r>
              <a:rPr lang="en-US" b="1" dirty="0">
                <a:solidFill>
                  <a:srgbClr val="FF0000"/>
                </a:solidFill>
              </a:rPr>
              <a:t>LE1.1: </a:t>
            </a:r>
            <a:r>
              <a:rPr lang="en-US" dirty="0"/>
              <a:t>The curriculum includes interdisciplinary, real-world learning experiences which incorporate advanced research and communication skills. </a:t>
            </a:r>
          </a:p>
          <a:p>
            <a:pPr lvl="0"/>
            <a:r>
              <a:rPr lang="en-US" b="1" dirty="0">
                <a:solidFill>
                  <a:srgbClr val="FF0000"/>
                </a:solidFill>
              </a:rPr>
              <a:t>LE1.2: </a:t>
            </a:r>
            <a:r>
              <a:rPr lang="en-US" dirty="0"/>
              <a:t>Resources designed to specifically address the needs of gifted learners, including critical and creative thinking, problem-solving activities, and social and self-awareness, are incorporated into the curriculum. </a:t>
            </a:r>
          </a:p>
          <a:p>
            <a:pPr lvl="0"/>
            <a:r>
              <a:rPr lang="en-US" b="1" dirty="0">
                <a:solidFill>
                  <a:srgbClr val="FF0000"/>
                </a:solidFill>
              </a:rPr>
              <a:t>LE1.3: </a:t>
            </a:r>
            <a:r>
              <a:rPr lang="en-US" dirty="0"/>
              <a:t>Provides opportunities for students to learn with and from intellectual peers and experts.</a:t>
            </a:r>
          </a:p>
          <a:p>
            <a:endParaRPr lang="en-US" dirty="0"/>
          </a:p>
        </p:txBody>
      </p:sp>
    </p:spTree>
    <p:extLst>
      <p:ext uri="{BB962C8B-B14F-4D97-AF65-F5344CB8AC3E}">
        <p14:creationId xmlns:p14="http://schemas.microsoft.com/office/powerpoint/2010/main" val="3015333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Referrals</a:t>
            </a:r>
          </a:p>
        </p:txBody>
      </p:sp>
      <p:sp>
        <p:nvSpPr>
          <p:cNvPr id="3" name="Content Placeholder 2"/>
          <p:cNvSpPr>
            <a:spLocks noGrp="1"/>
          </p:cNvSpPr>
          <p:nvPr>
            <p:ph idx="1"/>
          </p:nvPr>
        </p:nvSpPr>
        <p:spPr>
          <a:xfrm>
            <a:off x="533400" y="1600200"/>
            <a:ext cx="7924800" cy="4038599"/>
          </a:xfrm>
        </p:spPr>
        <p:txBody>
          <a:bodyPr>
            <a:normAutofit lnSpcReduction="10000"/>
          </a:bodyPr>
          <a:lstStyle/>
          <a:p>
            <a:pPr marL="68580" indent="0">
              <a:buNone/>
            </a:pPr>
            <a:r>
              <a:rPr lang="en-US" dirty="0"/>
              <a:t>Automatic:  Students who score at specified levels on a norm-referenced test as defined in the </a:t>
            </a:r>
            <a:r>
              <a:rPr lang="en-US" dirty="0" err="1"/>
              <a:t>GaDOE</a:t>
            </a:r>
            <a:r>
              <a:rPr lang="en-US" dirty="0"/>
              <a:t> </a:t>
            </a:r>
            <a:r>
              <a:rPr lang="en-US" i="1" dirty="0"/>
              <a:t>Resource Manual for Gifted Education Services</a:t>
            </a:r>
            <a:r>
              <a:rPr lang="en-US" dirty="0"/>
              <a:t>, for further assessment to determine eligibility for gifted program services. </a:t>
            </a:r>
          </a:p>
          <a:p>
            <a:pPr marL="68580" indent="0">
              <a:buNone/>
            </a:pPr>
            <a:endParaRPr lang="en-US" dirty="0"/>
          </a:p>
          <a:p>
            <a:r>
              <a:rPr lang="en-US" b="1" dirty="0">
                <a:solidFill>
                  <a:srgbClr val="FF0000"/>
                </a:solidFill>
              </a:rPr>
              <a:t>Indicator #1:</a:t>
            </a:r>
            <a:r>
              <a:rPr lang="en-US" dirty="0"/>
              <a:t> 90</a:t>
            </a:r>
            <a:r>
              <a:rPr lang="en-US" baseline="30000" dirty="0"/>
              <a:t>th</a:t>
            </a:r>
            <a:r>
              <a:rPr lang="en-US" dirty="0"/>
              <a:t> percentile or above on two consecutive STAR assessments in math and/or reading</a:t>
            </a:r>
          </a:p>
          <a:p>
            <a:endParaRPr lang="en-US" dirty="0"/>
          </a:p>
          <a:p>
            <a:r>
              <a:rPr lang="en-US" b="1" dirty="0">
                <a:solidFill>
                  <a:srgbClr val="FF0000"/>
                </a:solidFill>
              </a:rPr>
              <a:t>Indicator #2:</a:t>
            </a:r>
            <a:r>
              <a:rPr lang="en-US" dirty="0"/>
              <a:t> The  Gifted and Talented Screening Rubric will be completed by teachers to identify characteristics demonstrated by gifted students.</a:t>
            </a:r>
          </a:p>
          <a:p>
            <a:endParaRPr lang="en-US" dirty="0"/>
          </a:p>
          <a:p>
            <a:r>
              <a:rPr lang="en-US" b="1" dirty="0">
                <a:solidFill>
                  <a:srgbClr val="FF0000"/>
                </a:solidFill>
              </a:rPr>
              <a:t>Indicator #3:  </a:t>
            </a:r>
            <a:r>
              <a:rPr lang="en-US" dirty="0"/>
              <a:t>Attendance will be taken into consideration.</a:t>
            </a:r>
          </a:p>
          <a:p>
            <a:pPr lvl="1"/>
            <a:endParaRPr lang="en-US" dirty="0"/>
          </a:p>
        </p:txBody>
      </p:sp>
    </p:spTree>
    <p:extLst>
      <p:ext uri="{BB962C8B-B14F-4D97-AF65-F5344CB8AC3E}">
        <p14:creationId xmlns:p14="http://schemas.microsoft.com/office/powerpoint/2010/main" val="382931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Determination of eligibility</a:t>
            </a:r>
          </a:p>
        </p:txBody>
      </p:sp>
      <p:sp>
        <p:nvSpPr>
          <p:cNvPr id="4" name="Text Placeholder 3"/>
          <p:cNvSpPr>
            <a:spLocks noGrp="1"/>
          </p:cNvSpPr>
          <p:nvPr>
            <p:ph type="body" idx="1"/>
          </p:nvPr>
        </p:nvSpPr>
        <p:spPr/>
        <p:txBody>
          <a:bodyPr/>
          <a:lstStyle/>
          <a:p>
            <a:pPr algn="ctr"/>
            <a:r>
              <a:rPr lang="en-US" b="1" dirty="0">
                <a:solidFill>
                  <a:srgbClr val="FF0000"/>
                </a:solidFill>
              </a:rPr>
              <a:t>Option A</a:t>
            </a:r>
          </a:p>
        </p:txBody>
      </p:sp>
      <p:sp>
        <p:nvSpPr>
          <p:cNvPr id="5" name="Text Placeholder 4"/>
          <p:cNvSpPr>
            <a:spLocks noGrp="1"/>
          </p:cNvSpPr>
          <p:nvPr>
            <p:ph type="body" sz="quarter" idx="3"/>
          </p:nvPr>
        </p:nvSpPr>
        <p:spPr/>
        <p:txBody>
          <a:bodyPr/>
          <a:lstStyle/>
          <a:p>
            <a:pPr algn="ctr"/>
            <a:r>
              <a:rPr lang="en-US" b="1" dirty="0">
                <a:solidFill>
                  <a:srgbClr val="FF0000"/>
                </a:solidFill>
              </a:rPr>
              <a:t>Option B</a:t>
            </a:r>
          </a:p>
        </p:txBody>
      </p:sp>
      <p:sp>
        <p:nvSpPr>
          <p:cNvPr id="6" name="Content Placeholder 5"/>
          <p:cNvSpPr>
            <a:spLocks noGrp="1"/>
          </p:cNvSpPr>
          <p:nvPr>
            <p:ph sz="quarter" idx="13"/>
          </p:nvPr>
        </p:nvSpPr>
        <p:spPr/>
        <p:txBody>
          <a:bodyPr>
            <a:normAutofit fontScale="85000" lnSpcReduction="20000"/>
          </a:bodyPr>
          <a:lstStyle/>
          <a:p>
            <a:pPr>
              <a:buNone/>
            </a:pPr>
            <a:r>
              <a:rPr lang="en-US" b="1" i="1" u="sng" dirty="0"/>
              <a:t>Psychometric</a:t>
            </a:r>
            <a:r>
              <a:rPr lang="en-US" dirty="0"/>
              <a:t>: A student must meet eligibility requirements in </a:t>
            </a:r>
            <a:r>
              <a:rPr lang="en-US" b="1" dirty="0"/>
              <a:t>both</a:t>
            </a:r>
            <a:r>
              <a:rPr lang="en-US" dirty="0"/>
              <a:t> areas:</a:t>
            </a:r>
          </a:p>
          <a:p>
            <a:pPr>
              <a:buNone/>
            </a:pPr>
            <a:endParaRPr lang="en-US" dirty="0"/>
          </a:p>
          <a:p>
            <a:pPr lvl="0"/>
            <a:r>
              <a:rPr lang="en-US" b="1" u="sng" dirty="0"/>
              <a:t>Mental Ability</a:t>
            </a:r>
            <a:r>
              <a:rPr lang="en-US" dirty="0"/>
              <a:t>: 96</a:t>
            </a:r>
            <a:r>
              <a:rPr lang="en-US" baseline="30000" dirty="0"/>
              <a:t>th</a:t>
            </a:r>
            <a:r>
              <a:rPr lang="en-US" dirty="0"/>
              <a:t> percentile (3-12) or 99</a:t>
            </a:r>
            <a:r>
              <a:rPr lang="en-US" baseline="30000" dirty="0"/>
              <a:t>th</a:t>
            </a:r>
            <a:r>
              <a:rPr lang="en-US" dirty="0"/>
              <a:t> percentile (K-2) on a standardized test of mental ability  - Composite Score only.</a:t>
            </a:r>
          </a:p>
          <a:p>
            <a:pPr lvl="0"/>
            <a:endParaRPr lang="en-US" dirty="0"/>
          </a:p>
          <a:p>
            <a:pPr lvl="0"/>
            <a:r>
              <a:rPr lang="en-US" b="1" u="sng" dirty="0"/>
              <a:t>Achievement</a:t>
            </a:r>
            <a:r>
              <a:rPr lang="en-US" dirty="0"/>
              <a:t>: 90</a:t>
            </a:r>
            <a:r>
              <a:rPr lang="en-US" baseline="30000" dirty="0"/>
              <a:t>th</a:t>
            </a:r>
            <a:r>
              <a:rPr lang="en-US" dirty="0"/>
              <a:t> percentile in total battery, total reading, or total math section of a standardized achievement battery .</a:t>
            </a:r>
          </a:p>
          <a:p>
            <a:endParaRPr lang="en-US" dirty="0"/>
          </a:p>
        </p:txBody>
      </p:sp>
      <p:sp>
        <p:nvSpPr>
          <p:cNvPr id="7" name="Content Placeholder 6"/>
          <p:cNvSpPr>
            <a:spLocks noGrp="1"/>
          </p:cNvSpPr>
          <p:nvPr>
            <p:ph sz="quarter" idx="14"/>
          </p:nvPr>
        </p:nvSpPr>
        <p:spPr>
          <a:xfrm>
            <a:off x="4800600" y="2209800"/>
            <a:ext cx="4038600" cy="3733800"/>
          </a:xfrm>
        </p:spPr>
        <p:txBody>
          <a:bodyPr>
            <a:normAutofit fontScale="85000" lnSpcReduction="20000"/>
          </a:bodyPr>
          <a:lstStyle/>
          <a:p>
            <a:r>
              <a:rPr lang="en-US" b="1" u="sng" dirty="0"/>
              <a:t>Multiple Criteria: </a:t>
            </a:r>
            <a:r>
              <a:rPr lang="en-US" b="1" dirty="0"/>
              <a:t> </a:t>
            </a:r>
            <a:r>
              <a:rPr lang="en-US" dirty="0"/>
              <a:t>A student must meet eligibility requirements in three of the four following areas:</a:t>
            </a:r>
          </a:p>
          <a:p>
            <a:endParaRPr lang="en-US" dirty="0"/>
          </a:p>
          <a:p>
            <a:r>
              <a:rPr lang="en-US" b="1" u="sng" dirty="0"/>
              <a:t>Mental Ability: </a:t>
            </a:r>
            <a:r>
              <a:rPr lang="en-US" b="1" dirty="0"/>
              <a:t> </a:t>
            </a:r>
            <a:r>
              <a:rPr lang="en-US" dirty="0"/>
              <a:t>96th percentile on a standardized test of mental ability  - Component or Composite score</a:t>
            </a:r>
          </a:p>
          <a:p>
            <a:r>
              <a:rPr lang="en-US" b="1" u="sng" dirty="0"/>
              <a:t>Achievement: </a:t>
            </a:r>
            <a:r>
              <a:rPr lang="en-US" dirty="0"/>
              <a:t> 90th percentile in total battery, total reading, or total math section of a standardized achievement battery </a:t>
            </a:r>
          </a:p>
          <a:p>
            <a:r>
              <a:rPr lang="en-US" b="1" u="sng" dirty="0"/>
              <a:t>Creativity:  </a:t>
            </a:r>
            <a:r>
              <a:rPr lang="en-US" dirty="0"/>
              <a:t>90th percent on a creativity assessment </a:t>
            </a:r>
          </a:p>
          <a:p>
            <a:r>
              <a:rPr lang="en-US" b="1" u="sng" dirty="0"/>
              <a:t>Motivation:  </a:t>
            </a:r>
            <a:r>
              <a:rPr lang="en-US" dirty="0"/>
              <a:t>90th percent on a motivation assessment </a:t>
            </a:r>
          </a:p>
          <a:p>
            <a:endParaRPr lang="en-US" dirty="0"/>
          </a:p>
        </p:txBody>
      </p:sp>
    </p:spTree>
    <p:extLst>
      <p:ext uri="{BB962C8B-B14F-4D97-AF65-F5344CB8AC3E}">
        <p14:creationId xmlns:p14="http://schemas.microsoft.com/office/powerpoint/2010/main" val="355662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Gifted Assessments</a:t>
            </a:r>
            <a:br>
              <a:rPr lang="en-US" dirty="0"/>
            </a:b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76913630"/>
              </p:ext>
            </p:extLst>
          </p:nvPr>
        </p:nvGraphicFramePr>
        <p:xfrm>
          <a:off x="1143000" y="2743202"/>
          <a:ext cx="7162801" cy="2849402"/>
        </p:xfrm>
        <a:graphic>
          <a:graphicData uri="http://schemas.openxmlformats.org/drawingml/2006/table">
            <a:tbl>
              <a:tblPr firstRow="1" firstCol="1" bandRow="1">
                <a:tableStyleId>{5C22544A-7EE6-4342-B048-85BDC9FD1C3A}</a:tableStyleId>
              </a:tblPr>
              <a:tblGrid>
                <a:gridCol w="2461634">
                  <a:extLst>
                    <a:ext uri="{9D8B030D-6E8A-4147-A177-3AD203B41FA5}">
                      <a16:colId xmlns:a16="http://schemas.microsoft.com/office/drawing/2014/main" val="20000"/>
                    </a:ext>
                  </a:extLst>
                </a:gridCol>
                <a:gridCol w="3243620">
                  <a:extLst>
                    <a:ext uri="{9D8B030D-6E8A-4147-A177-3AD203B41FA5}">
                      <a16:colId xmlns:a16="http://schemas.microsoft.com/office/drawing/2014/main" val="20001"/>
                    </a:ext>
                  </a:extLst>
                </a:gridCol>
                <a:gridCol w="1457547">
                  <a:extLst>
                    <a:ext uri="{9D8B030D-6E8A-4147-A177-3AD203B41FA5}">
                      <a16:colId xmlns:a16="http://schemas.microsoft.com/office/drawing/2014/main" val="20002"/>
                    </a:ext>
                  </a:extLst>
                </a:gridCol>
              </a:tblGrid>
              <a:tr h="1063319">
                <a:tc>
                  <a:txBody>
                    <a:bodyPr/>
                    <a:lstStyle/>
                    <a:p>
                      <a:pPr marL="0" marR="0">
                        <a:lnSpc>
                          <a:spcPct val="115000"/>
                        </a:lnSpc>
                        <a:spcBef>
                          <a:spcPts val="0"/>
                        </a:spcBef>
                        <a:spcAft>
                          <a:spcPts val="0"/>
                        </a:spcAft>
                      </a:pPr>
                      <a:r>
                        <a:rPr lang="en-US" sz="1600" dirty="0">
                          <a:effectLst/>
                        </a:rPr>
                        <a:t>Criteria</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Assessment</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a:effectLst/>
                        </a:rPr>
                        <a:t>Percentile </a:t>
                      </a:r>
                      <a:r>
                        <a:rPr lang="en-US" sz="1200">
                          <a:effectLst/>
                        </a:rPr>
                        <a:t>(must meet or exceed the percentile)</a:t>
                      </a:r>
                      <a:endParaRPr lang="en-US"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14280">
                <a:tc>
                  <a:txBody>
                    <a:bodyPr/>
                    <a:lstStyle/>
                    <a:p>
                      <a:pPr marL="0" marR="0">
                        <a:lnSpc>
                          <a:spcPct val="115000"/>
                        </a:lnSpc>
                        <a:spcBef>
                          <a:spcPts val="0"/>
                        </a:spcBef>
                        <a:spcAft>
                          <a:spcPts val="0"/>
                        </a:spcAft>
                      </a:pPr>
                      <a:r>
                        <a:rPr lang="en-US" sz="1600" dirty="0">
                          <a:effectLst/>
                        </a:rPr>
                        <a:t>Aptitude</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err="1">
                          <a:effectLst/>
                        </a:rPr>
                        <a:t>CogAT</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96%</a:t>
                      </a:r>
                      <a:endParaRPr lang="en-US" sz="1400" b="1">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14280">
                <a:tc>
                  <a:txBody>
                    <a:bodyPr/>
                    <a:lstStyle/>
                    <a:p>
                      <a:pPr marL="0" marR="0">
                        <a:lnSpc>
                          <a:spcPct val="115000"/>
                        </a:lnSpc>
                        <a:spcBef>
                          <a:spcPts val="0"/>
                        </a:spcBef>
                        <a:spcAft>
                          <a:spcPts val="0"/>
                        </a:spcAft>
                      </a:pPr>
                      <a:r>
                        <a:rPr lang="en-US" sz="1600" dirty="0">
                          <a:effectLst/>
                        </a:rPr>
                        <a:t>Achievement</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ITBS</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90%</a:t>
                      </a:r>
                      <a:endParaRPr lang="en-US" sz="1400" b="1">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14280">
                <a:tc>
                  <a:txBody>
                    <a:bodyPr/>
                    <a:lstStyle/>
                    <a:p>
                      <a:pPr marL="0" marR="0">
                        <a:lnSpc>
                          <a:spcPct val="115000"/>
                        </a:lnSpc>
                        <a:spcBef>
                          <a:spcPts val="0"/>
                        </a:spcBef>
                        <a:spcAft>
                          <a:spcPts val="0"/>
                        </a:spcAft>
                      </a:pPr>
                      <a:r>
                        <a:rPr lang="en-US" sz="1600" dirty="0">
                          <a:effectLst/>
                        </a:rPr>
                        <a:t>Creativity</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Torrance Test of Creativity</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a:effectLst/>
                        </a:rPr>
                        <a:t>90%</a:t>
                      </a:r>
                      <a:endParaRPr lang="en-US" sz="1400" b="1">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414280">
                <a:tc>
                  <a:txBody>
                    <a:bodyPr/>
                    <a:lstStyle/>
                    <a:p>
                      <a:pPr marL="0" marR="0">
                        <a:lnSpc>
                          <a:spcPct val="115000"/>
                        </a:lnSpc>
                        <a:spcBef>
                          <a:spcPts val="0"/>
                        </a:spcBef>
                        <a:spcAft>
                          <a:spcPts val="0"/>
                        </a:spcAft>
                      </a:pPr>
                      <a:r>
                        <a:rPr lang="en-US" sz="1600" dirty="0">
                          <a:effectLst/>
                        </a:rPr>
                        <a:t>Motivation</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err="1">
                          <a:effectLst/>
                        </a:rPr>
                        <a:t>Renzulli</a:t>
                      </a:r>
                      <a:r>
                        <a:rPr lang="en-US" sz="1600" b="1" dirty="0">
                          <a:effectLst/>
                        </a:rPr>
                        <a:t>-Hartman Motivation Checklist</a:t>
                      </a:r>
                      <a:endParaRPr lang="en-US" sz="14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600" b="1" dirty="0">
                          <a:effectLst/>
                        </a:rPr>
                        <a:t>90%</a:t>
                      </a:r>
                      <a:endParaRPr lang="en-US" sz="1400" b="1"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5" name="TextBox 4"/>
          <p:cNvSpPr txBox="1"/>
          <p:nvPr/>
        </p:nvSpPr>
        <p:spPr>
          <a:xfrm>
            <a:off x="377588" y="838200"/>
            <a:ext cx="8229600" cy="1754326"/>
          </a:xfrm>
          <a:prstGeom prst="rect">
            <a:avLst/>
          </a:prstGeom>
          <a:noFill/>
        </p:spPr>
        <p:txBody>
          <a:bodyPr wrap="square" rtlCol="0">
            <a:spAutoFit/>
          </a:bodyPr>
          <a:lstStyle/>
          <a:p>
            <a:r>
              <a:rPr lang="en-US" dirty="0"/>
              <a:t>Students are assessed in four areas:  Aptitude,  Achievement, Creativity, and Motivation. Your child must meet </a:t>
            </a:r>
            <a:r>
              <a:rPr lang="en-US" b="1" dirty="0"/>
              <a:t>three</a:t>
            </a:r>
            <a:r>
              <a:rPr lang="en-US" dirty="0"/>
              <a:t> out of </a:t>
            </a:r>
            <a:r>
              <a:rPr lang="en-US" b="1" dirty="0"/>
              <a:t>four</a:t>
            </a:r>
            <a:r>
              <a:rPr lang="en-US" dirty="0"/>
              <a:t> areas in order to be admitted into the G.A.T.E. program. Motivation is the only area that does not require a test. To assess motivation, your child’s teacher will fill out a checklist of behaviors.</a:t>
            </a:r>
          </a:p>
          <a:p>
            <a:endParaRPr lang="en-US" dirty="0"/>
          </a:p>
          <a:p>
            <a:r>
              <a:rPr lang="en-US" dirty="0"/>
              <a:t>The following table outlines the assessments:</a:t>
            </a:r>
          </a:p>
        </p:txBody>
      </p:sp>
    </p:spTree>
    <p:extLst>
      <p:ext uri="{BB962C8B-B14F-4D97-AF65-F5344CB8AC3E}">
        <p14:creationId xmlns:p14="http://schemas.microsoft.com/office/powerpoint/2010/main" val="156375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Testing    Window</a:t>
            </a:r>
          </a:p>
        </p:txBody>
      </p:sp>
      <p:sp>
        <p:nvSpPr>
          <p:cNvPr id="3" name="Text Placeholder 2"/>
          <p:cNvSpPr>
            <a:spLocks noGrp="1"/>
          </p:cNvSpPr>
          <p:nvPr>
            <p:ph type="body" idx="1"/>
          </p:nvPr>
        </p:nvSpPr>
        <p:spPr/>
        <p:txBody>
          <a:bodyPr/>
          <a:lstStyle/>
          <a:p>
            <a:pPr algn="ctr"/>
            <a:r>
              <a:rPr lang="en-US" b="1" dirty="0">
                <a:solidFill>
                  <a:srgbClr val="FF0000"/>
                </a:solidFill>
              </a:rPr>
              <a:t>1</a:t>
            </a:r>
            <a:r>
              <a:rPr lang="en-US" b="1" baseline="30000" dirty="0">
                <a:solidFill>
                  <a:srgbClr val="FF0000"/>
                </a:solidFill>
              </a:rPr>
              <a:t>st</a:t>
            </a:r>
            <a:r>
              <a:rPr lang="en-US" b="1" dirty="0">
                <a:solidFill>
                  <a:srgbClr val="FF0000"/>
                </a:solidFill>
              </a:rPr>
              <a:t> Grade</a:t>
            </a:r>
          </a:p>
        </p:txBody>
      </p:sp>
      <p:sp>
        <p:nvSpPr>
          <p:cNvPr id="4" name="Text Placeholder 3"/>
          <p:cNvSpPr>
            <a:spLocks noGrp="1"/>
          </p:cNvSpPr>
          <p:nvPr>
            <p:ph type="body" sz="quarter" idx="3"/>
          </p:nvPr>
        </p:nvSpPr>
        <p:spPr/>
        <p:txBody>
          <a:bodyPr/>
          <a:lstStyle/>
          <a:p>
            <a:pPr algn="ctr"/>
            <a:r>
              <a:rPr lang="en-US" b="1" dirty="0">
                <a:solidFill>
                  <a:srgbClr val="FF0000"/>
                </a:solidFill>
              </a:rPr>
              <a:t>2</a:t>
            </a:r>
            <a:r>
              <a:rPr lang="en-US" b="1" baseline="30000" dirty="0">
                <a:solidFill>
                  <a:srgbClr val="FF0000"/>
                </a:solidFill>
              </a:rPr>
              <a:t>nd</a:t>
            </a:r>
            <a:r>
              <a:rPr lang="en-US" b="1" dirty="0">
                <a:solidFill>
                  <a:srgbClr val="FF0000"/>
                </a:solidFill>
              </a:rPr>
              <a:t>-5</a:t>
            </a:r>
            <a:r>
              <a:rPr lang="en-US" b="1" baseline="30000" dirty="0">
                <a:solidFill>
                  <a:srgbClr val="FF0000"/>
                </a:solidFill>
              </a:rPr>
              <a:t>th</a:t>
            </a:r>
            <a:r>
              <a:rPr lang="en-US" b="1" dirty="0">
                <a:solidFill>
                  <a:srgbClr val="FF0000"/>
                </a:solidFill>
              </a:rPr>
              <a:t> Grade</a:t>
            </a:r>
          </a:p>
        </p:txBody>
      </p:sp>
      <p:sp>
        <p:nvSpPr>
          <p:cNvPr id="5" name="Content Placeholder 4"/>
          <p:cNvSpPr>
            <a:spLocks noGrp="1"/>
          </p:cNvSpPr>
          <p:nvPr>
            <p:ph sz="quarter" idx="13"/>
          </p:nvPr>
        </p:nvSpPr>
        <p:spPr>
          <a:xfrm>
            <a:off x="685800" y="2209800"/>
            <a:ext cx="3657600" cy="2133600"/>
          </a:xfrm>
        </p:spPr>
        <p:txBody>
          <a:bodyPr/>
          <a:lstStyle/>
          <a:p>
            <a:pPr marL="68580" indent="0">
              <a:buNone/>
            </a:pPr>
            <a:r>
              <a:rPr lang="en-US" dirty="0"/>
              <a:t>There is one testing window for 1</a:t>
            </a:r>
            <a:r>
              <a:rPr lang="en-US" baseline="30000" dirty="0"/>
              <a:t>st</a:t>
            </a:r>
            <a:r>
              <a:rPr lang="en-US" dirty="0"/>
              <a:t> grade students.</a:t>
            </a:r>
          </a:p>
          <a:p>
            <a:pPr marL="68580" indent="0">
              <a:buNone/>
            </a:pPr>
            <a:endParaRPr lang="en-US" dirty="0"/>
          </a:p>
          <a:p>
            <a:r>
              <a:rPr lang="en-US" dirty="0"/>
              <a:t>Winter (February)</a:t>
            </a:r>
          </a:p>
          <a:p>
            <a:endParaRPr lang="en-US" dirty="0"/>
          </a:p>
        </p:txBody>
      </p:sp>
      <p:sp>
        <p:nvSpPr>
          <p:cNvPr id="6" name="Content Placeholder 5"/>
          <p:cNvSpPr>
            <a:spLocks noGrp="1"/>
          </p:cNvSpPr>
          <p:nvPr>
            <p:ph sz="quarter" idx="14"/>
          </p:nvPr>
        </p:nvSpPr>
        <p:spPr>
          <a:xfrm>
            <a:off x="4800600" y="2209800"/>
            <a:ext cx="3657600" cy="2209800"/>
          </a:xfrm>
        </p:spPr>
        <p:txBody>
          <a:bodyPr>
            <a:normAutofit/>
          </a:bodyPr>
          <a:lstStyle/>
          <a:p>
            <a:pPr marL="68580" indent="0">
              <a:buNone/>
            </a:pPr>
            <a:r>
              <a:rPr lang="en-US" dirty="0"/>
              <a:t>There are two testing windows for students in 2</a:t>
            </a:r>
            <a:r>
              <a:rPr lang="en-US" baseline="30000" dirty="0"/>
              <a:t>nd</a:t>
            </a:r>
            <a:r>
              <a:rPr lang="en-US" dirty="0"/>
              <a:t> through 5</a:t>
            </a:r>
            <a:r>
              <a:rPr lang="en-US" baseline="30000" dirty="0"/>
              <a:t>th</a:t>
            </a:r>
            <a:r>
              <a:rPr lang="en-US" dirty="0"/>
              <a:t> grades.</a:t>
            </a:r>
          </a:p>
          <a:p>
            <a:pPr marL="68580" indent="0">
              <a:buNone/>
            </a:pPr>
            <a:endParaRPr lang="en-US" dirty="0"/>
          </a:p>
          <a:p>
            <a:r>
              <a:rPr lang="en-US" dirty="0"/>
              <a:t>Fall (September)</a:t>
            </a:r>
          </a:p>
          <a:p>
            <a:r>
              <a:rPr lang="en-US" dirty="0"/>
              <a:t>Mid-year (February)</a:t>
            </a:r>
          </a:p>
          <a:p>
            <a:endParaRPr lang="en-US" dirty="0"/>
          </a:p>
          <a:p>
            <a:endParaRPr lang="en-US" dirty="0"/>
          </a:p>
          <a:p>
            <a:endParaRPr lang="en-US" dirty="0"/>
          </a:p>
        </p:txBody>
      </p:sp>
      <p:sp>
        <p:nvSpPr>
          <p:cNvPr id="7" name="TextBox 6"/>
          <p:cNvSpPr txBox="1"/>
          <p:nvPr/>
        </p:nvSpPr>
        <p:spPr>
          <a:xfrm>
            <a:off x="609600" y="4800600"/>
            <a:ext cx="7924800" cy="461665"/>
          </a:xfrm>
          <a:prstGeom prst="rect">
            <a:avLst/>
          </a:prstGeom>
          <a:noFill/>
        </p:spPr>
        <p:txBody>
          <a:bodyPr wrap="square" rtlCol="0">
            <a:spAutoFit/>
          </a:bodyPr>
          <a:lstStyle/>
          <a:p>
            <a:r>
              <a:rPr lang="en-US" sz="2400" b="1" dirty="0"/>
              <a:t>***Testing will be conducted over a two-week period.</a:t>
            </a:r>
          </a:p>
        </p:txBody>
      </p:sp>
    </p:spTree>
    <p:extLst>
      <p:ext uri="{BB962C8B-B14F-4D97-AF65-F5344CB8AC3E}">
        <p14:creationId xmlns:p14="http://schemas.microsoft.com/office/powerpoint/2010/main" val="230365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Testing results</a:t>
            </a:r>
          </a:p>
        </p:txBody>
      </p:sp>
      <p:sp>
        <p:nvSpPr>
          <p:cNvPr id="3" name="Content Placeholder 2"/>
          <p:cNvSpPr>
            <a:spLocks noGrp="1"/>
          </p:cNvSpPr>
          <p:nvPr>
            <p:ph idx="1"/>
          </p:nvPr>
        </p:nvSpPr>
        <p:spPr>
          <a:xfrm>
            <a:off x="685800" y="1600200"/>
            <a:ext cx="7772400" cy="4038599"/>
          </a:xfrm>
        </p:spPr>
        <p:txBody>
          <a:bodyPr>
            <a:normAutofit/>
          </a:bodyPr>
          <a:lstStyle/>
          <a:p>
            <a:r>
              <a:rPr lang="en-US" dirty="0"/>
              <a:t>The Torrance Test of Creativity is administered first because this assessment has to be collected and mailed to a trained psychologist from the Scholastic Testing Service to be scored. This process from beginning the test administration to obtaining results generally takes </a:t>
            </a:r>
            <a:r>
              <a:rPr lang="en-US" dirty="0">
                <a:solidFill>
                  <a:srgbClr val="FF0000"/>
                </a:solidFill>
              </a:rPr>
              <a:t>four to six</a:t>
            </a:r>
            <a:r>
              <a:rPr lang="en-US" dirty="0"/>
              <a:t> weeks. The gifted educator wants to communicate this process with you so that you can understand why the results are not immediate.</a:t>
            </a:r>
          </a:p>
          <a:p>
            <a:endParaRPr lang="en-US" dirty="0"/>
          </a:p>
          <a:p>
            <a:r>
              <a:rPr lang="en-US" dirty="0"/>
              <a:t>After the results from all four areas are obtained and the eligibility report is completed, parents will be notified via a non-qualification letter (does not have to be signed and returned) or a qualification letter (to be signed and returned).</a:t>
            </a:r>
          </a:p>
          <a:p>
            <a:endParaRPr lang="en-US" dirty="0"/>
          </a:p>
        </p:txBody>
      </p:sp>
    </p:spTree>
    <p:extLst>
      <p:ext uri="{BB962C8B-B14F-4D97-AF65-F5344CB8AC3E}">
        <p14:creationId xmlns:p14="http://schemas.microsoft.com/office/powerpoint/2010/main" val="278068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Testing Practice materials</a:t>
            </a:r>
          </a:p>
        </p:txBody>
      </p:sp>
      <p:sp>
        <p:nvSpPr>
          <p:cNvPr id="3" name="Content Placeholder 2"/>
          <p:cNvSpPr>
            <a:spLocks noGrp="1"/>
          </p:cNvSpPr>
          <p:nvPr>
            <p:ph sz="quarter" idx="13"/>
          </p:nvPr>
        </p:nvSpPr>
        <p:spPr>
          <a:xfrm>
            <a:off x="381000" y="1536192"/>
            <a:ext cx="4953000" cy="3877056"/>
          </a:xfrm>
        </p:spPr>
        <p:txBody>
          <a:bodyPr/>
          <a:lstStyle/>
          <a:p>
            <a:pPr marL="68580" indent="0" algn="ctr">
              <a:buNone/>
            </a:pPr>
            <a:r>
              <a:rPr lang="en-US" sz="2400" b="1" dirty="0">
                <a:solidFill>
                  <a:srgbClr val="FF0000"/>
                </a:solidFill>
              </a:rPr>
              <a:t>100 Free Practice Question</a:t>
            </a:r>
          </a:p>
          <a:p>
            <a:r>
              <a:rPr lang="en-US" dirty="0" err="1"/>
              <a:t>CogAT</a:t>
            </a:r>
            <a:endParaRPr lang="en-US" dirty="0"/>
          </a:p>
          <a:p>
            <a:pPr marL="68580" indent="0">
              <a:buNone/>
            </a:pPr>
            <a:r>
              <a:rPr lang="en-US" dirty="0">
                <a:hlinkClick r:id="rId3"/>
              </a:rPr>
              <a:t>https://www.testingmom.com/tests/cogat-test/</a:t>
            </a:r>
            <a:endParaRPr lang="en-US" dirty="0"/>
          </a:p>
          <a:p>
            <a:r>
              <a:rPr lang="en-US" dirty="0"/>
              <a:t>ITBS</a:t>
            </a:r>
          </a:p>
          <a:p>
            <a:pPr marL="68580" indent="0">
              <a:buNone/>
            </a:pPr>
            <a:r>
              <a:rPr lang="en-US" dirty="0">
                <a:hlinkClick r:id="rId4"/>
              </a:rPr>
              <a:t>https://www.testingmom.com/tests/itbs-test/</a:t>
            </a:r>
            <a:r>
              <a:rPr lang="en-US" dirty="0"/>
              <a:t> </a:t>
            </a:r>
          </a:p>
          <a:p>
            <a:r>
              <a:rPr lang="en-US" dirty="0"/>
              <a:t>Torrance</a:t>
            </a:r>
          </a:p>
          <a:p>
            <a:pPr marL="68580" indent="0">
              <a:buNone/>
            </a:pPr>
            <a:r>
              <a:rPr lang="en-US" dirty="0">
                <a:hlinkClick r:id="rId5"/>
              </a:rPr>
              <a:t>https://www.testingmom.com/tests/torrance-test/sample-torrance-practice-questions/</a:t>
            </a:r>
            <a:endParaRPr lang="en-US" dirty="0"/>
          </a:p>
          <a:p>
            <a:pPr marL="68580" indent="0">
              <a:buNone/>
            </a:pPr>
            <a:endParaRPr lang="en-US" dirty="0"/>
          </a:p>
        </p:txBody>
      </p:sp>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1371600"/>
            <a:ext cx="26860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3162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Delivery Model for Gifted Service</a:t>
            </a:r>
          </a:p>
        </p:txBody>
      </p:sp>
      <p:sp>
        <p:nvSpPr>
          <p:cNvPr id="3" name="Content Placeholder 2"/>
          <p:cNvSpPr>
            <a:spLocks noGrp="1"/>
          </p:cNvSpPr>
          <p:nvPr>
            <p:ph idx="1"/>
          </p:nvPr>
        </p:nvSpPr>
        <p:spPr/>
        <p:txBody>
          <a:bodyPr/>
          <a:lstStyle/>
          <a:p>
            <a:pPr lvl="0" indent="-342900">
              <a:spcBef>
                <a:spcPct val="20000"/>
              </a:spcBef>
              <a:buClrTx/>
              <a:buSzTx/>
              <a:buFont typeface="Arial" pitchFamily="34" charset="0"/>
              <a:buChar char="•"/>
            </a:pPr>
            <a:r>
              <a:rPr lang="en-US" sz="2800" b="1" dirty="0">
                <a:solidFill>
                  <a:prstClr val="white"/>
                </a:solidFill>
                <a:latin typeface="Calibri"/>
              </a:rPr>
              <a:t>Elementary</a:t>
            </a:r>
          </a:p>
          <a:p>
            <a:pPr lvl="1" indent="-285750">
              <a:spcBef>
                <a:spcPct val="20000"/>
              </a:spcBef>
              <a:buClrTx/>
              <a:buSzTx/>
              <a:buFont typeface="Arial" pitchFamily="34" charset="0"/>
              <a:buChar char="–"/>
            </a:pPr>
            <a:r>
              <a:rPr lang="en-US" sz="2400" dirty="0">
                <a:solidFill>
                  <a:prstClr val="white"/>
                </a:solidFill>
                <a:latin typeface="Calibri"/>
              </a:rPr>
              <a:t>One full day a week</a:t>
            </a:r>
          </a:p>
          <a:p>
            <a:pPr lvl="1" indent="-285750">
              <a:spcBef>
                <a:spcPct val="20000"/>
              </a:spcBef>
              <a:buClrTx/>
              <a:buSzTx/>
              <a:buFont typeface="Arial" pitchFamily="34" charset="0"/>
              <a:buChar char="–"/>
            </a:pPr>
            <a:r>
              <a:rPr lang="en-US" sz="2400" dirty="0">
                <a:solidFill>
                  <a:prstClr val="white"/>
                </a:solidFill>
                <a:latin typeface="Calibri"/>
              </a:rPr>
              <a:t>G.A.T.E. resource class</a:t>
            </a:r>
          </a:p>
          <a:p>
            <a:pPr lvl="1" indent="-285750">
              <a:spcBef>
                <a:spcPct val="20000"/>
              </a:spcBef>
              <a:buClrTx/>
              <a:buSzTx/>
              <a:buFont typeface="Arial" pitchFamily="34" charset="0"/>
              <a:buChar char="–"/>
            </a:pPr>
            <a:r>
              <a:rPr lang="en-US" sz="2400" dirty="0">
                <a:solidFill>
                  <a:prstClr val="white"/>
                </a:solidFill>
                <a:latin typeface="Calibri"/>
              </a:rPr>
              <a:t>Interdisciplinary curriculum</a:t>
            </a:r>
          </a:p>
          <a:p>
            <a:endParaRPr lang="en-US" dirty="0"/>
          </a:p>
        </p:txBody>
      </p:sp>
    </p:spTree>
    <p:extLst>
      <p:ext uri="{BB962C8B-B14F-4D97-AF65-F5344CB8AC3E}">
        <p14:creationId xmlns:p14="http://schemas.microsoft.com/office/powerpoint/2010/main" val="1180136166"/>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211</TotalTime>
  <Words>786</Words>
  <Application>Microsoft Office PowerPoint</Application>
  <PresentationFormat>On-screen Show (4:3)</PresentationFormat>
  <Paragraphs>86</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Gill Sans MT</vt:lpstr>
      <vt:lpstr>Times New Roman</vt:lpstr>
      <vt:lpstr>Wingdings 3</vt:lpstr>
      <vt:lpstr>Urban Pop</vt:lpstr>
      <vt:lpstr>Appling County System Elementary Gifted Program</vt:lpstr>
      <vt:lpstr>GIFTED STANDARDS: </vt:lpstr>
      <vt:lpstr>Referrals</vt:lpstr>
      <vt:lpstr>Determination of eligibility</vt:lpstr>
      <vt:lpstr>Gifted Assessments  </vt:lpstr>
      <vt:lpstr>Testing    Window</vt:lpstr>
      <vt:lpstr>Testing results</vt:lpstr>
      <vt:lpstr>Testing Practice materials</vt:lpstr>
      <vt:lpstr>Delivery Model for Gifted Service</vt:lpstr>
      <vt:lpstr>Higher-Order Thinking Resources</vt:lpstr>
    </vt:vector>
  </TitlesOfParts>
  <Company>Appling County Board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Appling County System Elementary Gifted Program</dc:title>
  <dc:creator>Gina Eason</dc:creator>
  <cp:lastModifiedBy>Heather Clegg</cp:lastModifiedBy>
  <cp:revision>16</cp:revision>
  <dcterms:created xsi:type="dcterms:W3CDTF">2018-02-26T15:29:18Z</dcterms:created>
  <dcterms:modified xsi:type="dcterms:W3CDTF">2023-08-04T13:44:54Z</dcterms:modified>
</cp:coreProperties>
</file>