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8" r:id="rId4"/>
  </p:sldMasterIdLst>
  <p:notesMasterIdLst>
    <p:notesMasterId r:id="rId50"/>
  </p:notesMasterIdLst>
  <p:handoutMasterIdLst>
    <p:handoutMasterId r:id="rId51"/>
  </p:handoutMasterIdLst>
  <p:sldIdLst>
    <p:sldId id="290" r:id="rId5"/>
    <p:sldId id="291" r:id="rId6"/>
    <p:sldId id="324" r:id="rId7"/>
    <p:sldId id="323" r:id="rId8"/>
    <p:sldId id="295" r:id="rId9"/>
    <p:sldId id="273" r:id="rId10"/>
    <p:sldId id="276" r:id="rId11"/>
    <p:sldId id="300" r:id="rId12"/>
    <p:sldId id="331" r:id="rId13"/>
    <p:sldId id="332" r:id="rId14"/>
    <p:sldId id="333" r:id="rId15"/>
    <p:sldId id="334" r:id="rId16"/>
    <p:sldId id="335" r:id="rId17"/>
    <p:sldId id="336" r:id="rId18"/>
    <p:sldId id="293" r:id="rId19"/>
    <p:sldId id="297" r:id="rId20"/>
    <p:sldId id="314" r:id="rId21"/>
    <p:sldId id="315" r:id="rId22"/>
    <p:sldId id="316" r:id="rId23"/>
    <p:sldId id="317" r:id="rId24"/>
    <p:sldId id="318" r:id="rId25"/>
    <p:sldId id="319" r:id="rId26"/>
    <p:sldId id="320" r:id="rId27"/>
    <p:sldId id="321" r:id="rId28"/>
    <p:sldId id="322" r:id="rId29"/>
    <p:sldId id="298" r:id="rId30"/>
    <p:sldId id="278" r:id="rId31"/>
    <p:sldId id="309" r:id="rId32"/>
    <p:sldId id="294" r:id="rId33"/>
    <p:sldId id="301" r:id="rId34"/>
    <p:sldId id="302" r:id="rId35"/>
    <p:sldId id="303" r:id="rId36"/>
    <p:sldId id="306" r:id="rId37"/>
    <p:sldId id="307" r:id="rId38"/>
    <p:sldId id="308" r:id="rId39"/>
    <p:sldId id="325" r:id="rId40"/>
    <p:sldId id="326" r:id="rId41"/>
    <p:sldId id="311" r:id="rId42"/>
    <p:sldId id="327" r:id="rId43"/>
    <p:sldId id="328" r:id="rId44"/>
    <p:sldId id="329" r:id="rId45"/>
    <p:sldId id="330" r:id="rId46"/>
    <p:sldId id="310" r:id="rId47"/>
    <p:sldId id="280" r:id="rId48"/>
    <p:sldId id="289"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602"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3200" b="1" dirty="0" smtClean="0">
              <a:solidFill>
                <a:schemeClr val="tx1"/>
              </a:solidFill>
            </a:rPr>
            <a:t>Mrs. James</a:t>
          </a:r>
          <a:endParaRPr lang="en-US" sz="3200" b="1" dirty="0">
            <a:solidFill>
              <a:schemeClr val="tx1"/>
            </a:solidFill>
          </a:endParaRPr>
        </a:p>
        <a:p>
          <a:r>
            <a:rPr lang="en-US" sz="3200" dirty="0" smtClean="0">
              <a:solidFill>
                <a:schemeClr val="tx1"/>
              </a:solidFill>
            </a:rPr>
            <a:t>D-I</a:t>
          </a:r>
          <a:endParaRPr lang="en-US" sz="3200" dirty="0">
            <a:solidFill>
              <a:schemeClr val="tx1"/>
            </a:solidFill>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Jesaitis</a:t>
          </a:r>
          <a:endParaRPr lang="en-US" sz="3200" b="1" kern="1200" dirty="0">
            <a:solidFill>
              <a:schemeClr val="tx1"/>
            </a:solidFill>
            <a:latin typeface="Garamond" panose="02020404030301010803"/>
            <a:ea typeface="+mn-ea"/>
            <a:cs typeface="+mn-cs"/>
          </a:endParaRPr>
        </a:p>
        <a:p>
          <a:pPr marL="0" lvl="0" algn="ctr" defTabSz="1022350">
            <a:lnSpc>
              <a:spcPct val="90000"/>
            </a:lnSpc>
            <a:spcBef>
              <a:spcPct val="0"/>
            </a:spcBef>
            <a:spcAft>
              <a:spcPct val="35000"/>
            </a:spcAft>
            <a:buNone/>
          </a:pPr>
          <a:r>
            <a:rPr lang="en-US" sz="3200" kern="1200" dirty="0" smtClean="0">
              <a:solidFill>
                <a:schemeClr val="tx1"/>
              </a:solidFill>
            </a:rPr>
            <a:t>J-M</a:t>
          </a:r>
          <a:endParaRPr lang="en-US" sz="3200" kern="1200" dirty="0">
            <a:solidFill>
              <a:schemeClr val="tx1"/>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Nichols</a:t>
          </a:r>
        </a:p>
        <a:p>
          <a:pPr marL="0" lvl="0" indent="0" algn="ctr" defTabSz="933450">
            <a:lnSpc>
              <a:spcPct val="90000"/>
            </a:lnSpc>
            <a:spcBef>
              <a:spcPct val="0"/>
            </a:spcBef>
            <a:spcAft>
              <a:spcPct val="35000"/>
            </a:spcAft>
            <a:buNone/>
          </a:pPr>
          <a:r>
            <a:rPr lang="en-US" sz="3200" kern="1200" dirty="0" err="1" smtClean="0">
              <a:solidFill>
                <a:schemeClr val="tx1"/>
              </a:solidFill>
            </a:rPr>
            <a:t>Sc</a:t>
          </a:r>
          <a:r>
            <a:rPr lang="en-US" sz="3200" kern="1200" dirty="0" smtClean="0">
              <a:solidFill>
                <a:schemeClr val="tx1"/>
              </a:solidFill>
            </a:rPr>
            <a:t>-Z</a:t>
          </a:r>
          <a:endParaRPr lang="en-US" sz="3200" kern="1200" dirty="0">
            <a:solidFill>
              <a:schemeClr val="bg2">
                <a:lumMod val="5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Flynn</a:t>
          </a:r>
        </a:p>
        <a:p>
          <a:pPr marL="0" lvl="0" indent="0" algn="ctr" defTabSz="933450">
            <a:lnSpc>
              <a:spcPct val="90000"/>
            </a:lnSpc>
            <a:spcBef>
              <a:spcPct val="0"/>
            </a:spcBef>
            <a:spcAft>
              <a:spcPct val="35000"/>
            </a:spcAft>
            <a:buNone/>
          </a:pPr>
          <a:r>
            <a:rPr lang="en-US" sz="3200" kern="1200" dirty="0" smtClean="0">
              <a:solidFill>
                <a:schemeClr val="tx1"/>
              </a:solidFill>
            </a:rPr>
            <a:t>A-C</a:t>
          </a:r>
          <a:endParaRPr lang="en-US" sz="3200" kern="1200" dirty="0">
            <a:solidFill>
              <a:schemeClr val="bg2">
                <a:lumMod val="5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 Thompson</a:t>
          </a:r>
        </a:p>
        <a:p>
          <a:pPr marL="0" lvl="0" indent="0" algn="ctr" defTabSz="933450">
            <a:lnSpc>
              <a:spcPct val="90000"/>
            </a:lnSpc>
            <a:spcBef>
              <a:spcPct val="0"/>
            </a:spcBef>
            <a:spcAft>
              <a:spcPct val="35000"/>
            </a:spcAft>
            <a:buNone/>
          </a:pPr>
          <a:r>
            <a:rPr lang="en-US" sz="3200" kern="1200" dirty="0" smtClean="0">
              <a:solidFill>
                <a:schemeClr val="tx1"/>
              </a:solidFill>
            </a:rPr>
            <a:t>N-Sb</a:t>
          </a:r>
          <a:endParaRPr lang="en-US" sz="3200" kern="1200" dirty="0">
            <a:solidFill>
              <a:schemeClr val="bg2">
                <a:lumMod val="5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976">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976">
        <dgm:presLayoutVars>
          <dgm:bulletEnabled val="1"/>
        </dgm:presLayoutVars>
      </dgm:prSet>
      <dgm:spPr/>
      <dgm:t>
        <a:bodyPr/>
        <a:lstStyle/>
        <a:p>
          <a:endParaRPr lang="en-US"/>
        </a:p>
      </dgm:t>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976">
        <dgm:presLayoutVars>
          <dgm:bulletEnabled val="1"/>
        </dgm:presLayoutVars>
      </dgm:prSet>
      <dgm:spPr/>
      <dgm:t>
        <a:bodyPr/>
        <a:lstStyle/>
        <a:p>
          <a:endParaRPr lang="en-US"/>
        </a:p>
      </dgm:t>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976">
        <dgm:presLayoutVars>
          <dgm:bulletEnabled val="1"/>
        </dgm:presLayoutVars>
      </dgm:prSet>
      <dgm:spPr/>
      <dgm:t>
        <a:bodyPr/>
        <a:lstStyle/>
        <a:p>
          <a:endParaRPr lang="en-US"/>
        </a:p>
      </dgm:t>
    </dgm:pt>
  </dgm:ptLst>
  <dgm:cxnLst>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FC7721F0-429B-4CE7-BE98-C2F3C41FE9C7}" srcId="{D0F07F19-1F50-4B42-A7A0-278DF9D25BB1}" destId="{22625139-F93A-4F3F-A7AA-4923A01AEDF3}" srcOrd="2" destOrd="0" parTransId="{F549A0EB-6BE9-4749-8336-B02A279AE302}" sibTransId="{A8E2FA08-4DD4-4654-A85D-9A99162D6201}"/>
    <dgm:cxn modelId="{914FACD2-336A-4471-9E99-312B3F8EAB04}" srcId="{D0F07F19-1F50-4B42-A7A0-278DF9D25BB1}" destId="{F05611F0-8256-4954-B6CB-ED6B4F2DD397}" srcOrd="1" destOrd="0" parTransId="{CD7328D6-9FAE-4506-9BDB-E06A571EC1D4}" sibTransId="{6BD5265A-8333-420D-BDB2-65F10B3EBD76}"/>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C3C9D92A-4F8E-4228-8DF6-5BC8FFC105E0}" type="presOf" srcId="{2EE95FC5-CD6B-4A50-9262-DC414E16C3EA}" destId="{8B70BCB8-2CA8-4281-8C3E-9646AA407DE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D6CBE33F-90E3-4C8D-B80F-821ED7205D90}" type="presOf" srcId="{140952D0-0E1D-4F48-9F16-53581487CFA0}" destId="{18405FE4-7B27-4C69-B6FE-12C8B84249EF}"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3200" b="1" dirty="0" smtClean="0">
              <a:solidFill>
                <a:schemeClr val="tx1"/>
              </a:solidFill>
            </a:rPr>
            <a:t>Mrs. Bains</a:t>
          </a:r>
          <a:endParaRPr lang="en-US" sz="3200" b="1" dirty="0">
            <a:solidFill>
              <a:schemeClr val="tx1"/>
            </a:solidFill>
          </a:endParaRPr>
        </a:p>
        <a:p>
          <a:r>
            <a:rPr lang="en-US" sz="3200" dirty="0" smtClean="0">
              <a:solidFill>
                <a:schemeClr val="tx1"/>
              </a:solidFill>
            </a:rPr>
            <a:t>J-M</a:t>
          </a:r>
          <a:endParaRPr lang="en-US" sz="3200" dirty="0">
            <a:solidFill>
              <a:schemeClr val="tx1"/>
            </a:solidFill>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rPr>
            <a:t>Ms. Googe</a:t>
          </a:r>
        </a:p>
        <a:p>
          <a:pPr marL="0" lvl="0" indent="0" algn="ctr" defTabSz="933450">
            <a:lnSpc>
              <a:spcPct val="90000"/>
            </a:lnSpc>
            <a:spcBef>
              <a:spcPct val="0"/>
            </a:spcBef>
            <a:spcAft>
              <a:spcPct val="35000"/>
            </a:spcAft>
            <a:buNone/>
          </a:pPr>
          <a:r>
            <a:rPr lang="en-US" sz="3200" kern="1200" dirty="0" smtClean="0">
              <a:solidFill>
                <a:schemeClr val="tx1"/>
              </a:solidFill>
            </a:rPr>
            <a:t>A-C</a:t>
          </a:r>
          <a:endParaRPr lang="en-US" sz="3200" kern="1200" dirty="0">
            <a:solidFill>
              <a:schemeClr val="bg2">
                <a:lumMod val="5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rPr>
            <a:t>Mrs. Scheetz</a:t>
          </a:r>
        </a:p>
        <a:p>
          <a:pPr marL="0" lvl="0" indent="0" algn="ctr" defTabSz="933450">
            <a:lnSpc>
              <a:spcPct val="90000"/>
            </a:lnSpc>
            <a:spcBef>
              <a:spcPct val="0"/>
            </a:spcBef>
            <a:spcAft>
              <a:spcPct val="35000"/>
            </a:spcAft>
            <a:buNone/>
          </a:pPr>
          <a:r>
            <a:rPr lang="en-US" sz="3200" kern="1200" dirty="0" smtClean="0">
              <a:solidFill>
                <a:schemeClr val="tx1"/>
              </a:solidFill>
            </a:rPr>
            <a:t>D-I</a:t>
          </a:r>
          <a:endParaRPr lang="en-US" sz="3200" kern="1200" dirty="0">
            <a:solidFill>
              <a:schemeClr val="bg2">
                <a:lumMod val="5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rPr>
            <a:t>Ms. Stallings</a:t>
          </a:r>
        </a:p>
        <a:p>
          <a:pPr marL="0" lvl="0" indent="0" algn="ctr" defTabSz="933450">
            <a:lnSpc>
              <a:spcPct val="90000"/>
            </a:lnSpc>
            <a:spcBef>
              <a:spcPct val="0"/>
            </a:spcBef>
            <a:spcAft>
              <a:spcPct val="35000"/>
            </a:spcAft>
            <a:buNone/>
          </a:pPr>
          <a:r>
            <a:rPr lang="en-US" sz="3200" kern="1200" dirty="0" err="1" smtClean="0">
              <a:solidFill>
                <a:schemeClr val="tx1"/>
              </a:solidFill>
            </a:rPr>
            <a:t>Sc</a:t>
          </a:r>
          <a:r>
            <a:rPr lang="en-US" sz="3200" kern="1200" dirty="0" smtClean="0">
              <a:solidFill>
                <a:schemeClr val="tx1"/>
              </a:solidFill>
            </a:rPr>
            <a:t>-Z</a:t>
          </a:r>
          <a:endParaRPr lang="en-US" sz="3200" kern="1200" dirty="0">
            <a:solidFill>
              <a:schemeClr val="bg2">
                <a:lumMod val="5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3200" b="1" kern="1200" dirty="0" smtClean="0">
              <a:solidFill>
                <a:schemeClr val="tx1"/>
              </a:solidFill>
            </a:rPr>
            <a:t>Mrs. Desir</a:t>
          </a:r>
        </a:p>
        <a:p>
          <a:pPr marL="0" lvl="0" indent="0" algn="ctr" defTabSz="933450">
            <a:lnSpc>
              <a:spcPct val="90000"/>
            </a:lnSpc>
            <a:spcBef>
              <a:spcPct val="0"/>
            </a:spcBef>
            <a:spcAft>
              <a:spcPct val="35000"/>
            </a:spcAft>
            <a:buNone/>
          </a:pPr>
          <a:r>
            <a:rPr lang="en-US" sz="3200" kern="1200" dirty="0" smtClean="0">
              <a:solidFill>
                <a:schemeClr val="tx1"/>
              </a:solidFill>
            </a:rPr>
            <a:t>N-Sb</a:t>
          </a:r>
          <a:endParaRPr lang="en-US" sz="3200" kern="1200" dirty="0">
            <a:solidFill>
              <a:schemeClr val="bg2">
                <a:lumMod val="5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5" custScaleX="115064" custLinFactNeighborX="976" custLinFactNeighborY="17666">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56" custLinFactNeighborY="16194">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261" custLinFactNeighborY="16930">
        <dgm:presLayoutVars>
          <dgm:bulletEnabled val="1"/>
        </dgm:presLayoutVars>
      </dgm:prSet>
      <dgm:spPr/>
      <dgm:t>
        <a:bodyPr/>
        <a:lstStyle/>
        <a:p>
          <a:endParaRPr lang="en-US"/>
        </a:p>
      </dgm:t>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976" custLinFactNeighborY="12513">
        <dgm:presLayoutVars>
          <dgm:bulletEnabled val="1"/>
        </dgm:presLayoutVars>
      </dgm:prSet>
      <dgm:spPr/>
      <dgm:t>
        <a:bodyPr/>
        <a:lstStyle/>
        <a:p>
          <a:endParaRPr lang="en-US"/>
        </a:p>
      </dgm:t>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1035" custLinFactNeighborY="37691">
        <dgm:presLayoutVars>
          <dgm:bulletEnabled val="1"/>
        </dgm:presLayoutVars>
      </dgm:prSet>
      <dgm:spPr/>
      <dgm:t>
        <a:bodyPr/>
        <a:lstStyle/>
        <a:p>
          <a:endParaRPr lang="en-US"/>
        </a:p>
      </dgm:t>
    </dgm:pt>
  </dgm:ptLst>
  <dgm:cxnLst>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FC7721F0-429B-4CE7-BE98-C2F3C41FE9C7}" srcId="{D0F07F19-1F50-4B42-A7A0-278DF9D25BB1}" destId="{22625139-F93A-4F3F-A7AA-4923A01AEDF3}" srcOrd="2" destOrd="0" parTransId="{F549A0EB-6BE9-4749-8336-B02A279AE302}" sibTransId="{A8E2FA08-4DD4-4654-A85D-9A99162D6201}"/>
    <dgm:cxn modelId="{914FACD2-336A-4471-9E99-312B3F8EAB04}" srcId="{D0F07F19-1F50-4B42-A7A0-278DF9D25BB1}" destId="{F05611F0-8256-4954-B6CB-ED6B4F2DD397}" srcOrd="1" destOrd="0" parTransId="{CD7328D6-9FAE-4506-9BDB-E06A571EC1D4}" sibTransId="{6BD5265A-8333-420D-BDB2-65F10B3EBD76}"/>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C3C9D92A-4F8E-4228-8DF6-5BC8FFC105E0}" type="presOf" srcId="{2EE95FC5-CD6B-4A50-9262-DC414E16C3EA}" destId="{8B70BCB8-2CA8-4281-8C3E-9646AA407DE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D6CBE33F-90E3-4C8D-B80F-821ED7205D90}" type="presOf" srcId="{140952D0-0E1D-4F48-9F16-53581487CFA0}" destId="{18405FE4-7B27-4C69-B6FE-12C8B84249EF}"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477859"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Mrs. James</a:t>
          </a:r>
          <a:endParaRPr lang="en-US" sz="3200" b="1" kern="1200" dirty="0">
            <a:solidFill>
              <a:schemeClr val="tx1"/>
            </a:solidFill>
          </a:endParaRPr>
        </a:p>
        <a:p>
          <a:pPr lvl="0" algn="ctr" defTabSz="1422400">
            <a:lnSpc>
              <a:spcPct val="90000"/>
            </a:lnSpc>
            <a:spcBef>
              <a:spcPct val="0"/>
            </a:spcBef>
            <a:spcAft>
              <a:spcPct val="35000"/>
            </a:spcAft>
          </a:pPr>
          <a:r>
            <a:rPr lang="en-US" sz="3200" kern="1200" dirty="0" smtClean="0">
              <a:solidFill>
                <a:schemeClr val="tx1"/>
              </a:solidFill>
            </a:rPr>
            <a:t>D-I</a:t>
          </a:r>
          <a:endParaRPr lang="en-US" sz="3200" kern="1200" dirty="0">
            <a:solidFill>
              <a:schemeClr val="tx1"/>
            </a:solidFill>
          </a:endParaRPr>
        </a:p>
      </dsp:txBody>
      <dsp:txXfrm>
        <a:off x="477859" y="656"/>
        <a:ext cx="3123798" cy="1628901"/>
      </dsp:txXfrm>
    </dsp:sp>
    <dsp:sp modelId="{B86E23A3-742D-4587-88CF-2D56A8442149}">
      <dsp:nvSpPr>
        <dsp:cNvPr id="0" name=""/>
        <dsp:cNvSpPr/>
      </dsp:nvSpPr>
      <dsp:spPr>
        <a:xfrm>
          <a:off x="3873141"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Jesaitis</a:t>
          </a:r>
          <a:endParaRPr lang="en-US" sz="3200" b="1" kern="1200" dirty="0">
            <a:solidFill>
              <a:schemeClr val="tx1"/>
            </a:solidFill>
            <a:latin typeface="Garamond" panose="02020404030301010803"/>
            <a:ea typeface="+mn-ea"/>
            <a:cs typeface="+mn-cs"/>
          </a:endParaRPr>
        </a:p>
        <a:p>
          <a:pPr marL="0" lvl="0" algn="ctr" defTabSz="1022350">
            <a:lnSpc>
              <a:spcPct val="90000"/>
            </a:lnSpc>
            <a:spcBef>
              <a:spcPct val="0"/>
            </a:spcBef>
            <a:spcAft>
              <a:spcPct val="35000"/>
            </a:spcAft>
            <a:buNone/>
          </a:pPr>
          <a:r>
            <a:rPr lang="en-US" sz="3200" kern="1200" dirty="0" smtClean="0">
              <a:solidFill>
                <a:schemeClr val="tx1"/>
              </a:solidFill>
            </a:rPr>
            <a:t>J-M</a:t>
          </a:r>
          <a:endParaRPr lang="en-US" sz="3200" kern="1200" dirty="0">
            <a:solidFill>
              <a:schemeClr val="tx1"/>
            </a:solidFill>
          </a:endParaRPr>
        </a:p>
      </dsp:txBody>
      <dsp:txXfrm>
        <a:off x="3873141" y="656"/>
        <a:ext cx="3123798" cy="1628901"/>
      </dsp:txXfrm>
    </dsp:sp>
    <dsp:sp modelId="{D64973A5-4E87-44F1-B369-B0D5E0C2A462}">
      <dsp:nvSpPr>
        <dsp:cNvPr id="0" name=""/>
        <dsp:cNvSpPr/>
      </dsp:nvSpPr>
      <dsp:spPr>
        <a:xfrm>
          <a:off x="7268423" y="656"/>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Nichols</a:t>
          </a:r>
        </a:p>
        <a:p>
          <a:pPr marL="0" lvl="0" indent="0" algn="ctr" defTabSz="933450">
            <a:lnSpc>
              <a:spcPct val="90000"/>
            </a:lnSpc>
            <a:spcBef>
              <a:spcPct val="0"/>
            </a:spcBef>
            <a:spcAft>
              <a:spcPct val="35000"/>
            </a:spcAft>
            <a:buNone/>
          </a:pPr>
          <a:r>
            <a:rPr lang="en-US" sz="3200" kern="1200" dirty="0" err="1" smtClean="0">
              <a:solidFill>
                <a:schemeClr val="tx1"/>
              </a:solidFill>
            </a:rPr>
            <a:t>Sc</a:t>
          </a:r>
          <a:r>
            <a:rPr lang="en-US" sz="3200" kern="1200" dirty="0" smtClean="0">
              <a:solidFill>
                <a:schemeClr val="tx1"/>
              </a:solidFill>
            </a:rPr>
            <a:t>-Z</a:t>
          </a:r>
          <a:endParaRPr lang="en-US" sz="3200" kern="1200" dirty="0">
            <a:solidFill>
              <a:schemeClr val="bg2">
                <a:lumMod val="50000"/>
              </a:schemeClr>
            </a:solidFill>
          </a:endParaRPr>
        </a:p>
      </dsp:txBody>
      <dsp:txXfrm>
        <a:off x="7268423" y="656"/>
        <a:ext cx="3123798" cy="1628901"/>
      </dsp:txXfrm>
    </dsp:sp>
    <dsp:sp modelId="{18405FE4-7B27-4C69-B6FE-12C8B84249EF}">
      <dsp:nvSpPr>
        <dsp:cNvPr id="0" name=""/>
        <dsp:cNvSpPr/>
      </dsp:nvSpPr>
      <dsp:spPr>
        <a:xfrm>
          <a:off x="2175500"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Mrs. Flynn</a:t>
          </a:r>
        </a:p>
        <a:p>
          <a:pPr marL="0" lvl="0" indent="0" algn="ctr" defTabSz="933450">
            <a:lnSpc>
              <a:spcPct val="90000"/>
            </a:lnSpc>
            <a:spcBef>
              <a:spcPct val="0"/>
            </a:spcBef>
            <a:spcAft>
              <a:spcPct val="35000"/>
            </a:spcAft>
            <a:buNone/>
          </a:pPr>
          <a:r>
            <a:rPr lang="en-US" sz="3200" kern="1200" dirty="0" smtClean="0">
              <a:solidFill>
                <a:schemeClr val="tx1"/>
              </a:solidFill>
            </a:rPr>
            <a:t>A-C</a:t>
          </a:r>
          <a:endParaRPr lang="en-US" sz="3200" kern="1200" dirty="0">
            <a:solidFill>
              <a:schemeClr val="bg2">
                <a:lumMod val="50000"/>
              </a:schemeClr>
            </a:solidFill>
          </a:endParaRPr>
        </a:p>
      </dsp:txBody>
      <dsp:txXfrm>
        <a:off x="2175500" y="1901041"/>
        <a:ext cx="3123798" cy="1628901"/>
      </dsp:txXfrm>
    </dsp:sp>
    <dsp:sp modelId="{435C0E89-FD70-4DD9-A771-832DBFC9ACBC}">
      <dsp:nvSpPr>
        <dsp:cNvPr id="0" name=""/>
        <dsp:cNvSpPr/>
      </dsp:nvSpPr>
      <dsp:spPr>
        <a:xfrm>
          <a:off x="5570782" y="1901041"/>
          <a:ext cx="3123798" cy="162890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latin typeface="Garamond" panose="02020404030301010803"/>
              <a:ea typeface="+mn-ea"/>
              <a:cs typeface="+mn-cs"/>
            </a:rPr>
            <a:t>Mr. Thompson</a:t>
          </a:r>
        </a:p>
        <a:p>
          <a:pPr marL="0" lvl="0" indent="0" algn="ctr" defTabSz="933450">
            <a:lnSpc>
              <a:spcPct val="90000"/>
            </a:lnSpc>
            <a:spcBef>
              <a:spcPct val="0"/>
            </a:spcBef>
            <a:spcAft>
              <a:spcPct val="35000"/>
            </a:spcAft>
            <a:buNone/>
          </a:pPr>
          <a:r>
            <a:rPr lang="en-US" sz="3200" kern="1200" dirty="0" smtClean="0">
              <a:solidFill>
                <a:schemeClr val="tx1"/>
              </a:solidFill>
            </a:rPr>
            <a:t>N-Sb</a:t>
          </a:r>
          <a:endParaRPr lang="en-US" sz="3200" kern="1200" dirty="0">
            <a:solidFill>
              <a:schemeClr val="bg2">
                <a:lumMod val="50000"/>
              </a:schemeClr>
            </a:solidFill>
          </a:endParaRPr>
        </a:p>
      </dsp:txBody>
      <dsp:txXfrm>
        <a:off x="5570782" y="1901041"/>
        <a:ext cx="3123798" cy="1628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36592" y="552989"/>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Mrs. Bains</a:t>
          </a:r>
          <a:endParaRPr lang="en-US" sz="3200" b="1" kern="1200" dirty="0">
            <a:solidFill>
              <a:schemeClr val="tx1"/>
            </a:solidFill>
          </a:endParaRPr>
        </a:p>
        <a:p>
          <a:pPr lvl="0" algn="ctr" defTabSz="1422400">
            <a:lnSpc>
              <a:spcPct val="90000"/>
            </a:lnSpc>
            <a:spcBef>
              <a:spcPct val="0"/>
            </a:spcBef>
            <a:spcAft>
              <a:spcPct val="35000"/>
            </a:spcAft>
          </a:pPr>
          <a:r>
            <a:rPr lang="en-US" sz="3200" kern="1200" dirty="0" smtClean="0">
              <a:solidFill>
                <a:schemeClr val="tx1"/>
              </a:solidFill>
            </a:rPr>
            <a:t>J-M</a:t>
          </a:r>
          <a:endParaRPr lang="en-US" sz="3200" kern="1200" dirty="0">
            <a:solidFill>
              <a:schemeClr val="tx1"/>
            </a:solidFill>
          </a:endParaRPr>
        </a:p>
      </dsp:txBody>
      <dsp:txXfrm>
        <a:off x="36592" y="552989"/>
        <a:ext cx="3403360" cy="1774678"/>
      </dsp:txXfrm>
    </dsp:sp>
    <dsp:sp modelId="{B86E23A3-742D-4587-88CF-2D56A8442149}">
      <dsp:nvSpPr>
        <dsp:cNvPr id="0" name=""/>
        <dsp:cNvSpPr/>
      </dsp:nvSpPr>
      <dsp:spPr>
        <a:xfrm>
          <a:off x="3708520" y="526866"/>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rPr>
            <a:t>Ms. Googe</a:t>
          </a:r>
        </a:p>
        <a:p>
          <a:pPr marL="0" lvl="0" indent="0" algn="ctr" defTabSz="933450">
            <a:lnSpc>
              <a:spcPct val="90000"/>
            </a:lnSpc>
            <a:spcBef>
              <a:spcPct val="0"/>
            </a:spcBef>
            <a:spcAft>
              <a:spcPct val="35000"/>
            </a:spcAft>
            <a:buNone/>
          </a:pPr>
          <a:r>
            <a:rPr lang="en-US" sz="3200" kern="1200" dirty="0" smtClean="0">
              <a:solidFill>
                <a:schemeClr val="tx1"/>
              </a:solidFill>
            </a:rPr>
            <a:t>A-C</a:t>
          </a:r>
          <a:endParaRPr lang="en-US" sz="3200" kern="1200" dirty="0">
            <a:solidFill>
              <a:schemeClr val="bg2">
                <a:lumMod val="50000"/>
              </a:schemeClr>
            </a:solidFill>
          </a:endParaRPr>
        </a:p>
      </dsp:txBody>
      <dsp:txXfrm>
        <a:off x="3708520" y="526866"/>
        <a:ext cx="3403360" cy="1774678"/>
      </dsp:txXfrm>
    </dsp:sp>
    <dsp:sp modelId="{D64973A5-4E87-44F1-B369-B0D5E0C2A462}">
      <dsp:nvSpPr>
        <dsp:cNvPr id="0" name=""/>
        <dsp:cNvSpPr/>
      </dsp:nvSpPr>
      <dsp:spPr>
        <a:xfrm>
          <a:off x="7413723" y="539928"/>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rPr>
            <a:t>Mrs. Scheetz</a:t>
          </a:r>
        </a:p>
        <a:p>
          <a:pPr marL="0" lvl="0" indent="0" algn="ctr" defTabSz="933450">
            <a:lnSpc>
              <a:spcPct val="90000"/>
            </a:lnSpc>
            <a:spcBef>
              <a:spcPct val="0"/>
            </a:spcBef>
            <a:spcAft>
              <a:spcPct val="35000"/>
            </a:spcAft>
            <a:buNone/>
          </a:pPr>
          <a:r>
            <a:rPr lang="en-US" sz="3200" kern="1200" dirty="0" smtClean="0">
              <a:solidFill>
                <a:schemeClr val="tx1"/>
              </a:solidFill>
            </a:rPr>
            <a:t>D-I</a:t>
          </a:r>
          <a:endParaRPr lang="en-US" sz="3200" kern="1200" dirty="0">
            <a:solidFill>
              <a:schemeClr val="bg2">
                <a:lumMod val="50000"/>
              </a:schemeClr>
            </a:solidFill>
          </a:endParaRPr>
        </a:p>
      </dsp:txBody>
      <dsp:txXfrm>
        <a:off x="7413723" y="539928"/>
        <a:ext cx="3403360" cy="1774678"/>
      </dsp:txXfrm>
    </dsp:sp>
    <dsp:sp modelId="{18405FE4-7B27-4C69-B6FE-12C8B84249EF}">
      <dsp:nvSpPr>
        <dsp:cNvPr id="0" name=""/>
        <dsp:cNvSpPr/>
      </dsp:nvSpPr>
      <dsp:spPr>
        <a:xfrm>
          <a:off x="1886162" y="2531998"/>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rPr>
            <a:t>Ms. Stallings</a:t>
          </a:r>
        </a:p>
        <a:p>
          <a:pPr marL="0" lvl="0" indent="0" algn="ctr" defTabSz="933450">
            <a:lnSpc>
              <a:spcPct val="90000"/>
            </a:lnSpc>
            <a:spcBef>
              <a:spcPct val="0"/>
            </a:spcBef>
            <a:spcAft>
              <a:spcPct val="35000"/>
            </a:spcAft>
            <a:buNone/>
          </a:pPr>
          <a:r>
            <a:rPr lang="en-US" sz="3200" kern="1200" dirty="0" err="1" smtClean="0">
              <a:solidFill>
                <a:schemeClr val="tx1"/>
              </a:solidFill>
            </a:rPr>
            <a:t>Sc</a:t>
          </a:r>
          <a:r>
            <a:rPr lang="en-US" sz="3200" kern="1200" dirty="0" smtClean="0">
              <a:solidFill>
                <a:schemeClr val="tx1"/>
              </a:solidFill>
            </a:rPr>
            <a:t>-Z</a:t>
          </a:r>
          <a:endParaRPr lang="en-US" sz="3200" kern="1200" dirty="0">
            <a:solidFill>
              <a:schemeClr val="bg2">
                <a:lumMod val="50000"/>
              </a:schemeClr>
            </a:solidFill>
          </a:endParaRPr>
        </a:p>
      </dsp:txBody>
      <dsp:txXfrm>
        <a:off x="1886162" y="2531998"/>
        <a:ext cx="3403360" cy="1774678"/>
      </dsp:txXfrm>
    </dsp:sp>
    <dsp:sp modelId="{435C0E89-FD70-4DD9-A771-832DBFC9ACBC}">
      <dsp:nvSpPr>
        <dsp:cNvPr id="0" name=""/>
        <dsp:cNvSpPr/>
      </dsp:nvSpPr>
      <dsp:spPr>
        <a:xfrm>
          <a:off x="5587047" y="2549408"/>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1920" rIns="72000" bIns="121920" numCol="1" spcCol="1270" anchor="ctr" anchorCtr="0">
          <a:noAutofit/>
        </a:bodyPr>
        <a:lstStyle/>
        <a:p>
          <a:pPr marL="0" lvl="0" indent="0" algn="ctr" defTabSz="933450">
            <a:lnSpc>
              <a:spcPct val="90000"/>
            </a:lnSpc>
            <a:spcBef>
              <a:spcPct val="0"/>
            </a:spcBef>
            <a:spcAft>
              <a:spcPct val="35000"/>
            </a:spcAft>
            <a:buNone/>
          </a:pPr>
          <a:r>
            <a:rPr lang="en-US" sz="3200" b="1" kern="1200" dirty="0" smtClean="0">
              <a:solidFill>
                <a:schemeClr val="tx1"/>
              </a:solidFill>
            </a:rPr>
            <a:t>Mrs. Desir</a:t>
          </a:r>
        </a:p>
        <a:p>
          <a:pPr marL="0" lvl="0" indent="0" algn="ctr" defTabSz="933450">
            <a:lnSpc>
              <a:spcPct val="90000"/>
            </a:lnSpc>
            <a:spcBef>
              <a:spcPct val="0"/>
            </a:spcBef>
            <a:spcAft>
              <a:spcPct val="35000"/>
            </a:spcAft>
            <a:buNone/>
          </a:pPr>
          <a:r>
            <a:rPr lang="en-US" sz="3200" kern="1200" dirty="0" smtClean="0">
              <a:solidFill>
                <a:schemeClr val="tx1"/>
              </a:solidFill>
            </a:rPr>
            <a:t>N-Sb</a:t>
          </a:r>
          <a:endParaRPr lang="en-US" sz="3200" kern="1200" dirty="0">
            <a:solidFill>
              <a:schemeClr val="bg2">
                <a:lumMod val="50000"/>
              </a:schemeClr>
            </a:solidFill>
          </a:endParaRPr>
        </a:p>
      </dsp:txBody>
      <dsp:txXfrm>
        <a:off x="5587047" y="2549408"/>
        <a:ext cx="3403360" cy="1774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8/4/2023</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8/4/2023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16</a:t>
            </a:fld>
            <a:endParaRPr lang="en-US" dirty="0"/>
          </a:p>
        </p:txBody>
      </p:sp>
    </p:spTree>
    <p:extLst>
      <p:ext uri="{BB962C8B-B14F-4D97-AF65-F5344CB8AC3E}">
        <p14:creationId xmlns:p14="http://schemas.microsoft.com/office/powerpoint/2010/main" val="330409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17</a:t>
            </a:fld>
            <a:endParaRPr lang="en-US" dirty="0"/>
          </a:p>
        </p:txBody>
      </p:sp>
    </p:spTree>
    <p:extLst>
      <p:ext uri="{BB962C8B-B14F-4D97-AF65-F5344CB8AC3E}">
        <p14:creationId xmlns:p14="http://schemas.microsoft.com/office/powerpoint/2010/main" val="223819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18</a:t>
            </a:fld>
            <a:endParaRPr lang="en-US" dirty="0"/>
          </a:p>
        </p:txBody>
      </p:sp>
    </p:spTree>
    <p:extLst>
      <p:ext uri="{BB962C8B-B14F-4D97-AF65-F5344CB8AC3E}">
        <p14:creationId xmlns:p14="http://schemas.microsoft.com/office/powerpoint/2010/main" val="392500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19</a:t>
            </a:fld>
            <a:endParaRPr lang="en-US" dirty="0"/>
          </a:p>
        </p:txBody>
      </p:sp>
    </p:spTree>
    <p:extLst>
      <p:ext uri="{BB962C8B-B14F-4D97-AF65-F5344CB8AC3E}">
        <p14:creationId xmlns:p14="http://schemas.microsoft.com/office/powerpoint/2010/main" val="184438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20</a:t>
            </a:fld>
            <a:endParaRPr lang="en-US" dirty="0"/>
          </a:p>
        </p:txBody>
      </p:sp>
    </p:spTree>
    <p:extLst>
      <p:ext uri="{BB962C8B-B14F-4D97-AF65-F5344CB8AC3E}">
        <p14:creationId xmlns:p14="http://schemas.microsoft.com/office/powerpoint/2010/main" val="290767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21</a:t>
            </a:fld>
            <a:endParaRPr lang="en-US" dirty="0"/>
          </a:p>
        </p:txBody>
      </p:sp>
    </p:spTree>
    <p:extLst>
      <p:ext uri="{BB962C8B-B14F-4D97-AF65-F5344CB8AC3E}">
        <p14:creationId xmlns:p14="http://schemas.microsoft.com/office/powerpoint/2010/main" val="420718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22</a:t>
            </a:fld>
            <a:endParaRPr lang="en-US" dirty="0"/>
          </a:p>
        </p:txBody>
      </p:sp>
    </p:spTree>
    <p:extLst>
      <p:ext uri="{BB962C8B-B14F-4D97-AF65-F5344CB8AC3E}">
        <p14:creationId xmlns:p14="http://schemas.microsoft.com/office/powerpoint/2010/main" val="340580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23</a:t>
            </a:fld>
            <a:endParaRPr lang="en-US" dirty="0"/>
          </a:p>
        </p:txBody>
      </p:sp>
    </p:spTree>
    <p:extLst>
      <p:ext uri="{BB962C8B-B14F-4D97-AF65-F5344CB8AC3E}">
        <p14:creationId xmlns:p14="http://schemas.microsoft.com/office/powerpoint/2010/main" val="330894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24</a:t>
            </a:fld>
            <a:endParaRPr lang="en-US" dirty="0"/>
          </a:p>
        </p:txBody>
      </p:sp>
    </p:spTree>
    <p:extLst>
      <p:ext uri="{BB962C8B-B14F-4D97-AF65-F5344CB8AC3E}">
        <p14:creationId xmlns:p14="http://schemas.microsoft.com/office/powerpoint/2010/main" val="380645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25</a:t>
            </a:fld>
            <a:endParaRPr lang="en-US" dirty="0"/>
          </a:p>
        </p:txBody>
      </p:sp>
    </p:spTree>
    <p:extLst>
      <p:ext uri="{BB962C8B-B14F-4D97-AF65-F5344CB8AC3E}">
        <p14:creationId xmlns:p14="http://schemas.microsoft.com/office/powerpoint/2010/main" val="98534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26</a:t>
            </a:fld>
            <a:endParaRPr lang="en-US" dirty="0"/>
          </a:p>
        </p:txBody>
      </p:sp>
    </p:spTree>
    <p:extLst>
      <p:ext uri="{BB962C8B-B14F-4D97-AF65-F5344CB8AC3E}">
        <p14:creationId xmlns:p14="http://schemas.microsoft.com/office/powerpoint/2010/main" val="142393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27</a:t>
            </a:fld>
            <a:endParaRPr lang="en-US" dirty="0"/>
          </a:p>
        </p:txBody>
      </p:sp>
    </p:spTree>
    <p:extLst>
      <p:ext uri="{BB962C8B-B14F-4D97-AF65-F5344CB8AC3E}">
        <p14:creationId xmlns:p14="http://schemas.microsoft.com/office/powerpoint/2010/main" val="1927758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28</a:t>
            </a:fld>
            <a:endParaRPr lang="en-US" dirty="0"/>
          </a:p>
        </p:txBody>
      </p:sp>
    </p:spTree>
    <p:extLst>
      <p:ext uri="{BB962C8B-B14F-4D97-AF65-F5344CB8AC3E}">
        <p14:creationId xmlns:p14="http://schemas.microsoft.com/office/powerpoint/2010/main" val="402569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29</a:t>
            </a:fld>
            <a:endParaRPr lang="en-US" dirty="0"/>
          </a:p>
        </p:txBody>
      </p:sp>
    </p:spTree>
    <p:extLst>
      <p:ext uri="{BB962C8B-B14F-4D97-AF65-F5344CB8AC3E}">
        <p14:creationId xmlns:p14="http://schemas.microsoft.com/office/powerpoint/2010/main" val="116729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30</a:t>
            </a:fld>
            <a:endParaRPr lang="en-US" dirty="0"/>
          </a:p>
        </p:txBody>
      </p:sp>
    </p:spTree>
    <p:extLst>
      <p:ext uri="{BB962C8B-B14F-4D97-AF65-F5344CB8AC3E}">
        <p14:creationId xmlns:p14="http://schemas.microsoft.com/office/powerpoint/2010/main" val="2345089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31</a:t>
            </a:fld>
            <a:endParaRPr lang="en-US" dirty="0"/>
          </a:p>
        </p:txBody>
      </p:sp>
    </p:spTree>
    <p:extLst>
      <p:ext uri="{BB962C8B-B14F-4D97-AF65-F5344CB8AC3E}">
        <p14:creationId xmlns:p14="http://schemas.microsoft.com/office/powerpoint/2010/main" val="855691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44</a:t>
            </a:fld>
            <a:endParaRPr lang="en-US" dirty="0"/>
          </a:p>
        </p:txBody>
      </p:sp>
    </p:spTree>
    <p:extLst>
      <p:ext uri="{BB962C8B-B14F-4D97-AF65-F5344CB8AC3E}">
        <p14:creationId xmlns:p14="http://schemas.microsoft.com/office/powerpoint/2010/main" val="421776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45</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286972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313291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301560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149280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30350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15</a:t>
            </a:fld>
            <a:endParaRPr lang="en-US" dirty="0"/>
          </a:p>
        </p:txBody>
      </p:sp>
    </p:spTree>
    <p:extLst>
      <p:ext uri="{BB962C8B-B14F-4D97-AF65-F5344CB8AC3E}">
        <p14:creationId xmlns:p14="http://schemas.microsoft.com/office/powerpoint/2010/main" val="9958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8/4/2023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smtClean="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8/4/2023</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smtClean="0"/>
              <a:t>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smtClean="0"/>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smtClean="0"/>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8/4/2023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8/4/2023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kDH38QcJzlkcZlUtOoUT2wzG-nrYTbfrd0y77YLsCO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11" y="11"/>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1632856"/>
            <a:ext cx="8652938" cy="3554121"/>
          </a:xfrm>
        </p:spPr>
        <p:txBody>
          <a:bodyPr>
            <a:normAutofit fontScale="90000"/>
          </a:bodyPr>
          <a:lstStyle/>
          <a:p>
            <a:r>
              <a:rPr lang="en-US" sz="8000" b="1" dirty="0" smtClean="0"/>
              <a:t>Welcome to</a:t>
            </a:r>
            <a:r>
              <a:rPr lang="en-US" dirty="0" smtClean="0"/>
              <a:t/>
            </a:r>
            <a:br>
              <a:rPr lang="en-US" dirty="0" smtClean="0"/>
            </a:br>
            <a:r>
              <a:rPr lang="en-US" sz="8000" b="1" dirty="0" smtClean="0"/>
              <a:t>South Lake</a:t>
            </a:r>
            <a:br>
              <a:rPr lang="en-US" sz="8000" b="1" dirty="0" smtClean="0"/>
            </a:br>
            <a:r>
              <a:rPr lang="en-US" sz="8000" b="1" dirty="0" smtClean="0"/>
              <a:t>High School</a:t>
            </a:r>
            <a:br>
              <a:rPr lang="en-US" sz="8000" b="1" dirty="0" smtClean="0"/>
            </a:br>
            <a:r>
              <a:rPr lang="en-US" sz="6000" dirty="0" smtClean="0"/>
              <a:t>Class of 2027</a:t>
            </a:r>
            <a:endParaRPr lang="ru-RU" sz="6000" dirty="0"/>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5793888"/>
            <a:ext cx="8655200" cy="457201"/>
          </a:xfrm>
        </p:spPr>
        <p:txBody>
          <a:bodyPr>
            <a:normAutofit/>
          </a:bodyPr>
          <a:lstStyle/>
          <a:p>
            <a:pPr>
              <a:spcAft>
                <a:spcPts val="600"/>
              </a:spcAft>
            </a:pPr>
            <a:r>
              <a:rPr lang="en-US" sz="2400" b="1" dirty="0" smtClean="0">
                <a:solidFill>
                  <a:schemeClr val="tx1"/>
                </a:solidFill>
              </a:rPr>
              <a:t>Mr. Steven Benson II, Principal</a:t>
            </a:r>
            <a:endParaRPr lang="ru-RU" sz="2400" b="1" dirty="0">
              <a:solidFill>
                <a:schemeClr val="tx1"/>
              </a:solidFill>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00" t="20371" r="26250" b="7037"/>
          <a:stretch/>
        </p:blipFill>
        <p:spPr>
          <a:xfrm>
            <a:off x="1524000" y="609600"/>
            <a:ext cx="9148666" cy="5638800"/>
          </a:xfrm>
          <a:prstGeom prst="rect">
            <a:avLst/>
          </a:prstGeom>
        </p:spPr>
      </p:pic>
    </p:spTree>
    <p:extLst>
      <p:ext uri="{BB962C8B-B14F-4D97-AF65-F5344CB8AC3E}">
        <p14:creationId xmlns:p14="http://schemas.microsoft.com/office/powerpoint/2010/main" val="422161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00" t="16667" r="26250" b="13703"/>
          <a:stretch/>
        </p:blipFill>
        <p:spPr>
          <a:xfrm>
            <a:off x="1524000" y="780472"/>
            <a:ext cx="9142262" cy="5404860"/>
          </a:xfrm>
          <a:prstGeom prst="rect">
            <a:avLst/>
          </a:prstGeom>
        </p:spPr>
      </p:pic>
    </p:spTree>
    <p:extLst>
      <p:ext uri="{BB962C8B-B14F-4D97-AF65-F5344CB8AC3E}">
        <p14:creationId xmlns:p14="http://schemas.microsoft.com/office/powerpoint/2010/main" val="73091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145C012E-E3D2-4CCE-806A-B0A91AF79CD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BF45C59-A236-4D95-B5B1-DF55F0BDE855}"/>
              </a:ext>
            </a:extLst>
          </p:cNvPr>
          <p:cNvSpPr>
            <a:spLocks noGrp="1"/>
          </p:cNvSpPr>
          <p:nvPr>
            <p:ph idx="4294967295"/>
          </p:nvPr>
        </p:nvSpPr>
        <p:spPr>
          <a:xfrm>
            <a:off x="1981200" y="274637"/>
            <a:ext cx="8229600" cy="1143000"/>
          </a:xfrm>
          <a:prstGeom prst="rect">
            <a:avLst/>
          </a:prstGeom>
          <a:solidFill>
            <a:srgbClr val="002060"/>
          </a:solidFill>
          <a:ln w="9523" cap="flat">
            <a:solidFill>
              <a:srgbClr val="000000"/>
            </a:solidFill>
            <a:prstDash val="solid"/>
          </a:ln>
        </p:spPr>
        <p:txBody>
          <a:bodyPr vert="horz" wrap="square" lIns="91440" tIns="45720" rIns="91440" bIns="45720" rtlCol="0" anchor="ctr">
            <a:normAutofit/>
          </a:bodyPr>
          <a:lstStyle/>
          <a:p>
            <a:pPr indent="0" algn="ctr">
              <a:buNone/>
              <a:defRPr lang="en-US" dirty="0"/>
            </a:pPr>
            <a:r>
              <a:rPr lang="en-US" sz="3600" dirty="0" smtClean="0">
                <a:solidFill>
                  <a:srgbClr val="FFFFFF"/>
                </a:solidFill>
              </a:rPr>
              <a:t>Cambridge AICE Program</a:t>
            </a:r>
            <a:endParaRPr lang="en-US" sz="3600" dirty="0">
              <a:solidFill>
                <a:srgbClr val="FFFFFF"/>
              </a:solidFill>
              <a:latin typeface="Arial"/>
            </a:endParaRPr>
          </a:p>
        </p:txBody>
      </p:sp>
      <p:sp>
        <p:nvSpPr>
          <p:cNvPr id="3" name="Content Placeholder 2">
            <a:extLst>
              <a:ext uri="{6ADE1C40-BC86-4A30-B786-01BA76D845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3217D1F-644D-456C-9EC4-4CA65503A59E}"/>
              </a:ext>
            </a:extLst>
          </p:cNvPr>
          <p:cNvSpPr>
            <a:spLocks noGrp="1"/>
          </p:cNvSpPr>
          <p:nvPr>
            <p:ph idx="4294967295"/>
          </p:nvPr>
        </p:nvSpPr>
        <p:spPr>
          <a:xfrm>
            <a:off x="826655" y="1694873"/>
            <a:ext cx="8229600" cy="5029200"/>
          </a:xfrm>
          <a:prstGeom prst="rect">
            <a:avLst/>
          </a:prstGeom>
          <a:noFill/>
          <a:ln>
            <a:noFill/>
          </a:ln>
        </p:spPr>
        <p:txBody>
          <a:bodyPr vert="horz" wrap="square" lIns="91440" tIns="45720" rIns="91440" bIns="45720" rtlCol="0" anchor="t">
            <a:normAutofit/>
          </a:bodyPr>
          <a:lstStyle/>
          <a:p>
            <a:pPr marL="0" indent="0">
              <a:spcBef>
                <a:spcPct val="20000"/>
              </a:spcBef>
              <a:buClr>
                <a:srgbClr val="000000"/>
              </a:buClr>
              <a:buSzPct val="100000"/>
              <a:buNone/>
              <a:defRPr lang="en-US" dirty="0"/>
            </a:pPr>
            <a:r>
              <a:rPr lang="en-US" sz="2800" dirty="0" smtClean="0"/>
              <a:t>SLHS is a certified Cambridge International School</a:t>
            </a:r>
          </a:p>
          <a:p>
            <a:pPr lvl="0" algn="l">
              <a:lnSpc>
                <a:spcPct val="100000"/>
              </a:lnSpc>
              <a:spcBef>
                <a:spcPct val="20000"/>
              </a:spcBef>
              <a:buClr>
                <a:srgbClr val="000000"/>
              </a:buClr>
              <a:buSzPct val="100000"/>
              <a:buFontTx/>
              <a:buChar char="-"/>
              <a:defRPr lang="en-US" dirty="0"/>
            </a:pPr>
            <a:r>
              <a:rPr lang="en-US" sz="2800" dirty="0" smtClean="0"/>
              <a:t>Entering our third year of the Cambridge AICE program (Advanced International Certificate of Education)</a:t>
            </a:r>
          </a:p>
          <a:p>
            <a:pPr lvl="0" algn="l">
              <a:lnSpc>
                <a:spcPct val="100000"/>
              </a:lnSpc>
              <a:spcBef>
                <a:spcPct val="20000"/>
              </a:spcBef>
              <a:buClr>
                <a:srgbClr val="000000"/>
              </a:buClr>
              <a:buSzPct val="100000"/>
              <a:buFontTx/>
              <a:buChar char="-"/>
              <a:defRPr lang="en-US" dirty="0"/>
            </a:pPr>
            <a:r>
              <a:rPr lang="en-US" sz="2800" dirty="0" smtClean="0"/>
              <a:t>Approximately 150 Total Students in our AICE Cohorts (Returning Sophomores &amp; Juniors, Incoming Freshman)</a:t>
            </a:r>
          </a:p>
          <a:p>
            <a:pPr lvl="0" algn="l">
              <a:lnSpc>
                <a:spcPct val="100000"/>
              </a:lnSpc>
              <a:spcBef>
                <a:spcPct val="20000"/>
              </a:spcBef>
              <a:buClr>
                <a:srgbClr val="000000"/>
              </a:buClr>
              <a:buSzPct val="100000"/>
              <a:buFontTx/>
              <a:buChar char="-"/>
              <a:defRPr lang="en-US" dirty="0"/>
            </a:pPr>
            <a:r>
              <a:rPr lang="en-US" sz="2800" dirty="0" smtClean="0"/>
              <a:t>Lynnette Gonzalez – AICE Coordinator</a:t>
            </a:r>
          </a:p>
          <a:p>
            <a:pPr lvl="0" algn="l">
              <a:lnSpc>
                <a:spcPct val="100000"/>
              </a:lnSpc>
              <a:spcBef>
                <a:spcPct val="20000"/>
              </a:spcBef>
              <a:buClr>
                <a:srgbClr val="000000"/>
              </a:buClr>
              <a:buSzPct val="100000"/>
              <a:buFontTx/>
              <a:buChar char="-"/>
              <a:defRPr lang="en-US" dirty="0"/>
            </a:pPr>
            <a:r>
              <a:rPr lang="en-US" sz="2800" dirty="0" smtClean="0"/>
              <a:t>Betsy Bains – AICE Counselor</a:t>
            </a:r>
          </a:p>
          <a:p>
            <a:pPr marL="0" indent="0">
              <a:spcBef>
                <a:spcPct val="20000"/>
              </a:spcBef>
              <a:buClr>
                <a:srgbClr val="000000"/>
              </a:buClr>
              <a:buSzPct val="100000"/>
              <a:buNone/>
              <a:defRPr lang="en-US" dirty="0"/>
            </a:pPr>
            <a:endParaRPr lang="en-US" dirty="0" smtClean="0"/>
          </a:p>
          <a:p>
            <a:pPr marL="0" indent="0">
              <a:spcBef>
                <a:spcPct val="20000"/>
              </a:spcBef>
              <a:buClr>
                <a:srgbClr val="000000"/>
              </a:buClr>
              <a:buSzPct val="100000"/>
              <a:buNone/>
              <a:defRPr lang="en-US" dirty="0"/>
            </a:pPr>
            <a:endParaRPr lang="en-US" dirty="0" smtClean="0"/>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p:txBody>
      </p:sp>
      <p:pic>
        <p:nvPicPr>
          <p:cNvPr id="4" name="Picture 3"/>
          <p:cNvPicPr>
            <a:picLocks noChangeAspect="1"/>
          </p:cNvPicPr>
          <p:nvPr/>
        </p:nvPicPr>
        <p:blipFill>
          <a:blip r:embed="rId2"/>
          <a:stretch>
            <a:fillRect/>
          </a:stretch>
        </p:blipFill>
        <p:spPr>
          <a:xfrm>
            <a:off x="8991599" y="1524001"/>
            <a:ext cx="1861127" cy="2146085"/>
          </a:xfrm>
          <a:prstGeom prst="rect">
            <a:avLst/>
          </a:prstGeom>
        </p:spPr>
      </p:pic>
    </p:spTree>
    <p:extLst>
      <p:ext uri="{BB962C8B-B14F-4D97-AF65-F5344CB8AC3E}">
        <p14:creationId xmlns:p14="http://schemas.microsoft.com/office/powerpoint/2010/main" val="2278800690"/>
      </p:ext>
      <p:ext uri="{7AA7C371-3E87-44B6-BCE3-7D1052B5BBD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667835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145C012E-E3D2-4CCE-806A-B0A91AF79CD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BF45C59-A236-4D95-B5B1-DF55F0BDE855}"/>
              </a:ext>
            </a:extLst>
          </p:cNvPr>
          <p:cNvSpPr>
            <a:spLocks noGrp="1"/>
          </p:cNvSpPr>
          <p:nvPr>
            <p:ph idx="4294967295"/>
          </p:nvPr>
        </p:nvSpPr>
        <p:spPr>
          <a:xfrm>
            <a:off x="1981200" y="274637"/>
            <a:ext cx="8229600" cy="1143000"/>
          </a:xfrm>
          <a:prstGeom prst="rect">
            <a:avLst/>
          </a:prstGeom>
          <a:solidFill>
            <a:srgbClr val="002060"/>
          </a:solidFill>
          <a:ln w="9523" cap="flat">
            <a:solidFill>
              <a:srgbClr val="000000"/>
            </a:solidFill>
            <a:prstDash val="solid"/>
          </a:ln>
        </p:spPr>
        <p:txBody>
          <a:bodyPr vert="horz" wrap="square" lIns="91440" tIns="45720" rIns="91440" bIns="45720" rtlCol="0" anchor="ctr">
            <a:normAutofit/>
          </a:bodyPr>
          <a:lstStyle/>
          <a:p>
            <a:pPr indent="0" algn="ctr">
              <a:buNone/>
              <a:defRPr lang="en-US" dirty="0"/>
            </a:pPr>
            <a:r>
              <a:rPr lang="en-US" sz="3600" dirty="0">
                <a:solidFill>
                  <a:srgbClr val="FFFFFF"/>
                </a:solidFill>
                <a:latin typeface="Arial"/>
              </a:rPr>
              <a:t>Cambridge AICE</a:t>
            </a:r>
          </a:p>
        </p:txBody>
      </p:sp>
      <p:sp>
        <p:nvSpPr>
          <p:cNvPr id="3" name="Content Placeholder 2">
            <a:extLst>
              <a:ext uri="{6ADE1C40-BC86-4A30-B786-01BA76D845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3217D1F-644D-456C-9EC4-4CA65503A59E}"/>
              </a:ext>
            </a:extLst>
          </p:cNvPr>
          <p:cNvSpPr>
            <a:spLocks noGrp="1"/>
          </p:cNvSpPr>
          <p:nvPr>
            <p:ph idx="4294967295"/>
          </p:nvPr>
        </p:nvSpPr>
        <p:spPr>
          <a:xfrm>
            <a:off x="2092037" y="2456873"/>
            <a:ext cx="8229600" cy="5029200"/>
          </a:xfrm>
          <a:prstGeom prst="rect">
            <a:avLst/>
          </a:prstGeom>
          <a:noFill/>
          <a:ln>
            <a:noFill/>
          </a:ln>
        </p:spPr>
        <p:txBody>
          <a:bodyPr vert="horz" wrap="square" lIns="91440" tIns="45720" rIns="91440" bIns="45720" rtlCol="0" anchor="t">
            <a:normAutofit/>
          </a:bodyPr>
          <a:lstStyle/>
          <a:p>
            <a:pPr marL="0" indent="0">
              <a:spcBef>
                <a:spcPct val="20000"/>
              </a:spcBef>
              <a:buClr>
                <a:srgbClr val="000000"/>
              </a:buClr>
              <a:buSzPct val="100000"/>
              <a:buNone/>
              <a:defRPr lang="en-US" dirty="0"/>
            </a:pPr>
            <a:r>
              <a:rPr lang="en-US" sz="2800" dirty="0"/>
              <a:t>Cambridge AICE Students must pass seven (7) AICE courses during their high school career to earn the AICE diploma.  Earning an AICE diploma will result in a student receiving 100% Bright Futures scholarship at the highest level, without regard to ACT/SAT test scores.</a:t>
            </a:r>
          </a:p>
          <a:p>
            <a:pPr marL="0" indent="0">
              <a:spcBef>
                <a:spcPct val="20000"/>
              </a:spcBef>
              <a:buClr>
                <a:srgbClr val="000000"/>
              </a:buClr>
              <a:buSzPct val="100000"/>
              <a:buNone/>
              <a:defRPr lang="en-US" dirty="0"/>
            </a:pPr>
            <a:endParaRPr lang="en-US" sz="2400" dirty="0"/>
          </a:p>
          <a:p>
            <a:pPr marL="0" indent="0">
              <a:spcBef>
                <a:spcPct val="20000"/>
              </a:spcBef>
              <a:buClr>
                <a:srgbClr val="000000"/>
              </a:buClr>
              <a:buSzPct val="100000"/>
              <a:buNone/>
              <a:defRPr lang="en-US" dirty="0"/>
            </a:pPr>
            <a:endParaRPr lang="en-US" sz="2400" dirty="0"/>
          </a:p>
          <a:p>
            <a:pPr marL="0" indent="0">
              <a:spcBef>
                <a:spcPct val="20000"/>
              </a:spcBef>
              <a:buClr>
                <a:srgbClr val="000000"/>
              </a:buClr>
              <a:buSzPct val="100000"/>
              <a:buNone/>
              <a:defRPr lang="en-US" dirty="0"/>
            </a:pPr>
            <a:endParaRPr lang="en-US" sz="2400" dirty="0"/>
          </a:p>
          <a:p>
            <a:pPr marL="0" indent="0">
              <a:spcBef>
                <a:spcPct val="20000"/>
              </a:spcBef>
              <a:buClr>
                <a:srgbClr val="000000"/>
              </a:buClr>
              <a:buSzPct val="100000"/>
              <a:buNone/>
              <a:defRPr lang="en-US" dirty="0"/>
            </a:pPr>
            <a:endParaRPr lang="en-US" dirty="0" smtClean="0"/>
          </a:p>
          <a:p>
            <a:pPr marL="0" indent="0">
              <a:spcBef>
                <a:spcPct val="20000"/>
              </a:spcBef>
              <a:buClr>
                <a:srgbClr val="000000"/>
              </a:buClr>
              <a:buSzPct val="100000"/>
              <a:buNone/>
              <a:defRPr lang="en-US" dirty="0"/>
            </a:pPr>
            <a:endParaRPr lang="en-US" dirty="0" smtClean="0"/>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p:txBody>
      </p:sp>
    </p:spTree>
    <p:extLst>
      <p:ext uri="{BB962C8B-B14F-4D97-AF65-F5344CB8AC3E}">
        <p14:creationId xmlns:p14="http://schemas.microsoft.com/office/powerpoint/2010/main" val="545413414"/>
      </p:ext>
      <p:ext uri="{7AA7C371-3E87-44B6-BCE3-7D1052B5BBD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667835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145C012E-E3D2-4CCE-806A-B0A91AF79CD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BF45C59-A236-4D95-B5B1-DF55F0BDE855}"/>
              </a:ext>
            </a:extLst>
          </p:cNvPr>
          <p:cNvSpPr>
            <a:spLocks noGrp="1"/>
          </p:cNvSpPr>
          <p:nvPr>
            <p:ph idx="4294967295"/>
          </p:nvPr>
        </p:nvSpPr>
        <p:spPr>
          <a:xfrm>
            <a:off x="1981200" y="274637"/>
            <a:ext cx="8229600" cy="722890"/>
          </a:xfrm>
          <a:prstGeom prst="rect">
            <a:avLst/>
          </a:prstGeom>
          <a:solidFill>
            <a:srgbClr val="002060"/>
          </a:solidFill>
          <a:ln w="9523" cap="flat">
            <a:solidFill>
              <a:srgbClr val="000000"/>
            </a:solidFill>
            <a:prstDash val="solid"/>
          </a:ln>
        </p:spPr>
        <p:txBody>
          <a:bodyPr vert="horz" wrap="square" lIns="91440" tIns="45720" rIns="91440" bIns="45720" rtlCol="0" anchor="ctr">
            <a:normAutofit/>
          </a:bodyPr>
          <a:lstStyle/>
          <a:p>
            <a:pPr indent="0" algn="ctr">
              <a:buNone/>
              <a:defRPr lang="en-US" dirty="0"/>
            </a:pPr>
            <a:r>
              <a:rPr lang="en-US" sz="3600" dirty="0" smtClean="0">
                <a:solidFill>
                  <a:srgbClr val="FFFFFF"/>
                </a:solidFill>
                <a:latin typeface="Arial"/>
              </a:rPr>
              <a:t>AICE </a:t>
            </a:r>
            <a:r>
              <a:rPr lang="en-US" sz="3600" dirty="0">
                <a:solidFill>
                  <a:srgbClr val="FFFFFF"/>
                </a:solidFill>
                <a:latin typeface="Arial"/>
              </a:rPr>
              <a:t>&amp; Advanced Placement</a:t>
            </a:r>
          </a:p>
        </p:txBody>
      </p:sp>
      <p:sp>
        <p:nvSpPr>
          <p:cNvPr id="3" name="Content Placeholder 2">
            <a:extLst>
              <a:ext uri="{6ADE1C40-BC86-4A30-B786-01BA76D845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3217D1F-644D-456C-9EC4-4CA65503A59E}"/>
              </a:ext>
            </a:extLst>
          </p:cNvPr>
          <p:cNvSpPr>
            <a:spLocks noGrp="1"/>
          </p:cNvSpPr>
          <p:nvPr>
            <p:ph idx="4294967295"/>
          </p:nvPr>
        </p:nvSpPr>
        <p:spPr>
          <a:xfrm>
            <a:off x="1981200" y="1524000"/>
            <a:ext cx="8229600" cy="5029200"/>
          </a:xfrm>
          <a:prstGeom prst="rect">
            <a:avLst/>
          </a:prstGeom>
          <a:noFill/>
          <a:ln>
            <a:noFill/>
          </a:ln>
        </p:spPr>
        <p:txBody>
          <a:bodyPr vert="horz" wrap="square" lIns="91440" tIns="45720" rIns="91440" bIns="45720" rtlCol="0" anchor="t">
            <a:normAutofit/>
          </a:bodyPr>
          <a:lstStyle/>
          <a:p>
            <a:pPr marL="0" indent="0">
              <a:spcBef>
                <a:spcPct val="20000"/>
              </a:spcBef>
              <a:buClr>
                <a:srgbClr val="000000"/>
              </a:buClr>
              <a:buSzPct val="100000"/>
              <a:buNone/>
              <a:defRPr lang="en-US" dirty="0"/>
            </a:pPr>
            <a:endParaRPr lang="en-US" sz="2400" dirty="0"/>
          </a:p>
          <a:p>
            <a:pPr marL="0" indent="0">
              <a:spcBef>
                <a:spcPct val="20000"/>
              </a:spcBef>
              <a:buClr>
                <a:srgbClr val="000000"/>
              </a:buClr>
              <a:buSzPct val="100000"/>
              <a:buNone/>
              <a:defRPr lang="en-US" dirty="0"/>
            </a:pPr>
            <a:endParaRPr lang="en-US" sz="2400" dirty="0"/>
          </a:p>
          <a:p>
            <a:pPr marL="0" indent="0">
              <a:spcBef>
                <a:spcPct val="20000"/>
              </a:spcBef>
              <a:buClr>
                <a:srgbClr val="000000"/>
              </a:buClr>
              <a:buSzPct val="100000"/>
              <a:buNone/>
              <a:defRPr lang="en-US" dirty="0"/>
            </a:pPr>
            <a:endParaRPr lang="en-US" dirty="0" smtClean="0"/>
          </a:p>
          <a:p>
            <a:pPr marL="0" indent="0">
              <a:spcBef>
                <a:spcPct val="20000"/>
              </a:spcBef>
              <a:buClr>
                <a:srgbClr val="000000"/>
              </a:buClr>
              <a:buSzPct val="100000"/>
              <a:buNone/>
              <a:defRPr lang="en-US" dirty="0"/>
            </a:pPr>
            <a:endParaRPr lang="en-US" dirty="0" smtClean="0"/>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a:p>
            <a:pPr marL="342900" indent="-342900">
              <a:spcBef>
                <a:spcPct val="20000"/>
              </a:spcBef>
              <a:buClr>
                <a:srgbClr val="000000"/>
              </a:buClr>
              <a:buSzPct val="100000"/>
              <a:buFont typeface="Arial"/>
              <a:buChar char="•"/>
              <a:defRPr lang="en-US" dirty="0"/>
            </a:pPr>
            <a:endParaRPr lang="en-US" sz="3200" dirty="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119458606"/>
              </p:ext>
            </p:extLst>
          </p:nvPr>
        </p:nvGraphicFramePr>
        <p:xfrm>
          <a:off x="1071418" y="1102703"/>
          <a:ext cx="4745182" cy="5344279"/>
        </p:xfrm>
        <a:graphic>
          <a:graphicData uri="http://schemas.openxmlformats.org/drawingml/2006/table">
            <a:tbl>
              <a:tblPr firstRow="1" bandRow="1">
                <a:tableStyleId>{5C22544A-7EE6-4342-B048-85BDC9FD1C3A}</a:tableStyleId>
              </a:tblPr>
              <a:tblGrid>
                <a:gridCol w="4745182">
                  <a:extLst>
                    <a:ext uri="{9D8B030D-6E8A-4147-A177-3AD203B41FA5}">
                      <a16:colId xmlns:a16="http://schemas.microsoft.com/office/drawing/2014/main" val="3196704213"/>
                    </a:ext>
                  </a:extLst>
                </a:gridCol>
              </a:tblGrid>
              <a:tr h="5344279">
                <a:tc>
                  <a:txBody>
                    <a:bodyPr/>
                    <a:lstStyle/>
                    <a:p>
                      <a:pPr marL="0" lvl="0" indent="0" algn="l">
                        <a:lnSpc>
                          <a:spcPct val="100000"/>
                        </a:lnSpc>
                        <a:spcBef>
                          <a:spcPct val="20000"/>
                        </a:spcBef>
                        <a:buClr>
                          <a:srgbClr val="000000"/>
                        </a:buClr>
                        <a:buSzPct val="100000"/>
                        <a:buNone/>
                        <a:defRPr lang="en-US" dirty="0"/>
                      </a:pPr>
                      <a:endParaRPr lang="en-US" sz="1600" dirty="0" smtClean="0"/>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Pre AICE Biology</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General Paper (9th grade Cohort)</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ELA 10 (10</a:t>
                      </a:r>
                      <a:r>
                        <a:rPr lang="en-US" sz="2000" baseline="30000" dirty="0" smtClean="0">
                          <a:solidFill>
                            <a:srgbClr val="002060"/>
                          </a:solidFill>
                        </a:rPr>
                        <a:t>th</a:t>
                      </a:r>
                      <a:r>
                        <a:rPr lang="en-US" sz="2000" dirty="0" smtClean="0">
                          <a:solidFill>
                            <a:srgbClr val="002060"/>
                          </a:solidFill>
                        </a:rPr>
                        <a:t> Grade Cohort)</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ELA 11 (11</a:t>
                      </a:r>
                      <a:r>
                        <a:rPr lang="en-US" sz="2000" baseline="30000" dirty="0" smtClean="0">
                          <a:solidFill>
                            <a:srgbClr val="002060"/>
                          </a:solidFill>
                        </a:rPr>
                        <a:t>th</a:t>
                      </a:r>
                      <a:r>
                        <a:rPr lang="en-US" sz="2000" dirty="0" smtClean="0">
                          <a:solidFill>
                            <a:srgbClr val="002060"/>
                          </a:solidFill>
                        </a:rPr>
                        <a:t> Grade Cohort)</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General Paper (11</a:t>
                      </a:r>
                      <a:r>
                        <a:rPr lang="en-US" sz="2000" baseline="30000" dirty="0" smtClean="0">
                          <a:solidFill>
                            <a:srgbClr val="002060"/>
                          </a:solidFill>
                        </a:rPr>
                        <a:t>th</a:t>
                      </a:r>
                      <a:r>
                        <a:rPr lang="en-US" sz="2000" baseline="0" dirty="0" smtClean="0">
                          <a:solidFill>
                            <a:srgbClr val="002060"/>
                          </a:solidFill>
                        </a:rPr>
                        <a:t> Graders</a:t>
                      </a:r>
                      <a:r>
                        <a:rPr lang="en-US" sz="2000" dirty="0" smtClean="0">
                          <a:solidFill>
                            <a:srgbClr val="002060"/>
                          </a:solidFill>
                        </a:rPr>
                        <a:t>)</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Global Perspectives</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Math 2 (Geometry)</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Thinking Skills</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Environmental Management</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Marine Science</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US History</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International History</a:t>
                      </a:r>
                    </a:p>
                    <a:p>
                      <a:pPr marL="0" lvl="0" indent="0" algn="l">
                        <a:lnSpc>
                          <a:spcPct val="100000"/>
                        </a:lnSpc>
                        <a:spcBef>
                          <a:spcPct val="20000"/>
                        </a:spcBef>
                        <a:buClr>
                          <a:srgbClr val="000000"/>
                        </a:buClr>
                        <a:buSzPct val="100000"/>
                        <a:buNone/>
                        <a:defRPr lang="en-US" dirty="0"/>
                      </a:pPr>
                      <a:r>
                        <a:rPr lang="en-US" sz="2000" dirty="0" smtClean="0">
                          <a:solidFill>
                            <a:srgbClr val="002060"/>
                          </a:solidFill>
                        </a:rPr>
                        <a:t>AICE Psychology</a:t>
                      </a:r>
                    </a:p>
                  </a:txBody>
                  <a:tcPr>
                    <a:solidFill>
                      <a:schemeClr val="bg1">
                        <a:lumMod val="85000"/>
                      </a:schemeClr>
                    </a:solidFill>
                  </a:tcPr>
                </a:tc>
                <a:extLst>
                  <a:ext uri="{0D108BD9-81ED-4DB2-BD59-A6C34878D82A}">
                    <a16:rowId xmlns:a16="http://schemas.microsoft.com/office/drawing/2014/main" val="16976388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1707075"/>
              </p:ext>
            </p:extLst>
          </p:nvPr>
        </p:nvGraphicFramePr>
        <p:xfrm>
          <a:off x="6019800" y="1121908"/>
          <a:ext cx="4648200" cy="5325074"/>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3370772453"/>
                    </a:ext>
                  </a:extLst>
                </a:gridCol>
              </a:tblGrid>
              <a:tr h="5325074">
                <a:tc>
                  <a:txBody>
                    <a:bodyPr/>
                    <a:lstStyle/>
                    <a:p>
                      <a:r>
                        <a:rPr lang="en-US" sz="2000" dirty="0" smtClean="0">
                          <a:solidFill>
                            <a:srgbClr val="002060"/>
                          </a:solidFill>
                        </a:rPr>
                        <a:t>Pre-AP World History/Geography</a:t>
                      </a:r>
                    </a:p>
                    <a:p>
                      <a:r>
                        <a:rPr lang="en-US" sz="2000" dirty="0" smtClean="0">
                          <a:solidFill>
                            <a:srgbClr val="002060"/>
                          </a:solidFill>
                        </a:rPr>
                        <a:t>AP Language &amp; Composition</a:t>
                      </a:r>
                    </a:p>
                    <a:p>
                      <a:r>
                        <a:rPr lang="en-US" sz="2000" dirty="0" smtClean="0">
                          <a:solidFill>
                            <a:srgbClr val="002060"/>
                          </a:solidFill>
                        </a:rPr>
                        <a:t>AP</a:t>
                      </a:r>
                      <a:r>
                        <a:rPr lang="en-US" sz="2000" baseline="0" dirty="0" smtClean="0">
                          <a:solidFill>
                            <a:srgbClr val="002060"/>
                          </a:solidFill>
                        </a:rPr>
                        <a:t> Literature</a:t>
                      </a:r>
                      <a:endParaRPr lang="en-US" sz="2000" dirty="0" smtClean="0">
                        <a:solidFill>
                          <a:srgbClr val="002060"/>
                        </a:solidFill>
                      </a:endParaRPr>
                    </a:p>
                    <a:p>
                      <a:r>
                        <a:rPr lang="en-US" sz="2000" dirty="0" smtClean="0">
                          <a:solidFill>
                            <a:srgbClr val="002060"/>
                          </a:solidFill>
                        </a:rPr>
                        <a:t>AP Seminar</a:t>
                      </a:r>
                    </a:p>
                    <a:p>
                      <a:r>
                        <a:rPr lang="en-US" sz="2000" dirty="0" smtClean="0">
                          <a:solidFill>
                            <a:srgbClr val="002060"/>
                          </a:solidFill>
                        </a:rPr>
                        <a:t>AP</a:t>
                      </a:r>
                      <a:r>
                        <a:rPr lang="en-US" sz="2000" baseline="0" dirty="0" smtClean="0">
                          <a:solidFill>
                            <a:srgbClr val="002060"/>
                          </a:solidFill>
                        </a:rPr>
                        <a:t> Research</a:t>
                      </a:r>
                    </a:p>
                    <a:p>
                      <a:r>
                        <a:rPr lang="en-US" sz="2000" baseline="0" dirty="0" smtClean="0">
                          <a:solidFill>
                            <a:srgbClr val="002060"/>
                          </a:solidFill>
                        </a:rPr>
                        <a:t>AP Pre-Calculus</a:t>
                      </a:r>
                    </a:p>
                    <a:p>
                      <a:r>
                        <a:rPr lang="en-US" sz="2000" baseline="0" dirty="0" smtClean="0">
                          <a:solidFill>
                            <a:srgbClr val="002060"/>
                          </a:solidFill>
                        </a:rPr>
                        <a:t>AP Statistics</a:t>
                      </a:r>
                    </a:p>
                    <a:p>
                      <a:r>
                        <a:rPr lang="en-US" sz="2000" baseline="0" dirty="0" smtClean="0">
                          <a:solidFill>
                            <a:srgbClr val="002060"/>
                          </a:solidFill>
                        </a:rPr>
                        <a:t>AP Human Geography</a:t>
                      </a:r>
                    </a:p>
                    <a:p>
                      <a:r>
                        <a:rPr lang="en-US" sz="2000" baseline="0" dirty="0" smtClean="0">
                          <a:solidFill>
                            <a:srgbClr val="002060"/>
                          </a:solidFill>
                        </a:rPr>
                        <a:t>AP World History</a:t>
                      </a:r>
                    </a:p>
                    <a:p>
                      <a:r>
                        <a:rPr lang="en-US" sz="2000" baseline="0" dirty="0" smtClean="0">
                          <a:solidFill>
                            <a:srgbClr val="002060"/>
                          </a:solidFill>
                        </a:rPr>
                        <a:t>AP US History</a:t>
                      </a:r>
                    </a:p>
                    <a:p>
                      <a:r>
                        <a:rPr lang="en-US" sz="2000" baseline="0" dirty="0" smtClean="0">
                          <a:solidFill>
                            <a:srgbClr val="002060"/>
                          </a:solidFill>
                        </a:rPr>
                        <a:t>AP European History</a:t>
                      </a:r>
                    </a:p>
                    <a:p>
                      <a:r>
                        <a:rPr lang="en-US" sz="2000" baseline="0" dirty="0" smtClean="0">
                          <a:solidFill>
                            <a:srgbClr val="002060"/>
                          </a:solidFill>
                        </a:rPr>
                        <a:t>AP Government</a:t>
                      </a:r>
                    </a:p>
                    <a:p>
                      <a:r>
                        <a:rPr lang="en-US" sz="2000" baseline="0" dirty="0" smtClean="0">
                          <a:solidFill>
                            <a:srgbClr val="002060"/>
                          </a:solidFill>
                        </a:rPr>
                        <a:t>AP Macroeconomics</a:t>
                      </a:r>
                    </a:p>
                    <a:p>
                      <a:r>
                        <a:rPr lang="en-US" sz="2000" baseline="0" dirty="0" smtClean="0">
                          <a:solidFill>
                            <a:srgbClr val="002060"/>
                          </a:solidFill>
                        </a:rPr>
                        <a:t>AP Biology</a:t>
                      </a:r>
                    </a:p>
                    <a:p>
                      <a:r>
                        <a:rPr lang="en-US" sz="2000" baseline="0" dirty="0" smtClean="0">
                          <a:solidFill>
                            <a:srgbClr val="002060"/>
                          </a:solidFill>
                        </a:rPr>
                        <a:t>AP Art</a:t>
                      </a:r>
                    </a:p>
                    <a:p>
                      <a:r>
                        <a:rPr lang="en-US" sz="2000" baseline="0" dirty="0" smtClean="0">
                          <a:solidFill>
                            <a:srgbClr val="002060"/>
                          </a:solidFill>
                        </a:rPr>
                        <a:t>AP Spanish</a:t>
                      </a:r>
                    </a:p>
                    <a:p>
                      <a:r>
                        <a:rPr lang="en-US" sz="2000" baseline="0" dirty="0" smtClean="0">
                          <a:solidFill>
                            <a:srgbClr val="002060"/>
                          </a:solidFill>
                        </a:rPr>
                        <a:t>AP Computer Science</a:t>
                      </a:r>
                    </a:p>
                  </a:txBody>
                  <a:tcPr>
                    <a:solidFill>
                      <a:schemeClr val="bg1">
                        <a:lumMod val="85000"/>
                      </a:schemeClr>
                    </a:solidFill>
                  </a:tcPr>
                </a:tc>
                <a:extLst>
                  <a:ext uri="{0D108BD9-81ED-4DB2-BD59-A6C34878D82A}">
                    <a16:rowId xmlns:a16="http://schemas.microsoft.com/office/drawing/2014/main" val="3264730215"/>
                  </a:ext>
                </a:extLst>
              </a:tr>
            </a:tbl>
          </a:graphicData>
        </a:graphic>
      </p:graphicFrame>
    </p:spTree>
    <p:extLst>
      <p:ext uri="{BB962C8B-B14F-4D97-AF65-F5344CB8AC3E}">
        <p14:creationId xmlns:p14="http://schemas.microsoft.com/office/powerpoint/2010/main" val="4126000201"/>
      </p:ext>
      <p:ext uri="{7AA7C371-3E87-44B6-BCE3-7D1052B5BBD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667835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1357949" y="1202376"/>
            <a:ext cx="4633415" cy="776442"/>
          </a:xfrm>
        </p:spPr>
        <p:txBody>
          <a:bodyPr>
            <a:normAutofit fontScale="90000"/>
          </a:bodyPr>
          <a:lstStyle/>
          <a:p>
            <a:r>
              <a:rPr lang="en-US" dirty="0" smtClean="0">
                <a:solidFill>
                  <a:schemeClr val="tx1"/>
                </a:solidFill>
              </a:rPr>
              <a:t>SOAR Time</a:t>
            </a:r>
            <a:endParaRPr lang="en-US" dirty="0">
              <a:solidFill>
                <a:schemeClr val="tx1"/>
              </a:solidFill>
            </a:endParaRPr>
          </a:p>
        </p:txBody>
      </p:sp>
      <p:sp>
        <p:nvSpPr>
          <p:cNvPr id="16" name="Content Placeholder 15">
            <a:extLst>
              <a:ext uri="{FF2B5EF4-FFF2-40B4-BE49-F238E27FC236}">
                <a16:creationId xmlns:a16="http://schemas.microsoft.com/office/drawing/2014/main" id="{E88F70F9-BF03-458B-85E9-14F5321281D0}"/>
              </a:ext>
            </a:extLst>
          </p:cNvPr>
          <p:cNvSpPr>
            <a:spLocks noGrp="1"/>
          </p:cNvSpPr>
          <p:nvPr>
            <p:ph sz="half" idx="13"/>
          </p:nvPr>
        </p:nvSpPr>
        <p:spPr>
          <a:xfrm>
            <a:off x="1357950" y="2129248"/>
            <a:ext cx="4633415" cy="2664821"/>
          </a:xfrm>
        </p:spPr>
        <p:txBody>
          <a:bodyPr>
            <a:normAutofit lnSpcReduction="10000"/>
          </a:bodyPr>
          <a:lstStyle/>
          <a:p>
            <a:pPr fontAlgn="base"/>
            <a:r>
              <a:rPr lang="en-US" b="1" dirty="0">
                <a:solidFill>
                  <a:schemeClr val="tx1"/>
                </a:solidFill>
              </a:rPr>
              <a:t>Acceleration/Remediation Block.</a:t>
            </a:r>
          </a:p>
          <a:p>
            <a:pPr fontAlgn="base"/>
            <a:r>
              <a:rPr lang="en-US" b="1" dirty="0">
                <a:solidFill>
                  <a:schemeClr val="tx1"/>
                </a:solidFill>
              </a:rPr>
              <a:t>Every </a:t>
            </a:r>
            <a:r>
              <a:rPr lang="en-US" b="1" dirty="0" smtClean="0">
                <a:solidFill>
                  <a:schemeClr val="tx1"/>
                </a:solidFill>
              </a:rPr>
              <a:t>Tuesday &amp; Thursday </a:t>
            </a:r>
            <a:r>
              <a:rPr lang="en-US" b="1" dirty="0">
                <a:solidFill>
                  <a:schemeClr val="tx1"/>
                </a:solidFill>
              </a:rPr>
              <a:t>for 30 minutes.</a:t>
            </a:r>
          </a:p>
          <a:p>
            <a:pPr fontAlgn="base"/>
            <a:r>
              <a:rPr lang="en-US" b="1" dirty="0" smtClean="0">
                <a:solidFill>
                  <a:schemeClr val="tx1"/>
                </a:solidFill>
              </a:rPr>
              <a:t>Begins after the first nine weeks progress report.</a:t>
            </a:r>
            <a:endParaRPr lang="en-US" b="1" dirty="0">
              <a:solidFill>
                <a:schemeClr val="tx1"/>
              </a:solidFill>
            </a:endParaRPr>
          </a:p>
          <a:p>
            <a:pPr fontAlgn="base"/>
            <a:r>
              <a:rPr lang="en-US" b="1" dirty="0">
                <a:solidFill>
                  <a:schemeClr val="tx1"/>
                </a:solidFill>
              </a:rPr>
              <a:t>Students choose their </a:t>
            </a:r>
            <a:r>
              <a:rPr lang="en-US" b="1" dirty="0" smtClean="0">
                <a:solidFill>
                  <a:schemeClr val="tx1"/>
                </a:solidFill>
              </a:rPr>
              <a:t>course, but teachers do have the ability to assign a course to students.</a:t>
            </a:r>
            <a:endParaRPr lang="en-US" b="1" dirty="0">
              <a:solidFill>
                <a:schemeClr val="tx1"/>
              </a:solidFill>
            </a:endParaRPr>
          </a:p>
          <a:p>
            <a:pPr fontAlgn="base"/>
            <a:r>
              <a:rPr lang="en-US" b="1" dirty="0">
                <a:solidFill>
                  <a:schemeClr val="tx1"/>
                </a:solidFill>
              </a:rPr>
              <a:t>Devoted exclusively to academic remediation and acceleration.</a:t>
            </a:r>
          </a:p>
        </p:txBody>
      </p:sp>
      <p:pic>
        <p:nvPicPr>
          <p:cNvPr id="20" name="Picture Placeholder 19" descr="People with laptops">
            <a:extLst>
              <a:ext uri="{FF2B5EF4-FFF2-40B4-BE49-F238E27FC236}">
                <a16:creationId xmlns:a16="http://schemas.microsoft.com/office/drawing/2014/main" id="{207ED264-415A-4EAC-861D-E08C035154A9}"/>
              </a:ext>
            </a:extLst>
          </p:cNvPr>
          <p:cNvPicPr>
            <a:picLocks noGrp="1" noChangeAspect="1"/>
          </p:cNvPicPr>
          <p:nvPr>
            <p:ph type="pic" sz="quarter" idx="14"/>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p:spPr>
      </p:pic>
      <p:pic>
        <p:nvPicPr>
          <p:cNvPr id="1026" name="Picture 2" descr="https://lh4.googleusercontent.com/vh8sGU_bEhglL6TOORnbLu6kkNLJ8DEbiKqAynZRASpYgElgcOmRjPlL2aD8eFDkki8wbXFYqj0kqgUijq3VN1v69fdugrRKJiVILoR-_eiiPjDw0a022NNor-_pDiV2OBXNAN0VO2hUKhfMVTs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980" y="4496998"/>
            <a:ext cx="2639876" cy="122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135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28599" y="238125"/>
            <a:ext cx="7696201" cy="6381750"/>
          </a:xfrm>
        </p:spPr>
      </p:pic>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smtClean="0">
                <a:solidFill>
                  <a:schemeClr val="dk1"/>
                </a:solidFill>
              </a:rPr>
              <a:t>FOCUS is the district’s new student information system.</a:t>
            </a:r>
            <a:endParaRPr lang="en-US" sz="2400" dirty="0">
              <a:solidFill>
                <a:schemeClr val="dk1"/>
              </a:solidFill>
            </a:endParaRPr>
          </a:p>
          <a:p>
            <a:pPr marL="342900" lvl="0" indent="-342900">
              <a:lnSpc>
                <a:spcPct val="100000"/>
              </a:lnSpc>
              <a:spcBef>
                <a:spcPts val="0"/>
              </a:spcBef>
              <a:buClr>
                <a:schemeClr val="dk1"/>
              </a:buClr>
              <a:buSzPts val="2400"/>
              <a:buChar char="•"/>
            </a:pPr>
            <a:r>
              <a:rPr lang="en-US" sz="2400" dirty="0" smtClean="0">
                <a:solidFill>
                  <a:schemeClr val="dk1"/>
                </a:solidFill>
              </a:rPr>
              <a:t>Existing Skyward parent accounts have transferred to FOCUS. </a:t>
            </a:r>
          </a:p>
          <a:p>
            <a:pPr marL="342900" lvl="0" indent="-342900">
              <a:lnSpc>
                <a:spcPct val="100000"/>
              </a:lnSpc>
              <a:spcBef>
                <a:spcPts val="0"/>
              </a:spcBef>
              <a:buClr>
                <a:schemeClr val="dk1"/>
              </a:buClr>
              <a:buSzPts val="2400"/>
              <a:buChar char="•"/>
            </a:pPr>
            <a:r>
              <a:rPr lang="en-US" sz="2400" dirty="0" smtClean="0">
                <a:solidFill>
                  <a:schemeClr val="dk1"/>
                </a:solidFill>
              </a:rPr>
              <a:t>Parents of students new to Lake County Schools or that never activated a Skyward account previously will have to create a new FOCUS account.</a:t>
            </a:r>
            <a:endParaRPr lang="en-US" sz="24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588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smtClean="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smtClean="0">
                <a:solidFill>
                  <a:schemeClr val="dk1"/>
                </a:solidFill>
              </a:rPr>
              <a:t>Visit the district’s FOCUS information page at: </a:t>
            </a:r>
          </a:p>
          <a:p>
            <a:pPr lvl="0">
              <a:lnSpc>
                <a:spcPct val="100000"/>
              </a:lnSpc>
              <a:spcBef>
                <a:spcPts val="0"/>
              </a:spcBef>
              <a:buClr>
                <a:schemeClr val="dk1"/>
              </a:buClr>
              <a:buSzPts val="2400"/>
            </a:pPr>
            <a:r>
              <a:rPr lang="en-US" dirty="0" smtClean="0"/>
              <a:t>       </a:t>
            </a:r>
            <a:r>
              <a:rPr lang="en-US" sz="2800" dirty="0" smtClean="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pic>
        <p:nvPicPr>
          <p:cNvPr id="3" name="Picture Placeholder 2"/>
          <p:cNvPicPr>
            <a:picLocks noGrp="1" noChangeAspect="1"/>
          </p:cNvPicPr>
          <p:nvPr>
            <p:ph type="pic" idx="1"/>
          </p:nvPr>
        </p:nvPicPr>
        <p:blipFill rotWithShape="1">
          <a:blip r:embed="rId3"/>
          <a:srcRect l="16082" t="23192" r="29515" b="4886"/>
          <a:stretch/>
        </p:blipFill>
        <p:spPr>
          <a:xfrm>
            <a:off x="-392347" y="461817"/>
            <a:ext cx="8482122" cy="6308437"/>
          </a:xfrm>
          <a:prstGeom prst="rect">
            <a:avLst/>
          </a:prstGeom>
        </p:spPr>
      </p:pic>
    </p:spTree>
    <p:extLst>
      <p:ext uri="{BB962C8B-B14F-4D97-AF65-F5344CB8AC3E}">
        <p14:creationId xmlns:p14="http://schemas.microsoft.com/office/powerpoint/2010/main" val="373669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pic>
        <p:nvPicPr>
          <p:cNvPr id="6" name="Picture Placeholder 5"/>
          <p:cNvPicPr>
            <a:picLocks noGrp="1" noChangeAspect="1"/>
          </p:cNvPicPr>
          <p:nvPr>
            <p:ph type="pic" idx="1"/>
          </p:nvPr>
        </p:nvPicPr>
        <p:blipFill rotWithShape="1">
          <a:blip r:embed="rId3"/>
          <a:srcRect l="16082" t="23915" r="40831" b="5175"/>
          <a:stretch/>
        </p:blipFill>
        <p:spPr>
          <a:xfrm>
            <a:off x="233900" y="0"/>
            <a:ext cx="7407338" cy="6858000"/>
          </a:xfrm>
          <a:prstGeom prst="rect">
            <a:avLst/>
          </a:prstGeom>
        </p:spPr>
      </p:pic>
    </p:spTree>
    <p:extLst>
      <p:ext uri="{BB962C8B-B14F-4D97-AF65-F5344CB8AC3E}">
        <p14:creationId xmlns:p14="http://schemas.microsoft.com/office/powerpoint/2010/main" val="220628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pic>
        <p:nvPicPr>
          <p:cNvPr id="3" name="Picture Placeholder 2"/>
          <p:cNvPicPr>
            <a:picLocks noGrp="1" noChangeAspect="1"/>
          </p:cNvPicPr>
          <p:nvPr>
            <p:ph type="pic" idx="1"/>
          </p:nvPr>
        </p:nvPicPr>
        <p:blipFill rotWithShape="1">
          <a:blip r:embed="rId3"/>
          <a:srcRect l="16082" t="23481" r="27724" b="28764"/>
          <a:stretch/>
        </p:blipFill>
        <p:spPr>
          <a:xfrm>
            <a:off x="-539097" y="1136072"/>
            <a:ext cx="8655090" cy="4137891"/>
          </a:xfrm>
          <a:prstGeom prst="rect">
            <a:avLst/>
          </a:prstGeom>
        </p:spPr>
      </p:pic>
    </p:spTree>
    <p:extLst>
      <p:ext uri="{BB962C8B-B14F-4D97-AF65-F5344CB8AC3E}">
        <p14:creationId xmlns:p14="http://schemas.microsoft.com/office/powerpoint/2010/main" val="321956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ctr"/>
            <a:r>
              <a:rPr lang="en-US" sz="6000" b="1" dirty="0" smtClean="0">
                <a:solidFill>
                  <a:schemeClr val="tx1"/>
                </a:solidFill>
              </a:rPr>
              <a:t>SLHS at a Glance</a:t>
            </a:r>
            <a:endParaRPr lang="en-US" sz="6000" b="1" dirty="0">
              <a:solidFill>
                <a:schemeClr val="tx1"/>
              </a:solidFill>
            </a:endParaRPr>
          </a:p>
        </p:txBody>
      </p:sp>
      <p:sp>
        <p:nvSpPr>
          <p:cNvPr id="3" name="Rectangle 2"/>
          <p:cNvSpPr/>
          <p:nvPr/>
        </p:nvSpPr>
        <p:spPr>
          <a:xfrm>
            <a:off x="3048000" y="2003995"/>
            <a:ext cx="6096000" cy="3342453"/>
          </a:xfrm>
          <a:prstGeom prst="rect">
            <a:avLst/>
          </a:prstGeom>
        </p:spPr>
        <p:txBody>
          <a:bodyPr>
            <a:spAutoFit/>
          </a:bodyPr>
          <a:lstStyle/>
          <a:p>
            <a:pPr marL="342900" lvl="0" indent="-342900">
              <a:spcBef>
                <a:spcPct val="20000"/>
              </a:spcBef>
              <a:buClr>
                <a:srgbClr val="000000"/>
              </a:buClr>
              <a:buSzPct val="100000"/>
              <a:buFont typeface="Arial"/>
              <a:buChar char="•"/>
              <a:defRPr lang="en-US" dirty="0"/>
            </a:pPr>
            <a:r>
              <a:rPr lang="en-US" sz="3200" kern="0" dirty="0" smtClean="0">
                <a:solidFill>
                  <a:srgbClr val="000000"/>
                </a:solidFill>
                <a:latin typeface="+mj-lt"/>
              </a:rPr>
              <a:t>Opened in 1993 – Celebrating our 30</a:t>
            </a:r>
            <a:r>
              <a:rPr lang="en-US" sz="3200" kern="0" baseline="30000" dirty="0" smtClean="0">
                <a:solidFill>
                  <a:srgbClr val="000000"/>
                </a:solidFill>
                <a:latin typeface="+mj-lt"/>
              </a:rPr>
              <a:t>th</a:t>
            </a:r>
            <a:r>
              <a:rPr lang="en-US" sz="3200" kern="0" dirty="0" smtClean="0">
                <a:solidFill>
                  <a:srgbClr val="000000"/>
                </a:solidFill>
                <a:latin typeface="+mj-lt"/>
              </a:rPr>
              <a:t> Anniversary</a:t>
            </a:r>
          </a:p>
          <a:p>
            <a:pPr marL="342900" lvl="0" indent="-342900">
              <a:spcBef>
                <a:spcPct val="20000"/>
              </a:spcBef>
              <a:buClr>
                <a:srgbClr val="000000"/>
              </a:buClr>
              <a:buSzPct val="100000"/>
              <a:buFont typeface="Arial"/>
              <a:buChar char="•"/>
              <a:defRPr lang="en-US" dirty="0"/>
            </a:pPr>
            <a:r>
              <a:rPr lang="en-US" sz="3200" kern="0" dirty="0" smtClean="0">
                <a:solidFill>
                  <a:srgbClr val="000000"/>
                </a:solidFill>
                <a:latin typeface="+mj-lt"/>
              </a:rPr>
              <a:t>120 </a:t>
            </a:r>
            <a:r>
              <a:rPr lang="en-US" sz="3200" kern="0" dirty="0">
                <a:solidFill>
                  <a:srgbClr val="000000"/>
                </a:solidFill>
                <a:latin typeface="+mj-lt"/>
              </a:rPr>
              <a:t>Teachers </a:t>
            </a:r>
          </a:p>
          <a:p>
            <a:pPr marL="342900" lvl="0" indent="-342900">
              <a:spcBef>
                <a:spcPct val="20000"/>
              </a:spcBef>
              <a:buClr>
                <a:srgbClr val="000000"/>
              </a:buClr>
              <a:buSzPct val="100000"/>
              <a:buFont typeface="Arial"/>
              <a:buChar char="•"/>
              <a:defRPr lang="en-US" dirty="0"/>
            </a:pPr>
            <a:r>
              <a:rPr lang="en-US" sz="3200" kern="0" dirty="0" smtClean="0">
                <a:solidFill>
                  <a:srgbClr val="000000"/>
                </a:solidFill>
                <a:latin typeface="+mj-lt"/>
              </a:rPr>
              <a:t>56 </a:t>
            </a:r>
            <a:r>
              <a:rPr lang="en-US" sz="3200" kern="0" dirty="0">
                <a:solidFill>
                  <a:srgbClr val="000000"/>
                </a:solidFill>
                <a:latin typeface="+mj-lt"/>
              </a:rPr>
              <a:t>Non-Instructional Staff Members</a:t>
            </a:r>
          </a:p>
          <a:p>
            <a:pPr marL="342900" lvl="0" indent="-342900">
              <a:spcBef>
                <a:spcPct val="20000"/>
              </a:spcBef>
              <a:buClr>
                <a:srgbClr val="000000"/>
              </a:buClr>
              <a:buSzPct val="100000"/>
              <a:buFont typeface="Arial"/>
              <a:buChar char="•"/>
              <a:defRPr lang="en-US" dirty="0"/>
            </a:pPr>
            <a:r>
              <a:rPr lang="en-US" sz="3200" kern="0" dirty="0">
                <a:solidFill>
                  <a:srgbClr val="000000"/>
                </a:solidFill>
                <a:latin typeface="+mj-lt"/>
              </a:rPr>
              <a:t>2,232 Students</a:t>
            </a:r>
          </a:p>
        </p:txBody>
      </p:sp>
    </p:spTree>
    <p:extLst>
      <p:ext uri="{BB962C8B-B14F-4D97-AF65-F5344CB8AC3E}">
        <p14:creationId xmlns:p14="http://schemas.microsoft.com/office/powerpoint/2010/main" val="27730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pic>
        <p:nvPicPr>
          <p:cNvPr id="6" name="Picture Placeholder 5"/>
          <p:cNvPicPr>
            <a:picLocks noGrp="1" noChangeAspect="1"/>
          </p:cNvPicPr>
          <p:nvPr>
            <p:ph type="pic" idx="1"/>
          </p:nvPr>
        </p:nvPicPr>
        <p:blipFill rotWithShape="1">
          <a:blip r:embed="rId3"/>
          <a:srcRect l="16082" t="24928" r="28049" b="17331"/>
          <a:stretch/>
        </p:blipFill>
        <p:spPr>
          <a:xfrm>
            <a:off x="-205510" y="775856"/>
            <a:ext cx="8197099" cy="4765962"/>
          </a:xfrm>
          <a:prstGeom prst="rect">
            <a:avLst/>
          </a:prstGeom>
        </p:spPr>
      </p:pic>
    </p:spTree>
    <p:extLst>
      <p:ext uri="{BB962C8B-B14F-4D97-AF65-F5344CB8AC3E}">
        <p14:creationId xmlns:p14="http://schemas.microsoft.com/office/powerpoint/2010/main" val="302637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sp>
        <p:nvSpPr>
          <p:cNvPr id="2" name="Picture Placeholder 1"/>
          <p:cNvSpPr>
            <a:spLocks noGrp="1"/>
          </p:cNvSpPr>
          <p:nvPr>
            <p:ph type="pic" idx="1"/>
          </p:nvPr>
        </p:nvSpPr>
        <p:spPr/>
      </p:sp>
      <p:sp>
        <p:nvSpPr>
          <p:cNvPr id="3" name="Rectangle 2"/>
          <p:cNvSpPr/>
          <p:nvPr/>
        </p:nvSpPr>
        <p:spPr>
          <a:xfrm>
            <a:off x="655782" y="806348"/>
            <a:ext cx="7001164" cy="4401205"/>
          </a:xfrm>
          <a:prstGeom prst="rect">
            <a:avLst/>
          </a:prstGeom>
        </p:spPr>
        <p:txBody>
          <a:bodyPr wrap="square">
            <a:spAutoFit/>
          </a:bodyPr>
          <a:lstStyle/>
          <a:p>
            <a:pPr fontAlgn="base"/>
            <a:r>
              <a:rPr lang="en-US" sz="2800" dirty="0">
                <a:solidFill>
                  <a:srgbClr val="000000"/>
                </a:solidFill>
                <a:latin typeface="Roboto"/>
              </a:rPr>
              <a:t>An automated introductory email will be sent to all parents on the next steps to help parents (who were registered in Skyward) access the new Focus Parent Portal. </a:t>
            </a:r>
            <a:r>
              <a:rPr lang="en-US" sz="2800" dirty="0">
                <a:solidFill>
                  <a:srgbClr val="000000"/>
                </a:solidFill>
                <a:latin typeface="Roboto"/>
                <a:hlinkClick r:id="rId3"/>
              </a:rPr>
              <a:t/>
            </a:r>
            <a:br>
              <a:rPr lang="en-US" sz="2800" dirty="0">
                <a:solidFill>
                  <a:srgbClr val="000000"/>
                </a:solidFill>
                <a:latin typeface="Roboto"/>
                <a:hlinkClick r:id="rId3"/>
              </a:rPr>
            </a:br>
            <a:r>
              <a:rPr lang="en-US" sz="2800" dirty="0">
                <a:solidFill>
                  <a:srgbClr val="000000"/>
                </a:solidFill>
                <a:latin typeface="Roboto"/>
                <a:hlinkClick r:id="rId3"/>
              </a:rPr>
              <a:t/>
            </a:r>
            <a:br>
              <a:rPr lang="en-US" sz="2800" dirty="0">
                <a:solidFill>
                  <a:srgbClr val="000000"/>
                </a:solidFill>
                <a:latin typeface="Roboto"/>
                <a:hlinkClick r:id="rId3"/>
              </a:rPr>
            </a:br>
            <a:endParaRPr lang="en-US" sz="2800" dirty="0">
              <a:solidFill>
                <a:srgbClr val="000000"/>
              </a:solidFill>
              <a:latin typeface="Roboto"/>
            </a:endParaRPr>
          </a:p>
          <a:p>
            <a:r>
              <a:rPr lang="en-US" sz="2800" dirty="0">
                <a:solidFill>
                  <a:srgbClr val="000000"/>
                </a:solidFill>
                <a:latin typeface="Roboto"/>
              </a:rPr>
              <a:t>For parents that have </a:t>
            </a:r>
            <a:r>
              <a:rPr lang="en-US" sz="2800" b="1" dirty="0">
                <a:solidFill>
                  <a:srgbClr val="000000"/>
                </a:solidFill>
                <a:latin typeface="Roboto"/>
              </a:rPr>
              <a:t>not</a:t>
            </a:r>
            <a:r>
              <a:rPr lang="en-US" sz="2800" dirty="0">
                <a:solidFill>
                  <a:srgbClr val="000000"/>
                </a:solidFill>
                <a:latin typeface="Roboto"/>
              </a:rPr>
              <a:t> signed up for the Skyward Portal or need to add a student to their account, they will need to register for a new account.</a:t>
            </a:r>
            <a:endParaRPr lang="en-US" sz="2800" dirty="0"/>
          </a:p>
        </p:txBody>
      </p:sp>
    </p:spTree>
    <p:extLst>
      <p:ext uri="{BB962C8B-B14F-4D97-AF65-F5344CB8AC3E}">
        <p14:creationId xmlns:p14="http://schemas.microsoft.com/office/powerpoint/2010/main" val="970718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pic>
        <p:nvPicPr>
          <p:cNvPr id="6" name="Picture Placeholder 5"/>
          <p:cNvPicPr>
            <a:picLocks noGrp="1" noChangeAspect="1"/>
          </p:cNvPicPr>
          <p:nvPr>
            <p:ph type="pic" idx="1"/>
          </p:nvPr>
        </p:nvPicPr>
        <p:blipFill rotWithShape="1">
          <a:blip r:embed="rId3"/>
          <a:srcRect l="16082" t="24349" r="52555" b="4886"/>
          <a:stretch/>
        </p:blipFill>
        <p:spPr>
          <a:xfrm>
            <a:off x="1281544" y="101601"/>
            <a:ext cx="5402955" cy="6858000"/>
          </a:xfrm>
          <a:prstGeom prst="rect">
            <a:avLst/>
          </a:prstGeom>
        </p:spPr>
      </p:pic>
      <p:sp>
        <p:nvSpPr>
          <p:cNvPr id="3" name="Rectangle 2"/>
          <p:cNvSpPr/>
          <p:nvPr/>
        </p:nvSpPr>
        <p:spPr>
          <a:xfrm>
            <a:off x="655782" y="806348"/>
            <a:ext cx="7001164" cy="523220"/>
          </a:xfrm>
          <a:prstGeom prst="rect">
            <a:avLst/>
          </a:prstGeom>
        </p:spPr>
        <p:txBody>
          <a:bodyPr wrap="square">
            <a:spAutoFit/>
          </a:bodyPr>
          <a:lstStyle/>
          <a:p>
            <a:pPr fontAlgn="base"/>
            <a:endParaRPr lang="en-US" sz="2800" dirty="0"/>
          </a:p>
        </p:txBody>
      </p:sp>
    </p:spTree>
    <p:extLst>
      <p:ext uri="{BB962C8B-B14F-4D97-AF65-F5344CB8AC3E}">
        <p14:creationId xmlns:p14="http://schemas.microsoft.com/office/powerpoint/2010/main" val="248977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sp>
        <p:nvSpPr>
          <p:cNvPr id="3" name="Rectangle 2"/>
          <p:cNvSpPr/>
          <p:nvPr/>
        </p:nvSpPr>
        <p:spPr>
          <a:xfrm>
            <a:off x="655782" y="806348"/>
            <a:ext cx="7001164" cy="523220"/>
          </a:xfrm>
          <a:prstGeom prst="rect">
            <a:avLst/>
          </a:prstGeom>
        </p:spPr>
        <p:txBody>
          <a:bodyPr wrap="square">
            <a:spAutoFit/>
          </a:bodyPr>
          <a:lstStyle/>
          <a:p>
            <a:pPr fontAlgn="base"/>
            <a:endParaRPr lang="en-US" sz="2800" dirty="0"/>
          </a:p>
        </p:txBody>
      </p:sp>
      <p:pic>
        <p:nvPicPr>
          <p:cNvPr id="7" name="Picture Placeholder 6"/>
          <p:cNvPicPr>
            <a:picLocks noGrp="1" noChangeAspect="1"/>
          </p:cNvPicPr>
          <p:nvPr>
            <p:ph type="pic" idx="1"/>
          </p:nvPr>
        </p:nvPicPr>
        <p:blipFill rotWithShape="1">
          <a:blip r:embed="rId3"/>
          <a:srcRect l="19684" t="24060" r="52636" b="27606"/>
          <a:stretch/>
        </p:blipFill>
        <p:spPr>
          <a:xfrm>
            <a:off x="655782" y="0"/>
            <a:ext cx="6816437" cy="6696143"/>
          </a:xfrm>
          <a:prstGeom prst="rect">
            <a:avLst/>
          </a:prstGeom>
        </p:spPr>
      </p:pic>
    </p:spTree>
    <p:extLst>
      <p:ext uri="{BB962C8B-B14F-4D97-AF65-F5344CB8AC3E}">
        <p14:creationId xmlns:p14="http://schemas.microsoft.com/office/powerpoint/2010/main" val="406661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sp>
        <p:nvSpPr>
          <p:cNvPr id="3" name="Rectangle 2"/>
          <p:cNvSpPr/>
          <p:nvPr/>
        </p:nvSpPr>
        <p:spPr>
          <a:xfrm>
            <a:off x="655782" y="806348"/>
            <a:ext cx="7001164" cy="523220"/>
          </a:xfrm>
          <a:prstGeom prst="rect">
            <a:avLst/>
          </a:prstGeom>
        </p:spPr>
        <p:txBody>
          <a:bodyPr wrap="square">
            <a:spAutoFit/>
          </a:bodyPr>
          <a:lstStyle/>
          <a:p>
            <a:pPr fontAlgn="base"/>
            <a:endParaRPr lang="en-US" sz="2800" dirty="0"/>
          </a:p>
        </p:txBody>
      </p:sp>
      <p:pic>
        <p:nvPicPr>
          <p:cNvPr id="6" name="Picture Placeholder 5"/>
          <p:cNvPicPr>
            <a:picLocks noGrp="1" noChangeAspect="1"/>
          </p:cNvPicPr>
          <p:nvPr>
            <p:ph type="pic" idx="1"/>
          </p:nvPr>
        </p:nvPicPr>
        <p:blipFill rotWithShape="1">
          <a:blip r:embed="rId3"/>
          <a:srcRect l="47609" t="28691" r="21047" b="5754"/>
          <a:stretch/>
        </p:blipFill>
        <p:spPr>
          <a:xfrm>
            <a:off x="1401665" y="0"/>
            <a:ext cx="5664154" cy="6664578"/>
          </a:xfrm>
          <a:prstGeom prst="rect">
            <a:avLst/>
          </a:prstGeom>
        </p:spPr>
      </p:pic>
    </p:spTree>
    <p:extLst>
      <p:ext uri="{BB962C8B-B14F-4D97-AF65-F5344CB8AC3E}">
        <p14:creationId xmlns:p14="http://schemas.microsoft.com/office/powerpoint/2010/main" val="278023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1209964"/>
            <a:ext cx="3422467" cy="5112459"/>
          </a:xfrm>
        </p:spPr>
        <p:txBody>
          <a:bodyPr>
            <a:noAutofit/>
          </a:bodyPr>
          <a:lstStyle/>
          <a:p>
            <a:pPr marL="342900" lvl="0" indent="-342900">
              <a:lnSpc>
                <a:spcPct val="100000"/>
              </a:lnSpc>
              <a:spcBef>
                <a:spcPts val="0"/>
              </a:spcBef>
              <a:buClr>
                <a:schemeClr val="dk1"/>
              </a:buClr>
              <a:buSzPts val="2400"/>
              <a:buChar char="•"/>
            </a:pPr>
            <a:r>
              <a:rPr lang="en-US" sz="2400" dirty="0">
                <a:solidFill>
                  <a:schemeClr val="dk1"/>
                </a:solidFill>
              </a:rPr>
              <a:t>FOCUS is the district’s new student information system.</a:t>
            </a:r>
          </a:p>
          <a:p>
            <a:pPr marL="342900" lvl="0" indent="-342900">
              <a:lnSpc>
                <a:spcPct val="100000"/>
              </a:lnSpc>
              <a:spcBef>
                <a:spcPts val="0"/>
              </a:spcBef>
              <a:buClr>
                <a:schemeClr val="dk1"/>
              </a:buClr>
              <a:buSzPts val="2400"/>
              <a:buChar char="•"/>
            </a:pPr>
            <a:r>
              <a:rPr lang="en-US" sz="2400" dirty="0">
                <a:solidFill>
                  <a:schemeClr val="dk1"/>
                </a:solidFill>
              </a:rPr>
              <a:t>Visit the district’s FOCUS information page at: </a:t>
            </a:r>
          </a:p>
          <a:p>
            <a:pPr lvl="0">
              <a:lnSpc>
                <a:spcPct val="100000"/>
              </a:lnSpc>
              <a:spcBef>
                <a:spcPts val="0"/>
              </a:spcBef>
              <a:buClr>
                <a:schemeClr val="dk1"/>
              </a:buClr>
              <a:buSzPts val="2400"/>
            </a:pPr>
            <a:r>
              <a:rPr lang="en-US" sz="2400" dirty="0"/>
              <a:t>       </a:t>
            </a:r>
            <a:r>
              <a:rPr lang="en-US" sz="2800" dirty="0"/>
              <a:t>lake.k12.fl.us/focus</a:t>
            </a:r>
            <a:endParaRPr lang="en-US" sz="2800" dirty="0">
              <a:solidFill>
                <a:schemeClr val="dk1"/>
              </a:solidFill>
            </a:endParaRPr>
          </a:p>
        </p:txBody>
      </p:sp>
      <p:sp>
        <p:nvSpPr>
          <p:cNvPr id="5" name="Google Shape;90;p12"/>
          <p:cNvSpPr txBox="1">
            <a:spLocks noGrp="1"/>
          </p:cNvSpPr>
          <p:nvPr>
            <p:ph type="title"/>
          </p:nvPr>
        </p:nvSpPr>
        <p:spPr>
          <a:xfrm>
            <a:off x="8477250" y="603504"/>
            <a:ext cx="3144774" cy="6803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FOCUS</a:t>
            </a:r>
            <a:endParaRPr sz="3600" b="1" i="0" u="none" strike="noStrike" cap="none" dirty="0">
              <a:solidFill>
                <a:srgbClr val="000000"/>
              </a:solidFill>
              <a:latin typeface="Arial"/>
              <a:ea typeface="Arial"/>
              <a:cs typeface="Arial"/>
              <a:sym typeface="Arial"/>
            </a:endParaRPr>
          </a:p>
        </p:txBody>
      </p:sp>
      <p:sp>
        <p:nvSpPr>
          <p:cNvPr id="3" name="Rectangle 2"/>
          <p:cNvSpPr/>
          <p:nvPr/>
        </p:nvSpPr>
        <p:spPr>
          <a:xfrm>
            <a:off x="655782" y="806348"/>
            <a:ext cx="7001164" cy="523220"/>
          </a:xfrm>
          <a:prstGeom prst="rect">
            <a:avLst/>
          </a:prstGeom>
        </p:spPr>
        <p:txBody>
          <a:bodyPr wrap="square">
            <a:spAutoFit/>
          </a:bodyPr>
          <a:lstStyle/>
          <a:p>
            <a:pPr fontAlgn="base"/>
            <a:endParaRPr lang="en-US" sz="2800" dirty="0"/>
          </a:p>
        </p:txBody>
      </p:sp>
      <p:pic>
        <p:nvPicPr>
          <p:cNvPr id="7" name="Picture Placeholder 6"/>
          <p:cNvPicPr>
            <a:picLocks noGrp="1" noChangeAspect="1"/>
          </p:cNvPicPr>
          <p:nvPr>
            <p:ph type="pic" idx="1"/>
          </p:nvPr>
        </p:nvPicPr>
        <p:blipFill rotWithShape="1">
          <a:blip r:embed="rId3"/>
          <a:srcRect l="47853" t="22903" r="21292" b="30934"/>
          <a:stretch/>
        </p:blipFill>
        <p:spPr>
          <a:xfrm>
            <a:off x="203461" y="203774"/>
            <a:ext cx="7905805" cy="6654226"/>
          </a:xfrm>
          <a:prstGeom prst="rect">
            <a:avLst/>
          </a:prstGeom>
        </p:spPr>
      </p:pic>
    </p:spTree>
    <p:extLst>
      <p:ext uri="{BB962C8B-B14F-4D97-AF65-F5344CB8AC3E}">
        <p14:creationId xmlns:p14="http://schemas.microsoft.com/office/powerpoint/2010/main" val="1460932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65ABA3-820C-4D75-9437-9EFA1ADFE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7064082" y="642594"/>
            <a:ext cx="4472921" cy="1760972"/>
          </a:xfrm>
          <a:prstGeom prst="rect">
            <a:avLst/>
          </a:prstGeom>
        </p:spPr>
        <p:txBody>
          <a:bodyPr vert="horz" lIns="91440" tIns="45720" rIns="91440" bIns="45720" rtlCol="0" anchor="ctr">
            <a:normAutofit fontScale="90000"/>
          </a:bodyPr>
          <a:lstStyle/>
          <a:p>
            <a:pPr algn="ctr">
              <a:lnSpc>
                <a:spcPct val="90000"/>
              </a:lnSpc>
            </a:pPr>
            <a:r>
              <a:rPr lang="en-US" sz="4800" b="1" dirty="0" smtClean="0"/>
              <a:t>SLHS 2022-23 Academic Highlights</a:t>
            </a:r>
            <a:endParaRPr lang="en-US" sz="4800" b="1"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7064082" y="2540726"/>
            <a:ext cx="4336421" cy="3494314"/>
          </a:xfrm>
        </p:spPr>
        <p:txBody>
          <a:bodyPr vert="horz" lIns="91440" tIns="45720" rIns="91440" bIns="45720" rtlCol="0">
            <a:normAutofit fontScale="92500" lnSpcReduction="20000"/>
          </a:bodyPr>
          <a:lstStyle/>
          <a:p>
            <a:pPr marL="216000" indent="-216000">
              <a:lnSpc>
                <a:spcPct val="100000"/>
              </a:lnSpc>
              <a:spcBef>
                <a:spcPts val="900"/>
              </a:spcBef>
              <a:buClr>
                <a:schemeClr val="accent1"/>
              </a:buClr>
              <a:buFont typeface="Arial" panose="020B0604020202020204" pitchFamily="34" charset="0"/>
              <a:buChar char="•"/>
            </a:pPr>
            <a:r>
              <a:rPr lang="en-US" dirty="0" smtClean="0"/>
              <a:t>SLHS was 1</a:t>
            </a:r>
            <a:r>
              <a:rPr lang="en-US" baseline="30000" dirty="0" smtClean="0"/>
              <a:t>st</a:t>
            </a:r>
            <a:r>
              <a:rPr lang="en-US" dirty="0" smtClean="0"/>
              <a:t> among all Lake County High Schools with 878 Career &amp; Technical Education industry certifications earned.</a:t>
            </a:r>
          </a:p>
          <a:p>
            <a:pPr marL="216000" indent="-216000">
              <a:lnSpc>
                <a:spcPct val="100000"/>
              </a:lnSpc>
              <a:spcBef>
                <a:spcPts val="900"/>
              </a:spcBef>
              <a:buClr>
                <a:schemeClr val="accent1"/>
              </a:buClr>
              <a:buFont typeface="Arial" panose="020B0604020202020204" pitchFamily="34" charset="0"/>
              <a:buChar char="•"/>
            </a:pPr>
            <a:r>
              <a:rPr lang="en-US" dirty="0" smtClean="0"/>
              <a:t>22 seniors graduate with their A.A. or A.S. from Lake-Sumter State College.</a:t>
            </a:r>
          </a:p>
          <a:p>
            <a:pPr marL="216000" indent="-216000">
              <a:lnSpc>
                <a:spcPct val="100000"/>
              </a:lnSpc>
              <a:spcBef>
                <a:spcPts val="900"/>
              </a:spcBef>
              <a:buClr>
                <a:schemeClr val="accent1"/>
              </a:buClr>
              <a:buFont typeface="Arial" panose="020B0604020202020204" pitchFamily="34" charset="0"/>
              <a:buChar char="•"/>
            </a:pPr>
            <a:r>
              <a:rPr lang="en-US" dirty="0" smtClean="0"/>
              <a:t>20 students earned their LPN licenses as Certified Nursing Assistants (CNA).</a:t>
            </a:r>
          </a:p>
          <a:p>
            <a:pPr marL="216000" indent="-216000">
              <a:lnSpc>
                <a:spcPct val="100000"/>
              </a:lnSpc>
              <a:spcBef>
                <a:spcPts val="900"/>
              </a:spcBef>
              <a:buClr>
                <a:schemeClr val="accent1"/>
              </a:buClr>
              <a:buFont typeface="Arial" panose="020B0604020202020204" pitchFamily="34" charset="0"/>
              <a:buChar char="•"/>
            </a:pPr>
            <a:r>
              <a:rPr lang="en-US" dirty="0" smtClean="0"/>
              <a:t>135 </a:t>
            </a:r>
            <a:r>
              <a:rPr lang="en-US" dirty="0"/>
              <a:t>Embry-Riddle dual-enrollment credit hours </a:t>
            </a:r>
            <a:r>
              <a:rPr lang="en-US" dirty="0" smtClean="0"/>
              <a:t>earned</a:t>
            </a:r>
          </a:p>
          <a:p>
            <a:pPr marL="216000" indent="-216000">
              <a:lnSpc>
                <a:spcPct val="100000"/>
              </a:lnSpc>
              <a:spcBef>
                <a:spcPts val="900"/>
              </a:spcBef>
              <a:buClr>
                <a:schemeClr val="accent1"/>
              </a:buClr>
              <a:buFont typeface="Arial" panose="020B0604020202020204" pitchFamily="34" charset="0"/>
              <a:buChar char="•"/>
            </a:pPr>
            <a:r>
              <a:rPr lang="en-US" dirty="0" smtClean="0"/>
              <a:t>1 </a:t>
            </a:r>
            <a:r>
              <a:rPr lang="en-US" dirty="0"/>
              <a:t>student certified in the Private Pilot Ground School </a:t>
            </a:r>
            <a:r>
              <a:rPr lang="en-US" dirty="0" smtClean="0"/>
              <a:t>test</a:t>
            </a:r>
          </a:p>
          <a:p>
            <a:pPr marL="216000" indent="-216000">
              <a:lnSpc>
                <a:spcPct val="100000"/>
              </a:lnSpc>
              <a:spcBef>
                <a:spcPts val="900"/>
              </a:spcBef>
              <a:buClr>
                <a:schemeClr val="accent1"/>
              </a:buClr>
              <a:buFont typeface="Arial" panose="020B0604020202020204" pitchFamily="34" charset="0"/>
              <a:buChar char="•"/>
            </a:pPr>
            <a:r>
              <a:rPr lang="en-US" dirty="0" smtClean="0"/>
              <a:t>4 </a:t>
            </a:r>
            <a:r>
              <a:rPr lang="en-US" dirty="0"/>
              <a:t>students certified as FAA Commercial Drone Pilots</a:t>
            </a:r>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smtClean="0"/>
          </a:p>
          <a:p>
            <a:pPr marL="216000" indent="-216000">
              <a:lnSpc>
                <a:spcPct val="100000"/>
              </a:lnSpc>
              <a:spcBef>
                <a:spcPts val="900"/>
              </a:spcBef>
              <a:buClr>
                <a:schemeClr val="accent1"/>
              </a:buClr>
              <a:buFont typeface="Arial" panose="020B0604020202020204" pitchFamily="34" charset="0"/>
              <a:buChar char="•"/>
            </a:pPr>
            <a:endParaRPr lang="en-US" dirty="0"/>
          </a:p>
        </p:txBody>
      </p:sp>
      <p:sp>
        <p:nvSpPr>
          <p:cNvPr id="3" name="Content Placeholder 2"/>
          <p:cNvSpPr>
            <a:spLocks noGrp="1"/>
          </p:cNvSpPr>
          <p:nvPr>
            <p:ph idx="1"/>
          </p:nvPr>
        </p:nvSpPr>
        <p:spPr/>
        <p:txBody>
          <a:bodyPr/>
          <a:lstStyle/>
          <a:p>
            <a:endParaRPr lang="en-US"/>
          </a:p>
        </p:txBody>
      </p:sp>
      <p:pic>
        <p:nvPicPr>
          <p:cNvPr id="1026" name="Picture 2" descr="941465db-d838-40b7-9afc-2d3eb3efad62@nampr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8" y="176815"/>
            <a:ext cx="6102356" cy="64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88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65ABA3-820C-4D75-9437-9EFA1ADFE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858000" y="642593"/>
            <a:ext cx="4820194" cy="1956127"/>
          </a:xfrm>
          <a:prstGeom prst="rect">
            <a:avLst/>
          </a:prstGeom>
        </p:spPr>
        <p:txBody>
          <a:bodyPr vert="horz" lIns="91440" tIns="45720" rIns="91440" bIns="45720" rtlCol="0" anchor="ctr">
            <a:normAutofit fontScale="90000"/>
          </a:bodyPr>
          <a:lstStyle/>
          <a:p>
            <a:pPr algn="ctr">
              <a:lnSpc>
                <a:spcPct val="90000"/>
              </a:lnSpc>
            </a:pPr>
            <a:r>
              <a:rPr lang="en-US" sz="4800" b="1" dirty="0" smtClean="0"/>
              <a:t>SLHS 2022-23 Program Highlights</a:t>
            </a:r>
            <a:endParaRPr lang="en-US" sz="4800" b="1"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7001691" y="2836463"/>
            <a:ext cx="4676503" cy="3459833"/>
          </a:xfrm>
        </p:spPr>
        <p:txBody>
          <a:bodyPr vert="horz" lIns="91440" tIns="45720" rIns="91440" bIns="45720" rtlCol="0">
            <a:normAutofit fontScale="85000" lnSpcReduction="10000"/>
          </a:bodyPr>
          <a:lstStyle/>
          <a:p>
            <a:pPr algn="ctr"/>
            <a:r>
              <a:rPr lang="en-US" sz="2800" b="1" dirty="0"/>
              <a:t>SLHS </a:t>
            </a:r>
            <a:r>
              <a:rPr lang="en-US" sz="2800" b="1" dirty="0" smtClean="0"/>
              <a:t>CHORUS</a:t>
            </a:r>
          </a:p>
          <a:p>
            <a:r>
              <a:rPr lang="en-US" sz="2400" b="1" dirty="0"/>
              <a:t>Attended Disney Candlelight Procession</a:t>
            </a:r>
          </a:p>
          <a:p>
            <a:r>
              <a:rPr lang="en-US" sz="2400" b="1" dirty="0"/>
              <a:t>Tyler Miller Received a Superior rating at </a:t>
            </a:r>
            <a:r>
              <a:rPr lang="en-US" sz="2400" b="1" dirty="0" smtClean="0"/>
              <a:t>District </a:t>
            </a:r>
            <a:r>
              <a:rPr lang="en-US" sz="2400" b="1" dirty="0"/>
              <a:t>Solo and Ensemble for his </a:t>
            </a:r>
            <a:r>
              <a:rPr lang="en-US" sz="2400" b="1" dirty="0" smtClean="0"/>
              <a:t>solos</a:t>
            </a:r>
            <a:endParaRPr lang="en-US" sz="2400" b="1" dirty="0"/>
          </a:p>
          <a:p>
            <a:r>
              <a:rPr lang="en-US" sz="2400" b="1" dirty="0"/>
              <a:t>Vita </a:t>
            </a:r>
            <a:r>
              <a:rPr lang="en-US" sz="2400" b="1" dirty="0" err="1"/>
              <a:t>Musica</a:t>
            </a:r>
            <a:r>
              <a:rPr lang="en-US" sz="2400" b="1" dirty="0"/>
              <a:t> Attended State MPA for the first time since </a:t>
            </a:r>
            <a:r>
              <a:rPr lang="en-US" sz="2400" b="1" dirty="0" smtClean="0"/>
              <a:t>COVID and Received </a:t>
            </a:r>
            <a:r>
              <a:rPr lang="en-US" sz="2400" b="1" dirty="0"/>
              <a:t>a Superior rating at District </a:t>
            </a:r>
            <a:r>
              <a:rPr lang="en-US" sz="2400" b="1" dirty="0" smtClean="0"/>
              <a:t>MPA</a:t>
            </a:r>
            <a:endParaRPr lang="en-US" sz="2400" b="1" dirty="0"/>
          </a:p>
          <a:p>
            <a:pPr>
              <a:lnSpc>
                <a:spcPct val="100000"/>
              </a:lnSpc>
              <a:spcBef>
                <a:spcPts val="900"/>
              </a:spcBef>
              <a:buClr>
                <a:schemeClr val="accent1"/>
              </a:buClr>
            </a:pPr>
            <a:endParaRPr lang="en-US" dirty="0" smtClean="0">
              <a:solidFill>
                <a:schemeClr val="bg2">
                  <a:lumMod val="50000"/>
                </a:schemeClr>
              </a:solidFill>
            </a:endParaRPr>
          </a:p>
          <a:p>
            <a:pPr marL="216000" indent="-216000">
              <a:lnSpc>
                <a:spcPct val="100000"/>
              </a:lnSpc>
              <a:spcBef>
                <a:spcPts val="900"/>
              </a:spcBef>
              <a:buClr>
                <a:schemeClr val="accent1"/>
              </a:buClr>
              <a:buFont typeface="Arial" panose="020B0604020202020204" pitchFamily="34" charset="0"/>
              <a:buChar char="•"/>
            </a:pPr>
            <a:endParaRPr lang="en-US" dirty="0">
              <a:solidFill>
                <a:schemeClr val="bg2">
                  <a:lumMod val="5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37716"/>
            <a:ext cx="6157971" cy="4596370"/>
          </a:xfrm>
        </p:spPr>
      </p:pic>
    </p:spTree>
    <p:extLst>
      <p:ext uri="{BB962C8B-B14F-4D97-AF65-F5344CB8AC3E}">
        <p14:creationId xmlns:p14="http://schemas.microsoft.com/office/powerpoint/2010/main" val="5201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65ABA3-820C-4D75-9437-9EFA1ADFE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Young man with the laptop">
            <a:extLst>
              <a:ext uri="{FF2B5EF4-FFF2-40B4-BE49-F238E27FC236}">
                <a16:creationId xmlns:a16="http://schemas.microsoft.com/office/drawing/2014/main" id="{B1DE2944-CBE6-437E-B09B-0F786EE86F29}"/>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86" y="0"/>
            <a:ext cx="6391275" cy="6858000"/>
          </a:xfrm>
          <a:prstGeom prst="rect">
            <a:avLst/>
          </a:prstGeom>
          <a:noFill/>
        </p:spPr>
      </p:pic>
      <p:sp>
        <p:nvSpPr>
          <p:cNvPr id="24" name="Rectangle 23">
            <a:extLst>
              <a:ext uri="{FF2B5EF4-FFF2-40B4-BE49-F238E27FC236}">
                <a16:creationId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7064082" y="642594"/>
            <a:ext cx="4472921" cy="1371600"/>
          </a:xfrm>
          <a:prstGeom prst="rect">
            <a:avLst/>
          </a:prstGeom>
        </p:spPr>
        <p:txBody>
          <a:bodyPr vert="horz" lIns="91440" tIns="45720" rIns="91440" bIns="45720" rtlCol="0" anchor="ctr">
            <a:normAutofit fontScale="90000"/>
          </a:bodyPr>
          <a:lstStyle/>
          <a:p>
            <a:pPr algn="ctr">
              <a:lnSpc>
                <a:spcPct val="90000"/>
              </a:lnSpc>
            </a:pPr>
            <a:r>
              <a:rPr lang="en-US" sz="4800" dirty="0" smtClean="0"/>
              <a:t>SLHS 2022-23 Program Highlights</a:t>
            </a:r>
            <a:endParaRPr lang="en-US" sz="4800"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7064082" y="2103120"/>
            <a:ext cx="4336421" cy="3931920"/>
          </a:xfrm>
        </p:spPr>
        <p:txBody>
          <a:bodyPr vert="horz" lIns="91440" tIns="45720" rIns="91440" bIns="45720" rtlCol="0">
            <a:normAutofit/>
          </a:bodyPr>
          <a:lstStyle/>
          <a:p>
            <a:pPr marL="216000" indent="-216000">
              <a:lnSpc>
                <a:spcPct val="100000"/>
              </a:lnSpc>
              <a:spcBef>
                <a:spcPts val="900"/>
              </a:spcBef>
              <a:buClr>
                <a:schemeClr val="accent1"/>
              </a:buClr>
              <a:buFont typeface="Arial" panose="020B0604020202020204" pitchFamily="34" charset="0"/>
              <a:buChar char="•"/>
            </a:pPr>
            <a:r>
              <a:rPr lang="en-US" dirty="0" smtClean="0">
                <a:solidFill>
                  <a:schemeClr val="bg2">
                    <a:lumMod val="50000"/>
                  </a:schemeClr>
                </a:solidFill>
              </a:rPr>
              <a:t>Band?</a:t>
            </a:r>
          </a:p>
          <a:p>
            <a:pPr marL="216000" indent="-216000">
              <a:lnSpc>
                <a:spcPct val="100000"/>
              </a:lnSpc>
              <a:spcBef>
                <a:spcPts val="900"/>
              </a:spcBef>
              <a:buClr>
                <a:schemeClr val="accent1"/>
              </a:buClr>
              <a:buFont typeface="Arial" panose="020B0604020202020204" pitchFamily="34" charset="0"/>
              <a:buChar char="•"/>
            </a:pPr>
            <a:r>
              <a:rPr lang="en-US" dirty="0" smtClean="0">
                <a:solidFill>
                  <a:schemeClr val="bg2">
                    <a:lumMod val="50000"/>
                  </a:schemeClr>
                </a:solidFill>
              </a:rPr>
              <a:t>Construction?</a:t>
            </a:r>
          </a:p>
          <a:p>
            <a:pPr marL="216000" indent="-216000">
              <a:lnSpc>
                <a:spcPct val="100000"/>
              </a:lnSpc>
              <a:spcBef>
                <a:spcPts val="900"/>
              </a:spcBef>
              <a:buClr>
                <a:schemeClr val="accent1"/>
              </a:buClr>
              <a:buFont typeface="Arial" panose="020B0604020202020204" pitchFamily="34" charset="0"/>
              <a:buChar char="•"/>
            </a:pPr>
            <a:r>
              <a:rPr lang="en-US" dirty="0" smtClean="0">
                <a:solidFill>
                  <a:schemeClr val="bg2">
                    <a:lumMod val="50000"/>
                  </a:schemeClr>
                </a:solidFill>
              </a:rPr>
              <a:t>Clubs?</a:t>
            </a:r>
          </a:p>
          <a:p>
            <a:pPr marL="216000" indent="-216000">
              <a:lnSpc>
                <a:spcPct val="100000"/>
              </a:lnSpc>
              <a:spcBef>
                <a:spcPts val="900"/>
              </a:spcBef>
              <a:buClr>
                <a:schemeClr val="accent1"/>
              </a:buClr>
              <a:buFont typeface="Arial" panose="020B0604020202020204" pitchFamily="34" charset="0"/>
              <a:buChar char="•"/>
            </a:pPr>
            <a:endParaRPr lang="en-US" dirty="0">
              <a:solidFill>
                <a:schemeClr val="bg2">
                  <a:lumMod val="50000"/>
                </a:schemeClr>
              </a:solidFill>
            </a:endParaRPr>
          </a:p>
        </p:txBody>
      </p:sp>
    </p:spTree>
    <p:extLst>
      <p:ext uri="{BB962C8B-B14F-4D97-AF65-F5344CB8AC3E}">
        <p14:creationId xmlns:p14="http://schemas.microsoft.com/office/powerpoint/2010/main" val="284584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503919" y="510935"/>
            <a:ext cx="3161963" cy="756163"/>
          </a:xfrm>
        </p:spPr>
        <p:txBody>
          <a:bodyPr/>
          <a:lstStyle/>
          <a:p>
            <a:r>
              <a:rPr lang="en-US" dirty="0" smtClean="0"/>
              <a:t>RevTrak</a:t>
            </a:r>
            <a:endParaRPr lang="en-US" dirty="0"/>
          </a:p>
        </p:txBody>
      </p:sp>
      <p:sp>
        <p:nvSpPr>
          <p:cNvPr id="13" name="Text Placeholder 3">
            <a:extLst>
              <a:ext uri="{FF2B5EF4-FFF2-40B4-BE49-F238E27FC236}">
                <a16:creationId xmlns:a16="http://schemas.microsoft.com/office/drawing/2014/main" id="{5A1B00F9-CC1D-4C2D-B987-607685F3DEB9}"/>
              </a:ext>
            </a:extLst>
          </p:cNvPr>
          <p:cNvSpPr>
            <a:spLocks noGrp="1"/>
          </p:cNvSpPr>
          <p:nvPr>
            <p:ph type="body" sz="half" idx="2"/>
          </p:nvPr>
        </p:nvSpPr>
        <p:spPr>
          <a:xfrm>
            <a:off x="8503919" y="1384663"/>
            <a:ext cx="3161963" cy="4945805"/>
          </a:xfrm>
        </p:spPr>
        <p:txBody>
          <a:bodyPr/>
          <a:lstStyle/>
          <a:p>
            <a:pPr fontAlgn="base"/>
            <a:r>
              <a:rPr lang="en-US" dirty="0"/>
              <a:t>Only RevTrak</a:t>
            </a:r>
            <a:r>
              <a:rPr lang="en-US" dirty="0" smtClean="0"/>
              <a:t>, cashier’s check</a:t>
            </a:r>
            <a:endParaRPr lang="en-US" dirty="0"/>
          </a:p>
          <a:p>
            <a:r>
              <a:rPr lang="en-US" dirty="0"/>
              <a:t>and </a:t>
            </a:r>
            <a:r>
              <a:rPr lang="en-US" dirty="0" smtClean="0"/>
              <a:t>money order </a:t>
            </a:r>
            <a:r>
              <a:rPr lang="en-US" dirty="0"/>
              <a:t>payments</a:t>
            </a:r>
          </a:p>
          <a:p>
            <a:r>
              <a:rPr lang="en-US" dirty="0"/>
              <a:t>will be accepted.</a:t>
            </a:r>
          </a:p>
          <a:p>
            <a:pPr fontAlgn="base"/>
            <a:r>
              <a:rPr lang="en-US" dirty="0"/>
              <a:t/>
            </a:r>
            <a:br>
              <a:rPr lang="en-US" dirty="0"/>
            </a:br>
            <a:r>
              <a:rPr lang="en-US" dirty="0"/>
              <a:t>Cash or personal checks </a:t>
            </a:r>
            <a:r>
              <a:rPr lang="en-US" dirty="0" smtClean="0"/>
              <a:t>WILL NOT </a:t>
            </a:r>
            <a:r>
              <a:rPr lang="en-US" dirty="0"/>
              <a:t>be accepted.</a:t>
            </a:r>
          </a:p>
        </p:txBody>
      </p:sp>
      <p:pic>
        <p:nvPicPr>
          <p:cNvPr id="2050" name="Picture 2" descr="https://lh3.googleusercontent.com/4isSBDHhXWQ5AOZizveOcw1lpXYiudvChKkpYB0cGtu_ON2CIh7eU6sYGKyqkXD2a5JCxOR62utBHhTv-hehhkSwdh1ZveqHWkI6IS37Z5YvoLkA-LLHKQ5fdZH4_9oTSQjnLcig9ZXYaxCxovv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0343" y="235131"/>
            <a:ext cx="5904412" cy="63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ctr"/>
            <a:r>
              <a:rPr lang="en-US" sz="6000" b="1" dirty="0" smtClean="0">
                <a:solidFill>
                  <a:schemeClr val="tx1"/>
                </a:solidFill>
              </a:rPr>
              <a:t>SLHS Administration</a:t>
            </a:r>
            <a:endParaRPr lang="en-US" sz="6000" b="1" dirty="0">
              <a:solidFill>
                <a:schemeClr val="tx1"/>
              </a:solidFill>
            </a:endParaRPr>
          </a:p>
        </p:txBody>
      </p:sp>
      <p:sp>
        <p:nvSpPr>
          <p:cNvPr id="5" name="Rectangle 4">
            <a:extLst>
              <a:ext uri="{093F0EC5-2D66-4124-B402-584A668BDD6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C53EDDD-A9CC-4B20-B39C-7E7FDCB575CA}"/>
              </a:ext>
            </a:extLst>
          </p:cNvPr>
          <p:cNvSpPr/>
          <p:nvPr/>
        </p:nvSpPr>
        <p:spPr>
          <a:xfrm>
            <a:off x="471055" y="2408190"/>
            <a:ext cx="4648200" cy="4876800"/>
          </a:xfrm>
          <a:prstGeom prst="rect">
            <a:avLst/>
          </a:prstGeom>
          <a:noFill/>
          <a:ln>
            <a:noFill/>
          </a:ln>
        </p:spPr>
        <p:txBody>
          <a:bodyPr vert="horz" wrap="square" lIns="91440" tIns="45720" rIns="91440" bIns="45720" rtlCol="0" anchor="t">
            <a:normAutofit/>
          </a:bodyPr>
          <a:lstStyle/>
          <a:p>
            <a:pPr marL="342900" lvl="0" indent="-342900" algn="r">
              <a:lnSpc>
                <a:spcPct val="100000"/>
              </a:lnSpc>
              <a:spcBef>
                <a:spcPct val="20000"/>
              </a:spcBef>
              <a:buNone/>
              <a:defRPr lang="en-US" dirty="0"/>
            </a:pPr>
            <a:r>
              <a:rPr lang="en-US" sz="2800" b="1" dirty="0" smtClean="0">
                <a:latin typeface="+mj-lt"/>
              </a:rPr>
              <a:t>Steven Benson</a:t>
            </a:r>
          </a:p>
          <a:p>
            <a:pPr marL="342900" lvl="0" indent="-342900" algn="r">
              <a:lnSpc>
                <a:spcPct val="100000"/>
              </a:lnSpc>
              <a:spcBef>
                <a:spcPct val="20000"/>
              </a:spcBef>
              <a:buNone/>
              <a:defRPr lang="en-US" dirty="0"/>
            </a:pPr>
            <a:r>
              <a:rPr lang="en-US" sz="2800" b="1" dirty="0" smtClean="0">
                <a:latin typeface="+mj-lt"/>
              </a:rPr>
              <a:t>Rene James</a:t>
            </a:r>
            <a:endParaRPr lang="en-US" sz="2800" b="1" dirty="0">
              <a:latin typeface="+mj-lt"/>
            </a:endParaRPr>
          </a:p>
          <a:p>
            <a:pPr marL="342900" lvl="0" indent="-342900" algn="r">
              <a:lnSpc>
                <a:spcPct val="100000"/>
              </a:lnSpc>
              <a:spcBef>
                <a:spcPct val="20000"/>
              </a:spcBef>
              <a:buNone/>
              <a:defRPr lang="en-US" dirty="0"/>
            </a:pPr>
            <a:r>
              <a:rPr lang="en-US" sz="2800" b="1" dirty="0" smtClean="0">
                <a:latin typeface="+mj-lt"/>
              </a:rPr>
              <a:t>Donna Jesaitis</a:t>
            </a:r>
          </a:p>
          <a:p>
            <a:pPr marL="342900" lvl="0" indent="-342900" algn="r">
              <a:lnSpc>
                <a:spcPct val="100000"/>
              </a:lnSpc>
              <a:spcBef>
                <a:spcPct val="20000"/>
              </a:spcBef>
              <a:buNone/>
              <a:defRPr lang="en-US" dirty="0"/>
            </a:pPr>
            <a:r>
              <a:rPr lang="en-US" sz="2800" b="1" dirty="0" smtClean="0">
                <a:latin typeface="+mj-lt"/>
              </a:rPr>
              <a:t>Linda Nichols</a:t>
            </a:r>
            <a:endParaRPr lang="en-US" sz="2800" b="1" dirty="0">
              <a:latin typeface="+mj-lt"/>
            </a:endParaRPr>
          </a:p>
          <a:p>
            <a:pPr marL="342900" lvl="0" indent="-342900" algn="r">
              <a:lnSpc>
                <a:spcPct val="100000"/>
              </a:lnSpc>
              <a:spcBef>
                <a:spcPct val="20000"/>
              </a:spcBef>
              <a:buNone/>
              <a:defRPr lang="en-US" dirty="0"/>
            </a:pPr>
            <a:r>
              <a:rPr lang="en-US" sz="2800" b="1" dirty="0" smtClean="0">
                <a:latin typeface="+mj-lt"/>
              </a:rPr>
              <a:t>Kevin Thompson</a:t>
            </a:r>
          </a:p>
          <a:p>
            <a:pPr marL="342900" lvl="0" indent="-342900" algn="r">
              <a:lnSpc>
                <a:spcPct val="100000"/>
              </a:lnSpc>
              <a:spcBef>
                <a:spcPct val="20000"/>
              </a:spcBef>
              <a:buNone/>
              <a:defRPr lang="en-US" dirty="0"/>
            </a:pPr>
            <a:r>
              <a:rPr lang="en-US" sz="2800" b="1" dirty="0" smtClean="0">
                <a:latin typeface="+mj-lt"/>
              </a:rPr>
              <a:t>Caitlin Flynn</a:t>
            </a:r>
            <a:r>
              <a:rPr lang="en-US" sz="2400" b="1" dirty="0" smtClean="0">
                <a:solidFill>
                  <a:srgbClr val="262673"/>
                </a:solidFill>
                <a:latin typeface="Arial"/>
              </a:rPr>
              <a:t>	</a:t>
            </a:r>
            <a:endParaRPr lang="en-US" sz="2400" b="1" dirty="0">
              <a:solidFill>
                <a:srgbClr val="262673"/>
              </a:solidFill>
              <a:latin typeface="Arial"/>
            </a:endParaRPr>
          </a:p>
          <a:p>
            <a:pPr marL="342900" lvl="0" indent="-342900" algn="r">
              <a:lnSpc>
                <a:spcPct val="100000"/>
              </a:lnSpc>
              <a:spcBef>
                <a:spcPct val="20000"/>
              </a:spcBef>
              <a:buNone/>
              <a:defRPr lang="en-US" dirty="0"/>
            </a:pPr>
            <a:endParaRPr lang="en-US" sz="2400" b="1" dirty="0">
              <a:solidFill>
                <a:srgbClr val="262673"/>
              </a:solidFill>
              <a:latin typeface="Arial"/>
            </a:endParaRPr>
          </a:p>
        </p:txBody>
      </p:sp>
      <p:sp>
        <p:nvSpPr>
          <p:cNvPr id="7" name="Rectangle 6">
            <a:extLst>
              <a:ext uri="{6B1A3AF5-D766-4815-95D4-B52A03E146A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6A7A81A-7759-4DA6-BA99-46F580B98D46}"/>
              </a:ext>
            </a:extLst>
          </p:cNvPr>
          <p:cNvSpPr/>
          <p:nvPr/>
        </p:nvSpPr>
        <p:spPr>
          <a:xfrm>
            <a:off x="5291100" y="2408190"/>
            <a:ext cx="5105400" cy="4876800"/>
          </a:xfrm>
          <a:prstGeom prst="rect">
            <a:avLst/>
          </a:prstGeom>
          <a:noFill/>
          <a:ln>
            <a:noFill/>
          </a:ln>
        </p:spPr>
        <p:txBody>
          <a:bodyPr vert="horz" wrap="square" lIns="91440" tIns="45720" rIns="91440" bIns="45720" rtlCol="0" anchor="t">
            <a:normAutofit/>
          </a:bodyPr>
          <a:lstStyle/>
          <a:p>
            <a:pPr marL="342900" lvl="0" indent="-342900" algn="l">
              <a:lnSpc>
                <a:spcPct val="100000"/>
              </a:lnSpc>
              <a:spcBef>
                <a:spcPct val="20000"/>
              </a:spcBef>
              <a:buNone/>
              <a:defRPr lang="en-US" dirty="0"/>
            </a:pPr>
            <a:r>
              <a:rPr lang="en-US" sz="2800" dirty="0" smtClean="0">
                <a:solidFill>
                  <a:srgbClr val="000000"/>
                </a:solidFill>
                <a:latin typeface="+mj-lt"/>
              </a:rPr>
              <a:t>22</a:t>
            </a:r>
            <a:r>
              <a:rPr lang="en-US" sz="2800" baseline="30000" dirty="0" smtClean="0">
                <a:solidFill>
                  <a:srgbClr val="000000"/>
                </a:solidFill>
                <a:latin typeface="+mj-lt"/>
              </a:rPr>
              <a:t>nd</a:t>
            </a:r>
            <a:r>
              <a:rPr lang="en-US" sz="2800" dirty="0" smtClean="0">
                <a:solidFill>
                  <a:srgbClr val="000000"/>
                </a:solidFill>
                <a:latin typeface="+mj-lt"/>
              </a:rPr>
              <a:t> Year,  8</a:t>
            </a:r>
            <a:r>
              <a:rPr lang="en-US" sz="2800" baseline="30000" dirty="0" smtClean="0">
                <a:solidFill>
                  <a:srgbClr val="000000"/>
                </a:solidFill>
                <a:latin typeface="+mj-lt"/>
              </a:rPr>
              <a:t>th</a:t>
            </a:r>
            <a:r>
              <a:rPr lang="en-US" sz="2800" dirty="0" smtClean="0">
                <a:solidFill>
                  <a:srgbClr val="000000"/>
                </a:solidFill>
                <a:latin typeface="+mj-lt"/>
              </a:rPr>
              <a:t> at SLHS</a:t>
            </a:r>
          </a:p>
          <a:p>
            <a:pPr marL="342900" lvl="0" indent="-342900" algn="l">
              <a:lnSpc>
                <a:spcPct val="100000"/>
              </a:lnSpc>
              <a:spcBef>
                <a:spcPct val="20000"/>
              </a:spcBef>
              <a:buNone/>
              <a:defRPr lang="en-US" dirty="0"/>
            </a:pPr>
            <a:r>
              <a:rPr lang="en-US" sz="2800" dirty="0" smtClean="0">
                <a:solidFill>
                  <a:srgbClr val="000000"/>
                </a:solidFill>
                <a:latin typeface="+mj-lt"/>
              </a:rPr>
              <a:t>18</a:t>
            </a:r>
            <a:r>
              <a:rPr lang="en-US" sz="2800" baseline="30000" dirty="0" smtClean="0">
                <a:solidFill>
                  <a:srgbClr val="000000"/>
                </a:solidFill>
                <a:latin typeface="+mj-lt"/>
              </a:rPr>
              <a:t>th</a:t>
            </a:r>
            <a:r>
              <a:rPr lang="en-US" sz="2800" dirty="0" smtClean="0">
                <a:solidFill>
                  <a:srgbClr val="000000"/>
                </a:solidFill>
                <a:latin typeface="+mj-lt"/>
              </a:rPr>
              <a:t> Year,   </a:t>
            </a:r>
            <a:r>
              <a:rPr lang="en-US" sz="2800" dirty="0">
                <a:solidFill>
                  <a:srgbClr val="000000"/>
                </a:solidFill>
                <a:latin typeface="+mj-lt"/>
              </a:rPr>
              <a:t>8</a:t>
            </a:r>
            <a:r>
              <a:rPr lang="en-US" sz="2800" baseline="30000" dirty="0" smtClean="0">
                <a:solidFill>
                  <a:srgbClr val="000000"/>
                </a:solidFill>
                <a:latin typeface="+mj-lt"/>
              </a:rPr>
              <a:t>th</a:t>
            </a:r>
            <a:r>
              <a:rPr lang="en-US" sz="2800" dirty="0" smtClean="0">
                <a:solidFill>
                  <a:srgbClr val="000000"/>
                </a:solidFill>
                <a:latin typeface="+mj-lt"/>
              </a:rPr>
              <a:t> at SLHS</a:t>
            </a:r>
          </a:p>
          <a:p>
            <a:pPr marL="342900" lvl="0" indent="-342900" algn="l">
              <a:lnSpc>
                <a:spcPct val="100000"/>
              </a:lnSpc>
              <a:spcBef>
                <a:spcPct val="20000"/>
              </a:spcBef>
              <a:buNone/>
              <a:defRPr lang="en-US" dirty="0"/>
            </a:pPr>
            <a:r>
              <a:rPr lang="en-US" sz="2800" dirty="0" smtClean="0">
                <a:solidFill>
                  <a:srgbClr val="000000"/>
                </a:solidFill>
                <a:latin typeface="+mj-lt"/>
              </a:rPr>
              <a:t>29</a:t>
            </a:r>
            <a:r>
              <a:rPr lang="en-US" sz="2800" baseline="30000" dirty="0" smtClean="0">
                <a:solidFill>
                  <a:srgbClr val="000000"/>
                </a:solidFill>
                <a:latin typeface="+mj-lt"/>
              </a:rPr>
              <a:t>th</a:t>
            </a:r>
            <a:r>
              <a:rPr lang="en-US" sz="2800" dirty="0" smtClean="0">
                <a:solidFill>
                  <a:srgbClr val="000000"/>
                </a:solidFill>
                <a:latin typeface="+mj-lt"/>
              </a:rPr>
              <a:t> Year, 13</a:t>
            </a:r>
            <a:r>
              <a:rPr lang="en-US" sz="2800" baseline="30000" dirty="0" smtClean="0">
                <a:solidFill>
                  <a:srgbClr val="000000"/>
                </a:solidFill>
                <a:latin typeface="+mj-lt"/>
              </a:rPr>
              <a:t>th</a:t>
            </a:r>
            <a:r>
              <a:rPr lang="en-US" sz="2800" dirty="0" smtClean="0">
                <a:solidFill>
                  <a:srgbClr val="000000"/>
                </a:solidFill>
                <a:latin typeface="+mj-lt"/>
              </a:rPr>
              <a:t> at SLHS</a:t>
            </a:r>
            <a:endParaRPr lang="en-US" sz="2800" dirty="0">
              <a:solidFill>
                <a:srgbClr val="000000"/>
              </a:solidFill>
              <a:latin typeface="+mj-lt"/>
            </a:endParaRPr>
          </a:p>
          <a:p>
            <a:pPr marL="342900" lvl="0" indent="-342900" algn="l">
              <a:lnSpc>
                <a:spcPct val="100000"/>
              </a:lnSpc>
              <a:spcBef>
                <a:spcPct val="20000"/>
              </a:spcBef>
              <a:buNone/>
              <a:defRPr lang="en-US" dirty="0"/>
            </a:pPr>
            <a:r>
              <a:rPr lang="en-US" sz="2800" dirty="0" smtClean="0">
                <a:solidFill>
                  <a:srgbClr val="000000"/>
                </a:solidFill>
                <a:latin typeface="+mj-lt"/>
              </a:rPr>
              <a:t>26</a:t>
            </a:r>
            <a:r>
              <a:rPr lang="en-US" sz="2800" baseline="30000" dirty="0" smtClean="0">
                <a:solidFill>
                  <a:srgbClr val="000000"/>
                </a:solidFill>
                <a:latin typeface="+mj-lt"/>
              </a:rPr>
              <a:t>th</a:t>
            </a:r>
            <a:r>
              <a:rPr lang="en-US" sz="2800" dirty="0" smtClean="0">
                <a:solidFill>
                  <a:srgbClr val="000000"/>
                </a:solidFill>
                <a:latin typeface="+mj-lt"/>
              </a:rPr>
              <a:t> Year, 14</a:t>
            </a:r>
            <a:r>
              <a:rPr lang="en-US" sz="2800" baseline="30000" dirty="0" smtClean="0">
                <a:solidFill>
                  <a:srgbClr val="000000"/>
                </a:solidFill>
                <a:latin typeface="+mj-lt"/>
              </a:rPr>
              <a:t>th</a:t>
            </a:r>
            <a:r>
              <a:rPr lang="en-US" sz="2800" dirty="0" smtClean="0">
                <a:solidFill>
                  <a:srgbClr val="000000"/>
                </a:solidFill>
                <a:latin typeface="+mj-lt"/>
              </a:rPr>
              <a:t> at SLHS</a:t>
            </a:r>
          </a:p>
          <a:p>
            <a:pPr marL="342900" lvl="0" indent="-342900" algn="l">
              <a:lnSpc>
                <a:spcPct val="100000"/>
              </a:lnSpc>
              <a:spcBef>
                <a:spcPct val="20000"/>
              </a:spcBef>
              <a:buNone/>
              <a:defRPr lang="en-US" dirty="0"/>
            </a:pPr>
            <a:r>
              <a:rPr lang="en-US" sz="2800" dirty="0" smtClean="0">
                <a:solidFill>
                  <a:srgbClr val="000000"/>
                </a:solidFill>
                <a:latin typeface="+mj-lt"/>
              </a:rPr>
              <a:t>23</a:t>
            </a:r>
            <a:r>
              <a:rPr lang="en-US" sz="2800" baseline="30000" dirty="0" smtClean="0">
                <a:solidFill>
                  <a:srgbClr val="000000"/>
                </a:solidFill>
                <a:latin typeface="+mj-lt"/>
              </a:rPr>
              <a:t>rd</a:t>
            </a:r>
            <a:r>
              <a:rPr lang="en-US" sz="2800" dirty="0" smtClean="0">
                <a:solidFill>
                  <a:srgbClr val="000000"/>
                </a:solidFill>
                <a:latin typeface="+mj-lt"/>
              </a:rPr>
              <a:t> Year,   6</a:t>
            </a:r>
            <a:r>
              <a:rPr lang="en-US" sz="2800" baseline="30000" dirty="0" smtClean="0">
                <a:solidFill>
                  <a:srgbClr val="000000"/>
                </a:solidFill>
                <a:latin typeface="+mj-lt"/>
              </a:rPr>
              <a:t>th</a:t>
            </a:r>
            <a:r>
              <a:rPr lang="en-US" sz="2800" dirty="0" smtClean="0">
                <a:solidFill>
                  <a:srgbClr val="000000"/>
                </a:solidFill>
                <a:latin typeface="+mj-lt"/>
              </a:rPr>
              <a:t> at SLHS</a:t>
            </a:r>
          </a:p>
          <a:p>
            <a:pPr marL="342900" lvl="0" indent="-342900" algn="l">
              <a:lnSpc>
                <a:spcPct val="100000"/>
              </a:lnSpc>
              <a:spcBef>
                <a:spcPct val="20000"/>
              </a:spcBef>
              <a:buNone/>
              <a:defRPr lang="en-US" dirty="0"/>
            </a:pPr>
            <a:r>
              <a:rPr lang="en-US" sz="2800" dirty="0" smtClean="0">
                <a:latin typeface="+mj-lt"/>
              </a:rPr>
              <a:t>10</a:t>
            </a:r>
            <a:r>
              <a:rPr lang="en-US" sz="2800" baseline="30000" dirty="0" smtClean="0">
                <a:latin typeface="+mj-lt"/>
              </a:rPr>
              <a:t>th</a:t>
            </a:r>
            <a:r>
              <a:rPr lang="en-US" sz="2800" dirty="0" smtClean="0">
                <a:latin typeface="+mj-lt"/>
              </a:rPr>
              <a:t>  Year</a:t>
            </a:r>
            <a:r>
              <a:rPr lang="en-US" sz="2800" dirty="0" smtClean="0">
                <a:solidFill>
                  <a:srgbClr val="000000"/>
                </a:solidFill>
                <a:latin typeface="+mj-lt"/>
              </a:rPr>
              <a:t>,  2</a:t>
            </a:r>
            <a:r>
              <a:rPr lang="en-US" sz="2800" baseline="30000" dirty="0" smtClean="0">
                <a:solidFill>
                  <a:srgbClr val="000000"/>
                </a:solidFill>
                <a:latin typeface="+mj-lt"/>
              </a:rPr>
              <a:t>nd</a:t>
            </a:r>
            <a:r>
              <a:rPr lang="en-US" sz="2800" dirty="0" smtClean="0">
                <a:solidFill>
                  <a:srgbClr val="000000"/>
                </a:solidFill>
                <a:latin typeface="+mj-lt"/>
              </a:rPr>
              <a:t> at SLHS</a:t>
            </a:r>
            <a:endParaRPr lang="en-US" sz="2800" dirty="0">
              <a:solidFill>
                <a:srgbClr val="000000"/>
              </a:solidFill>
              <a:latin typeface="+mj-lt"/>
            </a:endParaRPr>
          </a:p>
        </p:txBody>
      </p:sp>
    </p:spTree>
    <p:extLst>
      <p:ext uri="{BB962C8B-B14F-4D97-AF65-F5344CB8AC3E}">
        <p14:creationId xmlns:p14="http://schemas.microsoft.com/office/powerpoint/2010/main" val="223000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503919" y="510935"/>
            <a:ext cx="3161963" cy="756163"/>
          </a:xfrm>
        </p:spPr>
        <p:txBody>
          <a:bodyPr/>
          <a:lstStyle/>
          <a:p>
            <a:r>
              <a:rPr lang="en-US" dirty="0" smtClean="0"/>
              <a:t>RevTrak</a:t>
            </a:r>
            <a:endParaRPr lang="en-US" dirty="0"/>
          </a:p>
        </p:txBody>
      </p:sp>
      <p:sp>
        <p:nvSpPr>
          <p:cNvPr id="13" name="Text Placeholder 3">
            <a:extLst>
              <a:ext uri="{FF2B5EF4-FFF2-40B4-BE49-F238E27FC236}">
                <a16:creationId xmlns:a16="http://schemas.microsoft.com/office/drawing/2014/main" id="{5A1B00F9-CC1D-4C2D-B987-607685F3DEB9}"/>
              </a:ext>
            </a:extLst>
          </p:cNvPr>
          <p:cNvSpPr>
            <a:spLocks noGrp="1"/>
          </p:cNvSpPr>
          <p:nvPr>
            <p:ph type="body" sz="half" idx="2"/>
          </p:nvPr>
        </p:nvSpPr>
        <p:spPr>
          <a:xfrm>
            <a:off x="8503919" y="1384663"/>
            <a:ext cx="3161963" cy="4945805"/>
          </a:xfrm>
        </p:spPr>
        <p:txBody>
          <a:bodyPr/>
          <a:lstStyle/>
          <a:p>
            <a:pPr fontAlgn="base"/>
            <a:r>
              <a:rPr lang="en-US" dirty="0"/>
              <a:t>Only RevTrak</a:t>
            </a:r>
            <a:r>
              <a:rPr lang="en-US" dirty="0" smtClean="0"/>
              <a:t>, cashier’s </a:t>
            </a:r>
            <a:r>
              <a:rPr lang="en-US" dirty="0"/>
              <a:t>check,</a:t>
            </a:r>
          </a:p>
          <a:p>
            <a:r>
              <a:rPr lang="en-US" dirty="0"/>
              <a:t>and </a:t>
            </a:r>
            <a:r>
              <a:rPr lang="en-US" dirty="0" smtClean="0"/>
              <a:t>money order </a:t>
            </a:r>
            <a:r>
              <a:rPr lang="en-US" dirty="0"/>
              <a:t>payments</a:t>
            </a:r>
          </a:p>
          <a:p>
            <a:r>
              <a:rPr lang="en-US" dirty="0"/>
              <a:t>will be accepted.</a:t>
            </a:r>
          </a:p>
          <a:p>
            <a:pPr fontAlgn="base"/>
            <a:r>
              <a:rPr lang="en-US" dirty="0"/>
              <a:t/>
            </a:r>
            <a:br>
              <a:rPr lang="en-US" dirty="0"/>
            </a:br>
            <a:r>
              <a:rPr lang="en-US" dirty="0"/>
              <a:t>Cash or personal checks </a:t>
            </a:r>
            <a:r>
              <a:rPr lang="en-US" dirty="0" smtClean="0"/>
              <a:t>WILL NOT </a:t>
            </a:r>
            <a:r>
              <a:rPr lang="en-US" dirty="0"/>
              <a:t>be accepted.</a:t>
            </a:r>
          </a:p>
        </p:txBody>
      </p:sp>
      <p:pic>
        <p:nvPicPr>
          <p:cNvPr id="2052" name="Picture 4" descr="https://lh6.googleusercontent.com/gmZMOWwAvBMipfJ3ss1TAgeHOVbMbdzRnrIY0AhwVm-kCGFIEDyYl2CKe0wuWgatUhKJUMtPjWs6G2-rYIj8Rd_RU86o9ny287R_A9PMnzxe8rnjRpzMeoJBZ3zwaPLKfHZJqrWGLpA-EGAkJN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4" y="142281"/>
            <a:ext cx="6939313" cy="65459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13510" y="235132"/>
            <a:ext cx="6714308" cy="6453051"/>
          </a:xfrm>
        </p:spPr>
        <p:txBody>
          <a:bodyPr/>
          <a:lstStyle/>
          <a:p>
            <a:endParaRPr lang="en-US" dirty="0"/>
          </a:p>
        </p:txBody>
      </p:sp>
    </p:spTree>
    <p:extLst>
      <p:ext uri="{BB962C8B-B14F-4D97-AF65-F5344CB8AC3E}">
        <p14:creationId xmlns:p14="http://schemas.microsoft.com/office/powerpoint/2010/main" val="3388716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425542" y="1764970"/>
            <a:ext cx="3161963" cy="4570516"/>
          </a:xfrm>
        </p:spPr>
        <p:txBody>
          <a:bodyPr/>
          <a:lstStyle/>
          <a:p>
            <a:r>
              <a:rPr lang="en-US" dirty="0" smtClean="0"/>
              <a:t>Student Drop-Off / Pick-Up Traffic Flow</a:t>
            </a:r>
            <a:br>
              <a:rPr lang="en-US" dirty="0" smtClean="0"/>
            </a:br>
            <a:r>
              <a:rPr lang="en-US" dirty="0"/>
              <a:t/>
            </a:r>
            <a:br>
              <a:rPr lang="en-US" dirty="0"/>
            </a:br>
            <a:r>
              <a:rPr lang="en-US" dirty="0" smtClean="0"/>
              <a:t>Mornings and Afternoons</a:t>
            </a:r>
            <a:endParaRPr lang="en-US" dirty="0"/>
          </a:p>
        </p:txBody>
      </p:sp>
      <p:pic>
        <p:nvPicPr>
          <p:cNvPr id="6" name="Google Shape;209;p26"/>
          <p:cNvPicPr preferRelativeResize="0"/>
          <p:nvPr/>
        </p:nvPicPr>
        <p:blipFill rotWithShape="1">
          <a:blip r:embed="rId3">
            <a:alphaModFix/>
          </a:blip>
          <a:srcRect/>
          <a:stretch/>
        </p:blipFill>
        <p:spPr>
          <a:xfrm>
            <a:off x="124148" y="235131"/>
            <a:ext cx="7883384" cy="6400799"/>
          </a:xfrm>
          <a:prstGeom prst="rect">
            <a:avLst/>
          </a:prstGeom>
          <a:noFill/>
          <a:ln>
            <a:noFill/>
          </a:ln>
        </p:spPr>
      </p:pic>
    </p:spTree>
    <p:extLst>
      <p:ext uri="{BB962C8B-B14F-4D97-AF65-F5344CB8AC3E}">
        <p14:creationId xmlns:p14="http://schemas.microsoft.com/office/powerpoint/2010/main" val="31413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951075"/>
          </a:xfrm>
        </p:spPr>
        <p:txBody>
          <a:bodyPr/>
          <a:lstStyle/>
          <a:p>
            <a:r>
              <a:rPr lang="en-US" dirty="0" smtClean="0"/>
              <a:t>Graduation Requirements</a:t>
            </a:r>
            <a:endParaRPr lang="en-US" dirty="0"/>
          </a:p>
        </p:txBody>
      </p:sp>
      <p:sp>
        <p:nvSpPr>
          <p:cNvPr id="3" name="Content Placeholder 2"/>
          <p:cNvSpPr>
            <a:spLocks noGrp="1"/>
          </p:cNvSpPr>
          <p:nvPr>
            <p:ph idx="1"/>
          </p:nvPr>
        </p:nvSpPr>
        <p:spPr>
          <a:xfrm>
            <a:off x="1066800" y="1698171"/>
            <a:ext cx="10058400" cy="4585063"/>
          </a:xfrm>
        </p:spPr>
        <p:txBody>
          <a:bodyPr>
            <a:normAutofit fontScale="92500" lnSpcReduction="10000"/>
          </a:bodyPr>
          <a:lstStyle/>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4 Credits English Language Arts (ELA)</a:t>
            </a:r>
          </a:p>
          <a:p>
            <a:pPr marL="914400" lvl="1" indent="-361950">
              <a:spcBef>
                <a:spcPts val="0"/>
              </a:spcBef>
              <a:buClr>
                <a:schemeClr val="dk1"/>
              </a:buClr>
              <a:buSzPts val="2100"/>
              <a:buFont typeface="Arial"/>
              <a:buChar char="○"/>
            </a:pPr>
            <a:r>
              <a:rPr lang="en-US" sz="2100" dirty="0">
                <a:solidFill>
                  <a:schemeClr val="dk1"/>
                </a:solidFill>
                <a:latin typeface="Arial"/>
                <a:ea typeface="Arial"/>
                <a:cs typeface="Arial"/>
                <a:sym typeface="Arial"/>
              </a:rPr>
              <a:t>1 credit in ELA 1, 2, 3, and 4 (or equally rigorous courses)</a:t>
            </a:r>
          </a:p>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4 Credits Mathematics</a:t>
            </a:r>
          </a:p>
          <a:p>
            <a:pPr marL="914400" lvl="1" indent="-361950">
              <a:spcBef>
                <a:spcPts val="0"/>
              </a:spcBef>
              <a:buClr>
                <a:schemeClr val="dk1"/>
              </a:buClr>
              <a:buSzPts val="2100"/>
              <a:buFont typeface="Arial"/>
              <a:buChar char="○"/>
            </a:pPr>
            <a:r>
              <a:rPr lang="en-US" sz="2100" dirty="0">
                <a:solidFill>
                  <a:schemeClr val="dk1"/>
                </a:solidFill>
                <a:latin typeface="Arial"/>
                <a:ea typeface="Arial"/>
                <a:cs typeface="Arial"/>
                <a:sym typeface="Arial"/>
              </a:rPr>
              <a:t>1 credit in Algebra 1, 1 credit in Geometry</a:t>
            </a:r>
          </a:p>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3 Credits Science</a:t>
            </a:r>
          </a:p>
          <a:p>
            <a:pPr marL="914400" lvl="1" indent="-361950">
              <a:spcBef>
                <a:spcPts val="0"/>
              </a:spcBef>
              <a:buClr>
                <a:schemeClr val="dk1"/>
              </a:buClr>
              <a:buSzPts val="2100"/>
              <a:buFont typeface="Arial"/>
              <a:buChar char="○"/>
            </a:pPr>
            <a:r>
              <a:rPr lang="en-US" sz="2100" dirty="0">
                <a:solidFill>
                  <a:schemeClr val="dk1"/>
                </a:solidFill>
                <a:latin typeface="Arial"/>
                <a:ea typeface="Arial"/>
                <a:cs typeface="Arial"/>
                <a:sym typeface="Arial"/>
              </a:rPr>
              <a:t>1 credit in Biology</a:t>
            </a:r>
          </a:p>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3 Credits Social Studies</a:t>
            </a:r>
            <a:endParaRPr lang="en-US" sz="2100" b="1" dirty="0">
              <a:solidFill>
                <a:srgbClr val="000000"/>
              </a:solidFill>
              <a:latin typeface="Arial"/>
              <a:ea typeface="Arial"/>
              <a:cs typeface="Arial"/>
              <a:sym typeface="Arial"/>
            </a:endParaRPr>
          </a:p>
          <a:p>
            <a:pPr marL="914400" lvl="1" indent="-361950">
              <a:spcBef>
                <a:spcPts val="0"/>
              </a:spcBef>
              <a:buClr>
                <a:schemeClr val="dk1"/>
              </a:buClr>
              <a:buSzPts val="2100"/>
              <a:buFont typeface="Arial"/>
              <a:buChar char="○"/>
            </a:pPr>
            <a:r>
              <a:rPr lang="en-US" sz="2100" dirty="0">
                <a:solidFill>
                  <a:schemeClr val="dk1"/>
                </a:solidFill>
                <a:latin typeface="Arial"/>
                <a:ea typeface="Arial"/>
                <a:cs typeface="Arial"/>
                <a:sym typeface="Arial"/>
              </a:rPr>
              <a:t>1 credit in World History</a:t>
            </a:r>
            <a:r>
              <a:rPr lang="en-US" sz="2100" dirty="0">
                <a:solidFill>
                  <a:srgbClr val="000000"/>
                </a:solidFill>
                <a:latin typeface="Arial"/>
                <a:ea typeface="Arial"/>
                <a:cs typeface="Arial"/>
                <a:sym typeface="Arial"/>
              </a:rPr>
              <a:t>, </a:t>
            </a:r>
            <a:r>
              <a:rPr lang="en-US" sz="2100" dirty="0">
                <a:solidFill>
                  <a:schemeClr val="dk1"/>
                </a:solidFill>
                <a:latin typeface="Arial"/>
                <a:ea typeface="Arial"/>
                <a:cs typeface="Arial"/>
                <a:sym typeface="Arial"/>
              </a:rPr>
              <a:t>1 credit in U.S. History</a:t>
            </a:r>
            <a:r>
              <a:rPr lang="en-US" sz="2100" dirty="0">
                <a:solidFill>
                  <a:srgbClr val="000000"/>
                </a:solidFill>
                <a:latin typeface="Arial"/>
                <a:ea typeface="Arial"/>
                <a:cs typeface="Arial"/>
                <a:sym typeface="Arial"/>
              </a:rPr>
              <a:t>, </a:t>
            </a:r>
            <a:r>
              <a:rPr lang="en-US" sz="2100" dirty="0">
                <a:solidFill>
                  <a:schemeClr val="dk1"/>
                </a:solidFill>
                <a:latin typeface="Arial"/>
                <a:ea typeface="Arial"/>
                <a:cs typeface="Arial"/>
                <a:sym typeface="Arial"/>
              </a:rPr>
              <a:t>.5 credit in U.S. Government</a:t>
            </a:r>
            <a:r>
              <a:rPr lang="en-US" sz="2100" dirty="0">
                <a:solidFill>
                  <a:srgbClr val="000000"/>
                </a:solidFill>
                <a:latin typeface="Arial"/>
                <a:ea typeface="Arial"/>
                <a:cs typeface="Arial"/>
                <a:sym typeface="Arial"/>
              </a:rPr>
              <a:t>, </a:t>
            </a:r>
            <a:endParaRPr lang="en-US" sz="2100" dirty="0" smtClean="0">
              <a:solidFill>
                <a:srgbClr val="000000"/>
              </a:solidFill>
              <a:latin typeface="Arial"/>
              <a:ea typeface="Arial"/>
              <a:cs typeface="Arial"/>
              <a:sym typeface="Arial"/>
            </a:endParaRPr>
          </a:p>
          <a:p>
            <a:pPr marL="552450" lvl="1" indent="0">
              <a:spcBef>
                <a:spcPts val="0"/>
              </a:spcBef>
              <a:buClr>
                <a:schemeClr val="dk1"/>
              </a:buClr>
              <a:buSzPts val="2100"/>
              <a:buNone/>
            </a:pPr>
            <a:r>
              <a:rPr lang="en-US" sz="2100" dirty="0">
                <a:solidFill>
                  <a:srgbClr val="000000"/>
                </a:solidFill>
                <a:latin typeface="Arial"/>
                <a:ea typeface="Arial"/>
                <a:cs typeface="Arial"/>
                <a:sym typeface="Arial"/>
              </a:rPr>
              <a:t>	</a:t>
            </a:r>
            <a:r>
              <a:rPr lang="en-US" sz="2100" dirty="0" smtClean="0">
                <a:solidFill>
                  <a:srgbClr val="000000"/>
                </a:solidFill>
                <a:latin typeface="Arial"/>
                <a:ea typeface="Arial"/>
                <a:cs typeface="Arial"/>
                <a:sym typeface="Arial"/>
              </a:rPr>
              <a:t>	</a:t>
            </a:r>
            <a:r>
              <a:rPr lang="en-US" sz="2100" dirty="0" smtClean="0">
                <a:solidFill>
                  <a:schemeClr val="dk1"/>
                </a:solidFill>
                <a:latin typeface="Arial"/>
                <a:ea typeface="Arial"/>
                <a:cs typeface="Arial"/>
                <a:sym typeface="Arial"/>
              </a:rPr>
              <a:t>.</a:t>
            </a:r>
            <a:r>
              <a:rPr lang="en-US" sz="2100" dirty="0">
                <a:solidFill>
                  <a:schemeClr val="dk1"/>
                </a:solidFill>
                <a:latin typeface="Arial"/>
                <a:ea typeface="Arial"/>
                <a:cs typeface="Arial"/>
                <a:sym typeface="Arial"/>
              </a:rPr>
              <a:t>5 credit in Economics with Financial Literacy</a:t>
            </a:r>
            <a:endParaRPr lang="en-US" sz="2100" dirty="0">
              <a:solidFill>
                <a:srgbClr val="000000"/>
              </a:solidFill>
              <a:latin typeface="Arial"/>
              <a:ea typeface="Arial"/>
              <a:cs typeface="Arial"/>
              <a:sym typeface="Arial"/>
            </a:endParaRPr>
          </a:p>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1 Credit Fine and Performing Arts, Speech and Debate, or Practical Arts</a:t>
            </a:r>
            <a:endParaRPr lang="en-US" sz="2100" b="1" dirty="0">
              <a:solidFill>
                <a:srgbClr val="000000"/>
              </a:solidFill>
              <a:latin typeface="Arial"/>
              <a:ea typeface="Arial"/>
              <a:cs typeface="Arial"/>
              <a:sym typeface="Arial"/>
            </a:endParaRPr>
          </a:p>
          <a:p>
            <a:pPr marL="342900" lvl="0" indent="-323850">
              <a:spcBef>
                <a:spcPts val="0"/>
              </a:spcBef>
              <a:buClr>
                <a:schemeClr val="dk1"/>
              </a:buClr>
              <a:buSzPts val="2100"/>
              <a:buFont typeface="Arial"/>
              <a:buChar char="•"/>
            </a:pPr>
            <a:r>
              <a:rPr lang="en-US" sz="2100" b="1" dirty="0">
                <a:solidFill>
                  <a:schemeClr val="dk1"/>
                </a:solidFill>
                <a:latin typeface="Arial"/>
                <a:ea typeface="Arial"/>
                <a:cs typeface="Arial"/>
                <a:sym typeface="Arial"/>
              </a:rPr>
              <a:t>1 Credit Physical Education</a:t>
            </a:r>
            <a:endParaRPr lang="en-US" sz="2100" b="1" dirty="0">
              <a:solidFill>
                <a:srgbClr val="000000"/>
              </a:solidFill>
              <a:latin typeface="Arial"/>
              <a:ea typeface="Arial"/>
              <a:cs typeface="Arial"/>
              <a:sym typeface="Arial"/>
            </a:endParaRPr>
          </a:p>
          <a:p>
            <a:pPr marL="342900" lvl="0" indent="-323850">
              <a:spcBef>
                <a:spcPts val="0"/>
              </a:spcBef>
              <a:buClr>
                <a:schemeClr val="dk1"/>
              </a:buClr>
              <a:buSzPts val="2100"/>
              <a:buFont typeface="Arial"/>
              <a:buChar char="•"/>
            </a:pPr>
            <a:r>
              <a:rPr lang="en-US" sz="2100" b="1" dirty="0" smtClean="0">
                <a:solidFill>
                  <a:schemeClr val="dk1"/>
                </a:solidFill>
                <a:latin typeface="Arial"/>
                <a:ea typeface="Arial"/>
                <a:cs typeface="Arial"/>
                <a:sym typeface="Arial"/>
              </a:rPr>
              <a:t>8 </a:t>
            </a:r>
            <a:r>
              <a:rPr lang="en-US" sz="2100" b="1" dirty="0">
                <a:solidFill>
                  <a:schemeClr val="dk1"/>
                </a:solidFill>
                <a:latin typeface="Arial"/>
                <a:ea typeface="Arial"/>
                <a:cs typeface="Arial"/>
                <a:sym typeface="Arial"/>
              </a:rPr>
              <a:t>Elective </a:t>
            </a:r>
            <a:r>
              <a:rPr lang="en-US" sz="2100" b="1" dirty="0" smtClean="0">
                <a:solidFill>
                  <a:schemeClr val="dk1"/>
                </a:solidFill>
                <a:latin typeface="Arial"/>
                <a:ea typeface="Arial"/>
                <a:cs typeface="Arial"/>
                <a:sym typeface="Arial"/>
              </a:rPr>
              <a:t>Credits</a:t>
            </a:r>
            <a:endParaRPr lang="en-US" sz="2100" b="1" dirty="0" smtClean="0">
              <a:solidFill>
                <a:srgbClr val="000000"/>
              </a:solidFill>
              <a:latin typeface="Arial"/>
              <a:ea typeface="Arial"/>
              <a:cs typeface="Arial"/>
              <a:sym typeface="Arial"/>
            </a:endParaRPr>
          </a:p>
          <a:p>
            <a:pPr marL="342900" lvl="0" indent="-323850">
              <a:spcBef>
                <a:spcPts val="0"/>
              </a:spcBef>
              <a:buClr>
                <a:schemeClr val="dk1"/>
              </a:buClr>
              <a:buSzPts val="2100"/>
              <a:buFont typeface="Arial"/>
              <a:buChar char="•"/>
            </a:pPr>
            <a:r>
              <a:rPr lang="en-US" sz="2100" b="1" dirty="0" smtClean="0">
                <a:solidFill>
                  <a:schemeClr val="dk1"/>
                </a:solidFill>
                <a:latin typeface="Arial"/>
                <a:ea typeface="Arial"/>
                <a:cs typeface="Arial"/>
                <a:sym typeface="Arial"/>
              </a:rPr>
              <a:t>1 Online Course</a:t>
            </a:r>
            <a:endParaRPr lang="en-US" sz="2100" b="1" dirty="0">
              <a:solidFill>
                <a:srgbClr val="000000"/>
              </a:solidFill>
              <a:latin typeface="Arial"/>
              <a:ea typeface="Arial"/>
              <a:cs typeface="Arial"/>
              <a:sym typeface="Arial"/>
            </a:endParaRPr>
          </a:p>
          <a:p>
            <a:pPr marL="342900" lvl="0" indent="-323850">
              <a:spcBef>
                <a:spcPts val="0"/>
              </a:spcBef>
              <a:buClr>
                <a:schemeClr val="dk1"/>
              </a:buClr>
              <a:buSzPts val="2100"/>
              <a:buFont typeface="Arial"/>
              <a:buChar char="•"/>
            </a:pPr>
            <a:r>
              <a:rPr lang="en-US" sz="2100" dirty="0" smtClean="0">
                <a:solidFill>
                  <a:schemeClr val="dk1"/>
                </a:solidFill>
                <a:latin typeface="Arial"/>
                <a:ea typeface="Arial"/>
                <a:cs typeface="Arial"/>
                <a:sym typeface="Arial"/>
              </a:rPr>
              <a:t>Students </a:t>
            </a:r>
            <a:r>
              <a:rPr lang="en-US" sz="2100" dirty="0">
                <a:solidFill>
                  <a:schemeClr val="dk1"/>
                </a:solidFill>
                <a:latin typeface="Arial"/>
                <a:ea typeface="Arial"/>
                <a:cs typeface="Arial"/>
                <a:sym typeface="Arial"/>
              </a:rPr>
              <a:t>must earn a </a:t>
            </a:r>
            <a:r>
              <a:rPr lang="en-US" sz="2100" b="1" dirty="0">
                <a:solidFill>
                  <a:schemeClr val="dk1"/>
                </a:solidFill>
                <a:latin typeface="Arial"/>
                <a:ea typeface="Arial"/>
                <a:cs typeface="Arial"/>
                <a:sym typeface="Arial"/>
              </a:rPr>
              <a:t>2.0 grade point average on a 4.0</a:t>
            </a:r>
            <a:r>
              <a:rPr lang="en-US" sz="2100" b="1" dirty="0">
                <a:solidFill>
                  <a:srgbClr val="000000"/>
                </a:solidFill>
                <a:latin typeface="Arial"/>
                <a:ea typeface="Arial"/>
                <a:cs typeface="Arial"/>
                <a:sym typeface="Arial"/>
              </a:rPr>
              <a:t> </a:t>
            </a:r>
            <a:r>
              <a:rPr lang="en-US" sz="2100" b="1" dirty="0">
                <a:solidFill>
                  <a:schemeClr val="dk1"/>
                </a:solidFill>
                <a:latin typeface="Arial"/>
                <a:ea typeface="Arial"/>
                <a:cs typeface="Arial"/>
                <a:sym typeface="Arial"/>
              </a:rPr>
              <a:t>scale</a:t>
            </a:r>
            <a:r>
              <a:rPr lang="en-US" sz="2100" dirty="0">
                <a:solidFill>
                  <a:schemeClr val="dk1"/>
                </a:solidFill>
                <a:latin typeface="Arial"/>
                <a:ea typeface="Arial"/>
                <a:cs typeface="Arial"/>
                <a:sym typeface="Arial"/>
              </a:rPr>
              <a:t>. This is a “C” Average.</a:t>
            </a:r>
          </a:p>
          <a:p>
            <a:pPr marL="342900" lvl="0" indent="-323850">
              <a:spcBef>
                <a:spcPts val="0"/>
              </a:spcBef>
              <a:buClr>
                <a:schemeClr val="dk1"/>
              </a:buClr>
              <a:buSzPts val="2100"/>
              <a:buFont typeface="Arial"/>
              <a:buChar char="•"/>
            </a:pPr>
            <a:r>
              <a:rPr lang="en-US" sz="2100" dirty="0">
                <a:solidFill>
                  <a:srgbClr val="FF0000"/>
                </a:solidFill>
                <a:latin typeface="Arial"/>
                <a:ea typeface="Arial"/>
                <a:cs typeface="Arial"/>
                <a:sym typeface="Arial"/>
              </a:rPr>
              <a:t>Pass Grade 10 ELA FSA and Pass Algebra 1 or Geometry EOC </a:t>
            </a:r>
          </a:p>
          <a:p>
            <a:pPr marL="914400" lvl="1" indent="-361950">
              <a:spcBef>
                <a:spcPts val="0"/>
              </a:spcBef>
              <a:buClr>
                <a:schemeClr val="dk1"/>
              </a:buClr>
              <a:buSzPts val="2100"/>
              <a:buFont typeface="Arial"/>
              <a:buChar char="○"/>
            </a:pPr>
            <a:r>
              <a:rPr lang="en-US" sz="2100" dirty="0">
                <a:solidFill>
                  <a:srgbClr val="FF0000"/>
                </a:solidFill>
                <a:latin typeface="Arial"/>
                <a:ea typeface="Arial"/>
                <a:cs typeface="Arial"/>
                <a:sym typeface="Arial"/>
              </a:rPr>
              <a:t>Or meet the Concordant Scores for both tests</a:t>
            </a:r>
          </a:p>
          <a:p>
            <a:endParaRPr lang="en-US" dirty="0"/>
          </a:p>
        </p:txBody>
      </p:sp>
    </p:spTree>
    <p:extLst>
      <p:ext uri="{BB962C8B-B14F-4D97-AF65-F5344CB8AC3E}">
        <p14:creationId xmlns:p14="http://schemas.microsoft.com/office/powerpoint/2010/main" val="233243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635" y="2179320"/>
            <a:ext cx="3161963" cy="2194560"/>
          </a:xfrm>
        </p:spPr>
        <p:txBody>
          <a:bodyPr/>
          <a:lstStyle/>
          <a:p>
            <a:r>
              <a:rPr lang="en-US" dirty="0" smtClean="0"/>
              <a:t>Goals for the Flight Academy</a:t>
            </a:r>
            <a:endParaRPr lang="en-US" dirty="0"/>
          </a:p>
        </p:txBody>
      </p:sp>
      <p:sp>
        <p:nvSpPr>
          <p:cNvPr id="3" name="Content Placeholder 2"/>
          <p:cNvSpPr>
            <a:spLocks noGrp="1"/>
          </p:cNvSpPr>
          <p:nvPr>
            <p:ph idx="1"/>
          </p:nvPr>
        </p:nvSpPr>
        <p:spPr>
          <a:xfrm>
            <a:off x="391885" y="940526"/>
            <a:ext cx="7485017" cy="5003074"/>
          </a:xfrm>
        </p:spPr>
        <p:txBody>
          <a:bodyPr>
            <a:normAutofit/>
          </a:bodyPr>
          <a:lstStyle/>
          <a:p>
            <a:pPr marL="514350" lvl="0" indent="-514350">
              <a:spcBef>
                <a:spcPts val="0"/>
              </a:spcBef>
              <a:buClr>
                <a:schemeClr val="dk1"/>
              </a:buClr>
              <a:buSzPts val="3200"/>
              <a:buFont typeface="+mj-lt"/>
              <a:buAutoNum type="arabicPeriod"/>
            </a:pPr>
            <a:r>
              <a:rPr lang="en-US" sz="3200" dirty="0" smtClean="0">
                <a:solidFill>
                  <a:schemeClr val="dk1"/>
                </a:solidFill>
                <a:latin typeface="Arial"/>
                <a:ea typeface="Arial"/>
                <a:cs typeface="Arial"/>
                <a:sym typeface="Arial"/>
              </a:rPr>
              <a:t>Provide </a:t>
            </a:r>
            <a:r>
              <a:rPr lang="en-US" sz="3200" dirty="0">
                <a:solidFill>
                  <a:schemeClr val="dk1"/>
                </a:solidFill>
                <a:latin typeface="Arial"/>
                <a:ea typeface="Arial"/>
                <a:cs typeface="Arial"/>
                <a:sym typeface="Arial"/>
              </a:rPr>
              <a:t>a safe and secure </a:t>
            </a:r>
            <a:r>
              <a:rPr lang="en-US" sz="3200" dirty="0" smtClean="0">
                <a:solidFill>
                  <a:schemeClr val="dk1"/>
                </a:solidFill>
                <a:latin typeface="Arial"/>
                <a:ea typeface="Arial"/>
                <a:cs typeface="Arial"/>
                <a:sym typeface="Arial"/>
              </a:rPr>
              <a:t>learning 	environment</a:t>
            </a:r>
            <a:r>
              <a:rPr lang="en-US" sz="3200" dirty="0">
                <a:solidFill>
                  <a:schemeClr val="dk1"/>
                </a:solidFill>
                <a:latin typeface="Arial"/>
                <a:ea typeface="Arial"/>
                <a:cs typeface="Arial"/>
                <a:sym typeface="Arial"/>
              </a:rPr>
              <a:t>.</a:t>
            </a:r>
          </a:p>
          <a:p>
            <a:pPr marL="514350" lvl="0" indent="-514350">
              <a:spcBef>
                <a:spcPts val="0"/>
              </a:spcBef>
              <a:buClr>
                <a:schemeClr val="dk1"/>
              </a:buClr>
              <a:buSzPts val="3200"/>
              <a:buFont typeface="+mj-lt"/>
              <a:buAutoNum type="arabicPeriod"/>
            </a:pPr>
            <a:r>
              <a:rPr lang="en-US" sz="3200" dirty="0" smtClean="0">
                <a:solidFill>
                  <a:schemeClr val="dk1"/>
                </a:solidFill>
                <a:latin typeface="Arial"/>
                <a:ea typeface="Arial"/>
                <a:cs typeface="Arial"/>
                <a:sym typeface="Arial"/>
              </a:rPr>
              <a:t>Prepare </a:t>
            </a:r>
            <a:r>
              <a:rPr lang="en-US" sz="3200" dirty="0">
                <a:solidFill>
                  <a:schemeClr val="dk1"/>
                </a:solidFill>
                <a:latin typeface="Arial"/>
                <a:ea typeface="Arial"/>
                <a:cs typeface="Arial"/>
                <a:sym typeface="Arial"/>
              </a:rPr>
              <a:t>independent, accountable  </a:t>
            </a:r>
            <a:r>
              <a:rPr lang="en-US" sz="3200" dirty="0" smtClean="0">
                <a:solidFill>
                  <a:schemeClr val="dk1"/>
                </a:solidFill>
                <a:latin typeface="Arial"/>
                <a:ea typeface="Arial"/>
                <a:cs typeface="Arial"/>
                <a:sym typeface="Arial"/>
              </a:rPr>
              <a:t>	learners.</a:t>
            </a:r>
          </a:p>
          <a:p>
            <a:pPr marL="0" lvl="0" indent="0">
              <a:spcBef>
                <a:spcPts val="0"/>
              </a:spcBef>
              <a:buClr>
                <a:schemeClr val="dk1"/>
              </a:buClr>
              <a:buSzPts val="3200"/>
              <a:buNone/>
            </a:pPr>
            <a:r>
              <a:rPr lang="en-US" sz="3200" dirty="0" smtClean="0">
                <a:solidFill>
                  <a:schemeClr val="dk1"/>
                </a:solidFill>
                <a:latin typeface="Arial"/>
                <a:ea typeface="Arial"/>
                <a:cs typeface="Arial"/>
                <a:sym typeface="Arial"/>
              </a:rPr>
              <a:t>3</a:t>
            </a:r>
            <a:r>
              <a:rPr lang="en-US" sz="3200" dirty="0">
                <a:solidFill>
                  <a:schemeClr val="dk1"/>
                </a:solidFill>
                <a:latin typeface="Arial"/>
                <a:ea typeface="Arial"/>
                <a:cs typeface="Arial"/>
                <a:sym typeface="Arial"/>
              </a:rPr>
              <a:t>. Inspire respect of self, </a:t>
            </a:r>
            <a:r>
              <a:rPr lang="en-US" sz="3200" dirty="0" smtClean="0">
                <a:solidFill>
                  <a:schemeClr val="dk1"/>
                </a:solidFill>
                <a:latin typeface="Arial"/>
                <a:ea typeface="Arial"/>
                <a:cs typeface="Arial"/>
                <a:sym typeface="Arial"/>
              </a:rPr>
              <a:t>others, and</a:t>
            </a:r>
          </a:p>
          <a:p>
            <a:pPr marL="0" lvl="0" indent="0">
              <a:spcBef>
                <a:spcPts val="0"/>
              </a:spcBef>
              <a:buClr>
                <a:schemeClr val="dk1"/>
              </a:buClr>
              <a:buSzPts val="3200"/>
              <a:buNone/>
            </a:pPr>
            <a:r>
              <a:rPr lang="en-US" sz="3200" dirty="0" smtClean="0">
                <a:solidFill>
                  <a:schemeClr val="dk1"/>
                </a:solidFill>
                <a:latin typeface="Arial"/>
                <a:ea typeface="Arial"/>
                <a:cs typeface="Arial"/>
                <a:sym typeface="Arial"/>
              </a:rPr>
              <a:t>	properties</a:t>
            </a:r>
            <a:r>
              <a:rPr lang="en-US" sz="3200" dirty="0">
                <a:solidFill>
                  <a:schemeClr val="dk1"/>
                </a:solidFill>
                <a:latin typeface="Arial"/>
                <a:ea typeface="Arial"/>
                <a:cs typeface="Arial"/>
                <a:sym typeface="Arial"/>
              </a:rPr>
              <a:t>.</a:t>
            </a:r>
          </a:p>
          <a:p>
            <a:pPr marL="0" lvl="0" indent="0">
              <a:spcBef>
                <a:spcPts val="0"/>
              </a:spcBef>
              <a:buClr>
                <a:schemeClr val="dk1"/>
              </a:buClr>
              <a:buSzPts val="3200"/>
              <a:buNone/>
            </a:pPr>
            <a:r>
              <a:rPr lang="en-US" sz="3200" dirty="0">
                <a:solidFill>
                  <a:schemeClr val="dk1"/>
                </a:solidFill>
                <a:latin typeface="Arial"/>
                <a:ea typeface="Arial"/>
                <a:cs typeface="Arial"/>
                <a:sym typeface="Arial"/>
              </a:rPr>
              <a:t>4. Develop a sense of personal</a:t>
            </a:r>
          </a:p>
          <a:p>
            <a:pPr marL="0" lvl="0" indent="0">
              <a:spcBef>
                <a:spcPts val="0"/>
              </a:spcBef>
              <a:buClr>
                <a:schemeClr val="dk1"/>
              </a:buClr>
              <a:buSzPts val="3200"/>
              <a:buNone/>
            </a:pPr>
            <a:r>
              <a:rPr lang="en-US" sz="3200" dirty="0">
                <a:solidFill>
                  <a:schemeClr val="dk1"/>
                </a:solidFill>
                <a:latin typeface="Arial"/>
                <a:ea typeface="Arial"/>
                <a:cs typeface="Arial"/>
                <a:sym typeface="Arial"/>
              </a:rPr>
              <a:t>    </a:t>
            </a:r>
            <a:r>
              <a:rPr lang="en-US" sz="3200" dirty="0" smtClean="0">
                <a:solidFill>
                  <a:schemeClr val="dk1"/>
                </a:solidFill>
                <a:latin typeface="Arial"/>
                <a:ea typeface="Arial"/>
                <a:cs typeface="Arial"/>
                <a:sym typeface="Arial"/>
              </a:rPr>
              <a:t>	responsibility</a:t>
            </a:r>
            <a:r>
              <a:rPr lang="en-US" sz="3200" dirty="0">
                <a:solidFill>
                  <a:schemeClr val="dk1"/>
                </a:solidFill>
                <a:latin typeface="Arial"/>
                <a:ea typeface="Arial"/>
                <a:cs typeface="Arial"/>
                <a:sym typeface="Arial"/>
              </a:rPr>
              <a:t>.</a:t>
            </a:r>
          </a:p>
          <a:p>
            <a:pPr marL="0" lvl="0" indent="0">
              <a:spcBef>
                <a:spcPts val="0"/>
              </a:spcBef>
              <a:buClr>
                <a:schemeClr val="dk1"/>
              </a:buClr>
              <a:buSzPts val="3200"/>
              <a:buNone/>
            </a:pPr>
            <a:r>
              <a:rPr lang="en-US" sz="3200" dirty="0">
                <a:solidFill>
                  <a:schemeClr val="dk1"/>
                </a:solidFill>
                <a:latin typeface="Arial"/>
                <a:ea typeface="Arial"/>
                <a:cs typeface="Arial"/>
                <a:sym typeface="Arial"/>
              </a:rPr>
              <a:t>5. Promote parental and community </a:t>
            </a:r>
          </a:p>
          <a:p>
            <a:pPr marL="0" lvl="0" indent="0">
              <a:spcBef>
                <a:spcPts val="0"/>
              </a:spcBef>
              <a:buClr>
                <a:schemeClr val="dk1"/>
              </a:buClr>
              <a:buSzPts val="3200"/>
              <a:buNone/>
            </a:pPr>
            <a:r>
              <a:rPr lang="en-US" sz="3200" dirty="0">
                <a:solidFill>
                  <a:schemeClr val="dk1"/>
                </a:solidFill>
                <a:latin typeface="Arial"/>
                <a:ea typeface="Arial"/>
                <a:cs typeface="Arial"/>
                <a:sym typeface="Arial"/>
              </a:rPr>
              <a:t>   </a:t>
            </a:r>
            <a:r>
              <a:rPr lang="en-US" sz="3200" dirty="0" smtClean="0">
                <a:solidFill>
                  <a:schemeClr val="dk1"/>
                </a:solidFill>
                <a:latin typeface="Arial"/>
                <a:ea typeface="Arial"/>
                <a:cs typeface="Arial"/>
                <a:sym typeface="Arial"/>
              </a:rPr>
              <a:t>	involvement</a:t>
            </a:r>
            <a:r>
              <a:rPr lang="en-US" sz="3200" dirty="0">
                <a:solidFill>
                  <a:schemeClr val="dk1"/>
                </a:solidFill>
                <a:latin typeface="Arial"/>
                <a:ea typeface="Arial"/>
                <a:cs typeface="Arial"/>
                <a:sym typeface="Arial"/>
              </a:rPr>
              <a:t>. </a:t>
            </a:r>
            <a:endParaRPr lang="en-US" sz="3200" dirty="0">
              <a:solidFill>
                <a:srgbClr val="000000"/>
              </a:solidFill>
              <a:latin typeface="Lucida Sans"/>
              <a:ea typeface="Lucida Sans"/>
              <a:cs typeface="Lucida Sans"/>
              <a:sym typeface="Lucida Sans"/>
            </a:endParaRPr>
          </a:p>
          <a:p>
            <a:endParaRPr lang="en-US" dirty="0"/>
          </a:p>
        </p:txBody>
      </p:sp>
    </p:spTree>
    <p:extLst>
      <p:ext uri="{BB962C8B-B14F-4D97-AF65-F5344CB8AC3E}">
        <p14:creationId xmlns:p14="http://schemas.microsoft.com/office/powerpoint/2010/main" val="323594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635" y="1541417"/>
            <a:ext cx="3350622" cy="2677886"/>
          </a:xfrm>
        </p:spPr>
        <p:txBody>
          <a:bodyPr/>
          <a:lstStyle/>
          <a:p>
            <a:r>
              <a:rPr lang="en-US" dirty="0" smtClean="0"/>
              <a:t>Expectations for the Flight Academy</a:t>
            </a:r>
            <a:endParaRPr lang="en-US" dirty="0"/>
          </a:p>
        </p:txBody>
      </p:sp>
      <p:sp>
        <p:nvSpPr>
          <p:cNvPr id="3" name="Content Placeholder 2"/>
          <p:cNvSpPr>
            <a:spLocks noGrp="1"/>
          </p:cNvSpPr>
          <p:nvPr>
            <p:ph idx="1"/>
          </p:nvPr>
        </p:nvSpPr>
        <p:spPr>
          <a:xfrm>
            <a:off x="130629" y="235131"/>
            <a:ext cx="7746273" cy="6283235"/>
          </a:xfrm>
        </p:spPr>
        <p:txBody>
          <a:bodyPr>
            <a:normAutofit lnSpcReduction="10000"/>
          </a:bodyPr>
          <a:lstStyle/>
          <a:p>
            <a:pPr marL="0" marR="64008" lvl="0" indent="-142240" algn="ctr">
              <a:spcBef>
                <a:spcPts val="0"/>
              </a:spcBef>
              <a:buClr>
                <a:schemeClr val="accent1"/>
              </a:buClr>
              <a:buSzPts val="2240"/>
              <a:buFont typeface="Arial"/>
              <a:buChar char="✔"/>
            </a:pPr>
            <a:r>
              <a:rPr lang="en-US" sz="3200" dirty="0">
                <a:solidFill>
                  <a:schemeClr val="dk1"/>
                </a:solidFill>
                <a:latin typeface="Arial"/>
                <a:ea typeface="Arial"/>
                <a:cs typeface="Arial"/>
                <a:sym typeface="Arial"/>
              </a:rPr>
              <a:t>Be in attendance everyday</a:t>
            </a:r>
            <a:r>
              <a:rPr lang="en-US" sz="3200" dirty="0" smtClean="0">
                <a:solidFill>
                  <a:schemeClr val="dk1"/>
                </a:solidFill>
                <a:latin typeface="Arial"/>
                <a:ea typeface="Arial"/>
                <a:cs typeface="Arial"/>
                <a:sym typeface="Arial"/>
              </a:rPr>
              <a:t>.</a:t>
            </a:r>
          </a:p>
          <a:p>
            <a:pPr marL="0" marR="64008" lvl="0" indent="-142240" algn="ctr">
              <a:spcBef>
                <a:spcPts val="0"/>
              </a:spcBef>
              <a:buClr>
                <a:schemeClr val="accent1"/>
              </a:buClr>
              <a:buSzPts val="2240"/>
              <a:buFont typeface="Arial"/>
              <a:buChar char="✔"/>
            </a:pPr>
            <a:endParaRPr lang="en-US" sz="2700" dirty="0">
              <a:solidFill>
                <a:schemeClr val="dk2"/>
              </a:solidFill>
              <a:latin typeface="Arial"/>
              <a:ea typeface="Arial"/>
              <a:cs typeface="Arial"/>
              <a:sym typeface="Arial"/>
            </a:endParaRPr>
          </a:p>
          <a:p>
            <a:pPr marL="0" marR="64008" lvl="0" indent="-142240" algn="ctr">
              <a:spcBef>
                <a:spcPts val="400"/>
              </a:spcBef>
              <a:buClr>
                <a:schemeClr val="accent1"/>
              </a:buClr>
              <a:buSzPts val="2240"/>
              <a:buFont typeface="Arial"/>
              <a:buChar char="✔"/>
            </a:pPr>
            <a:r>
              <a:rPr lang="en-US" sz="3200" dirty="0">
                <a:solidFill>
                  <a:schemeClr val="dk1"/>
                </a:solidFill>
                <a:latin typeface="Arial"/>
                <a:ea typeface="Arial"/>
                <a:cs typeface="Arial"/>
                <a:sym typeface="Arial"/>
              </a:rPr>
              <a:t>Attend all classes on time</a:t>
            </a:r>
            <a:r>
              <a:rPr lang="en-US" sz="3200" dirty="0" smtClean="0">
                <a:solidFill>
                  <a:schemeClr val="dk1"/>
                </a:solidFill>
                <a:latin typeface="Arial"/>
                <a:ea typeface="Arial"/>
                <a:cs typeface="Arial"/>
                <a:sym typeface="Arial"/>
              </a:rPr>
              <a:t>.</a:t>
            </a:r>
          </a:p>
          <a:p>
            <a:pPr marL="0" marR="64008" lvl="0" indent="-142240" algn="ctr">
              <a:spcBef>
                <a:spcPts val="400"/>
              </a:spcBef>
              <a:buClr>
                <a:schemeClr val="accent1"/>
              </a:buClr>
              <a:buSzPts val="2240"/>
              <a:buFont typeface="Arial"/>
              <a:buChar char="✔"/>
            </a:pPr>
            <a:endParaRPr lang="en-US" sz="2700" dirty="0">
              <a:solidFill>
                <a:schemeClr val="dk2"/>
              </a:solidFill>
              <a:latin typeface="Arial"/>
              <a:ea typeface="Arial"/>
              <a:cs typeface="Arial"/>
              <a:sym typeface="Arial"/>
            </a:endParaRPr>
          </a:p>
          <a:p>
            <a:pPr marL="0" marR="64008" lvl="0" indent="-142240" algn="ctr">
              <a:spcBef>
                <a:spcPts val="400"/>
              </a:spcBef>
              <a:buClr>
                <a:schemeClr val="accent1"/>
              </a:buClr>
              <a:buSzPts val="2240"/>
              <a:buFont typeface="Arial"/>
              <a:buChar char="✔"/>
            </a:pPr>
            <a:r>
              <a:rPr lang="en-US" sz="3200" dirty="0">
                <a:solidFill>
                  <a:schemeClr val="dk1"/>
                </a:solidFill>
                <a:latin typeface="Arial"/>
                <a:ea typeface="Arial"/>
                <a:cs typeface="Arial"/>
                <a:sym typeface="Arial"/>
              </a:rPr>
              <a:t>Respect yourself, your peers, Administration, </a:t>
            </a:r>
            <a:r>
              <a:rPr lang="en-US" sz="3200" dirty="0" smtClean="0">
                <a:solidFill>
                  <a:schemeClr val="dk1"/>
                </a:solidFill>
                <a:latin typeface="Arial"/>
                <a:ea typeface="Arial"/>
                <a:cs typeface="Arial"/>
                <a:sym typeface="Arial"/>
              </a:rPr>
              <a:t>Teachers, </a:t>
            </a:r>
            <a:r>
              <a:rPr lang="en-US" sz="3200" dirty="0">
                <a:solidFill>
                  <a:schemeClr val="dk1"/>
                </a:solidFill>
                <a:latin typeface="Arial"/>
                <a:ea typeface="Arial"/>
                <a:cs typeface="Arial"/>
                <a:sym typeface="Arial"/>
              </a:rPr>
              <a:t>and Staff</a:t>
            </a:r>
            <a:r>
              <a:rPr lang="en-US" sz="3200" dirty="0" smtClean="0">
                <a:solidFill>
                  <a:schemeClr val="dk1"/>
                </a:solidFill>
                <a:latin typeface="Arial"/>
                <a:ea typeface="Arial"/>
                <a:cs typeface="Arial"/>
                <a:sym typeface="Arial"/>
              </a:rPr>
              <a:t>.</a:t>
            </a:r>
          </a:p>
          <a:p>
            <a:pPr marL="0" marR="64008" lvl="0" indent="-142240" algn="ctr">
              <a:spcBef>
                <a:spcPts val="400"/>
              </a:spcBef>
              <a:buClr>
                <a:schemeClr val="accent1"/>
              </a:buClr>
              <a:buSzPts val="2240"/>
              <a:buFont typeface="Arial"/>
              <a:buChar char="✔"/>
            </a:pPr>
            <a:endParaRPr lang="en-US" sz="2700" dirty="0">
              <a:solidFill>
                <a:schemeClr val="dk2"/>
              </a:solidFill>
              <a:latin typeface="Arial"/>
              <a:ea typeface="Arial"/>
              <a:cs typeface="Arial"/>
              <a:sym typeface="Arial"/>
            </a:endParaRPr>
          </a:p>
          <a:p>
            <a:pPr marL="0" marR="64008" lvl="0" indent="-142240" algn="ctr">
              <a:spcBef>
                <a:spcPts val="400"/>
              </a:spcBef>
              <a:buClr>
                <a:schemeClr val="accent1"/>
              </a:buClr>
              <a:buSzPts val="2240"/>
              <a:buFont typeface="Arial"/>
              <a:buChar char="✔"/>
            </a:pPr>
            <a:r>
              <a:rPr lang="en-US" sz="3200" dirty="0">
                <a:solidFill>
                  <a:schemeClr val="dk1"/>
                </a:solidFill>
                <a:latin typeface="Arial"/>
                <a:ea typeface="Arial"/>
                <a:cs typeface="Arial"/>
                <a:sym typeface="Arial"/>
              </a:rPr>
              <a:t>Accept responsibilities for your actions</a:t>
            </a:r>
            <a:r>
              <a:rPr lang="en-US" sz="3200" dirty="0" smtClean="0">
                <a:solidFill>
                  <a:schemeClr val="dk1"/>
                </a:solidFill>
                <a:latin typeface="Arial"/>
                <a:ea typeface="Arial"/>
                <a:cs typeface="Arial"/>
                <a:sym typeface="Arial"/>
              </a:rPr>
              <a:t>.</a:t>
            </a:r>
          </a:p>
          <a:p>
            <a:pPr marL="0" marR="64008" lvl="0" indent="-142240" algn="ctr">
              <a:spcBef>
                <a:spcPts val="400"/>
              </a:spcBef>
              <a:buClr>
                <a:schemeClr val="accent1"/>
              </a:buClr>
              <a:buSzPts val="2240"/>
              <a:buFont typeface="Arial"/>
              <a:buChar char="✔"/>
            </a:pPr>
            <a:endParaRPr lang="en-US" sz="2700" dirty="0">
              <a:solidFill>
                <a:schemeClr val="dk2"/>
              </a:solidFill>
              <a:latin typeface="Arial"/>
              <a:ea typeface="Arial"/>
              <a:cs typeface="Arial"/>
              <a:sym typeface="Arial"/>
            </a:endParaRPr>
          </a:p>
          <a:p>
            <a:pPr marL="0" marR="64008" lvl="0" indent="-142240" algn="ctr">
              <a:spcBef>
                <a:spcPts val="400"/>
              </a:spcBef>
              <a:buClr>
                <a:schemeClr val="accent1"/>
              </a:buClr>
              <a:buSzPts val="2240"/>
              <a:buFont typeface="Arial"/>
              <a:buChar char="✔"/>
            </a:pPr>
            <a:r>
              <a:rPr lang="en-US" sz="3200" dirty="0">
                <a:solidFill>
                  <a:schemeClr val="dk1"/>
                </a:solidFill>
                <a:latin typeface="Arial"/>
                <a:ea typeface="Arial"/>
                <a:cs typeface="Arial"/>
                <a:sym typeface="Arial"/>
              </a:rPr>
              <a:t>Dress for Success</a:t>
            </a:r>
            <a:r>
              <a:rPr lang="en-US" sz="3200" dirty="0" smtClean="0">
                <a:solidFill>
                  <a:schemeClr val="dk1"/>
                </a:solidFill>
                <a:latin typeface="Arial"/>
                <a:ea typeface="Arial"/>
                <a:cs typeface="Arial"/>
                <a:sym typeface="Arial"/>
              </a:rPr>
              <a:t>.</a:t>
            </a:r>
          </a:p>
          <a:p>
            <a:pPr marL="0" marR="64008" lvl="0" indent="-142240" algn="ctr">
              <a:spcBef>
                <a:spcPts val="400"/>
              </a:spcBef>
              <a:buClr>
                <a:schemeClr val="accent1"/>
              </a:buClr>
              <a:buSzPts val="2240"/>
              <a:buFont typeface="Arial"/>
              <a:buChar char="✔"/>
            </a:pPr>
            <a:endParaRPr lang="en-US" sz="3200" i="1" dirty="0">
              <a:solidFill>
                <a:schemeClr val="dk1"/>
              </a:solidFill>
              <a:latin typeface="Arial"/>
              <a:ea typeface="Arial"/>
              <a:cs typeface="Arial"/>
              <a:sym typeface="Arial"/>
            </a:endParaRPr>
          </a:p>
          <a:p>
            <a:pPr marL="0" marR="64008" lvl="0" indent="-142240" algn="ctr">
              <a:spcBef>
                <a:spcPts val="400"/>
              </a:spcBef>
              <a:buClr>
                <a:schemeClr val="accent1"/>
              </a:buClr>
              <a:buSzPts val="2240"/>
              <a:buFont typeface="Arial"/>
              <a:buChar char="✔"/>
            </a:pPr>
            <a:r>
              <a:rPr lang="en-US" sz="3200" dirty="0">
                <a:solidFill>
                  <a:schemeClr val="dk1"/>
                </a:solidFill>
                <a:latin typeface="Arial"/>
                <a:ea typeface="Arial"/>
                <a:cs typeface="Arial"/>
                <a:sym typeface="Arial"/>
              </a:rPr>
              <a:t>Be ready to accept any learning challenge.</a:t>
            </a:r>
          </a:p>
          <a:p>
            <a:endParaRPr lang="en-US" dirty="0"/>
          </a:p>
        </p:txBody>
      </p:sp>
    </p:spTree>
    <p:extLst>
      <p:ext uri="{BB962C8B-B14F-4D97-AF65-F5344CB8AC3E}">
        <p14:creationId xmlns:p14="http://schemas.microsoft.com/office/powerpoint/2010/main" val="2452444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3727"/>
            <a:ext cx="10058400" cy="898823"/>
          </a:xfrm>
        </p:spPr>
        <p:txBody>
          <a:bodyPr/>
          <a:lstStyle/>
          <a:p>
            <a:r>
              <a:rPr lang="en-US" b="1" dirty="0" smtClean="0">
                <a:solidFill>
                  <a:schemeClr val="tx1"/>
                </a:solidFill>
              </a:rPr>
              <a:t>Dress Code</a:t>
            </a:r>
            <a:endParaRPr lang="en-US" b="1" dirty="0">
              <a:solidFill>
                <a:schemeClr val="tx1"/>
              </a:solidFill>
            </a:endParaRPr>
          </a:p>
        </p:txBody>
      </p:sp>
      <p:sp>
        <p:nvSpPr>
          <p:cNvPr id="3" name="Content Placeholder 2"/>
          <p:cNvSpPr>
            <a:spLocks noGrp="1"/>
          </p:cNvSpPr>
          <p:nvPr>
            <p:ph sz="half" idx="1"/>
          </p:nvPr>
        </p:nvSpPr>
        <p:spPr>
          <a:xfrm>
            <a:off x="683094" y="1916677"/>
            <a:ext cx="5577839" cy="3553097"/>
          </a:xfrm>
        </p:spPr>
        <p:txBody>
          <a:bodyPr>
            <a:noAutofit/>
          </a:bodyPr>
          <a:lstStyle/>
          <a:p>
            <a:pPr marL="0" lvl="0" indent="0">
              <a:spcBef>
                <a:spcPts val="0"/>
              </a:spcBef>
              <a:buClr>
                <a:schemeClr val="dk1"/>
              </a:buClr>
              <a:buSzPts val="1800"/>
              <a:buNone/>
            </a:pPr>
            <a:r>
              <a:rPr lang="en-US" sz="2000" b="1" dirty="0">
                <a:solidFill>
                  <a:srgbClr val="FF0000"/>
                </a:solidFill>
                <a:latin typeface="+mj-lt"/>
                <a:ea typeface="Arial"/>
                <a:cs typeface="Arial"/>
                <a:sym typeface="Arial"/>
              </a:rPr>
              <a:t>Caps, hats, headgear, visors, sunglasses, bandanas, or other head coverings</a:t>
            </a:r>
            <a:r>
              <a:rPr lang="en-US" sz="2000" dirty="0">
                <a:solidFill>
                  <a:schemeClr val="dk1"/>
                </a:solidFill>
                <a:latin typeface="+mj-lt"/>
                <a:ea typeface="Arial"/>
                <a:cs typeface="Arial"/>
                <a:sym typeface="Arial"/>
              </a:rPr>
              <a:t>, excluding those worn </a:t>
            </a:r>
            <a:r>
              <a:rPr lang="en-US" sz="2000" dirty="0" smtClean="0">
                <a:solidFill>
                  <a:schemeClr val="dk1"/>
                </a:solidFill>
                <a:latin typeface="+mj-lt"/>
                <a:ea typeface="Arial"/>
                <a:cs typeface="Arial"/>
                <a:sym typeface="Arial"/>
              </a:rPr>
              <a:t>in observance </a:t>
            </a:r>
            <a:r>
              <a:rPr lang="en-US" sz="2000" dirty="0">
                <a:solidFill>
                  <a:schemeClr val="dk1"/>
                </a:solidFill>
                <a:latin typeface="+mj-lt"/>
                <a:ea typeface="Arial"/>
                <a:cs typeface="Arial"/>
                <a:sym typeface="Arial"/>
              </a:rPr>
              <a:t>of their religion, that could block the view of students’ faces, contain profanity, cause a</a:t>
            </a:r>
          </a:p>
          <a:p>
            <a:pPr marL="0" lvl="0" indent="0">
              <a:spcBef>
                <a:spcPts val="0"/>
              </a:spcBef>
              <a:buClr>
                <a:schemeClr val="dk1"/>
              </a:buClr>
              <a:buSzPts val="1800"/>
              <a:buNone/>
            </a:pPr>
            <a:r>
              <a:rPr lang="en-US" sz="2000" dirty="0">
                <a:solidFill>
                  <a:schemeClr val="dk1"/>
                </a:solidFill>
                <a:latin typeface="+mj-lt"/>
                <a:ea typeface="Arial"/>
                <a:cs typeface="Arial"/>
                <a:sym typeface="Arial"/>
              </a:rPr>
              <a:t>disruption, or promote alcohol, contraband, or gang related activity, shall not be worn while on campus </a:t>
            </a:r>
            <a:r>
              <a:rPr lang="en-US" sz="2000" dirty="0" smtClean="0">
                <a:solidFill>
                  <a:schemeClr val="dk1"/>
                </a:solidFill>
                <a:latin typeface="+mj-lt"/>
                <a:ea typeface="Arial"/>
                <a:cs typeface="Arial"/>
                <a:sym typeface="Arial"/>
              </a:rPr>
              <a:t>during the </a:t>
            </a:r>
            <a:r>
              <a:rPr lang="en-US" sz="2000" dirty="0">
                <a:solidFill>
                  <a:schemeClr val="dk1"/>
                </a:solidFill>
                <a:latin typeface="+mj-lt"/>
                <a:ea typeface="Arial"/>
                <a:cs typeface="Arial"/>
                <a:sym typeface="Arial"/>
              </a:rPr>
              <a:t>school day. However, students may wear hats to include beanies/skull caps, sunglasses, or other </a:t>
            </a:r>
            <a:r>
              <a:rPr lang="en-US" sz="2000" dirty="0" smtClean="0">
                <a:solidFill>
                  <a:schemeClr val="dk1"/>
                </a:solidFill>
                <a:latin typeface="+mj-lt"/>
                <a:ea typeface="Arial"/>
                <a:cs typeface="Arial"/>
                <a:sym typeface="Arial"/>
              </a:rPr>
              <a:t>sun- protective </a:t>
            </a:r>
            <a:r>
              <a:rPr lang="en-US" sz="2000" dirty="0">
                <a:solidFill>
                  <a:schemeClr val="dk1"/>
                </a:solidFill>
                <a:latin typeface="+mj-lt"/>
                <a:ea typeface="Arial"/>
                <a:cs typeface="Arial"/>
                <a:sym typeface="Arial"/>
              </a:rPr>
              <a:t>wear, excluding those described above, while outdoors during school hours, such as when </a:t>
            </a:r>
            <a:r>
              <a:rPr lang="en-US" sz="2000" dirty="0" smtClean="0">
                <a:solidFill>
                  <a:schemeClr val="dk1"/>
                </a:solidFill>
                <a:latin typeface="+mj-lt"/>
                <a:ea typeface="Arial"/>
                <a:cs typeface="Arial"/>
                <a:sym typeface="Arial"/>
              </a:rPr>
              <a:t>students are </a:t>
            </a:r>
            <a:r>
              <a:rPr lang="en-US" sz="2000" dirty="0">
                <a:solidFill>
                  <a:schemeClr val="dk1"/>
                </a:solidFill>
                <a:latin typeface="+mj-lt"/>
                <a:ea typeface="Arial"/>
                <a:cs typeface="Arial"/>
                <a:sym typeface="Arial"/>
              </a:rPr>
              <a:t>at recess or in physical education classes or outdoor class transitions; however, </a:t>
            </a:r>
            <a:r>
              <a:rPr lang="en-US" sz="2000" b="1" dirty="0">
                <a:solidFill>
                  <a:srgbClr val="FF0000"/>
                </a:solidFill>
                <a:latin typeface="+mj-lt"/>
                <a:ea typeface="Arial"/>
                <a:cs typeface="Arial"/>
                <a:sym typeface="Arial"/>
              </a:rPr>
              <a:t>these items are </a:t>
            </a:r>
            <a:r>
              <a:rPr lang="en-US" sz="2000" b="1" dirty="0" smtClean="0">
                <a:solidFill>
                  <a:srgbClr val="FF0000"/>
                </a:solidFill>
                <a:latin typeface="+mj-lt"/>
                <a:ea typeface="Arial"/>
                <a:cs typeface="Arial"/>
                <a:sym typeface="Arial"/>
              </a:rPr>
              <a:t>not permitted </a:t>
            </a:r>
            <a:r>
              <a:rPr lang="en-US" sz="2000" b="1" dirty="0">
                <a:solidFill>
                  <a:srgbClr val="FF0000"/>
                </a:solidFill>
                <a:latin typeface="+mj-lt"/>
                <a:ea typeface="Arial"/>
                <a:cs typeface="Arial"/>
                <a:sym typeface="Arial"/>
              </a:rPr>
              <a:t>to be worn inside the school building</a:t>
            </a:r>
            <a:r>
              <a:rPr lang="en-US" sz="2000" b="1" dirty="0">
                <a:solidFill>
                  <a:schemeClr val="dk1"/>
                </a:solidFill>
                <a:latin typeface="+mj-lt"/>
                <a:ea typeface="Arial"/>
                <a:cs typeface="Arial"/>
                <a:sym typeface="Arial"/>
              </a:rPr>
              <a:t>.</a:t>
            </a:r>
            <a:endParaRPr lang="en-US" sz="2000" b="1" dirty="0">
              <a:latin typeface="+mj-lt"/>
              <a:cs typeface="Arial" panose="020B0604020202020204" pitchFamily="34" charset="0"/>
            </a:endParaRPr>
          </a:p>
        </p:txBody>
      </p:sp>
      <p:sp>
        <p:nvSpPr>
          <p:cNvPr id="4" name="Content Placeholder 3"/>
          <p:cNvSpPr>
            <a:spLocks noGrp="1"/>
          </p:cNvSpPr>
          <p:nvPr>
            <p:ph sz="half" idx="2"/>
          </p:nvPr>
        </p:nvSpPr>
        <p:spPr>
          <a:xfrm>
            <a:off x="6406342" y="1916677"/>
            <a:ext cx="5177246" cy="3448595"/>
          </a:xfrm>
        </p:spPr>
        <p:txBody>
          <a:bodyPr>
            <a:noAutofit/>
          </a:bodyPr>
          <a:lstStyle/>
          <a:p>
            <a:pPr marL="0" indent="0">
              <a:buClrTx/>
              <a:buNone/>
            </a:pPr>
            <a:r>
              <a:rPr lang="en-US" sz="2000" b="1" dirty="0">
                <a:solidFill>
                  <a:srgbClr val="FF0000"/>
                </a:solidFill>
                <a:latin typeface="+mj-lt"/>
                <a:cs typeface="Arial" panose="020B0604020202020204" pitchFamily="34" charset="0"/>
              </a:rPr>
              <a:t>All shirts must cover the midriff and not have spaghetti or thin strips less than 3 inches. Shirts may </a:t>
            </a:r>
            <a:r>
              <a:rPr lang="en-US" sz="2000" b="1" dirty="0" smtClean="0">
                <a:solidFill>
                  <a:srgbClr val="FF0000"/>
                </a:solidFill>
                <a:latin typeface="+mj-lt"/>
                <a:cs typeface="Arial" panose="020B0604020202020204" pitchFamily="34" charset="0"/>
              </a:rPr>
              <a:t>not contain </a:t>
            </a:r>
            <a:r>
              <a:rPr lang="en-US" sz="2000" b="1" dirty="0">
                <a:solidFill>
                  <a:srgbClr val="FF0000"/>
                </a:solidFill>
                <a:latin typeface="+mj-lt"/>
                <a:cs typeface="Arial" panose="020B0604020202020204" pitchFamily="34" charset="0"/>
              </a:rPr>
              <a:t>any vulgar language or </a:t>
            </a:r>
            <a:r>
              <a:rPr lang="en-US" sz="2000" b="1" dirty="0" smtClean="0">
                <a:solidFill>
                  <a:srgbClr val="FF0000"/>
                </a:solidFill>
                <a:latin typeface="+mj-lt"/>
                <a:cs typeface="Arial" panose="020B0604020202020204" pitchFamily="34" charset="0"/>
              </a:rPr>
              <a:t>images.  </a:t>
            </a:r>
            <a:r>
              <a:rPr lang="en-US" sz="2000" dirty="0" smtClean="0">
                <a:latin typeface="+mj-lt"/>
                <a:cs typeface="Arial" panose="020B0604020202020204" pitchFamily="34" charset="0"/>
              </a:rPr>
              <a:t>Students </a:t>
            </a:r>
            <a:r>
              <a:rPr lang="en-US" sz="2000" dirty="0">
                <a:latin typeface="+mj-lt"/>
                <a:cs typeface="Arial" panose="020B0604020202020204" pitchFamily="34" charset="0"/>
              </a:rPr>
              <a:t>are not allowed to wear sleepwear including onesies, nightgowns, robes, </a:t>
            </a:r>
            <a:r>
              <a:rPr lang="en-US" sz="2000" dirty="0" err="1">
                <a:latin typeface="+mj-lt"/>
                <a:cs typeface="Arial" panose="020B0604020202020204" pitchFamily="34" charset="0"/>
              </a:rPr>
              <a:t>sleepsets</a:t>
            </a:r>
            <a:r>
              <a:rPr lang="en-US" sz="2000" dirty="0">
                <a:latin typeface="+mj-lt"/>
                <a:cs typeface="Arial" panose="020B0604020202020204" pitchFamily="34" charset="0"/>
              </a:rPr>
              <a:t> pajama </a:t>
            </a:r>
            <a:r>
              <a:rPr lang="en-US" sz="2000" dirty="0" smtClean="0">
                <a:latin typeface="+mj-lt"/>
                <a:cs typeface="Arial" panose="020B0604020202020204" pitchFamily="34" charset="0"/>
              </a:rPr>
              <a:t>pants, except </a:t>
            </a:r>
            <a:r>
              <a:rPr lang="en-US" sz="2000" dirty="0">
                <a:latin typeface="+mj-lt"/>
                <a:cs typeface="Arial" panose="020B0604020202020204" pitchFamily="34" charset="0"/>
              </a:rPr>
              <a:t>for when approved by the principal for a school event. </a:t>
            </a:r>
            <a:r>
              <a:rPr lang="en-US" sz="2000" b="1" dirty="0">
                <a:solidFill>
                  <a:srgbClr val="FF0000"/>
                </a:solidFill>
                <a:latin typeface="+mj-lt"/>
                <a:cs typeface="Arial" panose="020B0604020202020204" pitchFamily="34" charset="0"/>
              </a:rPr>
              <a:t>Students are not allowed to wear </a:t>
            </a:r>
            <a:r>
              <a:rPr lang="en-US" sz="2000" b="1" dirty="0" smtClean="0">
                <a:solidFill>
                  <a:srgbClr val="FF0000"/>
                </a:solidFill>
                <a:latin typeface="+mj-lt"/>
                <a:cs typeface="Arial" panose="020B0604020202020204" pitchFamily="34" charset="0"/>
              </a:rPr>
              <a:t>revealing clothing </a:t>
            </a:r>
            <a:r>
              <a:rPr lang="en-US" sz="2000" b="1" dirty="0">
                <a:solidFill>
                  <a:srgbClr val="FF0000"/>
                </a:solidFill>
                <a:latin typeface="+mj-lt"/>
                <a:cs typeface="Arial" panose="020B0604020202020204" pitchFamily="34" charset="0"/>
              </a:rPr>
              <a:t>that exposes the torso. Examples include, but are not limited to, see-through garments, </a:t>
            </a:r>
            <a:r>
              <a:rPr lang="en-US" sz="2000" b="1" dirty="0" smtClean="0">
                <a:solidFill>
                  <a:srgbClr val="FF0000"/>
                </a:solidFill>
                <a:latin typeface="+mj-lt"/>
                <a:cs typeface="Arial" panose="020B0604020202020204" pitchFamily="34" charset="0"/>
              </a:rPr>
              <a:t>backless attire</a:t>
            </a:r>
            <a:r>
              <a:rPr lang="en-US" sz="2000" b="1" dirty="0">
                <a:solidFill>
                  <a:srgbClr val="FF0000"/>
                </a:solidFill>
                <a:latin typeface="+mj-lt"/>
                <a:cs typeface="Arial" panose="020B0604020202020204" pitchFamily="34" charset="0"/>
              </a:rPr>
              <a:t>, clothing that is unlined sheer or unlined lace, bare midriff clothing that allows any area of the </a:t>
            </a:r>
            <a:r>
              <a:rPr lang="en-US" sz="2000" b="1" dirty="0" smtClean="0">
                <a:solidFill>
                  <a:srgbClr val="FF0000"/>
                </a:solidFill>
                <a:latin typeface="+mj-lt"/>
                <a:cs typeface="Arial" panose="020B0604020202020204" pitchFamily="34" charset="0"/>
              </a:rPr>
              <a:t>midriff (front </a:t>
            </a:r>
            <a:r>
              <a:rPr lang="en-US" sz="2000" b="1" dirty="0">
                <a:solidFill>
                  <a:srgbClr val="FF0000"/>
                </a:solidFill>
                <a:latin typeface="+mj-lt"/>
                <a:cs typeface="Arial" panose="020B0604020202020204" pitchFamily="34" charset="0"/>
              </a:rPr>
              <a:t>or back) to be exposed when sitting or standing, or raising the arms.</a:t>
            </a:r>
            <a:endParaRPr lang="en-US" sz="2000" b="1" dirty="0">
              <a:latin typeface="+mj-lt"/>
            </a:endParaRPr>
          </a:p>
        </p:txBody>
      </p:sp>
      <p:sp>
        <p:nvSpPr>
          <p:cNvPr id="5" name="TextBox 4"/>
          <p:cNvSpPr txBox="1"/>
          <p:nvPr/>
        </p:nvSpPr>
        <p:spPr>
          <a:xfrm>
            <a:off x="1066801" y="1257482"/>
            <a:ext cx="10058399" cy="923330"/>
          </a:xfrm>
          <a:prstGeom prst="rect">
            <a:avLst/>
          </a:prstGeom>
          <a:noFill/>
        </p:spPr>
        <p:txBody>
          <a:bodyPr wrap="square" rtlCol="0">
            <a:spAutoFit/>
          </a:bodyPr>
          <a:lstStyle/>
          <a:p>
            <a:r>
              <a:rPr lang="en-US" b="1" dirty="0">
                <a:solidFill>
                  <a:schemeClr val="dk1"/>
                </a:solidFill>
                <a:latin typeface="Arial"/>
                <a:ea typeface="Arial"/>
                <a:cs typeface="Arial"/>
                <a:sym typeface="Arial"/>
              </a:rPr>
              <a:t>The School Board </a:t>
            </a:r>
            <a:r>
              <a:rPr lang="en-US" b="1" dirty="0" smtClean="0">
                <a:solidFill>
                  <a:schemeClr val="dk1"/>
                </a:solidFill>
                <a:latin typeface="Arial"/>
                <a:ea typeface="Arial"/>
                <a:cs typeface="Arial"/>
                <a:sym typeface="Arial"/>
              </a:rPr>
              <a:t>adopted </a:t>
            </a:r>
            <a:r>
              <a:rPr lang="en-US" b="1" dirty="0">
                <a:solidFill>
                  <a:schemeClr val="dk1"/>
                </a:solidFill>
                <a:latin typeface="Arial"/>
                <a:ea typeface="Arial"/>
                <a:cs typeface="Arial"/>
                <a:sym typeface="Arial"/>
              </a:rPr>
              <a:t>a new dress code policy </a:t>
            </a:r>
            <a:r>
              <a:rPr lang="en-US" b="1" dirty="0" smtClean="0">
                <a:solidFill>
                  <a:schemeClr val="dk1"/>
                </a:solidFill>
                <a:latin typeface="Arial"/>
                <a:ea typeface="Arial"/>
                <a:cs typeface="Arial"/>
                <a:sym typeface="Arial"/>
              </a:rPr>
              <a:t>in the spring of 2022 in conjunction with district leaders and Student Government presidents from the district high schools. </a:t>
            </a:r>
            <a:endParaRPr lang="en-US" b="1"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112040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98823"/>
          </a:xfrm>
        </p:spPr>
        <p:txBody>
          <a:bodyPr/>
          <a:lstStyle/>
          <a:p>
            <a:r>
              <a:rPr lang="en-US" b="1" dirty="0" smtClean="0">
                <a:solidFill>
                  <a:schemeClr val="tx1"/>
                </a:solidFill>
              </a:rPr>
              <a:t>Dress Code</a:t>
            </a:r>
            <a:endParaRPr lang="en-US" b="1" dirty="0">
              <a:solidFill>
                <a:schemeClr val="tx1"/>
              </a:solidFill>
            </a:endParaRPr>
          </a:p>
        </p:txBody>
      </p:sp>
      <p:sp>
        <p:nvSpPr>
          <p:cNvPr id="3" name="Content Placeholder 2"/>
          <p:cNvSpPr>
            <a:spLocks noGrp="1"/>
          </p:cNvSpPr>
          <p:nvPr>
            <p:ph sz="half" idx="1"/>
          </p:nvPr>
        </p:nvSpPr>
        <p:spPr>
          <a:xfrm>
            <a:off x="692331" y="2664822"/>
            <a:ext cx="5577839" cy="3553097"/>
          </a:xfrm>
        </p:spPr>
        <p:txBody>
          <a:bodyPr>
            <a:noAutofit/>
          </a:bodyPr>
          <a:lstStyle/>
          <a:p>
            <a:pPr marL="0" lvl="0" indent="0">
              <a:spcBef>
                <a:spcPts val="0"/>
              </a:spcBef>
              <a:buClr>
                <a:schemeClr val="dk1"/>
              </a:buClr>
              <a:buSzPts val="1800"/>
              <a:buNone/>
            </a:pPr>
            <a:r>
              <a:rPr lang="en-US" sz="2000" dirty="0">
                <a:latin typeface="+mj-lt"/>
                <a:cs typeface="Arial" panose="020B0604020202020204" pitchFamily="34" charset="0"/>
              </a:rPr>
              <a:t>Clothing must be worn appropriately and properly fastened with </a:t>
            </a:r>
            <a:r>
              <a:rPr lang="en-US" sz="2000" b="1" dirty="0">
                <a:solidFill>
                  <a:srgbClr val="FF0000"/>
                </a:solidFill>
                <a:latin typeface="+mj-lt"/>
                <a:cs typeface="Arial" panose="020B0604020202020204" pitchFamily="34" charset="0"/>
              </a:rPr>
              <a:t>no tears/holes that reveal undergarments </a:t>
            </a:r>
            <a:r>
              <a:rPr lang="en-US" sz="2000" b="1" dirty="0" smtClean="0">
                <a:solidFill>
                  <a:srgbClr val="FF0000"/>
                </a:solidFill>
                <a:latin typeface="+mj-lt"/>
                <a:cs typeface="Arial" panose="020B0604020202020204" pitchFamily="34" charset="0"/>
              </a:rPr>
              <a:t>or skin </a:t>
            </a:r>
            <a:r>
              <a:rPr lang="en-US" sz="2000" b="1" dirty="0">
                <a:solidFill>
                  <a:srgbClr val="FF0000"/>
                </a:solidFill>
                <a:latin typeface="+mj-lt"/>
                <a:cs typeface="Arial" panose="020B0604020202020204" pitchFamily="34" charset="0"/>
              </a:rPr>
              <a:t>above the upper thigh (halfway between the crease your hip makes and the mid-thigh).</a:t>
            </a:r>
            <a:r>
              <a:rPr lang="en-US" sz="2000" dirty="0">
                <a:latin typeface="+mj-lt"/>
                <a:cs typeface="Arial" panose="020B0604020202020204" pitchFamily="34" charset="0"/>
              </a:rPr>
              <a:t> Durable, </a:t>
            </a:r>
            <a:r>
              <a:rPr lang="en-US" sz="2000" dirty="0" smtClean="0">
                <a:latin typeface="+mj-lt"/>
                <a:cs typeface="Arial" panose="020B0604020202020204" pitchFamily="34" charset="0"/>
              </a:rPr>
              <a:t>non transparent </a:t>
            </a:r>
            <a:r>
              <a:rPr lang="en-US" sz="2000" dirty="0">
                <a:latin typeface="+mj-lt"/>
                <a:cs typeface="Arial" panose="020B0604020202020204" pitchFamily="34" charset="0"/>
              </a:rPr>
              <a:t>materials including paper, tape, or other fabric may be used to cover tears/holes</a:t>
            </a:r>
            <a:r>
              <a:rPr lang="en-US" sz="2000" dirty="0" smtClean="0">
                <a:latin typeface="+mj-lt"/>
                <a:cs typeface="Arial" panose="020B0604020202020204" pitchFamily="34" charset="0"/>
              </a:rPr>
              <a:t>.</a:t>
            </a:r>
          </a:p>
          <a:p>
            <a:pPr marL="0" lvl="0" indent="0">
              <a:spcBef>
                <a:spcPts val="0"/>
              </a:spcBef>
              <a:buClr>
                <a:schemeClr val="dk1"/>
              </a:buClr>
              <a:buSzPts val="1800"/>
              <a:buNone/>
            </a:pPr>
            <a:endParaRPr lang="en-US" sz="2000" dirty="0">
              <a:latin typeface="+mj-lt"/>
              <a:cs typeface="Arial" panose="020B0604020202020204" pitchFamily="34" charset="0"/>
            </a:endParaRPr>
          </a:p>
          <a:p>
            <a:pPr marL="0" lvl="0" indent="0">
              <a:spcBef>
                <a:spcPts val="0"/>
              </a:spcBef>
              <a:buClr>
                <a:schemeClr val="dk1"/>
              </a:buClr>
              <a:buSzPts val="1800"/>
              <a:buNone/>
            </a:pPr>
            <a:r>
              <a:rPr lang="en-US" sz="2000" dirty="0" smtClean="0">
                <a:latin typeface="+mj-lt"/>
                <a:cs typeface="Arial" panose="020B0604020202020204" pitchFamily="34" charset="0"/>
              </a:rPr>
              <a:t>Students </a:t>
            </a:r>
            <a:r>
              <a:rPr lang="en-US" sz="2000" dirty="0">
                <a:latin typeface="+mj-lt"/>
                <a:cs typeface="Arial" panose="020B0604020202020204" pitchFamily="34" charset="0"/>
              </a:rPr>
              <a:t>are prohibited from wearing clothing that exposes underwear or body parts in an indecent or </a:t>
            </a:r>
            <a:r>
              <a:rPr lang="en-US" sz="2000" dirty="0" smtClean="0">
                <a:latin typeface="+mj-lt"/>
                <a:cs typeface="Arial" panose="020B0604020202020204" pitchFamily="34" charset="0"/>
              </a:rPr>
              <a:t>vulgar manner </a:t>
            </a:r>
            <a:r>
              <a:rPr lang="en-US" sz="2000" dirty="0">
                <a:latin typeface="+mj-lt"/>
                <a:cs typeface="Arial" panose="020B0604020202020204" pitchFamily="34" charset="0"/>
              </a:rPr>
              <a:t>or that disrupts the orderly learning environment.</a:t>
            </a:r>
          </a:p>
        </p:txBody>
      </p:sp>
      <p:sp>
        <p:nvSpPr>
          <p:cNvPr id="4" name="Content Placeholder 3"/>
          <p:cNvSpPr>
            <a:spLocks noGrp="1"/>
          </p:cNvSpPr>
          <p:nvPr>
            <p:ph sz="half" idx="2"/>
          </p:nvPr>
        </p:nvSpPr>
        <p:spPr>
          <a:xfrm>
            <a:off x="6434051" y="2664822"/>
            <a:ext cx="5177246" cy="3448595"/>
          </a:xfrm>
        </p:spPr>
        <p:txBody>
          <a:bodyPr>
            <a:noAutofit/>
          </a:bodyPr>
          <a:lstStyle/>
          <a:p>
            <a:pPr marL="0" indent="0">
              <a:buClrTx/>
              <a:buNone/>
            </a:pPr>
            <a:r>
              <a:rPr lang="en-US" sz="2000" b="1" dirty="0">
                <a:solidFill>
                  <a:srgbClr val="FF0000"/>
                </a:solidFill>
              </a:rPr>
              <a:t>Hemlines</a:t>
            </a:r>
            <a:r>
              <a:rPr lang="en-US" sz="2000" dirty="0"/>
              <a:t> for dresses, </a:t>
            </a:r>
            <a:r>
              <a:rPr lang="en-US" sz="2000" dirty="0" err="1"/>
              <a:t>skorts</a:t>
            </a:r>
            <a:r>
              <a:rPr lang="en-US" sz="2000" dirty="0"/>
              <a:t>, skirts, and/or shorts must be </a:t>
            </a:r>
            <a:r>
              <a:rPr lang="en-US" sz="2000" b="1" dirty="0">
                <a:solidFill>
                  <a:srgbClr val="FF0000"/>
                </a:solidFill>
              </a:rPr>
              <a:t>no shorter than mid-thigh </a:t>
            </a:r>
            <a:r>
              <a:rPr lang="en-US" sz="2000" dirty="0"/>
              <a:t>(a second violation of </a:t>
            </a:r>
            <a:r>
              <a:rPr lang="en-US" sz="2000" dirty="0" smtClean="0"/>
              <a:t>this policy </a:t>
            </a:r>
            <a:r>
              <a:rPr lang="en-US" sz="2000" dirty="0"/>
              <a:t>will result in appropriate disciplinary action). </a:t>
            </a:r>
            <a:r>
              <a:rPr lang="en-US" sz="2000" b="1" dirty="0">
                <a:solidFill>
                  <a:srgbClr val="FF0000"/>
                </a:solidFill>
              </a:rPr>
              <a:t>Mid-thigh is defined as while a student is in the </a:t>
            </a:r>
            <a:r>
              <a:rPr lang="en-US" sz="2000" b="1" dirty="0" smtClean="0">
                <a:solidFill>
                  <a:srgbClr val="FF0000"/>
                </a:solidFill>
              </a:rPr>
              <a:t>standing position</a:t>
            </a:r>
            <a:r>
              <a:rPr lang="en-US" sz="2000" b="1" dirty="0">
                <a:solidFill>
                  <a:srgbClr val="FF0000"/>
                </a:solidFill>
              </a:rPr>
              <a:t>, measure halfway from the top of the leg (the crease your hip makes when seated) to the top of </a:t>
            </a:r>
            <a:r>
              <a:rPr lang="en-US" sz="2000" b="1" dirty="0" smtClean="0">
                <a:solidFill>
                  <a:srgbClr val="FF0000"/>
                </a:solidFill>
              </a:rPr>
              <a:t>the knee</a:t>
            </a:r>
            <a:r>
              <a:rPr lang="en-US" sz="2000" b="1" dirty="0">
                <a:solidFill>
                  <a:srgbClr val="FF0000"/>
                </a:solidFill>
              </a:rPr>
              <a:t>.</a:t>
            </a:r>
          </a:p>
          <a:p>
            <a:pPr marL="0" indent="0">
              <a:buClrTx/>
              <a:buNone/>
            </a:pPr>
            <a:r>
              <a:rPr lang="en-US" sz="2000" b="1" dirty="0" smtClean="0">
                <a:solidFill>
                  <a:srgbClr val="FF0000"/>
                </a:solidFill>
              </a:rPr>
              <a:t>Skin-tight </a:t>
            </a:r>
            <a:r>
              <a:rPr lang="en-US" sz="2000" b="1" dirty="0">
                <a:solidFill>
                  <a:srgbClr val="FF0000"/>
                </a:solidFill>
              </a:rPr>
              <a:t>recreation clothing </a:t>
            </a:r>
            <a:r>
              <a:rPr lang="en-US" sz="2000" dirty="0"/>
              <a:t>(e.g., bike pants, tights, leotards, leggings) may be worn </a:t>
            </a:r>
            <a:r>
              <a:rPr lang="en-US" sz="2000" b="1" dirty="0">
                <a:solidFill>
                  <a:srgbClr val="FF0000"/>
                </a:solidFill>
              </a:rPr>
              <a:t>under</a:t>
            </a:r>
            <a:r>
              <a:rPr lang="en-US" sz="2000" dirty="0"/>
              <a:t> </a:t>
            </a:r>
            <a:r>
              <a:rPr lang="en-US" sz="2000" b="1" dirty="0">
                <a:solidFill>
                  <a:srgbClr val="FF0000"/>
                </a:solidFill>
              </a:rPr>
              <a:t>shorts, </a:t>
            </a:r>
            <a:r>
              <a:rPr lang="en-US" sz="2000" b="1" dirty="0" smtClean="0">
                <a:solidFill>
                  <a:srgbClr val="FF0000"/>
                </a:solidFill>
              </a:rPr>
              <a:t>dresses, skirts</a:t>
            </a:r>
            <a:r>
              <a:rPr lang="en-US" sz="2000" b="1" dirty="0">
                <a:solidFill>
                  <a:srgbClr val="FF0000"/>
                </a:solidFill>
              </a:rPr>
              <a:t>, or with a shirt that covers the pelvic area and buttocks.</a:t>
            </a:r>
          </a:p>
        </p:txBody>
      </p:sp>
      <p:sp>
        <p:nvSpPr>
          <p:cNvPr id="5" name="TextBox 4"/>
          <p:cNvSpPr txBox="1"/>
          <p:nvPr/>
        </p:nvSpPr>
        <p:spPr>
          <a:xfrm>
            <a:off x="1066801" y="1627052"/>
            <a:ext cx="10058399" cy="923330"/>
          </a:xfrm>
          <a:prstGeom prst="rect">
            <a:avLst/>
          </a:prstGeom>
          <a:noFill/>
        </p:spPr>
        <p:txBody>
          <a:bodyPr wrap="square" rtlCol="0">
            <a:spAutoFit/>
          </a:bodyPr>
          <a:lstStyle/>
          <a:p>
            <a:r>
              <a:rPr lang="en-US" b="1" dirty="0">
                <a:solidFill>
                  <a:schemeClr val="dk1"/>
                </a:solidFill>
                <a:latin typeface="Arial"/>
                <a:ea typeface="Arial"/>
                <a:cs typeface="Arial"/>
                <a:sym typeface="Arial"/>
              </a:rPr>
              <a:t>The School Board </a:t>
            </a:r>
            <a:r>
              <a:rPr lang="en-US" b="1" dirty="0" smtClean="0">
                <a:solidFill>
                  <a:schemeClr val="dk1"/>
                </a:solidFill>
                <a:latin typeface="Arial"/>
                <a:ea typeface="Arial"/>
                <a:cs typeface="Arial"/>
                <a:sym typeface="Arial"/>
              </a:rPr>
              <a:t>adopted </a:t>
            </a:r>
            <a:r>
              <a:rPr lang="en-US" b="1" dirty="0">
                <a:solidFill>
                  <a:schemeClr val="dk1"/>
                </a:solidFill>
                <a:latin typeface="Arial"/>
                <a:ea typeface="Arial"/>
                <a:cs typeface="Arial"/>
                <a:sym typeface="Arial"/>
              </a:rPr>
              <a:t>a new dress code policy </a:t>
            </a:r>
            <a:r>
              <a:rPr lang="en-US" b="1" dirty="0" smtClean="0">
                <a:solidFill>
                  <a:schemeClr val="dk1"/>
                </a:solidFill>
                <a:latin typeface="Arial"/>
                <a:ea typeface="Arial"/>
                <a:cs typeface="Arial"/>
                <a:sym typeface="Arial"/>
              </a:rPr>
              <a:t>in the spring of 2022 in conjunction with district leaders and Student Government presidents from the district high schools. </a:t>
            </a:r>
            <a:endParaRPr lang="en-US" b="1"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391101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98823"/>
          </a:xfrm>
        </p:spPr>
        <p:txBody>
          <a:bodyPr/>
          <a:lstStyle/>
          <a:p>
            <a:r>
              <a:rPr lang="en-US" b="1" dirty="0" smtClean="0">
                <a:solidFill>
                  <a:schemeClr val="tx1"/>
                </a:solidFill>
              </a:rPr>
              <a:t>Dress Code</a:t>
            </a:r>
            <a:endParaRPr lang="en-US" b="1" dirty="0">
              <a:solidFill>
                <a:schemeClr val="tx1"/>
              </a:solidFill>
            </a:endParaRPr>
          </a:p>
        </p:txBody>
      </p:sp>
      <p:sp>
        <p:nvSpPr>
          <p:cNvPr id="3" name="Content Placeholder 2"/>
          <p:cNvSpPr>
            <a:spLocks noGrp="1"/>
          </p:cNvSpPr>
          <p:nvPr>
            <p:ph sz="half" idx="1"/>
          </p:nvPr>
        </p:nvSpPr>
        <p:spPr>
          <a:xfrm>
            <a:off x="692331" y="2664822"/>
            <a:ext cx="5577839" cy="3553097"/>
          </a:xfrm>
        </p:spPr>
        <p:txBody>
          <a:bodyPr>
            <a:noAutofit/>
          </a:bodyPr>
          <a:lstStyle/>
          <a:p>
            <a:pPr marL="0" lvl="0" indent="0">
              <a:spcBef>
                <a:spcPts val="0"/>
              </a:spcBef>
              <a:buClr>
                <a:schemeClr val="dk1"/>
              </a:buClr>
              <a:buSzPts val="1800"/>
              <a:buNone/>
            </a:pPr>
            <a:r>
              <a:rPr lang="en-US" sz="2000" b="1" dirty="0">
                <a:solidFill>
                  <a:srgbClr val="FF0000"/>
                </a:solidFill>
                <a:latin typeface="+mj-lt"/>
                <a:cs typeface="Arial" panose="020B0604020202020204" pitchFamily="34" charset="0"/>
              </a:rPr>
              <a:t>Clothing, jewelry, and/or accessories </a:t>
            </a:r>
            <a:r>
              <a:rPr lang="en-US" sz="2000" dirty="0">
                <a:latin typeface="+mj-lt"/>
                <a:cs typeface="Arial" panose="020B0604020202020204" pitchFamily="34" charset="0"/>
              </a:rPr>
              <a:t>(such as backpacks and/or purses) </a:t>
            </a:r>
            <a:r>
              <a:rPr lang="en-US" sz="2000" b="1" dirty="0">
                <a:solidFill>
                  <a:srgbClr val="FF0000"/>
                </a:solidFill>
                <a:latin typeface="+mj-lt"/>
                <a:cs typeface="Arial" panose="020B0604020202020204" pitchFamily="34" charset="0"/>
              </a:rPr>
              <a:t>with decorations, symbols, </a:t>
            </a:r>
            <a:r>
              <a:rPr lang="en-US" sz="2000" b="1" dirty="0" smtClean="0">
                <a:solidFill>
                  <a:srgbClr val="FF0000"/>
                </a:solidFill>
                <a:latin typeface="+mj-lt"/>
                <a:cs typeface="Arial" panose="020B0604020202020204" pitchFamily="34" charset="0"/>
              </a:rPr>
              <a:t>mottos, slogans</a:t>
            </a:r>
            <a:r>
              <a:rPr lang="en-US" sz="2000" b="1" dirty="0">
                <a:solidFill>
                  <a:srgbClr val="FF0000"/>
                </a:solidFill>
                <a:latin typeface="+mj-lt"/>
                <a:cs typeface="Arial" panose="020B0604020202020204" pitchFamily="34" charset="0"/>
              </a:rPr>
              <a:t>, signs, images, or designs which are offensive or disruptive are prohibited</a:t>
            </a:r>
            <a:r>
              <a:rPr lang="en-US" sz="2000" dirty="0">
                <a:latin typeface="+mj-lt"/>
                <a:cs typeface="Arial" panose="020B0604020202020204" pitchFamily="34" charset="0"/>
              </a:rPr>
              <a:t>. Examples include, but </a:t>
            </a:r>
            <a:r>
              <a:rPr lang="en-US" sz="2000" dirty="0" smtClean="0">
                <a:latin typeface="+mj-lt"/>
                <a:cs typeface="Arial" panose="020B0604020202020204" pitchFamily="34" charset="0"/>
              </a:rPr>
              <a:t>are not </a:t>
            </a:r>
            <a:r>
              <a:rPr lang="en-US" sz="2000" dirty="0">
                <a:latin typeface="+mj-lt"/>
                <a:cs typeface="Arial" panose="020B0604020202020204" pitchFamily="34" charset="0"/>
              </a:rPr>
              <a:t>limited to, anything that promotes </a:t>
            </a:r>
            <a:r>
              <a:rPr lang="en-US" sz="2000" b="1" dirty="0">
                <a:solidFill>
                  <a:srgbClr val="FF0000"/>
                </a:solidFill>
                <a:latin typeface="+mj-lt"/>
                <a:cs typeface="Arial" panose="020B0604020202020204" pitchFamily="34" charset="0"/>
              </a:rPr>
              <a:t>drugs, alcohol, tobacco, gang identification, weapons, or lewd </a:t>
            </a:r>
            <a:r>
              <a:rPr lang="en-US" sz="2000" b="1" dirty="0" smtClean="0">
                <a:solidFill>
                  <a:srgbClr val="FF0000"/>
                </a:solidFill>
                <a:latin typeface="+mj-lt"/>
                <a:cs typeface="Arial" panose="020B0604020202020204" pitchFamily="34" charset="0"/>
              </a:rPr>
              <a:t>sexual behavior</a:t>
            </a:r>
            <a:r>
              <a:rPr lang="en-US" sz="2000" b="1" dirty="0">
                <a:solidFill>
                  <a:srgbClr val="FF0000"/>
                </a:solidFill>
                <a:latin typeface="+mj-lt"/>
                <a:cs typeface="Arial" panose="020B0604020202020204" pitchFamily="34" charset="0"/>
              </a:rPr>
              <a:t>; symbols or writings that have racial (e.g. swastikas, rebel flags, etc.) or sexual connotation; </a:t>
            </a:r>
            <a:r>
              <a:rPr lang="en-US" sz="2000" b="1" dirty="0" smtClean="0">
                <a:solidFill>
                  <a:srgbClr val="FF0000"/>
                </a:solidFill>
                <a:latin typeface="+mj-lt"/>
                <a:cs typeface="Arial" panose="020B0604020202020204" pitchFamily="34" charset="0"/>
              </a:rPr>
              <a:t>or profane </a:t>
            </a:r>
            <a:r>
              <a:rPr lang="en-US" sz="2000" b="1" dirty="0">
                <a:solidFill>
                  <a:srgbClr val="FF0000"/>
                </a:solidFill>
                <a:latin typeface="+mj-lt"/>
                <a:cs typeface="Arial" panose="020B0604020202020204" pitchFamily="34" charset="0"/>
              </a:rPr>
              <a:t>language are also prohibited.</a:t>
            </a:r>
          </a:p>
        </p:txBody>
      </p:sp>
      <p:sp>
        <p:nvSpPr>
          <p:cNvPr id="4" name="Content Placeholder 3"/>
          <p:cNvSpPr>
            <a:spLocks noGrp="1"/>
          </p:cNvSpPr>
          <p:nvPr>
            <p:ph sz="half" idx="2"/>
          </p:nvPr>
        </p:nvSpPr>
        <p:spPr>
          <a:xfrm>
            <a:off x="6434051" y="2664822"/>
            <a:ext cx="5177246" cy="3448595"/>
          </a:xfrm>
        </p:spPr>
        <p:txBody>
          <a:bodyPr>
            <a:noAutofit/>
          </a:bodyPr>
          <a:lstStyle/>
          <a:p>
            <a:pPr marL="0" indent="0">
              <a:buClrTx/>
              <a:buNone/>
            </a:pPr>
            <a:r>
              <a:rPr lang="en-US" sz="2000" dirty="0"/>
              <a:t>All middle and high school students shall be required to wear appropriate clothing for physical education </a:t>
            </a:r>
            <a:r>
              <a:rPr lang="en-US" sz="2000" dirty="0" smtClean="0"/>
              <a:t>as prescribed </a:t>
            </a:r>
            <a:r>
              <a:rPr lang="en-US" sz="2000" dirty="0"/>
              <a:t>by the school.</a:t>
            </a:r>
          </a:p>
        </p:txBody>
      </p:sp>
      <p:sp>
        <p:nvSpPr>
          <p:cNvPr id="5" name="TextBox 4"/>
          <p:cNvSpPr txBox="1"/>
          <p:nvPr/>
        </p:nvSpPr>
        <p:spPr>
          <a:xfrm>
            <a:off x="1066801" y="1627052"/>
            <a:ext cx="10058399" cy="923330"/>
          </a:xfrm>
          <a:prstGeom prst="rect">
            <a:avLst/>
          </a:prstGeom>
          <a:noFill/>
        </p:spPr>
        <p:txBody>
          <a:bodyPr wrap="square" rtlCol="0">
            <a:spAutoFit/>
          </a:bodyPr>
          <a:lstStyle/>
          <a:p>
            <a:r>
              <a:rPr lang="en-US" b="1" dirty="0">
                <a:solidFill>
                  <a:schemeClr val="dk1"/>
                </a:solidFill>
                <a:latin typeface="Arial"/>
                <a:ea typeface="Arial"/>
                <a:cs typeface="Arial"/>
                <a:sym typeface="Arial"/>
              </a:rPr>
              <a:t>The School Board </a:t>
            </a:r>
            <a:r>
              <a:rPr lang="en-US" b="1" dirty="0" smtClean="0">
                <a:solidFill>
                  <a:schemeClr val="dk1"/>
                </a:solidFill>
                <a:latin typeface="Arial"/>
                <a:ea typeface="Arial"/>
                <a:cs typeface="Arial"/>
                <a:sym typeface="Arial"/>
              </a:rPr>
              <a:t>adopted </a:t>
            </a:r>
            <a:r>
              <a:rPr lang="en-US" b="1" dirty="0">
                <a:solidFill>
                  <a:schemeClr val="dk1"/>
                </a:solidFill>
                <a:latin typeface="Arial"/>
                <a:ea typeface="Arial"/>
                <a:cs typeface="Arial"/>
                <a:sym typeface="Arial"/>
              </a:rPr>
              <a:t>a new dress code policy </a:t>
            </a:r>
            <a:r>
              <a:rPr lang="en-US" b="1" dirty="0" smtClean="0">
                <a:solidFill>
                  <a:schemeClr val="dk1"/>
                </a:solidFill>
                <a:latin typeface="Arial"/>
                <a:ea typeface="Arial"/>
                <a:cs typeface="Arial"/>
                <a:sym typeface="Arial"/>
              </a:rPr>
              <a:t>in the spring of 2022 in conjunction with district leaders and Student Government presidents from the district high schools. </a:t>
            </a:r>
            <a:endParaRPr lang="en-US" b="1"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1337851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98823"/>
          </a:xfrm>
        </p:spPr>
        <p:txBody>
          <a:bodyPr/>
          <a:lstStyle/>
          <a:p>
            <a:r>
              <a:rPr lang="en-US" b="1" dirty="0" smtClean="0">
                <a:solidFill>
                  <a:schemeClr val="tx1"/>
                </a:solidFill>
              </a:rPr>
              <a:t>New Rule – Cell Phones</a:t>
            </a:r>
            <a:endParaRPr lang="en-US" b="1" dirty="0">
              <a:solidFill>
                <a:schemeClr val="tx1"/>
              </a:solidFill>
            </a:endParaRPr>
          </a:p>
        </p:txBody>
      </p:sp>
      <p:sp>
        <p:nvSpPr>
          <p:cNvPr id="3" name="Content Placeholder 2"/>
          <p:cNvSpPr>
            <a:spLocks noGrp="1"/>
          </p:cNvSpPr>
          <p:nvPr>
            <p:ph sz="half" idx="1"/>
          </p:nvPr>
        </p:nvSpPr>
        <p:spPr>
          <a:xfrm>
            <a:off x="701568" y="2956447"/>
            <a:ext cx="5577839" cy="3553097"/>
          </a:xfrm>
        </p:spPr>
        <p:txBody>
          <a:bodyPr>
            <a:normAutofit fontScale="92500" lnSpcReduction="20000"/>
          </a:bodyPr>
          <a:lstStyle/>
          <a:p>
            <a:pPr marL="0" indent="0">
              <a:buNone/>
            </a:pPr>
            <a:r>
              <a:rPr lang="en-US" sz="2600" dirty="0"/>
              <a:t>D</a:t>
            </a:r>
            <a:r>
              <a:rPr lang="en-US" sz="2600" dirty="0" smtClean="0"/>
              <a:t>uring </a:t>
            </a:r>
            <a:r>
              <a:rPr lang="en-US" sz="2600" dirty="0"/>
              <a:t>school hours, cell phones and/or any other wireless communication devices are </a:t>
            </a:r>
            <a:r>
              <a:rPr lang="en-US" sz="2600" b="1" dirty="0">
                <a:solidFill>
                  <a:srgbClr val="FF0000"/>
                </a:solidFill>
              </a:rPr>
              <a:t>to be on silent or in vibrate mode and kept in a book bag, purse, or pocket(out of sight)</a:t>
            </a:r>
            <a:r>
              <a:rPr lang="en-US" sz="2600" dirty="0"/>
              <a:t> unless otherwise allowed for instructional use by the teacher or unless school administration authorizes cell phone usage during designated times during the school day.</a:t>
            </a:r>
          </a:p>
          <a:p>
            <a:pPr marL="0" indent="0">
              <a:buNone/>
            </a:pPr>
            <a:r>
              <a:rPr lang="en-US" dirty="0"/>
              <a:t/>
            </a:r>
            <a:br>
              <a:rPr lang="en-US" dirty="0"/>
            </a:b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61760" y="2913016"/>
            <a:ext cx="5177246" cy="3448595"/>
          </a:xfrm>
        </p:spPr>
        <p:txBody>
          <a:bodyPr>
            <a:normAutofit fontScale="92500" lnSpcReduction="20000"/>
          </a:bodyPr>
          <a:lstStyle/>
          <a:p>
            <a:pPr marL="0" indent="0">
              <a:buNone/>
            </a:pPr>
            <a:r>
              <a:rPr lang="en-US" sz="2600" dirty="0"/>
              <a:t>To keep the focus on academics, to reduce unnecessary distractions, and to protect students from other’s misuse of cell phones and other wireless communication devices (WCD), each high school will enforce the following:</a:t>
            </a:r>
          </a:p>
          <a:p>
            <a:pPr marL="0" indent="0">
              <a:buNone/>
            </a:pPr>
            <a:r>
              <a:rPr lang="en-US" dirty="0"/>
              <a:t/>
            </a:r>
            <a:br>
              <a:rPr lang="en-US" dirty="0"/>
            </a:br>
            <a:endParaRPr lang="en-US" dirty="0"/>
          </a:p>
        </p:txBody>
      </p:sp>
      <p:sp>
        <p:nvSpPr>
          <p:cNvPr id="5" name="TextBox 4"/>
          <p:cNvSpPr txBox="1"/>
          <p:nvPr/>
        </p:nvSpPr>
        <p:spPr>
          <a:xfrm>
            <a:off x="1066801" y="1627052"/>
            <a:ext cx="10058399" cy="1477328"/>
          </a:xfrm>
          <a:prstGeom prst="rect">
            <a:avLst/>
          </a:prstGeom>
          <a:noFill/>
        </p:spPr>
        <p:txBody>
          <a:bodyPr wrap="square" rtlCol="0">
            <a:spAutoFit/>
          </a:bodyPr>
          <a:lstStyle/>
          <a:p>
            <a:r>
              <a:rPr lang="en-US" b="1" dirty="0"/>
              <a:t>STUDENT USE OF CELL PHONE AND OTHER WIRELESS COMMUNICATION DEVICES (WCD) PROTOCOL – High Schools</a:t>
            </a:r>
            <a:r>
              <a:rPr lang="en-US" dirty="0"/>
              <a:t> </a:t>
            </a:r>
          </a:p>
          <a:p>
            <a:r>
              <a:rPr lang="en-US" dirty="0"/>
              <a:t>General Use Rules-Policy 5136</a:t>
            </a:r>
          </a:p>
          <a:p>
            <a:r>
              <a:rPr lang="en-US" dirty="0"/>
              <a:t/>
            </a:r>
            <a:br>
              <a:rPr lang="en-US" dirty="0"/>
            </a:br>
            <a:endParaRPr lang="en-US" dirty="0"/>
          </a:p>
        </p:txBody>
      </p:sp>
    </p:spTree>
    <p:extLst>
      <p:ext uri="{BB962C8B-B14F-4D97-AF65-F5344CB8AC3E}">
        <p14:creationId xmlns:p14="http://schemas.microsoft.com/office/powerpoint/2010/main" val="412880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98823"/>
          </a:xfrm>
        </p:spPr>
        <p:txBody>
          <a:bodyPr/>
          <a:lstStyle/>
          <a:p>
            <a:r>
              <a:rPr lang="en-US" b="1" dirty="0" smtClean="0">
                <a:solidFill>
                  <a:schemeClr val="tx1"/>
                </a:solidFill>
              </a:rPr>
              <a:t>New Rule – Cell Phones</a:t>
            </a:r>
            <a:endParaRPr lang="en-US" b="1" dirty="0">
              <a:solidFill>
                <a:schemeClr val="tx1"/>
              </a:solidFill>
            </a:endParaRPr>
          </a:p>
        </p:txBody>
      </p:sp>
      <p:sp>
        <p:nvSpPr>
          <p:cNvPr id="3" name="Content Placeholder 2"/>
          <p:cNvSpPr>
            <a:spLocks noGrp="1"/>
          </p:cNvSpPr>
          <p:nvPr>
            <p:ph sz="half" idx="1"/>
          </p:nvPr>
        </p:nvSpPr>
        <p:spPr>
          <a:xfrm>
            <a:off x="701568" y="2956447"/>
            <a:ext cx="5577839" cy="3553097"/>
          </a:xfrm>
        </p:spPr>
        <p:txBody>
          <a:bodyPr>
            <a:normAutofit/>
          </a:bodyPr>
          <a:lstStyle/>
          <a:p>
            <a:pPr marL="0" indent="0">
              <a:buNone/>
            </a:pPr>
            <a:r>
              <a:rPr lang="en-US" sz="2400" dirty="0"/>
              <a:t>Students are prohibited from using cell phones/wireless communication devices/headphones and ear buds during the school day, including while off-campus during a field trip to capture, record, or transmit the words or sound and/or images of any student, staff member, or other person.</a:t>
            </a:r>
            <a:r>
              <a:rPr lang="en-US" dirty="0"/>
              <a:t/>
            </a:r>
            <a:br>
              <a:rPr lang="en-US" dirty="0"/>
            </a:b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61760" y="2913016"/>
            <a:ext cx="5177246" cy="3448595"/>
          </a:xfrm>
        </p:spPr>
        <p:txBody>
          <a:bodyPr>
            <a:normAutofit/>
          </a:bodyPr>
          <a:lstStyle/>
          <a:p>
            <a:pPr marL="0" indent="0">
              <a:buNone/>
            </a:pPr>
            <a:r>
              <a:rPr lang="en-US" sz="2400" dirty="0"/>
              <a:t>Cell Phones and wireless communication devices are to be stored out of sight while in the classroom.  At no time should cell phones or other wireless communication devices be visible or audible during class unless permitted by the teacher for instructional purposes.</a:t>
            </a:r>
            <a:r>
              <a:rPr lang="en-US" dirty="0"/>
              <a:t/>
            </a:r>
            <a:br>
              <a:rPr lang="en-US" dirty="0"/>
            </a:br>
            <a:endParaRPr lang="en-US" dirty="0"/>
          </a:p>
        </p:txBody>
      </p:sp>
      <p:sp>
        <p:nvSpPr>
          <p:cNvPr id="5" name="TextBox 4"/>
          <p:cNvSpPr txBox="1"/>
          <p:nvPr/>
        </p:nvSpPr>
        <p:spPr>
          <a:xfrm>
            <a:off x="1066801" y="1627052"/>
            <a:ext cx="10058399" cy="1477328"/>
          </a:xfrm>
          <a:prstGeom prst="rect">
            <a:avLst/>
          </a:prstGeom>
          <a:noFill/>
        </p:spPr>
        <p:txBody>
          <a:bodyPr wrap="square" rtlCol="0">
            <a:spAutoFit/>
          </a:bodyPr>
          <a:lstStyle/>
          <a:p>
            <a:r>
              <a:rPr lang="en-US" b="1" dirty="0"/>
              <a:t>STUDENT USE OF CELL PHONE AND OTHER WIRELESS COMMUNICATION DEVICES (WCD) PROTOCOL – High Schools</a:t>
            </a:r>
            <a:r>
              <a:rPr lang="en-US" dirty="0"/>
              <a:t> </a:t>
            </a:r>
          </a:p>
          <a:p>
            <a:r>
              <a:rPr lang="en-US" dirty="0"/>
              <a:t>General Use Rules-Policy 5136</a:t>
            </a:r>
          </a:p>
          <a:p>
            <a:r>
              <a:rPr lang="en-US" dirty="0"/>
              <a:t/>
            </a:r>
            <a:br>
              <a:rPr lang="en-US" dirty="0"/>
            </a:br>
            <a:endParaRPr lang="en-US" dirty="0"/>
          </a:p>
        </p:txBody>
      </p:sp>
    </p:spTree>
    <p:extLst>
      <p:ext uri="{BB962C8B-B14F-4D97-AF65-F5344CB8AC3E}">
        <p14:creationId xmlns:p14="http://schemas.microsoft.com/office/powerpoint/2010/main" val="343606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fontScale="90000"/>
          </a:bodyPr>
          <a:lstStyle/>
          <a:p>
            <a:pPr algn="ctr"/>
            <a:r>
              <a:rPr lang="en-US" b="1" dirty="0" smtClean="0">
                <a:solidFill>
                  <a:schemeClr val="tx1"/>
                </a:solidFill>
              </a:rPr>
              <a:t>Administration - 9</a:t>
            </a:r>
            <a:r>
              <a:rPr lang="en-US" b="1" baseline="30000" dirty="0" smtClean="0">
                <a:solidFill>
                  <a:schemeClr val="tx1"/>
                </a:solidFill>
              </a:rPr>
              <a:t>th</a:t>
            </a:r>
            <a:r>
              <a:rPr lang="en-US" b="1" dirty="0">
                <a:solidFill>
                  <a:schemeClr val="tx1"/>
                </a:solidFill>
              </a:rPr>
              <a:t> </a:t>
            </a:r>
            <a:r>
              <a:rPr lang="en-US" b="1" dirty="0" smtClean="0">
                <a:solidFill>
                  <a:schemeClr val="tx1"/>
                </a:solidFill>
              </a:rPr>
              <a:t>through 12</a:t>
            </a:r>
            <a:r>
              <a:rPr lang="en-US" b="1" baseline="30000" dirty="0" smtClean="0">
                <a:solidFill>
                  <a:schemeClr val="tx1"/>
                </a:solidFill>
              </a:rPr>
              <a:t>th</a:t>
            </a:r>
            <a:r>
              <a:rPr lang="en-US" b="1" dirty="0" smtClean="0">
                <a:solidFill>
                  <a:schemeClr val="tx1"/>
                </a:solidFill>
              </a:rPr>
              <a:t> Grades</a:t>
            </a:r>
            <a:br>
              <a:rPr lang="en-US" b="1" dirty="0" smtClean="0">
                <a:solidFill>
                  <a:schemeClr val="tx1"/>
                </a:solidFill>
              </a:rPr>
            </a:br>
            <a:r>
              <a:rPr lang="en-US" sz="4000" b="1" dirty="0" smtClean="0">
                <a:solidFill>
                  <a:schemeClr val="tx1"/>
                </a:solidFill>
              </a:rPr>
              <a:t>(Organized by Students’ Last Names)</a:t>
            </a:r>
            <a:endParaRPr lang="en-US" sz="4000" b="1" dirty="0">
              <a:solidFill>
                <a:schemeClr val="tx1"/>
              </a:solidFill>
            </a:endParaRP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37358532"/>
              </p:ext>
            </p:extLst>
          </p:nvPr>
        </p:nvGraphicFramePr>
        <p:xfrm>
          <a:off x="685799" y="2037524"/>
          <a:ext cx="10817088"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339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98823"/>
          </a:xfrm>
        </p:spPr>
        <p:txBody>
          <a:bodyPr/>
          <a:lstStyle/>
          <a:p>
            <a:r>
              <a:rPr lang="en-US" b="1" dirty="0" smtClean="0">
                <a:solidFill>
                  <a:schemeClr val="tx1"/>
                </a:solidFill>
              </a:rPr>
              <a:t>New Rule – Cell Phones</a:t>
            </a:r>
            <a:endParaRPr lang="en-US" b="1" dirty="0">
              <a:solidFill>
                <a:schemeClr val="tx1"/>
              </a:solidFill>
            </a:endParaRPr>
          </a:p>
        </p:txBody>
      </p:sp>
      <p:sp>
        <p:nvSpPr>
          <p:cNvPr id="3" name="Content Placeholder 2"/>
          <p:cNvSpPr>
            <a:spLocks noGrp="1"/>
          </p:cNvSpPr>
          <p:nvPr>
            <p:ph sz="half" idx="1"/>
          </p:nvPr>
        </p:nvSpPr>
        <p:spPr>
          <a:xfrm>
            <a:off x="701568" y="2761673"/>
            <a:ext cx="5577839" cy="3747871"/>
          </a:xfrm>
        </p:spPr>
        <p:txBody>
          <a:bodyPr>
            <a:normAutofit fontScale="47500" lnSpcReduction="20000"/>
          </a:bodyPr>
          <a:lstStyle/>
          <a:p>
            <a:pPr marL="0" indent="0">
              <a:buNone/>
            </a:pPr>
            <a:r>
              <a:rPr lang="en-US" sz="6000" dirty="0"/>
              <a:t>For the purposes of this protocol, wireless communication devices (WCD) include any privately-owned portable technology device, including but not limited to cell phones, tablets, laptops, cameras, audio and/or video recorders and players, headphones and speakers, and all other hand-held electronic communication and data storage devices.</a:t>
            </a:r>
            <a:r>
              <a:rPr lang="en-US" dirty="0"/>
              <a:t/>
            </a:r>
            <a:br>
              <a:rPr lang="en-US" dirty="0"/>
            </a:b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52524" y="2365716"/>
            <a:ext cx="5177246" cy="4433453"/>
          </a:xfrm>
        </p:spPr>
        <p:txBody>
          <a:bodyPr>
            <a:normAutofit fontScale="47500" lnSpcReduction="20000"/>
          </a:bodyPr>
          <a:lstStyle/>
          <a:p>
            <a:pPr marL="0" indent="0">
              <a:buNone/>
            </a:pPr>
            <a:r>
              <a:rPr lang="en-US" sz="5100" dirty="0" smtClean="0"/>
              <a:t>Using </a:t>
            </a:r>
            <a:r>
              <a:rPr lang="en-US" sz="5100" dirty="0"/>
              <a:t>a cell phone/WCD to capture, record, and/or transmit audio and/or pictures/video of an individual without proper consent is not permitted.</a:t>
            </a:r>
          </a:p>
          <a:p>
            <a:pPr marL="0" indent="0">
              <a:buNone/>
            </a:pPr>
            <a:r>
              <a:rPr lang="en-US" sz="5100" dirty="0" smtClean="0"/>
              <a:t>Students </a:t>
            </a:r>
            <a:r>
              <a:rPr lang="en-US" sz="5100" dirty="0"/>
              <a:t>are prohibited from using a cell phone/WCD to capture, record, and/or transmit test information or any other information in a manner constituting fraud, theft, cheating, or academic dishonesty. Likewise, students are prohibited from using cell phones/wireless communication devices to receive such information.</a:t>
            </a:r>
            <a:r>
              <a:rPr lang="en-US" dirty="0"/>
              <a:t/>
            </a:r>
            <a:br>
              <a:rPr lang="en-US" dirty="0"/>
            </a:br>
            <a:endParaRPr lang="en-US" dirty="0"/>
          </a:p>
        </p:txBody>
      </p:sp>
      <p:sp>
        <p:nvSpPr>
          <p:cNvPr id="5" name="TextBox 4"/>
          <p:cNvSpPr txBox="1"/>
          <p:nvPr/>
        </p:nvSpPr>
        <p:spPr>
          <a:xfrm>
            <a:off x="1066801" y="1627052"/>
            <a:ext cx="10058399" cy="1477328"/>
          </a:xfrm>
          <a:prstGeom prst="rect">
            <a:avLst/>
          </a:prstGeom>
          <a:noFill/>
        </p:spPr>
        <p:txBody>
          <a:bodyPr wrap="square" rtlCol="0">
            <a:spAutoFit/>
          </a:bodyPr>
          <a:lstStyle/>
          <a:p>
            <a:r>
              <a:rPr lang="en-US" b="1" dirty="0"/>
              <a:t>STUDENT USE OF CELL PHONE AND OTHER WIRELESS COMMUNICATION DEVICES (WCD) PROTOCOL – High Schools</a:t>
            </a:r>
            <a:r>
              <a:rPr lang="en-US" dirty="0"/>
              <a:t> </a:t>
            </a:r>
          </a:p>
          <a:p>
            <a:r>
              <a:rPr lang="en-US" dirty="0"/>
              <a:t>General Use Rules-Policy 5136</a:t>
            </a:r>
          </a:p>
          <a:p>
            <a:r>
              <a:rPr lang="en-US" dirty="0"/>
              <a:t/>
            </a:r>
            <a:br>
              <a:rPr lang="en-US" dirty="0"/>
            </a:br>
            <a:endParaRPr lang="en-US" dirty="0"/>
          </a:p>
        </p:txBody>
      </p:sp>
    </p:spTree>
    <p:extLst>
      <p:ext uri="{BB962C8B-B14F-4D97-AF65-F5344CB8AC3E}">
        <p14:creationId xmlns:p14="http://schemas.microsoft.com/office/powerpoint/2010/main" val="80309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6237"/>
            <a:ext cx="10058400" cy="898823"/>
          </a:xfrm>
        </p:spPr>
        <p:txBody>
          <a:bodyPr/>
          <a:lstStyle/>
          <a:p>
            <a:r>
              <a:rPr lang="en-US" b="1" dirty="0" smtClean="0">
                <a:solidFill>
                  <a:schemeClr val="tx1"/>
                </a:solidFill>
              </a:rPr>
              <a:t>New Rule – Cell Phones</a:t>
            </a:r>
            <a:endParaRPr lang="en-US" b="1" dirty="0">
              <a:solidFill>
                <a:schemeClr val="tx1"/>
              </a:solidFill>
            </a:endParaRPr>
          </a:p>
        </p:txBody>
      </p:sp>
      <p:sp>
        <p:nvSpPr>
          <p:cNvPr id="3" name="Content Placeholder 2"/>
          <p:cNvSpPr>
            <a:spLocks noGrp="1"/>
          </p:cNvSpPr>
          <p:nvPr>
            <p:ph sz="half" idx="1"/>
          </p:nvPr>
        </p:nvSpPr>
        <p:spPr>
          <a:xfrm>
            <a:off x="701568" y="2198255"/>
            <a:ext cx="5577839" cy="4311289"/>
          </a:xfrm>
        </p:spPr>
        <p:txBody>
          <a:bodyPr>
            <a:normAutofit lnSpcReduction="10000"/>
          </a:bodyPr>
          <a:lstStyle/>
          <a:p>
            <a:pPr marL="0" indent="0">
              <a:buNone/>
            </a:pPr>
            <a:r>
              <a:rPr lang="en-US" sz="2200" dirty="0"/>
              <a:t>Students are personally and solely responsible for the care and security of their cell phone/wireless communication device.</a:t>
            </a:r>
          </a:p>
          <a:p>
            <a:pPr marL="0" indent="0">
              <a:buNone/>
            </a:pPr>
            <a:r>
              <a:rPr lang="en-US" sz="2200" dirty="0" smtClean="0"/>
              <a:t>Students </a:t>
            </a:r>
            <a:r>
              <a:rPr lang="en-US" sz="2200" dirty="0"/>
              <a:t>shall have no expectation of confidentiality with respect to their use of cell phones/wireless communication devices on school premises/property</a:t>
            </a:r>
            <a:r>
              <a:rPr lang="en-US" sz="2200" dirty="0" smtClean="0"/>
              <a:t>.</a:t>
            </a:r>
          </a:p>
          <a:p>
            <a:pPr marL="0" indent="0">
              <a:buNone/>
            </a:pPr>
            <a:r>
              <a:rPr lang="en-US" sz="2200" dirty="0"/>
              <a:t/>
            </a:r>
            <a:br>
              <a:rPr lang="en-US" sz="2200" dirty="0"/>
            </a:br>
            <a:r>
              <a:rPr lang="en-US" sz="2200" dirty="0"/>
              <a:t>The possession or use of </a:t>
            </a:r>
            <a:r>
              <a:rPr lang="en-US" sz="2200" dirty="0" err="1"/>
              <a:t>bluetooth</a:t>
            </a:r>
            <a:r>
              <a:rPr lang="en-US" sz="2200" dirty="0"/>
              <a:t>/portable speakers are prohibited on campus.  </a:t>
            </a:r>
            <a:r>
              <a:rPr lang="en-US" sz="2200" u="sng" dirty="0"/>
              <a:t>Speakers will be confiscated by administration and returned after school hours to a parent/legal guardian.</a:t>
            </a:r>
            <a:endParaRPr lang="en-US" sz="2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61760" y="1793107"/>
            <a:ext cx="5177246" cy="4433453"/>
          </a:xfrm>
        </p:spPr>
        <p:txBody>
          <a:bodyPr>
            <a:noAutofit/>
          </a:bodyPr>
          <a:lstStyle/>
          <a:p>
            <a:pPr marL="0" indent="0">
              <a:buNone/>
            </a:pPr>
            <a:r>
              <a:rPr lang="en-US" sz="2200" dirty="0"/>
              <a:t> </a:t>
            </a:r>
          </a:p>
          <a:p>
            <a:pPr marL="0" indent="0">
              <a:buNone/>
            </a:pPr>
            <a:r>
              <a:rPr lang="en-US" sz="2200" dirty="0"/>
              <a:t>Students are </a:t>
            </a:r>
            <a:r>
              <a:rPr lang="en-US" sz="2200" b="1" dirty="0"/>
              <a:t>not allowed</a:t>
            </a:r>
            <a:r>
              <a:rPr lang="en-US" sz="2200" dirty="0"/>
              <a:t> to use cell phones/wireless communication devices in the classroom unless directed by the teacher for educational purposes only.</a:t>
            </a:r>
          </a:p>
          <a:p>
            <a:pPr marL="0" indent="0">
              <a:buNone/>
            </a:pPr>
            <a:r>
              <a:rPr lang="en-US" sz="2200" dirty="0"/>
              <a:t>Students are </a:t>
            </a:r>
            <a:r>
              <a:rPr lang="en-US" sz="2200" b="1" dirty="0"/>
              <a:t>not allowed </a:t>
            </a:r>
            <a:r>
              <a:rPr lang="en-US" sz="2200" dirty="0"/>
              <a:t>to use headphones or earbuds during class (exceptions are ONLY extended to students who have specialized accommodations identified in an IEP or504 Plan)</a:t>
            </a:r>
          </a:p>
        </p:txBody>
      </p:sp>
      <p:sp>
        <p:nvSpPr>
          <p:cNvPr id="5" name="TextBox 4"/>
          <p:cNvSpPr txBox="1"/>
          <p:nvPr/>
        </p:nvSpPr>
        <p:spPr>
          <a:xfrm>
            <a:off x="1066801" y="1192943"/>
            <a:ext cx="10058399" cy="1200329"/>
          </a:xfrm>
          <a:prstGeom prst="rect">
            <a:avLst/>
          </a:prstGeom>
          <a:noFill/>
        </p:spPr>
        <p:txBody>
          <a:bodyPr wrap="square" rtlCol="0">
            <a:spAutoFit/>
          </a:bodyPr>
          <a:lstStyle/>
          <a:p>
            <a:r>
              <a:rPr lang="en-US" b="1" dirty="0"/>
              <a:t>STUDENT USE OF CELL PHONE AND OTHER WIRELESS COMMUNICATION DEVICES (WCD) PROTOCOL – High Schools</a:t>
            </a:r>
            <a:r>
              <a:rPr lang="en-US" dirty="0"/>
              <a:t> </a:t>
            </a:r>
          </a:p>
          <a:p>
            <a:r>
              <a:rPr lang="en-US" dirty="0"/>
              <a:t>General Use Rules-Policy </a:t>
            </a:r>
            <a:r>
              <a:rPr lang="en-US" dirty="0" smtClean="0"/>
              <a:t>5136</a:t>
            </a:r>
            <a:br>
              <a:rPr lang="en-US" dirty="0" smtClean="0"/>
            </a:br>
            <a:endParaRPr lang="en-US" dirty="0"/>
          </a:p>
        </p:txBody>
      </p:sp>
    </p:spTree>
    <p:extLst>
      <p:ext uri="{BB962C8B-B14F-4D97-AF65-F5344CB8AC3E}">
        <p14:creationId xmlns:p14="http://schemas.microsoft.com/office/powerpoint/2010/main" val="1141743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6237"/>
            <a:ext cx="10058400" cy="898823"/>
          </a:xfrm>
        </p:spPr>
        <p:txBody>
          <a:bodyPr/>
          <a:lstStyle/>
          <a:p>
            <a:r>
              <a:rPr lang="en-US" b="1" dirty="0" smtClean="0">
                <a:solidFill>
                  <a:schemeClr val="tx1"/>
                </a:solidFill>
              </a:rPr>
              <a:t>New Rule – Cell Phones</a:t>
            </a:r>
            <a:endParaRPr lang="en-US" b="1" dirty="0">
              <a:solidFill>
                <a:schemeClr val="tx1"/>
              </a:solidFill>
            </a:endParaRPr>
          </a:p>
        </p:txBody>
      </p:sp>
      <p:sp>
        <p:nvSpPr>
          <p:cNvPr id="3" name="Content Placeholder 2"/>
          <p:cNvSpPr>
            <a:spLocks noGrp="1"/>
          </p:cNvSpPr>
          <p:nvPr>
            <p:ph sz="half" idx="1"/>
          </p:nvPr>
        </p:nvSpPr>
        <p:spPr>
          <a:xfrm>
            <a:off x="3186150" y="2515435"/>
            <a:ext cx="5577839" cy="4311289"/>
          </a:xfrm>
        </p:spPr>
        <p:txBody>
          <a:bodyPr>
            <a:normAutofit lnSpcReduction="10000"/>
          </a:bodyPr>
          <a:lstStyle/>
          <a:p>
            <a:pPr marL="0" indent="0">
              <a:buNone/>
            </a:pPr>
            <a:r>
              <a:rPr lang="en-US" sz="2400" dirty="0"/>
              <a:t>Cell Phones and other WCDs are allowed before school, in between class changes, and after school however, video recordings remain prohibited.</a:t>
            </a:r>
          </a:p>
          <a:p>
            <a:pPr marL="0" indent="0">
              <a:buNone/>
            </a:pPr>
            <a:r>
              <a:rPr lang="en-US" sz="2400" dirty="0" smtClean="0"/>
              <a:t>Cell </a:t>
            </a:r>
            <a:r>
              <a:rPr lang="en-US" sz="2400" dirty="0"/>
              <a:t>Phones and other WCDs are allowed during the student’s scheduled lunch break and only in the defined lunch areas, (pavilion- outside lunch seating and inside the cafeteria).</a:t>
            </a:r>
          </a:p>
          <a:p>
            <a:pPr marL="0" indent="0">
              <a:buNone/>
            </a:pPr>
            <a:r>
              <a:rPr lang="en-US" sz="2400" dirty="0"/>
              <a:t/>
            </a:r>
            <a:br>
              <a:rPr lang="en-US" sz="2400" dirty="0"/>
            </a:br>
            <a:endParaRPr lang="en-US" sz="2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461760" y="1793107"/>
            <a:ext cx="5177246" cy="4433453"/>
          </a:xfrm>
        </p:spPr>
        <p:txBody>
          <a:bodyPr>
            <a:noAutofit/>
          </a:bodyPr>
          <a:lstStyle/>
          <a:p>
            <a:pPr marL="0" indent="0">
              <a:buNone/>
            </a:pPr>
            <a:r>
              <a:rPr lang="en-US" sz="2200" dirty="0"/>
              <a:t> </a:t>
            </a:r>
          </a:p>
        </p:txBody>
      </p:sp>
      <p:sp>
        <p:nvSpPr>
          <p:cNvPr id="5" name="TextBox 4"/>
          <p:cNvSpPr txBox="1"/>
          <p:nvPr/>
        </p:nvSpPr>
        <p:spPr>
          <a:xfrm>
            <a:off x="1066801" y="1192943"/>
            <a:ext cx="10058399" cy="1200329"/>
          </a:xfrm>
          <a:prstGeom prst="rect">
            <a:avLst/>
          </a:prstGeom>
          <a:noFill/>
        </p:spPr>
        <p:txBody>
          <a:bodyPr wrap="square" rtlCol="0">
            <a:spAutoFit/>
          </a:bodyPr>
          <a:lstStyle/>
          <a:p>
            <a:r>
              <a:rPr lang="en-US" b="1" dirty="0"/>
              <a:t>STUDENT USE OF CELL PHONE AND OTHER WIRELESS COMMUNICATION DEVICES (WCD) PROTOCOL – High Schools</a:t>
            </a:r>
            <a:r>
              <a:rPr lang="en-US" dirty="0"/>
              <a:t> </a:t>
            </a:r>
          </a:p>
          <a:p>
            <a:r>
              <a:rPr lang="en-US" dirty="0"/>
              <a:t>General Use Rules-Policy </a:t>
            </a:r>
            <a:r>
              <a:rPr lang="en-US" dirty="0" smtClean="0"/>
              <a:t>5136</a:t>
            </a:r>
            <a:br>
              <a:rPr lang="en-US" dirty="0" smtClean="0"/>
            </a:br>
            <a:endParaRPr lang="en-US" dirty="0"/>
          </a:p>
        </p:txBody>
      </p:sp>
    </p:spTree>
    <p:extLst>
      <p:ext uri="{BB962C8B-B14F-4D97-AF65-F5344CB8AC3E}">
        <p14:creationId xmlns:p14="http://schemas.microsoft.com/office/powerpoint/2010/main" val="99319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442754"/>
            <a:ext cx="6858000" cy="3500846"/>
          </a:xfrm>
        </p:spPr>
        <p:txBody>
          <a:bodyPr>
            <a:normAutofit fontScale="92500" lnSpcReduction="20000"/>
          </a:bodyPr>
          <a:lstStyle/>
          <a:p>
            <a:pPr marL="0" lvl="0" indent="0">
              <a:spcBef>
                <a:spcPts val="0"/>
              </a:spcBef>
              <a:buClr>
                <a:schemeClr val="dk1"/>
              </a:buClr>
              <a:buSzPts val="2000"/>
              <a:buNone/>
            </a:pPr>
            <a:r>
              <a:rPr lang="en-US" sz="1800" dirty="0">
                <a:solidFill>
                  <a:schemeClr val="dk1"/>
                </a:solidFill>
                <a:latin typeface="Arial"/>
                <a:ea typeface="Arial"/>
                <a:cs typeface="Arial"/>
                <a:sym typeface="Arial"/>
              </a:rPr>
              <a:t>Please encourage your child to do his/her best, to pass their </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r>
              <a:rPr lang="en-US" sz="1800" dirty="0" smtClean="0">
                <a:solidFill>
                  <a:schemeClr val="dk1"/>
                </a:solidFill>
                <a:latin typeface="Arial"/>
                <a:ea typeface="Arial"/>
                <a:cs typeface="Arial"/>
                <a:sym typeface="Arial"/>
              </a:rPr>
              <a:t>Classes with a “C” or higher. Being in class on time and remaining in class helps tremendously with this.</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endParaRPr lang="en-US" sz="1800" dirty="0">
              <a:solidFill>
                <a:schemeClr val="dk1"/>
              </a:solidFill>
              <a:latin typeface="Arial"/>
              <a:ea typeface="Arial"/>
              <a:cs typeface="Arial"/>
              <a:sym typeface="Arial"/>
            </a:endParaRPr>
          </a:p>
          <a:p>
            <a:pPr marL="0" lvl="0" indent="0">
              <a:spcBef>
                <a:spcPts val="0"/>
              </a:spcBef>
              <a:buClr>
                <a:schemeClr val="dk1"/>
              </a:buClr>
              <a:buSzPts val="2000"/>
              <a:buNone/>
            </a:pPr>
            <a:r>
              <a:rPr lang="en-US" sz="1800" dirty="0">
                <a:solidFill>
                  <a:schemeClr val="dk1"/>
                </a:solidFill>
                <a:latin typeface="Arial"/>
                <a:ea typeface="Arial"/>
                <a:cs typeface="Arial"/>
                <a:sym typeface="Arial"/>
              </a:rPr>
              <a:t>Ask your child to summarize what he/she learned, each day</a:t>
            </a:r>
            <a:r>
              <a:rPr lang="en-US" sz="1800" dirty="0" smtClean="0">
                <a:solidFill>
                  <a:schemeClr val="dk1"/>
                </a:solidFill>
                <a:latin typeface="Arial"/>
                <a:ea typeface="Arial"/>
                <a:cs typeface="Arial"/>
                <a:sym typeface="Arial"/>
              </a:rPr>
              <a:t>. Recounting learning experiences helps to “cement” the information.</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endParaRPr lang="en-US" sz="1800" dirty="0">
              <a:solidFill>
                <a:schemeClr val="dk1"/>
              </a:solidFill>
              <a:latin typeface="Arial"/>
              <a:ea typeface="Arial"/>
              <a:cs typeface="Arial"/>
              <a:sym typeface="Arial"/>
            </a:endParaRPr>
          </a:p>
          <a:p>
            <a:pPr marL="0" lvl="0" indent="0">
              <a:spcBef>
                <a:spcPts val="0"/>
              </a:spcBef>
              <a:buClr>
                <a:schemeClr val="dk1"/>
              </a:buClr>
              <a:buSzPts val="2000"/>
              <a:buNone/>
            </a:pPr>
            <a:r>
              <a:rPr lang="en-US" sz="1800" dirty="0">
                <a:solidFill>
                  <a:schemeClr val="dk1"/>
                </a:solidFill>
                <a:latin typeface="Arial"/>
                <a:ea typeface="Arial"/>
                <a:cs typeface="Arial"/>
                <a:sym typeface="Arial"/>
              </a:rPr>
              <a:t>Be nosey! Check cell phones, </a:t>
            </a:r>
            <a:r>
              <a:rPr lang="en-US" sz="1800" dirty="0" smtClean="0">
                <a:solidFill>
                  <a:schemeClr val="dk1"/>
                </a:solidFill>
                <a:latin typeface="Arial"/>
                <a:ea typeface="Arial"/>
                <a:cs typeface="Arial"/>
                <a:sym typeface="Arial"/>
              </a:rPr>
              <a:t>Chromebooks, </a:t>
            </a:r>
            <a:r>
              <a:rPr lang="en-US" sz="1800" dirty="0">
                <a:solidFill>
                  <a:schemeClr val="dk1"/>
                </a:solidFill>
                <a:latin typeface="Arial"/>
                <a:ea typeface="Arial"/>
                <a:cs typeface="Arial"/>
                <a:sym typeface="Arial"/>
              </a:rPr>
              <a:t>backpacks, binders, </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r>
              <a:rPr lang="en-US" sz="1800" dirty="0" smtClean="0">
                <a:solidFill>
                  <a:schemeClr val="dk1"/>
                </a:solidFill>
                <a:latin typeface="Arial"/>
                <a:ea typeface="Arial"/>
                <a:cs typeface="Arial"/>
                <a:sym typeface="Arial"/>
              </a:rPr>
              <a:t>folders</a:t>
            </a:r>
            <a:r>
              <a:rPr lang="en-US" sz="1800" dirty="0">
                <a:solidFill>
                  <a:schemeClr val="dk1"/>
                </a:solidFill>
                <a:latin typeface="Arial"/>
                <a:ea typeface="Arial"/>
                <a:cs typeface="Arial"/>
                <a:sym typeface="Arial"/>
              </a:rPr>
              <a:t>, etc</a:t>
            </a:r>
            <a:r>
              <a:rPr lang="en-US" sz="1800" dirty="0" smtClean="0">
                <a:solidFill>
                  <a:schemeClr val="dk1"/>
                </a:solidFill>
                <a:latin typeface="Arial"/>
                <a:ea typeface="Arial"/>
                <a:cs typeface="Arial"/>
                <a:sym typeface="Arial"/>
              </a:rPr>
              <a:t>. You’ll be surprised what you find sometimes.</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endParaRPr lang="en-US" sz="1800" dirty="0">
              <a:solidFill>
                <a:schemeClr val="dk1"/>
              </a:solidFill>
              <a:latin typeface="Arial"/>
              <a:ea typeface="Arial"/>
              <a:cs typeface="Arial"/>
              <a:sym typeface="Arial"/>
            </a:endParaRPr>
          </a:p>
          <a:p>
            <a:pPr marL="0" lvl="0" indent="0">
              <a:spcBef>
                <a:spcPts val="0"/>
              </a:spcBef>
              <a:buClr>
                <a:schemeClr val="dk1"/>
              </a:buClr>
              <a:buSzPts val="2000"/>
              <a:buNone/>
            </a:pPr>
            <a:r>
              <a:rPr lang="en-US" sz="1800" dirty="0" smtClean="0">
                <a:solidFill>
                  <a:schemeClr val="dk1"/>
                </a:solidFill>
                <a:latin typeface="Arial"/>
                <a:ea typeface="Arial"/>
                <a:cs typeface="Arial"/>
                <a:sym typeface="Arial"/>
              </a:rPr>
              <a:t>Encourage them they </a:t>
            </a:r>
            <a:r>
              <a:rPr lang="en-US" sz="1800" dirty="0">
                <a:solidFill>
                  <a:schemeClr val="dk1"/>
                </a:solidFill>
                <a:latin typeface="Arial"/>
                <a:ea typeface="Arial"/>
                <a:cs typeface="Arial"/>
                <a:sym typeface="Arial"/>
              </a:rPr>
              <a:t>leave </a:t>
            </a:r>
            <a:r>
              <a:rPr lang="en-US" sz="1800" dirty="0" smtClean="0">
                <a:solidFill>
                  <a:schemeClr val="dk1"/>
                </a:solidFill>
                <a:latin typeface="Arial"/>
                <a:ea typeface="Arial"/>
                <a:cs typeface="Arial"/>
                <a:sym typeface="Arial"/>
              </a:rPr>
              <a:t>for school, and be that “listening ear” in the evening..</a:t>
            </a:r>
            <a:endParaRPr lang="en-US" sz="1200" dirty="0">
              <a:solidFill>
                <a:srgbClr val="000000"/>
              </a:solidFill>
              <a:latin typeface="Arial"/>
              <a:ea typeface="Arial"/>
              <a:cs typeface="Arial"/>
              <a:sym typeface="Arial"/>
            </a:endParaRPr>
          </a:p>
          <a:p>
            <a:pPr marL="0" indent="0">
              <a:spcBef>
                <a:spcPts val="0"/>
              </a:spcBef>
              <a:buClr>
                <a:schemeClr val="dk1"/>
              </a:buClr>
              <a:buSzPts val="2000"/>
              <a:buNone/>
            </a:pPr>
            <a:endParaRPr lang="en-US" sz="1800" dirty="0">
              <a:solidFill>
                <a:schemeClr val="dk1"/>
              </a:solidFill>
              <a:latin typeface="Arial"/>
              <a:ea typeface="Arial"/>
              <a:cs typeface="Arial"/>
              <a:sym typeface="Arial"/>
            </a:endParaRPr>
          </a:p>
          <a:p>
            <a:pPr marL="0" lvl="0" indent="0">
              <a:spcBef>
                <a:spcPts val="0"/>
              </a:spcBef>
              <a:buClr>
                <a:schemeClr val="dk1"/>
              </a:buClr>
              <a:buSzPts val="2000"/>
              <a:buNone/>
            </a:pPr>
            <a:r>
              <a:rPr lang="en-US" sz="1800" dirty="0">
                <a:solidFill>
                  <a:schemeClr val="dk1"/>
                </a:solidFill>
                <a:latin typeface="Arial"/>
                <a:ea typeface="Arial"/>
                <a:cs typeface="Arial"/>
                <a:sym typeface="Arial"/>
              </a:rPr>
              <a:t>Check their dress attire before they leave home and backpack for a change of clothes</a:t>
            </a:r>
            <a:r>
              <a:rPr lang="en-US" sz="1800" dirty="0" smtClean="0">
                <a:solidFill>
                  <a:schemeClr val="dk1"/>
                </a:solidFill>
                <a:latin typeface="Arial"/>
                <a:ea typeface="Arial"/>
                <a:cs typeface="Arial"/>
                <a:sym typeface="Arial"/>
              </a:rPr>
              <a:t>. What walks out of the house and what walks on campus are sometimes two entirely different things.</a:t>
            </a:r>
            <a:endParaRPr lang="en-US" sz="1200" dirty="0">
              <a:solidFill>
                <a:srgbClr val="000000"/>
              </a:solidFill>
              <a:latin typeface="Arial"/>
              <a:ea typeface="Arial"/>
              <a:cs typeface="Arial"/>
              <a:sym typeface="Arial"/>
            </a:endParaRPr>
          </a:p>
          <a:p>
            <a:endParaRPr lang="en-US" dirty="0"/>
          </a:p>
        </p:txBody>
      </p:sp>
      <p:sp>
        <p:nvSpPr>
          <p:cNvPr id="4" name="Text Placeholder 3"/>
          <p:cNvSpPr>
            <a:spLocks noGrp="1"/>
          </p:cNvSpPr>
          <p:nvPr>
            <p:ph type="body" sz="half" idx="2"/>
          </p:nvPr>
        </p:nvSpPr>
        <p:spPr>
          <a:xfrm>
            <a:off x="8458200" y="3108960"/>
            <a:ext cx="3161963" cy="2246811"/>
          </a:xfrm>
        </p:spPr>
        <p:txBody>
          <a:bodyPr/>
          <a:lstStyle/>
          <a:p>
            <a:r>
              <a:rPr lang="en-US" dirty="0" smtClean="0"/>
              <a:t>“A” = 90 or higher = 4 GPA pts.</a:t>
            </a:r>
          </a:p>
          <a:p>
            <a:r>
              <a:rPr lang="en-US" dirty="0" smtClean="0"/>
              <a:t>“B” = 80-89 = 3 GPA pts.</a:t>
            </a:r>
          </a:p>
          <a:p>
            <a:r>
              <a:rPr lang="en-US" dirty="0" smtClean="0"/>
              <a:t>“C” = 70-79 = 2 GPA pts.</a:t>
            </a:r>
          </a:p>
          <a:p>
            <a:r>
              <a:rPr lang="en-US" dirty="0" smtClean="0"/>
              <a:t>“D” = 60-69 = 1 GPA pt.</a:t>
            </a:r>
          </a:p>
          <a:p>
            <a:r>
              <a:rPr lang="en-US" dirty="0" smtClean="0"/>
              <a:t>“F” = 0-59 = Zero GPA pts.</a:t>
            </a:r>
            <a:endParaRPr lang="en-US" dirty="0"/>
          </a:p>
        </p:txBody>
      </p:sp>
      <p:sp>
        <p:nvSpPr>
          <p:cNvPr id="5" name="TextBox 4"/>
          <p:cNvSpPr txBox="1"/>
          <p:nvPr/>
        </p:nvSpPr>
        <p:spPr>
          <a:xfrm>
            <a:off x="685800" y="1288197"/>
            <a:ext cx="4153989" cy="677108"/>
          </a:xfrm>
          <a:prstGeom prst="rect">
            <a:avLst/>
          </a:prstGeom>
          <a:noFill/>
        </p:spPr>
        <p:txBody>
          <a:bodyPr wrap="square" rtlCol="0">
            <a:spAutoFit/>
          </a:bodyPr>
          <a:lstStyle/>
          <a:p>
            <a:r>
              <a:rPr lang="en-US" sz="2000" b="1" dirty="0">
                <a:solidFill>
                  <a:schemeClr val="dk1"/>
                </a:solidFill>
                <a:latin typeface="Arial"/>
                <a:ea typeface="Arial"/>
                <a:cs typeface="Arial"/>
                <a:sym typeface="Arial"/>
              </a:rPr>
              <a:t>Parents, we need your support!</a:t>
            </a:r>
            <a:endParaRPr lang="en-US" sz="2000" dirty="0">
              <a:solidFill>
                <a:srgbClr val="000000"/>
              </a:solidFill>
              <a:latin typeface="Arial"/>
              <a:ea typeface="Arial"/>
              <a:cs typeface="Arial"/>
              <a:sym typeface="Arial"/>
            </a:endParaRPr>
          </a:p>
          <a:p>
            <a:endParaRPr lang="en-US" dirty="0"/>
          </a:p>
        </p:txBody>
      </p:sp>
      <p:sp>
        <p:nvSpPr>
          <p:cNvPr id="6" name="TextBox 5"/>
          <p:cNvSpPr txBox="1"/>
          <p:nvPr/>
        </p:nvSpPr>
        <p:spPr>
          <a:xfrm>
            <a:off x="685801" y="457200"/>
            <a:ext cx="6707776" cy="830997"/>
          </a:xfrm>
          <a:prstGeom prst="rect">
            <a:avLst/>
          </a:prstGeom>
          <a:noFill/>
        </p:spPr>
        <p:txBody>
          <a:bodyPr wrap="square" rtlCol="0">
            <a:spAutoFit/>
          </a:bodyPr>
          <a:lstStyle/>
          <a:p>
            <a:r>
              <a:rPr lang="en-US" sz="4800" b="1" dirty="0" smtClean="0"/>
              <a:t>Parent Involvement</a:t>
            </a:r>
            <a:endParaRPr lang="en-US" sz="4800" b="1" dirty="0"/>
          </a:p>
        </p:txBody>
      </p:sp>
      <p:pic>
        <p:nvPicPr>
          <p:cNvPr id="7" name="Google Shape;257;p32"/>
          <p:cNvPicPr preferRelativeResize="0"/>
          <p:nvPr/>
        </p:nvPicPr>
        <p:blipFill rotWithShape="1">
          <a:blip r:embed="rId2">
            <a:alphaModFix/>
          </a:blip>
          <a:srcRect/>
          <a:stretch/>
        </p:blipFill>
        <p:spPr>
          <a:xfrm>
            <a:off x="8458201" y="607392"/>
            <a:ext cx="3161962" cy="1645920"/>
          </a:xfrm>
          <a:prstGeom prst="rect">
            <a:avLst/>
          </a:prstGeom>
          <a:noFill/>
          <a:ln>
            <a:noFill/>
          </a:ln>
        </p:spPr>
      </p:pic>
    </p:spTree>
    <p:extLst>
      <p:ext uri="{BB962C8B-B14F-4D97-AF65-F5344CB8AC3E}">
        <p14:creationId xmlns:p14="http://schemas.microsoft.com/office/powerpoint/2010/main" val="1317941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B65ABA3-820C-4D75-9437-9EFA1ADFE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2" name="Rectangle 51">
            <a:extLst>
              <a:ext uri="{FF2B5EF4-FFF2-40B4-BE49-F238E27FC236}">
                <a16:creationId xmlns:a16="http://schemas.microsoft.com/office/drawing/2014/main" id="{036BF2FB-90D8-48DB-BD34-D040CDCFF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6" name="Content Placeholder 5" descr="Students group">
            <a:extLst>
              <a:ext uri="{FF2B5EF4-FFF2-40B4-BE49-F238E27FC236}">
                <a16:creationId xmlns:a16="http://schemas.microsoft.com/office/drawing/2014/main" id="{B1DE2944-CBE6-437E-B09B-0F786EE86F29}"/>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9" y="10"/>
            <a:ext cx="12191982" cy="6857990"/>
          </a:xfrm>
          <a:prstGeom prst="rect">
            <a:avLst/>
          </a:prstGeom>
          <a:noFill/>
        </p:spPr>
      </p:pic>
      <p:sp>
        <p:nvSpPr>
          <p:cNvPr id="54" name="Rectangle 53">
            <a:extLst>
              <a:ext uri="{FF2B5EF4-FFF2-40B4-BE49-F238E27FC236}">
                <a16:creationId xmlns:a16="http://schemas.microsoft.com/office/drawing/2014/main" id="{CD64F326-929E-45E2-B54D-DC7E172077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56" name="Rectangle 55">
            <a:extLst>
              <a:ext uri="{FF2B5EF4-FFF2-40B4-BE49-F238E27FC236}">
                <a16:creationId xmlns:a16="http://schemas.microsoft.com/office/drawing/2014/main" id="{7BFCDFD7-7B3B-4ED9-B533-34D0B37244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210845" y="1114533"/>
            <a:ext cx="4633416" cy="933724"/>
          </a:xfrm>
          <a:prstGeom prst="rect">
            <a:avLst/>
          </a:prstGeom>
        </p:spPr>
        <p:txBody>
          <a:bodyPr vert="horz" lIns="91440" tIns="45720" rIns="91440" bIns="45720" rtlCol="0" anchor="ctr">
            <a:normAutofit/>
          </a:bodyPr>
          <a:lstStyle/>
          <a:p>
            <a:pPr>
              <a:lnSpc>
                <a:spcPct val="90000"/>
              </a:lnSpc>
            </a:pPr>
            <a:r>
              <a:rPr lang="en-US" sz="4000" dirty="0" smtClean="0"/>
              <a:t>Website/Social Media</a:t>
            </a:r>
            <a:endParaRPr lang="en-US" sz="4000"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6210845" y="2048257"/>
            <a:ext cx="4633415" cy="3568771"/>
          </a:xfrm>
        </p:spPr>
        <p:txBody>
          <a:bodyPr vert="horz" lIns="91440" tIns="45720" rIns="91440" bIns="45720" rtlCol="0">
            <a:noAutofit/>
          </a:bodyPr>
          <a:lstStyle/>
          <a:p>
            <a:pPr fontAlgn="base"/>
            <a:r>
              <a:rPr lang="en-US" sz="1600" dirty="0"/>
              <a:t>Visit the </a:t>
            </a:r>
            <a:r>
              <a:rPr lang="en-US" sz="1600" u="sng" dirty="0"/>
              <a:t>SLHS Website</a:t>
            </a:r>
            <a:r>
              <a:rPr lang="en-US" sz="1600" dirty="0"/>
              <a:t> often for updates</a:t>
            </a:r>
          </a:p>
          <a:p>
            <a:pPr lvl="1" fontAlgn="base"/>
            <a:r>
              <a:rPr lang="en-US" sz="1600" dirty="0"/>
              <a:t>slh.lake.k12.fl.us</a:t>
            </a:r>
          </a:p>
          <a:p>
            <a:pPr fontAlgn="base"/>
            <a:r>
              <a:rPr lang="en-US" sz="1600" dirty="0" smtClean="0"/>
              <a:t>Follow </a:t>
            </a:r>
            <a:r>
              <a:rPr lang="en-US" sz="1600" dirty="0"/>
              <a:t>us on </a:t>
            </a:r>
            <a:r>
              <a:rPr lang="en-US" sz="1600" u="sng" dirty="0"/>
              <a:t>Twitter</a:t>
            </a:r>
            <a:r>
              <a:rPr lang="en-US" sz="1600" dirty="0"/>
              <a:t>: </a:t>
            </a:r>
            <a:r>
              <a:rPr lang="en-US" sz="1600" b="1" dirty="0"/>
              <a:t>@</a:t>
            </a:r>
            <a:r>
              <a:rPr lang="en-US" sz="1600" b="1" dirty="0" err="1"/>
              <a:t>SouthLakeEagles</a:t>
            </a:r>
            <a:endParaRPr lang="en-US" sz="1600" dirty="0"/>
          </a:p>
          <a:p>
            <a:pPr lvl="1" fontAlgn="base"/>
            <a:r>
              <a:rPr lang="en-US" sz="1600" dirty="0"/>
              <a:t>Click on the “Bell +” icon for instant notifications.</a:t>
            </a:r>
          </a:p>
          <a:p>
            <a:pPr lvl="1" fontAlgn="base"/>
            <a:r>
              <a:rPr lang="en-US" sz="1600" dirty="0"/>
              <a:t>Text “follow @</a:t>
            </a:r>
            <a:r>
              <a:rPr lang="en-US" sz="1600" dirty="0" err="1"/>
              <a:t>SouthLakeEagles</a:t>
            </a:r>
            <a:r>
              <a:rPr lang="en-US" sz="1600" dirty="0"/>
              <a:t>” to 40404 for instant text notifications.</a:t>
            </a:r>
          </a:p>
          <a:p>
            <a:pPr fontAlgn="base"/>
            <a:r>
              <a:rPr lang="en-US" sz="1600" dirty="0" smtClean="0"/>
              <a:t>“</a:t>
            </a:r>
            <a:r>
              <a:rPr lang="en-US" sz="1600" dirty="0"/>
              <a:t>Like” us on </a:t>
            </a:r>
            <a:r>
              <a:rPr lang="en-US" sz="1600" u="sng" dirty="0"/>
              <a:t>Facebook</a:t>
            </a:r>
            <a:r>
              <a:rPr lang="en-US" sz="1600" dirty="0"/>
              <a:t>: </a:t>
            </a:r>
            <a:r>
              <a:rPr lang="en-US" sz="1600" b="1" dirty="0"/>
              <a:t>@</a:t>
            </a:r>
            <a:r>
              <a:rPr lang="en-US" sz="1600" b="1" dirty="0" err="1"/>
              <a:t>SouthLakeHighEagles</a:t>
            </a:r>
            <a:endParaRPr lang="en-US" sz="1600" dirty="0"/>
          </a:p>
          <a:p>
            <a:pPr algn="ctr" fontAlgn="base"/>
            <a:r>
              <a:rPr lang="en-US" sz="1600" dirty="0"/>
              <a:t/>
            </a:r>
            <a:br>
              <a:rPr lang="en-US" sz="1600" dirty="0"/>
            </a:br>
            <a:r>
              <a:rPr lang="en-US" sz="1600" dirty="0"/>
              <a:t>Stay up to date on all the exciting </a:t>
            </a:r>
            <a:r>
              <a:rPr lang="en-US" sz="1600" dirty="0" smtClean="0"/>
              <a:t>happenings</a:t>
            </a:r>
          </a:p>
          <a:p>
            <a:pPr algn="ctr" fontAlgn="base"/>
            <a:r>
              <a:rPr lang="en-US" sz="1600" dirty="0" smtClean="0"/>
              <a:t>at </a:t>
            </a:r>
            <a:r>
              <a:rPr lang="en-US" sz="1600" dirty="0"/>
              <a:t>South Lake High School</a:t>
            </a:r>
            <a:r>
              <a:rPr lang="en-US" sz="1600" dirty="0" smtClean="0"/>
              <a:t>!</a:t>
            </a:r>
            <a:endParaRPr lang="en-US" sz="1600" dirty="0">
              <a:solidFill>
                <a:schemeClr val="tx1">
                  <a:lumMod val="95000"/>
                </a:schemeClr>
              </a:solidFill>
            </a:endParaRPr>
          </a:p>
        </p:txBody>
      </p:sp>
    </p:spTree>
    <p:extLst>
      <p:ext uri="{BB962C8B-B14F-4D97-AF65-F5344CB8AC3E}">
        <p14:creationId xmlns:p14="http://schemas.microsoft.com/office/powerpoint/2010/main" val="1456442012"/>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8" name="Rectangle 107">
            <a:extLst>
              <a:ext uri="{FF2B5EF4-FFF2-40B4-BE49-F238E27FC236}">
                <a16:creationId xmlns:a16="http://schemas.microsoft.com/office/drawing/2014/main" id="{1419E3D9-C5FB-41A9-B6D2-DFB210BB62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Rectangle 109">
            <a:extLst>
              <a:ext uri="{FF2B5EF4-FFF2-40B4-BE49-F238E27FC236}">
                <a16:creationId xmlns:a16="http://schemas.microsoft.com/office/drawing/2014/main" id="{367909BF-1DF7-4ACE-8F58-6CF719BB2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Rectangle 111">
            <a:extLst>
              <a:ext uri="{FF2B5EF4-FFF2-40B4-BE49-F238E27FC236}">
                <a16:creationId xmlns:a16="http://schemas.microsoft.com/office/drawing/2014/main" id="{89E8BEDB-0BBC-4F21-9CFB-8530D664C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oup 113">
            <a:extLst>
              <a:ext uri="{FF2B5EF4-FFF2-40B4-BE49-F238E27FC236}">
                <a16:creationId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Straight Connector 114">
              <a:extLst>
                <a:ext uri="{FF2B5EF4-FFF2-40B4-BE49-F238E27FC236}">
                  <a16:creationId xmlns:a16="http://schemas.microsoft.com/office/drawing/2014/main" id="{51D6D676-6F2F-4446-9935-2D8D038214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BAEA2B-9C25-4B43-8C9A-A9D0C3E9B1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1FC5F3A-7F1A-4EE8-A913-C8E96ACC3C5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Rectangle 118">
            <a:extLst>
              <a:ext uri="{FF2B5EF4-FFF2-40B4-BE49-F238E27FC236}">
                <a16:creationId xmlns:a16="http://schemas.microsoft.com/office/drawing/2014/main" id="{420551B3-B4DA-48EE-988C-4FAEAEB5C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Rectangle 120">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Rectangle 122">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1276055" y="2350017"/>
            <a:ext cx="4775075" cy="1630906"/>
          </a:xfrm>
        </p:spPr>
        <p:txBody>
          <a:bodyPr vert="horz" lIns="91440" tIns="45720" rIns="91440" bIns="45720" rtlCol="0" anchor="ctr">
            <a:normAutofit/>
          </a:bodyPr>
          <a:lstStyle/>
          <a:p>
            <a:pPr algn="ctr">
              <a:lnSpc>
                <a:spcPct val="83000"/>
              </a:lnSpc>
            </a:pPr>
            <a:r>
              <a:rPr lang="en-US" sz="4400" cap="all" spc="-100" dirty="0"/>
              <a:t>Thank You!</a:t>
            </a:r>
          </a:p>
        </p:txBody>
      </p:sp>
      <p:sp>
        <p:nvSpPr>
          <p:cNvPr id="4" name="Text Placeholder 3">
            <a:extLst>
              <a:ext uri="{FF2B5EF4-FFF2-40B4-BE49-F238E27FC236}">
                <a16:creationId xmlns:a16="http://schemas.microsoft.com/office/drawing/2014/main" id="{F2D4B761-DD6A-43A0-8600-88D390E1E08C}"/>
              </a:ext>
            </a:extLst>
          </p:cNvPr>
          <p:cNvSpPr>
            <a:spLocks noGrp="1"/>
          </p:cNvSpPr>
          <p:nvPr>
            <p:ph type="body" sz="half" idx="2"/>
          </p:nvPr>
        </p:nvSpPr>
        <p:spPr>
          <a:xfrm>
            <a:off x="1276055" y="3990546"/>
            <a:ext cx="4775075" cy="559656"/>
          </a:xfrm>
        </p:spPr>
        <p:txBody>
          <a:bodyPr vert="horz" lIns="91440" tIns="45720" rIns="91440" bIns="45720" rtlCol="0">
            <a:normAutofit/>
          </a:bodyPr>
          <a:lstStyle/>
          <a:p>
            <a:pPr algn="ctr">
              <a:lnSpc>
                <a:spcPct val="90000"/>
              </a:lnSpc>
              <a:spcBef>
                <a:spcPts val="0"/>
              </a:spcBef>
              <a:spcAft>
                <a:spcPts val="600"/>
              </a:spcAft>
            </a:pPr>
            <a:r>
              <a:rPr lang="en-US" sz="2800" spc="80" dirty="0" smtClean="0">
                <a:solidFill>
                  <a:schemeClr val="tx1">
                    <a:lumMod val="75000"/>
                  </a:schemeClr>
                </a:solidFill>
              </a:rPr>
              <a:t>Welcome to The Nest!</a:t>
            </a:r>
            <a:endParaRPr lang="en-US" sz="2800" spc="80" dirty="0">
              <a:solidFill>
                <a:schemeClr val="tx1">
                  <a:lumMod val="75000"/>
                </a:schemeClr>
              </a:solidFill>
            </a:endParaRPr>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535577"/>
            <a:ext cx="10058400" cy="1894114"/>
          </a:xfrm>
        </p:spPr>
        <p:txBody>
          <a:bodyPr vert="horz" lIns="91440" tIns="45720" rIns="91440" bIns="45720" rtlCol="0" anchor="ctr">
            <a:normAutofit/>
          </a:bodyPr>
          <a:lstStyle/>
          <a:p>
            <a:r>
              <a:rPr lang="en-US" b="1" dirty="0" smtClean="0">
                <a:solidFill>
                  <a:schemeClr val="tx1"/>
                </a:solidFill>
              </a:rPr>
              <a:t>Guidance Counselors</a:t>
            </a:r>
            <a:br>
              <a:rPr lang="en-US" b="1" dirty="0" smtClean="0">
                <a:solidFill>
                  <a:schemeClr val="tx1"/>
                </a:solidFill>
              </a:rPr>
            </a:br>
            <a:r>
              <a:rPr lang="en-US" sz="3600" b="1" dirty="0" smtClean="0">
                <a:solidFill>
                  <a:schemeClr val="tx1"/>
                </a:solidFill>
              </a:rPr>
              <a:t>9</a:t>
            </a:r>
            <a:r>
              <a:rPr lang="en-US" sz="3600" b="1" baseline="30000" dirty="0" smtClean="0">
                <a:solidFill>
                  <a:schemeClr val="tx1"/>
                </a:solidFill>
              </a:rPr>
              <a:t>th</a:t>
            </a:r>
            <a:r>
              <a:rPr lang="en-US" sz="3600" b="1" dirty="0" smtClean="0">
                <a:solidFill>
                  <a:schemeClr val="tx1"/>
                </a:solidFill>
              </a:rPr>
              <a:t> </a:t>
            </a:r>
            <a:r>
              <a:rPr lang="en-US" sz="3600" b="1" dirty="0">
                <a:solidFill>
                  <a:schemeClr val="tx1"/>
                </a:solidFill>
              </a:rPr>
              <a:t>through 12</a:t>
            </a:r>
            <a:r>
              <a:rPr lang="en-US" sz="3600" b="1" baseline="30000" dirty="0">
                <a:solidFill>
                  <a:schemeClr val="tx1"/>
                </a:solidFill>
              </a:rPr>
              <a:t>th</a:t>
            </a:r>
            <a:r>
              <a:rPr lang="en-US" sz="3600" b="1" dirty="0">
                <a:solidFill>
                  <a:schemeClr val="tx1"/>
                </a:solidFill>
              </a:rPr>
              <a:t> Grades</a:t>
            </a:r>
            <a:br>
              <a:rPr lang="en-US" sz="3600" b="1" dirty="0">
                <a:solidFill>
                  <a:schemeClr val="tx1"/>
                </a:solidFill>
              </a:rPr>
            </a:br>
            <a:r>
              <a:rPr lang="en-US" sz="3600" b="1" dirty="0">
                <a:solidFill>
                  <a:schemeClr val="tx1"/>
                </a:solidFill>
              </a:rPr>
              <a:t>(Organized by Students’ Last Names)</a:t>
            </a:r>
            <a:endParaRPr lang="en-US" sz="3600" dirty="0">
              <a:solidFill>
                <a:schemeClr val="bg2">
                  <a:lumMod val="50000"/>
                </a:schemeClr>
              </a:solidFill>
            </a:endParaRP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2554004581"/>
              </p:ext>
            </p:extLst>
          </p:nvPr>
        </p:nvGraphicFramePr>
        <p:xfrm>
          <a:off x="685799" y="2037523"/>
          <a:ext cx="10817088" cy="432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oogle Shape;77;p10"/>
          <p:cNvPicPr preferRelativeResize="0"/>
          <p:nvPr/>
        </p:nvPicPr>
        <p:blipFill rotWithShape="1">
          <a:blip r:embed="rId8">
            <a:alphaModFix/>
          </a:blip>
          <a:srcRect/>
          <a:stretch/>
        </p:blipFill>
        <p:spPr>
          <a:xfrm>
            <a:off x="9092884" y="642594"/>
            <a:ext cx="2032316" cy="1787097"/>
          </a:xfrm>
          <a:prstGeom prst="rect">
            <a:avLst/>
          </a:prstGeom>
          <a:noFill/>
          <a:ln>
            <a:noFill/>
          </a:ln>
        </p:spPr>
      </p:pic>
    </p:spTree>
    <p:extLst>
      <p:ext uri="{BB962C8B-B14F-4D97-AF65-F5344CB8AC3E}">
        <p14:creationId xmlns:p14="http://schemas.microsoft.com/office/powerpoint/2010/main" val="404633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727626"/>
            <a:ext cx="4602152" cy="1718225"/>
          </a:xfrm>
        </p:spPr>
        <p:txBody>
          <a:bodyPr vert="horz" lIns="91440" tIns="45720" rIns="91440" bIns="45720" rtlCol="0" anchor="ctr">
            <a:normAutofit/>
          </a:bodyPr>
          <a:lstStyle/>
          <a:p>
            <a:pPr algn="ctr">
              <a:lnSpc>
                <a:spcPct val="90000"/>
              </a:lnSpc>
            </a:pPr>
            <a:r>
              <a:rPr lang="en-US" sz="5400" b="1" u="sng" dirty="0" smtClean="0"/>
              <a:t>Mission Statement</a:t>
            </a:r>
            <a:endParaRPr lang="en-US" sz="5400" b="1" u="sng" dirty="0"/>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4043" y="2538920"/>
            <a:ext cx="4602152" cy="3480066"/>
          </a:xfrm>
        </p:spPr>
        <p:txBody>
          <a:bodyPr vert="horz" lIns="91440" tIns="45720" rIns="91440" bIns="45720" rtlCol="0">
            <a:normAutofit/>
          </a:bodyPr>
          <a:lstStyle/>
          <a:p>
            <a:pPr lvl="0" algn="ctr">
              <a:lnSpc>
                <a:spcPct val="100000"/>
              </a:lnSpc>
              <a:spcBef>
                <a:spcPts val="0"/>
              </a:spcBef>
              <a:buClr>
                <a:schemeClr val="dk1"/>
              </a:buClr>
              <a:buSzPts val="4800"/>
            </a:pPr>
            <a:r>
              <a:rPr lang="en-US" sz="4000" dirty="0">
                <a:solidFill>
                  <a:schemeClr val="dk1"/>
                </a:solidFill>
                <a:latin typeface="Arial"/>
                <a:ea typeface="Arial"/>
                <a:cs typeface="Arial"/>
                <a:sym typeface="Arial"/>
              </a:rPr>
              <a:t>Our mission is to prepare independent, responsible, life-long learners.</a:t>
            </a:r>
            <a:endParaRPr lang="en-US" sz="4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679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28599" y="238125"/>
            <a:ext cx="7696201" cy="6381750"/>
          </a:xfrm>
        </p:spPr>
      </p:pic>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8334103" y="3043646"/>
            <a:ext cx="3422467" cy="3278777"/>
          </a:xfrm>
        </p:spPr>
        <p:txBody>
          <a:bodyPr>
            <a:normAutofit fontScale="92500" lnSpcReduction="20000"/>
          </a:bodyPr>
          <a:lstStyle/>
          <a:p>
            <a:pPr lvl="1">
              <a:spcBef>
                <a:spcPts val="0"/>
              </a:spcBef>
              <a:buClr>
                <a:schemeClr val="dk1"/>
              </a:buClr>
              <a:buSzPts val="2400"/>
            </a:pPr>
            <a:endParaRPr lang="en-US" sz="1800" dirty="0">
              <a:solidFill>
                <a:schemeClr val="dk1"/>
              </a:solidFill>
            </a:endParaRPr>
          </a:p>
          <a:p>
            <a:pPr marL="342900" indent="-342900">
              <a:lnSpc>
                <a:spcPct val="100000"/>
              </a:lnSpc>
              <a:spcBef>
                <a:spcPts val="0"/>
              </a:spcBef>
              <a:buClr>
                <a:schemeClr val="dk1"/>
              </a:buClr>
              <a:buSzPts val="2400"/>
              <a:buFont typeface="Garamond" pitchFamily="18" charset="0"/>
              <a:buChar char="•"/>
            </a:pPr>
            <a:r>
              <a:rPr lang="en-US" sz="2400" dirty="0">
                <a:solidFill>
                  <a:schemeClr val="dk1"/>
                </a:solidFill>
              </a:rPr>
              <a:t>7 class periods a day and </a:t>
            </a:r>
            <a:r>
              <a:rPr lang="en-US" sz="2400" dirty="0" smtClean="0">
                <a:solidFill>
                  <a:schemeClr val="dk1"/>
                </a:solidFill>
              </a:rPr>
              <a:t>3 </a:t>
            </a:r>
            <a:r>
              <a:rPr lang="en-US" sz="2400" dirty="0">
                <a:solidFill>
                  <a:schemeClr val="dk1"/>
                </a:solidFill>
              </a:rPr>
              <a:t>lunches</a:t>
            </a:r>
            <a:r>
              <a:rPr lang="en-US" sz="2400" dirty="0" smtClean="0">
                <a:solidFill>
                  <a:schemeClr val="dk1"/>
                </a:solidFill>
              </a:rPr>
              <a:t>.</a:t>
            </a:r>
            <a:endParaRPr lang="en-US" sz="2400" dirty="0">
              <a:solidFill>
                <a:schemeClr val="dk1"/>
              </a:solidFill>
            </a:endParaRPr>
          </a:p>
          <a:p>
            <a:pPr marL="342900" lvl="0" indent="-342900">
              <a:lnSpc>
                <a:spcPct val="100000"/>
              </a:lnSpc>
              <a:spcBef>
                <a:spcPts val="0"/>
              </a:spcBef>
              <a:buClr>
                <a:schemeClr val="dk1"/>
              </a:buClr>
              <a:buSzPts val="2400"/>
              <a:buChar char="•"/>
            </a:pPr>
            <a:r>
              <a:rPr lang="en-US" sz="2400" dirty="0" smtClean="0">
                <a:solidFill>
                  <a:schemeClr val="dk1"/>
                </a:solidFill>
              </a:rPr>
              <a:t>Schedule </a:t>
            </a:r>
            <a:r>
              <a:rPr lang="en-US" sz="2400" dirty="0">
                <a:solidFill>
                  <a:schemeClr val="dk1"/>
                </a:solidFill>
              </a:rPr>
              <a:t>change request form can be found on our website</a:t>
            </a:r>
            <a:r>
              <a:rPr lang="en-US" sz="2400" dirty="0" smtClean="0">
                <a:solidFill>
                  <a:schemeClr val="dk1"/>
                </a:solidFill>
              </a:rPr>
              <a:t>.</a:t>
            </a:r>
          </a:p>
          <a:p>
            <a:pPr marL="342900" lvl="0" indent="-342900">
              <a:lnSpc>
                <a:spcPct val="100000"/>
              </a:lnSpc>
              <a:spcBef>
                <a:spcPts val="0"/>
              </a:spcBef>
              <a:buClr>
                <a:schemeClr val="dk1"/>
              </a:buClr>
              <a:buSzPts val="2400"/>
              <a:buChar char="•"/>
            </a:pPr>
            <a:r>
              <a:rPr lang="en-US" sz="2400" dirty="0" smtClean="0">
                <a:solidFill>
                  <a:schemeClr val="dk1"/>
                </a:solidFill>
              </a:rPr>
              <a:t>SOAR Time is </a:t>
            </a:r>
            <a:r>
              <a:rPr lang="en-US" sz="2400" dirty="0">
                <a:solidFill>
                  <a:schemeClr val="dk1"/>
                </a:solidFill>
              </a:rPr>
              <a:t>2 days a week </a:t>
            </a:r>
            <a:r>
              <a:rPr lang="en-US" sz="2400" dirty="0" smtClean="0">
                <a:solidFill>
                  <a:schemeClr val="dk1"/>
                </a:solidFill>
              </a:rPr>
              <a:t>for intervention or acceleration.</a:t>
            </a:r>
            <a:endParaRPr lang="en-US" sz="2400" dirty="0">
              <a:solidFill>
                <a:schemeClr val="dk1"/>
              </a:solidFill>
            </a:endParaRPr>
          </a:p>
          <a:p>
            <a:pPr marL="342900" lvl="0" indent="-342900">
              <a:lnSpc>
                <a:spcPct val="100000"/>
              </a:lnSpc>
              <a:spcBef>
                <a:spcPts val="0"/>
              </a:spcBef>
              <a:buClr>
                <a:schemeClr val="dk1"/>
              </a:buClr>
              <a:buSzPts val="2400"/>
              <a:buChar char="•"/>
            </a:pPr>
            <a:r>
              <a:rPr lang="en-US" sz="2400" dirty="0">
                <a:solidFill>
                  <a:schemeClr val="dk1"/>
                </a:solidFill>
              </a:rPr>
              <a:t>Chromebooks will be distributed the 2</a:t>
            </a:r>
            <a:r>
              <a:rPr lang="en-US" sz="2400" baseline="30000" dirty="0">
                <a:solidFill>
                  <a:schemeClr val="dk1"/>
                </a:solidFill>
              </a:rPr>
              <a:t>nd</a:t>
            </a:r>
            <a:r>
              <a:rPr lang="en-US" sz="2400" dirty="0">
                <a:solidFill>
                  <a:schemeClr val="dk1"/>
                </a:solidFill>
              </a:rPr>
              <a:t> &amp; 3</a:t>
            </a:r>
            <a:r>
              <a:rPr lang="en-US" sz="2400" baseline="30000" dirty="0">
                <a:solidFill>
                  <a:schemeClr val="dk1"/>
                </a:solidFill>
              </a:rPr>
              <a:t>rd</a:t>
            </a:r>
            <a:r>
              <a:rPr lang="en-US" sz="2400" dirty="0">
                <a:solidFill>
                  <a:schemeClr val="dk1"/>
                </a:solidFill>
              </a:rPr>
              <a:t>  week of school.</a:t>
            </a:r>
          </a:p>
          <a:p>
            <a:pPr marL="342900" lvl="0" indent="-342900">
              <a:lnSpc>
                <a:spcPct val="100000"/>
              </a:lnSpc>
              <a:spcBef>
                <a:spcPts val="0"/>
              </a:spcBef>
              <a:buClr>
                <a:schemeClr val="dk1"/>
              </a:buClr>
              <a:buSzPts val="2400"/>
              <a:buChar char="•"/>
            </a:pPr>
            <a:endParaRPr lang="en-US" sz="2400" dirty="0">
              <a:solidFill>
                <a:schemeClr val="dk1"/>
              </a:solidFill>
            </a:endParaRPr>
          </a:p>
        </p:txBody>
      </p:sp>
      <p:sp>
        <p:nvSpPr>
          <p:cNvPr id="5" name="Google Shape;90;p1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Lucida Sans"/>
              <a:buNone/>
            </a:pPr>
            <a:r>
              <a:rPr lang="en-US" sz="3600" b="1" u="sng" dirty="0" smtClean="0">
                <a:solidFill>
                  <a:schemeClr val="dk1"/>
                </a:solidFill>
              </a:rPr>
              <a:t>Important </a:t>
            </a:r>
            <a:r>
              <a:rPr lang="en-US" sz="3600" b="1" u="sng" dirty="0">
                <a:solidFill>
                  <a:schemeClr val="dk1"/>
                </a:solidFill>
              </a:rPr>
              <a:t>Info for the </a:t>
            </a:r>
            <a:r>
              <a:rPr lang="en-US" sz="3600" b="1" u="sng" dirty="0" smtClean="0">
                <a:solidFill>
                  <a:schemeClr val="dk1"/>
                </a:solidFill>
              </a:rPr>
              <a:t>2023-2024 </a:t>
            </a:r>
            <a:r>
              <a:rPr lang="en-US" sz="3600" b="1" u="sng" dirty="0">
                <a:solidFill>
                  <a:schemeClr val="dk1"/>
                </a:solidFill>
              </a:rPr>
              <a:t>School Year</a:t>
            </a:r>
            <a:endParaRPr sz="3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0723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975360" y="2732650"/>
            <a:ext cx="4674813" cy="3422489"/>
          </a:xfrm>
        </p:spPr>
        <p:txBody>
          <a:bodyPr vert="horz" lIns="91440" tIns="45720" rIns="91440" bIns="45720" rtlCol="0" anchor="ctr">
            <a:noAutofit/>
          </a:bodyPr>
          <a:lstStyle/>
          <a:p>
            <a:r>
              <a:rPr lang="en-US" sz="3200" b="1" dirty="0" smtClean="0">
                <a:solidFill>
                  <a:schemeClr val="tx1"/>
                </a:solidFill>
              </a:rPr>
              <a:t>M, </a:t>
            </a:r>
            <a:r>
              <a:rPr lang="en-US" sz="3200" b="1" dirty="0" err="1" smtClean="0">
                <a:solidFill>
                  <a:schemeClr val="tx1"/>
                </a:solidFill>
              </a:rPr>
              <a:t>Tu</a:t>
            </a:r>
            <a:r>
              <a:rPr lang="en-US" sz="3200" b="1" dirty="0" smtClean="0">
                <a:solidFill>
                  <a:schemeClr val="tx1"/>
                </a:solidFill>
              </a:rPr>
              <a:t>, </a:t>
            </a:r>
            <a:r>
              <a:rPr lang="en-US" sz="3200" b="1" dirty="0" err="1" smtClean="0">
                <a:solidFill>
                  <a:schemeClr val="tx1"/>
                </a:solidFill>
              </a:rPr>
              <a:t>Th</a:t>
            </a:r>
            <a:r>
              <a:rPr lang="en-US" sz="3200" b="1" dirty="0" smtClean="0">
                <a:solidFill>
                  <a:schemeClr val="tx1"/>
                </a:solidFill>
              </a:rPr>
              <a:t>, F</a:t>
            </a:r>
            <a:r>
              <a:rPr lang="en-US" sz="3200" dirty="0" smtClean="0">
                <a:solidFill>
                  <a:schemeClr val="tx1"/>
                </a:solidFill>
              </a:rPr>
              <a:t/>
            </a:r>
            <a:br>
              <a:rPr lang="en-US" sz="3200" dirty="0" smtClean="0">
                <a:solidFill>
                  <a:schemeClr val="tx1"/>
                </a:solidFill>
              </a:rPr>
            </a:br>
            <a:r>
              <a:rPr lang="en-US" sz="3200" dirty="0" smtClean="0">
                <a:solidFill>
                  <a:schemeClr val="tx1"/>
                </a:solidFill>
              </a:rPr>
              <a:t>7:15 a.m. - First Bell</a:t>
            </a:r>
            <a:br>
              <a:rPr lang="en-US" sz="3200" dirty="0" smtClean="0">
                <a:solidFill>
                  <a:schemeClr val="tx1"/>
                </a:solidFill>
              </a:rPr>
            </a:br>
            <a:r>
              <a:rPr lang="en-US" sz="3200" dirty="0" smtClean="0">
                <a:solidFill>
                  <a:schemeClr val="tx1"/>
                </a:solidFill>
              </a:rPr>
              <a:t>7:20 a.m. - First Period</a:t>
            </a:r>
            <a:br>
              <a:rPr lang="en-US" sz="3200" dirty="0" smtClean="0">
                <a:solidFill>
                  <a:schemeClr val="tx1"/>
                </a:solidFill>
              </a:rPr>
            </a:br>
            <a:r>
              <a:rPr lang="en-US" sz="3200" dirty="0" smtClean="0">
                <a:solidFill>
                  <a:schemeClr val="tx1"/>
                </a:solidFill>
              </a:rPr>
              <a:t>2:20 p.m. - Dismissal</a:t>
            </a:r>
            <a:endParaRPr lang="en-US" sz="3200" dirty="0">
              <a:solidFill>
                <a:schemeClr val="tx1"/>
              </a:solidFill>
            </a:endParaRPr>
          </a:p>
        </p:txBody>
      </p:sp>
      <p:sp>
        <p:nvSpPr>
          <p:cNvPr id="3" name="Title 1">
            <a:extLst>
              <a:ext uri="{FF2B5EF4-FFF2-40B4-BE49-F238E27FC236}">
                <a16:creationId xmlns:a16="http://schemas.microsoft.com/office/drawing/2014/main" id="{D49C97B1-F677-4C82-9865-227A9B7D2400}"/>
              </a:ext>
            </a:extLst>
          </p:cNvPr>
          <p:cNvSpPr txBox="1">
            <a:spLocks/>
          </p:cNvSpPr>
          <p:nvPr/>
        </p:nvSpPr>
        <p:spPr>
          <a:xfrm>
            <a:off x="6448113" y="2732651"/>
            <a:ext cx="4824938" cy="3422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sz="3200" b="1" dirty="0" smtClean="0">
                <a:solidFill>
                  <a:schemeClr val="tx1"/>
                </a:solidFill>
              </a:rPr>
              <a:t>Wed.</a:t>
            </a:r>
          </a:p>
          <a:p>
            <a:r>
              <a:rPr lang="en-US" sz="3200" dirty="0">
                <a:solidFill>
                  <a:schemeClr val="tx1"/>
                </a:solidFill>
              </a:rPr>
              <a:t>7:15 a.m. - First Bell</a:t>
            </a:r>
            <a:br>
              <a:rPr lang="en-US" sz="3200" dirty="0">
                <a:solidFill>
                  <a:schemeClr val="tx1"/>
                </a:solidFill>
              </a:rPr>
            </a:br>
            <a:r>
              <a:rPr lang="en-US" sz="3200" dirty="0">
                <a:solidFill>
                  <a:schemeClr val="tx1"/>
                </a:solidFill>
              </a:rPr>
              <a:t>7:20 a.m. - First Period</a:t>
            </a:r>
            <a:br>
              <a:rPr lang="en-US" sz="3200" dirty="0">
                <a:solidFill>
                  <a:schemeClr val="tx1"/>
                </a:solidFill>
              </a:rPr>
            </a:br>
            <a:r>
              <a:rPr lang="en-US" sz="3200" dirty="0" smtClean="0">
                <a:solidFill>
                  <a:schemeClr val="tx1"/>
                </a:solidFill>
              </a:rPr>
              <a:t>1:20 </a:t>
            </a:r>
            <a:r>
              <a:rPr lang="en-US" sz="3200" dirty="0">
                <a:solidFill>
                  <a:schemeClr val="tx1"/>
                </a:solidFill>
              </a:rPr>
              <a:t>p.m. - Dismissal</a:t>
            </a:r>
          </a:p>
        </p:txBody>
      </p:sp>
      <p:sp>
        <p:nvSpPr>
          <p:cNvPr id="4" name="Rectangle 3"/>
          <p:cNvSpPr/>
          <p:nvPr/>
        </p:nvSpPr>
        <p:spPr>
          <a:xfrm>
            <a:off x="2764582" y="1220422"/>
            <a:ext cx="6096000" cy="1938992"/>
          </a:xfrm>
          <a:prstGeom prst="rect">
            <a:avLst/>
          </a:prstGeom>
        </p:spPr>
        <p:txBody>
          <a:bodyPr>
            <a:spAutoFit/>
          </a:bodyPr>
          <a:lstStyle/>
          <a:p>
            <a:pPr algn="ctr"/>
            <a:r>
              <a:rPr lang="en-US" sz="4000" b="1" dirty="0" smtClean="0"/>
              <a:t>South Lake HS</a:t>
            </a:r>
          </a:p>
          <a:p>
            <a:pPr algn="ctr"/>
            <a:r>
              <a:rPr lang="en-US" sz="4000" b="1" dirty="0" smtClean="0"/>
              <a:t>Start and End Times</a:t>
            </a:r>
          </a:p>
          <a:p>
            <a:pPr algn="ctr"/>
            <a:r>
              <a:rPr lang="en-US" sz="4000" b="1" dirty="0" smtClean="0"/>
              <a:t>2023-24</a:t>
            </a:r>
            <a:endParaRPr lang="en-US" sz="4000" b="1" dirty="0"/>
          </a:p>
        </p:txBody>
      </p:sp>
    </p:spTree>
    <p:extLst>
      <p:ext uri="{BB962C8B-B14F-4D97-AF65-F5344CB8AC3E}">
        <p14:creationId xmlns:p14="http://schemas.microsoft.com/office/powerpoint/2010/main" val="127026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1" t="18889" r="28750" b="12222"/>
          <a:stretch/>
        </p:blipFill>
        <p:spPr>
          <a:xfrm>
            <a:off x="1524000" y="847436"/>
            <a:ext cx="9144000" cy="5348378"/>
          </a:xfrm>
          <a:prstGeom prst="rect">
            <a:avLst/>
          </a:prstGeom>
        </p:spPr>
      </p:pic>
    </p:spTree>
    <p:extLst>
      <p:ext uri="{BB962C8B-B14F-4D97-AF65-F5344CB8AC3E}">
        <p14:creationId xmlns:p14="http://schemas.microsoft.com/office/powerpoint/2010/main" val="3932250395"/>
      </p:ext>
      <p:ext uri="{DD1EAA0A-956D-4B3B-85F2-9B714A2D128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6678352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2.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E4A76-0180-4CD0-B081-82F74A336136}">
  <ds:schemaRefs>
    <ds:schemaRef ds:uri="http://schemas.microsoft.com/office/2006/metadata/properties"/>
    <ds:schemaRef ds:uri="71af3243-3dd4-4a8d-8c0d-dd76da1f02a5"/>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0</TotalTime>
  <Words>2852</Words>
  <Application>Microsoft Office PowerPoint</Application>
  <PresentationFormat>Widescreen</PresentationFormat>
  <Paragraphs>334</Paragraphs>
  <Slides>45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Garamond</vt:lpstr>
      <vt:lpstr>Lucida Sans</vt:lpstr>
      <vt:lpstr>Roboto</vt:lpstr>
      <vt:lpstr>SavonVTI</vt:lpstr>
      <vt:lpstr>Welcome to South Lake High School Class of 2027</vt:lpstr>
      <vt:lpstr>SLHS at a Glance</vt:lpstr>
      <vt:lpstr>SLHS Administration</vt:lpstr>
      <vt:lpstr>Administration - 9th through 12th Grades (Organized by Students’ Last Names)</vt:lpstr>
      <vt:lpstr>Guidance Counselors 9th through 12th Grades (Organized by Students’ Last Names)</vt:lpstr>
      <vt:lpstr>Mission Statement</vt:lpstr>
      <vt:lpstr>Important Info for the 2023-2024 School Year</vt:lpstr>
      <vt:lpstr>M, Tu, Th, F 7:15 a.m. - First Bell 7:20 a.m. - First Period 2:20 p.m. - Dismissal</vt:lpstr>
      <vt:lpstr>PowerPoint Presentation</vt:lpstr>
      <vt:lpstr>PowerPoint Presentation</vt:lpstr>
      <vt:lpstr>PowerPoint Presentation</vt:lpstr>
      <vt:lpstr>PowerPoint Presentation</vt:lpstr>
      <vt:lpstr>PowerPoint Presentation</vt:lpstr>
      <vt:lpstr>PowerPoint Presentation</vt:lpstr>
      <vt:lpstr>SOAR Time</vt:lpstr>
      <vt:lpstr>FOCUS</vt:lpstr>
      <vt:lpstr>FOCUS</vt:lpstr>
      <vt:lpstr>FOCUS</vt:lpstr>
      <vt:lpstr>FOCUS</vt:lpstr>
      <vt:lpstr>FOCUS</vt:lpstr>
      <vt:lpstr>FOCUS</vt:lpstr>
      <vt:lpstr>FOCUS</vt:lpstr>
      <vt:lpstr>FOCUS</vt:lpstr>
      <vt:lpstr>FOCUS</vt:lpstr>
      <vt:lpstr>FOCUS</vt:lpstr>
      <vt:lpstr>SLHS 2022-23 Academic Highlights</vt:lpstr>
      <vt:lpstr>SLHS 2022-23 Program Highlights</vt:lpstr>
      <vt:lpstr>SLHS 2022-23 Program Highlights</vt:lpstr>
      <vt:lpstr>RevTrak</vt:lpstr>
      <vt:lpstr>RevTrak</vt:lpstr>
      <vt:lpstr>Student Drop-Off / Pick-Up Traffic Flow  Mornings and Afternoons</vt:lpstr>
      <vt:lpstr>Graduation Requirements</vt:lpstr>
      <vt:lpstr>Goals for the Flight Academy</vt:lpstr>
      <vt:lpstr>Expectations for the Flight Academy</vt:lpstr>
      <vt:lpstr>Dress Code</vt:lpstr>
      <vt:lpstr>Dress Code</vt:lpstr>
      <vt:lpstr>Dress Code</vt:lpstr>
      <vt:lpstr>New Rule – Cell Phones</vt:lpstr>
      <vt:lpstr>New Rule – Cell Phones</vt:lpstr>
      <vt:lpstr>New Rule – Cell Phones</vt:lpstr>
      <vt:lpstr>New Rule – Cell Phones</vt:lpstr>
      <vt:lpstr>New Rule – Cell Phones</vt:lpstr>
      <vt:lpstr>PowerPoint Presentation</vt:lpstr>
      <vt:lpstr>Website/Social Media</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2022-06-09T18:28:40Z</dcterms:created>
  <dcterms:modified xsi:type="dcterms:W3CDTF">2023-08-04T18:30:33Z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