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1"/>
  </p:sldMasterIdLst>
  <p:notesMasterIdLst>
    <p:notesMasterId r:id="rId48"/>
  </p:notesMasterIdLst>
  <p:sldIdLst>
    <p:sldId id="441" r:id="rId2"/>
    <p:sldId id="442" r:id="rId3"/>
    <p:sldId id="443" r:id="rId4"/>
    <p:sldId id="444" r:id="rId5"/>
    <p:sldId id="445" r:id="rId6"/>
    <p:sldId id="446" r:id="rId7"/>
    <p:sldId id="447" r:id="rId8"/>
    <p:sldId id="448" r:id="rId9"/>
    <p:sldId id="449" r:id="rId10"/>
    <p:sldId id="450" r:id="rId11"/>
    <p:sldId id="451" r:id="rId12"/>
    <p:sldId id="453" r:id="rId13"/>
    <p:sldId id="493" r:id="rId14"/>
    <p:sldId id="455" r:id="rId15"/>
    <p:sldId id="456" r:id="rId16"/>
    <p:sldId id="457" r:id="rId17"/>
    <p:sldId id="459" r:id="rId18"/>
    <p:sldId id="460" r:id="rId19"/>
    <p:sldId id="494" r:id="rId20"/>
    <p:sldId id="518" r:id="rId21"/>
    <p:sldId id="519" r:id="rId22"/>
    <p:sldId id="520" r:id="rId23"/>
    <p:sldId id="521" r:id="rId24"/>
    <p:sldId id="468" r:id="rId25"/>
    <p:sldId id="507" r:id="rId26"/>
    <p:sldId id="568" r:id="rId27"/>
    <p:sldId id="508" r:id="rId28"/>
    <p:sldId id="509" r:id="rId29"/>
    <p:sldId id="479" r:id="rId30"/>
    <p:sldId id="514" r:id="rId31"/>
    <p:sldId id="480" r:id="rId32"/>
    <p:sldId id="481" r:id="rId33"/>
    <p:sldId id="501" r:id="rId34"/>
    <p:sldId id="516" r:id="rId35"/>
    <p:sldId id="517" r:id="rId36"/>
    <p:sldId id="515" r:id="rId37"/>
    <p:sldId id="502" r:id="rId38"/>
    <p:sldId id="503" r:id="rId39"/>
    <p:sldId id="504" r:id="rId40"/>
    <p:sldId id="505" r:id="rId41"/>
    <p:sldId id="506" r:id="rId42"/>
    <p:sldId id="569" r:id="rId43"/>
    <p:sldId id="570" r:id="rId44"/>
    <p:sldId id="571" r:id="rId45"/>
    <p:sldId id="572" r:id="rId46"/>
    <p:sldId id="49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87" autoAdjust="0"/>
    <p:restoredTop sz="86393" autoAdjust="0"/>
  </p:normalViewPr>
  <p:slideViewPr>
    <p:cSldViewPr snapToGrid="0" snapToObjects="1">
      <p:cViewPr varScale="1">
        <p:scale>
          <a:sx n="99" d="100"/>
          <a:sy n="99" d="100"/>
        </p:scale>
        <p:origin x="258" y="90"/>
      </p:cViewPr>
      <p:guideLst>
        <p:guide orient="horz" pos="2160"/>
        <p:guide pos="3840"/>
      </p:guideLst>
    </p:cSldViewPr>
  </p:slideViewPr>
  <p:outlineViewPr>
    <p:cViewPr>
      <p:scale>
        <a:sx n="33" d="100"/>
        <a:sy n="33" d="100"/>
      </p:scale>
      <p:origin x="0" y="-558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117CE-6F68-4B5B-B5BC-90A8C6BCF039}"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79CECD28-4ADC-4B9F-A5BF-4C8C6E1D0709}">
      <dgm:prSet/>
      <dgm:spPr/>
      <dgm:t>
        <a:bodyPr/>
        <a:lstStyle/>
        <a:p>
          <a:r>
            <a:rPr lang="en-US" b="1" i="1" dirty="0"/>
            <a:t>Complainant</a:t>
          </a:r>
          <a:r>
            <a:rPr lang="en-US" dirty="0"/>
            <a:t> = an individual who is alleged to be the victim of conduct that could constitute sexual harassment</a:t>
          </a:r>
        </a:p>
      </dgm:t>
    </dgm:pt>
    <dgm:pt modelId="{F0660272-5C22-4274-A9F5-9A274ECC2B16}" type="parTrans" cxnId="{91409C82-197D-443C-A88A-57A00E67434C}">
      <dgm:prSet/>
      <dgm:spPr/>
      <dgm:t>
        <a:bodyPr/>
        <a:lstStyle/>
        <a:p>
          <a:endParaRPr lang="en-US"/>
        </a:p>
      </dgm:t>
    </dgm:pt>
    <dgm:pt modelId="{B26CC763-A4FE-4119-B3DD-91AC6DF023CD}" type="sibTrans" cxnId="{91409C82-197D-443C-A88A-57A00E67434C}">
      <dgm:prSet/>
      <dgm:spPr/>
      <dgm:t>
        <a:bodyPr/>
        <a:lstStyle/>
        <a:p>
          <a:endParaRPr lang="en-US"/>
        </a:p>
      </dgm:t>
    </dgm:pt>
    <dgm:pt modelId="{CC9B5DA8-689E-4E5C-9459-19BCCE8F5A12}">
      <dgm:prSet/>
      <dgm:spPr/>
      <dgm:t>
        <a:bodyPr/>
        <a:lstStyle/>
        <a:p>
          <a:r>
            <a:rPr lang="en-US" b="1" i="1" dirty="0"/>
            <a:t>Respondent</a:t>
          </a:r>
          <a:r>
            <a:rPr lang="en-US" dirty="0"/>
            <a:t> = an individual who has been reported to be the perpetrator of conduct that could constitute sexual harassment</a:t>
          </a:r>
        </a:p>
      </dgm:t>
    </dgm:pt>
    <dgm:pt modelId="{0BA41A1D-DEEE-4A73-A04A-09C2F04274BE}" type="parTrans" cxnId="{80F251C7-F798-4213-976B-1B582A6B54AF}">
      <dgm:prSet/>
      <dgm:spPr/>
      <dgm:t>
        <a:bodyPr/>
        <a:lstStyle/>
        <a:p>
          <a:endParaRPr lang="en-US"/>
        </a:p>
      </dgm:t>
    </dgm:pt>
    <dgm:pt modelId="{B1446943-F6BC-477C-875C-5C892BC78F81}" type="sibTrans" cxnId="{80F251C7-F798-4213-976B-1B582A6B54AF}">
      <dgm:prSet/>
      <dgm:spPr/>
      <dgm:t>
        <a:bodyPr/>
        <a:lstStyle/>
        <a:p>
          <a:endParaRPr lang="en-US"/>
        </a:p>
      </dgm:t>
    </dgm:pt>
    <dgm:pt modelId="{88CA9CE4-33DC-F940-B382-745090779A40}" type="pres">
      <dgm:prSet presAssocID="{7C8117CE-6F68-4B5B-B5BC-90A8C6BCF039}" presName="hierChild1" presStyleCnt="0">
        <dgm:presLayoutVars>
          <dgm:chPref val="1"/>
          <dgm:dir/>
          <dgm:animOne val="branch"/>
          <dgm:animLvl val="lvl"/>
          <dgm:resizeHandles/>
        </dgm:presLayoutVars>
      </dgm:prSet>
      <dgm:spPr/>
      <dgm:t>
        <a:bodyPr/>
        <a:lstStyle/>
        <a:p>
          <a:endParaRPr lang="en-US"/>
        </a:p>
      </dgm:t>
    </dgm:pt>
    <dgm:pt modelId="{03BB3E70-84E3-DF43-8188-2F3502BB35E5}" type="pres">
      <dgm:prSet presAssocID="{79CECD28-4ADC-4B9F-A5BF-4C8C6E1D0709}" presName="hierRoot1" presStyleCnt="0"/>
      <dgm:spPr/>
    </dgm:pt>
    <dgm:pt modelId="{A0E4CA74-34F8-524F-86F2-C52674938E82}" type="pres">
      <dgm:prSet presAssocID="{79CECD28-4ADC-4B9F-A5BF-4C8C6E1D0709}" presName="composite" presStyleCnt="0"/>
      <dgm:spPr/>
    </dgm:pt>
    <dgm:pt modelId="{141BAA2E-AE32-1C46-AB87-6988AC4CF1B8}" type="pres">
      <dgm:prSet presAssocID="{79CECD28-4ADC-4B9F-A5BF-4C8C6E1D0709}" presName="background" presStyleLbl="node0" presStyleIdx="0" presStyleCnt="2"/>
      <dgm:spPr/>
    </dgm:pt>
    <dgm:pt modelId="{184C62EA-540A-4B4F-8C1B-D71D0CB55C9E}" type="pres">
      <dgm:prSet presAssocID="{79CECD28-4ADC-4B9F-A5BF-4C8C6E1D0709}" presName="text" presStyleLbl="fgAcc0" presStyleIdx="0" presStyleCnt="2">
        <dgm:presLayoutVars>
          <dgm:chPref val="3"/>
        </dgm:presLayoutVars>
      </dgm:prSet>
      <dgm:spPr/>
      <dgm:t>
        <a:bodyPr/>
        <a:lstStyle/>
        <a:p>
          <a:endParaRPr lang="en-US"/>
        </a:p>
      </dgm:t>
    </dgm:pt>
    <dgm:pt modelId="{A5484529-7567-C14B-A765-F0C4193C369B}" type="pres">
      <dgm:prSet presAssocID="{79CECD28-4ADC-4B9F-A5BF-4C8C6E1D0709}" presName="hierChild2" presStyleCnt="0"/>
      <dgm:spPr/>
    </dgm:pt>
    <dgm:pt modelId="{13299405-63E7-4E41-A5C0-B4114B40C981}" type="pres">
      <dgm:prSet presAssocID="{CC9B5DA8-689E-4E5C-9459-19BCCE8F5A12}" presName="hierRoot1" presStyleCnt="0"/>
      <dgm:spPr/>
    </dgm:pt>
    <dgm:pt modelId="{6CDF6A96-65C5-3A47-9825-A0C1344CB0E0}" type="pres">
      <dgm:prSet presAssocID="{CC9B5DA8-689E-4E5C-9459-19BCCE8F5A12}" presName="composite" presStyleCnt="0"/>
      <dgm:spPr/>
    </dgm:pt>
    <dgm:pt modelId="{2D2FC8F1-B5C4-9547-8C45-FF7171A9651D}" type="pres">
      <dgm:prSet presAssocID="{CC9B5DA8-689E-4E5C-9459-19BCCE8F5A12}" presName="background" presStyleLbl="node0" presStyleIdx="1" presStyleCnt="2"/>
      <dgm:spPr/>
    </dgm:pt>
    <dgm:pt modelId="{6F3C2D05-68E5-2948-BCAE-9364FFAC9CD0}" type="pres">
      <dgm:prSet presAssocID="{CC9B5DA8-689E-4E5C-9459-19BCCE8F5A12}" presName="text" presStyleLbl="fgAcc0" presStyleIdx="1" presStyleCnt="2">
        <dgm:presLayoutVars>
          <dgm:chPref val="3"/>
        </dgm:presLayoutVars>
      </dgm:prSet>
      <dgm:spPr/>
      <dgm:t>
        <a:bodyPr/>
        <a:lstStyle/>
        <a:p>
          <a:endParaRPr lang="en-US"/>
        </a:p>
      </dgm:t>
    </dgm:pt>
    <dgm:pt modelId="{16CA23DF-2880-A147-A07A-1B09F12BBFA0}" type="pres">
      <dgm:prSet presAssocID="{CC9B5DA8-689E-4E5C-9459-19BCCE8F5A12}" presName="hierChild2" presStyleCnt="0"/>
      <dgm:spPr/>
    </dgm:pt>
  </dgm:ptLst>
  <dgm:cxnLst>
    <dgm:cxn modelId="{4743A6B5-67E2-8C4E-B88C-F6E098928EC8}" type="presOf" srcId="{7C8117CE-6F68-4B5B-B5BC-90A8C6BCF039}" destId="{88CA9CE4-33DC-F940-B382-745090779A40}" srcOrd="0" destOrd="0" presId="urn:microsoft.com/office/officeart/2005/8/layout/hierarchy1"/>
    <dgm:cxn modelId="{4E2BA761-F034-8A4F-918D-6FBCD0C87B22}" type="presOf" srcId="{CC9B5DA8-689E-4E5C-9459-19BCCE8F5A12}" destId="{6F3C2D05-68E5-2948-BCAE-9364FFAC9CD0}" srcOrd="0" destOrd="0" presId="urn:microsoft.com/office/officeart/2005/8/layout/hierarchy1"/>
    <dgm:cxn modelId="{6AE316BF-3738-4748-9110-2F210029E06C}" type="presOf" srcId="{79CECD28-4ADC-4B9F-A5BF-4C8C6E1D0709}" destId="{184C62EA-540A-4B4F-8C1B-D71D0CB55C9E}" srcOrd="0" destOrd="0" presId="urn:microsoft.com/office/officeart/2005/8/layout/hierarchy1"/>
    <dgm:cxn modelId="{91409C82-197D-443C-A88A-57A00E67434C}" srcId="{7C8117CE-6F68-4B5B-B5BC-90A8C6BCF039}" destId="{79CECD28-4ADC-4B9F-A5BF-4C8C6E1D0709}" srcOrd="0" destOrd="0" parTransId="{F0660272-5C22-4274-A9F5-9A274ECC2B16}" sibTransId="{B26CC763-A4FE-4119-B3DD-91AC6DF023CD}"/>
    <dgm:cxn modelId="{80F251C7-F798-4213-976B-1B582A6B54AF}" srcId="{7C8117CE-6F68-4B5B-B5BC-90A8C6BCF039}" destId="{CC9B5DA8-689E-4E5C-9459-19BCCE8F5A12}" srcOrd="1" destOrd="0" parTransId="{0BA41A1D-DEEE-4A73-A04A-09C2F04274BE}" sibTransId="{B1446943-F6BC-477C-875C-5C892BC78F81}"/>
    <dgm:cxn modelId="{C4B98D32-1F66-0043-87E6-5EAA5D0D45E0}" type="presParOf" srcId="{88CA9CE4-33DC-F940-B382-745090779A40}" destId="{03BB3E70-84E3-DF43-8188-2F3502BB35E5}" srcOrd="0" destOrd="0" presId="urn:microsoft.com/office/officeart/2005/8/layout/hierarchy1"/>
    <dgm:cxn modelId="{B2D8366D-9811-2D4E-BFD0-ACE82D3E197F}" type="presParOf" srcId="{03BB3E70-84E3-DF43-8188-2F3502BB35E5}" destId="{A0E4CA74-34F8-524F-86F2-C52674938E82}" srcOrd="0" destOrd="0" presId="urn:microsoft.com/office/officeart/2005/8/layout/hierarchy1"/>
    <dgm:cxn modelId="{C367DB79-5ECB-F644-B500-D6B6494F1D47}" type="presParOf" srcId="{A0E4CA74-34F8-524F-86F2-C52674938E82}" destId="{141BAA2E-AE32-1C46-AB87-6988AC4CF1B8}" srcOrd="0" destOrd="0" presId="urn:microsoft.com/office/officeart/2005/8/layout/hierarchy1"/>
    <dgm:cxn modelId="{EFE8E7E4-5842-4C4B-BC1C-8ACDAA5E8B02}" type="presParOf" srcId="{A0E4CA74-34F8-524F-86F2-C52674938E82}" destId="{184C62EA-540A-4B4F-8C1B-D71D0CB55C9E}" srcOrd="1" destOrd="0" presId="urn:microsoft.com/office/officeart/2005/8/layout/hierarchy1"/>
    <dgm:cxn modelId="{4B5E7810-AA23-BB48-A7F6-61ECCCD2DD2A}" type="presParOf" srcId="{03BB3E70-84E3-DF43-8188-2F3502BB35E5}" destId="{A5484529-7567-C14B-A765-F0C4193C369B}" srcOrd="1" destOrd="0" presId="urn:microsoft.com/office/officeart/2005/8/layout/hierarchy1"/>
    <dgm:cxn modelId="{1682CA6D-CD41-A94A-91D0-0CA1A8281163}" type="presParOf" srcId="{88CA9CE4-33DC-F940-B382-745090779A40}" destId="{13299405-63E7-4E41-A5C0-B4114B40C981}" srcOrd="1" destOrd="0" presId="urn:microsoft.com/office/officeart/2005/8/layout/hierarchy1"/>
    <dgm:cxn modelId="{32DB6BAE-36A8-0543-9199-F0B712E1090F}" type="presParOf" srcId="{13299405-63E7-4E41-A5C0-B4114B40C981}" destId="{6CDF6A96-65C5-3A47-9825-A0C1344CB0E0}" srcOrd="0" destOrd="0" presId="urn:microsoft.com/office/officeart/2005/8/layout/hierarchy1"/>
    <dgm:cxn modelId="{8BD836F8-2D7D-174C-8C2C-19A94FB9620B}" type="presParOf" srcId="{6CDF6A96-65C5-3A47-9825-A0C1344CB0E0}" destId="{2D2FC8F1-B5C4-9547-8C45-FF7171A9651D}" srcOrd="0" destOrd="0" presId="urn:microsoft.com/office/officeart/2005/8/layout/hierarchy1"/>
    <dgm:cxn modelId="{E4AF31AD-74FF-8B44-946A-6E03C5E9C9FD}" type="presParOf" srcId="{6CDF6A96-65C5-3A47-9825-A0C1344CB0E0}" destId="{6F3C2D05-68E5-2948-BCAE-9364FFAC9CD0}" srcOrd="1" destOrd="0" presId="urn:microsoft.com/office/officeart/2005/8/layout/hierarchy1"/>
    <dgm:cxn modelId="{FEE61EFA-97D5-2347-9D05-32FFE2DAC234}" type="presParOf" srcId="{13299405-63E7-4E41-A5C0-B4114B40C981}" destId="{16CA23DF-2880-A147-A07A-1B09F12BBFA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BAA2E-AE32-1C46-AB87-6988AC4CF1B8}">
      <dsp:nvSpPr>
        <dsp:cNvPr id="0" name=""/>
        <dsp:cNvSpPr/>
      </dsp:nvSpPr>
      <dsp:spPr>
        <a:xfrm>
          <a:off x="1227" y="297311"/>
          <a:ext cx="4309690" cy="273665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4C62EA-540A-4B4F-8C1B-D71D0CB55C9E}">
      <dsp:nvSpPr>
        <dsp:cNvPr id="0" name=""/>
        <dsp:cNvSpPr/>
      </dsp:nvSpPr>
      <dsp:spPr>
        <a:xfrm>
          <a:off x="480082" y="752223"/>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i="1" kern="1200" dirty="0"/>
            <a:t>Complainant</a:t>
          </a:r>
          <a:r>
            <a:rPr lang="en-US" sz="2600" kern="1200" dirty="0"/>
            <a:t> = an individual who is alleged to be the victim of conduct that could constitute sexual harassment</a:t>
          </a:r>
        </a:p>
      </dsp:txBody>
      <dsp:txXfrm>
        <a:off x="560236" y="832377"/>
        <a:ext cx="4149382" cy="2576345"/>
      </dsp:txXfrm>
    </dsp:sp>
    <dsp:sp modelId="{2D2FC8F1-B5C4-9547-8C45-FF7171A9651D}">
      <dsp:nvSpPr>
        <dsp:cNvPr id="0" name=""/>
        <dsp:cNvSpPr/>
      </dsp:nvSpPr>
      <dsp:spPr>
        <a:xfrm>
          <a:off x="5268627" y="297311"/>
          <a:ext cx="4309690" cy="273665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C2D05-68E5-2948-BCAE-9364FFAC9CD0}">
      <dsp:nvSpPr>
        <dsp:cNvPr id="0" name=""/>
        <dsp:cNvSpPr/>
      </dsp:nvSpPr>
      <dsp:spPr>
        <a:xfrm>
          <a:off x="5747481" y="752223"/>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i="1" kern="1200" dirty="0"/>
            <a:t>Respondent</a:t>
          </a:r>
          <a:r>
            <a:rPr lang="en-US" sz="2600" kern="1200" dirty="0"/>
            <a:t> = an individual who has been reported to be the perpetrator of conduct that could constitute sexual harassment</a:t>
          </a:r>
        </a:p>
      </dsp:txBody>
      <dsp:txXfrm>
        <a:off x="5827635" y="832377"/>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4B71F-28DB-7948-AA2C-EEFFD2BBE74A}" type="datetimeFigureOut">
              <a:rPr lang="en-US" smtClean="0"/>
              <a:t>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F5319-80B9-C649-889F-8B92E9908CFA}" type="slidenum">
              <a:rPr lang="en-US" smtClean="0"/>
              <a:t>‹#›</a:t>
            </a:fld>
            <a:endParaRPr lang="en-US" dirty="0"/>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F2F5319-80B9-C649-889F-8B92E9908CFA}" type="slidenum">
              <a:rPr lang="en-US" smtClean="0"/>
              <a:t>2</a:t>
            </a:fld>
            <a:endParaRPr lang="en-US" dirty="0"/>
          </a:p>
        </p:txBody>
      </p:sp>
    </p:spTree>
    <p:extLst>
      <p:ext uri="{BB962C8B-B14F-4D97-AF65-F5344CB8AC3E}">
        <p14:creationId xmlns:p14="http://schemas.microsoft.com/office/powerpoint/2010/main" val="1617295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2F5319-80B9-C649-889F-8B92E9908CFA}" type="slidenum">
              <a:rPr lang="en-US" smtClean="0"/>
              <a:t>30</a:t>
            </a:fld>
            <a:endParaRPr lang="en-US" dirty="0"/>
          </a:p>
        </p:txBody>
      </p:sp>
    </p:spTree>
    <p:extLst>
      <p:ext uri="{BB962C8B-B14F-4D97-AF65-F5344CB8AC3E}">
        <p14:creationId xmlns:p14="http://schemas.microsoft.com/office/powerpoint/2010/main" val="427637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2F5319-80B9-C649-889F-8B92E9908CFA}" type="slidenum">
              <a:rPr lang="en-US" smtClean="0"/>
              <a:t>45</a:t>
            </a:fld>
            <a:endParaRPr lang="en-US" dirty="0"/>
          </a:p>
        </p:txBody>
      </p:sp>
    </p:spTree>
    <p:extLst>
      <p:ext uri="{BB962C8B-B14F-4D97-AF65-F5344CB8AC3E}">
        <p14:creationId xmlns:p14="http://schemas.microsoft.com/office/powerpoint/2010/main" val="83032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F2F5319-80B9-C649-889F-8B92E9908CFA}" type="slidenum">
              <a:rPr lang="en-US" smtClean="0"/>
              <a:t>4</a:t>
            </a:fld>
            <a:endParaRPr lang="en-US" dirty="0"/>
          </a:p>
        </p:txBody>
      </p:sp>
    </p:spTree>
    <p:extLst>
      <p:ext uri="{BB962C8B-B14F-4D97-AF65-F5344CB8AC3E}">
        <p14:creationId xmlns:p14="http://schemas.microsoft.com/office/powerpoint/2010/main" val="354975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2F5319-80B9-C649-889F-8B92E9908CFA}" type="slidenum">
              <a:rPr lang="en-US" smtClean="0"/>
              <a:t>8</a:t>
            </a:fld>
            <a:endParaRPr lang="en-US" dirty="0"/>
          </a:p>
        </p:txBody>
      </p:sp>
    </p:spTree>
    <p:extLst>
      <p:ext uri="{BB962C8B-B14F-4D97-AF65-F5344CB8AC3E}">
        <p14:creationId xmlns:p14="http://schemas.microsoft.com/office/powerpoint/2010/main" val="402201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2F5319-80B9-C649-889F-8B92E9908CFA}" type="slidenum">
              <a:rPr lang="en-US" smtClean="0"/>
              <a:t>14</a:t>
            </a:fld>
            <a:endParaRPr lang="en-US" dirty="0"/>
          </a:p>
        </p:txBody>
      </p:sp>
    </p:spTree>
    <p:extLst>
      <p:ext uri="{BB962C8B-B14F-4D97-AF65-F5344CB8AC3E}">
        <p14:creationId xmlns:p14="http://schemas.microsoft.com/office/powerpoint/2010/main" val="117272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2F5319-80B9-C649-889F-8B92E9908CFA}" type="slidenum">
              <a:rPr lang="en-US" smtClean="0"/>
              <a:t>19</a:t>
            </a:fld>
            <a:endParaRPr lang="en-US" dirty="0"/>
          </a:p>
        </p:txBody>
      </p:sp>
    </p:spTree>
    <p:extLst>
      <p:ext uri="{BB962C8B-B14F-4D97-AF65-F5344CB8AC3E}">
        <p14:creationId xmlns:p14="http://schemas.microsoft.com/office/powerpoint/2010/main" val="27018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2F5319-80B9-C649-889F-8B92E9908CFA}" type="slidenum">
              <a:rPr lang="en-US" smtClean="0"/>
              <a:t>21</a:t>
            </a:fld>
            <a:endParaRPr lang="en-US" dirty="0"/>
          </a:p>
        </p:txBody>
      </p:sp>
    </p:spTree>
    <p:extLst>
      <p:ext uri="{BB962C8B-B14F-4D97-AF65-F5344CB8AC3E}">
        <p14:creationId xmlns:p14="http://schemas.microsoft.com/office/powerpoint/2010/main" val="110122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2F5319-80B9-C649-889F-8B92E9908CFA}" type="slidenum">
              <a:rPr lang="en-US" smtClean="0"/>
              <a:t>25</a:t>
            </a:fld>
            <a:endParaRPr lang="en-US" dirty="0"/>
          </a:p>
        </p:txBody>
      </p:sp>
    </p:spTree>
    <p:extLst>
      <p:ext uri="{BB962C8B-B14F-4D97-AF65-F5344CB8AC3E}">
        <p14:creationId xmlns:p14="http://schemas.microsoft.com/office/powerpoint/2010/main" val="405694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2F5319-80B9-C649-889F-8B92E9908CFA}" type="slidenum">
              <a:rPr lang="en-US" smtClean="0"/>
              <a:t>27</a:t>
            </a:fld>
            <a:endParaRPr lang="en-US" dirty="0"/>
          </a:p>
        </p:txBody>
      </p:sp>
    </p:spTree>
    <p:extLst>
      <p:ext uri="{BB962C8B-B14F-4D97-AF65-F5344CB8AC3E}">
        <p14:creationId xmlns:p14="http://schemas.microsoft.com/office/powerpoint/2010/main" val="986310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2F5319-80B9-C649-889F-8B92E9908CFA}" type="slidenum">
              <a:rPr lang="en-US" smtClean="0"/>
              <a:t>28</a:t>
            </a:fld>
            <a:endParaRPr lang="en-US" dirty="0"/>
          </a:p>
        </p:txBody>
      </p:sp>
    </p:spTree>
    <p:extLst>
      <p:ext uri="{BB962C8B-B14F-4D97-AF65-F5344CB8AC3E}">
        <p14:creationId xmlns:p14="http://schemas.microsoft.com/office/powerpoint/2010/main" val="937133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D22275-6999-1A44-9AF5-7AF10554B301}" type="datetimeFigureOut">
              <a:rPr lang="en-US" smtClean="0"/>
              <a:t>1/6/2023</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B7CF9500-748E-0A4C-AA96-44634B9C910C}"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D22275-6999-1A44-9AF5-7AF10554B301}" type="datetimeFigureOut">
              <a:rPr lang="en-US" smtClean="0"/>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F9500-748E-0A4C-AA96-44634B9C910C}" type="slidenum">
              <a:rPr lang="en-US" smtClean="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D22275-6999-1A44-9AF5-7AF10554B301}" type="datetimeFigureOut">
              <a:rPr lang="en-US" smtClean="0"/>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F9500-748E-0A4C-AA96-44634B9C910C}" type="slidenum">
              <a:rPr lang="en-US" smtClean="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66D22275-6999-1A44-9AF5-7AF10554B301}" type="datetimeFigureOut">
              <a:rPr lang="en-US" smtClean="0"/>
              <a:t>1/6/2023</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B7CF9500-748E-0A4C-AA96-44634B9C910C}" type="slidenum">
              <a:rPr lang="en-US" smtClean="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D22275-6999-1A44-9AF5-7AF10554B301}" type="datetimeFigureOut">
              <a:rPr lang="en-US" smtClean="0"/>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F9500-748E-0A4C-AA96-44634B9C910C}"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22275-6999-1A44-9AF5-7AF10554B301}" type="datetimeFigureOut">
              <a:rPr lang="en-US" smtClean="0"/>
              <a:t>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CF9500-748E-0A4C-AA96-44634B9C910C}"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D22275-6999-1A44-9AF5-7AF10554B301}" type="datetimeFigureOut">
              <a:rPr lang="en-US" smtClean="0"/>
              <a:t>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CF9500-748E-0A4C-AA96-44634B9C910C}" type="slidenum">
              <a:rPr lang="en-US" smtClean="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D22275-6999-1A44-9AF5-7AF10554B301}" type="datetimeFigureOut">
              <a:rPr lang="en-US" smtClean="0"/>
              <a:t>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CF9500-748E-0A4C-AA96-44634B9C910C}" type="slidenum">
              <a:rPr lang="en-US" smtClean="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22275-6999-1A44-9AF5-7AF10554B301}" type="datetimeFigureOut">
              <a:rPr lang="en-US" smtClean="0"/>
              <a:t>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CF9500-748E-0A4C-AA96-44634B9C910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D22275-6999-1A44-9AF5-7AF10554B301}" type="datetimeFigureOut">
              <a:rPr lang="en-US" smtClean="0"/>
              <a:t>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CF9500-748E-0A4C-AA96-44634B9C910C}"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66D22275-6999-1A44-9AF5-7AF10554B301}" type="datetimeFigureOut">
              <a:rPr lang="en-US" smtClean="0"/>
              <a:t>1/6/2023</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B7CF9500-748E-0A4C-AA96-44634B9C910C}" type="slidenum">
              <a:rPr lang="en-US" smtClean="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6D22275-6999-1A44-9AF5-7AF10554B301}" type="datetimeFigureOut">
              <a:rPr lang="en-US" smtClean="0"/>
              <a:t>1/6/2023</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B7CF9500-748E-0A4C-AA96-44634B9C910C}" type="slidenum">
              <a:rPr lang="en-US" smtClean="0"/>
              <a:t>‹#›</a:t>
            </a:fld>
            <a:endParaRPr lang="en-US" dirty="0"/>
          </a:p>
        </p:txBody>
      </p:sp>
    </p:spTree>
    <p:extLst>
      <p:ext uri="{BB962C8B-B14F-4D97-AF65-F5344CB8AC3E}">
        <p14:creationId xmlns:p14="http://schemas.microsoft.com/office/powerpoint/2010/main" val="148992292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9581507" cy="2345927"/>
          </a:xfrm>
        </p:spPr>
        <p:txBody>
          <a:bodyPr>
            <a:normAutofit/>
          </a:bodyPr>
          <a:lstStyle/>
          <a:p>
            <a:r>
              <a:rPr lang="en-US" dirty="0"/>
              <a:t>Title IX</a:t>
            </a:r>
            <a:br>
              <a:rPr lang="en-US" dirty="0"/>
            </a:br>
            <a:r>
              <a:rPr lang="en-US" sz="2800" i="1" dirty="0"/>
              <a:t>Guidance for School</a:t>
            </a:r>
            <a:r>
              <a:rPr lang="en-US" sz="2800" i="1" baseline="0" dirty="0"/>
              <a:t> Leaders</a:t>
            </a:r>
            <a:endParaRPr lang="en-US" sz="2800" i="1" dirty="0"/>
          </a:p>
        </p:txBody>
      </p:sp>
      <p:sp>
        <p:nvSpPr>
          <p:cNvPr id="3" name="Subtitle 2"/>
          <p:cNvSpPr>
            <a:spLocks noGrp="1"/>
          </p:cNvSpPr>
          <p:nvPr>
            <p:ph type="subTitle" idx="1"/>
          </p:nvPr>
        </p:nvSpPr>
        <p:spPr>
          <a:xfrm>
            <a:off x="868680" y="3891593"/>
            <a:ext cx="7988993" cy="1814322"/>
          </a:xfrm>
        </p:spPr>
        <p:txBody>
          <a:bodyPr>
            <a:normAutofit/>
          </a:bodyPr>
          <a:lstStyle/>
          <a:p>
            <a:pPr>
              <a:spcBef>
                <a:spcPts val="0"/>
              </a:spcBef>
            </a:pPr>
            <a:r>
              <a:rPr lang="en-US" sz="2400" b="1" i="1" dirty="0"/>
              <a:t>Miller, Johnson, Snell &amp; Cummiskey, PLC</a:t>
            </a:r>
          </a:p>
          <a:p>
            <a:pPr>
              <a:spcBef>
                <a:spcPts val="0"/>
              </a:spcBef>
            </a:pPr>
            <a:r>
              <a:rPr lang="en-US" i="1" dirty="0"/>
              <a:t>Catherine A. Tracey</a:t>
            </a:r>
          </a:p>
          <a:p>
            <a:pPr>
              <a:spcBef>
                <a:spcPts val="0"/>
              </a:spcBef>
            </a:pPr>
            <a:endParaRPr lang="en-US" sz="1000" dirty="0"/>
          </a:p>
          <a:p>
            <a:pPr>
              <a:spcBef>
                <a:spcPts val="0"/>
              </a:spcBef>
            </a:pPr>
            <a:r>
              <a:rPr lang="en-US" sz="2000" dirty="0"/>
              <a:t>MillerJohnson.com  ●  @</a:t>
            </a:r>
            <a:r>
              <a:rPr lang="en-US" sz="2000" dirty="0" err="1"/>
              <a:t>MJEdLaw</a:t>
            </a:r>
            <a:endParaRPr lang="en-US" sz="2000" dirty="0"/>
          </a:p>
        </p:txBody>
      </p:sp>
      <p:cxnSp>
        <p:nvCxnSpPr>
          <p:cNvPr id="5" name="Straight Connector 4"/>
          <p:cNvCxnSpPr/>
          <p:nvPr/>
        </p:nvCxnSpPr>
        <p:spPr>
          <a:xfrm>
            <a:off x="868680" y="3600450"/>
            <a:ext cx="10287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7238559" y="3977757"/>
            <a:ext cx="3542551" cy="164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43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Clery</a:t>
            </a:r>
            <a:r>
              <a:rPr lang="en-US" dirty="0"/>
              <a:t> Act and VAWA</a:t>
            </a:r>
          </a:p>
        </p:txBody>
      </p:sp>
      <p:sp>
        <p:nvSpPr>
          <p:cNvPr id="3" name="Content Placeholder 2"/>
          <p:cNvSpPr>
            <a:spLocks noGrp="1"/>
          </p:cNvSpPr>
          <p:nvPr>
            <p:ph idx="1"/>
          </p:nvPr>
        </p:nvSpPr>
        <p:spPr>
          <a:xfrm>
            <a:off x="1130270" y="2002558"/>
            <a:ext cx="9603275" cy="3746731"/>
          </a:xfrm>
        </p:spPr>
        <p:txBody>
          <a:bodyPr>
            <a:normAutofit/>
          </a:bodyPr>
          <a:lstStyle/>
          <a:p>
            <a:pPr algn="just"/>
            <a:r>
              <a:rPr lang="en-US" dirty="0"/>
              <a:t>“</a:t>
            </a:r>
            <a:r>
              <a:rPr lang="en-US" b="1" dirty="0"/>
              <a:t>Dating Violence</a:t>
            </a:r>
            <a:r>
              <a:rPr lang="en-US" dirty="0"/>
              <a:t>” is violence committed by a person:</a:t>
            </a:r>
          </a:p>
          <a:p>
            <a:pPr lvl="1" algn="just"/>
            <a:r>
              <a:rPr lang="en-US" dirty="0"/>
              <a:t>Who is or has been in a social relationship of a romantic or intimate nature with the victim; and,</a:t>
            </a:r>
          </a:p>
          <a:p>
            <a:pPr lvl="1" algn="just"/>
            <a:r>
              <a:rPr lang="en-US" dirty="0"/>
              <a:t>Where the existence of the relationship is determined by considering the following factors:</a:t>
            </a:r>
          </a:p>
          <a:p>
            <a:pPr lvl="2" algn="just"/>
            <a:r>
              <a:rPr lang="en-US" dirty="0"/>
              <a:t>The length of the relationship</a:t>
            </a:r>
          </a:p>
          <a:p>
            <a:pPr lvl="2" algn="just"/>
            <a:r>
              <a:rPr lang="en-US" dirty="0"/>
              <a:t>The type of relationship</a:t>
            </a:r>
          </a:p>
          <a:p>
            <a:pPr lvl="2" algn="just"/>
            <a:r>
              <a:rPr lang="en-US" dirty="0"/>
              <a:t>The frequency of interactions</a:t>
            </a:r>
          </a:p>
          <a:p>
            <a:pPr algn="just"/>
            <a:endParaRPr lang="en-US" dirty="0"/>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608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Clery</a:t>
            </a:r>
            <a:r>
              <a:rPr lang="en-US" dirty="0"/>
              <a:t> Act and VAWA</a:t>
            </a:r>
          </a:p>
        </p:txBody>
      </p:sp>
      <p:sp>
        <p:nvSpPr>
          <p:cNvPr id="3" name="Content Placeholder 2"/>
          <p:cNvSpPr>
            <a:spLocks noGrp="1"/>
          </p:cNvSpPr>
          <p:nvPr>
            <p:ph idx="1"/>
          </p:nvPr>
        </p:nvSpPr>
        <p:spPr>
          <a:xfrm>
            <a:off x="1130270" y="2002558"/>
            <a:ext cx="9603275" cy="3902117"/>
          </a:xfrm>
        </p:spPr>
        <p:txBody>
          <a:bodyPr>
            <a:normAutofit fontScale="92500" lnSpcReduction="10000"/>
          </a:bodyPr>
          <a:lstStyle/>
          <a:p>
            <a:pPr algn="just"/>
            <a:r>
              <a:rPr lang="en-US" dirty="0"/>
              <a:t>“</a:t>
            </a:r>
            <a:r>
              <a:rPr lang="en-US" b="1" dirty="0"/>
              <a:t>Domestic Violence</a:t>
            </a:r>
            <a:r>
              <a:rPr lang="en-US" dirty="0"/>
              <a:t>” includes felony or misdemeanor crimes of violence committed by a current or former spouse or intimate partner of the victim, by a person with whom the victim shares a child in common, by a person who is cohabitating with or has cohabitated with the victim as a spouse or intimate partner, by a person similarly situated to a spouse of the victim under Michigan domestic or family violence laws, or by any other person against an adult or “</a:t>
            </a:r>
            <a:r>
              <a:rPr lang="en-US" b="0" dirty="0"/>
              <a:t>youth</a:t>
            </a:r>
            <a:r>
              <a:rPr lang="en-US" dirty="0"/>
              <a:t>” victim who is protected from that person’s action under Michigan domestic or family violence laws</a:t>
            </a:r>
          </a:p>
          <a:p>
            <a:pPr algn="just"/>
            <a:r>
              <a:rPr lang="en-US" dirty="0"/>
              <a:t>“</a:t>
            </a:r>
            <a:r>
              <a:rPr lang="en-US" b="1" dirty="0"/>
              <a:t>Stalking</a:t>
            </a:r>
            <a:r>
              <a:rPr lang="en-US" dirty="0"/>
              <a:t>” is engaging in a course of conduct directed at a specific person that would cause a reasonable person to fear for his or her safety or the safety of others; or, suffer substantial emotional distress</a:t>
            </a:r>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325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Terms</a:t>
            </a:r>
          </a:p>
        </p:txBody>
      </p:sp>
      <p:graphicFrame>
        <p:nvGraphicFramePr>
          <p:cNvPr id="9" name="Content Placeholder 2">
            <a:extLst>
              <a:ext uri="{FF2B5EF4-FFF2-40B4-BE49-F238E27FC236}">
                <a16:creationId xmlns:a16="http://schemas.microsoft.com/office/drawing/2014/main" id="{56F7018F-1E7F-BC40-9888-17325414A266}"/>
              </a:ext>
            </a:extLst>
          </p:cNvPr>
          <p:cNvGraphicFramePr>
            <a:graphicFrameLocks/>
          </p:cNvGraphicFramePr>
          <p:nvPr/>
        </p:nvGraphicFramePr>
        <p:xfrm>
          <a:off x="1003330" y="1708793"/>
          <a:ext cx="10058400" cy="3786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95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dgm="http://schemas.openxmlformats.org/drawingml/2006/diagram" xmlns:a16="http://schemas.microsoft.com/office/drawing/2014/main"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 Notice - Definition</a:t>
            </a:r>
          </a:p>
        </p:txBody>
      </p:sp>
      <p:sp>
        <p:nvSpPr>
          <p:cNvPr id="3" name="Content Placeholder 2"/>
          <p:cNvSpPr>
            <a:spLocks noGrp="1"/>
          </p:cNvSpPr>
          <p:nvPr>
            <p:ph idx="1"/>
          </p:nvPr>
        </p:nvSpPr>
        <p:spPr/>
        <p:txBody>
          <a:bodyPr/>
          <a:lstStyle/>
          <a:p>
            <a:pPr algn="just"/>
            <a:r>
              <a:rPr lang="en-US" dirty="0"/>
              <a:t>A school district is deemed to have actual notice of alleged sexual harassment if </a:t>
            </a:r>
            <a:r>
              <a:rPr lang="en-US" b="1" i="1" dirty="0"/>
              <a:t>any</a:t>
            </a:r>
            <a:r>
              <a:rPr lang="en-US" i="1" dirty="0"/>
              <a:t> </a:t>
            </a:r>
            <a:r>
              <a:rPr lang="en-US" dirty="0"/>
              <a:t>school district employee has reason to believe an employee or student has been sexually harassed</a:t>
            </a:r>
          </a:p>
          <a:p>
            <a:pPr algn="just"/>
            <a:r>
              <a:rPr lang="en-US" dirty="0"/>
              <a:t>This standard is </a:t>
            </a:r>
            <a:r>
              <a:rPr lang="en-US" b="1" dirty="0"/>
              <a:t>significantly broader </a:t>
            </a:r>
            <a:r>
              <a:rPr lang="en-US" dirty="0"/>
              <a:t>than the actual notice standard established in previous court cases involving</a:t>
            </a:r>
            <a:r>
              <a:rPr lang="en-US" baseline="0" dirty="0"/>
              <a:t> Title IX</a:t>
            </a:r>
            <a:endParaRPr lang="en-US"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spTree>
    <p:extLst>
      <p:ext uri="{BB962C8B-B14F-4D97-AF65-F5344CB8AC3E}">
        <p14:creationId xmlns:p14="http://schemas.microsoft.com/office/powerpoint/2010/main" val="3122718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a14="http://schemas.microsoft.com/office/drawing/2010/main"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Title IX Coordinator</a:t>
            </a:r>
          </a:p>
        </p:txBody>
      </p:sp>
      <p:sp>
        <p:nvSpPr>
          <p:cNvPr id="3" name="Content Placeholder 2"/>
          <p:cNvSpPr>
            <a:spLocks noGrp="1"/>
          </p:cNvSpPr>
          <p:nvPr>
            <p:ph idx="1"/>
          </p:nvPr>
        </p:nvSpPr>
        <p:spPr>
          <a:xfrm>
            <a:off x="1130271" y="1714500"/>
            <a:ext cx="4744750" cy="4069079"/>
          </a:xfrm>
        </p:spPr>
        <p:txBody>
          <a:bodyPr>
            <a:normAutofit fontScale="85000" lnSpcReduction="10000"/>
          </a:bodyPr>
          <a:lstStyle/>
          <a:p>
            <a:pPr algn="just"/>
            <a:r>
              <a:rPr lang="en-US" dirty="0"/>
              <a:t>Every school district is required to appoint a Title IX Coordinator, whose job title includes the words “Title IX Coordinator”</a:t>
            </a:r>
          </a:p>
          <a:p>
            <a:pPr algn="just"/>
            <a:r>
              <a:rPr lang="en-US" dirty="0"/>
              <a:t>Every district is required to post the Title IX Coordinator’s contact information (i.e., office location, telephone number, and email address) on its website, to publish the contact information in all catalogues and handbooks</a:t>
            </a:r>
          </a:p>
          <a:p>
            <a:pPr algn="just"/>
            <a:r>
              <a:rPr lang="en-US" dirty="0"/>
              <a:t>Districts are also required to post Title IX training on their websites</a:t>
            </a:r>
          </a:p>
        </p:txBody>
      </p:sp>
      <p:pic>
        <p:nvPicPr>
          <p:cNvPr id="6" name="Picture 5">
            <a:extLst>
              <a:ext uri="{FF2B5EF4-FFF2-40B4-BE49-F238E27FC236}">
                <a16:creationId xmlns:a16="http://schemas.microsoft.com/office/drawing/2014/main" id="{C6290DC6-0E9F-6848-BC52-A2F176B14FFC}"/>
              </a:ext>
            </a:extLst>
          </p:cNvPr>
          <p:cNvPicPr>
            <a:picLocks noChangeAspect="1"/>
          </p:cNvPicPr>
          <p:nvPr/>
        </p:nvPicPr>
        <p:blipFill>
          <a:blip r:embed="rId3"/>
          <a:stretch>
            <a:fillRect/>
          </a:stretch>
        </p:blipFill>
        <p:spPr>
          <a:xfrm>
            <a:off x="6758940" y="2157730"/>
            <a:ext cx="4800600" cy="2794000"/>
          </a:xfrm>
          <a:prstGeom prst="rect">
            <a:avLst/>
          </a:prstGeom>
        </p:spPr>
      </p:pic>
      <p:sp>
        <p:nvSpPr>
          <p:cNvPr id="8" name="TextBox 7">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401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IX Coordinator’s Duties</a:t>
            </a:r>
          </a:p>
        </p:txBody>
      </p:sp>
      <p:sp>
        <p:nvSpPr>
          <p:cNvPr id="3" name="Content Placeholder 2"/>
          <p:cNvSpPr>
            <a:spLocks noGrp="1"/>
          </p:cNvSpPr>
          <p:nvPr>
            <p:ph idx="1"/>
          </p:nvPr>
        </p:nvSpPr>
        <p:spPr>
          <a:xfrm>
            <a:off x="1130270" y="2171769"/>
            <a:ext cx="9603275" cy="3663766"/>
          </a:xfrm>
        </p:spPr>
        <p:txBody>
          <a:bodyPr>
            <a:normAutofit/>
          </a:bodyPr>
          <a:lstStyle/>
          <a:p>
            <a:pPr algn="just"/>
            <a:r>
              <a:rPr lang="en-US" dirty="0"/>
              <a:t>To oversee the District’s compliance with Title IX</a:t>
            </a:r>
          </a:p>
          <a:p>
            <a:pPr lvl="1" algn="just"/>
            <a:r>
              <a:rPr lang="en-US" dirty="0"/>
              <a:t>Respond to any report of sexual harassment against any District employee or student</a:t>
            </a:r>
          </a:p>
          <a:p>
            <a:pPr lvl="1" algn="just"/>
            <a:r>
              <a:rPr lang="en-US" dirty="0"/>
              <a:t>Identify and offer appropriate supportive measures to </a:t>
            </a:r>
            <a:r>
              <a:rPr lang="en-US" dirty="0">
                <a:solidFill>
                  <a:srgbClr val="FF0000"/>
                </a:solidFill>
              </a:rPr>
              <a:t>both</a:t>
            </a:r>
            <a:r>
              <a:rPr lang="en-US" dirty="0"/>
              <a:t> Complainant and Respondent</a:t>
            </a:r>
          </a:p>
          <a:p>
            <a:pPr lvl="1" algn="just"/>
            <a:r>
              <a:rPr lang="en-US" dirty="0"/>
              <a:t>Oversee and/or participate in the resolution of any formal complaint of sexual harassment according to the District’s grievance procedure</a:t>
            </a:r>
          </a:p>
          <a:p>
            <a:pPr lvl="1" algn="just"/>
            <a:r>
              <a:rPr lang="en-US" dirty="0"/>
              <a:t>Ensure appropriate training has been provided and documented</a:t>
            </a:r>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361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Responding to Reports of Sexual Harassment</a:t>
            </a:r>
          </a:p>
        </p:txBody>
      </p:sp>
      <p:sp>
        <p:nvSpPr>
          <p:cNvPr id="3" name="Content Placeholder 2"/>
          <p:cNvSpPr>
            <a:spLocks noGrp="1"/>
          </p:cNvSpPr>
          <p:nvPr>
            <p:ph idx="1"/>
          </p:nvPr>
        </p:nvSpPr>
        <p:spPr>
          <a:xfrm>
            <a:off x="1130270" y="2002559"/>
            <a:ext cx="9603275" cy="3832976"/>
          </a:xfrm>
        </p:spPr>
        <p:txBody>
          <a:bodyPr>
            <a:normAutofit fontScale="92500" lnSpcReduction="10000"/>
          </a:bodyPr>
          <a:lstStyle/>
          <a:p>
            <a:pPr algn="just"/>
            <a:r>
              <a:rPr lang="en-US" dirty="0"/>
              <a:t>Reports of sexual harassment may be verbal or written and may be received at any time</a:t>
            </a:r>
          </a:p>
          <a:p>
            <a:pPr algn="just"/>
            <a:r>
              <a:rPr lang="en-US" dirty="0"/>
              <a:t>Any employee who has independent knowledge or receives a report</a:t>
            </a:r>
            <a:r>
              <a:rPr lang="en-US" baseline="0" dirty="0"/>
              <a:t> of conduct that qualifies as sexual harassment (or discrimination) is </a:t>
            </a:r>
            <a:r>
              <a:rPr lang="en-US" dirty="0"/>
              <a:t>required to report that information</a:t>
            </a:r>
            <a:r>
              <a:rPr lang="en-US" baseline="0" dirty="0"/>
              <a:t> to a Title IX Coordinator </a:t>
            </a:r>
            <a:endParaRPr lang="en-US" dirty="0"/>
          </a:p>
          <a:p>
            <a:pPr algn="just"/>
            <a:r>
              <a:rPr lang="en-US" dirty="0"/>
              <a:t>Upon receiving a report, the Title IX Coordinator must:</a:t>
            </a:r>
          </a:p>
          <a:p>
            <a:pPr lvl="1" algn="just"/>
            <a:r>
              <a:rPr lang="en-US" dirty="0"/>
              <a:t>Contact Complainant as soon as practicable</a:t>
            </a:r>
          </a:p>
          <a:p>
            <a:pPr lvl="1" algn="just"/>
            <a:r>
              <a:rPr lang="en-US" dirty="0"/>
              <a:t>Notify Complainant of his/her/their right to file a formal complaint and explain the grievance process</a:t>
            </a:r>
          </a:p>
          <a:p>
            <a:pPr lvl="1" algn="just"/>
            <a:r>
              <a:rPr lang="en-US" dirty="0"/>
              <a:t>Discuss and implement “</a:t>
            </a:r>
            <a:r>
              <a:rPr lang="en-US" b="1" dirty="0"/>
              <a:t>supportive measures</a:t>
            </a:r>
            <a:r>
              <a:rPr lang="en-US" dirty="0"/>
              <a:t>”</a:t>
            </a:r>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09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Supportive Measures</a:t>
            </a:r>
          </a:p>
        </p:txBody>
      </p:sp>
      <p:sp>
        <p:nvSpPr>
          <p:cNvPr id="3" name="Content Placeholder 2"/>
          <p:cNvSpPr>
            <a:spLocks noGrp="1"/>
          </p:cNvSpPr>
          <p:nvPr>
            <p:ph idx="1"/>
          </p:nvPr>
        </p:nvSpPr>
        <p:spPr>
          <a:xfrm>
            <a:off x="1130270" y="1887416"/>
            <a:ext cx="9603275" cy="4017260"/>
          </a:xfrm>
        </p:spPr>
        <p:txBody>
          <a:bodyPr>
            <a:normAutofit fontScale="92500" lnSpcReduction="10000"/>
          </a:bodyPr>
          <a:lstStyle/>
          <a:p>
            <a:pPr algn="just"/>
            <a:r>
              <a:rPr lang="en-US" dirty="0"/>
              <a:t>Title IX was enacted to prevent sex discrimination and harassment from adversely affecting access to educational opportunities</a:t>
            </a:r>
          </a:p>
          <a:p>
            <a:pPr algn="just"/>
            <a:r>
              <a:rPr lang="en-US" dirty="0"/>
              <a:t>Supportive measures should restore or ensure continued access to educational opportunities, must be free to Complainant, and may not be punitive or unreasonably burden Respondent</a:t>
            </a:r>
          </a:p>
          <a:p>
            <a:pPr algn="just"/>
            <a:r>
              <a:rPr lang="en-US" dirty="0"/>
              <a:t>Non-exclusive examples of supportive measures include: </a:t>
            </a:r>
            <a:r>
              <a:rPr lang="en-US" b="1" dirty="0"/>
              <a:t>no-contact orders, referrals</a:t>
            </a:r>
            <a:r>
              <a:rPr lang="en-US" b="1" baseline="0" dirty="0"/>
              <a:t> to victim advocacy resources,</a:t>
            </a:r>
            <a:r>
              <a:rPr lang="en-US" b="1" dirty="0"/>
              <a:t> counseling, or health services; academic support; course modifications; schedule changes; transfers; housing changes; increased security and monitoring</a:t>
            </a:r>
            <a:endParaRPr lang="en-US" dirty="0"/>
          </a:p>
          <a:p>
            <a:pPr algn="just"/>
            <a:r>
              <a:rPr lang="en-US" dirty="0"/>
              <a:t>The Title IX Coordinator must consider, </a:t>
            </a:r>
            <a:r>
              <a:rPr lang="en-US" i="1" dirty="0"/>
              <a:t>but is not bound by</a:t>
            </a:r>
            <a:r>
              <a:rPr lang="en-US" dirty="0"/>
              <a:t>, Complainant’s wishes</a:t>
            </a:r>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342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Temporary Removal</a:t>
            </a:r>
          </a:p>
        </p:txBody>
      </p:sp>
      <p:sp>
        <p:nvSpPr>
          <p:cNvPr id="3" name="Content Placeholder 2"/>
          <p:cNvSpPr>
            <a:spLocks noGrp="1"/>
          </p:cNvSpPr>
          <p:nvPr>
            <p:ph idx="1"/>
          </p:nvPr>
        </p:nvSpPr>
        <p:spPr>
          <a:xfrm>
            <a:off x="5829300" y="2002558"/>
            <a:ext cx="5429250" cy="3902117"/>
          </a:xfrm>
        </p:spPr>
        <p:txBody>
          <a:bodyPr>
            <a:normAutofit fontScale="92500"/>
          </a:bodyPr>
          <a:lstStyle/>
          <a:p>
            <a:pPr algn="just"/>
            <a:r>
              <a:rPr lang="en-US" dirty="0"/>
              <a:t>The temporary removal of a Respondent-student is </a:t>
            </a:r>
            <a:r>
              <a:rPr lang="en-US" b="1" dirty="0"/>
              <a:t>not</a:t>
            </a:r>
            <a:r>
              <a:rPr lang="en-US" dirty="0"/>
              <a:t> a supportive measure</a:t>
            </a:r>
          </a:p>
          <a:p>
            <a:pPr lvl="1" algn="just"/>
            <a:r>
              <a:rPr lang="en-US" dirty="0"/>
              <a:t>A Respondent-student may be removed based on an individualized assessment that he/she poses an </a:t>
            </a:r>
            <a:r>
              <a:rPr lang="en-US" b="1" dirty="0"/>
              <a:t>immediate</a:t>
            </a:r>
            <a:r>
              <a:rPr lang="en-US" dirty="0"/>
              <a:t> threat to the </a:t>
            </a:r>
            <a:r>
              <a:rPr lang="en-US" b="1" i="1" dirty="0"/>
              <a:t>physical</a:t>
            </a:r>
            <a:r>
              <a:rPr lang="en-US" dirty="0"/>
              <a:t> </a:t>
            </a:r>
            <a:r>
              <a:rPr lang="en-US" b="1" dirty="0"/>
              <a:t>health or safety </a:t>
            </a:r>
            <a:r>
              <a:rPr lang="en-US" dirty="0"/>
              <a:t>of Complainant or others</a:t>
            </a:r>
          </a:p>
          <a:p>
            <a:pPr lvl="1" algn="just"/>
            <a:r>
              <a:rPr lang="en-US" dirty="0"/>
              <a:t>Due process must follow immediately</a:t>
            </a:r>
          </a:p>
          <a:p>
            <a:pPr algn="just"/>
            <a:r>
              <a:rPr lang="en-US" dirty="0"/>
              <a:t>A Respondent-employee may be placed on a temporary administrative leave</a:t>
            </a:r>
          </a:p>
        </p:txBody>
      </p:sp>
      <p:pic>
        <p:nvPicPr>
          <p:cNvPr id="7" name="Picture 6">
            <a:extLst>
              <a:ext uri="{FF2B5EF4-FFF2-40B4-BE49-F238E27FC236}">
                <a16:creationId xmlns:a16="http://schemas.microsoft.com/office/drawing/2014/main" id="{3E72849A-EB66-6248-BE2C-6536139EC7D1}"/>
              </a:ext>
            </a:extLst>
          </p:cNvPr>
          <p:cNvPicPr>
            <a:picLocks noChangeAspect="1"/>
          </p:cNvPicPr>
          <p:nvPr/>
        </p:nvPicPr>
        <p:blipFill>
          <a:blip r:embed="rId2"/>
          <a:stretch>
            <a:fillRect/>
          </a:stretch>
        </p:blipFill>
        <p:spPr>
          <a:xfrm>
            <a:off x="933450" y="2441476"/>
            <a:ext cx="4567897" cy="2569442"/>
          </a:xfrm>
          <a:prstGeom prst="rect">
            <a:avLst/>
          </a:prstGeom>
        </p:spPr>
      </p:pic>
      <p:sp>
        <p:nvSpPr>
          <p:cNvPr id="9" name="TextBox 8">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00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3764-3EBA-4CB2-8FD2-22D37EAC8495}"/>
              </a:ext>
            </a:extLst>
          </p:cNvPr>
          <p:cNvSpPr>
            <a:spLocks noGrp="1"/>
          </p:cNvSpPr>
          <p:nvPr>
            <p:ph type="title"/>
          </p:nvPr>
        </p:nvSpPr>
        <p:spPr/>
        <p:txBody>
          <a:bodyPr/>
          <a:lstStyle/>
          <a:p>
            <a:r>
              <a:rPr lang="en-US" dirty="0"/>
              <a:t>Formal Complaint Response</a:t>
            </a:r>
          </a:p>
        </p:txBody>
      </p:sp>
      <p:sp>
        <p:nvSpPr>
          <p:cNvPr id="3" name="Content Placeholder 2">
            <a:extLst>
              <a:ext uri="{FF2B5EF4-FFF2-40B4-BE49-F238E27FC236}">
                <a16:creationId xmlns:a16="http://schemas.microsoft.com/office/drawing/2014/main" id="{64816D06-CDF9-455B-A2E4-25E4085A496C}"/>
              </a:ext>
            </a:extLst>
          </p:cNvPr>
          <p:cNvSpPr>
            <a:spLocks noGrp="1"/>
          </p:cNvSpPr>
          <p:nvPr>
            <p:ph idx="1"/>
          </p:nvPr>
        </p:nvSpPr>
        <p:spPr>
          <a:xfrm>
            <a:off x="1097280" y="1828799"/>
            <a:ext cx="10058400" cy="4278923"/>
          </a:xfrm>
        </p:spPr>
        <p:txBody>
          <a:bodyPr>
            <a:normAutofit/>
          </a:bodyPr>
          <a:lstStyle/>
          <a:p>
            <a:r>
              <a:rPr lang="en-US" dirty="0"/>
              <a:t>“Formal Complaint” may be filed by Complainant or Title IX</a:t>
            </a:r>
            <a:r>
              <a:rPr lang="en-US" baseline="0" dirty="0"/>
              <a:t> Coordinator</a:t>
            </a:r>
            <a:endParaRPr lang="en-US" dirty="0"/>
          </a:p>
          <a:p>
            <a:r>
              <a:rPr lang="en-US" dirty="0"/>
              <a:t>The</a:t>
            </a:r>
            <a:r>
              <a:rPr lang="en-US" baseline="0" dirty="0"/>
              <a:t> District must </a:t>
            </a:r>
            <a:r>
              <a:rPr lang="en-US" dirty="0"/>
              <a:t>use grievance</a:t>
            </a:r>
            <a:r>
              <a:rPr lang="en-US" baseline="0" dirty="0"/>
              <a:t> procedure to resolve</a:t>
            </a:r>
            <a:r>
              <a:rPr lang="en-US" dirty="0"/>
              <a:t> </a:t>
            </a:r>
            <a:r>
              <a:rPr lang="en-US" b="1" i="1" dirty="0"/>
              <a:t>every</a:t>
            </a:r>
            <a:r>
              <a:rPr lang="en-US" dirty="0"/>
              <a:t> formal complaint </a:t>
            </a:r>
          </a:p>
          <a:p>
            <a:r>
              <a:rPr lang="en-US" dirty="0"/>
              <a:t>Specific steps for investigating, dismissing, and determining responsibility in formal complaint</a:t>
            </a:r>
          </a:p>
          <a:p>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47CB2F4-6A0A-B94E-A57B-5D9F6468B0C4}"/>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spTree>
    <p:extLst>
      <p:ext uri="{BB962C8B-B14F-4D97-AF65-F5344CB8AC3E}">
        <p14:creationId xmlns:p14="http://schemas.microsoft.com/office/powerpoint/2010/main" val="6730874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a14="http://schemas.microsoft.com/office/drawing/2010/main" xmlns:a16="http://schemas.microsoft.com/office/drawing/2014/main"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0E64-743B-BF40-A517-7C34284EBCAE}"/>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C16051A2-7428-FB41-A1E4-1B3951898C33}"/>
              </a:ext>
            </a:extLst>
          </p:cNvPr>
          <p:cNvSpPr>
            <a:spLocks noGrp="1"/>
          </p:cNvSpPr>
          <p:nvPr>
            <p:ph idx="1"/>
          </p:nvPr>
        </p:nvSpPr>
        <p:spPr>
          <a:xfrm>
            <a:off x="1130270" y="1841500"/>
            <a:ext cx="10231150" cy="4172438"/>
          </a:xfrm>
        </p:spPr>
        <p:txBody>
          <a:bodyPr>
            <a:normAutofit/>
          </a:bodyPr>
          <a:lstStyle/>
          <a:p>
            <a:r>
              <a:rPr lang="en-US" dirty="0"/>
              <a:t>The 2020 Title IX Regulations</a:t>
            </a:r>
          </a:p>
          <a:p>
            <a:pPr lvl="1"/>
            <a:r>
              <a:rPr lang="en-US" dirty="0"/>
              <a:t>Significant Provisions</a:t>
            </a:r>
          </a:p>
          <a:p>
            <a:pPr lvl="0"/>
            <a:r>
              <a:rPr lang="en-US" dirty="0"/>
              <a:t>March 8 2021</a:t>
            </a:r>
            <a:r>
              <a:rPr lang="en-US" baseline="0" dirty="0"/>
              <a:t> </a:t>
            </a:r>
            <a:r>
              <a:rPr lang="en-US" i="1" baseline="0" dirty="0"/>
              <a:t>Executive Order on Guaranteeing an Educational Environment Free from Discrimination on the Basis of Sex, Including Sexual Orientation or Gender Identity</a:t>
            </a:r>
            <a:endParaRPr lang="en-US" i="1" dirty="0"/>
          </a:p>
          <a:p>
            <a:r>
              <a:rPr lang="en-US" dirty="0"/>
              <a:t>April 2021 – OCR launched “comprehensive review” of Title IX regulations</a:t>
            </a:r>
          </a:p>
          <a:p>
            <a:pPr lvl="0"/>
            <a:r>
              <a:rPr lang="en-US" dirty="0"/>
              <a:t>June 2022 – OCR</a:t>
            </a:r>
            <a:r>
              <a:rPr lang="en-US" baseline="0" dirty="0"/>
              <a:t> issued proposed changes to Title IX regulations</a:t>
            </a:r>
          </a:p>
          <a:p>
            <a:r>
              <a:rPr lang="en-US" baseline="0" dirty="0"/>
              <a:t>September 2022 – Public comment closed</a:t>
            </a:r>
            <a:endParaRPr lang="en-US" dirty="0"/>
          </a:p>
          <a:p>
            <a:r>
              <a:rPr lang="en-US" dirty="0"/>
              <a:t>Final</a:t>
            </a:r>
            <a:r>
              <a:rPr lang="en-US" baseline="0" dirty="0"/>
              <a:t> Regulations for 2023/24?</a:t>
            </a:r>
            <a:endParaRPr lang="en-US" dirty="0"/>
          </a:p>
        </p:txBody>
      </p:sp>
      <p:sp>
        <p:nvSpPr>
          <p:cNvPr id="7" name="TextBox 6">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150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a16="http://schemas.microsoft.com/office/drawing/2014/main"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Dismissals</a:t>
            </a:r>
          </a:p>
        </p:txBody>
      </p:sp>
      <p:sp>
        <p:nvSpPr>
          <p:cNvPr id="3" name="Content Placeholder 2"/>
          <p:cNvSpPr>
            <a:spLocks noGrp="1"/>
          </p:cNvSpPr>
          <p:nvPr>
            <p:ph idx="1"/>
          </p:nvPr>
        </p:nvSpPr>
        <p:spPr>
          <a:xfrm>
            <a:off x="1130270" y="1645920"/>
            <a:ext cx="9603275" cy="4403188"/>
          </a:xfrm>
        </p:spPr>
        <p:txBody>
          <a:bodyPr>
            <a:normAutofit lnSpcReduction="10000"/>
          </a:bodyPr>
          <a:lstStyle/>
          <a:p>
            <a:pPr algn="just"/>
            <a:r>
              <a:rPr lang="en-US" dirty="0"/>
              <a:t>The Title IX Coordinator </a:t>
            </a:r>
            <a:r>
              <a:rPr lang="en-US" b="1" i="1" dirty="0"/>
              <a:t>must</a:t>
            </a:r>
            <a:r>
              <a:rPr lang="en-US" dirty="0"/>
              <a:t> dismiss a formal complaint if:</a:t>
            </a:r>
          </a:p>
          <a:p>
            <a:pPr lvl="1" algn="just"/>
            <a:r>
              <a:rPr lang="en-US" dirty="0"/>
              <a:t>The allegations do not establish sexual harassment even if they are true</a:t>
            </a:r>
          </a:p>
          <a:p>
            <a:pPr lvl="1" algn="just"/>
            <a:r>
              <a:rPr lang="en-US" dirty="0"/>
              <a:t>The allegations did not occur in connection with the District’s programs or activities</a:t>
            </a:r>
          </a:p>
          <a:p>
            <a:pPr lvl="1" algn="just"/>
            <a:r>
              <a:rPr lang="en-US" dirty="0"/>
              <a:t>The allegations did not occur in the United States</a:t>
            </a:r>
          </a:p>
          <a:p>
            <a:pPr lvl="2" algn="just"/>
            <a:r>
              <a:rPr lang="en-US" dirty="0"/>
              <a:t>Need to document basis for dismissal</a:t>
            </a:r>
          </a:p>
          <a:p>
            <a:pPr algn="just"/>
            <a:r>
              <a:rPr lang="en-US" dirty="0"/>
              <a:t>The Title IX Coordinator </a:t>
            </a:r>
            <a:r>
              <a:rPr lang="en-US" b="1" i="1" dirty="0"/>
              <a:t>may</a:t>
            </a:r>
            <a:r>
              <a:rPr lang="en-US" dirty="0"/>
              <a:t> dismiss a formal complaint if:</a:t>
            </a:r>
          </a:p>
          <a:p>
            <a:pPr lvl="1" algn="just"/>
            <a:r>
              <a:rPr lang="en-US" dirty="0"/>
              <a:t>Complainant requests dismissal</a:t>
            </a:r>
          </a:p>
          <a:p>
            <a:pPr lvl="1" algn="just"/>
            <a:r>
              <a:rPr lang="en-US" dirty="0"/>
              <a:t>Respondent’s employment with or enrollment in the district ends</a:t>
            </a:r>
          </a:p>
          <a:p>
            <a:pPr lvl="1" algn="just"/>
            <a:r>
              <a:rPr lang="en-US" dirty="0"/>
              <a:t>Specific circumstances prevent the district from gathering sufficient relevant evidence to reach a final decision (e.g., passage of time, unavailability of witnesses or other information)</a:t>
            </a:r>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64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Dismissals – Settings</a:t>
            </a:r>
            <a:r>
              <a:rPr lang="en-US" baseline="0" dirty="0"/>
              <a:t> that Fall Within Birmingham’s Program or Activities</a:t>
            </a:r>
            <a:endParaRPr lang="en-US" dirty="0"/>
          </a:p>
        </p:txBody>
      </p:sp>
      <p:sp>
        <p:nvSpPr>
          <p:cNvPr id="3" name="Content Placeholder 2"/>
          <p:cNvSpPr>
            <a:spLocks noGrp="1"/>
          </p:cNvSpPr>
          <p:nvPr>
            <p:ph idx="1"/>
          </p:nvPr>
        </p:nvSpPr>
        <p:spPr>
          <a:xfrm>
            <a:off x="1130270" y="1874520"/>
            <a:ext cx="9603275" cy="4174588"/>
          </a:xfrm>
        </p:spPr>
        <p:txBody>
          <a:bodyPr>
            <a:normAutofit/>
          </a:bodyPr>
          <a:lstStyle/>
          <a:p>
            <a:pPr algn="just"/>
            <a:r>
              <a:rPr lang="en-US" dirty="0"/>
              <a:t>The following settings are considered “within the education programs or activities” of Birmingham Public Schools</a:t>
            </a:r>
          </a:p>
          <a:p>
            <a:pPr lvl="1" algn="just"/>
            <a:r>
              <a:rPr lang="en-US" dirty="0"/>
              <a:t>Buildings or other locations that are part of the school’s operations, including remote learning platforms;</a:t>
            </a:r>
          </a:p>
          <a:p>
            <a:pPr lvl="1" algn="just"/>
            <a:r>
              <a:rPr lang="en-US" dirty="0"/>
              <a:t>Off-campus settings if the school exercised substantial control over the respondent and the context in which the alleged sexual harassment occurred;</a:t>
            </a:r>
          </a:p>
          <a:p>
            <a:pPr lvl="2" algn="just"/>
            <a:r>
              <a:rPr lang="en-US" dirty="0"/>
              <a:t>Did the District fund, promote or sponsor the event or circumstance where the harassment occurred?</a:t>
            </a:r>
          </a:p>
          <a:p>
            <a:pPr lvl="1" algn="just"/>
            <a:r>
              <a:rPr lang="en-US" dirty="0"/>
              <a:t>Off-campus buildings owned or controlled by a student organization officially recognized by a post-secondary school, such as a building owned by a recognized fraternity or sorority</a:t>
            </a:r>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818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Dismissals - Hypotheticals</a:t>
            </a:r>
          </a:p>
        </p:txBody>
      </p:sp>
      <p:sp>
        <p:nvSpPr>
          <p:cNvPr id="3" name="Content Placeholder 2"/>
          <p:cNvSpPr>
            <a:spLocks noGrp="1"/>
          </p:cNvSpPr>
          <p:nvPr>
            <p:ph idx="1"/>
          </p:nvPr>
        </p:nvSpPr>
        <p:spPr>
          <a:xfrm>
            <a:off x="1130270" y="1874520"/>
            <a:ext cx="9603275" cy="4174588"/>
          </a:xfrm>
        </p:spPr>
        <p:txBody>
          <a:bodyPr>
            <a:normAutofit/>
          </a:bodyPr>
          <a:lstStyle/>
          <a:p>
            <a:pPr algn="just"/>
            <a:r>
              <a:rPr lang="en-US" dirty="0"/>
              <a:t>Female student offended after male student told her in class that she looked “sexy”</a:t>
            </a:r>
          </a:p>
          <a:p>
            <a:pPr algn="just"/>
            <a:r>
              <a:rPr lang="en-US" dirty="0"/>
              <a:t>Student sexually assaulted</a:t>
            </a:r>
            <a:r>
              <a:rPr lang="en-US" baseline="0" dirty="0"/>
              <a:t> by another student over the weekend at a party</a:t>
            </a:r>
          </a:p>
          <a:p>
            <a:pPr algn="just"/>
            <a:r>
              <a:rPr lang="en-US" dirty="0"/>
              <a:t>After teacher resigns, current student complains that the teacher told her that he would “help her out” on her grade if she went out with him</a:t>
            </a:r>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500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Dismissals - Other</a:t>
            </a:r>
            <a:r>
              <a:rPr lang="en-US" baseline="0" dirty="0"/>
              <a:t> Remedial Measures</a:t>
            </a:r>
            <a:endParaRPr lang="en-US" dirty="0"/>
          </a:p>
        </p:txBody>
      </p:sp>
      <p:sp>
        <p:nvSpPr>
          <p:cNvPr id="3" name="Content Placeholder 2"/>
          <p:cNvSpPr>
            <a:spLocks noGrp="1"/>
          </p:cNvSpPr>
          <p:nvPr>
            <p:ph idx="1"/>
          </p:nvPr>
        </p:nvSpPr>
        <p:spPr>
          <a:xfrm>
            <a:off x="1130270" y="1874520"/>
            <a:ext cx="9603275" cy="4174588"/>
          </a:xfrm>
        </p:spPr>
        <p:txBody>
          <a:bodyPr>
            <a:normAutofit/>
          </a:bodyPr>
          <a:lstStyle/>
          <a:p>
            <a:pPr algn="just"/>
            <a:r>
              <a:rPr lang="en-US" dirty="0"/>
              <a:t>If Complaint is dismissed before investigative resolution, consider whether there are other remedial measures that would be appropriate to remedy the effects of harassment or prevent recurrence;</a:t>
            </a:r>
          </a:p>
          <a:p>
            <a:pPr lvl="1" algn="just"/>
            <a:r>
              <a:rPr lang="en-US" baseline="0" dirty="0"/>
              <a:t>Climate</a:t>
            </a:r>
            <a:r>
              <a:rPr lang="en-US" dirty="0"/>
              <a:t> checks</a:t>
            </a:r>
          </a:p>
          <a:p>
            <a:pPr lvl="1" algn="just"/>
            <a:r>
              <a:rPr lang="en-US" baseline="0" dirty="0"/>
              <a:t>Sexual Harassment</a:t>
            </a:r>
            <a:r>
              <a:rPr lang="en-US" dirty="0"/>
              <a:t> </a:t>
            </a:r>
            <a:r>
              <a:rPr lang="en-US" baseline="0" dirty="0"/>
              <a:t>Training </a:t>
            </a:r>
          </a:p>
          <a:p>
            <a:pPr lvl="1" algn="just"/>
            <a:r>
              <a:rPr lang="en-US" dirty="0"/>
              <a:t>Increased security or monitoring</a:t>
            </a:r>
          </a:p>
          <a:p>
            <a:pPr lvl="1" algn="just"/>
            <a:r>
              <a:rPr lang="en-US" dirty="0"/>
              <a:t>Policy/procedure revision</a:t>
            </a:r>
          </a:p>
          <a:p>
            <a:pPr lvl="1" algn="just"/>
            <a:r>
              <a:rPr lang="en-US" dirty="0"/>
              <a:t>Redress educational impact</a:t>
            </a:r>
          </a:p>
          <a:p>
            <a:pPr lvl="1" algn="just"/>
            <a:r>
              <a:rPr lang="en-US" dirty="0"/>
              <a:t>Investigate under other Board Policy or Code of Conduct</a:t>
            </a:r>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232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a:t>
            </a:r>
          </a:p>
        </p:txBody>
      </p:sp>
      <p:sp>
        <p:nvSpPr>
          <p:cNvPr id="3" name="Content Placeholder 2"/>
          <p:cNvSpPr>
            <a:spLocks noGrp="1"/>
          </p:cNvSpPr>
          <p:nvPr>
            <p:ph idx="1"/>
          </p:nvPr>
        </p:nvSpPr>
        <p:spPr>
          <a:xfrm>
            <a:off x="1130270" y="1874520"/>
            <a:ext cx="9603275" cy="4030155"/>
          </a:xfrm>
        </p:spPr>
        <p:txBody>
          <a:bodyPr>
            <a:normAutofit fontScale="85000" lnSpcReduction="10000"/>
          </a:bodyPr>
          <a:lstStyle/>
          <a:p>
            <a:pPr rtl="0" eaLnBrk="1" latinLnBrk="0" hangingPunct="1"/>
            <a:r>
              <a:rPr lang="en-US" sz="2000" kern="1200" dirty="0">
                <a:solidFill>
                  <a:schemeClr val="tx1"/>
                </a:solidFill>
                <a:effectLst/>
                <a:latin typeface="+mn-lt"/>
                <a:ea typeface="+mn-ea"/>
                <a:cs typeface="+mn-cs"/>
              </a:rPr>
              <a:t>Informal resolution may consist of the following, as well as other informal resolution procedures:</a:t>
            </a:r>
            <a:endParaRPr lang="en-US" sz="2000" dirty="0">
              <a:effectLst/>
            </a:endParaRPr>
          </a:p>
          <a:p>
            <a:pPr lvl="1" rtl="0" eaLnBrk="1" latinLnBrk="0" hangingPunct="1"/>
            <a:r>
              <a:rPr lang="en-US" sz="1800" kern="1200" baseline="0" dirty="0">
                <a:solidFill>
                  <a:schemeClr val="tx1"/>
                </a:solidFill>
                <a:effectLst/>
                <a:latin typeface="+mn-lt"/>
                <a:ea typeface="+mn-ea"/>
                <a:cs typeface="+mn-cs"/>
              </a:rPr>
              <a:t>A written agreement, facilitated by the Title IX Coordinator or others</a:t>
            </a:r>
            <a:endParaRPr lang="en-US" dirty="0">
              <a:effectLst/>
            </a:endParaRPr>
          </a:p>
          <a:p>
            <a:pPr lvl="1" rtl="0" eaLnBrk="1" latinLnBrk="0" hangingPunct="1"/>
            <a:r>
              <a:rPr lang="en-US" sz="1800" kern="1200" baseline="0" dirty="0">
                <a:solidFill>
                  <a:schemeClr val="tx1"/>
                </a:solidFill>
                <a:effectLst/>
                <a:latin typeface="+mn-lt"/>
                <a:ea typeface="+mn-ea"/>
                <a:cs typeface="+mn-cs"/>
              </a:rPr>
              <a:t>Restorative practices</a:t>
            </a:r>
            <a:endParaRPr lang="en-US" dirty="0">
              <a:effectLst/>
            </a:endParaRPr>
          </a:p>
          <a:p>
            <a:pPr lvl="1" rtl="0" eaLnBrk="1" latinLnBrk="0" hangingPunct="1"/>
            <a:r>
              <a:rPr lang="en-US" sz="1800" kern="1200" baseline="0" dirty="0">
                <a:solidFill>
                  <a:schemeClr val="tx1"/>
                </a:solidFill>
                <a:effectLst/>
                <a:latin typeface="+mn-lt"/>
                <a:ea typeface="+mn-ea"/>
                <a:cs typeface="+mn-cs"/>
              </a:rPr>
              <a:t>Facilitated mediation</a:t>
            </a:r>
            <a:endParaRPr lang="en-US" dirty="0">
              <a:effectLst/>
            </a:endParaRPr>
          </a:p>
          <a:p>
            <a:pPr algn="just"/>
            <a:r>
              <a:rPr lang="en-US" dirty="0"/>
              <a:t>Once a formal complaint is filed, the District may not informally resolve allegations of sexual harassment unless:</a:t>
            </a:r>
          </a:p>
          <a:p>
            <a:pPr lvl="1" algn="just"/>
            <a:r>
              <a:rPr lang="en-US" dirty="0"/>
              <a:t>Complainant and Respondent have been advised of their rights and the circumstances in which informal resolution may preclude resumption of a formal complaint investigation</a:t>
            </a:r>
          </a:p>
          <a:p>
            <a:pPr lvl="1" algn="just"/>
            <a:r>
              <a:rPr lang="en-US" dirty="0"/>
              <a:t>Complainant and Respondent have voluntarily consented to informal resolution, in writing</a:t>
            </a:r>
          </a:p>
          <a:p>
            <a:pPr lvl="1" algn="just"/>
            <a:r>
              <a:rPr lang="en-US" dirty="0"/>
              <a:t>The Complaint</a:t>
            </a:r>
            <a:r>
              <a:rPr lang="en-US" baseline="0" dirty="0"/>
              <a:t> is not against an employee</a:t>
            </a:r>
            <a:endParaRPr lang="en-US" dirty="0"/>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30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3764-3EBA-4CB2-8FD2-22D37EAC8495}"/>
              </a:ext>
            </a:extLst>
          </p:cNvPr>
          <p:cNvSpPr>
            <a:spLocks noGrp="1"/>
          </p:cNvSpPr>
          <p:nvPr>
            <p:ph type="title"/>
          </p:nvPr>
        </p:nvSpPr>
        <p:spPr/>
        <p:txBody>
          <a:bodyPr/>
          <a:lstStyle/>
          <a:p>
            <a:r>
              <a:rPr lang="en-US" dirty="0"/>
              <a:t>Formal Complaint Response – General Requirements</a:t>
            </a:r>
          </a:p>
        </p:txBody>
      </p:sp>
      <p:sp>
        <p:nvSpPr>
          <p:cNvPr id="3" name="Content Placeholder 2">
            <a:extLst>
              <a:ext uri="{FF2B5EF4-FFF2-40B4-BE49-F238E27FC236}">
                <a16:creationId xmlns:a16="http://schemas.microsoft.com/office/drawing/2014/main" id="{64816D06-CDF9-455B-A2E4-25E4085A496C}"/>
              </a:ext>
            </a:extLst>
          </p:cNvPr>
          <p:cNvSpPr>
            <a:spLocks noGrp="1"/>
          </p:cNvSpPr>
          <p:nvPr>
            <p:ph idx="1"/>
          </p:nvPr>
        </p:nvSpPr>
        <p:spPr>
          <a:xfrm>
            <a:off x="1097280" y="2184399"/>
            <a:ext cx="10058400" cy="3923323"/>
          </a:xfrm>
        </p:spPr>
        <p:txBody>
          <a:bodyPr>
            <a:normAutofit/>
          </a:bodyPr>
          <a:lstStyle/>
          <a:p>
            <a:r>
              <a:rPr lang="en-US" b="1" dirty="0">
                <a:solidFill>
                  <a:srgbClr val="C00000"/>
                </a:solidFill>
              </a:rPr>
              <a:t>Required elements for grievance procedures</a:t>
            </a:r>
            <a:r>
              <a:rPr lang="en-US" dirty="0"/>
              <a:t>:</a:t>
            </a:r>
          </a:p>
          <a:p>
            <a:pPr lvl="1"/>
            <a:r>
              <a:rPr lang="en-US" dirty="0"/>
              <a:t>Treat parties equitably - No bias or</a:t>
            </a:r>
            <a:r>
              <a:rPr lang="en-US" baseline="0" dirty="0"/>
              <a:t> </a:t>
            </a:r>
            <a:r>
              <a:rPr lang="en-US" dirty="0"/>
              <a:t>conflict of interest for Title IX Coordinator,</a:t>
            </a:r>
            <a:r>
              <a:rPr lang="en-US" baseline="0" dirty="0"/>
              <a:t> I</a:t>
            </a:r>
            <a:r>
              <a:rPr lang="en-US" dirty="0"/>
              <a:t>nvestigator or Decision-maker</a:t>
            </a:r>
          </a:p>
          <a:p>
            <a:pPr lvl="1"/>
            <a:r>
              <a:rPr lang="en-US" dirty="0"/>
              <a:t>Reasonably prompt timeframes</a:t>
            </a:r>
          </a:p>
          <a:p>
            <a:pPr lvl="1"/>
            <a:r>
              <a:rPr lang="en-US" dirty="0"/>
              <a:t>Notice</a:t>
            </a:r>
            <a:r>
              <a:rPr lang="en-US" baseline="0" dirty="0"/>
              <a:t> to Parties</a:t>
            </a:r>
          </a:p>
          <a:p>
            <a:pPr lvl="2"/>
            <a:r>
              <a:rPr lang="en-US" dirty="0"/>
              <a:t>Information about charge and grievance procedure, including informal resolution</a:t>
            </a:r>
          </a:p>
          <a:p>
            <a:pPr lvl="2"/>
            <a:r>
              <a:rPr lang="en-US" dirty="0"/>
              <a:t>Presumption Respondent is not responsible</a:t>
            </a:r>
          </a:p>
          <a:p>
            <a:pPr lvl="2"/>
            <a:r>
              <a:rPr lang="en-US" dirty="0"/>
              <a:t>Right to an “advisor of choice”</a:t>
            </a:r>
          </a:p>
          <a:p>
            <a:pPr lvl="2"/>
            <a:r>
              <a:rPr lang="en-US" dirty="0"/>
              <a:t>Consequence for knowingly making false</a:t>
            </a:r>
            <a:r>
              <a:rPr lang="en-US" baseline="0" dirty="0"/>
              <a:t> statement</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47CB2F4-6A0A-B94E-A57B-5D9F6468B0C4}"/>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spTree>
    <p:extLst>
      <p:ext uri="{BB962C8B-B14F-4D97-AF65-F5344CB8AC3E}">
        <p14:creationId xmlns:p14="http://schemas.microsoft.com/office/powerpoint/2010/main" val="12952216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a14="http://schemas.microsoft.com/office/drawing/2010/main" xmlns:a16="http://schemas.microsoft.com/office/drawing/2014/main"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3764-3EBA-4CB2-8FD2-22D37EAC8495}"/>
              </a:ext>
            </a:extLst>
          </p:cNvPr>
          <p:cNvSpPr>
            <a:spLocks noGrp="1"/>
          </p:cNvSpPr>
          <p:nvPr>
            <p:ph type="title"/>
          </p:nvPr>
        </p:nvSpPr>
        <p:spPr/>
        <p:txBody>
          <a:bodyPr/>
          <a:lstStyle/>
          <a:p>
            <a:r>
              <a:rPr lang="en-US" dirty="0"/>
              <a:t>Formal Complaint Response - Investigation</a:t>
            </a:r>
          </a:p>
        </p:txBody>
      </p:sp>
      <p:sp>
        <p:nvSpPr>
          <p:cNvPr id="3" name="Content Placeholder 2">
            <a:extLst>
              <a:ext uri="{FF2B5EF4-FFF2-40B4-BE49-F238E27FC236}">
                <a16:creationId xmlns:a16="http://schemas.microsoft.com/office/drawing/2014/main" id="{64816D06-CDF9-455B-A2E4-25E4085A496C}"/>
              </a:ext>
            </a:extLst>
          </p:cNvPr>
          <p:cNvSpPr>
            <a:spLocks noGrp="1"/>
          </p:cNvSpPr>
          <p:nvPr>
            <p:ph idx="1"/>
          </p:nvPr>
        </p:nvSpPr>
        <p:spPr>
          <a:xfrm>
            <a:off x="1097280" y="1546167"/>
            <a:ext cx="10058400" cy="4561556"/>
          </a:xfrm>
        </p:spPr>
        <p:txBody>
          <a:bodyPr>
            <a:normAutofit/>
          </a:bodyPr>
          <a:lstStyle/>
          <a:p>
            <a:r>
              <a:rPr lang="en-US" b="1" dirty="0">
                <a:solidFill>
                  <a:srgbClr val="C00000"/>
                </a:solidFill>
              </a:rPr>
              <a:t>Required elements for grievance procedures</a:t>
            </a:r>
            <a:r>
              <a:rPr lang="en-US" dirty="0"/>
              <a:t>:</a:t>
            </a:r>
          </a:p>
          <a:p>
            <a:pPr marL="685800" marR="0" lvl="1" indent="-228600" algn="l" defTabSz="914400" rtl="0" eaLnBrk="1" fontAlgn="auto" latinLnBrk="0" hangingPunct="1">
              <a:lnSpc>
                <a:spcPct val="120000"/>
              </a:lnSpc>
              <a:spcBef>
                <a:spcPts val="500"/>
              </a:spcBef>
              <a:spcAft>
                <a:spcPts val="0"/>
              </a:spcAft>
              <a:buClr>
                <a:schemeClr val="accent1"/>
              </a:buClr>
              <a:buSzPct val="100000"/>
              <a:buFont typeface="Arial" panose="020B0604020202020204" pitchFamily="34" charset="0"/>
              <a:buChar char="•"/>
              <a:tabLst/>
              <a:defRPr/>
            </a:pPr>
            <a:r>
              <a:rPr lang="en-US" sz="1800" kern="1200" cap="none" baseline="0" dirty="0">
                <a:solidFill>
                  <a:schemeClr val="tx1"/>
                </a:solidFill>
                <a:effectLst/>
                <a:latin typeface="+mn-lt"/>
                <a:ea typeface="+mn-ea"/>
                <a:cs typeface="+mn-cs"/>
              </a:rPr>
              <a:t>Investigation</a:t>
            </a:r>
          </a:p>
          <a:p>
            <a:pPr marL="1143000" marR="0" lvl="2" indent="-228600" algn="l" defTabSz="914400" rtl="0" eaLnBrk="1" fontAlgn="auto" latinLnBrk="0" hangingPunct="1">
              <a:lnSpc>
                <a:spcPct val="120000"/>
              </a:lnSpc>
              <a:spcBef>
                <a:spcPts val="500"/>
              </a:spcBef>
              <a:spcAft>
                <a:spcPts val="0"/>
              </a:spcAft>
              <a:buClr>
                <a:schemeClr val="accent1"/>
              </a:buClr>
              <a:buSzPct val="100000"/>
              <a:buFont typeface="Arial" panose="020B0604020202020204" pitchFamily="34" charset="0"/>
              <a:buChar char="•"/>
              <a:tabLst/>
              <a:defRPr/>
            </a:pPr>
            <a:r>
              <a:rPr lang="en-US" sz="1600" kern="1200" baseline="0" dirty="0">
                <a:solidFill>
                  <a:schemeClr val="tx1"/>
                </a:solidFill>
                <a:effectLst/>
                <a:latin typeface="+mn-lt"/>
                <a:ea typeface="+mn-ea"/>
                <a:cs typeface="+mn-cs"/>
              </a:rPr>
              <a:t>Burden is on the Investigator, not the parties</a:t>
            </a:r>
            <a:endParaRPr lang="en-US" sz="1600" dirty="0">
              <a:effectLst/>
            </a:endParaRPr>
          </a:p>
          <a:p>
            <a:pPr lvl="2"/>
            <a:r>
              <a:rPr lang="en-US" b="1" kern="1200" cap="none" baseline="0" dirty="0">
                <a:solidFill>
                  <a:schemeClr val="tx1"/>
                </a:solidFill>
                <a:effectLst/>
                <a:latin typeface="+mn-lt"/>
                <a:ea typeface="+mn-ea"/>
                <a:cs typeface="+mn-cs"/>
              </a:rPr>
              <a:t>Objective</a:t>
            </a:r>
            <a:r>
              <a:rPr lang="en-US" kern="1200" cap="none" baseline="0" dirty="0">
                <a:solidFill>
                  <a:schemeClr val="tx1"/>
                </a:solidFill>
                <a:effectLst/>
                <a:latin typeface="+mn-lt"/>
                <a:ea typeface="+mn-ea"/>
                <a:cs typeface="+mn-cs"/>
              </a:rPr>
              <a:t> evaluation of all evidence</a:t>
            </a:r>
          </a:p>
          <a:p>
            <a:pPr lvl="3"/>
            <a:r>
              <a:rPr lang="en-US" dirty="0"/>
              <a:t>Each party has equal opportunity to present witnesses and evidence</a:t>
            </a:r>
          </a:p>
          <a:p>
            <a:pPr lvl="3"/>
            <a:r>
              <a:rPr lang="en-US" kern="1200" cap="none" baseline="0" dirty="0">
                <a:solidFill>
                  <a:schemeClr val="tx1"/>
                </a:solidFill>
                <a:effectLst/>
                <a:latin typeface="+mn-lt"/>
                <a:ea typeface="+mn-ea"/>
                <a:cs typeface="+mn-cs"/>
              </a:rPr>
              <a:t>Interview parties and relevant witnesses</a:t>
            </a:r>
          </a:p>
          <a:p>
            <a:pPr lvl="4"/>
            <a:r>
              <a:rPr lang="en-US" dirty="0"/>
              <a:t>Advance written notice to parties required</a:t>
            </a:r>
            <a:endParaRPr lang="en-US" kern="1200" cap="none" baseline="0" dirty="0">
              <a:solidFill>
                <a:schemeClr val="tx1"/>
              </a:solidFill>
              <a:effectLst/>
              <a:latin typeface="+mn-lt"/>
              <a:ea typeface="+mn-ea"/>
              <a:cs typeface="+mn-cs"/>
            </a:endParaRPr>
          </a:p>
          <a:p>
            <a:pPr lvl="3"/>
            <a:r>
              <a:rPr lang="en-US" kern="1200" cap="none" baseline="0" dirty="0">
                <a:solidFill>
                  <a:schemeClr val="tx1"/>
                </a:solidFill>
                <a:effectLst/>
                <a:latin typeface="+mn-lt"/>
                <a:ea typeface="+mn-ea"/>
                <a:cs typeface="+mn-cs"/>
              </a:rPr>
              <a:t>Gather </a:t>
            </a:r>
            <a:r>
              <a:rPr lang="en-US" b="1" kern="1200" cap="none" baseline="0" dirty="0">
                <a:solidFill>
                  <a:schemeClr val="tx1"/>
                </a:solidFill>
                <a:effectLst/>
                <a:latin typeface="+mn-lt"/>
                <a:ea typeface="+mn-ea"/>
                <a:cs typeface="+mn-cs"/>
              </a:rPr>
              <a:t>relevant</a:t>
            </a:r>
            <a:r>
              <a:rPr lang="en-US" kern="1200" cap="none" baseline="0" dirty="0">
                <a:solidFill>
                  <a:schemeClr val="tx1"/>
                </a:solidFill>
                <a:effectLst/>
                <a:latin typeface="+mn-lt"/>
                <a:ea typeface="+mn-ea"/>
                <a:cs typeface="+mn-cs"/>
              </a:rPr>
              <a:t> evidence</a:t>
            </a:r>
          </a:p>
          <a:p>
            <a:pPr lvl="2"/>
            <a:r>
              <a:rPr lang="en-US" dirty="0"/>
              <a:t>No breach of privilege without waiver</a:t>
            </a:r>
            <a:endParaRPr lang="en-US" kern="1200" cap="none" baseline="0" dirty="0">
              <a:solidFill>
                <a:schemeClr val="tx1"/>
              </a:solidFill>
              <a:effectLst/>
              <a:latin typeface="+mn-lt"/>
              <a:ea typeface="+mn-ea"/>
              <a:cs typeface="+mn-cs"/>
            </a:endParaRPr>
          </a:p>
          <a:p>
            <a:pPr lvl="2"/>
            <a:r>
              <a:rPr lang="en-US" dirty="0"/>
              <a:t>Parties have opportunity to review and respond to evidence</a:t>
            </a:r>
            <a:r>
              <a:rPr lang="en-US" baseline="0" dirty="0"/>
              <a:t> “directly related” to the allegations raised in formal complaint 10 days before Investigation Report</a:t>
            </a:r>
            <a:endParaRPr lang="en-US" dirty="0"/>
          </a:p>
          <a:p>
            <a:pPr lvl="2"/>
            <a:r>
              <a:rPr lang="en-US" dirty="0"/>
              <a:t>Prepare and distribute w</a:t>
            </a:r>
            <a:r>
              <a:rPr lang="en-US" kern="1200" cap="none" baseline="0" dirty="0">
                <a:solidFill>
                  <a:schemeClr val="tx1"/>
                </a:solidFill>
                <a:effectLst/>
                <a:latin typeface="+mn-lt"/>
                <a:ea typeface="+mn-ea"/>
                <a:cs typeface="+mn-cs"/>
              </a:rPr>
              <a:t>ritten Investigation Report that fairly</a:t>
            </a:r>
            <a:r>
              <a:rPr lang="en-US" kern="1200" cap="none" dirty="0">
                <a:solidFill>
                  <a:schemeClr val="tx1"/>
                </a:solidFill>
                <a:effectLst/>
                <a:latin typeface="+mn-lt"/>
                <a:ea typeface="+mn-ea"/>
                <a:cs typeface="+mn-cs"/>
              </a:rPr>
              <a:t> summarizes the evidence at least 10 days before determination of responsibility</a:t>
            </a:r>
            <a:endParaRPr lang="en-US" kern="1200" cap="none" baseline="0" dirty="0">
              <a:solidFill>
                <a:schemeClr val="tx1"/>
              </a:solidFill>
              <a:effectLst/>
              <a:latin typeface="+mn-lt"/>
              <a:ea typeface="+mn-ea"/>
              <a:cs typeface="+mn-cs"/>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47CB2F4-6A0A-B94E-A57B-5D9F6468B0C4}"/>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spTree>
    <p:extLst>
      <p:ext uri="{BB962C8B-B14F-4D97-AF65-F5344CB8AC3E}">
        <p14:creationId xmlns:p14="http://schemas.microsoft.com/office/powerpoint/2010/main" val="34570252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a14="http://schemas.microsoft.com/office/drawing/2010/main" xmlns:a16="http://schemas.microsoft.com/office/drawing/2014/main"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3764-3EBA-4CB2-8FD2-22D37EAC8495}"/>
              </a:ext>
            </a:extLst>
          </p:cNvPr>
          <p:cNvSpPr>
            <a:spLocks noGrp="1"/>
          </p:cNvSpPr>
          <p:nvPr>
            <p:ph type="title"/>
          </p:nvPr>
        </p:nvSpPr>
        <p:spPr/>
        <p:txBody>
          <a:bodyPr/>
          <a:lstStyle/>
          <a:p>
            <a:r>
              <a:rPr lang="en-US" dirty="0"/>
              <a:t>Formal Complaint Response - Determination</a:t>
            </a:r>
          </a:p>
        </p:txBody>
      </p:sp>
      <p:sp>
        <p:nvSpPr>
          <p:cNvPr id="3" name="Content Placeholder 2">
            <a:extLst>
              <a:ext uri="{FF2B5EF4-FFF2-40B4-BE49-F238E27FC236}">
                <a16:creationId xmlns:a16="http://schemas.microsoft.com/office/drawing/2014/main" id="{64816D06-CDF9-455B-A2E4-25E4085A496C}"/>
              </a:ext>
            </a:extLst>
          </p:cNvPr>
          <p:cNvSpPr>
            <a:spLocks noGrp="1"/>
          </p:cNvSpPr>
          <p:nvPr>
            <p:ph idx="1"/>
          </p:nvPr>
        </p:nvSpPr>
        <p:spPr>
          <a:xfrm>
            <a:off x="1097280" y="1546167"/>
            <a:ext cx="10058400" cy="4561556"/>
          </a:xfrm>
        </p:spPr>
        <p:txBody>
          <a:bodyPr>
            <a:normAutofit/>
          </a:bodyPr>
          <a:lstStyle/>
          <a:p>
            <a:r>
              <a:rPr lang="en-US" b="1" dirty="0">
                <a:solidFill>
                  <a:srgbClr val="C00000"/>
                </a:solidFill>
              </a:rPr>
              <a:t>Required elements for grievance procedures (</a:t>
            </a:r>
            <a:r>
              <a:rPr lang="en-US" b="1" dirty="0" err="1">
                <a:solidFill>
                  <a:srgbClr val="C00000"/>
                </a:solidFill>
              </a:rPr>
              <a:t>cont</a:t>
            </a:r>
            <a:r>
              <a:rPr lang="en-US" b="1" dirty="0">
                <a:solidFill>
                  <a:srgbClr val="C00000"/>
                </a:solidFill>
              </a:rPr>
              <a:t>)</a:t>
            </a:r>
            <a:r>
              <a:rPr lang="en-US" dirty="0"/>
              <a:t>:</a:t>
            </a:r>
          </a:p>
          <a:p>
            <a:pPr marL="685800" marR="0" lvl="1" indent="-228600" algn="l" defTabSz="914400" rtl="0" eaLnBrk="1" fontAlgn="auto" latinLnBrk="0" hangingPunct="1">
              <a:lnSpc>
                <a:spcPct val="120000"/>
              </a:lnSpc>
              <a:spcBef>
                <a:spcPts val="500"/>
              </a:spcBef>
              <a:spcAft>
                <a:spcPts val="0"/>
              </a:spcAft>
              <a:buClr>
                <a:schemeClr val="accent1"/>
              </a:buClr>
              <a:buSzPct val="100000"/>
              <a:buFont typeface="Arial" panose="020B0604020202020204" pitchFamily="34" charset="0"/>
              <a:buChar char="•"/>
              <a:tabLst/>
              <a:defRPr/>
            </a:pPr>
            <a:r>
              <a:rPr lang="en-US" sz="1800" kern="1200" cap="none" baseline="0" dirty="0">
                <a:solidFill>
                  <a:schemeClr val="tx1"/>
                </a:solidFill>
                <a:effectLst/>
                <a:latin typeface="+mn-lt"/>
                <a:ea typeface="+mn-ea"/>
                <a:cs typeface="+mn-cs"/>
              </a:rPr>
              <a:t>Determination</a:t>
            </a:r>
            <a:r>
              <a:rPr lang="en-US" sz="1800" kern="1200" cap="none" dirty="0">
                <a:solidFill>
                  <a:schemeClr val="tx1"/>
                </a:solidFill>
                <a:effectLst/>
                <a:latin typeface="+mn-lt"/>
                <a:ea typeface="+mn-ea"/>
                <a:cs typeface="+mn-cs"/>
              </a:rPr>
              <a:t> of Responsibility</a:t>
            </a:r>
            <a:r>
              <a:rPr lang="en-US" sz="1800" kern="1200" cap="none" baseline="0" dirty="0">
                <a:solidFill>
                  <a:schemeClr val="tx1"/>
                </a:solidFill>
                <a:effectLst/>
                <a:latin typeface="+mn-lt"/>
                <a:ea typeface="+mn-ea"/>
                <a:cs typeface="+mn-cs"/>
              </a:rPr>
              <a:t> </a:t>
            </a:r>
            <a:endParaRPr lang="en-US" sz="1800" dirty="0">
              <a:effectLst/>
            </a:endParaRPr>
          </a:p>
          <a:p>
            <a:pPr lvl="2"/>
            <a:r>
              <a:rPr lang="en-US" dirty="0"/>
              <a:t>Opportunity to submit written </a:t>
            </a:r>
            <a:r>
              <a:rPr lang="en-US" b="1" dirty="0"/>
              <a:t>relevant</a:t>
            </a:r>
            <a:r>
              <a:rPr lang="en-US" dirty="0"/>
              <a:t> questions to other party and witnesses</a:t>
            </a:r>
          </a:p>
          <a:p>
            <a:pPr lvl="3"/>
            <a:r>
              <a:rPr lang="en-US" dirty="0"/>
              <a:t>Includes limited follow up</a:t>
            </a:r>
          </a:p>
          <a:p>
            <a:pPr lvl="2"/>
            <a:r>
              <a:rPr lang="en-US" dirty="0"/>
              <a:t>Rape Shield – sexual history only “relevant” in limited circumstances</a:t>
            </a:r>
          </a:p>
          <a:p>
            <a:pPr lvl="3"/>
            <a:r>
              <a:rPr lang="en-US" dirty="0"/>
              <a:t>Sexual behavior with Respondent to prove</a:t>
            </a:r>
            <a:r>
              <a:rPr lang="en-US" baseline="0" dirty="0"/>
              <a:t> consent</a:t>
            </a:r>
          </a:p>
          <a:p>
            <a:pPr lvl="3"/>
            <a:r>
              <a:rPr lang="en-US" baseline="0" dirty="0"/>
              <a:t>Prove that someone other than Respondent committed complained of conduct</a:t>
            </a:r>
            <a:endParaRPr lang="en-US" dirty="0"/>
          </a:p>
          <a:p>
            <a:pPr lvl="2"/>
            <a:r>
              <a:rPr lang="en-US" dirty="0"/>
              <a:t>The standard of evidence Birmingham applies is “a preponderance of the evidence” </a:t>
            </a:r>
          </a:p>
          <a:p>
            <a:pPr lvl="3"/>
            <a:r>
              <a:rPr lang="en-US" dirty="0"/>
              <a:t>Evidence on one side of a question is more convincing than the evidence on the other side</a:t>
            </a:r>
          </a:p>
          <a:p>
            <a:pPr lvl="3"/>
            <a:r>
              <a:rPr lang="en-US" dirty="0"/>
              <a:t>This concept must be distinguished from the quantity of the evidence.</a:t>
            </a:r>
            <a:r>
              <a:rPr lang="en-US" baseline="0" dirty="0"/>
              <a:t>  F</a:t>
            </a:r>
            <a:r>
              <a:rPr lang="en-US" dirty="0"/>
              <a:t>or a variety of reasons, one witness may be more convincing than two others</a:t>
            </a:r>
          </a:p>
          <a:p>
            <a:pPr lvl="2"/>
            <a:r>
              <a:rPr lang="en-US" dirty="0"/>
              <a:t>Written Determination</a:t>
            </a:r>
            <a:r>
              <a:rPr lang="en-US" baseline="0" dirty="0"/>
              <a:t> of Responsibility</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47CB2F4-6A0A-B94E-A57B-5D9F6468B0C4}"/>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spTree>
    <p:extLst>
      <p:ext uri="{BB962C8B-B14F-4D97-AF65-F5344CB8AC3E}">
        <p14:creationId xmlns:p14="http://schemas.microsoft.com/office/powerpoint/2010/main" val="33639236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a14="http://schemas.microsoft.com/office/drawing/2010/main" xmlns:a16="http://schemas.microsoft.com/office/drawing/2014/main"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3764-3EBA-4CB2-8FD2-22D37EAC8495}"/>
              </a:ext>
            </a:extLst>
          </p:cNvPr>
          <p:cNvSpPr>
            <a:spLocks noGrp="1"/>
          </p:cNvSpPr>
          <p:nvPr>
            <p:ph type="title"/>
          </p:nvPr>
        </p:nvSpPr>
        <p:spPr/>
        <p:txBody>
          <a:bodyPr/>
          <a:lstStyle/>
          <a:p>
            <a:r>
              <a:rPr lang="en-US" dirty="0"/>
              <a:t>Formal Complaint Response - Appeal</a:t>
            </a:r>
          </a:p>
        </p:txBody>
      </p:sp>
      <p:sp>
        <p:nvSpPr>
          <p:cNvPr id="3" name="Content Placeholder 2">
            <a:extLst>
              <a:ext uri="{FF2B5EF4-FFF2-40B4-BE49-F238E27FC236}">
                <a16:creationId xmlns:a16="http://schemas.microsoft.com/office/drawing/2014/main" id="{64816D06-CDF9-455B-A2E4-25E4085A496C}"/>
              </a:ext>
            </a:extLst>
          </p:cNvPr>
          <p:cNvSpPr>
            <a:spLocks noGrp="1"/>
          </p:cNvSpPr>
          <p:nvPr>
            <p:ph idx="1"/>
          </p:nvPr>
        </p:nvSpPr>
        <p:spPr>
          <a:xfrm>
            <a:off x="1097280" y="1546167"/>
            <a:ext cx="10058400" cy="4561556"/>
          </a:xfrm>
        </p:spPr>
        <p:txBody>
          <a:bodyPr>
            <a:normAutofit/>
          </a:bodyPr>
          <a:lstStyle/>
          <a:p>
            <a:r>
              <a:rPr lang="en-US" b="1" dirty="0">
                <a:solidFill>
                  <a:srgbClr val="C00000"/>
                </a:solidFill>
              </a:rPr>
              <a:t>Required elements for grievance procedures (</a:t>
            </a:r>
            <a:r>
              <a:rPr lang="en-US" b="1" dirty="0" err="1">
                <a:solidFill>
                  <a:srgbClr val="C00000"/>
                </a:solidFill>
              </a:rPr>
              <a:t>cont</a:t>
            </a:r>
            <a:r>
              <a:rPr lang="en-US" b="1" dirty="0">
                <a:solidFill>
                  <a:srgbClr val="C00000"/>
                </a:solidFill>
              </a:rPr>
              <a:t>)</a:t>
            </a:r>
            <a:r>
              <a:rPr lang="en-US" dirty="0"/>
              <a:t>:</a:t>
            </a:r>
          </a:p>
          <a:p>
            <a:pPr lvl="1"/>
            <a:r>
              <a:rPr lang="en-US" dirty="0"/>
              <a:t>Appeal Process</a:t>
            </a:r>
          </a:p>
          <a:p>
            <a:pPr lvl="2"/>
            <a:r>
              <a:rPr lang="en-US" dirty="0"/>
              <a:t>Complainant or Respondent may appeal the Decision-Maker’s Decision within 5 days</a:t>
            </a:r>
          </a:p>
          <a:p>
            <a:pPr lvl="1"/>
            <a:r>
              <a:rPr lang="en-US" dirty="0"/>
              <a:t>Bases for Appeal:</a:t>
            </a:r>
          </a:p>
          <a:p>
            <a:pPr lvl="2"/>
            <a:r>
              <a:rPr lang="en-US" dirty="0"/>
              <a:t>Procedural irregularity affecting the outcome</a:t>
            </a:r>
          </a:p>
          <a:p>
            <a:pPr lvl="2"/>
            <a:r>
              <a:rPr lang="en-US" dirty="0"/>
              <a:t>Newly acquired evidence not previously</a:t>
            </a:r>
            <a:r>
              <a:rPr lang="en-US" baseline="0" dirty="0"/>
              <a:t> </a:t>
            </a:r>
            <a:r>
              <a:rPr lang="en-US" dirty="0"/>
              <a:t>available </a:t>
            </a:r>
          </a:p>
          <a:p>
            <a:pPr lvl="2"/>
            <a:r>
              <a:rPr lang="en-US" dirty="0"/>
              <a:t>Bias or conflict of interest on the part of the Investigator or Decision-Maker</a:t>
            </a:r>
          </a:p>
          <a:p>
            <a:pPr marL="457200" marR="0" lvl="1" indent="0" algn="l" defTabSz="914400" rtl="0" eaLnBrk="1" fontAlgn="auto" latinLnBrk="0" hangingPunct="1">
              <a:lnSpc>
                <a:spcPct val="120000"/>
              </a:lnSpc>
              <a:spcBef>
                <a:spcPts val="500"/>
              </a:spcBef>
              <a:spcAft>
                <a:spcPts val="0"/>
              </a:spcAft>
              <a:buClr>
                <a:schemeClr val="accent1"/>
              </a:buClr>
              <a:buSzPct val="100000"/>
              <a:buFont typeface="Arial" panose="020B0604020202020204" pitchFamily="34" charset="0"/>
              <a:buNone/>
              <a:tabLst/>
              <a:defRPr/>
            </a:pPr>
            <a:r>
              <a:rPr lang="en-US" sz="1800" kern="1200" cap="none" baseline="0" dirty="0">
                <a:solidFill>
                  <a:schemeClr val="tx1"/>
                </a:solidFill>
                <a:effectLst/>
                <a:latin typeface="+mn-lt"/>
                <a:ea typeface="+mn-ea"/>
                <a:cs typeface="+mn-cs"/>
              </a:rPr>
              <a:t> </a:t>
            </a:r>
            <a:endParaRPr lang="en-US" sz="1800" dirty="0">
              <a:effectLst/>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47CB2F4-6A0A-B94E-A57B-5D9F6468B0C4}"/>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spTree>
    <p:extLst>
      <p:ext uri="{BB962C8B-B14F-4D97-AF65-F5344CB8AC3E}">
        <p14:creationId xmlns:p14="http://schemas.microsoft.com/office/powerpoint/2010/main" val="23099335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a14="http://schemas.microsoft.com/office/drawing/2010/main" xmlns:a16="http://schemas.microsoft.com/office/drawing/2014/main"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51C5-A128-894C-A794-763244086CCF}"/>
              </a:ext>
            </a:extLst>
          </p:cNvPr>
          <p:cNvSpPr>
            <a:spLocks noGrp="1"/>
          </p:cNvSpPr>
          <p:nvPr>
            <p:ph type="title"/>
          </p:nvPr>
        </p:nvSpPr>
        <p:spPr/>
        <p:txBody>
          <a:bodyPr/>
          <a:lstStyle/>
          <a:p>
            <a:r>
              <a:rPr lang="en-US" dirty="0"/>
              <a:t>Retaliation</a:t>
            </a:r>
          </a:p>
        </p:txBody>
      </p:sp>
      <p:sp>
        <p:nvSpPr>
          <p:cNvPr id="3" name="Content Placeholder 2">
            <a:extLst>
              <a:ext uri="{FF2B5EF4-FFF2-40B4-BE49-F238E27FC236}">
                <a16:creationId xmlns:a16="http://schemas.microsoft.com/office/drawing/2014/main" id="{0C160ACC-8A89-D542-A94F-8F884C0694B1}"/>
              </a:ext>
            </a:extLst>
          </p:cNvPr>
          <p:cNvSpPr>
            <a:spLocks noGrp="1"/>
          </p:cNvSpPr>
          <p:nvPr>
            <p:ph idx="1"/>
          </p:nvPr>
        </p:nvSpPr>
        <p:spPr>
          <a:xfrm>
            <a:off x="1097280" y="1874521"/>
            <a:ext cx="10058400" cy="4149090"/>
          </a:xfrm>
        </p:spPr>
        <p:txBody>
          <a:bodyPr>
            <a:normAutofit/>
          </a:bodyPr>
          <a:lstStyle/>
          <a:p>
            <a:r>
              <a:rPr lang="en-US" dirty="0"/>
              <a:t>Retaliation is broadly prohibited by the new regulations</a:t>
            </a:r>
          </a:p>
          <a:p>
            <a:r>
              <a:rPr lang="en-US" dirty="0"/>
              <a:t>“</a:t>
            </a:r>
            <a:r>
              <a:rPr lang="en-US" b="1" dirty="0"/>
              <a:t>For the purpose of interfering with Title IX rights</a:t>
            </a:r>
            <a:r>
              <a:rPr lang="en-US" dirty="0"/>
              <a:t>” or “</a:t>
            </a:r>
            <a:r>
              <a:rPr lang="en-US" b="1" dirty="0"/>
              <a:t>because the person has participated or refused to participate in any manner in a proceeding under Title IX regulations</a:t>
            </a:r>
            <a:r>
              <a:rPr lang="en-US" dirty="0"/>
              <a:t>”</a:t>
            </a:r>
          </a:p>
          <a:p>
            <a:r>
              <a:rPr lang="en-US" dirty="0"/>
              <a:t>Charges against an individual for SCC violations not involving sex discrimination or sexual harassment, but arising out of the same facts or circumstances, constitute retaliation IF the purpose is to interfere with any right or privilege secured by Title IX</a:t>
            </a:r>
          </a:p>
          <a:p>
            <a:endParaRPr lang="en-US" dirty="0"/>
          </a:p>
        </p:txBody>
      </p:sp>
      <p:sp>
        <p:nvSpPr>
          <p:cNvPr id="7" name="TextBox 6">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6784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Sexual Harassment</a:t>
            </a:r>
          </a:p>
        </p:txBody>
      </p:sp>
      <p:sp>
        <p:nvSpPr>
          <p:cNvPr id="3" name="Content Placeholder 2"/>
          <p:cNvSpPr>
            <a:spLocks noGrp="1"/>
          </p:cNvSpPr>
          <p:nvPr>
            <p:ph idx="1"/>
          </p:nvPr>
        </p:nvSpPr>
        <p:spPr>
          <a:xfrm>
            <a:off x="1130270" y="2002558"/>
            <a:ext cx="9603275" cy="3902117"/>
          </a:xfrm>
        </p:spPr>
        <p:txBody>
          <a:bodyPr>
            <a:normAutofit fontScale="92500" lnSpcReduction="10000"/>
          </a:bodyPr>
          <a:lstStyle/>
          <a:p>
            <a:r>
              <a:rPr lang="en-US" dirty="0"/>
              <a:t>Sexual harassment is:</a:t>
            </a:r>
          </a:p>
          <a:p>
            <a:pPr lvl="1" algn="just"/>
            <a:r>
              <a:rPr lang="en-US" dirty="0"/>
              <a:t>Conditioning an aid, benefit, or service on an individual’s participation in unwelcome sexual conduct (</a:t>
            </a:r>
            <a:r>
              <a:rPr lang="en-US" i="1" dirty="0"/>
              <a:t>quid pro quo</a:t>
            </a:r>
            <a:r>
              <a:rPr lang="en-US" dirty="0"/>
              <a:t>)</a:t>
            </a:r>
          </a:p>
          <a:p>
            <a:pPr lvl="1" algn="just"/>
            <a:r>
              <a:rPr lang="en-US" dirty="0"/>
              <a:t>Unwelcome sexual behavior determined by a reasonable person to be </a:t>
            </a:r>
            <a:r>
              <a:rPr lang="en-US" b="1" dirty="0"/>
              <a:t>so severe, pervasive, and objectively offensive </a:t>
            </a:r>
            <a:r>
              <a:rPr lang="en-US" dirty="0"/>
              <a:t>that it </a:t>
            </a:r>
            <a:r>
              <a:rPr lang="en-US" i="1" dirty="0"/>
              <a:t>effectively denies a person </a:t>
            </a:r>
            <a:r>
              <a:rPr lang="en-US" b="1" i="1" dirty="0"/>
              <a:t>equal </a:t>
            </a:r>
            <a:r>
              <a:rPr lang="en-US" i="1" dirty="0"/>
              <a:t>access to a program or activity </a:t>
            </a:r>
            <a:r>
              <a:rPr lang="en-US" dirty="0"/>
              <a:t>offered by the district</a:t>
            </a:r>
          </a:p>
          <a:p>
            <a:pPr lvl="1" algn="just"/>
            <a:r>
              <a:rPr lang="en-US" dirty="0"/>
              <a:t>“Sexual assault,” “dating violence,” “domestic violence,” or “stalking,” as defined by federal statutes known as the Clery Act and the Violence Against Women Act (VAWA)</a:t>
            </a:r>
          </a:p>
          <a:p>
            <a:pPr algn="just"/>
            <a:r>
              <a:rPr lang="en-US" dirty="0"/>
              <a:t>The US Department of Education defines sexual harassment under Title IX to include harassment based on sexual orientation and gender identity.</a:t>
            </a:r>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519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a:t>
            </a:r>
          </a:p>
        </p:txBody>
      </p:sp>
      <p:sp>
        <p:nvSpPr>
          <p:cNvPr id="3" name="Content Placeholder 2"/>
          <p:cNvSpPr>
            <a:spLocks noGrp="1"/>
          </p:cNvSpPr>
          <p:nvPr>
            <p:ph idx="1"/>
          </p:nvPr>
        </p:nvSpPr>
        <p:spPr>
          <a:xfrm>
            <a:off x="1130270" y="2002558"/>
            <a:ext cx="9603275" cy="3902117"/>
          </a:xfrm>
        </p:spPr>
        <p:txBody>
          <a:bodyPr>
            <a:normAutofit/>
          </a:bodyPr>
          <a:lstStyle/>
          <a:p>
            <a:pPr algn="just"/>
            <a:r>
              <a:rPr lang="en-US" baseline="0" dirty="0"/>
              <a:t>All information connected with a report must be treated as confidential and only shared with individuals as necessary for conducting the investigation, providing supportive measures, or otherwise carrying out appropriate District</a:t>
            </a:r>
            <a:r>
              <a:rPr lang="en-US" dirty="0"/>
              <a:t> functions</a:t>
            </a:r>
          </a:p>
          <a:p>
            <a:pPr algn="just"/>
            <a:r>
              <a:rPr lang="en-US" baseline="0" dirty="0"/>
              <a:t>CANNOT prohibit parties from discussing complaint allegations</a:t>
            </a:r>
          </a:p>
          <a:p>
            <a:pPr algn="just"/>
            <a:r>
              <a:rPr lang="en-US" baseline="0" dirty="0"/>
              <a:t>If individual requests no investigation/discipline,</a:t>
            </a:r>
            <a:r>
              <a:rPr lang="en-US" dirty="0"/>
              <a:t> Title IX Coordinator should provide information/supportive measures and evaluate whether request may be honored without threat to educational environment</a:t>
            </a:r>
            <a:endParaRPr lang="en-US" baseline="0" dirty="0"/>
          </a:p>
          <a:p>
            <a:pPr algn="just"/>
            <a:r>
              <a:rPr lang="en-US" dirty="0"/>
              <a:t>If Title IX Coordinator proceeds, individual has no obligation to participate</a:t>
            </a:r>
            <a:endParaRPr lang="en-US" baseline="0" dirty="0"/>
          </a:p>
          <a:p>
            <a:pPr algn="just"/>
            <a:endParaRPr lang="en-US" dirty="0"/>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57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CD0D0-9A1F-EE45-9B00-F04F504267E6}"/>
              </a:ext>
            </a:extLst>
          </p:cNvPr>
          <p:cNvSpPr>
            <a:spLocks noGrp="1"/>
          </p:cNvSpPr>
          <p:nvPr>
            <p:ph type="title"/>
          </p:nvPr>
        </p:nvSpPr>
        <p:spPr/>
        <p:txBody>
          <a:bodyPr/>
          <a:lstStyle/>
          <a:p>
            <a:r>
              <a:rPr lang="en-US" dirty="0"/>
              <a:t>Recordkeeping</a:t>
            </a:r>
          </a:p>
        </p:txBody>
      </p:sp>
      <p:sp>
        <p:nvSpPr>
          <p:cNvPr id="3" name="Content Placeholder 2">
            <a:extLst>
              <a:ext uri="{FF2B5EF4-FFF2-40B4-BE49-F238E27FC236}">
                <a16:creationId xmlns:a16="http://schemas.microsoft.com/office/drawing/2014/main" id="{4D494039-EEBE-A340-AE0D-2FD7113CC69C}"/>
              </a:ext>
            </a:extLst>
          </p:cNvPr>
          <p:cNvSpPr>
            <a:spLocks noGrp="1"/>
          </p:cNvSpPr>
          <p:nvPr>
            <p:ph idx="1"/>
          </p:nvPr>
        </p:nvSpPr>
        <p:spPr>
          <a:xfrm>
            <a:off x="5956300" y="1725931"/>
            <a:ext cx="5199380" cy="4357370"/>
          </a:xfrm>
        </p:spPr>
        <p:txBody>
          <a:bodyPr>
            <a:normAutofit/>
          </a:bodyPr>
          <a:lstStyle/>
          <a:p>
            <a:r>
              <a:rPr lang="en-US" dirty="0"/>
              <a:t>Records related to alleged sexual harassment must be maintained for a </a:t>
            </a:r>
            <a:r>
              <a:rPr lang="en-US" b="1" u="sng" dirty="0"/>
              <a:t>minimum of seven (7) years</a:t>
            </a:r>
          </a:p>
          <a:p>
            <a:pPr lvl="1"/>
            <a:r>
              <a:rPr lang="en-US" i="1" dirty="0"/>
              <a:t>All</a:t>
            </a:r>
            <a:r>
              <a:rPr lang="en-US" dirty="0"/>
              <a:t> records … investigation records, disciplinary sanctions, remedies, appeals, supportive measures, etc.</a:t>
            </a:r>
          </a:p>
          <a:p>
            <a:pPr lvl="1"/>
            <a:r>
              <a:rPr lang="en-US" dirty="0"/>
              <a:t>Training records </a:t>
            </a:r>
          </a:p>
        </p:txBody>
      </p:sp>
      <p:pic>
        <p:nvPicPr>
          <p:cNvPr id="6" name="Picture 5">
            <a:extLst>
              <a:ext uri="{FF2B5EF4-FFF2-40B4-BE49-F238E27FC236}">
                <a16:creationId xmlns:a16="http://schemas.microsoft.com/office/drawing/2014/main" id="{3CFA7DD6-1AAF-DE41-8ACC-7D4FA1773AC9}"/>
              </a:ext>
            </a:extLst>
          </p:cNvPr>
          <p:cNvPicPr>
            <a:picLocks noChangeAspect="1"/>
          </p:cNvPicPr>
          <p:nvPr/>
        </p:nvPicPr>
        <p:blipFill>
          <a:blip r:embed="rId2"/>
          <a:stretch>
            <a:fillRect/>
          </a:stretch>
        </p:blipFill>
        <p:spPr>
          <a:xfrm>
            <a:off x="1130270" y="2377209"/>
            <a:ext cx="4087850" cy="2289196"/>
          </a:xfrm>
          <a:prstGeom prst="rect">
            <a:avLst/>
          </a:prstGeom>
        </p:spPr>
      </p:pic>
      <p:sp>
        <p:nvSpPr>
          <p:cNvPr id="8" name="TextBox 7">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18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p14="http://schemas.microsoft.com/office/powerpoint/2010/main" xmlns:a14="http://schemas.microsoft.com/office/drawing/2010/main" xmlns:a16="http://schemas.microsoft.com/office/drawing/2014/main"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194B84-205F-9740-A59D-6FA84EE9397D}"/>
              </a:ext>
            </a:extLst>
          </p:cNvPr>
          <p:cNvPicPr>
            <a:picLocks noChangeAspect="1"/>
          </p:cNvPicPr>
          <p:nvPr/>
        </p:nvPicPr>
        <p:blipFill rotWithShape="1">
          <a:blip r:embed="rId2">
            <a:alphaModFix amt="35000"/>
          </a:blip>
          <a:srcRect t="15407" r="-1" b="321"/>
          <a:stretch/>
        </p:blipFill>
        <p:spPr>
          <a:xfrm>
            <a:off x="305" y="10"/>
            <a:ext cx="12191695" cy="6857990"/>
          </a:xfrm>
          <a:prstGeom prst="rect">
            <a:avLst/>
          </a:prstGeom>
        </p:spPr>
      </p:pic>
      <p:sp>
        <p:nvSpPr>
          <p:cNvPr id="2" name="Title 1">
            <a:extLst>
              <a:ext uri="{FF2B5EF4-FFF2-40B4-BE49-F238E27FC236}">
                <a16:creationId xmlns:a16="http://schemas.microsoft.com/office/drawing/2014/main" id="{1CB1809E-A52E-CF45-B20E-BBC3B21933E8}"/>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dirty="0"/>
              <a:t>Hypotheticals</a:t>
            </a:r>
          </a:p>
        </p:txBody>
      </p:sp>
    </p:spTree>
    <p:extLst>
      <p:ext uri="{BB962C8B-B14F-4D97-AF65-F5344CB8AC3E}">
        <p14:creationId xmlns:p14="http://schemas.microsoft.com/office/powerpoint/2010/main" val="2734203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6763-6CD1-644E-B516-2FC7BD674CCD}"/>
              </a:ext>
            </a:extLst>
          </p:cNvPr>
          <p:cNvSpPr>
            <a:spLocks noGrp="1"/>
          </p:cNvSpPr>
          <p:nvPr>
            <p:ph type="title"/>
          </p:nvPr>
        </p:nvSpPr>
        <p:spPr/>
        <p:txBody>
          <a:bodyPr/>
          <a:lstStyle/>
          <a:p>
            <a:r>
              <a:rPr lang="en-US" dirty="0"/>
              <a:t>Hypothetical #1</a:t>
            </a:r>
          </a:p>
        </p:txBody>
      </p:sp>
      <p:sp>
        <p:nvSpPr>
          <p:cNvPr id="3" name="Content Placeholder 2">
            <a:extLst>
              <a:ext uri="{FF2B5EF4-FFF2-40B4-BE49-F238E27FC236}">
                <a16:creationId xmlns:a16="http://schemas.microsoft.com/office/drawing/2014/main" id="{74F0420C-EACF-4F43-95B3-E55448D23035}"/>
              </a:ext>
            </a:extLst>
          </p:cNvPr>
          <p:cNvSpPr>
            <a:spLocks noGrp="1"/>
          </p:cNvSpPr>
          <p:nvPr>
            <p:ph idx="1"/>
          </p:nvPr>
        </p:nvSpPr>
        <p:spPr>
          <a:xfrm>
            <a:off x="1130270" y="1719072"/>
            <a:ext cx="9603275" cy="4328160"/>
          </a:xfrm>
        </p:spPr>
        <p:txBody>
          <a:bodyPr>
            <a:normAutofit fontScale="85000" lnSpcReduction="10000"/>
          </a:bodyPr>
          <a:lstStyle/>
          <a:p>
            <a:pPr marL="0" indent="0">
              <a:buNone/>
            </a:pPr>
            <a:r>
              <a:rPr lang="en-US" dirty="0"/>
              <a:t>Jonas</a:t>
            </a:r>
            <a:r>
              <a:rPr lang="en-US" baseline="0" dirty="0"/>
              <a:t> Jackson enrolled in Harmony High School in Kindergarten as a female student, but prior to Freshman year, notified the School that he identifies as male and needs to be treated as male</a:t>
            </a:r>
            <a:r>
              <a:rPr lang="en-US" dirty="0"/>
              <a:t> at school</a:t>
            </a:r>
            <a:r>
              <a:rPr lang="en-US" baseline="0" dirty="0"/>
              <a:t>, including being allowed to use the bathrooms associated with his gender identity</a:t>
            </a:r>
            <a:r>
              <a:rPr lang="en-US" dirty="0"/>
              <a:t>.  The Principal initially approved that request, and Jonas used the male restrooms for 7 weeks.  During this time, one student complained, but there were no other incidents at school associated with Jonas’ bathroom use.  When members of the community learned about the School’s decision to allow Jonas to use the male restrooms, a few supported, but the substantial majority expressed outrage.  The issue was discussed at a board meeting, and the Board decided</a:t>
            </a:r>
            <a:r>
              <a:rPr lang="en-US" baseline="0" dirty="0"/>
              <a:t> to adopt a policy</a:t>
            </a:r>
            <a:r>
              <a:rPr lang="en-US" dirty="0"/>
              <a:t> that the students should only be allowed to use the restrooms associated with their biological sex.  The Board also approved expenditures for privacy improvements and the creation of additional single stall restrooms.  Jonas was told that he could either use the school nurse’s or teacher’s gender neutral restrooms, but he could no longer use the male restrooms.</a:t>
            </a:r>
          </a:p>
          <a:p>
            <a:pPr marL="0" indent="0">
              <a:buNone/>
            </a:pPr>
            <a:endParaRPr lang="en-US" dirty="0"/>
          </a:p>
        </p:txBody>
      </p:sp>
      <p:sp>
        <p:nvSpPr>
          <p:cNvPr id="7" name="TextBox 6">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332412"/>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6763-6CD1-644E-B516-2FC7BD674CCD}"/>
              </a:ext>
            </a:extLst>
          </p:cNvPr>
          <p:cNvSpPr>
            <a:spLocks noGrp="1"/>
          </p:cNvSpPr>
          <p:nvPr>
            <p:ph type="title"/>
          </p:nvPr>
        </p:nvSpPr>
        <p:spPr/>
        <p:txBody>
          <a:bodyPr/>
          <a:lstStyle/>
          <a:p>
            <a:r>
              <a:rPr lang="en-US" dirty="0"/>
              <a:t>Hypothetical #1</a:t>
            </a:r>
          </a:p>
        </p:txBody>
      </p:sp>
      <p:sp>
        <p:nvSpPr>
          <p:cNvPr id="3" name="Content Placeholder 2">
            <a:extLst>
              <a:ext uri="{FF2B5EF4-FFF2-40B4-BE49-F238E27FC236}">
                <a16:creationId xmlns:a16="http://schemas.microsoft.com/office/drawing/2014/main" id="{74F0420C-EACF-4F43-95B3-E55448D23035}"/>
              </a:ext>
            </a:extLst>
          </p:cNvPr>
          <p:cNvSpPr>
            <a:spLocks noGrp="1"/>
          </p:cNvSpPr>
          <p:nvPr>
            <p:ph idx="1"/>
          </p:nvPr>
        </p:nvSpPr>
        <p:spPr>
          <a:xfrm>
            <a:off x="1130270" y="1719072"/>
            <a:ext cx="9603275" cy="4328160"/>
          </a:xfrm>
        </p:spPr>
        <p:txBody>
          <a:bodyPr>
            <a:normAutofit/>
          </a:bodyPr>
          <a:lstStyle/>
          <a:p>
            <a:pPr marL="0" indent="0">
              <a:buNone/>
            </a:pPr>
            <a:r>
              <a:rPr lang="en-US" dirty="0"/>
              <a:t>As</a:t>
            </a:r>
            <a:r>
              <a:rPr lang="en-US" baseline="0" dirty="0"/>
              <a:t> Jonas’ situation became more public, a few male students also began teasing him.  On a daily basis, they would call Jonas names</a:t>
            </a:r>
            <a:r>
              <a:rPr lang="en-US" dirty="0"/>
              <a:t> like</a:t>
            </a:r>
            <a:r>
              <a:rPr lang="en-US" baseline="0" dirty="0"/>
              <a:t> “freak” or “predator” and ask why he wants to watch them in the bathroom.  One day,</a:t>
            </a:r>
            <a:r>
              <a:rPr lang="en-US" dirty="0"/>
              <a:t> </a:t>
            </a:r>
            <a:r>
              <a:rPr lang="en-US" baseline="0" dirty="0"/>
              <a:t>Jonas shared what was going on with a teacher, Ms. Adams, after she asked him why he seemed distracted lately in class.  Jonas did not want to get anyone in trouble because he feared it would make the situation worse, but told Ms. Adams he wanted the comments to stop.</a:t>
            </a:r>
            <a:endParaRPr lang="en-US" dirty="0"/>
          </a:p>
          <a:p>
            <a:pPr marL="0" indent="0">
              <a:buNone/>
            </a:pPr>
            <a:r>
              <a:rPr lang="en-US" dirty="0"/>
              <a:t>  </a:t>
            </a:r>
          </a:p>
        </p:txBody>
      </p:sp>
      <p:sp>
        <p:nvSpPr>
          <p:cNvPr id="7" name="TextBox 6">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139173"/>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6763-6CD1-644E-B516-2FC7BD674CCD}"/>
              </a:ext>
            </a:extLst>
          </p:cNvPr>
          <p:cNvSpPr>
            <a:spLocks noGrp="1"/>
          </p:cNvSpPr>
          <p:nvPr>
            <p:ph type="title"/>
          </p:nvPr>
        </p:nvSpPr>
        <p:spPr/>
        <p:txBody>
          <a:bodyPr/>
          <a:lstStyle/>
          <a:p>
            <a:r>
              <a:rPr lang="en-US" dirty="0"/>
              <a:t>Questions - Hypothetical #1</a:t>
            </a:r>
          </a:p>
        </p:txBody>
      </p:sp>
      <p:sp>
        <p:nvSpPr>
          <p:cNvPr id="3" name="Content Placeholder 2">
            <a:extLst>
              <a:ext uri="{FF2B5EF4-FFF2-40B4-BE49-F238E27FC236}">
                <a16:creationId xmlns:a16="http://schemas.microsoft.com/office/drawing/2014/main" id="{74F0420C-EACF-4F43-95B3-E55448D23035}"/>
              </a:ext>
            </a:extLst>
          </p:cNvPr>
          <p:cNvSpPr>
            <a:spLocks noGrp="1"/>
          </p:cNvSpPr>
          <p:nvPr>
            <p:ph idx="1"/>
          </p:nvPr>
        </p:nvSpPr>
        <p:spPr>
          <a:xfrm>
            <a:off x="1130270" y="1719071"/>
            <a:ext cx="9603275" cy="4538067"/>
          </a:xfrm>
        </p:spPr>
        <p:txBody>
          <a:bodyPr>
            <a:normAutofit fontScale="85000" lnSpcReduction="20000"/>
          </a:bodyPr>
          <a:lstStyle/>
          <a:p>
            <a:pPr marL="0" indent="0">
              <a:buNone/>
            </a:pPr>
            <a:r>
              <a:rPr lang="en-US" dirty="0"/>
              <a:t>Did the Board violate Title IX by deciding</a:t>
            </a:r>
            <a:r>
              <a:rPr lang="en-US" baseline="0" dirty="0"/>
              <a:t> that students (including Jonas) may only use restrooms associated with their biological gender?  Can the School require Jonas to use single-stall gender neutral bathrooms to protect the privacy of other students?</a:t>
            </a:r>
          </a:p>
          <a:p>
            <a:pPr marL="0" indent="0">
              <a:buNone/>
            </a:pPr>
            <a:endParaRPr lang="en-US" baseline="0" dirty="0"/>
          </a:p>
          <a:p>
            <a:pPr marL="0" indent="0">
              <a:buNone/>
            </a:pPr>
            <a:r>
              <a:rPr lang="en-US" baseline="0" dirty="0"/>
              <a:t>What should Ms. Adams do with the information Jonas gave her (if anything) and why?</a:t>
            </a:r>
          </a:p>
          <a:p>
            <a:pPr marL="0" indent="0">
              <a:buNone/>
            </a:pPr>
            <a:endParaRPr lang="en-US" baseline="0" dirty="0"/>
          </a:p>
          <a:p>
            <a:pPr marL="0" indent="0">
              <a:buNone/>
            </a:pPr>
            <a:r>
              <a:rPr lang="en-US" baseline="0" dirty="0"/>
              <a:t>What should the Title IX Coordinator do if Jonas does not want to file a formal complaint?</a:t>
            </a:r>
          </a:p>
          <a:p>
            <a:pPr marL="0" indent="0">
              <a:buNone/>
            </a:pPr>
            <a:endParaRPr lang="en-US" baseline="0" dirty="0"/>
          </a:p>
          <a:p>
            <a:pPr marL="0" indent="0">
              <a:buNone/>
            </a:pPr>
            <a:r>
              <a:rPr lang="en-US" dirty="0"/>
              <a:t>Assume Jonas files a formal complaint against the students who had been teasing him.  The Title IX Coordinator thinks this would be a great opportunity for informal resolution.  Is that option available?  Does the Title IX Coordinator have the discretion to use that process?</a:t>
            </a:r>
            <a:endParaRPr lang="en-US" baseline="0" dirty="0"/>
          </a:p>
          <a:p>
            <a:pPr marL="0" indent="0">
              <a:buNone/>
            </a:pPr>
            <a:r>
              <a:rPr lang="en-US" dirty="0"/>
              <a:t>  </a:t>
            </a:r>
          </a:p>
        </p:txBody>
      </p:sp>
      <p:sp>
        <p:nvSpPr>
          <p:cNvPr id="7" name="TextBox 6">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21201"/>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6763-6CD1-644E-B516-2FC7BD674CCD}"/>
              </a:ext>
            </a:extLst>
          </p:cNvPr>
          <p:cNvSpPr>
            <a:spLocks noGrp="1"/>
          </p:cNvSpPr>
          <p:nvPr>
            <p:ph type="title"/>
          </p:nvPr>
        </p:nvSpPr>
        <p:spPr/>
        <p:txBody>
          <a:bodyPr/>
          <a:lstStyle/>
          <a:p>
            <a:r>
              <a:rPr lang="en-US" dirty="0"/>
              <a:t>Hypothetical #2</a:t>
            </a:r>
          </a:p>
        </p:txBody>
      </p:sp>
      <p:sp>
        <p:nvSpPr>
          <p:cNvPr id="3" name="Content Placeholder 2">
            <a:extLst>
              <a:ext uri="{FF2B5EF4-FFF2-40B4-BE49-F238E27FC236}">
                <a16:creationId xmlns:a16="http://schemas.microsoft.com/office/drawing/2014/main" id="{74F0420C-EACF-4F43-95B3-E55448D23035}"/>
              </a:ext>
            </a:extLst>
          </p:cNvPr>
          <p:cNvSpPr>
            <a:spLocks noGrp="1"/>
          </p:cNvSpPr>
          <p:nvPr>
            <p:ph idx="1"/>
          </p:nvPr>
        </p:nvSpPr>
        <p:spPr>
          <a:xfrm>
            <a:off x="1130270" y="1719072"/>
            <a:ext cx="9603275" cy="4328160"/>
          </a:xfrm>
        </p:spPr>
        <p:txBody>
          <a:bodyPr>
            <a:normAutofit fontScale="92500" lnSpcReduction="20000"/>
          </a:bodyPr>
          <a:lstStyle/>
          <a:p>
            <a:pPr marL="0" indent="0">
              <a:buNone/>
            </a:pPr>
            <a:r>
              <a:rPr lang="en-US" dirty="0"/>
              <a:t>Harmony High School marching band camp is a week-long event that takes place at a privately owned facility near Jackson, Michigan.  The camp is voluntary, but the band director encourages members to participate.  The cabins are segregated by sex.</a:t>
            </a:r>
          </a:p>
          <a:p>
            <a:pPr marL="0" indent="0">
              <a:buNone/>
            </a:pPr>
            <a:r>
              <a:rPr lang="en-US" dirty="0"/>
              <a:t>Jake, who plays trumpet, and Emily, a percussionist, are 16 year old Juniors.  They dated for two years but broke up two weeks before camp started.</a:t>
            </a:r>
          </a:p>
          <a:p>
            <a:pPr marL="0" indent="0">
              <a:buNone/>
            </a:pPr>
            <a:r>
              <a:rPr lang="en-US" dirty="0"/>
              <a:t>The third night, several students, including Jake and Emily, get high after the adults go to sleep.  Emily gets higher than she intended.  Jake and Emily walk into the woods, hand-in-hand.  The other kids go back to their cabins.</a:t>
            </a:r>
          </a:p>
          <a:p>
            <a:pPr marL="0" indent="0">
              <a:buNone/>
            </a:pPr>
            <a:r>
              <a:rPr lang="en-US" dirty="0"/>
              <a:t>Emily returns to her cabin disheveled and sobbing, claiming she was raped by Jake.  One of her cabin-mates reports this to the band director who reports to the Title IX Coordinator, as required by School District policy.  The band director also takes Emily to the hospital.</a:t>
            </a:r>
          </a:p>
          <a:p>
            <a:pPr marL="0" indent="0">
              <a:buNone/>
            </a:pPr>
            <a:endParaRPr lang="en-US" dirty="0"/>
          </a:p>
        </p:txBody>
      </p:sp>
      <p:sp>
        <p:nvSpPr>
          <p:cNvPr id="7" name="TextBox 6">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533356"/>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B2201-11A9-0B44-9821-32A4942FA462}"/>
              </a:ext>
            </a:extLst>
          </p:cNvPr>
          <p:cNvSpPr>
            <a:spLocks noGrp="1"/>
          </p:cNvSpPr>
          <p:nvPr>
            <p:ph idx="1"/>
          </p:nvPr>
        </p:nvSpPr>
        <p:spPr>
          <a:xfrm>
            <a:off x="1130270" y="999744"/>
            <a:ext cx="9603275" cy="4754880"/>
          </a:xfrm>
        </p:spPr>
        <p:txBody>
          <a:bodyPr/>
          <a:lstStyle/>
          <a:p>
            <a:pPr marL="0" indent="0">
              <a:buNone/>
            </a:pPr>
            <a:r>
              <a:rPr lang="en-US" dirty="0"/>
              <a:t>The Title IX Coordinator contacts Emily to ascertain appropriate supportive measures and determine whether she wants to file a formal complaint.  She does.  The Title IX Coordinator also contacts Emily’s parents.  Emily’s parents, livid, insist that Jake be removed from the marching band and expelled from school.  The Title IX Coordinator removes Jake from school and marching band pending investigation of Emily’s complaint.</a:t>
            </a:r>
          </a:p>
          <a:p>
            <a:pPr marL="0" indent="0">
              <a:buNone/>
            </a:pPr>
            <a:r>
              <a:rPr lang="en-US" dirty="0"/>
              <a:t>The Title IX Coordinator decides to do the investigation herself.   The Title IX Coordinator interviews Emily.  </a:t>
            </a:r>
          </a:p>
        </p:txBody>
      </p:sp>
      <p:sp>
        <p:nvSpPr>
          <p:cNvPr id="5" name="TextBox 4">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96286"/>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85A37A-E878-7C45-86D0-7D7C68DA65F6}"/>
              </a:ext>
            </a:extLst>
          </p:cNvPr>
          <p:cNvSpPr>
            <a:spLocks noGrp="1"/>
          </p:cNvSpPr>
          <p:nvPr>
            <p:ph idx="1"/>
          </p:nvPr>
        </p:nvSpPr>
        <p:spPr>
          <a:xfrm>
            <a:off x="1130270" y="987552"/>
            <a:ext cx="9603275" cy="5047488"/>
          </a:xfrm>
        </p:spPr>
        <p:txBody>
          <a:bodyPr>
            <a:normAutofit/>
          </a:bodyPr>
          <a:lstStyle/>
          <a:p>
            <a:pPr marL="0" marR="0" lvl="0" indent="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pPr>
            <a:r>
              <a:rPr lang="en-US" sz="2000" kern="1200" dirty="0">
                <a:solidFill>
                  <a:schemeClr val="tx1"/>
                </a:solidFill>
                <a:effectLst/>
                <a:latin typeface="+mn-lt"/>
                <a:ea typeface="+mn-ea"/>
                <a:cs typeface="+mn-cs"/>
              </a:rPr>
              <a:t>Emily states:</a:t>
            </a:r>
            <a:endParaRPr lang="en-US" dirty="0">
              <a:effectLst/>
            </a:endParaRPr>
          </a:p>
          <a:p>
            <a:pPr lvl="0"/>
            <a:r>
              <a:rPr lang="en-US" dirty="0"/>
              <a:t>She was high and doesn’t remember everything that happened;</a:t>
            </a:r>
          </a:p>
          <a:p>
            <a:pPr lvl="0"/>
            <a:r>
              <a:rPr lang="en-US" dirty="0"/>
              <a:t>She remembers:</a:t>
            </a:r>
          </a:p>
          <a:p>
            <a:pPr lvl="1"/>
            <a:r>
              <a:rPr lang="en-US" dirty="0"/>
              <a:t>Walking into the woods with Jake;</a:t>
            </a:r>
          </a:p>
          <a:p>
            <a:pPr lvl="1"/>
            <a:r>
              <a:rPr lang="en-US" dirty="0"/>
              <a:t>Making out with Jake;</a:t>
            </a:r>
          </a:p>
          <a:p>
            <a:pPr lvl="1"/>
            <a:r>
              <a:rPr lang="en-US" dirty="0"/>
              <a:t>Telling Jake to stop because they had broken up;</a:t>
            </a:r>
          </a:p>
          <a:p>
            <a:pPr lvl="1"/>
            <a:r>
              <a:rPr lang="en-US" dirty="0"/>
              <a:t>Jake on top of her, engaging in intercourse against her will; and,</a:t>
            </a:r>
          </a:p>
          <a:p>
            <a:pPr lvl="1"/>
            <a:r>
              <a:rPr lang="en-US" dirty="0"/>
              <a:t>Going to the hospital.</a:t>
            </a:r>
          </a:p>
          <a:p>
            <a:pPr lvl="0"/>
            <a:r>
              <a:rPr lang="en-US" dirty="0"/>
              <a:t>She does not remember returning to her cabin.</a:t>
            </a:r>
          </a:p>
        </p:txBody>
      </p:sp>
      <p:sp>
        <p:nvSpPr>
          <p:cNvPr id="5" name="TextBox 4">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333331"/>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D5F10D-1902-B74D-8BFC-FAC3A18F74DD}"/>
              </a:ext>
            </a:extLst>
          </p:cNvPr>
          <p:cNvSpPr>
            <a:spLocks noGrp="1"/>
          </p:cNvSpPr>
          <p:nvPr>
            <p:ph idx="1"/>
          </p:nvPr>
        </p:nvSpPr>
        <p:spPr>
          <a:xfrm>
            <a:off x="1130270" y="963168"/>
            <a:ext cx="9603275" cy="4937760"/>
          </a:xfrm>
        </p:spPr>
        <p:txBody>
          <a:bodyPr>
            <a:normAutofit fontScale="77500" lnSpcReduction="20000"/>
          </a:bodyPr>
          <a:lstStyle/>
          <a:p>
            <a:pPr marL="0" marR="0" lvl="0" indent="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pPr>
            <a:r>
              <a:rPr lang="en-US" sz="2000" kern="1200" dirty="0">
                <a:solidFill>
                  <a:schemeClr val="tx1"/>
                </a:solidFill>
                <a:effectLst/>
                <a:latin typeface="+mn-lt"/>
                <a:ea typeface="+mn-ea"/>
                <a:cs typeface="+mn-cs"/>
              </a:rPr>
              <a:t>The Title IX Coordinator also interviews Jake.  Jake states:</a:t>
            </a:r>
            <a:endParaRPr lang="en-US" dirty="0">
              <a:effectLst/>
            </a:endParaRPr>
          </a:p>
          <a:p>
            <a:pPr lvl="0"/>
            <a:r>
              <a:rPr lang="en-US" dirty="0"/>
              <a:t>He was high but remembers what happened;</a:t>
            </a:r>
          </a:p>
          <a:p>
            <a:pPr lvl="0"/>
            <a:r>
              <a:rPr lang="en-US" dirty="0"/>
              <a:t>Emily was also high, but acting normal;</a:t>
            </a:r>
          </a:p>
          <a:p>
            <a:pPr lvl="0"/>
            <a:r>
              <a:rPr lang="en-US" dirty="0"/>
              <a:t>They made out;</a:t>
            </a:r>
          </a:p>
          <a:p>
            <a:pPr lvl="0"/>
            <a:r>
              <a:rPr lang="en-US" dirty="0"/>
              <a:t>She started to perform oral sex on him then stopped, saying it was wrong because they had broken up;</a:t>
            </a:r>
          </a:p>
          <a:p>
            <a:pPr lvl="0"/>
            <a:r>
              <a:rPr lang="en-US" dirty="0"/>
              <a:t>They laid next to each other for a while and talked;</a:t>
            </a:r>
          </a:p>
          <a:p>
            <a:pPr lvl="0"/>
            <a:r>
              <a:rPr lang="en-US" dirty="0"/>
              <a:t>Without saying anything, she leaned over, kissed him and they started making out again;</a:t>
            </a:r>
          </a:p>
          <a:p>
            <a:pPr lvl="0"/>
            <a:r>
              <a:rPr lang="en-US" dirty="0"/>
              <a:t>Making out led to sex without another word being spoken;</a:t>
            </a:r>
          </a:p>
          <a:p>
            <a:pPr lvl="0"/>
            <a:r>
              <a:rPr lang="en-US" dirty="0"/>
              <a:t>The sex was no different than dozens of times when they were dating; and,</a:t>
            </a:r>
          </a:p>
          <a:p>
            <a:pPr lvl="0"/>
            <a:r>
              <a:rPr lang="en-US" dirty="0"/>
              <a:t>Suddenly, she pushed him off, jumped up, grabbed her clothes, and starting running toward her cabin.</a:t>
            </a:r>
          </a:p>
          <a:p>
            <a:pPr lvl="0"/>
            <a:r>
              <a:rPr lang="en-US" dirty="0"/>
              <a:t>He started to follow her but changed his mind and walked back to his cabin.</a:t>
            </a:r>
          </a:p>
          <a:p>
            <a:endParaRPr lang="en-US" dirty="0"/>
          </a:p>
        </p:txBody>
      </p:sp>
      <p:sp>
        <p:nvSpPr>
          <p:cNvPr id="5" name="TextBox 4">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57582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Quid Pro Quo</a:t>
            </a:r>
          </a:p>
        </p:txBody>
      </p:sp>
      <p:sp>
        <p:nvSpPr>
          <p:cNvPr id="3" name="Content Placeholder 2"/>
          <p:cNvSpPr>
            <a:spLocks noGrp="1"/>
          </p:cNvSpPr>
          <p:nvPr>
            <p:ph idx="1"/>
          </p:nvPr>
        </p:nvSpPr>
        <p:spPr>
          <a:xfrm>
            <a:off x="6096000" y="2002558"/>
            <a:ext cx="4637545" cy="3769591"/>
          </a:xfrm>
        </p:spPr>
        <p:txBody>
          <a:bodyPr>
            <a:normAutofit fontScale="92500" lnSpcReduction="20000"/>
          </a:bodyPr>
          <a:lstStyle/>
          <a:p>
            <a:pPr algn="just"/>
            <a:r>
              <a:rPr lang="en-US" dirty="0"/>
              <a:t>Generally, conditioning a benefit or aid offered by the district on acquiescence to a sexual advance</a:t>
            </a:r>
          </a:p>
          <a:p>
            <a:pPr algn="just"/>
            <a:r>
              <a:rPr lang="en-US" dirty="0"/>
              <a:t>Examples</a:t>
            </a:r>
          </a:p>
          <a:p>
            <a:pPr lvl="1" algn="just"/>
            <a:r>
              <a:rPr lang="en-US" dirty="0"/>
              <a:t>A teacher who conditions a grade on a sexual favor</a:t>
            </a:r>
          </a:p>
          <a:p>
            <a:pPr lvl="1" algn="just"/>
            <a:r>
              <a:rPr lang="en-US" dirty="0"/>
              <a:t>An administrator who conditions a promotion on</a:t>
            </a:r>
            <a:r>
              <a:rPr lang="en-US" baseline="0" dirty="0"/>
              <a:t> continuing a dating relationship</a:t>
            </a:r>
            <a:endParaRPr lang="en-US" dirty="0"/>
          </a:p>
          <a:p>
            <a:pPr lvl="1" algn="just"/>
            <a:r>
              <a:rPr lang="en-US" dirty="0"/>
              <a:t>A school board member who conditions his or her vote on </a:t>
            </a:r>
            <a:r>
              <a:rPr lang="en-US" sz="1800" kern="1200" cap="none" baseline="0" dirty="0">
                <a:solidFill>
                  <a:schemeClr val="tx1"/>
                </a:solidFill>
                <a:effectLst/>
                <a:latin typeface="+mn-lt"/>
                <a:ea typeface="+mn-ea"/>
                <a:cs typeface="+mn-cs"/>
              </a:rPr>
              <a:t>allowing sexual advances</a:t>
            </a:r>
            <a:endParaRPr lang="en-US" dirty="0"/>
          </a:p>
        </p:txBody>
      </p:sp>
      <p:pic>
        <p:nvPicPr>
          <p:cNvPr id="7" name="Picture 6">
            <a:extLst>
              <a:ext uri="{FF2B5EF4-FFF2-40B4-BE49-F238E27FC236}">
                <a16:creationId xmlns:a16="http://schemas.microsoft.com/office/drawing/2014/main" id="{DD6D5B71-4398-7D40-839A-08851B3387A4}"/>
              </a:ext>
            </a:extLst>
          </p:cNvPr>
          <p:cNvPicPr>
            <a:picLocks noChangeAspect="1"/>
          </p:cNvPicPr>
          <p:nvPr/>
        </p:nvPicPr>
        <p:blipFill>
          <a:blip r:embed="rId3"/>
          <a:stretch>
            <a:fillRect/>
          </a:stretch>
        </p:blipFill>
        <p:spPr>
          <a:xfrm>
            <a:off x="1130270" y="2423160"/>
            <a:ext cx="4279202" cy="2432282"/>
          </a:xfrm>
          <a:prstGeom prst="rect">
            <a:avLst/>
          </a:prstGeom>
        </p:spPr>
      </p:pic>
      <p:sp>
        <p:nvSpPr>
          <p:cNvPr id="9" name="TextBox 8">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91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26685-2CCF-E34F-B59E-DA6B4035B208}"/>
              </a:ext>
            </a:extLst>
          </p:cNvPr>
          <p:cNvSpPr>
            <a:spLocks noGrp="1"/>
          </p:cNvSpPr>
          <p:nvPr>
            <p:ph type="title"/>
          </p:nvPr>
        </p:nvSpPr>
        <p:spPr/>
        <p:txBody>
          <a:bodyPr/>
          <a:lstStyle/>
          <a:p>
            <a:r>
              <a:rPr lang="en-US" dirty="0"/>
              <a:t>Questions – Hypothetical #2</a:t>
            </a:r>
          </a:p>
        </p:txBody>
      </p:sp>
      <p:sp>
        <p:nvSpPr>
          <p:cNvPr id="3" name="Content Placeholder 2">
            <a:extLst>
              <a:ext uri="{FF2B5EF4-FFF2-40B4-BE49-F238E27FC236}">
                <a16:creationId xmlns:a16="http://schemas.microsoft.com/office/drawing/2014/main" id="{C3B51038-CCCF-9643-BC1C-1F0622F4CFE0}"/>
              </a:ext>
            </a:extLst>
          </p:cNvPr>
          <p:cNvSpPr>
            <a:spLocks noGrp="1"/>
          </p:cNvSpPr>
          <p:nvPr>
            <p:ph idx="1"/>
          </p:nvPr>
        </p:nvSpPr>
        <p:spPr>
          <a:xfrm>
            <a:off x="1130270" y="1828800"/>
            <a:ext cx="9603275" cy="4303776"/>
          </a:xfrm>
        </p:spPr>
        <p:txBody>
          <a:bodyPr>
            <a:normAutofit fontScale="92500" lnSpcReduction="10000"/>
          </a:bodyPr>
          <a:lstStyle/>
          <a:p>
            <a:r>
              <a:rPr lang="en-US" dirty="0"/>
              <a:t>Does the Title IX Coordinator have the authority to investigate this case, which occurred off School District premises and on private property?  If so, why?</a:t>
            </a:r>
          </a:p>
          <a:p>
            <a:r>
              <a:rPr lang="en-US" dirty="0"/>
              <a:t>Can/should the Title IX Coordinator report this matter to the police?  Does a CPS report need to</a:t>
            </a:r>
            <a:r>
              <a:rPr lang="en-US" baseline="0" dirty="0"/>
              <a:t> be made?</a:t>
            </a:r>
            <a:endParaRPr lang="en-US" dirty="0"/>
          </a:p>
          <a:p>
            <a:r>
              <a:rPr lang="en-US" dirty="0"/>
              <a:t>Should the Title IX Coordinator have removed Jake from school</a:t>
            </a:r>
            <a:r>
              <a:rPr lang="en-US" baseline="0" dirty="0"/>
              <a:t> or marching band?</a:t>
            </a:r>
            <a:endParaRPr lang="en-US" dirty="0"/>
          </a:p>
          <a:p>
            <a:r>
              <a:rPr lang="en-US" dirty="0"/>
              <a:t>Is Jake’s statement about previous sexual experiences with Emily relevant?</a:t>
            </a:r>
          </a:p>
          <a:p>
            <a:r>
              <a:rPr lang="en-US" dirty="0"/>
              <a:t>The School District has adopted a “preponderance of the evidence” standard for Title IX investigations.  If, at the end of the day, the Decision-Maker determines the evidence is perfectly balanced what should be her conclusion?</a:t>
            </a:r>
          </a:p>
          <a:p>
            <a:endParaRPr lang="en-US" dirty="0"/>
          </a:p>
        </p:txBody>
      </p:sp>
      <p:sp>
        <p:nvSpPr>
          <p:cNvPr id="7" name="TextBox 6">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789876"/>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5D91DA-8B76-D64D-BC93-991C55B72C91}"/>
              </a:ext>
            </a:extLst>
          </p:cNvPr>
          <p:cNvSpPr>
            <a:spLocks noGrp="1"/>
          </p:cNvSpPr>
          <p:nvPr>
            <p:ph idx="1"/>
          </p:nvPr>
        </p:nvSpPr>
        <p:spPr>
          <a:xfrm>
            <a:off x="1130270" y="1024128"/>
            <a:ext cx="9603275" cy="4937760"/>
          </a:xfrm>
        </p:spPr>
        <p:txBody>
          <a:bodyPr>
            <a:normAutofit/>
          </a:bodyPr>
          <a:lstStyle/>
          <a:p>
            <a:r>
              <a:rPr lang="en-US" dirty="0"/>
              <a:t>How can the Decision-Maker resolve a case when Claimant says one thing and Respondent says another (i.e., he said – she said)?  What factors may the Decision-Maker not take into account when making a credibility determination?</a:t>
            </a:r>
          </a:p>
          <a:p>
            <a:r>
              <a:rPr lang="en-US" dirty="0"/>
              <a:t>Assume the Decision-Maker concludes Jake is responsible for sexual harassment.  </a:t>
            </a:r>
          </a:p>
          <a:p>
            <a:pPr lvl="1"/>
            <a:r>
              <a:rPr lang="en-US" dirty="0"/>
              <a:t>What is the appropriate penalty?</a:t>
            </a:r>
          </a:p>
          <a:p>
            <a:r>
              <a:rPr lang="en-US" dirty="0"/>
              <a:t>Assume the Decision-Maker concludes Jake is not responsible for sexual harassment.  How should the Title IX Coordinator address the inevitable concerns that will be raised by Emily and her parents?</a:t>
            </a:r>
          </a:p>
          <a:p>
            <a:endParaRPr lang="en-US" dirty="0"/>
          </a:p>
        </p:txBody>
      </p:sp>
      <p:sp>
        <p:nvSpPr>
          <p:cNvPr id="5" name="TextBox 4">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795398"/>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B5468-3E58-D042-B35E-D39961826F98}"/>
              </a:ext>
            </a:extLst>
          </p:cNvPr>
          <p:cNvSpPr>
            <a:spLocks noGrp="1"/>
          </p:cNvSpPr>
          <p:nvPr>
            <p:ph type="title"/>
          </p:nvPr>
        </p:nvSpPr>
        <p:spPr/>
        <p:txBody>
          <a:bodyPr/>
          <a:lstStyle/>
          <a:p>
            <a:r>
              <a:rPr lang="en-US" dirty="0"/>
              <a:t>Hypothetical #3</a:t>
            </a:r>
          </a:p>
        </p:txBody>
      </p:sp>
      <p:sp>
        <p:nvSpPr>
          <p:cNvPr id="3" name="Content Placeholder 2">
            <a:extLst>
              <a:ext uri="{FF2B5EF4-FFF2-40B4-BE49-F238E27FC236}">
                <a16:creationId xmlns:a16="http://schemas.microsoft.com/office/drawing/2014/main" id="{6C816E5D-1A0A-AF4E-8AB6-8E62DDC19F87}"/>
              </a:ext>
            </a:extLst>
          </p:cNvPr>
          <p:cNvSpPr>
            <a:spLocks noGrp="1"/>
          </p:cNvSpPr>
          <p:nvPr>
            <p:ph idx="1"/>
          </p:nvPr>
        </p:nvSpPr>
        <p:spPr>
          <a:xfrm>
            <a:off x="1130270" y="2002558"/>
            <a:ext cx="9603275" cy="3902117"/>
          </a:xfrm>
        </p:spPr>
        <p:txBody>
          <a:bodyPr>
            <a:normAutofit fontScale="77500" lnSpcReduction="20000"/>
          </a:bodyPr>
          <a:lstStyle/>
          <a:p>
            <a:pPr marL="0" indent="0">
              <a:buNone/>
            </a:pPr>
            <a:r>
              <a:rPr lang="en-US" dirty="0"/>
              <a:t>Jason and Jessica are 10</a:t>
            </a:r>
            <a:r>
              <a:rPr lang="en-US" baseline="30000" dirty="0"/>
              <a:t>th</a:t>
            </a:r>
            <a:r>
              <a:rPr lang="en-US" dirty="0"/>
              <a:t> grade students who started “talking” after meeting in Band class. After a few weeks, Jason persuaded Jessica to “hook up” in one of the school’s</a:t>
            </a:r>
            <a:r>
              <a:rPr lang="en-US" baseline="0" dirty="0"/>
              <a:t> unisex bathrooms.  Jessica thought that they would only make out, and</a:t>
            </a:r>
            <a:r>
              <a:rPr lang="en-US" dirty="0"/>
              <a:t> didn’t really want to have sex, but she ultimately consented because she felt pressured and didn’t know how to say “no.”  </a:t>
            </a:r>
            <a:r>
              <a:rPr lang="en-US" baseline="0" dirty="0"/>
              <a:t>Jason recorded their encounter on his cell phone. </a:t>
            </a:r>
            <a:r>
              <a:rPr lang="en-US" dirty="0"/>
              <a:t>Jessica broke up with Jason a few weeks later.  Jason – while home for the weekend – sends the video to several friends as revenge.  Jessica finds out but, mortified, doesn’t tell anyone.</a:t>
            </a:r>
          </a:p>
          <a:p>
            <a:pPr marL="0" indent="0">
              <a:buNone/>
            </a:pPr>
            <a:r>
              <a:rPr lang="en-US" dirty="0"/>
              <a:t>Jessica, claiming illness, misses the first few days of class.  Eventually, her friend</a:t>
            </a:r>
            <a:r>
              <a:rPr lang="en-US" baseline="0" dirty="0"/>
              <a:t> convinces her to go</a:t>
            </a:r>
            <a:r>
              <a:rPr lang="en-US" dirty="0"/>
              <a:t>.  The first day back is awful.  Jessica thinks everyone is looking, whispering, laughing, and pointing.  Jason’s friends are blatantly looking her up and down, and making nasty remarks,</a:t>
            </a:r>
            <a:r>
              <a:rPr lang="en-US" baseline="0" dirty="0"/>
              <a:t> like calling her a “slut</a:t>
            </a:r>
            <a:r>
              <a:rPr lang="en-US" dirty="0"/>
              <a:t>.”  At one point, she sees Jason and his friends looking at a phone together and suspects they</a:t>
            </a:r>
            <a:r>
              <a:rPr lang="en-US" baseline="0" dirty="0"/>
              <a:t> were looking at the video.  </a:t>
            </a:r>
            <a:r>
              <a:rPr lang="en-US" dirty="0"/>
              <a:t>She tells her teacher, Ms. Anderson, she feels sick. </a:t>
            </a:r>
            <a:r>
              <a:rPr lang="en-US" baseline="0" dirty="0"/>
              <a:t> Realizing </a:t>
            </a:r>
            <a:r>
              <a:rPr lang="en-US" dirty="0"/>
              <a:t> something is wrong, Ms. Anderson takes Jessica to her office where Jessica confides in Ms.</a:t>
            </a:r>
            <a:r>
              <a:rPr lang="en-US" baseline="0" dirty="0"/>
              <a:t> Anderson about </a:t>
            </a:r>
            <a:r>
              <a:rPr lang="en-US" dirty="0"/>
              <a:t>everything</a:t>
            </a:r>
            <a:r>
              <a:rPr lang="en-US" baseline="0" dirty="0"/>
              <a:t> that has</a:t>
            </a:r>
            <a:r>
              <a:rPr lang="en-US" dirty="0"/>
              <a:t> happened.</a:t>
            </a:r>
          </a:p>
          <a:p>
            <a:pPr marL="0" indent="0">
              <a:buNone/>
            </a:pPr>
            <a:endParaRPr lang="en-US" dirty="0"/>
          </a:p>
        </p:txBody>
      </p:sp>
      <p:sp>
        <p:nvSpPr>
          <p:cNvPr id="7" name="TextBox 6">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2022 </a:t>
            </a:r>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1815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a14="http://schemas.microsoft.com/office/drawing/2010/main" xmlns:a16="http://schemas.microsoft.com/office/drawing/2014/main" xmlns="">
      <p:transition spd="slow">
        <p:blinds dir="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27BE84-048C-C04B-A6C6-C0E329D9F0EF}"/>
              </a:ext>
            </a:extLst>
          </p:cNvPr>
          <p:cNvSpPr>
            <a:spLocks noGrp="1"/>
          </p:cNvSpPr>
          <p:nvPr>
            <p:ph idx="1"/>
          </p:nvPr>
        </p:nvSpPr>
        <p:spPr>
          <a:xfrm>
            <a:off x="1130270" y="926592"/>
            <a:ext cx="9603275" cy="5266944"/>
          </a:xfrm>
        </p:spPr>
        <p:txBody>
          <a:bodyPr>
            <a:normAutofit fontScale="85000" lnSpcReduction="10000"/>
          </a:bodyPr>
          <a:lstStyle/>
          <a:p>
            <a:pPr marL="0" indent="0">
              <a:buNone/>
            </a:pPr>
            <a:r>
              <a:rPr lang="en-US" dirty="0"/>
              <a:t>Mrs. Anderson informs the Principal, Mrs. Goodman, and the school’s SRO of everything</a:t>
            </a:r>
            <a:r>
              <a:rPr lang="en-US" baseline="0" dirty="0"/>
              <a:t> Jessica told her.</a:t>
            </a:r>
            <a:r>
              <a:rPr lang="en-US" dirty="0"/>
              <a:t>  Mrs. Anderson</a:t>
            </a:r>
            <a:r>
              <a:rPr lang="en-US" baseline="0" dirty="0"/>
              <a:t> and the SRO</a:t>
            </a:r>
            <a:r>
              <a:rPr lang="en-US" dirty="0"/>
              <a:t> interview</a:t>
            </a:r>
            <a:r>
              <a:rPr lang="en-US" baseline="0" dirty="0"/>
              <a:t> Jessica about her interaction with Jason in the bathroom, and Jessica admits that it was consensual, even though she didn’t really want to and only allowed</a:t>
            </a:r>
            <a:r>
              <a:rPr lang="en-US" dirty="0"/>
              <a:t> it because she felt pressured</a:t>
            </a:r>
            <a:r>
              <a:rPr lang="en-US" baseline="0" dirty="0"/>
              <a:t>.  </a:t>
            </a:r>
            <a:r>
              <a:rPr lang="en-US" dirty="0"/>
              <a:t>Mrs. Goodman and the SRO conclude that, because Jessica consented to the sexual intercourse, this wasn’t a sexual harassment issue; however, the SRO did help Jessica file a criminal report about the video.  Mrs. Goodman suspended both John and Jessica for 5 days for having sex in the school bathroom, but decided not to impose more significant disciplinary action since it was their first offense and could be used as a “teachable moment.” </a:t>
            </a:r>
          </a:p>
          <a:p>
            <a:pPr marL="0" indent="0">
              <a:buNone/>
            </a:pPr>
            <a:r>
              <a:rPr lang="en-US" dirty="0"/>
              <a:t>Jessica asks to transfer to the other high school, explaining that she is too scared</a:t>
            </a:r>
            <a:r>
              <a:rPr lang="en-US" baseline="0" dirty="0"/>
              <a:t> to return</a:t>
            </a:r>
            <a:r>
              <a:rPr lang="en-US" dirty="0"/>
              <a:t>.  Mrs. Anderson expressed empathy about what Jessica was going through and approved that request.  Jessica expressed appreciation to Mrs. Anderson</a:t>
            </a:r>
            <a:r>
              <a:rPr lang="en-US" baseline="0" dirty="0"/>
              <a:t> for granting the request.</a:t>
            </a:r>
            <a:endParaRPr lang="en-US" dirty="0"/>
          </a:p>
          <a:p>
            <a:pPr marL="0" indent="0">
              <a:buNone/>
            </a:pPr>
            <a:r>
              <a:rPr lang="en-US" dirty="0"/>
              <a:t>Separately, the police charge Jason, obtain a warrant, seize his phone and computers, and seize the video. Jason’s phone</a:t>
            </a:r>
            <a:r>
              <a:rPr lang="en-US" baseline="0" dirty="0"/>
              <a:t> shows he texted the video to his friends during school.  </a:t>
            </a:r>
          </a:p>
          <a:p>
            <a:pPr marL="0" indent="0">
              <a:buNone/>
            </a:pPr>
            <a:endParaRPr lang="en-US" sz="2000" kern="1200" dirty="0">
              <a:solidFill>
                <a:schemeClr val="tx1"/>
              </a:solidFill>
              <a:effectLst/>
              <a:latin typeface="+mn-lt"/>
              <a:ea typeface="+mn-ea"/>
              <a:cs typeface="+mn-cs"/>
            </a:endParaRPr>
          </a:p>
        </p:txBody>
      </p:sp>
      <p:sp>
        <p:nvSpPr>
          <p:cNvPr id="5" name="TextBox 4">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2022</a:t>
            </a:r>
          </a:p>
          <a:p>
            <a:r>
              <a:rPr lang="en-US" sz="1200" b="1" dirty="0">
                <a:solidFill>
                  <a:schemeClr val="bg1"/>
                </a:solidFill>
              </a:rPr>
              <a:t>www.MillerJohnson.com</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9573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a14="http://schemas.microsoft.com/office/drawing/2010/main" xmlns:a16="http://schemas.microsoft.com/office/drawing/2014/main" xmlns="">
      <p:transition spd="slow">
        <p:blinds dir="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014B9C-F5F1-E846-B120-99F3C7B84B02}"/>
              </a:ext>
            </a:extLst>
          </p:cNvPr>
          <p:cNvSpPr>
            <a:spLocks noGrp="1"/>
          </p:cNvSpPr>
          <p:nvPr>
            <p:ph idx="1"/>
          </p:nvPr>
        </p:nvSpPr>
        <p:spPr>
          <a:xfrm>
            <a:off x="1093694" y="1499617"/>
            <a:ext cx="9603275" cy="2962656"/>
          </a:xfrm>
        </p:spPr>
        <p:txBody>
          <a:bodyPr>
            <a:normAutofit lnSpcReduction="10000"/>
          </a:bodyPr>
          <a:lstStyle/>
          <a:p>
            <a:pPr marL="0" indent="0">
              <a:buNone/>
            </a:pPr>
            <a:r>
              <a:rPr lang="en-US" dirty="0"/>
              <a:t>Jessica had</a:t>
            </a:r>
            <a:r>
              <a:rPr lang="en-US" baseline="0" dirty="0"/>
              <a:t> been</a:t>
            </a:r>
            <a:r>
              <a:rPr lang="en-US" dirty="0"/>
              <a:t> doing as well as might be expected at her new school until she hears that</a:t>
            </a:r>
            <a:r>
              <a:rPr lang="en-US" baseline="0" dirty="0"/>
              <a:t> Jason has been charged with distributing child pornography (of her), but had been allowed to return to the building after his 5-day suspension. </a:t>
            </a:r>
            <a:r>
              <a:rPr lang="en-US" dirty="0"/>
              <a:t>  She contacts Mrs. Goodman, who confirms Jason’s status, but otherwise</a:t>
            </a:r>
            <a:r>
              <a:rPr lang="en-US" baseline="0" dirty="0"/>
              <a:t> </a:t>
            </a:r>
            <a:r>
              <a:rPr lang="en-US" dirty="0"/>
              <a:t>declines to provide and explanation based on Jason’s “privacy rights.”  Jessica, outraged, insists on filing a formal Title IX complaint and consults a private attorney to determine what recourse exists against the District and/or Jason.</a:t>
            </a:r>
          </a:p>
          <a:p>
            <a:pPr marL="0" indent="0">
              <a:buNone/>
            </a:pPr>
            <a:endParaRPr lang="en-US" dirty="0"/>
          </a:p>
        </p:txBody>
      </p:sp>
      <p:sp>
        <p:nvSpPr>
          <p:cNvPr id="5" name="TextBox 4">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2022 </a:t>
            </a:r>
            <a:r>
              <a:rPr lang="en-US" sz="1200" b="1" dirty="0">
                <a:solidFill>
                  <a:schemeClr val="bg1"/>
                </a:solidFill>
              </a:rPr>
              <a:t>www.MillerJohnson.com</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2090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a14="http://schemas.microsoft.com/office/drawing/2010/main" xmlns:a16="http://schemas.microsoft.com/office/drawing/2014/main" xmlns="">
      <p:transition spd="slow">
        <p:blinds dir="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B6CD-B177-FD4E-A2D8-40CF9B14AD2D}"/>
              </a:ext>
            </a:extLst>
          </p:cNvPr>
          <p:cNvSpPr>
            <a:spLocks noGrp="1"/>
          </p:cNvSpPr>
          <p:nvPr>
            <p:ph type="title"/>
          </p:nvPr>
        </p:nvSpPr>
        <p:spPr/>
        <p:txBody>
          <a:bodyPr/>
          <a:lstStyle/>
          <a:p>
            <a:r>
              <a:rPr lang="en-US" dirty="0"/>
              <a:t>Questions – Hypothetical #3</a:t>
            </a:r>
          </a:p>
        </p:txBody>
      </p:sp>
      <p:sp>
        <p:nvSpPr>
          <p:cNvPr id="3" name="Content Placeholder 2">
            <a:extLst>
              <a:ext uri="{FF2B5EF4-FFF2-40B4-BE49-F238E27FC236}">
                <a16:creationId xmlns:a16="http://schemas.microsoft.com/office/drawing/2014/main" id="{3621E9DD-8434-504E-8198-51256F5B04DA}"/>
              </a:ext>
            </a:extLst>
          </p:cNvPr>
          <p:cNvSpPr>
            <a:spLocks noGrp="1"/>
          </p:cNvSpPr>
          <p:nvPr>
            <p:ph idx="1"/>
          </p:nvPr>
        </p:nvSpPr>
        <p:spPr>
          <a:xfrm>
            <a:off x="1130270" y="1743456"/>
            <a:ext cx="9603275" cy="4291584"/>
          </a:xfrm>
        </p:spPr>
        <p:txBody>
          <a:bodyPr>
            <a:normAutofit/>
          </a:bodyPr>
          <a:lstStyle/>
          <a:p>
            <a:r>
              <a:rPr lang="en-US" dirty="0"/>
              <a:t>Assume the Title IX investigation determines the facts are exactly as described above.</a:t>
            </a:r>
          </a:p>
          <a:p>
            <a:pPr lvl="0"/>
            <a:r>
              <a:rPr lang="en-US" dirty="0"/>
              <a:t>Is this a Title IX issue,</a:t>
            </a:r>
            <a:r>
              <a:rPr lang="en-US" baseline="0" dirty="0"/>
              <a:t> given that the sexual intercourse was consensual?</a:t>
            </a:r>
            <a:endParaRPr lang="en-US" dirty="0"/>
          </a:p>
          <a:p>
            <a:pPr lvl="0"/>
            <a:r>
              <a:rPr lang="en-US" dirty="0"/>
              <a:t>Is Jason responsible for sexual harassment?  </a:t>
            </a:r>
          </a:p>
          <a:p>
            <a:pPr lvl="0"/>
            <a:r>
              <a:rPr lang="en-US" dirty="0"/>
              <a:t>What about Jason’s friends?</a:t>
            </a:r>
          </a:p>
          <a:p>
            <a:r>
              <a:rPr lang="en-US" dirty="0"/>
              <a:t>What legal remedy does Jessica have against the School District?</a:t>
            </a:r>
          </a:p>
          <a:p>
            <a:r>
              <a:rPr lang="en-US" dirty="0"/>
              <a:t>What is the moral of this story?</a:t>
            </a:r>
          </a:p>
          <a:p>
            <a:endParaRPr lang="en-US" dirty="0"/>
          </a:p>
        </p:txBody>
      </p:sp>
      <p:sp>
        <p:nvSpPr>
          <p:cNvPr id="7" name="TextBox 6">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2022 </a:t>
            </a:r>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854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a14="http://schemas.microsoft.com/office/drawing/2010/main" xmlns:a16="http://schemas.microsoft.com/office/drawing/2014/main" xmlns="">
      <p:transition spd="slow">
        <p:blinds dir="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E02570-851B-BF41-B8E3-995AEA95BD06}"/>
              </a:ext>
            </a:extLst>
          </p:cNvPr>
          <p:cNvPicPr>
            <a:picLocks noChangeAspect="1"/>
          </p:cNvPicPr>
          <p:nvPr/>
        </p:nvPicPr>
        <p:blipFill rotWithShape="1">
          <a:blip r:embed="rId2"/>
          <a:srcRect t="3237" r="-2" b="4227"/>
          <a:stretch/>
        </p:blipFill>
        <p:spPr>
          <a:xfrm>
            <a:off x="2544450" y="893819"/>
            <a:ext cx="7103100" cy="4370908"/>
          </a:xfrm>
          <a:prstGeom prst="rect">
            <a:avLst/>
          </a:prstGeom>
        </p:spPr>
      </p:pic>
      <p:sp>
        <p:nvSpPr>
          <p:cNvPr id="8" name="TextBox 7">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588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p14="http://schemas.microsoft.com/office/powerpoint/2010/main" xmlns:a14="http://schemas.microsoft.com/office/drawing/2010/main" xmlns:a16="http://schemas.microsoft.com/office/drawing/2014/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Denial of</a:t>
            </a:r>
            <a:r>
              <a:rPr lang="en-US" baseline="0" dirty="0"/>
              <a:t> Equal Access</a:t>
            </a:r>
            <a:endParaRPr lang="en-US" dirty="0"/>
          </a:p>
        </p:txBody>
      </p:sp>
      <p:sp>
        <p:nvSpPr>
          <p:cNvPr id="3" name="Content Placeholder 2"/>
          <p:cNvSpPr>
            <a:spLocks noGrp="1"/>
          </p:cNvSpPr>
          <p:nvPr>
            <p:ph idx="1"/>
          </p:nvPr>
        </p:nvSpPr>
        <p:spPr/>
        <p:txBody>
          <a:bodyPr>
            <a:normAutofit/>
          </a:bodyPr>
          <a:lstStyle/>
          <a:p>
            <a:pPr algn="just"/>
            <a:r>
              <a:rPr lang="en-US" dirty="0"/>
              <a:t>Unwelcomed sexual behavior a reasonable person determines is:</a:t>
            </a:r>
          </a:p>
          <a:p>
            <a:pPr lvl="1" algn="just"/>
            <a:r>
              <a:rPr lang="en-US" dirty="0"/>
              <a:t>So “severe,” “pervasive,” </a:t>
            </a:r>
            <a:r>
              <a:rPr lang="en-US" u="sng" dirty="0"/>
              <a:t>and</a:t>
            </a:r>
            <a:r>
              <a:rPr lang="en-US" dirty="0"/>
              <a:t> “objectively offensive”</a:t>
            </a:r>
          </a:p>
          <a:p>
            <a:pPr lvl="1" algn="just"/>
            <a:r>
              <a:rPr lang="en-US" dirty="0"/>
              <a:t>That it effectively denies a person equal access to a program or activity offered by the district</a:t>
            </a:r>
          </a:p>
          <a:p>
            <a:pPr marL="457200" lvl="1" indent="0" algn="just">
              <a:buNone/>
            </a:pPr>
            <a:endParaRPr lang="en-US" dirty="0"/>
          </a:p>
          <a:p>
            <a:pPr marL="0" indent="0" algn="ctr">
              <a:buNone/>
            </a:pPr>
            <a:r>
              <a:rPr lang="en-US" sz="3200" b="1" dirty="0"/>
              <a:t>This definition needs to be unpacked</a:t>
            </a:r>
          </a:p>
          <a:p>
            <a:pPr marL="457200" lvl="1" indent="0" algn="just">
              <a:buNone/>
            </a:pPr>
            <a:r>
              <a:rPr lang="en-US" dirty="0"/>
              <a:t> </a:t>
            </a:r>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83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Denial of</a:t>
            </a:r>
            <a:r>
              <a:rPr lang="en-US" baseline="0" dirty="0"/>
              <a:t> Equal Access</a:t>
            </a:r>
            <a:endParaRPr lang="en-US" dirty="0"/>
          </a:p>
        </p:txBody>
      </p:sp>
      <p:sp>
        <p:nvSpPr>
          <p:cNvPr id="3" name="Content Placeholder 2"/>
          <p:cNvSpPr>
            <a:spLocks noGrp="1"/>
          </p:cNvSpPr>
          <p:nvPr>
            <p:ph idx="1"/>
          </p:nvPr>
        </p:nvSpPr>
        <p:spPr/>
        <p:txBody>
          <a:bodyPr>
            <a:normAutofit/>
          </a:bodyPr>
          <a:lstStyle/>
          <a:p>
            <a:pPr algn="just"/>
            <a:r>
              <a:rPr lang="en-US" dirty="0"/>
              <a:t>Does this mean a person’s “total or entire educational access has been denied?”</a:t>
            </a:r>
          </a:p>
          <a:p>
            <a:pPr lvl="1" algn="just"/>
            <a:r>
              <a:rPr lang="en-US" dirty="0"/>
              <a:t>No.  Complainants need not have “dropped out of school, failed a class, had a panic attack or otherwise reached a “breaking point” or exhibited trauma symptoms.</a:t>
            </a:r>
          </a:p>
          <a:p>
            <a:pPr lvl="1" algn="just"/>
            <a:r>
              <a:rPr lang="en-US" dirty="0"/>
              <a:t>Schools cannot turn away a complainant because they are “not traumatized enough.”</a:t>
            </a:r>
          </a:p>
          <a:p>
            <a:pPr lvl="1" algn="just"/>
            <a:endParaRPr lang="en-US" dirty="0"/>
          </a:p>
          <a:p>
            <a:pPr marL="457200" lvl="1" indent="0" algn="just">
              <a:buNone/>
            </a:pPr>
            <a:endParaRPr lang="en-US" dirty="0"/>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980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Denial of</a:t>
            </a:r>
            <a:r>
              <a:rPr lang="en-US" baseline="0" dirty="0"/>
              <a:t> Equal Access</a:t>
            </a:r>
            <a:endParaRPr lang="en-US" dirty="0"/>
          </a:p>
        </p:txBody>
      </p:sp>
      <p:sp>
        <p:nvSpPr>
          <p:cNvPr id="3" name="Content Placeholder 2"/>
          <p:cNvSpPr>
            <a:spLocks noGrp="1"/>
          </p:cNvSpPr>
          <p:nvPr>
            <p:ph idx="1"/>
          </p:nvPr>
        </p:nvSpPr>
        <p:spPr/>
        <p:txBody>
          <a:bodyPr>
            <a:normAutofit fontScale="92500"/>
          </a:bodyPr>
          <a:lstStyle/>
          <a:p>
            <a:pPr algn="just"/>
            <a:r>
              <a:rPr lang="en-US" dirty="0"/>
              <a:t>Examples may include:</a:t>
            </a:r>
          </a:p>
          <a:p>
            <a:pPr lvl="1" algn="just"/>
            <a:r>
              <a:rPr lang="en-US" dirty="0"/>
              <a:t>Skipping</a:t>
            </a:r>
            <a:r>
              <a:rPr lang="en-US" baseline="0" dirty="0"/>
              <a:t> class to avoid the harasser</a:t>
            </a:r>
          </a:p>
          <a:p>
            <a:pPr lvl="1" algn="just"/>
            <a:r>
              <a:rPr lang="en-US" baseline="0" dirty="0"/>
              <a:t>Decline in GPA</a:t>
            </a:r>
          </a:p>
          <a:p>
            <a:pPr lvl="1" algn="just"/>
            <a:r>
              <a:rPr lang="en-US" baseline="0" dirty="0"/>
              <a:t>Difficulty concentrating in class</a:t>
            </a:r>
          </a:p>
          <a:p>
            <a:pPr lvl="1" algn="just"/>
            <a:r>
              <a:rPr lang="en-US" baseline="0" dirty="0"/>
              <a:t>Quitting a team or other extracurricular activity</a:t>
            </a:r>
          </a:p>
          <a:p>
            <a:pPr lvl="0" algn="just"/>
            <a:r>
              <a:rPr lang="en-US" baseline="0" dirty="0"/>
              <a:t>Complainant need not have “already suffered loss of education before being able to report sexual harassment” and while examples are illustrative, “no concrete injury is required” to provide an effective denial of equal access</a:t>
            </a:r>
          </a:p>
          <a:p>
            <a:pPr lvl="1" algn="just"/>
            <a:endParaRPr lang="en-US" dirty="0"/>
          </a:p>
          <a:p>
            <a:pPr lvl="1" algn="just"/>
            <a:endParaRPr lang="en-US" dirty="0"/>
          </a:p>
          <a:p>
            <a:pPr marL="457200" lvl="1" indent="0" algn="just">
              <a:buNone/>
            </a:pPr>
            <a:endParaRPr lang="en-US" dirty="0"/>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427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Denial of Equal Access - Hypotheticals</a:t>
            </a:r>
          </a:p>
        </p:txBody>
      </p:sp>
      <p:sp>
        <p:nvSpPr>
          <p:cNvPr id="3" name="Content Placeholder 2"/>
          <p:cNvSpPr>
            <a:spLocks noGrp="1"/>
          </p:cNvSpPr>
          <p:nvPr>
            <p:ph idx="1"/>
          </p:nvPr>
        </p:nvSpPr>
        <p:spPr>
          <a:xfrm>
            <a:off x="1130270" y="1783080"/>
            <a:ext cx="9603275" cy="4121595"/>
          </a:xfrm>
        </p:spPr>
        <p:txBody>
          <a:bodyPr>
            <a:normAutofit fontScale="92500" lnSpcReduction="10000"/>
          </a:bodyPr>
          <a:lstStyle/>
          <a:p>
            <a:r>
              <a:rPr lang="en-US" dirty="0"/>
              <a:t>A teacher who:</a:t>
            </a:r>
          </a:p>
          <a:p>
            <a:pPr lvl="1" algn="just"/>
            <a:r>
              <a:rPr lang="en-US" dirty="0"/>
              <a:t>Asks</a:t>
            </a:r>
            <a:r>
              <a:rPr lang="en-US" baseline="0" dirty="0"/>
              <a:t> a female student who is in a bad mood if </a:t>
            </a:r>
            <a:r>
              <a:rPr lang="en-US" dirty="0"/>
              <a:t>”it’s that time of the month”</a:t>
            </a:r>
          </a:p>
          <a:p>
            <a:pPr marL="685800" marR="0" lvl="1" indent="-228600" algn="just" defTabSz="914400" rtl="0" eaLnBrk="1" fontAlgn="auto" latinLnBrk="0" hangingPunct="1">
              <a:lnSpc>
                <a:spcPct val="120000"/>
              </a:lnSpc>
              <a:spcBef>
                <a:spcPts val="500"/>
              </a:spcBef>
              <a:spcAft>
                <a:spcPts val="0"/>
              </a:spcAft>
              <a:buClr>
                <a:schemeClr val="accent1"/>
              </a:buClr>
              <a:buSzPct val="100000"/>
              <a:buFont typeface="Arial" panose="020B0604020202020204" pitchFamily="34" charset="0"/>
              <a:buChar char="•"/>
              <a:tabLst/>
              <a:defRPr/>
            </a:pPr>
            <a:r>
              <a:rPr lang="en-US" sz="1800" kern="1200" cap="none" baseline="0" dirty="0">
                <a:solidFill>
                  <a:schemeClr val="tx1"/>
                </a:solidFill>
                <a:effectLst/>
                <a:latin typeface="+mn-lt"/>
                <a:ea typeface="+mn-ea"/>
                <a:cs typeface="+mn-cs"/>
              </a:rPr>
              <a:t>Inappropriately touches a female student’s upper inner thigh</a:t>
            </a:r>
            <a:endParaRPr lang="en-US" dirty="0"/>
          </a:p>
          <a:p>
            <a:r>
              <a:rPr lang="en-US" dirty="0"/>
              <a:t>A female student or group of female students:</a:t>
            </a:r>
          </a:p>
          <a:p>
            <a:pPr lvl="1" algn="just"/>
            <a:r>
              <a:rPr lang="en-US" dirty="0"/>
              <a:t>Who, daily, tease a male student about his sexual orientation in the cafeteria, causing the student to avoid lunch</a:t>
            </a:r>
          </a:p>
          <a:p>
            <a:pPr lvl="1"/>
            <a:r>
              <a:rPr lang="en-US" dirty="0"/>
              <a:t>Who frequently squeeze a male student’s bottom and call him sexy.  It bothers him and he’s told them to stop, but it hasn’t really impacted his daily life or education</a:t>
            </a:r>
          </a:p>
          <a:p>
            <a:r>
              <a:rPr lang="en-US" dirty="0"/>
              <a:t>A male student Snaps a female student during class, telling her she “looks hot today” and asking her on a date.  The female student is deeply uncomfortable because she has a history of trauma and starts skipping class.</a:t>
            </a:r>
          </a:p>
          <a:p>
            <a:endParaRPr lang="en-US" dirty="0"/>
          </a:p>
          <a:p>
            <a:pPr marL="457200" lvl="1" indent="0" algn="just">
              <a:buNone/>
            </a:pPr>
            <a:endParaRPr lang="en-US" dirty="0"/>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423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Clery</a:t>
            </a:r>
            <a:r>
              <a:rPr lang="en-US" dirty="0"/>
              <a:t> Act and VAWA</a:t>
            </a:r>
          </a:p>
        </p:txBody>
      </p:sp>
      <p:sp>
        <p:nvSpPr>
          <p:cNvPr id="3" name="Content Placeholder 2"/>
          <p:cNvSpPr>
            <a:spLocks noGrp="1"/>
          </p:cNvSpPr>
          <p:nvPr>
            <p:ph idx="1"/>
          </p:nvPr>
        </p:nvSpPr>
        <p:spPr>
          <a:xfrm>
            <a:off x="1130270" y="1780032"/>
            <a:ext cx="9603275" cy="4220717"/>
          </a:xfrm>
        </p:spPr>
        <p:txBody>
          <a:bodyPr>
            <a:normAutofit fontScale="85000" lnSpcReduction="10000"/>
          </a:bodyPr>
          <a:lstStyle/>
          <a:p>
            <a:pPr algn="just"/>
            <a:r>
              <a:rPr lang="en-US" dirty="0"/>
              <a:t>“</a:t>
            </a:r>
            <a:r>
              <a:rPr lang="en-US" b="1" dirty="0"/>
              <a:t>Sexual Assault</a:t>
            </a:r>
            <a:r>
              <a:rPr lang="en-US" dirty="0"/>
              <a:t>” is an offense, classified a as forcible or nonforcible sex offense by the FBI’s uniform crime reporting system</a:t>
            </a:r>
          </a:p>
          <a:p>
            <a:pPr algn="just"/>
            <a:r>
              <a:rPr lang="en-US" b="1" dirty="0"/>
              <a:t>Forcible Sex Offenses</a:t>
            </a:r>
          </a:p>
          <a:p>
            <a:pPr lvl="1" algn="just"/>
            <a:r>
              <a:rPr lang="en-US" dirty="0"/>
              <a:t>Forcible Rape, including where victim is incapable of giving consent because of age, or temporary or permanent mental or physical incapacity</a:t>
            </a:r>
          </a:p>
          <a:p>
            <a:pPr lvl="1" algn="just"/>
            <a:r>
              <a:rPr lang="en-US" dirty="0"/>
              <a:t>Forcible Sodomy, similarly-defined</a:t>
            </a:r>
          </a:p>
          <a:p>
            <a:pPr lvl="1" algn="just"/>
            <a:r>
              <a:rPr lang="en-US" dirty="0"/>
              <a:t>Sexual Assault with an Object, similarly-defined</a:t>
            </a:r>
          </a:p>
          <a:p>
            <a:pPr lvl="1" algn="just"/>
            <a:r>
              <a:rPr lang="en-US" dirty="0"/>
              <a:t>Forcible Fondling, defined as forcibly touching of private body parts of another for sexual gratification, similarly-defined</a:t>
            </a:r>
          </a:p>
          <a:p>
            <a:pPr algn="just"/>
            <a:r>
              <a:rPr lang="en-US" b="1" dirty="0"/>
              <a:t>Nonforcible Sex Offenses</a:t>
            </a:r>
          </a:p>
          <a:p>
            <a:pPr lvl="1" algn="just"/>
            <a:r>
              <a:rPr lang="en-US" dirty="0"/>
              <a:t>Incest</a:t>
            </a:r>
          </a:p>
          <a:p>
            <a:pPr lvl="1" algn="just"/>
            <a:r>
              <a:rPr lang="en-US" dirty="0"/>
              <a:t>Statutory Rape.  In Michigan, the age of consent is 16. However, statutory rape is defined to include consensual sex between teachers and students who are younger than 18.</a:t>
            </a:r>
          </a:p>
        </p:txBody>
      </p:sp>
      <p:sp>
        <p:nvSpPr>
          <p:cNvPr id="6" name="TextBox 5">
            <a:extLst>
              <a:ext uri="{FF2B5EF4-FFF2-40B4-BE49-F238E27FC236}">
                <a16:creationId xmlns:a16="http://schemas.microsoft.com/office/drawing/2014/main" id="{F75CF156-C57A-7F4B-8DC7-AAE3AA21AEE3}"/>
              </a:ext>
            </a:extLst>
          </p:cNvPr>
          <p:cNvSpPr txBox="1"/>
          <p:nvPr/>
        </p:nvSpPr>
        <p:spPr>
          <a:xfrm>
            <a:off x="0" y="6257139"/>
            <a:ext cx="2579077" cy="461665"/>
          </a:xfrm>
          <a:prstGeom prst="rect">
            <a:avLst/>
          </a:prstGeom>
          <a:noFill/>
        </p:spPr>
        <p:txBody>
          <a:bodyPr wrap="square" rtlCol="0">
            <a:spAutoFit/>
          </a:bodyPr>
          <a:lstStyle/>
          <a:p>
            <a:r>
              <a:rPr lang="en-US" sz="1200" dirty="0">
                <a:solidFill>
                  <a:schemeClr val="bg1"/>
                </a:solidFill>
              </a:rPr>
              <a:t>© Miller Johnson, 2021</a:t>
            </a:r>
          </a:p>
          <a:p>
            <a:r>
              <a:rPr lang="en-US" sz="1200" b="1" dirty="0">
                <a:solidFill>
                  <a:schemeClr val="bg1"/>
                </a:solidFill>
              </a:rPr>
              <a:t>www.MillerJohnson.com</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 r="16617"/>
          <a:stretch/>
        </p:blipFill>
        <p:spPr bwMode="auto">
          <a:xfrm>
            <a:off x="10824540" y="6187540"/>
            <a:ext cx="1296339" cy="6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732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4469</Words>
  <Application>Microsoft Office PowerPoint</Application>
  <PresentationFormat>Widescreen</PresentationFormat>
  <Paragraphs>363</Paragraphs>
  <Slides>46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Century Gothic</vt:lpstr>
      <vt:lpstr>Gallery</vt:lpstr>
      <vt:lpstr>Title IX Guidance for School Leaders</vt:lpstr>
      <vt:lpstr>Background</vt:lpstr>
      <vt:lpstr>Definition of Sexual Harassment</vt:lpstr>
      <vt:lpstr>Quid Pro Quo</vt:lpstr>
      <vt:lpstr>Effective Denial of Equal Access</vt:lpstr>
      <vt:lpstr>Effective Denial of Equal Access</vt:lpstr>
      <vt:lpstr>Effective Denial of Equal Access</vt:lpstr>
      <vt:lpstr>Effective Denial of Equal Access - Hypotheticals</vt:lpstr>
      <vt:lpstr>Clery Act and VAWA</vt:lpstr>
      <vt:lpstr>Clery Act and VAWA</vt:lpstr>
      <vt:lpstr>Clery Act and VAWA</vt:lpstr>
      <vt:lpstr>Key Terms</vt:lpstr>
      <vt:lpstr>Actual Notice - Definition</vt:lpstr>
      <vt:lpstr>The Title IX Coordinator</vt:lpstr>
      <vt:lpstr>Title IX Coordinator’s Duties</vt:lpstr>
      <vt:lpstr>Responding to Reports of Sexual Harassment</vt:lpstr>
      <vt:lpstr>Supportive Measures</vt:lpstr>
      <vt:lpstr>Temporary Removal</vt:lpstr>
      <vt:lpstr>Formal Complaint Response</vt:lpstr>
      <vt:lpstr>Dismissals</vt:lpstr>
      <vt:lpstr>Dismissals – Settings that Fall Within Birmingham’s Program or Activities</vt:lpstr>
      <vt:lpstr>Dismissals - Hypotheticals</vt:lpstr>
      <vt:lpstr>Dismissals - Other Remedial Measures</vt:lpstr>
      <vt:lpstr>Informal Resolution</vt:lpstr>
      <vt:lpstr>Formal Complaint Response – General Requirements</vt:lpstr>
      <vt:lpstr>Formal Complaint Response - Investigation</vt:lpstr>
      <vt:lpstr>Formal Complaint Response - Determination</vt:lpstr>
      <vt:lpstr>Formal Complaint Response - Appeal</vt:lpstr>
      <vt:lpstr>Retaliation</vt:lpstr>
      <vt:lpstr>Confidentiality</vt:lpstr>
      <vt:lpstr>Recordkeeping</vt:lpstr>
      <vt:lpstr>Hypotheticals</vt:lpstr>
      <vt:lpstr>Hypothetical #1</vt:lpstr>
      <vt:lpstr>Hypothetical #1</vt:lpstr>
      <vt:lpstr>Questions - Hypothetical #1</vt:lpstr>
      <vt:lpstr>Hypothetical #2</vt:lpstr>
      <vt:lpstr>PowerPoint Presentation</vt:lpstr>
      <vt:lpstr>PowerPoint Presentation</vt:lpstr>
      <vt:lpstr>PowerPoint Presentation</vt:lpstr>
      <vt:lpstr>Questions – Hypothetical #2</vt:lpstr>
      <vt:lpstr>PowerPoint Presentation</vt:lpstr>
      <vt:lpstr>Hypothetical #3</vt:lpstr>
      <vt:lpstr>PowerPoint Presentation</vt:lpstr>
      <vt:lpstr>PowerPoint Presentation</vt:lpstr>
      <vt:lpstr>Questions – Hypothetical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Guidance for School Leaders</dc:title>
  <dc:creator>Dean Niforos</dc:creator>
  <cp:lastModifiedBy>Dean Niforos</cp:lastModifiedBy>
  <cp:revision>1</cp:revision>
  <dcterms:created xsi:type="dcterms:W3CDTF">1900-01-01T05:00:00Z</dcterms:created>
  <dcterms:modified xsi:type="dcterms:W3CDTF">2023-01-06T17:06:11Z</dcterms:modified>
</cp:coreProperties>
</file>