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9" r:id="rId3"/>
    <p:sldId id="297" r:id="rId4"/>
    <p:sldId id="291" r:id="rId5"/>
    <p:sldId id="281" r:id="rId6"/>
    <p:sldId id="273" r:id="rId7"/>
    <p:sldId id="303" r:id="rId8"/>
    <p:sldId id="293" r:id="rId9"/>
    <p:sldId id="294" r:id="rId10"/>
    <p:sldId id="300" r:id="rId11"/>
    <p:sldId id="302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5499">
          <p15:clr>
            <a:srgbClr val="A4A3A4"/>
          </p15:clr>
        </p15:guide>
        <p15:guide id="4" pos="2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  <p:guide pos="5499"/>
        <p:guide pos="2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2832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617776" y="8829675"/>
            <a:ext cx="3910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r>
              <a:rPr lang="en-US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CONFIDENTIAL</a:t>
            </a:r>
            <a:r>
              <a:rPr lang="en-US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© Prime Therapeutics LLC</a:t>
            </a:r>
          </a:p>
          <a:p>
            <a:fld id="{DB2804DC-2C93-40F0-A420-7D5195B0F73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12"/>
          <p:cNvSpPr txBox="1">
            <a:spLocks/>
          </p:cNvSpPr>
          <p:nvPr/>
        </p:nvSpPr>
        <p:spPr>
          <a:xfrm>
            <a:off x="4828187" y="8931275"/>
            <a:ext cx="171328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CONFIDENTIAL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© Prime Therapeutics LLC</a:t>
            </a:r>
          </a:p>
        </p:txBody>
      </p:sp>
      <p:pic>
        <p:nvPicPr>
          <p:cNvPr id="4" name="Picture 3" descr="PRIME_Logo_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black">
          <a:xfrm>
            <a:off x="5225824" y="293561"/>
            <a:ext cx="1198466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17573" y="901621"/>
            <a:ext cx="4375254" cy="328144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540285" y="8829675"/>
            <a:ext cx="46852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fld id="{1EF39EA6-CA47-4FC6-80B1-CC2DA3F3F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2"/>
          <p:cNvSpPr txBox="1">
            <a:spLocks/>
          </p:cNvSpPr>
          <p:nvPr/>
        </p:nvSpPr>
        <p:spPr>
          <a:xfrm>
            <a:off x="4828187" y="8931275"/>
            <a:ext cx="171328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CONFIDENTIAL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© Prime Therapeutics LLC</a:t>
            </a:r>
          </a:p>
        </p:txBody>
      </p:sp>
      <p:pic>
        <p:nvPicPr>
          <p:cNvPr id="6" name="Picture 5" descr="PRIME_Logo_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black">
          <a:xfrm>
            <a:off x="5225824" y="293561"/>
            <a:ext cx="1198466" cy="2926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14300" indent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31775" indent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47663" indent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65138" indent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ottom blue ba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" y="4795650"/>
            <a:ext cx="9144000" cy="2072355"/>
          </a:xfrm>
          <a:prstGeom prst="rect">
            <a:avLst/>
          </a:prstGeom>
        </p:spPr>
      </p:pic>
      <p:pic>
        <p:nvPicPr>
          <p:cNvPr id="9" name="Top blue ba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2072355"/>
          </a:xfrm>
          <a:prstGeom prst="rect">
            <a:avLst/>
          </a:prstGeom>
        </p:spPr>
      </p:pic>
      <p:sp>
        <p:nvSpPr>
          <p:cNvPr id="12" name="Green bar"/>
          <p:cNvSpPr/>
          <p:nvPr userDrawn="1"/>
        </p:nvSpPr>
        <p:spPr>
          <a:xfrm>
            <a:off x="0" y="4622801"/>
            <a:ext cx="9144000" cy="177799"/>
          </a:xfrm>
          <a:prstGeom prst="rect">
            <a:avLst/>
          </a:prstGeom>
          <a:solidFill>
            <a:schemeClr val="accent4">
              <a:alpha val="8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072355"/>
            <a:ext cx="8229600" cy="2550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7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PRIME_Logo_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563915" y="293561"/>
            <a:ext cx="1201466" cy="292608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729302" y="6428601"/>
            <a:ext cx="3048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B0BDCEDF-4FCE-4246-953D-1D205352FD70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ime Logo" descr="PRIME_LOGO HORZ_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4437" y="292608"/>
            <a:ext cx="11985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8729302" y="6428601"/>
            <a:ext cx="30480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B0BDCEDF-4FCE-4246-953D-1D205352FD70}" type="slidenum">
              <a:rPr lang="en-US" sz="1200" smtClean="0"/>
              <a:pPr algn="r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7311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ine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40060"/>
            <a:ext cx="9144000" cy="4268974"/>
          </a:xfrm>
          <a:prstGeom prst="rect">
            <a:avLst/>
          </a:prstGeom>
        </p:spPr>
      </p:pic>
      <p:pic>
        <p:nvPicPr>
          <p:cNvPr id="13" name="capsul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11" y="3536191"/>
            <a:ext cx="6601981" cy="88392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0212" y="4681728"/>
            <a:ext cx="4700587" cy="1115568"/>
          </a:xfrm>
          <a:prstGeom prst="rect">
            <a:avLst/>
          </a:prstGeom>
        </p:spPr>
        <p:txBody>
          <a:bodyPr rIns="0">
            <a:normAutofit/>
          </a:bodyPr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0212" y="3536191"/>
            <a:ext cx="4700587" cy="883921"/>
          </a:xfrm>
          <a:prstGeom prst="rect">
            <a:avLst/>
          </a:prstGeom>
        </p:spPr>
        <p:txBody>
          <a:bodyPr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logo" descr="PRIME_Logo_654_NoTag_larg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693408" y="274320"/>
            <a:ext cx="2161413" cy="55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22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92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/>
              <a:t>MyPrime.com (Guest Login)</a:t>
            </a:r>
            <a:br>
              <a:rPr lang="en-US" sz="5400" dirty="0"/>
            </a:br>
            <a:r>
              <a:rPr lang="en-US" sz="2000" dirty="0">
                <a:solidFill>
                  <a:srgbClr val="0070C0"/>
                </a:solidFill>
              </a:rPr>
              <a:t>(Balanced Drug List) (Traditional Select Network)</a:t>
            </a:r>
          </a:p>
        </p:txBody>
      </p:sp>
    </p:spTree>
    <p:extLst>
      <p:ext uri="{BB962C8B-B14F-4D97-AF65-F5344CB8AC3E}">
        <p14:creationId xmlns:p14="http://schemas.microsoft.com/office/powerpoint/2010/main" val="2635289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83BAF03-C7CD-417E-A9CB-72F316CBA429}"/>
              </a:ext>
            </a:extLst>
          </p:cNvPr>
          <p:cNvSpPr txBox="1"/>
          <p:nvPr/>
        </p:nvSpPr>
        <p:spPr>
          <a:xfrm>
            <a:off x="183320" y="249793"/>
            <a:ext cx="727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The list of in-network pharmacies will display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C4B588-B666-4149-9728-406EE2428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72" y="1062445"/>
            <a:ext cx="3886561" cy="54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38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383BAF03-C7CD-417E-A9CB-72F316CBA429}"/>
              </a:ext>
            </a:extLst>
          </p:cNvPr>
          <p:cNvSpPr txBox="1"/>
          <p:nvPr/>
        </p:nvSpPr>
        <p:spPr>
          <a:xfrm>
            <a:off x="183320" y="249793"/>
            <a:ext cx="727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You can also click the learn and forms from the menu bar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E692DB-4A74-4F5B-B1BE-EF9051009C71}"/>
              </a:ext>
            </a:extLst>
          </p:cNvPr>
          <p:cNvSpPr txBox="1"/>
          <p:nvPr/>
        </p:nvSpPr>
        <p:spPr>
          <a:xfrm>
            <a:off x="5693790" y="1718272"/>
            <a:ext cx="32145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Choose a topic to learn more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39879D-2546-4274-BDC8-955F65B9FEF9}"/>
              </a:ext>
            </a:extLst>
          </p:cNvPr>
          <p:cNvSpPr txBox="1"/>
          <p:nvPr/>
        </p:nvSpPr>
        <p:spPr>
          <a:xfrm>
            <a:off x="5693790" y="3971265"/>
            <a:ext cx="32145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Choose plan documents to see full drug lists, specialty drug list as well as other necessary forms.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9ACB1-3CBC-4D9F-822E-631775850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828" y="891964"/>
            <a:ext cx="4391547" cy="1960392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21AFD9-0042-45BE-BA3F-7C22BC8023BA}"/>
              </a:ext>
            </a:extLst>
          </p:cNvPr>
          <p:cNvCxnSpPr>
            <a:cxnSpLocks/>
          </p:cNvCxnSpPr>
          <p:nvPr/>
        </p:nvCxnSpPr>
        <p:spPr>
          <a:xfrm flipH="1">
            <a:off x="5236195" y="1872160"/>
            <a:ext cx="398979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3307611-D9AA-4B8B-8F68-803C1348EFC3}"/>
              </a:ext>
            </a:extLst>
          </p:cNvPr>
          <p:cNvCxnSpPr>
            <a:cxnSpLocks/>
          </p:cNvCxnSpPr>
          <p:nvPr/>
        </p:nvCxnSpPr>
        <p:spPr>
          <a:xfrm flipH="1">
            <a:off x="5036705" y="4327351"/>
            <a:ext cx="398979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D039CAD4-B0C7-4D32-902B-9809B3995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90" y="3186507"/>
            <a:ext cx="360182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8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319" y="224751"/>
            <a:ext cx="7122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Login to Myprime.com, click on </a:t>
            </a:r>
            <a:r>
              <a:rPr lang="en-US" i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sign in, then continue without sign 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003330-C6D9-4371-88C9-DCC7710CA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83" y="594083"/>
            <a:ext cx="6579490" cy="3428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3744E8-84BD-47B4-ADF6-AF422701C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9441" y="4036906"/>
            <a:ext cx="2955797" cy="2530307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901079F-C2A6-4BDE-BD8F-305012356D56}"/>
              </a:ext>
            </a:extLst>
          </p:cNvPr>
          <p:cNvCxnSpPr>
            <a:cxnSpLocks/>
          </p:cNvCxnSpPr>
          <p:nvPr/>
        </p:nvCxnSpPr>
        <p:spPr>
          <a:xfrm flipH="1">
            <a:off x="4959803" y="3429000"/>
            <a:ext cx="914400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87A0AFB-21FD-45D6-BFB3-9FB27240E51F}"/>
              </a:ext>
            </a:extLst>
          </p:cNvPr>
          <p:cNvCxnSpPr>
            <a:cxnSpLocks/>
          </p:cNvCxnSpPr>
          <p:nvPr/>
        </p:nvCxnSpPr>
        <p:spPr>
          <a:xfrm flipH="1">
            <a:off x="4801169" y="6459855"/>
            <a:ext cx="914400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7680" y="1805172"/>
            <a:ext cx="3092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Select your health plan from the list (BCBS Illinois) of available options by clicking on the health plan name</a:t>
            </a:r>
          </a:p>
          <a:p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Are you a Medicare Part D member? Select </a:t>
            </a:r>
            <a:r>
              <a:rPr lang="en-US" sz="1400" i="1" dirty="0">
                <a:solidFill>
                  <a:srgbClr val="002060"/>
                </a:solidFill>
              </a:rPr>
              <a:t>No</a:t>
            </a:r>
          </a:p>
          <a:p>
            <a:endParaRPr lang="en-US" sz="140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What is your health plan type? Select </a:t>
            </a:r>
            <a:r>
              <a:rPr lang="en-US" sz="1400" i="1" dirty="0">
                <a:solidFill>
                  <a:srgbClr val="002060"/>
                </a:solidFill>
              </a:rPr>
              <a:t>Other BCBSIL Plans</a:t>
            </a:r>
          </a:p>
          <a:p>
            <a:endParaRPr lang="en-US" sz="1400" i="1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Click </a:t>
            </a:r>
            <a:r>
              <a:rPr lang="en-US" sz="1400" i="1" dirty="0">
                <a:solidFill>
                  <a:srgbClr val="002060"/>
                </a:solidFill>
              </a:rPr>
              <a:t>Continue</a:t>
            </a:r>
            <a:endParaRPr lang="en-US" sz="1400" i="1" dirty="0"/>
          </a:p>
          <a:p>
            <a:pPr>
              <a:buFont typeface="Arial" pitchFamily="34" charset="0"/>
              <a:buChar char="•"/>
            </a:pP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40790" y="192854"/>
            <a:ext cx="721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Select Health Plan, once selected you will not have to do so again</a:t>
            </a:r>
            <a:endParaRPr lang="en-US" i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FA1CF2-85AE-4CEE-BA5E-C67B9F05B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085" y="1636949"/>
            <a:ext cx="5006000" cy="311602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06DD69B-F884-4A3D-9E4A-ED11D39A7279}"/>
              </a:ext>
            </a:extLst>
          </p:cNvPr>
          <p:cNvCxnSpPr>
            <a:cxnSpLocks/>
          </p:cNvCxnSpPr>
          <p:nvPr/>
        </p:nvCxnSpPr>
        <p:spPr>
          <a:xfrm flipH="1">
            <a:off x="4959803" y="2889069"/>
            <a:ext cx="914400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2D4728-B50A-4AA9-8339-DE75E430C445}"/>
              </a:ext>
            </a:extLst>
          </p:cNvPr>
          <p:cNvCxnSpPr>
            <a:cxnSpLocks/>
          </p:cNvCxnSpPr>
          <p:nvPr/>
        </p:nvCxnSpPr>
        <p:spPr>
          <a:xfrm flipH="1">
            <a:off x="4502603" y="3559629"/>
            <a:ext cx="914400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A761A4-0134-4A77-85EE-47B1C0C88D55}"/>
              </a:ext>
            </a:extLst>
          </p:cNvPr>
          <p:cNvCxnSpPr>
            <a:cxnSpLocks/>
          </p:cNvCxnSpPr>
          <p:nvPr/>
        </p:nvCxnSpPr>
        <p:spPr>
          <a:xfrm flipH="1">
            <a:off x="5347606" y="4056017"/>
            <a:ext cx="914400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2673532" y="4629477"/>
            <a:ext cx="6287588" cy="1115568"/>
          </a:xfrm>
        </p:spPr>
        <p:txBody>
          <a:bodyPr>
            <a:normAutofit/>
          </a:bodyPr>
          <a:lstStyle/>
          <a:p>
            <a:r>
              <a:rPr lang="en-US" sz="1600" b="1" dirty="0"/>
              <a:t>How to search for medicine, determine formulary status, and find estimated costs. </a:t>
            </a:r>
            <a:r>
              <a:rPr lang="en-US" sz="1600" b="1" u="sng" dirty="0"/>
              <a:t>Note: </a:t>
            </a:r>
            <a:r>
              <a:rPr lang="en-US" sz="1600" b="1" dirty="0"/>
              <a:t>On 9/1/2023, you can create your account on myprime.com to see detailed benefit coverage and actual costs based on your pharmacy benefit plan. 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70212" y="3544902"/>
            <a:ext cx="4700587" cy="883921"/>
          </a:xfrm>
        </p:spPr>
        <p:txBody>
          <a:bodyPr/>
          <a:lstStyle/>
          <a:p>
            <a:r>
              <a:rPr lang="en-US" sz="2400" dirty="0"/>
              <a:t>Medicine Search</a:t>
            </a:r>
          </a:p>
        </p:txBody>
      </p:sp>
    </p:spTree>
    <p:extLst>
      <p:ext uri="{BB962C8B-B14F-4D97-AF65-F5344CB8AC3E}">
        <p14:creationId xmlns:p14="http://schemas.microsoft.com/office/powerpoint/2010/main" val="340739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BC15043-C81D-47F6-AF51-43BB45DF1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806" y="1470468"/>
            <a:ext cx="4811797" cy="2683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320" y="249793"/>
            <a:ext cx="72732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Select the </a:t>
            </a:r>
            <a:r>
              <a:rPr lang="en-US" i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Medicines</a:t>
            </a:r>
            <a:r>
              <a:rPr lang="en-US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 option from the menu bar and click on </a:t>
            </a:r>
          </a:p>
          <a:p>
            <a:r>
              <a:rPr lang="en-US" i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Find medicines.</a:t>
            </a:r>
          </a:p>
          <a:p>
            <a:r>
              <a:rPr lang="en-US" i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1. Choose Balanced Drug list </a:t>
            </a:r>
            <a:r>
              <a:rPr lang="en-US" i="1" dirty="0">
                <a:solidFill>
                  <a:srgbClr val="00B050"/>
                </a:solidFill>
              </a:rPr>
              <a:t>(Hit Apply)</a:t>
            </a:r>
          </a:p>
          <a:p>
            <a:r>
              <a:rPr lang="en-US" i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2. Type your medication name, strength, amount per month </a:t>
            </a:r>
            <a:r>
              <a:rPr lang="en-US" i="1" dirty="0">
                <a:solidFill>
                  <a:srgbClr val="00B050"/>
                </a:solidFill>
              </a:rPr>
              <a:t>(Submit)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69695" y="2448451"/>
            <a:ext cx="1000988" cy="184191"/>
          </a:xfrm>
          <a:prstGeom prst="roundRect">
            <a:avLst>
              <a:gd name="adj" fmla="val 44682"/>
            </a:avLst>
          </a:prstGeom>
          <a:noFill/>
          <a:ln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2800" dirty="0">
              <a:latin typeface="Arial"/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C9BBD0-A58A-46A2-BA4D-1E15C543D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220" y="4419600"/>
            <a:ext cx="3539083" cy="200948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3AF34C6-0F17-47E5-B4AF-2EF0D11D807F}"/>
              </a:ext>
            </a:extLst>
          </p:cNvPr>
          <p:cNvCxnSpPr>
            <a:cxnSpLocks/>
          </p:cNvCxnSpPr>
          <p:nvPr/>
        </p:nvCxnSpPr>
        <p:spPr>
          <a:xfrm>
            <a:off x="719833" y="2560688"/>
            <a:ext cx="572973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19ABED-A5E4-4E4C-B3C3-858190EF1C1D}"/>
              </a:ext>
            </a:extLst>
          </p:cNvPr>
          <p:cNvCxnSpPr>
            <a:cxnSpLocks/>
          </p:cNvCxnSpPr>
          <p:nvPr/>
        </p:nvCxnSpPr>
        <p:spPr>
          <a:xfrm>
            <a:off x="719833" y="5551538"/>
            <a:ext cx="572973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0D82AD4-BAEC-4F85-A056-1CCC69049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806" y="4419600"/>
            <a:ext cx="3658977" cy="18506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6ACFB8-0B5E-4A8B-B041-475E2EE54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85" y="832540"/>
            <a:ext cx="4994452" cy="201884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4FFBF13-4197-4C9A-9C77-F7DAEA590F53}"/>
              </a:ext>
            </a:extLst>
          </p:cNvPr>
          <p:cNvSpPr txBox="1"/>
          <p:nvPr/>
        </p:nvSpPr>
        <p:spPr>
          <a:xfrm>
            <a:off x="5643155" y="1518795"/>
            <a:ext cx="319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To check pricing click on Select a pharmacy for pricing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2163E1E-C0EB-477F-AF9D-CC03408457D8}"/>
              </a:ext>
            </a:extLst>
          </p:cNvPr>
          <p:cNvCxnSpPr>
            <a:cxnSpLocks/>
          </p:cNvCxnSpPr>
          <p:nvPr/>
        </p:nvCxnSpPr>
        <p:spPr>
          <a:xfrm flipH="1">
            <a:off x="1765604" y="1711060"/>
            <a:ext cx="391142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7BC851D-FA13-4BB8-9A48-1E72B23B5250}"/>
              </a:ext>
            </a:extLst>
          </p:cNvPr>
          <p:cNvCxnSpPr>
            <a:cxnSpLocks/>
          </p:cNvCxnSpPr>
          <p:nvPr/>
        </p:nvCxnSpPr>
        <p:spPr>
          <a:xfrm flipH="1">
            <a:off x="4456554" y="2320659"/>
            <a:ext cx="391142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5259179-6D2A-4B45-9EA1-8E1C4D377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31" y="3001195"/>
            <a:ext cx="5155474" cy="1651754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23DB591-3F4B-4677-AD00-7450E5D81168}"/>
              </a:ext>
            </a:extLst>
          </p:cNvPr>
          <p:cNvCxnSpPr>
            <a:cxnSpLocks/>
          </p:cNvCxnSpPr>
          <p:nvPr/>
        </p:nvCxnSpPr>
        <p:spPr>
          <a:xfrm flipH="1">
            <a:off x="4652125" y="4067747"/>
            <a:ext cx="1018159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F067142F-3482-450B-AD94-68EB3DC27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603" y="4802762"/>
            <a:ext cx="4911634" cy="13955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A93658C-415A-40E2-81C7-006CBE74BAF6}"/>
              </a:ext>
            </a:extLst>
          </p:cNvPr>
          <p:cNvSpPr txBox="1"/>
          <p:nvPr/>
        </p:nvSpPr>
        <p:spPr>
          <a:xfrm>
            <a:off x="5742197" y="3739986"/>
            <a:ext cx="313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Choose Traditional Select Network and click submit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8F85F8-CA19-446B-98CE-453EEBEE7F60}"/>
              </a:ext>
            </a:extLst>
          </p:cNvPr>
          <p:cNvSpPr txBox="1"/>
          <p:nvPr/>
        </p:nvSpPr>
        <p:spPr>
          <a:xfrm>
            <a:off x="5643155" y="5367959"/>
            <a:ext cx="330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Search by address or zip code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E7D376-8FC1-4FD8-9666-F3CC85FE91DB}"/>
              </a:ext>
            </a:extLst>
          </p:cNvPr>
          <p:cNvCxnSpPr>
            <a:cxnSpLocks/>
          </p:cNvCxnSpPr>
          <p:nvPr/>
        </p:nvCxnSpPr>
        <p:spPr>
          <a:xfrm flipH="1">
            <a:off x="5252013" y="1867910"/>
            <a:ext cx="391142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D264B2C-A336-49B6-8CFA-345FE2D9BD01}"/>
              </a:ext>
            </a:extLst>
          </p:cNvPr>
          <p:cNvCxnSpPr>
            <a:cxnSpLocks/>
          </p:cNvCxnSpPr>
          <p:nvPr/>
        </p:nvCxnSpPr>
        <p:spPr>
          <a:xfrm flipH="1">
            <a:off x="5186698" y="5552625"/>
            <a:ext cx="391142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4FFBF13-4197-4C9A-9C77-F7DAEA590F53}"/>
              </a:ext>
            </a:extLst>
          </p:cNvPr>
          <p:cNvSpPr txBox="1"/>
          <p:nvPr/>
        </p:nvSpPr>
        <p:spPr>
          <a:xfrm>
            <a:off x="5643155" y="1301078"/>
            <a:ext cx="319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Choose a pharmacy and click on Prime my medicines here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93658C-415A-40E2-81C7-006CBE74BAF6}"/>
              </a:ext>
            </a:extLst>
          </p:cNvPr>
          <p:cNvSpPr txBox="1"/>
          <p:nvPr/>
        </p:nvSpPr>
        <p:spPr>
          <a:xfrm>
            <a:off x="5708470" y="3124510"/>
            <a:ext cx="3134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Select which drug to price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8F85F8-CA19-446B-98CE-453EEBEE7F60}"/>
              </a:ext>
            </a:extLst>
          </p:cNvPr>
          <p:cNvSpPr txBox="1"/>
          <p:nvPr/>
        </p:nvSpPr>
        <p:spPr>
          <a:xfrm>
            <a:off x="5620878" y="5254829"/>
            <a:ext cx="3309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The cost will be shown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5E7D376-8FC1-4FD8-9666-F3CC85FE91DB}"/>
              </a:ext>
            </a:extLst>
          </p:cNvPr>
          <p:cNvCxnSpPr>
            <a:cxnSpLocks/>
          </p:cNvCxnSpPr>
          <p:nvPr/>
        </p:nvCxnSpPr>
        <p:spPr>
          <a:xfrm flipH="1">
            <a:off x="5252013" y="1650193"/>
            <a:ext cx="391142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D264B2C-A336-49B6-8CFA-345FE2D9BD01}"/>
              </a:ext>
            </a:extLst>
          </p:cNvPr>
          <p:cNvCxnSpPr>
            <a:cxnSpLocks/>
          </p:cNvCxnSpPr>
          <p:nvPr/>
        </p:nvCxnSpPr>
        <p:spPr>
          <a:xfrm flipH="1">
            <a:off x="5186698" y="5552625"/>
            <a:ext cx="391142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D5EBBC8-36FF-482E-811A-9E03E90F3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263" y="944972"/>
            <a:ext cx="4084320" cy="1389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275D93-4FEA-4D06-899A-79D252E42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63" y="2800532"/>
            <a:ext cx="4084320" cy="1610410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AB95C77-06B5-4770-8208-49776D95E640}"/>
              </a:ext>
            </a:extLst>
          </p:cNvPr>
          <p:cNvCxnSpPr>
            <a:cxnSpLocks/>
          </p:cNvCxnSpPr>
          <p:nvPr/>
        </p:nvCxnSpPr>
        <p:spPr>
          <a:xfrm flipH="1">
            <a:off x="5074232" y="3309176"/>
            <a:ext cx="391142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2446A05-76A3-45C0-AC06-18A6B0669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63" y="4899182"/>
            <a:ext cx="4480300" cy="130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19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Search pharmacies in your network and compare medication costs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/>
              <a:t>Find a Pharmacy </a:t>
            </a:r>
          </a:p>
        </p:txBody>
      </p:sp>
    </p:spTree>
    <p:extLst>
      <p:ext uri="{BB962C8B-B14F-4D97-AF65-F5344CB8AC3E}">
        <p14:creationId xmlns:p14="http://schemas.microsoft.com/office/powerpoint/2010/main" val="340739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3CF2BB-918B-4A6D-8969-5655FC4A4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9" y="1215828"/>
            <a:ext cx="6723017" cy="18492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0368D9-25FE-4562-8DDD-9C7F4E3DBB68}"/>
              </a:ext>
            </a:extLst>
          </p:cNvPr>
          <p:cNvSpPr txBox="1"/>
          <p:nvPr/>
        </p:nvSpPr>
        <p:spPr>
          <a:xfrm>
            <a:off x="183320" y="249793"/>
            <a:ext cx="727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Select the Pharmacies option from the menu bar and choose Traditional Select Network </a:t>
            </a:r>
            <a:r>
              <a:rPr lang="en-US" dirty="0">
                <a:solidFill>
                  <a:srgbClr val="00B050"/>
                </a:solidFill>
              </a:rPr>
              <a:t>(Submit)</a:t>
            </a:r>
            <a:endParaRPr lang="en-US" i="1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D7840-51C5-4E2B-9BE9-A710C0BAB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9" y="4289296"/>
            <a:ext cx="7262489" cy="158509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5CBD55-25F3-4AEF-9C18-E7B7E7F06AEB}"/>
              </a:ext>
            </a:extLst>
          </p:cNvPr>
          <p:cNvSpPr txBox="1"/>
          <p:nvPr/>
        </p:nvSpPr>
        <p:spPr>
          <a:xfrm>
            <a:off x="403059" y="3661735"/>
            <a:ext cx="7273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90000"/>
                    <a:lumOff val="10000"/>
                  </a:schemeClr>
                </a:solidFill>
              </a:rPr>
              <a:t>Type your zip code and hit enter</a:t>
            </a:r>
            <a:endParaRPr lang="en-US" i="1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70F3F58-B2B2-4DED-BB68-069E34C94046}"/>
              </a:ext>
            </a:extLst>
          </p:cNvPr>
          <p:cNvCxnSpPr>
            <a:cxnSpLocks/>
          </p:cNvCxnSpPr>
          <p:nvPr/>
        </p:nvCxnSpPr>
        <p:spPr>
          <a:xfrm flipH="1" flipV="1">
            <a:off x="2499360" y="1625131"/>
            <a:ext cx="423111" cy="23505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1AA6E20-9F6F-4995-8535-51368043D06E}"/>
              </a:ext>
            </a:extLst>
          </p:cNvPr>
          <p:cNvCxnSpPr>
            <a:cxnSpLocks/>
          </p:cNvCxnSpPr>
          <p:nvPr/>
        </p:nvCxnSpPr>
        <p:spPr>
          <a:xfrm flipH="1">
            <a:off x="3940403" y="2835718"/>
            <a:ext cx="514552" cy="0"/>
          </a:xfrm>
          <a:prstGeom prst="straightConnector1">
            <a:avLst/>
          </a:prstGeom>
          <a:ln w="34925">
            <a:solidFill>
              <a:srgbClr val="0070C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5451-B_Corporate_Template_Simplified (26)">
  <a:themeElements>
    <a:clrScheme name="Prime">
      <a:dk1>
        <a:srgbClr val="6B6B6B"/>
      </a:dk1>
      <a:lt1>
        <a:sysClr val="window" lastClr="FFFFFF"/>
      </a:lt1>
      <a:dk2>
        <a:srgbClr val="6B6B6B"/>
      </a:dk2>
      <a:lt2>
        <a:srgbClr val="EEECE1"/>
      </a:lt2>
      <a:accent1>
        <a:srgbClr val="00AFD8"/>
      </a:accent1>
      <a:accent2>
        <a:srgbClr val="EEAF30"/>
      </a:accent2>
      <a:accent3>
        <a:srgbClr val="D95E00"/>
      </a:accent3>
      <a:accent4>
        <a:srgbClr val="A2AD00"/>
      </a:accent4>
      <a:accent5>
        <a:srgbClr val="78278B"/>
      </a:accent5>
      <a:accent6>
        <a:srgbClr val="002C5F"/>
      </a:accent6>
      <a:hlink>
        <a:srgbClr val="00AFD8"/>
      </a:hlink>
      <a:folHlink>
        <a:srgbClr val="D95E00"/>
      </a:folHlink>
    </a:clrScheme>
    <a:fontScheme name="Pri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</a:spPr>
      <a:bodyPr lIns="0" rIns="0" rtlCol="0" anchor="ctr"/>
      <a:lstStyle>
        <a:defPPr algn="ctr">
          <a:defRPr sz="2800" dirty="0" smtClean="0">
            <a:latin typeface="Arial"/>
            <a:cs typeface="Arial"/>
          </a:defRPr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Prime">
      <a:dk1>
        <a:srgbClr val="6B6B6B"/>
      </a:dk1>
      <a:lt1>
        <a:sysClr val="window" lastClr="FFFFFF"/>
      </a:lt1>
      <a:dk2>
        <a:srgbClr val="6B6B6B"/>
      </a:dk2>
      <a:lt2>
        <a:srgbClr val="EEECE1"/>
      </a:lt2>
      <a:accent1>
        <a:srgbClr val="00AFD8"/>
      </a:accent1>
      <a:accent2>
        <a:srgbClr val="EEAF30"/>
      </a:accent2>
      <a:accent3>
        <a:srgbClr val="D95E00"/>
      </a:accent3>
      <a:accent4>
        <a:srgbClr val="A2AD00"/>
      </a:accent4>
      <a:accent5>
        <a:srgbClr val="78278B"/>
      </a:accent5>
      <a:accent6>
        <a:srgbClr val="002C5F"/>
      </a:accent6>
      <a:hlink>
        <a:srgbClr val="00AFD8"/>
      </a:hlink>
      <a:folHlink>
        <a:srgbClr val="D95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Prime">
      <a:dk1>
        <a:srgbClr val="6B6B6B"/>
      </a:dk1>
      <a:lt1>
        <a:sysClr val="window" lastClr="FFFFFF"/>
      </a:lt1>
      <a:dk2>
        <a:srgbClr val="6B6B6B"/>
      </a:dk2>
      <a:lt2>
        <a:srgbClr val="EEECE1"/>
      </a:lt2>
      <a:accent1>
        <a:srgbClr val="00AFD8"/>
      </a:accent1>
      <a:accent2>
        <a:srgbClr val="EEAF30"/>
      </a:accent2>
      <a:accent3>
        <a:srgbClr val="D95E00"/>
      </a:accent3>
      <a:accent4>
        <a:srgbClr val="A2AD00"/>
      </a:accent4>
      <a:accent5>
        <a:srgbClr val="78278B"/>
      </a:accent5>
      <a:accent6>
        <a:srgbClr val="002C5F"/>
      </a:accent6>
      <a:hlink>
        <a:srgbClr val="00AFD8"/>
      </a:hlink>
      <a:folHlink>
        <a:srgbClr val="D95E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34c95ba7-5ec6-4527-bc5e-b33b58104992}" enabled="0" method="" siteId="{34c95ba7-5ec6-4527-bc5e-b33b5810499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5451-B_Corporate_Template_Simplified (26)</Template>
  <TotalTime>2334</TotalTime>
  <Words>299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5451-B_Corporate_Template_Simplified (26)</vt:lpstr>
      <vt:lpstr>MyPrime.com (Guest Login) (Balanced Drug List) (Traditional Select Network)</vt:lpstr>
      <vt:lpstr>PowerPoint Presentation</vt:lpstr>
      <vt:lpstr>PowerPoint Presentation</vt:lpstr>
      <vt:lpstr>Medicine Search</vt:lpstr>
      <vt:lpstr>PowerPoint Presentation</vt:lpstr>
      <vt:lpstr>PowerPoint Presentation</vt:lpstr>
      <vt:lpstr>PowerPoint Presentation</vt:lpstr>
      <vt:lpstr>Find a Pharmacy </vt:lpstr>
      <vt:lpstr>PowerPoint Presentation</vt:lpstr>
      <vt:lpstr>PowerPoint Presentation</vt:lpstr>
      <vt:lpstr>PowerPoint Presentation</vt:lpstr>
    </vt:vector>
  </TitlesOfParts>
  <Company>Prime Therapeutics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your point?</dc:title>
  <dc:creator>Karisa M. Buechner</dc:creator>
  <cp:lastModifiedBy>Lisa Porter</cp:lastModifiedBy>
  <cp:revision>33</cp:revision>
  <cp:lastPrinted>2013-03-29T16:19:32Z</cp:lastPrinted>
  <dcterms:created xsi:type="dcterms:W3CDTF">2016-08-08T14:38:56Z</dcterms:created>
  <dcterms:modified xsi:type="dcterms:W3CDTF">2023-07-24T21:03:38Z</dcterms:modified>
</cp:coreProperties>
</file>