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04" d="100"/>
          <a:sy n="104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DC580-442C-CC47-8347-51805CCFF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923" y="905164"/>
            <a:ext cx="10318418" cy="4588212"/>
          </a:xfrm>
        </p:spPr>
        <p:txBody>
          <a:bodyPr/>
          <a:lstStyle/>
          <a:p>
            <a:r>
              <a:rPr lang="en-US" sz="4800" dirty="0"/>
              <a:t>Mathematical Pathways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000" i="1" cap="none" spc="0" dirty="0" smtClean="0"/>
              <a:t>The </a:t>
            </a:r>
            <a:r>
              <a:rPr lang="en-US" sz="4000" i="1" cap="none" spc="0" dirty="0"/>
              <a:t>Journey to </a:t>
            </a:r>
            <a:r>
              <a:rPr lang="en-US" sz="4000" i="1" cap="none" spc="0" dirty="0" smtClean="0"/>
              <a:t/>
            </a:r>
            <a:br>
              <a:rPr lang="en-US" sz="4000" i="1" cap="none" spc="0" dirty="0" smtClean="0"/>
            </a:br>
            <a:r>
              <a:rPr lang="en-US" sz="4000" i="1" cap="none" spc="0" dirty="0" smtClean="0"/>
              <a:t>Mathematical </a:t>
            </a:r>
            <a:r>
              <a:rPr lang="en-US" sz="4000" i="1" cap="none" spc="0" dirty="0"/>
              <a:t>Success</a:t>
            </a:r>
            <a:endParaRPr lang="en-US" sz="4000" cap="none" spc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7A6BE-AFA1-2F46-B54C-3E550FCD3C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Pleasant Valley School District </a:t>
            </a:r>
            <a:r>
              <a:rPr lang="en-US" cap="small" dirty="0"/>
              <a:t>Department of Curriculum and Instruction</a:t>
            </a:r>
          </a:p>
        </p:txBody>
      </p:sp>
    </p:spTree>
    <p:extLst>
      <p:ext uri="{BB962C8B-B14F-4D97-AF65-F5344CB8AC3E}">
        <p14:creationId xmlns:p14="http://schemas.microsoft.com/office/powerpoint/2010/main" val="380857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CDAEE-DC03-EA48-B21A-837E4809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Pathways?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99D8-2B22-F444-B8EF-B3635BE9E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An effective process for placing students on the appropriate trajectory for mathematics instruction.</a:t>
            </a:r>
          </a:p>
          <a:p>
            <a:r>
              <a:rPr lang="en-US" sz="3200" dirty="0"/>
              <a:t>A placement process to ensure all students will master key concepts and practices in order to develop and maximize their mathematical strengths.</a:t>
            </a:r>
          </a:p>
          <a:p>
            <a:r>
              <a:rPr lang="en-US" sz="3200" dirty="0"/>
              <a:t>To find the mathematical “sweet spot” for our learners including provision for students to </a:t>
            </a:r>
            <a:r>
              <a:rPr lang="en-US" sz="3200" b="1" dirty="0"/>
              <a:t>fluidly and flexibly </a:t>
            </a:r>
            <a:r>
              <a:rPr lang="en-US" sz="3200" dirty="0"/>
              <a:t>move between pathways when appropriate.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5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E7599-75CF-6A44-943E-E985BF92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for Math Pathways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4A5FA-0340-7D49-945F-3682BF1B20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To clearly define data driven benchmarks and criteria for placement into math courses that will maximize foundational learning and decrease potential learning gaps.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7ADA46-4F92-0743-90CF-B6A1C05C1B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To provide clear and transparent communication between teachers, students and parents regarding best instructional placement options for students.</a:t>
            </a:r>
          </a:p>
        </p:txBody>
      </p:sp>
    </p:spTree>
    <p:extLst>
      <p:ext uri="{BB962C8B-B14F-4D97-AF65-F5344CB8AC3E}">
        <p14:creationId xmlns:p14="http://schemas.microsoft.com/office/powerpoint/2010/main" val="400156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9CE68C-B41A-AE4F-B4E4-D0E6A831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Continued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0FD37-C49B-6C40-92DC-EC36D6213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The implementation of the Ready Math Program has provided the platform for academic realignment based upon students’ identified mathematical strengths and needs as identified within their </a:t>
            </a:r>
            <a:r>
              <a:rPr lang="en-US" sz="3200" i="1" dirty="0"/>
              <a:t>personalized learning paths.</a:t>
            </a:r>
          </a:p>
          <a:p>
            <a:r>
              <a:rPr lang="en-US" sz="3200" dirty="0"/>
              <a:t>The </a:t>
            </a:r>
            <a:r>
              <a:rPr lang="en-US" sz="3200" b="1" dirty="0"/>
              <a:t>acquisition</a:t>
            </a:r>
            <a:r>
              <a:rPr lang="en-US" sz="3200" dirty="0"/>
              <a:t> and </a:t>
            </a:r>
            <a:r>
              <a:rPr lang="en-US" sz="3200" b="1" dirty="0"/>
              <a:t>ongoing utilization of student data sets </a:t>
            </a:r>
            <a:r>
              <a:rPr lang="en-US" sz="3200" dirty="0"/>
              <a:t>will allow accurate instructional placement based upon strength and need.</a:t>
            </a:r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5769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5DF2-24E8-BD43-8B59-71D54B5DF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the Pathways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7D1A9-6F4B-614A-8AE5-58D9AE6209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To place each and every student into math courses, (beginning in the 6</a:t>
            </a:r>
            <a:r>
              <a:rPr lang="en-US" sz="2800" baseline="30000" dirty="0"/>
              <a:t>th</a:t>
            </a:r>
            <a:r>
              <a:rPr lang="en-US" sz="2800" dirty="0"/>
              <a:t> grade year) that will provide the appropriate level of rigor and productive struggle while reducing the potential for overwhelming frustration.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04B77-EBB1-5F42-8C9F-7129A3AB10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Review student placement on a yearly basis using clearly identified criteria.</a:t>
            </a:r>
          </a:p>
          <a:p>
            <a:r>
              <a:rPr lang="en-US" sz="2800" dirty="0"/>
              <a:t>To support a culture of mathematical appreciation and understanding leading to future success at higher levels of instruction. </a:t>
            </a:r>
          </a:p>
        </p:txBody>
      </p:sp>
    </p:spTree>
    <p:extLst>
      <p:ext uri="{BB962C8B-B14F-4D97-AF65-F5344CB8AC3E}">
        <p14:creationId xmlns:p14="http://schemas.microsoft.com/office/powerpoint/2010/main" val="2587247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3" t="4573" r="6105" b="2915"/>
          <a:stretch/>
        </p:blipFill>
        <p:spPr>
          <a:xfrm>
            <a:off x="1699491" y="277091"/>
            <a:ext cx="8793018" cy="647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5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C0ABB-700A-8244-ADDE-2F22A8BDF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884" y="457199"/>
            <a:ext cx="3387270" cy="1196671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B66EE6A-A9E7-E944-B615-7EE17CCAAE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94876" y="457198"/>
            <a:ext cx="3530278" cy="2286001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D6C83-A6C7-3C4A-A6F2-33FABEB74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37885" y="3113590"/>
            <a:ext cx="3092115" cy="3240910"/>
          </a:xfrm>
        </p:spPr>
        <p:txBody>
          <a:bodyPr>
            <a:normAutofit/>
          </a:bodyPr>
          <a:lstStyle/>
          <a:p>
            <a:r>
              <a:rPr lang="en-US" sz="2800" b="1" dirty="0"/>
              <a:t>Mathematical Pathways </a:t>
            </a:r>
          </a:p>
          <a:p>
            <a:r>
              <a:rPr lang="en-US" sz="2800" b="1" dirty="0"/>
              <a:t>Grade 6 and Beyond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8A9FC-C16A-6340-808A-CC8B03ADD4C2}"/>
              </a:ext>
            </a:extLst>
          </p:cNvPr>
          <p:cNvSpPr txBox="1"/>
          <p:nvPr/>
        </p:nvSpPr>
        <p:spPr>
          <a:xfrm>
            <a:off x="332508" y="461815"/>
            <a:ext cx="64271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u="sng" dirty="0">
                <a:latin typeface="+mj-lt"/>
              </a:rPr>
              <a:t>Key Criteria for </a:t>
            </a:r>
            <a:r>
              <a:rPr lang="en-US" sz="4000" u="sng" dirty="0" smtClean="0">
                <a:latin typeface="+mj-lt"/>
              </a:rPr>
              <a:t>the Onset of Placement</a:t>
            </a:r>
            <a:endParaRPr lang="en-US" sz="4000" u="sng" dirty="0">
              <a:latin typeface="+mj-lt"/>
            </a:endParaRPr>
          </a:p>
          <a:p>
            <a:pPr algn="just"/>
            <a:endParaRPr lang="en-US" sz="32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2C3CF31-7F78-5D4C-A716-77AFA5054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00777"/>
              </p:ext>
            </p:extLst>
          </p:nvPr>
        </p:nvGraphicFramePr>
        <p:xfrm>
          <a:off x="254642" y="2319452"/>
          <a:ext cx="7268901" cy="4538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833">
                  <a:extLst>
                    <a:ext uri="{9D8B030D-6E8A-4147-A177-3AD203B41FA5}">
                      <a16:colId xmlns:a16="http://schemas.microsoft.com/office/drawing/2014/main" val="2211012091"/>
                    </a:ext>
                  </a:extLst>
                </a:gridCol>
                <a:gridCol w="3663068">
                  <a:extLst>
                    <a:ext uri="{9D8B030D-6E8A-4147-A177-3AD203B41FA5}">
                      <a16:colId xmlns:a16="http://schemas.microsoft.com/office/drawing/2014/main" val="1254769140"/>
                    </a:ext>
                  </a:extLst>
                </a:gridCol>
              </a:tblGrid>
              <a:tr h="1134637">
                <a:tc>
                  <a:txBody>
                    <a:bodyPr/>
                    <a:lstStyle/>
                    <a:p>
                      <a:r>
                        <a:rPr lang="en-US" sz="2800" dirty="0"/>
                        <a:t>PSSA </a:t>
                      </a:r>
                    </a:p>
                    <a:p>
                      <a:r>
                        <a:rPr lang="en-US" sz="2400" b="0" i="1" dirty="0"/>
                        <a:t>(most recent)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Advanced/ </a:t>
                      </a:r>
                    </a:p>
                    <a:p>
                      <a:r>
                        <a:rPr lang="en-US" sz="2800" dirty="0"/>
                        <a:t>High Proficient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260411"/>
                  </a:ext>
                </a:extLst>
              </a:tr>
              <a:tr h="1134637">
                <a:tc>
                  <a:txBody>
                    <a:bodyPr/>
                    <a:lstStyle/>
                    <a:p>
                      <a:r>
                        <a:rPr lang="en-US" sz="2800" b="1" dirty="0"/>
                        <a:t>STAR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Advanced/</a:t>
                      </a:r>
                    </a:p>
                    <a:p>
                      <a:r>
                        <a:rPr lang="en-US" sz="2800" b="1" dirty="0"/>
                        <a:t>High Proficient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493924"/>
                  </a:ext>
                </a:extLst>
              </a:tr>
              <a:tr h="1134637">
                <a:tc>
                  <a:txBody>
                    <a:bodyPr/>
                    <a:lstStyle/>
                    <a:p>
                      <a:r>
                        <a:rPr lang="en-US" sz="2800" b="1" dirty="0"/>
                        <a:t>End of  Year Scaled </a:t>
                      </a:r>
                      <a:r>
                        <a:rPr lang="en-US" sz="2800" b="1" dirty="0" smtClean="0"/>
                        <a:t>Score </a:t>
                      </a:r>
                      <a:r>
                        <a:rPr lang="en-US" sz="2800" b="0" i="1" dirty="0" smtClean="0"/>
                        <a:t>(grade 5)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/>
                          </a:solidFill>
                        </a:rPr>
                        <a:t>527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smtClean="0"/>
                        <a:t>or higher</a:t>
                      </a:r>
                      <a:endParaRPr lang="en-US" sz="2800" b="1" dirty="0" smtClean="0"/>
                    </a:p>
                    <a:p>
                      <a:r>
                        <a:rPr lang="en-US" sz="2800" b="0" i="1" dirty="0" err="1" smtClean="0"/>
                        <a:t>iReady</a:t>
                      </a:r>
                      <a:r>
                        <a:rPr lang="en-US" sz="2800" b="0" i="1" dirty="0" smtClean="0"/>
                        <a:t> Diagnostic</a:t>
                      </a:r>
                      <a:endParaRPr lang="en-US" sz="28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26595"/>
                  </a:ext>
                </a:extLst>
              </a:tr>
              <a:tr h="1134637">
                <a:tc>
                  <a:txBody>
                    <a:bodyPr/>
                    <a:lstStyle/>
                    <a:p>
                      <a:r>
                        <a:rPr lang="en-US" sz="2800" b="1" dirty="0"/>
                        <a:t>Teacher 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873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056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E00614-50D2-8E46-AAA2-E0C2F6DC9F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For More </a:t>
            </a:r>
            <a:r>
              <a:rPr lang="en-US" sz="4000" dirty="0" smtClean="0"/>
              <a:t>Information </a:t>
            </a:r>
            <a:r>
              <a:rPr lang="en-US" sz="4000" dirty="0"/>
              <a:t>Contact: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yriad Pro Cond" panose="020B0506030403020204" pitchFamily="34" charset="0"/>
              </a:rPr>
              <a:t>Dr. </a:t>
            </a:r>
            <a:r>
              <a:rPr lang="en-US" sz="3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Susan</a:t>
            </a:r>
            <a:r>
              <a:rPr lang="en-US" sz="36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yriad Pro Cond" panose="020B0506030403020204" pitchFamily="34" charset="0"/>
              </a:rPr>
              <a:t> Mowrer </a:t>
            </a:r>
            <a:r>
              <a:rPr lang="en-US" sz="36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yriad Pro Cond" panose="020B0506030403020204" pitchFamily="34" charset="0"/>
              </a:rPr>
              <a:t>Benda</a:t>
            </a:r>
            <a:r>
              <a:rPr lang="en-US" sz="4400" dirty="0">
                <a:latin typeface="Myriad Pro Cond" panose="020B0506030403020204" pitchFamily="34" charset="0"/>
              </a:rPr>
              <a:t/>
            </a:r>
            <a:br>
              <a:rPr lang="en-US" sz="4400" dirty="0">
                <a:latin typeface="Myriad Pro Cond" panose="020B0506030403020204" pitchFamily="34" charset="0"/>
              </a:rPr>
            </a:br>
            <a:r>
              <a:rPr lang="en-US" sz="2400" b="1" i="1" cap="none" spc="0" dirty="0">
                <a:latin typeface="Myriad Pro Cond" panose="020B0506030403020204" pitchFamily="34" charset="0"/>
              </a:rPr>
              <a:t>Director of </a:t>
            </a:r>
            <a:r>
              <a:rPr lang="en-US" sz="2400" b="1" i="1" cap="none" spc="0" dirty="0" smtClean="0">
                <a:latin typeface="Myriad Pro Cond" panose="020B0506030403020204" pitchFamily="34" charset="0"/>
              </a:rPr>
              <a:t>Curriculum, Instruction </a:t>
            </a:r>
            <a:r>
              <a:rPr lang="en-US" sz="2400" b="1" i="1" cap="none" spc="0" dirty="0">
                <a:latin typeface="Myriad Pro Cond" panose="020B0506030403020204" pitchFamily="34" charset="0"/>
              </a:rPr>
              <a:t>&amp; Assessment</a:t>
            </a:r>
            <a:r>
              <a:rPr lang="en-US" sz="2800" b="1" cap="small" dirty="0"/>
              <a:t/>
            </a:r>
            <a:br>
              <a:rPr lang="en-US" sz="2800" b="1" cap="small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rPr>
              <a:t>Mrs. Lori Hagerman</a:t>
            </a:r>
            <a:r>
              <a:rPr lang="en-US" sz="28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en-US" sz="28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en-US" sz="2400" b="1" i="1" cap="none" spc="0" dirty="0">
                <a:latin typeface="Myriad Pro Cond" panose="020B0506030403020204" pitchFamily="34" charset="0"/>
              </a:rPr>
              <a:t>Supervisor of Curriculum </a:t>
            </a:r>
            <a:endParaRPr lang="en-US" sz="2800" b="1" i="1" cap="none" spc="0" dirty="0">
              <a:latin typeface="Myriad Pro Cond" panose="020B0506030403020204" pitchFamily="34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5D8BFE7-BFAE-5D4D-898E-A45E9ACB13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0" dirty="0">
                <a:latin typeface="+mj-lt"/>
              </a:rPr>
              <a:t>570-402-1000 extension 1246</a:t>
            </a:r>
          </a:p>
        </p:txBody>
      </p:sp>
    </p:spTree>
    <p:extLst>
      <p:ext uri="{BB962C8B-B14F-4D97-AF65-F5344CB8AC3E}">
        <p14:creationId xmlns:p14="http://schemas.microsoft.com/office/powerpoint/2010/main" val="403335099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379</TotalTime>
  <Words>302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Gill Sans MT</vt:lpstr>
      <vt:lpstr>Impact</vt:lpstr>
      <vt:lpstr>Myriad Pro</vt:lpstr>
      <vt:lpstr>Myriad Pro Cond</vt:lpstr>
      <vt:lpstr>Badge</vt:lpstr>
      <vt:lpstr>Mathematical Pathways  The Journey to  Mathematical Success</vt:lpstr>
      <vt:lpstr>What are Pathways?</vt:lpstr>
      <vt:lpstr>Reasoning for Math Pathways</vt:lpstr>
      <vt:lpstr>Reasoning Continued</vt:lpstr>
      <vt:lpstr>Goals of the Pathways</vt:lpstr>
      <vt:lpstr>PowerPoint Presentation</vt:lpstr>
      <vt:lpstr>PowerPoint Presentation</vt:lpstr>
      <vt:lpstr>For More Information Contact:  Dr. Susan Mowrer Benda Director of Curriculum, Instruction &amp; Assessment  Mrs. Lori Hagerman Supervisor of Curriculum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Pathways The Journey to  mathematical Success</dc:title>
  <dc:creator>Microsoft Office User</dc:creator>
  <cp:lastModifiedBy>McCutchan, Lorraine</cp:lastModifiedBy>
  <cp:revision>23</cp:revision>
  <dcterms:created xsi:type="dcterms:W3CDTF">2021-03-12T15:55:46Z</dcterms:created>
  <dcterms:modified xsi:type="dcterms:W3CDTF">2022-01-19T15:15:49Z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