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68" r:id="rId3"/>
    <p:sldId id="285" r:id="rId4"/>
    <p:sldId id="284" r:id="rId5"/>
    <p:sldId id="282" r:id="rId6"/>
    <p:sldId id="286" r:id="rId7"/>
    <p:sldId id="275" r:id="rId8"/>
    <p:sldId id="280" r:id="rId9"/>
    <p:sldId id="281" r:id="rId10"/>
    <p:sldId id="273" r:id="rId11"/>
    <p:sldId id="283" r:id="rId12"/>
    <p:sldId id="278" r:id="rId1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000"/>
    <a:srgbClr val="141B4D"/>
    <a:srgbClr val="629FA6"/>
    <a:srgbClr val="B7002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4060D-806E-4E19-B7A3-4E784F511429}" v="8" dt="2023-01-21T02:43:08.392"/>
    <p1510:client id="{73E97C12-7310-4FAE-9CF3-DF6EB3BB643C}" v="26" dt="2023-01-20T23:00:28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ons, Sherri" userId="441b1a82-f5fa-4167-bbf6-9c6e612a1b7f" providerId="ADAL" clId="{3EF4060D-806E-4E19-B7A3-4E784F511429}"/>
    <pc:docChg chg="modSld">
      <pc:chgData name="Simmons, Sherri" userId="441b1a82-f5fa-4167-bbf6-9c6e612a1b7f" providerId="ADAL" clId="{3EF4060D-806E-4E19-B7A3-4E784F511429}" dt="2023-01-21T02:43:08.392" v="28" actId="1076"/>
      <pc:docMkLst>
        <pc:docMk/>
      </pc:docMkLst>
      <pc:sldChg chg="addSp delSp modSp mod">
        <pc:chgData name="Simmons, Sherri" userId="441b1a82-f5fa-4167-bbf6-9c6e612a1b7f" providerId="ADAL" clId="{3EF4060D-806E-4E19-B7A3-4E784F511429}" dt="2023-01-21T02:43:08.392" v="28" actId="1076"/>
        <pc:sldMkLst>
          <pc:docMk/>
          <pc:sldMk cId="0" sldId="278"/>
        </pc:sldMkLst>
        <pc:spChg chg="mod">
          <ac:chgData name="Simmons, Sherri" userId="441b1a82-f5fa-4167-bbf6-9c6e612a1b7f" providerId="ADAL" clId="{3EF4060D-806E-4E19-B7A3-4E784F511429}" dt="2023-01-21T02:42:48.406" v="19" actId="20577"/>
          <ac:spMkLst>
            <pc:docMk/>
            <pc:sldMk cId="0" sldId="278"/>
            <ac:spMk id="4" creationId="{605692BF-4F69-BB5E-AE5D-85CAF1F7A28A}"/>
          </ac:spMkLst>
        </pc:spChg>
        <pc:spChg chg="del mod">
          <ac:chgData name="Simmons, Sherri" userId="441b1a82-f5fa-4167-bbf6-9c6e612a1b7f" providerId="ADAL" clId="{3EF4060D-806E-4E19-B7A3-4E784F511429}" dt="2023-01-21T02:42:58.144" v="21" actId="931"/>
          <ac:spMkLst>
            <pc:docMk/>
            <pc:sldMk cId="0" sldId="278"/>
            <ac:spMk id="25603" creationId="{F6DE5440-60C0-805F-C305-3315B0459D56}"/>
          </ac:spMkLst>
        </pc:spChg>
        <pc:picChg chg="add mod">
          <ac:chgData name="Simmons, Sherri" userId="441b1a82-f5fa-4167-bbf6-9c6e612a1b7f" providerId="ADAL" clId="{3EF4060D-806E-4E19-B7A3-4E784F511429}" dt="2023-01-21T02:43:08.392" v="28" actId="1076"/>
          <ac:picMkLst>
            <pc:docMk/>
            <pc:sldMk cId="0" sldId="278"/>
            <ac:picMk id="3" creationId="{1D0DB87C-522E-48E0-8562-B123B148CB52}"/>
          </ac:picMkLst>
        </pc:picChg>
      </pc:sldChg>
    </pc:docChg>
  </pc:docChgLst>
  <pc:docChgLst>
    <pc:chgData name="Simmons, Sherri" userId="441b1a82-f5fa-4167-bbf6-9c6e612a1b7f" providerId="ADAL" clId="{73E97C12-7310-4FAE-9CF3-DF6EB3BB643C}"/>
    <pc:docChg chg="custSel addSld delSld modSld sldOrd">
      <pc:chgData name="Simmons, Sherri" userId="441b1a82-f5fa-4167-bbf6-9c6e612a1b7f" providerId="ADAL" clId="{73E97C12-7310-4FAE-9CF3-DF6EB3BB643C}" dt="2023-01-20T23:00:30.439" v="446" actId="1076"/>
      <pc:docMkLst>
        <pc:docMk/>
      </pc:docMkLst>
      <pc:sldChg chg="addSp modSp mod">
        <pc:chgData name="Simmons, Sherri" userId="441b1a82-f5fa-4167-bbf6-9c6e612a1b7f" providerId="ADAL" clId="{73E97C12-7310-4FAE-9CF3-DF6EB3BB643C}" dt="2023-01-20T23:00:30.439" v="446" actId="1076"/>
        <pc:sldMkLst>
          <pc:docMk/>
          <pc:sldMk cId="0" sldId="268"/>
        </pc:sldMkLst>
        <pc:spChg chg="mod">
          <ac:chgData name="Simmons, Sherri" userId="441b1a82-f5fa-4167-bbf6-9c6e612a1b7f" providerId="ADAL" clId="{73E97C12-7310-4FAE-9CF3-DF6EB3BB643C}" dt="2023-01-20T22:41:23.308" v="37" actId="20577"/>
          <ac:spMkLst>
            <pc:docMk/>
            <pc:sldMk cId="0" sldId="268"/>
            <ac:spMk id="4" creationId="{7D465930-D086-317C-0803-191A38A3A7E9}"/>
          </ac:spMkLst>
        </pc:spChg>
        <pc:spChg chg="mod">
          <ac:chgData name="Simmons, Sherri" userId="441b1a82-f5fa-4167-bbf6-9c6e612a1b7f" providerId="ADAL" clId="{73E97C12-7310-4FAE-9CF3-DF6EB3BB643C}" dt="2023-01-20T23:00:28.472" v="445" actId="1076"/>
          <ac:spMkLst>
            <pc:docMk/>
            <pc:sldMk cId="0" sldId="268"/>
            <ac:spMk id="11267" creationId="{4A3C51C3-1BEE-EA97-663E-0A94BE824C8C}"/>
          </ac:spMkLst>
        </pc:spChg>
        <pc:picChg chg="add mod">
          <ac:chgData name="Simmons, Sherri" userId="441b1a82-f5fa-4167-bbf6-9c6e612a1b7f" providerId="ADAL" clId="{73E97C12-7310-4FAE-9CF3-DF6EB3BB643C}" dt="2023-01-20T23:00:30.439" v="446" actId="1076"/>
          <ac:picMkLst>
            <pc:docMk/>
            <pc:sldMk cId="0" sldId="268"/>
            <ac:picMk id="3" creationId="{18355B55-09F9-45E3-B121-2C89821350D5}"/>
          </ac:picMkLst>
        </pc:picChg>
      </pc:sldChg>
      <pc:sldChg chg="addSp modSp mod">
        <pc:chgData name="Simmons, Sherri" userId="441b1a82-f5fa-4167-bbf6-9c6e612a1b7f" providerId="ADAL" clId="{73E97C12-7310-4FAE-9CF3-DF6EB3BB643C}" dt="2023-01-20T22:40:47.346" v="23" actId="1038"/>
        <pc:sldMkLst>
          <pc:docMk/>
          <pc:sldMk cId="0" sldId="269"/>
        </pc:sldMkLst>
        <pc:spChg chg="mod">
          <ac:chgData name="Simmons, Sherri" userId="441b1a82-f5fa-4167-bbf6-9c6e612a1b7f" providerId="ADAL" clId="{73E97C12-7310-4FAE-9CF3-DF6EB3BB643C}" dt="2023-01-20T22:36:34.450" v="9" actId="207"/>
          <ac:spMkLst>
            <pc:docMk/>
            <pc:sldMk cId="0" sldId="269"/>
            <ac:spMk id="2" creationId="{630A52C5-4C7D-A50E-2184-641DEC8DE0C9}"/>
          </ac:spMkLst>
        </pc:spChg>
        <pc:spChg chg="mod">
          <ac:chgData name="Simmons, Sherri" userId="441b1a82-f5fa-4167-bbf6-9c6e612a1b7f" providerId="ADAL" clId="{73E97C12-7310-4FAE-9CF3-DF6EB3BB643C}" dt="2023-01-20T22:36:39.043" v="10" actId="207"/>
          <ac:spMkLst>
            <pc:docMk/>
            <pc:sldMk cId="0" sldId="269"/>
            <ac:spMk id="3" creationId="{87118FDF-2AB2-A035-F960-87C048810124}"/>
          </ac:spMkLst>
        </pc:spChg>
        <pc:picChg chg="add mod">
          <ac:chgData name="Simmons, Sherri" userId="441b1a82-f5fa-4167-bbf6-9c6e612a1b7f" providerId="ADAL" clId="{73E97C12-7310-4FAE-9CF3-DF6EB3BB643C}" dt="2023-01-20T22:40:43.626" v="14" actId="1036"/>
          <ac:picMkLst>
            <pc:docMk/>
            <pc:sldMk cId="0" sldId="269"/>
            <ac:picMk id="5" creationId="{471EAF73-B515-451E-81FA-0060409767C1}"/>
          </ac:picMkLst>
        </pc:picChg>
        <pc:picChg chg="mod">
          <ac:chgData name="Simmons, Sherri" userId="441b1a82-f5fa-4167-bbf6-9c6e612a1b7f" providerId="ADAL" clId="{73E97C12-7310-4FAE-9CF3-DF6EB3BB643C}" dt="2023-01-20T22:40:47.346" v="23" actId="1038"/>
          <ac:picMkLst>
            <pc:docMk/>
            <pc:sldMk cId="0" sldId="269"/>
            <ac:picMk id="10247" creationId="{8269253D-D160-9057-9025-65F73F1FAECF}"/>
          </ac:picMkLst>
        </pc:picChg>
      </pc:sldChg>
      <pc:sldChg chg="del">
        <pc:chgData name="Simmons, Sherri" userId="441b1a82-f5fa-4167-bbf6-9c6e612a1b7f" providerId="ADAL" clId="{73E97C12-7310-4FAE-9CF3-DF6EB3BB643C}" dt="2023-01-20T22:58:30.669" v="435" actId="47"/>
        <pc:sldMkLst>
          <pc:docMk/>
          <pc:sldMk cId="0" sldId="271"/>
        </pc:sldMkLst>
      </pc:sldChg>
      <pc:sldChg chg="del">
        <pc:chgData name="Simmons, Sherri" userId="441b1a82-f5fa-4167-bbf6-9c6e612a1b7f" providerId="ADAL" clId="{73E97C12-7310-4FAE-9CF3-DF6EB3BB643C}" dt="2023-01-20T22:59:18.224" v="436" actId="47"/>
        <pc:sldMkLst>
          <pc:docMk/>
          <pc:sldMk cId="0" sldId="272"/>
        </pc:sldMkLst>
      </pc:sldChg>
      <pc:sldChg chg="modSp mod">
        <pc:chgData name="Simmons, Sherri" userId="441b1a82-f5fa-4167-bbf6-9c6e612a1b7f" providerId="ADAL" clId="{73E97C12-7310-4FAE-9CF3-DF6EB3BB643C}" dt="2023-01-20T23:00:12.974" v="444" actId="20577"/>
        <pc:sldMkLst>
          <pc:docMk/>
          <pc:sldMk cId="0" sldId="278"/>
        </pc:sldMkLst>
        <pc:spChg chg="mod">
          <ac:chgData name="Simmons, Sherri" userId="441b1a82-f5fa-4167-bbf6-9c6e612a1b7f" providerId="ADAL" clId="{73E97C12-7310-4FAE-9CF3-DF6EB3BB643C}" dt="2023-01-20T23:00:12.974" v="444" actId="20577"/>
          <ac:spMkLst>
            <pc:docMk/>
            <pc:sldMk cId="0" sldId="278"/>
            <ac:spMk id="25603" creationId="{F6DE5440-60C0-805F-C305-3315B0459D56}"/>
          </ac:spMkLst>
        </pc:spChg>
      </pc:sldChg>
      <pc:sldChg chg="ord">
        <pc:chgData name="Simmons, Sherri" userId="441b1a82-f5fa-4167-bbf6-9c6e612a1b7f" providerId="ADAL" clId="{73E97C12-7310-4FAE-9CF3-DF6EB3BB643C}" dt="2023-01-20T22:58:17.506" v="434"/>
        <pc:sldMkLst>
          <pc:docMk/>
          <pc:sldMk cId="0" sldId="282"/>
        </pc:sldMkLst>
      </pc:sldChg>
      <pc:sldChg chg="addSp delSp modSp add mod">
        <pc:chgData name="Simmons, Sherri" userId="441b1a82-f5fa-4167-bbf6-9c6e612a1b7f" providerId="ADAL" clId="{73E97C12-7310-4FAE-9CF3-DF6EB3BB643C}" dt="2023-01-20T22:58:08.455" v="430" actId="1076"/>
        <pc:sldMkLst>
          <pc:docMk/>
          <pc:sldMk cId="1972262090" sldId="284"/>
        </pc:sldMkLst>
        <pc:spChg chg="mod">
          <ac:chgData name="Simmons, Sherri" userId="441b1a82-f5fa-4167-bbf6-9c6e612a1b7f" providerId="ADAL" clId="{73E97C12-7310-4FAE-9CF3-DF6EB3BB643C}" dt="2023-01-20T22:53:50.170" v="303" actId="20577"/>
          <ac:spMkLst>
            <pc:docMk/>
            <pc:sldMk cId="1972262090" sldId="284"/>
            <ac:spMk id="4" creationId="{7D465930-D086-317C-0803-191A38A3A7E9}"/>
          </ac:spMkLst>
        </pc:spChg>
        <pc:spChg chg="mod">
          <ac:chgData name="Simmons, Sherri" userId="441b1a82-f5fa-4167-bbf6-9c6e612a1b7f" providerId="ADAL" clId="{73E97C12-7310-4FAE-9CF3-DF6EB3BB643C}" dt="2023-01-20T22:58:08.455" v="430" actId="1076"/>
          <ac:spMkLst>
            <pc:docMk/>
            <pc:sldMk cId="1972262090" sldId="284"/>
            <ac:spMk id="11267" creationId="{4A3C51C3-1BEE-EA97-663E-0A94BE824C8C}"/>
          </ac:spMkLst>
        </pc:spChg>
        <pc:picChg chg="add mod">
          <ac:chgData name="Simmons, Sherri" userId="441b1a82-f5fa-4167-bbf6-9c6e612a1b7f" providerId="ADAL" clId="{73E97C12-7310-4FAE-9CF3-DF6EB3BB643C}" dt="2023-01-20T22:58:05.207" v="428" actId="207"/>
          <ac:picMkLst>
            <pc:docMk/>
            <pc:sldMk cId="1972262090" sldId="284"/>
            <ac:picMk id="3" creationId="{3E8BFCF2-264D-47D4-9A8F-326F5CA1C478}"/>
          </ac:picMkLst>
        </pc:picChg>
        <pc:picChg chg="add del">
          <ac:chgData name="Simmons, Sherri" userId="441b1a82-f5fa-4167-bbf6-9c6e612a1b7f" providerId="ADAL" clId="{73E97C12-7310-4FAE-9CF3-DF6EB3BB643C}" dt="2023-01-20T22:56:58.244" v="419" actId="478"/>
          <ac:picMkLst>
            <pc:docMk/>
            <pc:sldMk cId="1972262090" sldId="284"/>
            <ac:picMk id="1026" creationId="{E8E343C6-57A1-4FC8-824D-000DD1BBE020}"/>
          </ac:picMkLst>
        </pc:picChg>
        <pc:picChg chg="add del mod">
          <ac:chgData name="Simmons, Sherri" userId="441b1a82-f5fa-4167-bbf6-9c6e612a1b7f" providerId="ADAL" clId="{73E97C12-7310-4FAE-9CF3-DF6EB3BB643C}" dt="2023-01-20T22:57:22.238" v="423" actId="478"/>
          <ac:picMkLst>
            <pc:docMk/>
            <pc:sldMk cId="1972262090" sldId="284"/>
            <ac:picMk id="1028" creationId="{E7EE0EA0-4416-44FE-9E46-787E7831E55C}"/>
          </ac:picMkLst>
        </pc:picChg>
      </pc:sldChg>
      <pc:sldChg chg="modSp add mod ord">
        <pc:chgData name="Simmons, Sherri" userId="441b1a82-f5fa-4167-bbf6-9c6e612a1b7f" providerId="ADAL" clId="{73E97C12-7310-4FAE-9CF3-DF6EB3BB643C}" dt="2023-01-20T22:52:47.897" v="281" actId="207"/>
        <pc:sldMkLst>
          <pc:docMk/>
          <pc:sldMk cId="190116412" sldId="285"/>
        </pc:sldMkLst>
        <pc:spChg chg="mod">
          <ac:chgData name="Simmons, Sherri" userId="441b1a82-f5fa-4167-bbf6-9c6e612a1b7f" providerId="ADAL" clId="{73E97C12-7310-4FAE-9CF3-DF6EB3BB643C}" dt="2023-01-20T22:51:04.387" v="118" actId="6549"/>
          <ac:spMkLst>
            <pc:docMk/>
            <pc:sldMk cId="190116412" sldId="285"/>
            <ac:spMk id="4" creationId="{7D465930-D086-317C-0803-191A38A3A7E9}"/>
          </ac:spMkLst>
        </pc:spChg>
        <pc:spChg chg="mod">
          <ac:chgData name="Simmons, Sherri" userId="441b1a82-f5fa-4167-bbf6-9c6e612a1b7f" providerId="ADAL" clId="{73E97C12-7310-4FAE-9CF3-DF6EB3BB643C}" dt="2023-01-20T22:52:47.897" v="281" actId="207"/>
          <ac:spMkLst>
            <pc:docMk/>
            <pc:sldMk cId="190116412" sldId="285"/>
            <ac:spMk id="11267" creationId="{4A3C51C3-1BEE-EA97-663E-0A94BE824C8C}"/>
          </ac:spMkLst>
        </pc:spChg>
      </pc:sldChg>
      <pc:sldChg chg="add">
        <pc:chgData name="Simmons, Sherri" userId="441b1a82-f5fa-4167-bbf6-9c6e612a1b7f" providerId="ADAL" clId="{73E97C12-7310-4FAE-9CF3-DF6EB3BB643C}" dt="2023-01-20T22:53:38.731" v="282" actId="2890"/>
        <pc:sldMkLst>
          <pc:docMk/>
          <pc:sldMk cId="2922249555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83C6FE-E550-ABCA-00D3-7471183784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8673A-A1C9-56C6-3924-9C42951B6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FB5496-B139-4894-BFA5-5A054DE05311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BF3347-F73A-1F4D-CEFC-79DCBCBFB2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B86138D-1C04-DEC4-AC5C-734133E8F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1C836-E201-1E68-F048-9D0C9223CE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9DA27-6F0E-6800-3241-520A7AE0D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787F6B-F707-4BDB-80C2-C7A655BD34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56A3146-C993-EB6B-B143-DC2631568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BB6992F-F7E5-1C00-EC1C-1F99F6C3E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Explain TSIA is college entrance exam</a:t>
            </a:r>
          </a:p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430A0C8-C0C3-3DF7-437D-F4EF2B077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C97EEF-FD60-4DD6-97AC-211B88B1E02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1E100C0-3631-62CE-8922-97C824027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809CD3B-92BA-BBF7-5658-7B923F075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Explain core is English, Math, Science and SS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D411785-9362-F7C2-EB25-FD98A9324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53F515-F264-401A-9C0A-66FDB07F8D4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045C5C4-5813-83D1-A1F9-E56636FF2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727E8E9-DB80-6584-9E16-324301F83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Explain core is English, Math, Science and SS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B48151F-A28B-C968-12FB-C83449B4E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67FDA06-4B31-435F-A5D9-C4FD8E69E7D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AFFF0AE-39AD-DBAF-665B-746A725CF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78960A4-C585-8143-45AC-532FDC0D7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Explain TSIA is college entrance exam</a:t>
            </a:r>
          </a:p>
          <a:p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B72A16B-232D-8F2E-4FBC-6DDA597CE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6D0A4B7-1BAD-4C93-9AE8-937D59C57BC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9ED4890-1C13-8C73-8EBE-F04769148A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61B461F-70BC-19DE-77EE-06568F10B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Attendance 90% rule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290DD0A-575C-2D71-B3BD-218754F0F2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396FFA-D8E8-435A-BBC4-A28F4D23149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ECHS student enrollment lottery will mirror the demographics of our district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787F6B-F707-4BDB-80C2-C7A655BD345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029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FAE3F742-393F-9A2A-947E-9C421F6DA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122363"/>
            <a:ext cx="11252200" cy="1138237"/>
          </a:xfrm>
        </p:spPr>
        <p:txBody>
          <a:bodyPr anchor="b"/>
          <a:lstStyle>
            <a:lvl1pPr algn="ctr">
              <a:defRPr sz="6000" b="1">
                <a:solidFill>
                  <a:srgbClr val="629F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10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ADCC9-2782-A729-D38A-8BDEA6CB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B04A-068A-4FA7-841B-AA266C2EE6B7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9D877-477C-6387-20BD-B5FB8EDA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79B7-FCCD-33F8-4304-C3B4A02A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369E-E403-40A6-B214-257EB94EEF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58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734A26-ADF3-CB93-C917-FB4B8937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4D41-969C-491C-BDAF-5EA5192220DA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8EAE47-DF4F-B48F-5098-8465D72F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A82592-A65D-2112-6065-288AA370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A05E-7BC6-42B9-A6B4-008BF1F4FF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10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AD36020-ADAF-10D2-791F-097D7918F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9900" y="1122363"/>
            <a:ext cx="11252200" cy="1138237"/>
          </a:xfrm>
        </p:spPr>
        <p:txBody>
          <a:bodyPr anchor="b"/>
          <a:lstStyle>
            <a:lvl1pPr algn="ctr">
              <a:defRPr sz="6000" b="1">
                <a:solidFill>
                  <a:srgbClr val="629F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26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9ED117-AAAE-D139-B62C-E871892B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0167D-DC71-4BC9-BB7C-17A27F5D1DAB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625CF8-9182-E00C-0D05-10A4B399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6AE078-28C9-F4E5-7D62-AB5487F6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C43F-9401-461A-9A08-2CAA374BD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721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0262A0-18D5-411C-3E89-C3194313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B5CB-ADD1-4CF7-9FCE-34886B591CD0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9BDB8A-EE92-55D8-A11B-5923D792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240D9C-6271-7B65-EEC7-4650C7A0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3D98-F96A-41CF-AA81-A5FA28E325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439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433B7B1-9EDB-2F55-F534-6A6BF79FD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8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60BC84-D1A2-471E-286D-F4618B9750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DDA734-7CF3-C398-2FC7-2BA3855989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1C8A4-7688-77CD-3602-75FA19735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A26BD7-0238-4331-90FD-30AD53FF3195}" type="datetimeFigureOut">
              <a:rPr lang="en-US" altLang="en-US"/>
              <a:pPr>
                <a:defRPr/>
              </a:pPr>
              <a:t>1/20/2023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8DE06-16FB-9020-C17A-E2F12E648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F1ED-0F47-8336-C9E9-8E347C85A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5F740B-9691-4C1B-A0B4-72DA69F659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9E1D3F97-BC71-B796-4544-E118C44B7B5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1"/>
          <a:stretch>
            <a:fillRect/>
          </a:stretch>
        </p:blipFill>
        <p:spPr bwMode="auto">
          <a:xfrm>
            <a:off x="0" y="0"/>
            <a:ext cx="12192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29FA6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29FA6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29FA6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29FA6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29FA6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Georgia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Georgia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Georgia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Georgia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isd.org/departments/curriculum-instruction/early-college-high-schoo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aQDw4lsaRE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EC3643-A141-93E0-3874-EB5582430110}"/>
              </a:ext>
            </a:extLst>
          </p:cNvPr>
          <p:cNvCxnSpPr/>
          <p:nvPr/>
        </p:nvCxnSpPr>
        <p:spPr>
          <a:xfrm>
            <a:off x="469900" y="2143125"/>
            <a:ext cx="114046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30A52C5-4C7D-A50E-2184-641DEC8DE0C9}"/>
              </a:ext>
            </a:extLst>
          </p:cNvPr>
          <p:cNvSpPr/>
          <p:nvPr/>
        </p:nvSpPr>
        <p:spPr>
          <a:xfrm>
            <a:off x="225425" y="2955925"/>
            <a:ext cx="11741150" cy="3683000"/>
          </a:xfrm>
          <a:prstGeom prst="rect">
            <a:avLst/>
          </a:prstGeom>
          <a:solidFill>
            <a:srgbClr val="FE5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36E25171-3A7E-131C-14FA-6646E828A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00" y="423863"/>
            <a:ext cx="11252200" cy="1087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Early College High School</a:t>
            </a:r>
          </a:p>
        </p:txBody>
      </p:sp>
      <p:sp>
        <p:nvSpPr>
          <p:cNvPr id="10245" name="Subtitle 2">
            <a:extLst>
              <a:ext uri="{FF2B5EF4-FFF2-40B4-BE49-F238E27FC236}">
                <a16:creationId xmlns:a16="http://schemas.microsoft.com/office/drawing/2014/main" id="{6AF2E44B-0058-6C03-0CBB-55D12EA08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152525"/>
          </a:xfrm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18FDF-2AB2-A035-F960-87C048810124}"/>
              </a:ext>
            </a:extLst>
          </p:cNvPr>
          <p:cNvSpPr/>
          <p:nvPr/>
        </p:nvSpPr>
        <p:spPr>
          <a:xfrm>
            <a:off x="225425" y="6175375"/>
            <a:ext cx="11741150" cy="463550"/>
          </a:xfrm>
          <a:prstGeom prst="rect">
            <a:avLst/>
          </a:prstGeom>
          <a:solidFill>
            <a:srgbClr val="141B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47" name="Picture 3">
            <a:extLst>
              <a:ext uri="{FF2B5EF4-FFF2-40B4-BE49-F238E27FC236}">
                <a16:creationId xmlns:a16="http://schemas.microsoft.com/office/drawing/2014/main" id="{8269253D-D160-9057-9025-65F73F1F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5442" y="1666663"/>
            <a:ext cx="949179" cy="9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471EAF73-B515-451E-81FA-006040976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88" y="3026044"/>
            <a:ext cx="2635624" cy="30988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C4AFCA-FCA6-A52C-6B94-87245FAF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Good Candidates for ECHS</a:t>
            </a:r>
          </a:p>
        </p:txBody>
      </p:sp>
      <p:sp>
        <p:nvSpPr>
          <p:cNvPr id="22531" name="Content Placeholder 4">
            <a:extLst>
              <a:ext uri="{FF2B5EF4-FFF2-40B4-BE49-F238E27FC236}">
                <a16:creationId xmlns:a16="http://schemas.microsoft.com/office/drawing/2014/main" id="{A73A7F34-B1E9-5862-79E5-E8D06266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51689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students who: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HARD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have a </a:t>
            </a:r>
            <a:r>
              <a:rPr lang="en-US" altLang="en-US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ATTITUDE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need extra support to accelerate learning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Take ownership of their learning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Have a good attendance record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Are mature enough to work well with others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be experiencing challenges that prevent them from making a smooth transition into college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F4326E-946B-EA5A-C8B9-52E529C4655C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533" name="Picture 5">
            <a:extLst>
              <a:ext uri="{FF2B5EF4-FFF2-40B4-BE49-F238E27FC236}">
                <a16:creationId xmlns:a16="http://schemas.microsoft.com/office/drawing/2014/main" id="{06DBCC81-C10C-80BB-2910-3239BE834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AC4D9E-BB52-E6FF-3E0E-06C0D918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Application Process</a:t>
            </a:r>
          </a:p>
        </p:txBody>
      </p:sp>
      <p:sp>
        <p:nvSpPr>
          <p:cNvPr id="24579" name="Content Placeholder 4">
            <a:extLst>
              <a:ext uri="{FF2B5EF4-FFF2-40B4-BE49-F238E27FC236}">
                <a16:creationId xmlns:a16="http://schemas.microsoft.com/office/drawing/2014/main" id="{F408426D-83CC-210B-00A1-293F79CE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Complete the online application by </a:t>
            </a:r>
            <a:r>
              <a:rPr lang="en-US" altLang="en-US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10, 2023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can be accessed: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QR Code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District website </a:t>
            </a:r>
          </a:p>
          <a:p>
            <a:pPr marL="1371600" lvl="3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https://www.tcisd.org/departments/curriculum-instruction/early-college-high-school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High school websites under Early College High School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will be processed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Seats are limited on both campuses so a lottery system will be used to determine acceptance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Students may be placed on a waiting list should spots become available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Students &amp; parents will be notified of acceptance by </a:t>
            </a:r>
            <a:r>
              <a:rPr lang="en-US" altLang="en-US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10, 2023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28ED98-2E2F-D4AF-D0B4-3062D533FF7A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581" name="Picture 5">
            <a:extLst>
              <a:ext uri="{FF2B5EF4-FFF2-40B4-BE49-F238E27FC236}">
                <a16:creationId xmlns:a16="http://schemas.microsoft.com/office/drawing/2014/main" id="{763F29EF-B921-E095-50E5-83268411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5692BF-4F69-BB5E-AE5D-85CAF1F7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Student Application</a:t>
            </a:r>
          </a:p>
        </p:txBody>
      </p:sp>
      <p:pic>
        <p:nvPicPr>
          <p:cNvPr id="3" name="Content Placeholder 2" descr="Qr code&#10;&#10;Description automatically generated">
            <a:extLst>
              <a:ext uri="{FF2B5EF4-FFF2-40B4-BE49-F238E27FC236}">
                <a16:creationId xmlns:a16="http://schemas.microsoft.com/office/drawing/2014/main" id="{1D0DB87C-522E-48E0-8562-B123B148C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72" y="1431925"/>
            <a:ext cx="5393455" cy="5393455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3BF506-CC4D-71F9-389C-633B2AD69C83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605" name="Picture 5">
            <a:extLst>
              <a:ext uri="{FF2B5EF4-FFF2-40B4-BE49-F238E27FC236}">
                <a16:creationId xmlns:a16="http://schemas.microsoft.com/office/drawing/2014/main" id="{4131FF7F-0E54-F5C0-1E56-25B9E18EC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465930-D086-317C-0803-191A38A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65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Did You Know?</a:t>
            </a:r>
          </a:p>
        </p:txBody>
      </p:sp>
      <p:sp>
        <p:nvSpPr>
          <p:cNvPr id="11267" name="Content Placeholder 4">
            <a:extLst>
              <a:ext uri="{FF2B5EF4-FFF2-40B4-BE49-F238E27FC236}">
                <a16:creationId xmlns:a16="http://schemas.microsoft.com/office/drawing/2014/main" id="{4A3C51C3-1BEE-EA97-663E-0A94BE82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4331"/>
            <a:ext cx="10515600" cy="59531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Education = More Money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F4A7C5-1A52-11D1-0993-189F7C35E134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269" name="Picture 5">
            <a:extLst>
              <a:ext uri="{FF2B5EF4-FFF2-40B4-BE49-F238E27FC236}">
                <a16:creationId xmlns:a16="http://schemas.microsoft.com/office/drawing/2014/main" id="{A66ACB5D-F9E6-FB1C-B3CA-9B22B7A43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2530" y="709613"/>
            <a:ext cx="94917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355B55-09F9-45E3-B121-2C898213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6" y="2257759"/>
            <a:ext cx="7362825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465930-D086-317C-0803-191A38A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65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According to the US Census Bureau</a:t>
            </a:r>
          </a:p>
        </p:txBody>
      </p:sp>
      <p:sp>
        <p:nvSpPr>
          <p:cNvPr id="11267" name="Content Placeholder 4">
            <a:extLst>
              <a:ext uri="{FF2B5EF4-FFF2-40B4-BE49-F238E27FC236}">
                <a16:creationId xmlns:a16="http://schemas.microsoft.com/office/drawing/2014/main" id="{4A3C51C3-1BEE-EA97-663E-0A94BE82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rgbClr val="1F1F1F"/>
                </a:solidFill>
                <a:latin typeface="Open Sans" pitchFamily="2" charset="0"/>
                <a:cs typeface="Arial" panose="020B0604020202020204" pitchFamily="34" charset="0"/>
              </a:rPr>
              <a:t>Texans with a college degree can earn nearly twice (</a:t>
            </a:r>
            <a:r>
              <a:rPr lang="en-US" altLang="en-US" sz="4800" dirty="0">
                <a:solidFill>
                  <a:srgbClr val="FE5000"/>
                </a:solidFill>
                <a:latin typeface="Open Sans" pitchFamily="2" charset="0"/>
                <a:cs typeface="Arial" panose="020B0604020202020204" pitchFamily="34" charset="0"/>
              </a:rPr>
              <a:t>$67,860</a:t>
            </a:r>
            <a:r>
              <a:rPr lang="en-US" altLang="en-US" sz="4800" dirty="0">
                <a:solidFill>
                  <a:srgbClr val="1F1F1F"/>
                </a:solidFill>
                <a:latin typeface="Open Sans" pitchFamily="2" charset="0"/>
                <a:cs typeface="Arial" panose="020B0604020202020204" pitchFamily="34" charset="0"/>
              </a:rPr>
              <a:t>) as much as those with only a high school diploma (</a:t>
            </a:r>
            <a:r>
              <a:rPr lang="en-US" altLang="en-US" sz="4800" dirty="0">
                <a:solidFill>
                  <a:srgbClr val="FE5000"/>
                </a:solidFill>
                <a:latin typeface="Open Sans" pitchFamily="2" charset="0"/>
                <a:cs typeface="Arial" panose="020B0604020202020204" pitchFamily="34" charset="0"/>
              </a:rPr>
              <a:t>$40,612</a:t>
            </a:r>
            <a:r>
              <a:rPr lang="en-US" altLang="en-US" sz="4800" dirty="0">
                <a:solidFill>
                  <a:srgbClr val="1F1F1F"/>
                </a:solidFill>
                <a:latin typeface="Open Sans" pitchFamily="2" charset="0"/>
                <a:cs typeface="Arial" panose="020B0604020202020204" pitchFamily="34" charset="0"/>
              </a:rPr>
              <a:t>).</a:t>
            </a:r>
            <a:endParaRPr lang="en-US" altLang="en-US" sz="4400" dirty="0">
              <a:solidFill>
                <a:schemeClr val="tx1"/>
              </a:solidFill>
              <a:latin typeface="Open Sans" pitchFamily="2" charset="0"/>
              <a:cs typeface="Open Sans" pitchFamily="2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F4A7C5-1A52-11D1-0993-189F7C35E134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269" name="Picture 5">
            <a:extLst>
              <a:ext uri="{FF2B5EF4-FFF2-40B4-BE49-F238E27FC236}">
                <a16:creationId xmlns:a16="http://schemas.microsoft.com/office/drawing/2014/main" id="{A66ACB5D-F9E6-FB1C-B3CA-9B22B7A43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2530" y="709613"/>
            <a:ext cx="94917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1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465930-D086-317C-0803-191A38A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65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How Much Can I Save?</a:t>
            </a:r>
          </a:p>
        </p:txBody>
      </p:sp>
      <p:sp>
        <p:nvSpPr>
          <p:cNvPr id="11267" name="Content Placeholder 4">
            <a:extLst>
              <a:ext uri="{FF2B5EF4-FFF2-40B4-BE49-F238E27FC236}">
                <a16:creationId xmlns:a16="http://schemas.microsoft.com/office/drawing/2014/main" id="{4A3C51C3-1BEE-EA97-663E-0A94BE82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Earning your Associate degree as a high school student could result in a savings of over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54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$17,000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F4A7C5-1A52-11D1-0993-189F7C35E134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269" name="Picture 5">
            <a:extLst>
              <a:ext uri="{FF2B5EF4-FFF2-40B4-BE49-F238E27FC236}">
                <a16:creationId xmlns:a16="http://schemas.microsoft.com/office/drawing/2014/main" id="{A66ACB5D-F9E6-FB1C-B3CA-9B22B7A43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2530" y="709613"/>
            <a:ext cx="94917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2" descr="Piggy Bank with solid fill">
            <a:extLst>
              <a:ext uri="{FF2B5EF4-FFF2-40B4-BE49-F238E27FC236}">
                <a16:creationId xmlns:a16="http://schemas.microsoft.com/office/drawing/2014/main" id="{3E8BFCF2-264D-47D4-9A8F-326F5CA1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4001294"/>
            <a:ext cx="2207342" cy="22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6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520E7C-D65D-0D0D-DC15-CF817EC3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A Step Ahead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956A36-9424-3C44-A533-B85DB2052CCC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484" name="Picture 5">
            <a:extLst>
              <a:ext uri="{FF2B5EF4-FFF2-40B4-BE49-F238E27FC236}">
                <a16:creationId xmlns:a16="http://schemas.microsoft.com/office/drawing/2014/main" id="{6A17D2F2-1465-0544-A837-F00B6E665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031BB-7838-6068-8978-8DD1D89E3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" name="Online Media 1" title="TCISD launches Early College High School for 2023">
            <a:hlinkClick r:id="" action="ppaction://media"/>
            <a:extLst>
              <a:ext uri="{FF2B5EF4-FFF2-40B4-BE49-F238E27FC236}">
                <a16:creationId xmlns:a16="http://schemas.microsoft.com/office/drawing/2014/main" id="{90743047-3D56-3D45-ED1E-195459B56D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74775" y="1470025"/>
            <a:ext cx="8961438" cy="506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465930-D086-317C-0803-191A38A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65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What is Early College High School?</a:t>
            </a:r>
          </a:p>
        </p:txBody>
      </p:sp>
      <p:sp>
        <p:nvSpPr>
          <p:cNvPr id="11267" name="Content Placeholder 4">
            <a:extLst>
              <a:ext uri="{FF2B5EF4-FFF2-40B4-BE49-F238E27FC236}">
                <a16:creationId xmlns:a16="http://schemas.microsoft.com/office/drawing/2014/main" id="{4A3C51C3-1BEE-EA97-663E-0A94BE82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1F1F1F"/>
                </a:solidFill>
                <a:latin typeface="Open Sans" pitchFamily="2" charset="0"/>
                <a:cs typeface="Arial" panose="020B0604020202020204" pitchFamily="34" charset="0"/>
              </a:rPr>
              <a:t>Early College High Schools (ECHS) are high schools that allow students least likely to attend college an opportunity to receive both a high school diploma and either an associate degree or at least 60 credit hours toward a baccalaureate degree. Early College High School is designed to support students who:  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might be the first in their family to attend college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want to attend college but need a no-cost solution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are motivated to challenge themselves with in depth college-level course work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are comfortable in smaller classes focused on academics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are open to accept academic guidance from dedicated, collegiate teachers and professors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are interested in student-driven clubs and other activities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  <a:latin typeface="Open Sans" pitchFamily="2" charset="0"/>
                <a:cs typeface="Open Sans" pitchFamily="2" charset="0"/>
              </a:rPr>
              <a:t>live in the Texas City Independent School District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F4A7C5-1A52-11D1-0993-189F7C35E134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269" name="Picture 5">
            <a:extLst>
              <a:ext uri="{FF2B5EF4-FFF2-40B4-BE49-F238E27FC236}">
                <a16:creationId xmlns:a16="http://schemas.microsoft.com/office/drawing/2014/main" id="{A66ACB5D-F9E6-FB1C-B3CA-9B22B7A43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2530" y="709613"/>
            <a:ext cx="94917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4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F291B-99EB-B546-CF11-CC13D6F7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Student Coursework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56863F-C227-DFBA-3650-4A028EF92D97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340" name="Picture 5">
            <a:extLst>
              <a:ext uri="{FF2B5EF4-FFF2-40B4-BE49-F238E27FC236}">
                <a16:creationId xmlns:a16="http://schemas.microsoft.com/office/drawing/2014/main" id="{4A3A4DBB-B8BC-DF1B-6391-EAFE782B8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B17BE-DCF1-A891-40E5-95D7326B9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Students will have the opportunity to take either on-level or advanced core coursework (English, Math, Science, and Social Studies).</a:t>
            </a:r>
          </a:p>
          <a:p>
            <a:pPr>
              <a:defRPr/>
            </a:pPr>
            <a:r>
              <a:rPr lang="en-US" dirty="0"/>
              <a:t>All ECHS students will participate in the AVID program (Advancement Via Individual Determination) which will provide support, study skills, and a transition to post-secondary education.</a:t>
            </a:r>
          </a:p>
          <a:p>
            <a:pPr>
              <a:defRPr/>
            </a:pPr>
            <a:r>
              <a:rPr lang="en-US" dirty="0"/>
              <a:t>ECHS students can take up to 3 dual credit courses their freshman year.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Students take an increasing amount of college level courses as they transition through grade levels.  Eventually, students will take almost all college level courses their junior and senior years.</a:t>
            </a:r>
          </a:p>
          <a:p>
            <a:pPr>
              <a:defRPr/>
            </a:pPr>
            <a:r>
              <a:rPr lang="en-US" dirty="0"/>
              <a:t>Upon graduation, ECHS students can earn their high school diploma and associates degree (up to 60 college hours) </a:t>
            </a:r>
            <a:r>
              <a:rPr lang="en-US" b="1" u="sng" dirty="0">
                <a:solidFill>
                  <a:srgbClr val="FE5000"/>
                </a:solidFill>
              </a:rPr>
              <a:t>FREE OF CHARGE</a:t>
            </a:r>
            <a:endParaRPr lang="en-US" b="1" dirty="0">
              <a:solidFill>
                <a:srgbClr val="FE5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62DBA-415E-0E79-08A8-27D2E22B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Coursework Continued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3AC435-17FF-C946-E16E-88F55B7FF3CC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388" name="Picture 5">
            <a:extLst>
              <a:ext uri="{FF2B5EF4-FFF2-40B4-BE49-F238E27FC236}">
                <a16:creationId xmlns:a16="http://schemas.microsoft.com/office/drawing/2014/main" id="{AF263E9F-8885-1A8B-8ED5-C5945362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ontent Placeholder 5">
            <a:extLst>
              <a:ext uri="{FF2B5EF4-FFF2-40B4-BE49-F238E27FC236}">
                <a16:creationId xmlns:a16="http://schemas.microsoft.com/office/drawing/2014/main" id="{F754F150-B51C-A1D3-245A-938A2ADF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TCISD has partnered with College of the Mainland for additional dual credit courses beyond the high school’s current offerings.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ECHS students will be able to participate in campus athletics, fine arts, and some CTE programs.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6C8A81-3C7B-E5B5-0089-750B6643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41B4D"/>
                </a:solidFill>
                <a:ea typeface="+mj-ea"/>
              </a:rPr>
              <a:t>ECHS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0A75B9-12E5-46D1-55DA-195EEEE7B183}"/>
              </a:ext>
            </a:extLst>
          </p:cNvPr>
          <p:cNvCxnSpPr/>
          <p:nvPr/>
        </p:nvCxnSpPr>
        <p:spPr>
          <a:xfrm>
            <a:off x="217488" y="1268413"/>
            <a:ext cx="11801475" cy="30162"/>
          </a:xfrm>
          <a:prstGeom prst="line">
            <a:avLst/>
          </a:prstGeom>
          <a:ln w="9525" cap="flat" cmpd="sng" algn="ctr">
            <a:solidFill>
              <a:srgbClr val="FE5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436" name="Picture 5">
            <a:extLst>
              <a:ext uri="{FF2B5EF4-FFF2-40B4-BE49-F238E27FC236}">
                <a16:creationId xmlns:a16="http://schemas.microsoft.com/office/drawing/2014/main" id="{08BD449D-875A-4B65-57DE-CF48F4829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4491" y="709613"/>
            <a:ext cx="94525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ontent Placeholder 5">
            <a:extLst>
              <a:ext uri="{FF2B5EF4-FFF2-40B4-BE49-F238E27FC236}">
                <a16:creationId xmlns:a16="http://schemas.microsoft.com/office/drawing/2014/main" id="{FA61E9B7-BCCF-01C9-45F1-14E820D5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ECHS will be a school within a school model where students will complete most course work on their high school campus.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Students will have common teachers trained to support and ensure student success.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Wrap-around services including mentoring, counseling, tutoring, and academic support will be available for all ECHS students.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ECHS students will attend a Summer Bridge program between their 8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9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grade year.  This program will focus on transitioning to the ECHS program and preparing students for the TSIA Reading assessment.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654</Words>
  <Application>Microsoft Office PowerPoint</Application>
  <PresentationFormat>Widescreen</PresentationFormat>
  <Paragraphs>65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Open Sans</vt:lpstr>
      <vt:lpstr>Office Theme</vt:lpstr>
      <vt:lpstr>Early College High School</vt:lpstr>
      <vt:lpstr>Did You Know?</vt:lpstr>
      <vt:lpstr>According to the US Census Bureau</vt:lpstr>
      <vt:lpstr>How Much Can I Save?</vt:lpstr>
      <vt:lpstr>A Step Ahead</vt:lpstr>
      <vt:lpstr>What is Early College High School?</vt:lpstr>
      <vt:lpstr>Student Coursework</vt:lpstr>
      <vt:lpstr>Coursework Continued</vt:lpstr>
      <vt:lpstr>ECHS Model</vt:lpstr>
      <vt:lpstr>Good Candidates for ECHS</vt:lpstr>
      <vt:lpstr>Application Process</vt:lpstr>
      <vt:lpstr>Student Application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Imagination Fort Worth</dc:title>
  <dc:creator>Griffith, Barbara</dc:creator>
  <cp:lastModifiedBy>Simmons, Sherri</cp:lastModifiedBy>
  <cp:revision>65</cp:revision>
  <cp:lastPrinted>2016-04-05T18:47:31Z</cp:lastPrinted>
  <dcterms:created xsi:type="dcterms:W3CDTF">2016-04-04T23:18:02Z</dcterms:created>
  <dcterms:modified xsi:type="dcterms:W3CDTF">2023-01-21T02:43:08Z</dcterms:modified>
</cp:coreProperties>
</file>