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5" r:id="rId2"/>
  </p:sldMasterIdLst>
  <p:notesMasterIdLst>
    <p:notesMasterId r:id="rId34"/>
  </p:notesMasterIdLst>
  <p:sldIdLst>
    <p:sldId id="292" r:id="rId3"/>
    <p:sldId id="294" r:id="rId4"/>
    <p:sldId id="295" r:id="rId5"/>
    <p:sldId id="297" r:id="rId6"/>
    <p:sldId id="348" r:id="rId7"/>
    <p:sldId id="349" r:id="rId8"/>
    <p:sldId id="350" r:id="rId9"/>
    <p:sldId id="351" r:id="rId10"/>
    <p:sldId id="352" r:id="rId11"/>
    <p:sldId id="353" r:id="rId12"/>
    <p:sldId id="354" r:id="rId13"/>
    <p:sldId id="355" r:id="rId14"/>
    <p:sldId id="356" r:id="rId15"/>
    <p:sldId id="317" r:id="rId16"/>
    <p:sldId id="321" r:id="rId17"/>
    <p:sldId id="322" r:id="rId18"/>
    <p:sldId id="327" r:id="rId19"/>
    <p:sldId id="335" r:id="rId20"/>
    <p:sldId id="334" r:id="rId21"/>
    <p:sldId id="336" r:id="rId22"/>
    <p:sldId id="342" r:id="rId23"/>
    <p:sldId id="357" r:id="rId24"/>
    <p:sldId id="293" r:id="rId25"/>
    <p:sldId id="269" r:id="rId26"/>
    <p:sldId id="360" r:id="rId27"/>
    <p:sldId id="271" r:id="rId28"/>
    <p:sldId id="273" r:id="rId29"/>
    <p:sldId id="289" r:id="rId30"/>
    <p:sldId id="296" r:id="rId31"/>
    <p:sldId id="261" r:id="rId32"/>
    <p:sldId id="345" r:id="rId33"/>
  </p:sldIdLst>
  <p:sldSz cx="9144000" cy="6858000" type="screen4x3"/>
  <p:notesSz cx="7010400" cy="92964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0" autoAdjust="0"/>
    <p:restoredTop sz="86502" autoAdjust="0"/>
  </p:normalViewPr>
  <p:slideViewPr>
    <p:cSldViewPr snapToGrid="0">
      <p:cViewPr>
        <p:scale>
          <a:sx n="142" d="100"/>
          <a:sy n="142" d="100"/>
        </p:scale>
        <p:origin x="1380" y="102"/>
      </p:cViewPr>
      <p:guideLst>
        <p:guide orient="horz" pos="2160"/>
        <p:guide pos="2880"/>
      </p:guideLst>
    </p:cSldViewPr>
  </p:slideViewPr>
  <p:outlineViewPr>
    <p:cViewPr>
      <p:scale>
        <a:sx n="33" d="100"/>
        <a:sy n="33" d="100"/>
      </p:scale>
      <p:origin x="0" y="-9918"/>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2F279FE2-C625-4F28-9D8C-0C179FF7411A}">
      <dgm:prSet phldrT="[Text]"/>
      <dgm:spPr/>
      <dgm:t>
        <a:bodyPr/>
        <a:lstStyle/>
        <a:p>
          <a:r>
            <a:rPr lang="en-US" dirty="0"/>
            <a:t>Pre-Conference </a:t>
          </a:r>
        </a:p>
      </dgm:t>
    </dgm:pt>
    <dgm:pt modelId="{42DE3C37-A628-4D59-B35F-B22BC4F1D955}" type="parTrans" cxnId="{CC1B5D7D-3770-492C-B2CF-C2F9DEDA7D94}">
      <dgm:prSet/>
      <dgm:spPr/>
      <dgm:t>
        <a:bodyPr/>
        <a:lstStyle/>
        <a:p>
          <a:endParaRPr lang="en-US"/>
        </a:p>
      </dgm:t>
    </dgm:pt>
    <dgm:pt modelId="{B1120613-2330-4238-A6D7-C39515F20B63}" type="sibTrans" cxnId="{CC1B5D7D-3770-492C-B2CF-C2F9DEDA7D94}">
      <dgm:prSet/>
      <dgm:spPr/>
      <dgm:t>
        <a:bodyPr/>
        <a:lstStyle/>
        <a:p>
          <a:endParaRPr lang="en-US"/>
        </a:p>
      </dgm:t>
    </dgm:pt>
    <dgm:pt modelId="{08BA5223-B275-4019-9F87-AAACE6CF1D13}">
      <dgm:prSet phldrT="[Text]"/>
      <dgm:spPr/>
      <dgm:t>
        <a:bodyPr/>
        <a:lstStyle/>
        <a:p>
          <a:r>
            <a:rPr lang="en-US" dirty="0"/>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dirty="0"/>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pt>
    <dgm:pt modelId="{6010A565-27AE-43CF-86B7-8CAD24170B7E}" type="pres">
      <dgm:prSet presAssocID="{2F279FE2-C625-4F28-9D8C-0C179FF7411A}" presName="Accent1" presStyleCnt="0"/>
      <dgm:spPr/>
    </dgm:pt>
    <dgm:pt modelId="{FFCCF860-9228-4DFD-871E-A64396245C88}" type="pres">
      <dgm:prSet presAssocID="{2F279FE2-C625-4F28-9D8C-0C179FF7411A}" presName="Accent" presStyleLbl="node1" presStyleIdx="0" presStyleCnt="3"/>
      <dgm:spPr/>
    </dgm:pt>
    <dgm:pt modelId="{021E01C4-B878-45D0-A5A5-5E10A95FAB09}" type="pres">
      <dgm:prSet presAssocID="{2F279FE2-C625-4F28-9D8C-0C179FF7411A}" presName="Parent1" presStyleLbl="revTx" presStyleIdx="0" presStyleCnt="3">
        <dgm:presLayoutVars>
          <dgm:chMax val="1"/>
          <dgm:chPref val="1"/>
          <dgm:bulletEnabled val="1"/>
        </dgm:presLayoutVars>
      </dgm:prSet>
      <dgm:spPr/>
    </dgm:pt>
    <dgm:pt modelId="{4C5DF461-E3E7-4EB3-8540-4CE50068E841}" type="pres">
      <dgm:prSet presAssocID="{08BA5223-B275-4019-9F87-AAACE6CF1D13}" presName="Accent2" presStyleCnt="0"/>
      <dgm:spPr/>
    </dgm:pt>
    <dgm:pt modelId="{8B76E62F-ABB1-4141-89C2-5E5EB8ABC859}" type="pres">
      <dgm:prSet presAssocID="{08BA5223-B275-4019-9F87-AAACE6CF1D13}" presName="Accent" presStyleLbl="node1" presStyleIdx="1" presStyleCnt="3"/>
      <dgm:spPr/>
    </dgm:pt>
    <dgm:pt modelId="{7A816D36-580F-4233-B357-C76DCCFEAA46}" type="pres">
      <dgm:prSet presAssocID="{08BA5223-B275-4019-9F87-AAACE6CF1D13}" presName="Parent2" presStyleLbl="revTx" presStyleIdx="1" presStyleCnt="3">
        <dgm:presLayoutVars>
          <dgm:chMax val="1"/>
          <dgm:chPref val="1"/>
          <dgm:bulletEnabled val="1"/>
        </dgm:presLayoutVars>
      </dgm:prSet>
      <dgm:spPr/>
    </dgm:pt>
    <dgm:pt modelId="{AA5A8547-8942-4DBC-92DB-31F10B87A750}" type="pres">
      <dgm:prSet presAssocID="{8FD81A0E-CD90-42D6-8857-B81EABB30F5A}" presName="Accent3" presStyleCnt="0"/>
      <dgm:spPr/>
    </dgm:pt>
    <dgm:pt modelId="{A30DF224-FDE5-4CE8-AE91-D371AD48CD66}" type="pres">
      <dgm:prSet presAssocID="{8FD81A0E-CD90-42D6-8857-B81EABB30F5A}" presName="Accent" presStyleLbl="node1" presStyleIdx="2" presStyleCnt="3"/>
      <dgm:spPr/>
    </dgm:pt>
    <dgm:pt modelId="{E078FEB5-83F6-45FC-8200-48DD50A1A48B}" type="pres">
      <dgm:prSet presAssocID="{8FD81A0E-CD90-42D6-8857-B81EABB30F5A}" presName="Parent3" presStyleLbl="revTx" presStyleIdx="2" presStyleCnt="3">
        <dgm:presLayoutVars>
          <dgm:chMax val="1"/>
          <dgm:chPref val="1"/>
          <dgm:bulletEnabled val="1"/>
        </dgm:presLayoutVars>
      </dgm:prSet>
      <dgm:spPr/>
    </dgm:pt>
  </dgm:ptLst>
  <dgm:cxnLst>
    <dgm:cxn modelId="{58CCDB29-C0DA-4C2F-A0C1-539551664649}" type="presOf" srcId="{2F279FE2-C625-4F28-9D8C-0C179FF7411A}" destId="{021E01C4-B878-45D0-A5A5-5E10A95FAB09}" srcOrd="0" destOrd="0" presId="urn:microsoft.com/office/officeart/2009/layout/CircleArrowProcess"/>
    <dgm:cxn modelId="{89118140-78CC-4D7A-8A47-2E3CB59FF420}" type="presOf" srcId="{DB4903AA-513A-4B94-8F4B-8845B7A7CD53}" destId="{D0504AC1-93A5-44C3-8912-FDC545860460}" srcOrd="0" destOrd="0" presId="urn:microsoft.com/office/officeart/2009/layout/CircleArrowProcess"/>
    <dgm:cxn modelId="{2E54F864-AAD0-4CDA-9220-E75CF9A35512}" srcId="{DB4903AA-513A-4B94-8F4B-8845B7A7CD53}" destId="{08BA5223-B275-4019-9F87-AAACE6CF1D13}" srcOrd="1" destOrd="0" parTransId="{5ECB64E0-1083-495D-9087-E427C70B38CA}" sibTransId="{B71D39ED-920D-4A89-A6BA-F7424305DEF3}"/>
    <dgm:cxn modelId="{C5394255-23C6-4D24-97D4-43EFAED82BD0}" type="presOf" srcId="{08BA5223-B275-4019-9F87-AAACE6CF1D13}" destId="{7A816D36-580F-4233-B357-C76DCCFEAA46}" srcOrd="0" destOrd="0" presId="urn:microsoft.com/office/officeart/2009/layout/CircleArrowProcess"/>
    <dgm:cxn modelId="{659E325A-3BC8-4768-BE01-D7B78D8F4DBF}" srcId="{DB4903AA-513A-4B94-8F4B-8845B7A7CD53}" destId="{8FD81A0E-CD90-42D6-8857-B81EABB30F5A}" srcOrd="2" destOrd="0" parTransId="{DCB17B19-8612-4C4E-A8D4-A791606403D5}" sibTransId="{1440D9EC-531D-4B67-8429-EA63B50A6945}"/>
    <dgm:cxn modelId="{CC1B5D7D-3770-492C-B2CF-C2F9DEDA7D94}" srcId="{DB4903AA-513A-4B94-8F4B-8845B7A7CD53}" destId="{2F279FE2-C625-4F28-9D8C-0C179FF7411A}" srcOrd="0" destOrd="0" parTransId="{42DE3C37-A628-4D59-B35F-B22BC4F1D955}" sibTransId="{B1120613-2330-4238-A6D7-C39515F20B63}"/>
    <dgm:cxn modelId="{78236DAF-EC6E-4111-BDCE-36BD1B55F8F5}" type="presOf" srcId="{8FD81A0E-CD90-42D6-8857-B81EABB30F5A}" destId="{E078FEB5-83F6-45FC-8200-48DD50A1A48B}" srcOrd="0" destOrd="0" presId="urn:microsoft.com/office/officeart/2009/layout/CircleArrowProcess"/>
    <dgm:cxn modelId="{BFC63C01-44EF-4924-B13F-50F180AD1E7A}" type="presParOf" srcId="{D0504AC1-93A5-44C3-8912-FDC545860460}" destId="{6010A565-27AE-43CF-86B7-8CAD24170B7E}" srcOrd="0" destOrd="0" presId="urn:microsoft.com/office/officeart/2009/layout/CircleArrowProcess"/>
    <dgm:cxn modelId="{D50CCB13-1DBB-4846-9113-A4781DA3D05E}" type="presParOf" srcId="{6010A565-27AE-43CF-86B7-8CAD24170B7E}" destId="{FFCCF860-9228-4DFD-871E-A64396245C88}" srcOrd="0" destOrd="0" presId="urn:microsoft.com/office/officeart/2009/layout/CircleArrowProcess"/>
    <dgm:cxn modelId="{34805EEA-A644-470E-AE3E-62C77F79C9A2}" type="presParOf" srcId="{D0504AC1-93A5-44C3-8912-FDC545860460}" destId="{021E01C4-B878-45D0-A5A5-5E10A95FAB09}" srcOrd="1" destOrd="0" presId="urn:microsoft.com/office/officeart/2009/layout/CircleArrowProcess"/>
    <dgm:cxn modelId="{99764D4A-C896-482C-893D-40C730129E04}" type="presParOf" srcId="{D0504AC1-93A5-44C3-8912-FDC545860460}" destId="{4C5DF461-E3E7-4EB3-8540-4CE50068E841}" srcOrd="2" destOrd="0" presId="urn:microsoft.com/office/officeart/2009/layout/CircleArrowProcess"/>
    <dgm:cxn modelId="{9297B304-3621-4041-8697-3FB00DB3BAE0}" type="presParOf" srcId="{4C5DF461-E3E7-4EB3-8540-4CE50068E841}" destId="{8B76E62F-ABB1-4141-89C2-5E5EB8ABC859}" srcOrd="0" destOrd="0" presId="urn:microsoft.com/office/officeart/2009/layout/CircleArrowProcess"/>
    <dgm:cxn modelId="{610FB88F-FAAF-401C-A9A6-CB698845CD07}" type="presParOf" srcId="{D0504AC1-93A5-44C3-8912-FDC545860460}" destId="{7A816D36-580F-4233-B357-C76DCCFEAA46}" srcOrd="3" destOrd="0" presId="urn:microsoft.com/office/officeart/2009/layout/CircleArrowProcess"/>
    <dgm:cxn modelId="{5ACFBCEE-0B44-4ABD-B3BF-8F398B51174A}" type="presParOf" srcId="{D0504AC1-93A5-44C3-8912-FDC545860460}" destId="{AA5A8547-8942-4DBC-92DB-31F10B87A750}" srcOrd="4" destOrd="0" presId="urn:microsoft.com/office/officeart/2009/layout/CircleArrowProcess"/>
    <dgm:cxn modelId="{7606F823-795C-4414-AD22-D02AB7EDA369}" type="presParOf" srcId="{AA5A8547-8942-4DBC-92DB-31F10B87A750}" destId="{A30DF224-FDE5-4CE8-AE91-D371AD48CD66}" srcOrd="0" destOrd="0" presId="urn:microsoft.com/office/officeart/2009/layout/CircleArrowProcess"/>
    <dgm:cxn modelId="{D1F8A251-2BEB-41EF-912C-44D6E8DA15D6}" type="presParOf" srcId="{D0504AC1-93A5-44C3-8912-FDC545860460}" destId="{E078FEB5-83F6-45FC-8200-48DD50A1A48B}"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08BA5223-B275-4019-9F87-AAACE6CF1D13}">
      <dgm:prSet phldrT="[Text]"/>
      <dgm:spPr/>
      <dgm:t>
        <a:bodyPr/>
        <a:lstStyle/>
        <a:p>
          <a:r>
            <a:rPr lang="en-US" dirty="0"/>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dirty="0"/>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pt>
    <dgm:pt modelId="{F58E495C-C0B9-4A72-8AD3-CA7EF1845659}" type="pres">
      <dgm:prSet presAssocID="{08BA5223-B275-4019-9F87-AAACE6CF1D13}" presName="Accent1" presStyleCnt="0"/>
      <dgm:spPr/>
    </dgm:pt>
    <dgm:pt modelId="{8B76E62F-ABB1-4141-89C2-5E5EB8ABC859}" type="pres">
      <dgm:prSet presAssocID="{08BA5223-B275-4019-9F87-AAACE6CF1D13}" presName="Accent" presStyleLbl="node1" presStyleIdx="0" presStyleCnt="2"/>
      <dgm:spPr/>
    </dgm:pt>
    <dgm:pt modelId="{6563614B-30D7-4776-B3B0-68D6F90C3F91}" type="pres">
      <dgm:prSet presAssocID="{08BA5223-B275-4019-9F87-AAACE6CF1D13}" presName="Parent1" presStyleLbl="revTx" presStyleIdx="0" presStyleCnt="2">
        <dgm:presLayoutVars>
          <dgm:chMax val="1"/>
          <dgm:chPref val="1"/>
          <dgm:bulletEnabled val="1"/>
        </dgm:presLayoutVars>
      </dgm:prSet>
      <dgm:spPr/>
    </dgm:pt>
    <dgm:pt modelId="{B87099A9-B330-4FBD-8C12-EFBF7CFDA050}" type="pres">
      <dgm:prSet presAssocID="{8FD81A0E-CD90-42D6-8857-B81EABB30F5A}" presName="Accent2" presStyleCnt="0"/>
      <dgm:spPr/>
    </dgm:pt>
    <dgm:pt modelId="{A30DF224-FDE5-4CE8-AE91-D371AD48CD66}" type="pres">
      <dgm:prSet presAssocID="{8FD81A0E-CD90-42D6-8857-B81EABB30F5A}" presName="Accent" presStyleLbl="node1" presStyleIdx="1" presStyleCnt="2"/>
      <dgm:spPr/>
    </dgm:pt>
    <dgm:pt modelId="{C06C9044-1E79-43E5-B1BD-40C3A375CEFA}" type="pres">
      <dgm:prSet presAssocID="{8FD81A0E-CD90-42D6-8857-B81EABB30F5A}" presName="Parent2" presStyleLbl="revTx" presStyleIdx="1" presStyleCnt="2">
        <dgm:presLayoutVars>
          <dgm:chMax val="1"/>
          <dgm:chPref val="1"/>
          <dgm:bulletEnabled val="1"/>
        </dgm:presLayoutVars>
      </dgm:prSet>
      <dgm:spPr/>
    </dgm:pt>
  </dgm:ptLst>
  <dgm:cxnLst>
    <dgm:cxn modelId="{84D83F0E-2C61-445A-B099-06CB3AE2052E}" type="presOf" srcId="{DB4903AA-513A-4B94-8F4B-8845B7A7CD53}" destId="{D0504AC1-93A5-44C3-8912-FDC545860460}" srcOrd="0" destOrd="0" presId="urn:microsoft.com/office/officeart/2009/layout/CircleArrowProcess"/>
    <dgm:cxn modelId="{2E54F864-AAD0-4CDA-9220-E75CF9A35512}" srcId="{DB4903AA-513A-4B94-8F4B-8845B7A7CD53}" destId="{08BA5223-B275-4019-9F87-AAACE6CF1D13}" srcOrd="0" destOrd="0" parTransId="{5ECB64E0-1083-495D-9087-E427C70B38CA}" sibTransId="{B71D39ED-920D-4A89-A6BA-F7424305DEF3}"/>
    <dgm:cxn modelId="{ED7D175A-4160-4F65-9D3D-9BF6F31C8769}" type="presOf" srcId="{8FD81A0E-CD90-42D6-8857-B81EABB30F5A}" destId="{C06C9044-1E79-43E5-B1BD-40C3A375CEFA}" srcOrd="0" destOrd="0" presId="urn:microsoft.com/office/officeart/2009/layout/CircleArrowProcess"/>
    <dgm:cxn modelId="{659E325A-3BC8-4768-BE01-D7B78D8F4DBF}" srcId="{DB4903AA-513A-4B94-8F4B-8845B7A7CD53}" destId="{8FD81A0E-CD90-42D6-8857-B81EABB30F5A}" srcOrd="1" destOrd="0" parTransId="{DCB17B19-8612-4C4E-A8D4-A791606403D5}" sibTransId="{1440D9EC-531D-4B67-8429-EA63B50A6945}"/>
    <dgm:cxn modelId="{80510D93-E941-4F96-91BA-50CA8B1FF44A}" type="presOf" srcId="{08BA5223-B275-4019-9F87-AAACE6CF1D13}" destId="{6563614B-30D7-4776-B3B0-68D6F90C3F91}" srcOrd="0" destOrd="0" presId="urn:microsoft.com/office/officeart/2009/layout/CircleArrowProcess"/>
    <dgm:cxn modelId="{9553CF04-25EF-4E45-9757-C73FF05FF49E}" type="presParOf" srcId="{D0504AC1-93A5-44C3-8912-FDC545860460}" destId="{F58E495C-C0B9-4A72-8AD3-CA7EF1845659}" srcOrd="0" destOrd="0" presId="urn:microsoft.com/office/officeart/2009/layout/CircleArrowProcess"/>
    <dgm:cxn modelId="{C9F52FDC-D28C-493B-9926-FBD5E97EF82D}" type="presParOf" srcId="{F58E495C-C0B9-4A72-8AD3-CA7EF1845659}" destId="{8B76E62F-ABB1-4141-89C2-5E5EB8ABC859}" srcOrd="0" destOrd="0" presId="urn:microsoft.com/office/officeart/2009/layout/CircleArrowProcess"/>
    <dgm:cxn modelId="{45BE079B-6856-44D9-9E45-40546B7DA04F}" type="presParOf" srcId="{D0504AC1-93A5-44C3-8912-FDC545860460}" destId="{6563614B-30D7-4776-B3B0-68D6F90C3F91}" srcOrd="1" destOrd="0" presId="urn:microsoft.com/office/officeart/2009/layout/CircleArrowProcess"/>
    <dgm:cxn modelId="{8E4EC953-05A9-42AB-AD84-347F30F478BE}" type="presParOf" srcId="{D0504AC1-93A5-44C3-8912-FDC545860460}" destId="{B87099A9-B330-4FBD-8C12-EFBF7CFDA050}" srcOrd="2" destOrd="0" presId="urn:microsoft.com/office/officeart/2009/layout/CircleArrowProcess"/>
    <dgm:cxn modelId="{3DD8BA92-3F2E-46E8-964D-A740C9A7F8F8}" type="presParOf" srcId="{B87099A9-B330-4FBD-8C12-EFBF7CFDA050}" destId="{A30DF224-FDE5-4CE8-AE91-D371AD48CD66}" srcOrd="0" destOrd="0" presId="urn:microsoft.com/office/officeart/2009/layout/CircleArrowProcess"/>
    <dgm:cxn modelId="{02BECF25-B6E0-4F31-80D3-B5147CC1AF00}" type="presParOf" srcId="{D0504AC1-93A5-44C3-8912-FDC545860460}" destId="{C06C9044-1E79-43E5-B1BD-40C3A375CEFA}" srcOrd="3"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82C258-964C-4CCE-BC3C-045A542B71F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n-US"/>
        </a:p>
      </dgm:t>
    </dgm:pt>
    <dgm:pt modelId="{7504D27D-B78B-4F82-90C0-FC11EBA346BF}">
      <dgm:prSet phldrT="[Text]"/>
      <dgm:spPr/>
      <dgm:t>
        <a:bodyPr/>
        <a:lstStyle/>
        <a:p>
          <a:r>
            <a:rPr lang="en-US" dirty="0"/>
            <a:t>Introduction </a:t>
          </a:r>
        </a:p>
      </dgm:t>
    </dgm:pt>
    <dgm:pt modelId="{5EF9F349-7F79-486C-8807-4204A231D328}" type="parTrans" cxnId="{AC913017-B7C4-4DD7-9699-69E8DFCC4FC6}">
      <dgm:prSet/>
      <dgm:spPr/>
      <dgm:t>
        <a:bodyPr/>
        <a:lstStyle/>
        <a:p>
          <a:endParaRPr lang="en-US"/>
        </a:p>
      </dgm:t>
    </dgm:pt>
    <dgm:pt modelId="{2F6F6A58-B206-4C75-8A58-253BF41A97E0}" type="sibTrans" cxnId="{AC913017-B7C4-4DD7-9699-69E8DFCC4FC6}">
      <dgm:prSet/>
      <dgm:spPr/>
      <dgm:t>
        <a:bodyPr/>
        <a:lstStyle/>
        <a:p>
          <a:endParaRPr lang="en-US"/>
        </a:p>
      </dgm:t>
    </dgm:pt>
    <dgm:pt modelId="{41BF4476-44E8-4931-80CE-7B005391F8E7}">
      <dgm:prSet phldrT="[Text]"/>
      <dgm:spPr/>
      <dgm:t>
        <a:bodyPr/>
        <a:lstStyle/>
        <a:p>
          <a:r>
            <a:rPr lang="en-US" dirty="0"/>
            <a:t>Greeting</a:t>
          </a:r>
        </a:p>
      </dgm:t>
    </dgm:pt>
    <dgm:pt modelId="{F13EA4A2-6664-48F4-8636-0E16531ABD92}" type="parTrans" cxnId="{5947DFBE-1A99-4E4E-BC32-D168D4E32988}">
      <dgm:prSet/>
      <dgm:spPr/>
      <dgm:t>
        <a:bodyPr/>
        <a:lstStyle/>
        <a:p>
          <a:endParaRPr lang="en-US"/>
        </a:p>
      </dgm:t>
    </dgm:pt>
    <dgm:pt modelId="{81CFBFAA-74B3-4953-82C0-89D1FBDA79E1}" type="sibTrans" cxnId="{5947DFBE-1A99-4E4E-BC32-D168D4E32988}">
      <dgm:prSet/>
      <dgm:spPr/>
      <dgm:t>
        <a:bodyPr/>
        <a:lstStyle/>
        <a:p>
          <a:endParaRPr lang="en-US"/>
        </a:p>
      </dgm:t>
    </dgm:pt>
    <dgm:pt modelId="{BA270466-6C5A-43D8-80C8-F53ECE839531}">
      <dgm:prSet phldrT="[Text]"/>
      <dgm:spPr/>
      <dgm:t>
        <a:bodyPr/>
        <a:lstStyle/>
        <a:p>
          <a:r>
            <a:rPr lang="en-US" dirty="0"/>
            <a:t>Review Conference Process</a:t>
          </a:r>
        </a:p>
      </dgm:t>
    </dgm:pt>
    <dgm:pt modelId="{6CB85586-76F6-440A-BACE-2C2CFAEE2B1D}" type="parTrans" cxnId="{A533EC4B-6AE5-4996-ABFC-CD28357EBA81}">
      <dgm:prSet/>
      <dgm:spPr/>
      <dgm:t>
        <a:bodyPr/>
        <a:lstStyle/>
        <a:p>
          <a:endParaRPr lang="en-US"/>
        </a:p>
      </dgm:t>
    </dgm:pt>
    <dgm:pt modelId="{127039CD-E6E4-42D6-8B5E-4794BBBCCE1A}" type="sibTrans" cxnId="{A533EC4B-6AE5-4996-ABFC-CD28357EBA81}">
      <dgm:prSet/>
      <dgm:spPr/>
      <dgm:t>
        <a:bodyPr/>
        <a:lstStyle/>
        <a:p>
          <a:endParaRPr lang="en-US"/>
        </a:p>
      </dgm:t>
    </dgm:pt>
    <dgm:pt modelId="{E0F9D8CC-8ADD-4F28-A963-8FBDF1C1438D}">
      <dgm:prSet phldrT="[Text]"/>
      <dgm:spPr/>
      <dgm:t>
        <a:bodyPr/>
        <a:lstStyle/>
        <a:p>
          <a:r>
            <a:rPr lang="en-US" dirty="0"/>
            <a:t>Reinforcement</a:t>
          </a:r>
        </a:p>
      </dgm:t>
    </dgm:pt>
    <dgm:pt modelId="{8459F82A-71D5-4535-A520-8E6B2891DD26}" type="parTrans" cxnId="{4F7EAE06-28CC-49DF-B317-D2A0F4804438}">
      <dgm:prSet/>
      <dgm:spPr/>
      <dgm:t>
        <a:bodyPr/>
        <a:lstStyle/>
        <a:p>
          <a:endParaRPr lang="en-US"/>
        </a:p>
      </dgm:t>
    </dgm:pt>
    <dgm:pt modelId="{A5BDE3E7-400B-4E43-89D1-A2292B82A82B}" type="sibTrans" cxnId="{4F7EAE06-28CC-49DF-B317-D2A0F4804438}">
      <dgm:prSet/>
      <dgm:spPr/>
      <dgm:t>
        <a:bodyPr/>
        <a:lstStyle/>
        <a:p>
          <a:endParaRPr lang="en-US"/>
        </a:p>
      </dgm:t>
    </dgm:pt>
    <dgm:pt modelId="{662A7715-FA44-478F-A15D-F1964BF19599}">
      <dgm:prSet phldrT="[Text]"/>
      <dgm:spPr/>
      <dgm:t>
        <a:bodyPr/>
        <a:lstStyle/>
        <a:p>
          <a:r>
            <a:rPr lang="en-US" dirty="0"/>
            <a:t>Reinforcement Area (Dimension)</a:t>
          </a:r>
        </a:p>
      </dgm:t>
    </dgm:pt>
    <dgm:pt modelId="{37604A0A-FC3E-4E0D-836D-ACEB1E8E3BAF}" type="parTrans" cxnId="{02999EA5-9DE5-4AEA-A8D4-207F410F3F46}">
      <dgm:prSet/>
      <dgm:spPr/>
      <dgm:t>
        <a:bodyPr/>
        <a:lstStyle/>
        <a:p>
          <a:endParaRPr lang="en-US"/>
        </a:p>
      </dgm:t>
    </dgm:pt>
    <dgm:pt modelId="{0966BB8F-30C8-4E98-B535-694B7EF27E16}" type="sibTrans" cxnId="{02999EA5-9DE5-4AEA-A8D4-207F410F3F46}">
      <dgm:prSet/>
      <dgm:spPr/>
      <dgm:t>
        <a:bodyPr/>
        <a:lstStyle/>
        <a:p>
          <a:endParaRPr lang="en-US"/>
        </a:p>
      </dgm:t>
    </dgm:pt>
    <dgm:pt modelId="{796B8C84-CB9F-46F4-AA12-F481E387DAC8}">
      <dgm:prSet phldrT="[Text]"/>
      <dgm:spPr/>
      <dgm:t>
        <a:bodyPr/>
        <a:lstStyle/>
        <a:p>
          <a:r>
            <a:rPr lang="en-US" dirty="0"/>
            <a:t>Self-Analysis and Follow-Up Questions</a:t>
          </a:r>
        </a:p>
      </dgm:t>
    </dgm:pt>
    <dgm:pt modelId="{7F8925DF-0F17-42F0-9EC8-FFFE35113473}" type="parTrans" cxnId="{5A316E01-5464-46FB-9149-090AE993E229}">
      <dgm:prSet/>
      <dgm:spPr/>
      <dgm:t>
        <a:bodyPr/>
        <a:lstStyle/>
        <a:p>
          <a:endParaRPr lang="en-US"/>
        </a:p>
      </dgm:t>
    </dgm:pt>
    <dgm:pt modelId="{FF629C6B-21BF-4248-A6CD-6123E3F7C01C}" type="sibTrans" cxnId="{5A316E01-5464-46FB-9149-090AE993E229}">
      <dgm:prSet/>
      <dgm:spPr/>
      <dgm:t>
        <a:bodyPr/>
        <a:lstStyle/>
        <a:p>
          <a:endParaRPr lang="en-US"/>
        </a:p>
      </dgm:t>
    </dgm:pt>
    <dgm:pt modelId="{C5D34472-8065-4C51-A19D-8A60663F98ED}">
      <dgm:prSet phldrT="[Text]"/>
      <dgm:spPr/>
      <dgm:t>
        <a:bodyPr/>
        <a:lstStyle/>
        <a:p>
          <a:r>
            <a:rPr lang="en-US" dirty="0"/>
            <a:t>Ask a general impression question about the lesson. </a:t>
          </a:r>
        </a:p>
      </dgm:t>
    </dgm:pt>
    <dgm:pt modelId="{6B1E4E46-2C57-4F46-B133-A4FFE75F26EB}" type="parTrans" cxnId="{3CE1F298-5642-414A-A3C3-FD03F0ED4A38}">
      <dgm:prSet/>
      <dgm:spPr/>
      <dgm:t>
        <a:bodyPr/>
        <a:lstStyle/>
        <a:p>
          <a:endParaRPr lang="en-US"/>
        </a:p>
      </dgm:t>
    </dgm:pt>
    <dgm:pt modelId="{82DEC1A8-F86A-4A53-AB49-2BEE148E89A3}" type="sibTrans" cxnId="{3CE1F298-5642-414A-A3C3-FD03F0ED4A38}">
      <dgm:prSet/>
      <dgm:spPr/>
      <dgm:t>
        <a:bodyPr/>
        <a:lstStyle/>
        <a:p>
          <a:endParaRPr lang="en-US"/>
        </a:p>
      </dgm:t>
    </dgm:pt>
    <dgm:pt modelId="{7809E614-42D3-40C1-B514-83BD4DCF4CCD}">
      <dgm:prSet phldrT="[Text]"/>
      <dgm:spPr/>
      <dgm:t>
        <a:bodyPr/>
        <a:lstStyle/>
        <a:p>
          <a:r>
            <a:rPr lang="en-US" dirty="0"/>
            <a:t>Refinement</a:t>
          </a:r>
        </a:p>
      </dgm:t>
    </dgm:pt>
    <dgm:pt modelId="{169A2C8A-6DE8-4540-9ED8-F08F30D98B42}" type="parTrans" cxnId="{CAFDB4F1-66A3-42C7-9099-FD06CBA02E37}">
      <dgm:prSet/>
      <dgm:spPr/>
      <dgm:t>
        <a:bodyPr/>
        <a:lstStyle/>
        <a:p>
          <a:endParaRPr lang="en-US"/>
        </a:p>
      </dgm:t>
    </dgm:pt>
    <dgm:pt modelId="{D417564C-5B1E-47BD-ADB9-81A050191A46}" type="sibTrans" cxnId="{CAFDB4F1-66A3-42C7-9099-FD06CBA02E37}">
      <dgm:prSet/>
      <dgm:spPr/>
      <dgm:t>
        <a:bodyPr/>
        <a:lstStyle/>
        <a:p>
          <a:endParaRPr lang="en-US"/>
        </a:p>
      </dgm:t>
    </dgm:pt>
    <dgm:pt modelId="{ED0BB081-959E-4D8C-B9B7-29B0A5889C42}">
      <dgm:prSet phldrT="[Text]"/>
      <dgm:spPr/>
      <dgm:t>
        <a:bodyPr/>
        <a:lstStyle/>
        <a:p>
          <a:r>
            <a:rPr lang="en-US" dirty="0"/>
            <a:t>Refinement Area (Dimension)</a:t>
          </a:r>
        </a:p>
      </dgm:t>
    </dgm:pt>
    <dgm:pt modelId="{EF3A2A94-23F3-44B7-80CF-51BCC66A8360}" type="parTrans" cxnId="{BB20C4A9-72A2-4AEF-8043-FB852CBA5D40}">
      <dgm:prSet/>
      <dgm:spPr/>
      <dgm:t>
        <a:bodyPr/>
        <a:lstStyle/>
        <a:p>
          <a:endParaRPr lang="en-US"/>
        </a:p>
      </dgm:t>
    </dgm:pt>
    <dgm:pt modelId="{CC1B457A-179F-4C28-9509-F8D8DB1A2310}" type="sibTrans" cxnId="{BB20C4A9-72A2-4AEF-8043-FB852CBA5D40}">
      <dgm:prSet/>
      <dgm:spPr/>
      <dgm:t>
        <a:bodyPr/>
        <a:lstStyle/>
        <a:p>
          <a:endParaRPr lang="en-US"/>
        </a:p>
      </dgm:t>
    </dgm:pt>
    <dgm:pt modelId="{34B20537-32A6-4212-9D16-BF8863FEC41B}">
      <dgm:prSet phldrT="[Text]"/>
      <dgm:spPr/>
      <dgm:t>
        <a:bodyPr/>
        <a:lstStyle/>
        <a:p>
          <a:r>
            <a:rPr lang="en-US" dirty="0"/>
            <a:t>Self-Analysis and Follow-Up Questions</a:t>
          </a:r>
        </a:p>
      </dgm:t>
    </dgm:pt>
    <dgm:pt modelId="{457F6E6B-364C-4850-880B-1BE2148F3A75}" type="parTrans" cxnId="{BAF07F05-9F88-4428-A765-B1EA1CE0C9E4}">
      <dgm:prSet/>
      <dgm:spPr/>
      <dgm:t>
        <a:bodyPr/>
        <a:lstStyle/>
        <a:p>
          <a:endParaRPr lang="en-US"/>
        </a:p>
      </dgm:t>
    </dgm:pt>
    <dgm:pt modelId="{055A38DD-F58B-4DBF-9548-9F8F501EC1E9}" type="sibTrans" cxnId="{BAF07F05-9F88-4428-A765-B1EA1CE0C9E4}">
      <dgm:prSet/>
      <dgm:spPr/>
      <dgm:t>
        <a:bodyPr/>
        <a:lstStyle/>
        <a:p>
          <a:endParaRPr lang="en-US"/>
        </a:p>
      </dgm:t>
    </dgm:pt>
    <dgm:pt modelId="{38AF5E35-B601-40F7-8F16-77461E511DB7}">
      <dgm:prSet phldrT="[Text]"/>
      <dgm:spPr/>
      <dgm:t>
        <a:bodyPr/>
        <a:lstStyle/>
        <a:p>
          <a:r>
            <a:rPr lang="en-US"/>
            <a:t>Share Evidence for Reinforcement</a:t>
          </a:r>
          <a:endParaRPr lang="en-US" dirty="0"/>
        </a:p>
      </dgm:t>
    </dgm:pt>
    <dgm:pt modelId="{E11A4794-B786-43C5-A9E4-BC38540B4B9C}" type="parTrans" cxnId="{FE4CBC88-0BCB-4FC2-9FB3-A8F751B7108A}">
      <dgm:prSet/>
      <dgm:spPr/>
      <dgm:t>
        <a:bodyPr/>
        <a:lstStyle/>
        <a:p>
          <a:endParaRPr lang="en-US"/>
        </a:p>
      </dgm:t>
    </dgm:pt>
    <dgm:pt modelId="{4E29B106-3FAE-42F0-8FD4-003278B8B095}" type="sibTrans" cxnId="{FE4CBC88-0BCB-4FC2-9FB3-A8F751B7108A}">
      <dgm:prSet/>
      <dgm:spPr/>
      <dgm:t>
        <a:bodyPr/>
        <a:lstStyle/>
        <a:p>
          <a:endParaRPr lang="en-US"/>
        </a:p>
      </dgm:t>
    </dgm:pt>
    <dgm:pt modelId="{63F4319C-CB2E-4B1F-B984-14C7BE5298BE}">
      <dgm:prSet phldrT="[Text]"/>
      <dgm:spPr/>
      <dgm:t>
        <a:bodyPr/>
        <a:lstStyle/>
        <a:p>
          <a:r>
            <a:rPr lang="en-US" dirty="0"/>
            <a:t>Share Evidence for Refinement </a:t>
          </a:r>
        </a:p>
      </dgm:t>
    </dgm:pt>
    <dgm:pt modelId="{C32D97FC-F426-4BC1-A3E6-0F20A99350F8}" type="parTrans" cxnId="{B0501C27-9D14-48D4-A9A2-477A702F446C}">
      <dgm:prSet/>
      <dgm:spPr/>
      <dgm:t>
        <a:bodyPr/>
        <a:lstStyle/>
        <a:p>
          <a:endParaRPr lang="en-US"/>
        </a:p>
      </dgm:t>
    </dgm:pt>
    <dgm:pt modelId="{54FA7374-6A7E-478F-B4FD-CBA51B6E53FC}" type="sibTrans" cxnId="{B0501C27-9D14-48D4-A9A2-477A702F446C}">
      <dgm:prSet/>
      <dgm:spPr/>
      <dgm:t>
        <a:bodyPr/>
        <a:lstStyle/>
        <a:p>
          <a:endParaRPr lang="en-US"/>
        </a:p>
      </dgm:t>
    </dgm:pt>
    <dgm:pt modelId="{28566E00-F398-48C3-8CAD-E630E3ACD93A}">
      <dgm:prSet phldrT="[Text]"/>
      <dgm:spPr/>
      <dgm:t>
        <a:bodyPr/>
        <a:lstStyle/>
        <a:p>
          <a:r>
            <a:rPr lang="en-US" dirty="0"/>
            <a:t>Share Recommendations</a:t>
          </a:r>
        </a:p>
      </dgm:t>
    </dgm:pt>
    <dgm:pt modelId="{42C5C117-079F-47D1-8BE8-0B505122C2F9}" type="parTrans" cxnId="{149F07C5-16BE-4555-81FD-E4C1214553AD}">
      <dgm:prSet/>
      <dgm:spPr/>
      <dgm:t>
        <a:bodyPr/>
        <a:lstStyle/>
        <a:p>
          <a:endParaRPr lang="en-US"/>
        </a:p>
      </dgm:t>
    </dgm:pt>
    <dgm:pt modelId="{35FC6294-69FE-4317-A99B-47B642C0C15B}" type="sibTrans" cxnId="{149F07C5-16BE-4555-81FD-E4C1214553AD}">
      <dgm:prSet/>
      <dgm:spPr/>
      <dgm:t>
        <a:bodyPr/>
        <a:lstStyle/>
        <a:p>
          <a:endParaRPr lang="en-US"/>
        </a:p>
      </dgm:t>
    </dgm:pt>
    <dgm:pt modelId="{6055AD82-717F-43C6-8C29-AC4F61B56230}">
      <dgm:prSet phldrT="[Text]"/>
      <dgm:spPr/>
      <dgm:t>
        <a:bodyPr/>
        <a:lstStyle/>
        <a:p>
          <a:r>
            <a:rPr lang="en-US" dirty="0"/>
            <a:t>Review Ratings </a:t>
          </a:r>
        </a:p>
      </dgm:t>
    </dgm:pt>
    <dgm:pt modelId="{91DB8F9C-ECAD-488E-9F4E-F6A4B318A9ED}" type="parTrans" cxnId="{076D3212-3B06-41D8-8B35-F9CFDBDFE034}">
      <dgm:prSet/>
      <dgm:spPr/>
      <dgm:t>
        <a:bodyPr/>
        <a:lstStyle/>
        <a:p>
          <a:endParaRPr lang="en-US"/>
        </a:p>
      </dgm:t>
    </dgm:pt>
    <dgm:pt modelId="{D089E5BD-EEB0-4822-BFC5-A7A70DEDC471}" type="sibTrans" cxnId="{076D3212-3B06-41D8-8B35-F9CFDBDFE034}">
      <dgm:prSet/>
      <dgm:spPr/>
      <dgm:t>
        <a:bodyPr/>
        <a:lstStyle/>
        <a:p>
          <a:endParaRPr lang="en-US"/>
        </a:p>
      </dgm:t>
    </dgm:pt>
    <dgm:pt modelId="{EC466EAB-196F-4F5B-A8C7-584AC33ED47E}">
      <dgm:prSet phldrT="[Text]"/>
      <dgm:spPr/>
      <dgm:t>
        <a:bodyPr/>
        <a:lstStyle/>
        <a:p>
          <a:r>
            <a:rPr lang="en-US" dirty="0"/>
            <a:t>Share Evidence for Ratings </a:t>
          </a:r>
        </a:p>
      </dgm:t>
    </dgm:pt>
    <dgm:pt modelId="{51BA3395-BC6E-43CB-9C93-2B019E13CD66}" type="parTrans" cxnId="{9FA8C194-616F-4FA9-9033-CF72C0F18038}">
      <dgm:prSet/>
      <dgm:spPr/>
      <dgm:t>
        <a:bodyPr/>
        <a:lstStyle/>
        <a:p>
          <a:endParaRPr lang="en-US"/>
        </a:p>
      </dgm:t>
    </dgm:pt>
    <dgm:pt modelId="{688A1146-20F6-457D-8758-845F84854E2F}" type="sibTrans" cxnId="{9FA8C194-616F-4FA9-9033-CF72C0F18038}">
      <dgm:prSet/>
      <dgm:spPr/>
      <dgm:t>
        <a:bodyPr/>
        <a:lstStyle/>
        <a:p>
          <a:endParaRPr lang="en-US"/>
        </a:p>
      </dgm:t>
    </dgm:pt>
    <dgm:pt modelId="{9B36E45F-F101-4DE2-A4F5-D64838AFF191}" type="pres">
      <dgm:prSet presAssocID="{BA82C258-964C-4CCE-BC3C-045A542B71F4}" presName="diagram" presStyleCnt="0">
        <dgm:presLayoutVars>
          <dgm:chPref val="1"/>
          <dgm:dir/>
          <dgm:animOne val="branch"/>
          <dgm:animLvl val="lvl"/>
          <dgm:resizeHandles/>
        </dgm:presLayoutVars>
      </dgm:prSet>
      <dgm:spPr/>
    </dgm:pt>
    <dgm:pt modelId="{9BDF2C3B-9D24-4F32-B9FB-F38264E84746}" type="pres">
      <dgm:prSet presAssocID="{7504D27D-B78B-4F82-90C0-FC11EBA346BF}" presName="root" presStyleCnt="0"/>
      <dgm:spPr/>
    </dgm:pt>
    <dgm:pt modelId="{F562EE4E-6E66-4422-8FFF-BE0AD1A01C44}" type="pres">
      <dgm:prSet presAssocID="{7504D27D-B78B-4F82-90C0-FC11EBA346BF}" presName="rootComposite" presStyleCnt="0"/>
      <dgm:spPr/>
    </dgm:pt>
    <dgm:pt modelId="{406310AE-668C-4EB6-8B35-862A19E45E16}" type="pres">
      <dgm:prSet presAssocID="{7504D27D-B78B-4F82-90C0-FC11EBA346BF}" presName="rootText" presStyleLbl="node1" presStyleIdx="0" presStyleCnt="4"/>
      <dgm:spPr/>
    </dgm:pt>
    <dgm:pt modelId="{5419F9B4-7A97-4531-83A0-AD90392379A3}" type="pres">
      <dgm:prSet presAssocID="{7504D27D-B78B-4F82-90C0-FC11EBA346BF}" presName="rootConnector" presStyleLbl="node1" presStyleIdx="0" presStyleCnt="4"/>
      <dgm:spPr/>
    </dgm:pt>
    <dgm:pt modelId="{FE11A601-0630-4D4D-8704-6E2970FED2A6}" type="pres">
      <dgm:prSet presAssocID="{7504D27D-B78B-4F82-90C0-FC11EBA346BF}" presName="childShape" presStyleCnt="0"/>
      <dgm:spPr/>
    </dgm:pt>
    <dgm:pt modelId="{488081A6-012F-468B-A769-61615495CF9E}" type="pres">
      <dgm:prSet presAssocID="{F13EA4A2-6664-48F4-8636-0E16531ABD92}" presName="Name13" presStyleLbl="parChTrans1D2" presStyleIdx="0" presStyleCnt="11"/>
      <dgm:spPr/>
    </dgm:pt>
    <dgm:pt modelId="{4753F095-ABC3-47CB-92B9-703EF4AE163A}" type="pres">
      <dgm:prSet presAssocID="{41BF4476-44E8-4931-80CE-7B005391F8E7}" presName="childText" presStyleLbl="bgAcc1" presStyleIdx="0" presStyleCnt="11">
        <dgm:presLayoutVars>
          <dgm:bulletEnabled val="1"/>
        </dgm:presLayoutVars>
      </dgm:prSet>
      <dgm:spPr/>
    </dgm:pt>
    <dgm:pt modelId="{E81202F4-5C4D-459E-ADFF-14DC3EA07AAE}" type="pres">
      <dgm:prSet presAssocID="{6CB85586-76F6-440A-BACE-2C2CFAEE2B1D}" presName="Name13" presStyleLbl="parChTrans1D2" presStyleIdx="1" presStyleCnt="11"/>
      <dgm:spPr/>
    </dgm:pt>
    <dgm:pt modelId="{A277503A-E852-4CBB-BEA6-1207506A3967}" type="pres">
      <dgm:prSet presAssocID="{BA270466-6C5A-43D8-80C8-F53ECE839531}" presName="childText" presStyleLbl="bgAcc1" presStyleIdx="1" presStyleCnt="11">
        <dgm:presLayoutVars>
          <dgm:bulletEnabled val="1"/>
        </dgm:presLayoutVars>
      </dgm:prSet>
      <dgm:spPr/>
    </dgm:pt>
    <dgm:pt modelId="{7C2A5087-40FC-42F1-B8D4-F343F75ED0AA}" type="pres">
      <dgm:prSet presAssocID="{6B1E4E46-2C57-4F46-B133-A4FFE75F26EB}" presName="Name13" presStyleLbl="parChTrans1D2" presStyleIdx="2" presStyleCnt="11"/>
      <dgm:spPr/>
    </dgm:pt>
    <dgm:pt modelId="{4B30D0CB-5154-487F-964A-3FFAB1729563}" type="pres">
      <dgm:prSet presAssocID="{C5D34472-8065-4C51-A19D-8A60663F98ED}" presName="childText" presStyleLbl="bgAcc1" presStyleIdx="2" presStyleCnt="11">
        <dgm:presLayoutVars>
          <dgm:bulletEnabled val="1"/>
        </dgm:presLayoutVars>
      </dgm:prSet>
      <dgm:spPr/>
    </dgm:pt>
    <dgm:pt modelId="{A83DD3C8-31ED-4215-BA5D-2BE7F6DB3BCB}" type="pres">
      <dgm:prSet presAssocID="{E0F9D8CC-8ADD-4F28-A963-8FBDF1C1438D}" presName="root" presStyleCnt="0"/>
      <dgm:spPr/>
    </dgm:pt>
    <dgm:pt modelId="{73ABC87C-541C-4C22-8D02-4AE6362F733F}" type="pres">
      <dgm:prSet presAssocID="{E0F9D8CC-8ADD-4F28-A963-8FBDF1C1438D}" presName="rootComposite" presStyleCnt="0"/>
      <dgm:spPr/>
    </dgm:pt>
    <dgm:pt modelId="{606E2CBB-4CD1-40E1-AED7-0662D1D3CC37}" type="pres">
      <dgm:prSet presAssocID="{E0F9D8CC-8ADD-4F28-A963-8FBDF1C1438D}" presName="rootText" presStyleLbl="node1" presStyleIdx="1" presStyleCnt="4"/>
      <dgm:spPr/>
    </dgm:pt>
    <dgm:pt modelId="{EC9D09E1-1415-49D5-B621-796FC72759CB}" type="pres">
      <dgm:prSet presAssocID="{E0F9D8CC-8ADD-4F28-A963-8FBDF1C1438D}" presName="rootConnector" presStyleLbl="node1" presStyleIdx="1" presStyleCnt="4"/>
      <dgm:spPr/>
    </dgm:pt>
    <dgm:pt modelId="{77DD7184-C601-46C5-BE8E-9795DF7F48CE}" type="pres">
      <dgm:prSet presAssocID="{E0F9D8CC-8ADD-4F28-A963-8FBDF1C1438D}" presName="childShape" presStyleCnt="0"/>
      <dgm:spPr/>
    </dgm:pt>
    <dgm:pt modelId="{EC94C911-6800-4EB8-B218-2A26C4180F03}" type="pres">
      <dgm:prSet presAssocID="{37604A0A-FC3E-4E0D-836D-ACEB1E8E3BAF}" presName="Name13" presStyleLbl="parChTrans1D2" presStyleIdx="3" presStyleCnt="11"/>
      <dgm:spPr/>
    </dgm:pt>
    <dgm:pt modelId="{B45F594A-6AFD-48A9-B898-068E165AD40F}" type="pres">
      <dgm:prSet presAssocID="{662A7715-FA44-478F-A15D-F1964BF19599}" presName="childText" presStyleLbl="bgAcc1" presStyleIdx="3" presStyleCnt="11">
        <dgm:presLayoutVars>
          <dgm:bulletEnabled val="1"/>
        </dgm:presLayoutVars>
      </dgm:prSet>
      <dgm:spPr/>
    </dgm:pt>
    <dgm:pt modelId="{3A7228FA-007B-4717-ABB2-194AF918E0E6}" type="pres">
      <dgm:prSet presAssocID="{7F8925DF-0F17-42F0-9EC8-FFFE35113473}" presName="Name13" presStyleLbl="parChTrans1D2" presStyleIdx="4" presStyleCnt="11"/>
      <dgm:spPr/>
    </dgm:pt>
    <dgm:pt modelId="{FCFCA8BA-82DD-4D7E-9676-16A0A7052D71}" type="pres">
      <dgm:prSet presAssocID="{796B8C84-CB9F-46F4-AA12-F481E387DAC8}" presName="childText" presStyleLbl="bgAcc1" presStyleIdx="4" presStyleCnt="11">
        <dgm:presLayoutVars>
          <dgm:bulletEnabled val="1"/>
        </dgm:presLayoutVars>
      </dgm:prSet>
      <dgm:spPr/>
    </dgm:pt>
    <dgm:pt modelId="{7E4A2962-F43F-479F-ABBF-E081D5851C28}" type="pres">
      <dgm:prSet presAssocID="{E11A4794-B786-43C5-A9E4-BC38540B4B9C}" presName="Name13" presStyleLbl="parChTrans1D2" presStyleIdx="5" presStyleCnt="11"/>
      <dgm:spPr/>
    </dgm:pt>
    <dgm:pt modelId="{98D3494D-91EA-4869-876C-7491C2CCC244}" type="pres">
      <dgm:prSet presAssocID="{38AF5E35-B601-40F7-8F16-77461E511DB7}" presName="childText" presStyleLbl="bgAcc1" presStyleIdx="5" presStyleCnt="11">
        <dgm:presLayoutVars>
          <dgm:bulletEnabled val="1"/>
        </dgm:presLayoutVars>
      </dgm:prSet>
      <dgm:spPr/>
    </dgm:pt>
    <dgm:pt modelId="{7938F460-EB94-480F-9BA7-0F2B59D499BC}" type="pres">
      <dgm:prSet presAssocID="{7809E614-42D3-40C1-B514-83BD4DCF4CCD}" presName="root" presStyleCnt="0"/>
      <dgm:spPr/>
    </dgm:pt>
    <dgm:pt modelId="{45B2250C-0FDC-4E6E-AC0B-93B86F3C322B}" type="pres">
      <dgm:prSet presAssocID="{7809E614-42D3-40C1-B514-83BD4DCF4CCD}" presName="rootComposite" presStyleCnt="0"/>
      <dgm:spPr/>
    </dgm:pt>
    <dgm:pt modelId="{3288F97A-A21A-4DD3-84C9-48F4E718532F}" type="pres">
      <dgm:prSet presAssocID="{7809E614-42D3-40C1-B514-83BD4DCF4CCD}" presName="rootText" presStyleLbl="node1" presStyleIdx="2" presStyleCnt="4"/>
      <dgm:spPr/>
    </dgm:pt>
    <dgm:pt modelId="{A08728B3-D8B4-4686-8CEE-BF5173D6FBF5}" type="pres">
      <dgm:prSet presAssocID="{7809E614-42D3-40C1-B514-83BD4DCF4CCD}" presName="rootConnector" presStyleLbl="node1" presStyleIdx="2" presStyleCnt="4"/>
      <dgm:spPr/>
    </dgm:pt>
    <dgm:pt modelId="{7733E11F-7F17-4343-BB25-2B2C2CA141FD}" type="pres">
      <dgm:prSet presAssocID="{7809E614-42D3-40C1-B514-83BD4DCF4CCD}" presName="childShape" presStyleCnt="0"/>
      <dgm:spPr/>
    </dgm:pt>
    <dgm:pt modelId="{14C4017F-6A36-411B-B8BB-C902A2F51D7D}" type="pres">
      <dgm:prSet presAssocID="{EF3A2A94-23F3-44B7-80CF-51BCC66A8360}" presName="Name13" presStyleLbl="parChTrans1D2" presStyleIdx="6" presStyleCnt="11"/>
      <dgm:spPr/>
    </dgm:pt>
    <dgm:pt modelId="{3E294E92-0501-4B9B-AEC6-8B2B5CD58017}" type="pres">
      <dgm:prSet presAssocID="{ED0BB081-959E-4D8C-B9B7-29B0A5889C42}" presName="childText" presStyleLbl="bgAcc1" presStyleIdx="6" presStyleCnt="11">
        <dgm:presLayoutVars>
          <dgm:bulletEnabled val="1"/>
        </dgm:presLayoutVars>
      </dgm:prSet>
      <dgm:spPr/>
    </dgm:pt>
    <dgm:pt modelId="{5FE15929-2963-4895-908C-A248360D80E8}" type="pres">
      <dgm:prSet presAssocID="{457F6E6B-364C-4850-880B-1BE2148F3A75}" presName="Name13" presStyleLbl="parChTrans1D2" presStyleIdx="7" presStyleCnt="11"/>
      <dgm:spPr/>
    </dgm:pt>
    <dgm:pt modelId="{75563E8A-01EF-4729-B562-B62662F3808F}" type="pres">
      <dgm:prSet presAssocID="{34B20537-32A6-4212-9D16-BF8863FEC41B}" presName="childText" presStyleLbl="bgAcc1" presStyleIdx="7" presStyleCnt="11">
        <dgm:presLayoutVars>
          <dgm:bulletEnabled val="1"/>
        </dgm:presLayoutVars>
      </dgm:prSet>
      <dgm:spPr/>
    </dgm:pt>
    <dgm:pt modelId="{00FF9727-07DD-4C56-8DD5-A4531639D50F}" type="pres">
      <dgm:prSet presAssocID="{C32D97FC-F426-4BC1-A3E6-0F20A99350F8}" presName="Name13" presStyleLbl="parChTrans1D2" presStyleIdx="8" presStyleCnt="11"/>
      <dgm:spPr/>
    </dgm:pt>
    <dgm:pt modelId="{95B6AE5B-6AFB-485A-B76A-5A48C7EFBAF6}" type="pres">
      <dgm:prSet presAssocID="{63F4319C-CB2E-4B1F-B984-14C7BE5298BE}" presName="childText" presStyleLbl="bgAcc1" presStyleIdx="8" presStyleCnt="11">
        <dgm:presLayoutVars>
          <dgm:bulletEnabled val="1"/>
        </dgm:presLayoutVars>
      </dgm:prSet>
      <dgm:spPr/>
    </dgm:pt>
    <dgm:pt modelId="{3E60B2D5-9303-4DD4-B092-AAB520F8856D}" type="pres">
      <dgm:prSet presAssocID="{42C5C117-079F-47D1-8BE8-0B505122C2F9}" presName="Name13" presStyleLbl="parChTrans1D2" presStyleIdx="9" presStyleCnt="11"/>
      <dgm:spPr/>
    </dgm:pt>
    <dgm:pt modelId="{8F7858A2-A5EC-4549-BF52-93F4AFACC382}" type="pres">
      <dgm:prSet presAssocID="{28566E00-F398-48C3-8CAD-E630E3ACD93A}" presName="childText" presStyleLbl="bgAcc1" presStyleIdx="9" presStyleCnt="11">
        <dgm:presLayoutVars>
          <dgm:bulletEnabled val="1"/>
        </dgm:presLayoutVars>
      </dgm:prSet>
      <dgm:spPr/>
    </dgm:pt>
    <dgm:pt modelId="{1E0AE743-B422-4C6E-A6DC-62169671829F}" type="pres">
      <dgm:prSet presAssocID="{6055AD82-717F-43C6-8C29-AC4F61B56230}" presName="root" presStyleCnt="0"/>
      <dgm:spPr/>
    </dgm:pt>
    <dgm:pt modelId="{0D865FA4-5DD1-4E5C-965D-CFCAF0EEE244}" type="pres">
      <dgm:prSet presAssocID="{6055AD82-717F-43C6-8C29-AC4F61B56230}" presName="rootComposite" presStyleCnt="0"/>
      <dgm:spPr/>
    </dgm:pt>
    <dgm:pt modelId="{35EE18CB-21C0-4BAE-AF3D-1D9E9B0A4DD8}" type="pres">
      <dgm:prSet presAssocID="{6055AD82-717F-43C6-8C29-AC4F61B56230}" presName="rootText" presStyleLbl="node1" presStyleIdx="3" presStyleCnt="4"/>
      <dgm:spPr/>
    </dgm:pt>
    <dgm:pt modelId="{02AC1D09-D847-415C-A23A-97899324C929}" type="pres">
      <dgm:prSet presAssocID="{6055AD82-717F-43C6-8C29-AC4F61B56230}" presName="rootConnector" presStyleLbl="node1" presStyleIdx="3" presStyleCnt="4"/>
      <dgm:spPr/>
    </dgm:pt>
    <dgm:pt modelId="{229FD0F7-B5D0-42CA-8F64-0DF0A05F777E}" type="pres">
      <dgm:prSet presAssocID="{6055AD82-717F-43C6-8C29-AC4F61B56230}" presName="childShape" presStyleCnt="0"/>
      <dgm:spPr/>
    </dgm:pt>
    <dgm:pt modelId="{9063BEBF-D9ED-4580-8AEE-1892B612D740}" type="pres">
      <dgm:prSet presAssocID="{51BA3395-BC6E-43CB-9C93-2B019E13CD66}" presName="Name13" presStyleLbl="parChTrans1D2" presStyleIdx="10" presStyleCnt="11"/>
      <dgm:spPr/>
    </dgm:pt>
    <dgm:pt modelId="{D96C11A6-1A04-43D8-A82E-F98674D20D35}" type="pres">
      <dgm:prSet presAssocID="{EC466EAB-196F-4F5B-A8C7-584AC33ED47E}" presName="childText" presStyleLbl="bgAcc1" presStyleIdx="10" presStyleCnt="11">
        <dgm:presLayoutVars>
          <dgm:bulletEnabled val="1"/>
        </dgm:presLayoutVars>
      </dgm:prSet>
      <dgm:spPr/>
    </dgm:pt>
  </dgm:ptLst>
  <dgm:cxnLst>
    <dgm:cxn modelId="{5A316E01-5464-46FB-9149-090AE993E229}" srcId="{E0F9D8CC-8ADD-4F28-A963-8FBDF1C1438D}" destId="{796B8C84-CB9F-46F4-AA12-F481E387DAC8}" srcOrd="1" destOrd="0" parTransId="{7F8925DF-0F17-42F0-9EC8-FFFE35113473}" sibTransId="{FF629C6B-21BF-4248-A6CD-6123E3F7C01C}"/>
    <dgm:cxn modelId="{78EEB801-CE79-4255-9137-01216DC6E0AA}" type="presOf" srcId="{E11A4794-B786-43C5-A9E4-BC38540B4B9C}" destId="{7E4A2962-F43F-479F-ABBF-E081D5851C28}" srcOrd="0" destOrd="0" presId="urn:microsoft.com/office/officeart/2005/8/layout/hierarchy3"/>
    <dgm:cxn modelId="{BAF07F05-9F88-4428-A765-B1EA1CE0C9E4}" srcId="{7809E614-42D3-40C1-B514-83BD4DCF4CCD}" destId="{34B20537-32A6-4212-9D16-BF8863FEC41B}" srcOrd="1" destOrd="0" parTransId="{457F6E6B-364C-4850-880B-1BE2148F3A75}" sibTransId="{055A38DD-F58B-4DBF-9548-9F8F501EC1E9}"/>
    <dgm:cxn modelId="{4F7EAE06-28CC-49DF-B317-D2A0F4804438}" srcId="{BA82C258-964C-4CCE-BC3C-045A542B71F4}" destId="{E0F9D8CC-8ADD-4F28-A963-8FBDF1C1438D}" srcOrd="1" destOrd="0" parTransId="{8459F82A-71D5-4535-A520-8E6B2891DD26}" sibTransId="{A5BDE3E7-400B-4E43-89D1-A2292B82A82B}"/>
    <dgm:cxn modelId="{44383C0B-2100-4CBE-A51D-BBE59385FE3A}" type="presOf" srcId="{7809E614-42D3-40C1-B514-83BD4DCF4CCD}" destId="{3288F97A-A21A-4DD3-84C9-48F4E718532F}" srcOrd="0" destOrd="0" presId="urn:microsoft.com/office/officeart/2005/8/layout/hierarchy3"/>
    <dgm:cxn modelId="{E9D8180D-107D-486A-BB3B-8FCE075AF8A1}" type="presOf" srcId="{C5D34472-8065-4C51-A19D-8A60663F98ED}" destId="{4B30D0CB-5154-487F-964A-3FFAB1729563}" srcOrd="0" destOrd="0" presId="urn:microsoft.com/office/officeart/2005/8/layout/hierarchy3"/>
    <dgm:cxn modelId="{3CE10A0F-339D-4BA4-B1F0-0DA3C8C35172}" type="presOf" srcId="{BA270466-6C5A-43D8-80C8-F53ECE839531}" destId="{A277503A-E852-4CBB-BEA6-1207506A3967}" srcOrd="0" destOrd="0" presId="urn:microsoft.com/office/officeart/2005/8/layout/hierarchy3"/>
    <dgm:cxn modelId="{076D3212-3B06-41D8-8B35-F9CFDBDFE034}" srcId="{BA82C258-964C-4CCE-BC3C-045A542B71F4}" destId="{6055AD82-717F-43C6-8C29-AC4F61B56230}" srcOrd="3" destOrd="0" parTransId="{91DB8F9C-ECAD-488E-9F4E-F6A4B318A9ED}" sibTransId="{D089E5BD-EEB0-4822-BFC5-A7A70DEDC471}"/>
    <dgm:cxn modelId="{AC913017-B7C4-4DD7-9699-69E8DFCC4FC6}" srcId="{BA82C258-964C-4CCE-BC3C-045A542B71F4}" destId="{7504D27D-B78B-4F82-90C0-FC11EBA346BF}" srcOrd="0" destOrd="0" parTransId="{5EF9F349-7F79-486C-8807-4204A231D328}" sibTransId="{2F6F6A58-B206-4C75-8A58-253BF41A97E0}"/>
    <dgm:cxn modelId="{30FB6D1B-005F-415F-A9A0-E3031183E7C4}" type="presOf" srcId="{457F6E6B-364C-4850-880B-1BE2148F3A75}" destId="{5FE15929-2963-4895-908C-A248360D80E8}" srcOrd="0" destOrd="0" presId="urn:microsoft.com/office/officeart/2005/8/layout/hierarchy3"/>
    <dgm:cxn modelId="{399BE01D-8FB8-4E01-8AFD-FFB25F3746FF}" type="presOf" srcId="{7F8925DF-0F17-42F0-9EC8-FFFE35113473}" destId="{3A7228FA-007B-4717-ABB2-194AF918E0E6}" srcOrd="0" destOrd="0" presId="urn:microsoft.com/office/officeart/2005/8/layout/hierarchy3"/>
    <dgm:cxn modelId="{9C2C4E1E-D0DE-4778-9BCD-C8685D744020}" type="presOf" srcId="{6055AD82-717F-43C6-8C29-AC4F61B56230}" destId="{35EE18CB-21C0-4BAE-AF3D-1D9E9B0A4DD8}" srcOrd="0" destOrd="0" presId="urn:microsoft.com/office/officeart/2005/8/layout/hierarchy3"/>
    <dgm:cxn modelId="{DA81CE1E-5DD2-4C36-A415-6D06B75D26E7}" type="presOf" srcId="{7504D27D-B78B-4F82-90C0-FC11EBA346BF}" destId="{406310AE-668C-4EB6-8B35-862A19E45E16}" srcOrd="0" destOrd="0" presId="urn:microsoft.com/office/officeart/2005/8/layout/hierarchy3"/>
    <dgm:cxn modelId="{6B592622-411D-493A-A483-F2F45A7DFE7B}" type="presOf" srcId="{51BA3395-BC6E-43CB-9C93-2B019E13CD66}" destId="{9063BEBF-D9ED-4580-8AEE-1892B612D740}" srcOrd="0" destOrd="0" presId="urn:microsoft.com/office/officeart/2005/8/layout/hierarchy3"/>
    <dgm:cxn modelId="{B0501C27-9D14-48D4-A9A2-477A702F446C}" srcId="{7809E614-42D3-40C1-B514-83BD4DCF4CCD}" destId="{63F4319C-CB2E-4B1F-B984-14C7BE5298BE}" srcOrd="2" destOrd="0" parTransId="{C32D97FC-F426-4BC1-A3E6-0F20A99350F8}" sibTransId="{54FA7374-6A7E-478F-B4FD-CBA51B6E53FC}"/>
    <dgm:cxn modelId="{4F4C532F-D015-44BC-B731-69AA683DAF06}" type="presOf" srcId="{EF3A2A94-23F3-44B7-80CF-51BCC66A8360}" destId="{14C4017F-6A36-411B-B8BB-C902A2F51D7D}" srcOrd="0" destOrd="0" presId="urn:microsoft.com/office/officeart/2005/8/layout/hierarchy3"/>
    <dgm:cxn modelId="{E8F28842-8BB4-4183-B4D3-67ED01BD7B93}" type="presOf" srcId="{662A7715-FA44-478F-A15D-F1964BF19599}" destId="{B45F594A-6AFD-48A9-B898-068E165AD40F}" srcOrd="0" destOrd="0" presId="urn:microsoft.com/office/officeart/2005/8/layout/hierarchy3"/>
    <dgm:cxn modelId="{13BDA163-E779-42A4-945D-8BBABE8E95B5}" type="presOf" srcId="{E0F9D8CC-8ADD-4F28-A963-8FBDF1C1438D}" destId="{EC9D09E1-1415-49D5-B621-796FC72759CB}" srcOrd="1" destOrd="0" presId="urn:microsoft.com/office/officeart/2005/8/layout/hierarchy3"/>
    <dgm:cxn modelId="{A533EC4B-6AE5-4996-ABFC-CD28357EBA81}" srcId="{7504D27D-B78B-4F82-90C0-FC11EBA346BF}" destId="{BA270466-6C5A-43D8-80C8-F53ECE839531}" srcOrd="1" destOrd="0" parTransId="{6CB85586-76F6-440A-BACE-2C2CFAEE2B1D}" sibTransId="{127039CD-E6E4-42D6-8B5E-4794BBBCCE1A}"/>
    <dgm:cxn modelId="{4E83A357-1FD1-40DB-9592-B8588E846143}" type="presOf" srcId="{34B20537-32A6-4212-9D16-BF8863FEC41B}" destId="{75563E8A-01EF-4729-B562-B62662F3808F}" srcOrd="0" destOrd="0" presId="urn:microsoft.com/office/officeart/2005/8/layout/hierarchy3"/>
    <dgm:cxn modelId="{5C0A5985-2AB1-4260-A1A0-5D0EC8B3DAC0}" type="presOf" srcId="{E0F9D8CC-8ADD-4F28-A963-8FBDF1C1438D}" destId="{606E2CBB-4CD1-40E1-AED7-0662D1D3CC37}" srcOrd="0" destOrd="0" presId="urn:microsoft.com/office/officeart/2005/8/layout/hierarchy3"/>
    <dgm:cxn modelId="{AFC91188-D5F3-4EEC-8150-C0C5D2DF625F}" type="presOf" srcId="{41BF4476-44E8-4931-80CE-7B005391F8E7}" destId="{4753F095-ABC3-47CB-92B9-703EF4AE163A}" srcOrd="0" destOrd="0" presId="urn:microsoft.com/office/officeart/2005/8/layout/hierarchy3"/>
    <dgm:cxn modelId="{38A51B88-08C6-4C84-A270-429C61141575}" type="presOf" srcId="{63F4319C-CB2E-4B1F-B984-14C7BE5298BE}" destId="{95B6AE5B-6AFB-485A-B76A-5A48C7EFBAF6}" srcOrd="0" destOrd="0" presId="urn:microsoft.com/office/officeart/2005/8/layout/hierarchy3"/>
    <dgm:cxn modelId="{FE4CBC88-0BCB-4FC2-9FB3-A8F751B7108A}" srcId="{E0F9D8CC-8ADD-4F28-A963-8FBDF1C1438D}" destId="{38AF5E35-B601-40F7-8F16-77461E511DB7}" srcOrd="2" destOrd="0" parTransId="{E11A4794-B786-43C5-A9E4-BC38540B4B9C}" sibTransId="{4E29B106-3FAE-42F0-8FD4-003278B8B095}"/>
    <dgm:cxn modelId="{FB341F8C-D401-45A1-8BED-FD997E37EB78}" type="presOf" srcId="{F13EA4A2-6664-48F4-8636-0E16531ABD92}" destId="{488081A6-012F-468B-A769-61615495CF9E}" srcOrd="0" destOrd="0" presId="urn:microsoft.com/office/officeart/2005/8/layout/hierarchy3"/>
    <dgm:cxn modelId="{9FA8C194-616F-4FA9-9033-CF72C0F18038}" srcId="{6055AD82-717F-43C6-8C29-AC4F61B56230}" destId="{EC466EAB-196F-4F5B-A8C7-584AC33ED47E}" srcOrd="0" destOrd="0" parTransId="{51BA3395-BC6E-43CB-9C93-2B019E13CD66}" sibTransId="{688A1146-20F6-457D-8758-845F84854E2F}"/>
    <dgm:cxn modelId="{3EA6F596-C9D2-4B09-8060-2A588877CC0A}" type="presOf" srcId="{6CB85586-76F6-440A-BACE-2C2CFAEE2B1D}" destId="{E81202F4-5C4D-459E-ADFF-14DC3EA07AAE}" srcOrd="0" destOrd="0" presId="urn:microsoft.com/office/officeart/2005/8/layout/hierarchy3"/>
    <dgm:cxn modelId="{3CE1F298-5642-414A-A3C3-FD03F0ED4A38}" srcId="{7504D27D-B78B-4F82-90C0-FC11EBA346BF}" destId="{C5D34472-8065-4C51-A19D-8A60663F98ED}" srcOrd="2" destOrd="0" parTransId="{6B1E4E46-2C57-4F46-B133-A4FFE75F26EB}" sibTransId="{82DEC1A8-F86A-4A53-AB49-2BEE148E89A3}"/>
    <dgm:cxn modelId="{8DD9259B-BF7E-40B6-8F1C-FE59F2156968}" type="presOf" srcId="{42C5C117-079F-47D1-8BE8-0B505122C2F9}" destId="{3E60B2D5-9303-4DD4-B092-AAB520F8856D}" srcOrd="0" destOrd="0" presId="urn:microsoft.com/office/officeart/2005/8/layout/hierarchy3"/>
    <dgm:cxn modelId="{2B8A5A9C-C5BB-4C8A-9893-208083C7DEF6}" type="presOf" srcId="{BA82C258-964C-4CCE-BC3C-045A542B71F4}" destId="{9B36E45F-F101-4DE2-A4F5-D64838AFF191}" srcOrd="0" destOrd="0" presId="urn:microsoft.com/office/officeart/2005/8/layout/hierarchy3"/>
    <dgm:cxn modelId="{A4E9E09D-BF45-407D-8BAF-5BBE6B804FA8}" type="presOf" srcId="{ED0BB081-959E-4D8C-B9B7-29B0A5889C42}" destId="{3E294E92-0501-4B9B-AEC6-8B2B5CD58017}" srcOrd="0" destOrd="0" presId="urn:microsoft.com/office/officeart/2005/8/layout/hierarchy3"/>
    <dgm:cxn modelId="{881CD59F-238E-47AF-B5BB-9F887705BB60}" type="presOf" srcId="{796B8C84-CB9F-46F4-AA12-F481E387DAC8}" destId="{FCFCA8BA-82DD-4D7E-9676-16A0A7052D71}" srcOrd="0" destOrd="0" presId="urn:microsoft.com/office/officeart/2005/8/layout/hierarchy3"/>
    <dgm:cxn modelId="{02999EA5-9DE5-4AEA-A8D4-207F410F3F46}" srcId="{E0F9D8CC-8ADD-4F28-A963-8FBDF1C1438D}" destId="{662A7715-FA44-478F-A15D-F1964BF19599}" srcOrd="0" destOrd="0" parTransId="{37604A0A-FC3E-4E0D-836D-ACEB1E8E3BAF}" sibTransId="{0966BB8F-30C8-4E98-B535-694B7EF27E16}"/>
    <dgm:cxn modelId="{BB20C4A9-72A2-4AEF-8043-FB852CBA5D40}" srcId="{7809E614-42D3-40C1-B514-83BD4DCF4CCD}" destId="{ED0BB081-959E-4D8C-B9B7-29B0A5889C42}" srcOrd="0" destOrd="0" parTransId="{EF3A2A94-23F3-44B7-80CF-51BCC66A8360}" sibTransId="{CC1B457A-179F-4C28-9509-F8D8DB1A2310}"/>
    <dgm:cxn modelId="{3058C6AE-A45F-43C4-BF98-9760DD189A48}" type="presOf" srcId="{6055AD82-717F-43C6-8C29-AC4F61B56230}" destId="{02AC1D09-D847-415C-A23A-97899324C929}" srcOrd="1" destOrd="0" presId="urn:microsoft.com/office/officeart/2005/8/layout/hierarchy3"/>
    <dgm:cxn modelId="{ECE842B2-A1A1-430D-980F-5435EC94A60F}" type="presOf" srcId="{38AF5E35-B601-40F7-8F16-77461E511DB7}" destId="{98D3494D-91EA-4869-876C-7491C2CCC244}" srcOrd="0" destOrd="0" presId="urn:microsoft.com/office/officeart/2005/8/layout/hierarchy3"/>
    <dgm:cxn modelId="{5947DFBE-1A99-4E4E-BC32-D168D4E32988}" srcId="{7504D27D-B78B-4F82-90C0-FC11EBA346BF}" destId="{41BF4476-44E8-4931-80CE-7B005391F8E7}" srcOrd="0" destOrd="0" parTransId="{F13EA4A2-6664-48F4-8636-0E16531ABD92}" sibTransId="{81CFBFAA-74B3-4953-82C0-89D1FBDA79E1}"/>
    <dgm:cxn modelId="{C29114C2-0957-4683-AA83-0F256072323C}" type="presOf" srcId="{7504D27D-B78B-4F82-90C0-FC11EBA346BF}" destId="{5419F9B4-7A97-4531-83A0-AD90392379A3}" srcOrd="1" destOrd="0" presId="urn:microsoft.com/office/officeart/2005/8/layout/hierarchy3"/>
    <dgm:cxn modelId="{149F07C5-16BE-4555-81FD-E4C1214553AD}" srcId="{7809E614-42D3-40C1-B514-83BD4DCF4CCD}" destId="{28566E00-F398-48C3-8CAD-E630E3ACD93A}" srcOrd="3" destOrd="0" parTransId="{42C5C117-079F-47D1-8BE8-0B505122C2F9}" sibTransId="{35FC6294-69FE-4317-A99B-47B642C0C15B}"/>
    <dgm:cxn modelId="{D5F64DE0-06AC-4072-9AFD-8518099FA29B}" type="presOf" srcId="{37604A0A-FC3E-4E0D-836D-ACEB1E8E3BAF}" destId="{EC94C911-6800-4EB8-B218-2A26C4180F03}" srcOrd="0" destOrd="0" presId="urn:microsoft.com/office/officeart/2005/8/layout/hierarchy3"/>
    <dgm:cxn modelId="{B1CFA9E3-3AA4-49D4-B9A3-225EABA3079E}" type="presOf" srcId="{28566E00-F398-48C3-8CAD-E630E3ACD93A}" destId="{8F7858A2-A5EC-4549-BF52-93F4AFACC382}" srcOrd="0" destOrd="0" presId="urn:microsoft.com/office/officeart/2005/8/layout/hierarchy3"/>
    <dgm:cxn modelId="{3254BEE3-96C0-4699-A9CE-634F2530C064}" type="presOf" srcId="{EC466EAB-196F-4F5B-A8C7-584AC33ED47E}" destId="{D96C11A6-1A04-43D8-A82E-F98674D20D35}" srcOrd="0" destOrd="0" presId="urn:microsoft.com/office/officeart/2005/8/layout/hierarchy3"/>
    <dgm:cxn modelId="{910AC5EA-282D-4A8C-B205-441FF44D804D}" type="presOf" srcId="{C32D97FC-F426-4BC1-A3E6-0F20A99350F8}" destId="{00FF9727-07DD-4C56-8DD5-A4531639D50F}" srcOrd="0" destOrd="0" presId="urn:microsoft.com/office/officeart/2005/8/layout/hierarchy3"/>
    <dgm:cxn modelId="{CAFDB4F1-66A3-42C7-9099-FD06CBA02E37}" srcId="{BA82C258-964C-4CCE-BC3C-045A542B71F4}" destId="{7809E614-42D3-40C1-B514-83BD4DCF4CCD}" srcOrd="2" destOrd="0" parTransId="{169A2C8A-6DE8-4540-9ED8-F08F30D98B42}" sibTransId="{D417564C-5B1E-47BD-ADB9-81A050191A46}"/>
    <dgm:cxn modelId="{45F49BFD-D839-4188-A718-8B1B37987AA7}" type="presOf" srcId="{6B1E4E46-2C57-4F46-B133-A4FFE75F26EB}" destId="{7C2A5087-40FC-42F1-B8D4-F343F75ED0AA}" srcOrd="0" destOrd="0" presId="urn:microsoft.com/office/officeart/2005/8/layout/hierarchy3"/>
    <dgm:cxn modelId="{13A61EFE-4232-490E-8C9A-659F00809605}" type="presOf" srcId="{7809E614-42D3-40C1-B514-83BD4DCF4CCD}" destId="{A08728B3-D8B4-4686-8CEE-BF5173D6FBF5}" srcOrd="1" destOrd="0" presId="urn:microsoft.com/office/officeart/2005/8/layout/hierarchy3"/>
    <dgm:cxn modelId="{A0012587-547A-4EA6-9EFD-57BBC6C1D75B}" type="presParOf" srcId="{9B36E45F-F101-4DE2-A4F5-D64838AFF191}" destId="{9BDF2C3B-9D24-4F32-B9FB-F38264E84746}" srcOrd="0" destOrd="0" presId="urn:microsoft.com/office/officeart/2005/8/layout/hierarchy3"/>
    <dgm:cxn modelId="{86BDA8D1-A2F0-4CBB-B8B1-BE652407D7E6}" type="presParOf" srcId="{9BDF2C3B-9D24-4F32-B9FB-F38264E84746}" destId="{F562EE4E-6E66-4422-8FFF-BE0AD1A01C44}" srcOrd="0" destOrd="0" presId="urn:microsoft.com/office/officeart/2005/8/layout/hierarchy3"/>
    <dgm:cxn modelId="{112F7106-5E20-4E38-9FD7-880B7FA0DB21}" type="presParOf" srcId="{F562EE4E-6E66-4422-8FFF-BE0AD1A01C44}" destId="{406310AE-668C-4EB6-8B35-862A19E45E16}" srcOrd="0" destOrd="0" presId="urn:microsoft.com/office/officeart/2005/8/layout/hierarchy3"/>
    <dgm:cxn modelId="{B44969E1-360B-41D2-94BB-101594EBC9D8}" type="presParOf" srcId="{F562EE4E-6E66-4422-8FFF-BE0AD1A01C44}" destId="{5419F9B4-7A97-4531-83A0-AD90392379A3}" srcOrd="1" destOrd="0" presId="urn:microsoft.com/office/officeart/2005/8/layout/hierarchy3"/>
    <dgm:cxn modelId="{CEB815AA-9AD8-4792-A9F9-EBF0AE9FEFA6}" type="presParOf" srcId="{9BDF2C3B-9D24-4F32-B9FB-F38264E84746}" destId="{FE11A601-0630-4D4D-8704-6E2970FED2A6}" srcOrd="1" destOrd="0" presId="urn:microsoft.com/office/officeart/2005/8/layout/hierarchy3"/>
    <dgm:cxn modelId="{E258DDFF-23FF-42AA-8B61-0EA8604E26DA}" type="presParOf" srcId="{FE11A601-0630-4D4D-8704-6E2970FED2A6}" destId="{488081A6-012F-468B-A769-61615495CF9E}" srcOrd="0" destOrd="0" presId="urn:microsoft.com/office/officeart/2005/8/layout/hierarchy3"/>
    <dgm:cxn modelId="{9805359C-4F01-482B-BEA8-3FA3852089EE}" type="presParOf" srcId="{FE11A601-0630-4D4D-8704-6E2970FED2A6}" destId="{4753F095-ABC3-47CB-92B9-703EF4AE163A}" srcOrd="1" destOrd="0" presId="urn:microsoft.com/office/officeart/2005/8/layout/hierarchy3"/>
    <dgm:cxn modelId="{EAEB0B4B-91D2-4FF6-840F-05DE8EB606CD}" type="presParOf" srcId="{FE11A601-0630-4D4D-8704-6E2970FED2A6}" destId="{E81202F4-5C4D-459E-ADFF-14DC3EA07AAE}" srcOrd="2" destOrd="0" presId="urn:microsoft.com/office/officeart/2005/8/layout/hierarchy3"/>
    <dgm:cxn modelId="{3F0019F6-DB94-4D85-8A30-01B6F276219E}" type="presParOf" srcId="{FE11A601-0630-4D4D-8704-6E2970FED2A6}" destId="{A277503A-E852-4CBB-BEA6-1207506A3967}" srcOrd="3" destOrd="0" presId="urn:microsoft.com/office/officeart/2005/8/layout/hierarchy3"/>
    <dgm:cxn modelId="{EE6CDBA1-DE3A-42E9-BE3A-6293094F2B2B}" type="presParOf" srcId="{FE11A601-0630-4D4D-8704-6E2970FED2A6}" destId="{7C2A5087-40FC-42F1-B8D4-F343F75ED0AA}" srcOrd="4" destOrd="0" presId="urn:microsoft.com/office/officeart/2005/8/layout/hierarchy3"/>
    <dgm:cxn modelId="{3749D61E-8D38-43AC-AD33-62E121BC7055}" type="presParOf" srcId="{FE11A601-0630-4D4D-8704-6E2970FED2A6}" destId="{4B30D0CB-5154-487F-964A-3FFAB1729563}" srcOrd="5" destOrd="0" presId="urn:microsoft.com/office/officeart/2005/8/layout/hierarchy3"/>
    <dgm:cxn modelId="{A1E6FFC1-4A30-42EE-898E-96F81C4F9FB7}" type="presParOf" srcId="{9B36E45F-F101-4DE2-A4F5-D64838AFF191}" destId="{A83DD3C8-31ED-4215-BA5D-2BE7F6DB3BCB}" srcOrd="1" destOrd="0" presId="urn:microsoft.com/office/officeart/2005/8/layout/hierarchy3"/>
    <dgm:cxn modelId="{E080307E-6585-4EAA-8D03-17FBAA3EF16D}" type="presParOf" srcId="{A83DD3C8-31ED-4215-BA5D-2BE7F6DB3BCB}" destId="{73ABC87C-541C-4C22-8D02-4AE6362F733F}" srcOrd="0" destOrd="0" presId="urn:microsoft.com/office/officeart/2005/8/layout/hierarchy3"/>
    <dgm:cxn modelId="{95B98F0F-94BB-4FED-9887-F9C6F58AE67F}" type="presParOf" srcId="{73ABC87C-541C-4C22-8D02-4AE6362F733F}" destId="{606E2CBB-4CD1-40E1-AED7-0662D1D3CC37}" srcOrd="0" destOrd="0" presId="urn:microsoft.com/office/officeart/2005/8/layout/hierarchy3"/>
    <dgm:cxn modelId="{06E98343-F646-424E-9BB0-DD194662E395}" type="presParOf" srcId="{73ABC87C-541C-4C22-8D02-4AE6362F733F}" destId="{EC9D09E1-1415-49D5-B621-796FC72759CB}" srcOrd="1" destOrd="0" presId="urn:microsoft.com/office/officeart/2005/8/layout/hierarchy3"/>
    <dgm:cxn modelId="{1A0D2C84-480C-45A9-9271-FE5052C0273C}" type="presParOf" srcId="{A83DD3C8-31ED-4215-BA5D-2BE7F6DB3BCB}" destId="{77DD7184-C601-46C5-BE8E-9795DF7F48CE}" srcOrd="1" destOrd="0" presId="urn:microsoft.com/office/officeart/2005/8/layout/hierarchy3"/>
    <dgm:cxn modelId="{30EF4E74-D39F-498A-B22D-FF70CB5D2B19}" type="presParOf" srcId="{77DD7184-C601-46C5-BE8E-9795DF7F48CE}" destId="{EC94C911-6800-4EB8-B218-2A26C4180F03}" srcOrd="0" destOrd="0" presId="urn:microsoft.com/office/officeart/2005/8/layout/hierarchy3"/>
    <dgm:cxn modelId="{4F882CFD-C67C-49F7-8DCD-E506157EE07E}" type="presParOf" srcId="{77DD7184-C601-46C5-BE8E-9795DF7F48CE}" destId="{B45F594A-6AFD-48A9-B898-068E165AD40F}" srcOrd="1" destOrd="0" presId="urn:microsoft.com/office/officeart/2005/8/layout/hierarchy3"/>
    <dgm:cxn modelId="{089FA290-5727-40E5-8668-BC46A7EB05DC}" type="presParOf" srcId="{77DD7184-C601-46C5-BE8E-9795DF7F48CE}" destId="{3A7228FA-007B-4717-ABB2-194AF918E0E6}" srcOrd="2" destOrd="0" presId="urn:microsoft.com/office/officeart/2005/8/layout/hierarchy3"/>
    <dgm:cxn modelId="{F5AD7907-EBE0-466F-9B83-D9F021824004}" type="presParOf" srcId="{77DD7184-C601-46C5-BE8E-9795DF7F48CE}" destId="{FCFCA8BA-82DD-4D7E-9676-16A0A7052D71}" srcOrd="3" destOrd="0" presId="urn:microsoft.com/office/officeart/2005/8/layout/hierarchy3"/>
    <dgm:cxn modelId="{B8C95468-F46C-4C10-A381-19E23FAE1986}" type="presParOf" srcId="{77DD7184-C601-46C5-BE8E-9795DF7F48CE}" destId="{7E4A2962-F43F-479F-ABBF-E081D5851C28}" srcOrd="4" destOrd="0" presId="urn:microsoft.com/office/officeart/2005/8/layout/hierarchy3"/>
    <dgm:cxn modelId="{0BC766E3-B775-4459-A597-0F418FE52E1A}" type="presParOf" srcId="{77DD7184-C601-46C5-BE8E-9795DF7F48CE}" destId="{98D3494D-91EA-4869-876C-7491C2CCC244}" srcOrd="5" destOrd="0" presId="urn:microsoft.com/office/officeart/2005/8/layout/hierarchy3"/>
    <dgm:cxn modelId="{91A0859A-2778-4D7A-8BE4-CDF4E2AB17BD}" type="presParOf" srcId="{9B36E45F-F101-4DE2-A4F5-D64838AFF191}" destId="{7938F460-EB94-480F-9BA7-0F2B59D499BC}" srcOrd="2" destOrd="0" presId="urn:microsoft.com/office/officeart/2005/8/layout/hierarchy3"/>
    <dgm:cxn modelId="{7C3DDF8A-D34D-444D-B992-FCECF5A97AE8}" type="presParOf" srcId="{7938F460-EB94-480F-9BA7-0F2B59D499BC}" destId="{45B2250C-0FDC-4E6E-AC0B-93B86F3C322B}" srcOrd="0" destOrd="0" presId="urn:microsoft.com/office/officeart/2005/8/layout/hierarchy3"/>
    <dgm:cxn modelId="{C3F40BB8-410D-4739-9177-C42933CFE635}" type="presParOf" srcId="{45B2250C-0FDC-4E6E-AC0B-93B86F3C322B}" destId="{3288F97A-A21A-4DD3-84C9-48F4E718532F}" srcOrd="0" destOrd="0" presId="urn:microsoft.com/office/officeart/2005/8/layout/hierarchy3"/>
    <dgm:cxn modelId="{0CAC3F9D-9F5B-4613-89B4-D21FB77D7FEB}" type="presParOf" srcId="{45B2250C-0FDC-4E6E-AC0B-93B86F3C322B}" destId="{A08728B3-D8B4-4686-8CEE-BF5173D6FBF5}" srcOrd="1" destOrd="0" presId="urn:microsoft.com/office/officeart/2005/8/layout/hierarchy3"/>
    <dgm:cxn modelId="{9BCC22E8-76D0-41BB-98B3-073D148A6746}" type="presParOf" srcId="{7938F460-EB94-480F-9BA7-0F2B59D499BC}" destId="{7733E11F-7F17-4343-BB25-2B2C2CA141FD}" srcOrd="1" destOrd="0" presId="urn:microsoft.com/office/officeart/2005/8/layout/hierarchy3"/>
    <dgm:cxn modelId="{E5222469-49E1-4DE6-AD5A-D7E9E7356A06}" type="presParOf" srcId="{7733E11F-7F17-4343-BB25-2B2C2CA141FD}" destId="{14C4017F-6A36-411B-B8BB-C902A2F51D7D}" srcOrd="0" destOrd="0" presId="urn:microsoft.com/office/officeart/2005/8/layout/hierarchy3"/>
    <dgm:cxn modelId="{43FB7F85-A869-4B34-8916-7CAF7554B627}" type="presParOf" srcId="{7733E11F-7F17-4343-BB25-2B2C2CA141FD}" destId="{3E294E92-0501-4B9B-AEC6-8B2B5CD58017}" srcOrd="1" destOrd="0" presId="urn:microsoft.com/office/officeart/2005/8/layout/hierarchy3"/>
    <dgm:cxn modelId="{98D2D4B3-C24B-4C90-AE5E-D48E36EBA08D}" type="presParOf" srcId="{7733E11F-7F17-4343-BB25-2B2C2CA141FD}" destId="{5FE15929-2963-4895-908C-A248360D80E8}" srcOrd="2" destOrd="0" presId="urn:microsoft.com/office/officeart/2005/8/layout/hierarchy3"/>
    <dgm:cxn modelId="{15CB5420-3045-4AB7-807D-7A8AE00B81AB}" type="presParOf" srcId="{7733E11F-7F17-4343-BB25-2B2C2CA141FD}" destId="{75563E8A-01EF-4729-B562-B62662F3808F}" srcOrd="3" destOrd="0" presId="urn:microsoft.com/office/officeart/2005/8/layout/hierarchy3"/>
    <dgm:cxn modelId="{68DA6661-DC18-4652-AECB-C53B9C5430A6}" type="presParOf" srcId="{7733E11F-7F17-4343-BB25-2B2C2CA141FD}" destId="{00FF9727-07DD-4C56-8DD5-A4531639D50F}" srcOrd="4" destOrd="0" presId="urn:microsoft.com/office/officeart/2005/8/layout/hierarchy3"/>
    <dgm:cxn modelId="{E00E54E0-E7C6-4927-ADA9-36DD6D4C977D}" type="presParOf" srcId="{7733E11F-7F17-4343-BB25-2B2C2CA141FD}" destId="{95B6AE5B-6AFB-485A-B76A-5A48C7EFBAF6}" srcOrd="5" destOrd="0" presId="urn:microsoft.com/office/officeart/2005/8/layout/hierarchy3"/>
    <dgm:cxn modelId="{40AAE2B8-365E-40D3-9FD0-A6CB5259A719}" type="presParOf" srcId="{7733E11F-7F17-4343-BB25-2B2C2CA141FD}" destId="{3E60B2D5-9303-4DD4-B092-AAB520F8856D}" srcOrd="6" destOrd="0" presId="urn:microsoft.com/office/officeart/2005/8/layout/hierarchy3"/>
    <dgm:cxn modelId="{B8A489EA-DE57-4170-9FC0-719079BA511A}" type="presParOf" srcId="{7733E11F-7F17-4343-BB25-2B2C2CA141FD}" destId="{8F7858A2-A5EC-4549-BF52-93F4AFACC382}" srcOrd="7" destOrd="0" presId="urn:microsoft.com/office/officeart/2005/8/layout/hierarchy3"/>
    <dgm:cxn modelId="{A5C4E47A-5C9A-4FA7-A739-EB1A09702C2B}" type="presParOf" srcId="{9B36E45F-F101-4DE2-A4F5-D64838AFF191}" destId="{1E0AE743-B422-4C6E-A6DC-62169671829F}" srcOrd="3" destOrd="0" presId="urn:microsoft.com/office/officeart/2005/8/layout/hierarchy3"/>
    <dgm:cxn modelId="{8FCEAD32-5AF9-4EE1-A22D-8AAF3744E7B7}" type="presParOf" srcId="{1E0AE743-B422-4C6E-A6DC-62169671829F}" destId="{0D865FA4-5DD1-4E5C-965D-CFCAF0EEE244}" srcOrd="0" destOrd="0" presId="urn:microsoft.com/office/officeart/2005/8/layout/hierarchy3"/>
    <dgm:cxn modelId="{53F6B7CB-958C-405F-B7C9-FCDF68D6B782}" type="presParOf" srcId="{0D865FA4-5DD1-4E5C-965D-CFCAF0EEE244}" destId="{35EE18CB-21C0-4BAE-AF3D-1D9E9B0A4DD8}" srcOrd="0" destOrd="0" presId="urn:microsoft.com/office/officeart/2005/8/layout/hierarchy3"/>
    <dgm:cxn modelId="{562200ED-1A6B-489B-840F-D9A80172F770}" type="presParOf" srcId="{0D865FA4-5DD1-4E5C-965D-CFCAF0EEE244}" destId="{02AC1D09-D847-415C-A23A-97899324C929}" srcOrd="1" destOrd="0" presId="urn:microsoft.com/office/officeart/2005/8/layout/hierarchy3"/>
    <dgm:cxn modelId="{C9D0D9A7-8CDF-450D-A57A-25770070B3A1}" type="presParOf" srcId="{1E0AE743-B422-4C6E-A6DC-62169671829F}" destId="{229FD0F7-B5D0-42CA-8F64-0DF0A05F777E}" srcOrd="1" destOrd="0" presId="urn:microsoft.com/office/officeart/2005/8/layout/hierarchy3"/>
    <dgm:cxn modelId="{EFA8570C-7848-4329-BCCE-2638DDCC0476}" type="presParOf" srcId="{229FD0F7-B5D0-42CA-8F64-0DF0A05F777E}" destId="{9063BEBF-D9ED-4580-8AEE-1892B612D740}" srcOrd="0" destOrd="0" presId="urn:microsoft.com/office/officeart/2005/8/layout/hierarchy3"/>
    <dgm:cxn modelId="{1BEF50A8-9AF8-4470-A0D2-465FA565A70E}" type="presParOf" srcId="{229FD0F7-B5D0-42CA-8F64-0DF0A05F777E}" destId="{D96C11A6-1A04-43D8-A82E-F98674D20D3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0C4FF3-587B-4070-BA4E-392E12F19666}" type="doc">
      <dgm:prSet loTypeId="urn:microsoft.com/office/officeart/2005/8/layout/cycle5" loCatId="cycle" qsTypeId="urn:microsoft.com/office/officeart/2005/8/quickstyle/3d3" qsCatId="3D" csTypeId="urn:microsoft.com/office/officeart/2005/8/colors/accent3_2" csCatId="accent3" phldr="1"/>
      <dgm:spPr/>
      <dgm:t>
        <a:bodyPr/>
        <a:lstStyle/>
        <a:p>
          <a:endParaRPr lang="en-US"/>
        </a:p>
      </dgm:t>
    </dgm:pt>
    <dgm:pt modelId="{69E3AD04-5C38-455B-84C4-9D1D1BEAF114}">
      <dgm:prSet phldrT="[Text]" custT="1"/>
      <dgm:spPr/>
      <dgm:t>
        <a:bodyPr/>
        <a:lstStyle/>
        <a:p>
          <a:r>
            <a:rPr lang="en-US" sz="1200" b="1" dirty="0">
              <a:solidFill>
                <a:schemeClr val="tx1"/>
              </a:solidFill>
            </a:rPr>
            <a:t>Teacher “Orientation” of the Process</a:t>
          </a:r>
        </a:p>
      </dgm:t>
    </dgm:pt>
    <dgm:pt modelId="{2B857E16-59AE-4A63-88A0-0C1C129D39A4}" type="parTrans" cxnId="{0C678F42-D2EB-475A-8B68-F023B1A14AAD}">
      <dgm:prSet/>
      <dgm:spPr/>
      <dgm:t>
        <a:bodyPr/>
        <a:lstStyle/>
        <a:p>
          <a:endParaRPr lang="en-US"/>
        </a:p>
      </dgm:t>
    </dgm:pt>
    <dgm:pt modelId="{6BD33770-C34F-4453-8BEF-123EEB64BD77}" type="sibTrans" cxnId="{0C678F42-D2EB-475A-8B68-F023B1A14AAD}">
      <dgm:prSet/>
      <dgm:spPr/>
      <dgm:t>
        <a:bodyPr/>
        <a:lstStyle/>
        <a:p>
          <a:endParaRPr lang="en-US"/>
        </a:p>
      </dgm:t>
    </dgm:pt>
    <dgm:pt modelId="{B555F999-4BDB-497E-8668-012FA5AE1F06}">
      <dgm:prSet phldrT="[Text]" custT="1"/>
      <dgm:spPr/>
      <dgm:t>
        <a:bodyPr/>
        <a:lstStyle/>
        <a:p>
          <a:r>
            <a:rPr lang="en-US" sz="1100" b="1" dirty="0">
              <a:solidFill>
                <a:schemeClr val="tx1"/>
              </a:solidFill>
            </a:rPr>
            <a:t>Self-Assessment: Data and Rubric Review to Determine Need</a:t>
          </a:r>
        </a:p>
      </dgm:t>
    </dgm:pt>
    <dgm:pt modelId="{83038655-85E6-4006-8FE6-A45C09139BE3}" type="parTrans" cxnId="{9DD657F2-6AC2-47BA-ADDB-F044E5EC89B5}">
      <dgm:prSet/>
      <dgm:spPr/>
      <dgm:t>
        <a:bodyPr/>
        <a:lstStyle/>
        <a:p>
          <a:endParaRPr lang="en-US"/>
        </a:p>
      </dgm:t>
    </dgm:pt>
    <dgm:pt modelId="{DBDBE1FC-4AC4-4362-869C-5FE73C192860}" type="sibTrans" cxnId="{9DD657F2-6AC2-47BA-ADDB-F044E5EC89B5}">
      <dgm:prSet/>
      <dgm:spPr/>
      <dgm:t>
        <a:bodyPr/>
        <a:lstStyle/>
        <a:p>
          <a:endParaRPr lang="en-US"/>
        </a:p>
      </dgm:t>
    </dgm:pt>
    <dgm:pt modelId="{E5DE71AF-E78F-4C6C-A32C-55FF13A7A32C}">
      <dgm:prSet phldrT="[Text]" custT="1"/>
      <dgm:spPr/>
      <dgm:t>
        <a:bodyPr/>
        <a:lstStyle/>
        <a:p>
          <a:r>
            <a:rPr lang="en-US" sz="1200" b="1" dirty="0">
              <a:solidFill>
                <a:schemeClr val="tx1"/>
              </a:solidFill>
            </a:rPr>
            <a:t>Formulate Goal to Address the Need</a:t>
          </a:r>
        </a:p>
      </dgm:t>
    </dgm:pt>
    <dgm:pt modelId="{19CA17D1-A8DE-42FD-9360-E8DDA25A23FA}" type="parTrans" cxnId="{B6D6BC4B-8D5A-499E-9548-E1E70867D0A6}">
      <dgm:prSet/>
      <dgm:spPr/>
      <dgm:t>
        <a:bodyPr/>
        <a:lstStyle/>
        <a:p>
          <a:endParaRPr lang="en-US"/>
        </a:p>
      </dgm:t>
    </dgm:pt>
    <dgm:pt modelId="{75198663-1D93-403F-B163-2263FCEBCAE3}" type="sibTrans" cxnId="{B6D6BC4B-8D5A-499E-9548-E1E70867D0A6}">
      <dgm:prSet/>
      <dgm:spPr/>
      <dgm:t>
        <a:bodyPr/>
        <a:lstStyle/>
        <a:p>
          <a:endParaRPr lang="en-US"/>
        </a:p>
      </dgm:t>
    </dgm:pt>
    <dgm:pt modelId="{22783F6C-7282-4C5B-A23F-DF6B78C6C225}">
      <dgm:prSet phldrT="[Text]" custT="1"/>
      <dgm:spPr/>
      <dgm:t>
        <a:bodyPr/>
        <a:lstStyle/>
        <a:p>
          <a:r>
            <a:rPr lang="en-US" sz="1200" b="1" dirty="0">
              <a:solidFill>
                <a:schemeClr val="tx1"/>
              </a:solidFill>
            </a:rPr>
            <a:t>Develop a Goal-Setting and Professional Development Plan</a:t>
          </a:r>
        </a:p>
      </dgm:t>
    </dgm:pt>
    <dgm:pt modelId="{2FB88A9B-5F62-4385-99CC-B86032BF2561}" type="parTrans" cxnId="{5F42CC45-3CC4-45F4-9054-79CAE1FE3858}">
      <dgm:prSet/>
      <dgm:spPr/>
      <dgm:t>
        <a:bodyPr/>
        <a:lstStyle/>
        <a:p>
          <a:endParaRPr lang="en-US"/>
        </a:p>
      </dgm:t>
    </dgm:pt>
    <dgm:pt modelId="{AB14144F-118F-410C-8050-AF9D1B619A67}" type="sibTrans" cxnId="{5F42CC45-3CC4-45F4-9054-79CAE1FE3858}">
      <dgm:prSet/>
      <dgm:spPr/>
      <dgm:t>
        <a:bodyPr/>
        <a:lstStyle/>
        <a:p>
          <a:endParaRPr lang="en-US"/>
        </a:p>
      </dgm:t>
    </dgm:pt>
    <dgm:pt modelId="{894BD723-FE0A-4365-8CAB-0A5CBFCA6FF3}">
      <dgm:prSet phldrT="[Text]" custT="1"/>
      <dgm:spPr>
        <a:solidFill>
          <a:schemeClr val="accent1"/>
        </a:solidFill>
      </dgm:spPr>
      <dgm:t>
        <a:bodyPr/>
        <a:lstStyle/>
        <a:p>
          <a:r>
            <a:rPr lang="en-US" sz="1200" b="1" dirty="0">
              <a:solidFill>
                <a:schemeClr val="tx1"/>
              </a:solidFill>
            </a:rPr>
            <a:t>Track Goal Progress and Results Throughout the Year</a:t>
          </a:r>
        </a:p>
      </dgm:t>
    </dgm:pt>
    <dgm:pt modelId="{6CB7DFA7-4B43-4990-9C56-93AD7199AEAC}" type="parTrans" cxnId="{BFE94547-BC46-4213-B121-8BBA978974CA}">
      <dgm:prSet/>
      <dgm:spPr/>
      <dgm:t>
        <a:bodyPr/>
        <a:lstStyle/>
        <a:p>
          <a:endParaRPr lang="en-US"/>
        </a:p>
      </dgm:t>
    </dgm:pt>
    <dgm:pt modelId="{1BDDE7B3-E576-43EC-8D8F-EA78551273AA}" type="sibTrans" cxnId="{BFE94547-BC46-4213-B121-8BBA978974CA}">
      <dgm:prSet/>
      <dgm:spPr/>
      <dgm:t>
        <a:bodyPr/>
        <a:lstStyle/>
        <a:p>
          <a:endParaRPr lang="en-US"/>
        </a:p>
      </dgm:t>
    </dgm:pt>
    <dgm:pt modelId="{17E93E65-6E63-46E0-BE47-3453898CDFCE}">
      <dgm:prSet phldrT="[Text]" custT="1"/>
      <dgm:spPr>
        <a:solidFill>
          <a:schemeClr val="accent5"/>
        </a:solidFill>
      </dgm:spPr>
      <dgm:t>
        <a:bodyPr/>
        <a:lstStyle/>
        <a:p>
          <a:r>
            <a:rPr lang="en-US" sz="1200" b="1" dirty="0">
              <a:solidFill>
                <a:schemeClr val="tx1"/>
              </a:solidFill>
            </a:rPr>
            <a:t>Prepare for End-of-Year Conference to Discuss Goal Progress/Attainment</a:t>
          </a:r>
        </a:p>
      </dgm:t>
    </dgm:pt>
    <dgm:pt modelId="{115C792F-4C33-4ED1-A1F8-68C0B5068CBA}" type="parTrans" cxnId="{86B036CB-9E3C-4C6D-BE6F-D3DDCFFF063D}">
      <dgm:prSet/>
      <dgm:spPr/>
      <dgm:t>
        <a:bodyPr/>
        <a:lstStyle/>
        <a:p>
          <a:endParaRPr lang="en-US"/>
        </a:p>
      </dgm:t>
    </dgm:pt>
    <dgm:pt modelId="{65659626-8E9A-4FF1-A2F1-7B14FC0DDB36}" type="sibTrans" cxnId="{86B036CB-9E3C-4C6D-BE6F-D3DDCFFF063D}">
      <dgm:prSet/>
      <dgm:spPr/>
      <dgm:t>
        <a:bodyPr/>
        <a:lstStyle/>
        <a:p>
          <a:endParaRPr lang="en-US"/>
        </a:p>
      </dgm:t>
    </dgm:pt>
    <dgm:pt modelId="{088E26C0-0955-4D87-86BF-5C0C1BBA6082}">
      <dgm:prSet phldrT="[Text]" custT="1"/>
      <dgm:spPr>
        <a:solidFill>
          <a:schemeClr val="accent5"/>
        </a:solidFill>
      </dgm:spPr>
      <dgm:t>
        <a:bodyPr/>
        <a:lstStyle/>
        <a:p>
          <a:r>
            <a:rPr lang="en-US" sz="1200" b="1" dirty="0">
              <a:solidFill>
                <a:schemeClr val="tx1"/>
              </a:solidFill>
            </a:rPr>
            <a:t>Establish Preliminary Goals for the Following Year</a:t>
          </a:r>
        </a:p>
      </dgm:t>
    </dgm:pt>
    <dgm:pt modelId="{5BD8F830-D537-41D0-82F2-35EE7A23DB81}" type="parTrans" cxnId="{66F7E7DB-B417-4294-A776-DA2A83882190}">
      <dgm:prSet/>
      <dgm:spPr/>
      <dgm:t>
        <a:bodyPr/>
        <a:lstStyle/>
        <a:p>
          <a:endParaRPr lang="en-US"/>
        </a:p>
      </dgm:t>
    </dgm:pt>
    <dgm:pt modelId="{BB290644-FCD7-4617-81A2-4704920E1389}" type="sibTrans" cxnId="{66F7E7DB-B417-4294-A776-DA2A83882190}">
      <dgm:prSet/>
      <dgm:spPr/>
      <dgm:t>
        <a:bodyPr/>
        <a:lstStyle/>
        <a:p>
          <a:endParaRPr lang="en-US"/>
        </a:p>
      </dgm:t>
    </dgm:pt>
    <dgm:pt modelId="{4309E506-C3B6-45D0-9F31-A1DED848EA03}">
      <dgm:prSet phldrT="[Text]" custT="1"/>
      <dgm:spPr>
        <a:solidFill>
          <a:schemeClr val="accent1"/>
        </a:solidFill>
      </dgm:spPr>
      <dgm:t>
        <a:bodyPr/>
        <a:lstStyle/>
        <a:p>
          <a:r>
            <a:rPr lang="en-US" sz="1200" b="1" dirty="0">
              <a:solidFill>
                <a:schemeClr val="tx1"/>
              </a:solidFill>
            </a:rPr>
            <a:t>Formatively Review Goals and Professional Development Plan</a:t>
          </a:r>
        </a:p>
      </dgm:t>
    </dgm:pt>
    <dgm:pt modelId="{042EF7EA-EA2D-4A83-AA18-E4F414A3BAA3}" type="parTrans" cxnId="{BA6029E5-E4FF-4D8F-B89A-53CEFDD55CBD}">
      <dgm:prSet/>
      <dgm:spPr/>
      <dgm:t>
        <a:bodyPr/>
        <a:lstStyle/>
        <a:p>
          <a:endParaRPr lang="en-US"/>
        </a:p>
      </dgm:t>
    </dgm:pt>
    <dgm:pt modelId="{E5375C69-6D41-4F12-986D-97B0E1F86EAD}" type="sibTrans" cxnId="{BA6029E5-E4FF-4D8F-B89A-53CEFDD55CBD}">
      <dgm:prSet/>
      <dgm:spPr/>
      <dgm:t>
        <a:bodyPr/>
        <a:lstStyle/>
        <a:p>
          <a:endParaRPr lang="en-US"/>
        </a:p>
      </dgm:t>
    </dgm:pt>
    <dgm:pt modelId="{80851A0A-C9B2-4ED9-97C1-273B5957FF41}" type="pres">
      <dgm:prSet presAssocID="{F10C4FF3-587B-4070-BA4E-392E12F19666}" presName="cycle" presStyleCnt="0">
        <dgm:presLayoutVars>
          <dgm:dir/>
          <dgm:resizeHandles val="exact"/>
        </dgm:presLayoutVars>
      </dgm:prSet>
      <dgm:spPr/>
    </dgm:pt>
    <dgm:pt modelId="{CF8E3559-4E91-4CEA-B00F-ECA9B87824D2}" type="pres">
      <dgm:prSet presAssocID="{69E3AD04-5C38-455B-84C4-9D1D1BEAF114}" presName="node" presStyleLbl="node1" presStyleIdx="0" presStyleCnt="8" custScaleX="129316" custScaleY="117807">
        <dgm:presLayoutVars>
          <dgm:bulletEnabled val="1"/>
        </dgm:presLayoutVars>
      </dgm:prSet>
      <dgm:spPr/>
    </dgm:pt>
    <dgm:pt modelId="{02E8322C-F303-46F1-838D-734E3476FB7C}" type="pres">
      <dgm:prSet presAssocID="{69E3AD04-5C38-455B-84C4-9D1D1BEAF114}" presName="spNode" presStyleCnt="0"/>
      <dgm:spPr/>
    </dgm:pt>
    <dgm:pt modelId="{D9307BE6-36F4-4742-869A-F8C6575CC925}" type="pres">
      <dgm:prSet presAssocID="{6BD33770-C34F-4453-8BEF-123EEB64BD77}" presName="sibTrans" presStyleLbl="sibTrans1D1" presStyleIdx="0" presStyleCnt="8"/>
      <dgm:spPr/>
    </dgm:pt>
    <dgm:pt modelId="{F2E939F4-6F8F-4D3C-8E1D-9463FD96A6C5}" type="pres">
      <dgm:prSet presAssocID="{B555F999-4BDB-497E-8668-012FA5AE1F06}" presName="node" presStyleLbl="node1" presStyleIdx="1" presStyleCnt="8" custScaleX="129316" custScaleY="117807">
        <dgm:presLayoutVars>
          <dgm:bulletEnabled val="1"/>
        </dgm:presLayoutVars>
      </dgm:prSet>
      <dgm:spPr/>
    </dgm:pt>
    <dgm:pt modelId="{2B2F1C66-EDCF-497C-9D7C-010FB61A69E8}" type="pres">
      <dgm:prSet presAssocID="{B555F999-4BDB-497E-8668-012FA5AE1F06}" presName="spNode" presStyleCnt="0"/>
      <dgm:spPr/>
    </dgm:pt>
    <dgm:pt modelId="{1C99EFDE-1D20-46FA-99B4-33607DFD0FE0}" type="pres">
      <dgm:prSet presAssocID="{DBDBE1FC-4AC4-4362-869C-5FE73C192860}" presName="sibTrans" presStyleLbl="sibTrans1D1" presStyleIdx="1" presStyleCnt="8"/>
      <dgm:spPr/>
    </dgm:pt>
    <dgm:pt modelId="{7142480E-5FA4-43F2-AA27-B95CF3A1C9CE}" type="pres">
      <dgm:prSet presAssocID="{E5DE71AF-E78F-4C6C-A32C-55FF13A7A32C}" presName="node" presStyleLbl="node1" presStyleIdx="2" presStyleCnt="8" custScaleX="206600" custScaleY="151680" custRadScaleRad="118140" custRadScaleInc="495">
        <dgm:presLayoutVars>
          <dgm:bulletEnabled val="1"/>
        </dgm:presLayoutVars>
      </dgm:prSet>
      <dgm:spPr/>
    </dgm:pt>
    <dgm:pt modelId="{06440559-5F52-457A-B59C-BF0C90099B70}" type="pres">
      <dgm:prSet presAssocID="{E5DE71AF-E78F-4C6C-A32C-55FF13A7A32C}" presName="spNode" presStyleCnt="0"/>
      <dgm:spPr/>
    </dgm:pt>
    <dgm:pt modelId="{D0CFA48C-F0C4-46E5-9C9D-EC74E9C82977}" type="pres">
      <dgm:prSet presAssocID="{75198663-1D93-403F-B163-2263FCEBCAE3}" presName="sibTrans" presStyleLbl="sibTrans1D1" presStyleIdx="2" presStyleCnt="8"/>
      <dgm:spPr/>
    </dgm:pt>
    <dgm:pt modelId="{44F288F6-5F1C-498C-8534-79CEEB5E76EE}" type="pres">
      <dgm:prSet presAssocID="{22783F6C-7282-4C5B-A23F-DF6B78C6C225}" presName="node" presStyleLbl="node1" presStyleIdx="3" presStyleCnt="8" custScaleX="151257" custScaleY="161829">
        <dgm:presLayoutVars>
          <dgm:bulletEnabled val="1"/>
        </dgm:presLayoutVars>
      </dgm:prSet>
      <dgm:spPr/>
    </dgm:pt>
    <dgm:pt modelId="{86E23FBE-FC5A-4EC6-B0B4-8186AF12BA73}" type="pres">
      <dgm:prSet presAssocID="{22783F6C-7282-4C5B-A23F-DF6B78C6C225}" presName="spNode" presStyleCnt="0"/>
      <dgm:spPr/>
    </dgm:pt>
    <dgm:pt modelId="{28563C27-0BE5-4284-A08F-17080328EA82}" type="pres">
      <dgm:prSet presAssocID="{AB14144F-118F-410C-8050-AF9D1B619A67}" presName="sibTrans" presStyleLbl="sibTrans1D1" presStyleIdx="3" presStyleCnt="8"/>
      <dgm:spPr/>
    </dgm:pt>
    <dgm:pt modelId="{5F2665AE-060E-4210-98EE-C4312E71427E}" type="pres">
      <dgm:prSet presAssocID="{4309E506-C3B6-45D0-9F31-A1DED848EA03}" presName="node" presStyleLbl="node1" presStyleIdx="4" presStyleCnt="8" custScaleX="144083" custScaleY="157426">
        <dgm:presLayoutVars>
          <dgm:bulletEnabled val="1"/>
        </dgm:presLayoutVars>
      </dgm:prSet>
      <dgm:spPr/>
    </dgm:pt>
    <dgm:pt modelId="{7E4A437E-226A-43C6-A2E8-0500B969B3AF}" type="pres">
      <dgm:prSet presAssocID="{4309E506-C3B6-45D0-9F31-A1DED848EA03}" presName="spNode" presStyleCnt="0"/>
      <dgm:spPr/>
    </dgm:pt>
    <dgm:pt modelId="{F85E56FD-F08B-451C-A5CF-8244402CF765}" type="pres">
      <dgm:prSet presAssocID="{E5375C69-6D41-4F12-986D-97B0E1F86EAD}" presName="sibTrans" presStyleLbl="sibTrans1D1" presStyleIdx="4" presStyleCnt="8"/>
      <dgm:spPr/>
    </dgm:pt>
    <dgm:pt modelId="{372FAEFD-52B8-4864-B024-1791823133EE}" type="pres">
      <dgm:prSet presAssocID="{894BD723-FE0A-4365-8CAB-0A5CBFCA6FF3}" presName="node" presStyleLbl="node1" presStyleIdx="5" presStyleCnt="8" custScaleX="144913" custScaleY="153847" custRadScaleRad="102775" custRadScaleInc="10179">
        <dgm:presLayoutVars>
          <dgm:bulletEnabled val="1"/>
        </dgm:presLayoutVars>
      </dgm:prSet>
      <dgm:spPr/>
    </dgm:pt>
    <dgm:pt modelId="{B06B37F3-09D0-47A5-A662-4377E0EA41C1}" type="pres">
      <dgm:prSet presAssocID="{894BD723-FE0A-4365-8CAB-0A5CBFCA6FF3}" presName="spNode" presStyleCnt="0"/>
      <dgm:spPr/>
    </dgm:pt>
    <dgm:pt modelId="{90C89FC6-5AA9-4293-AED4-A4EE40684DEA}" type="pres">
      <dgm:prSet presAssocID="{1BDDE7B3-E576-43EC-8D8F-EA78551273AA}" presName="sibTrans" presStyleLbl="sibTrans1D1" presStyleIdx="5" presStyleCnt="8"/>
      <dgm:spPr/>
    </dgm:pt>
    <dgm:pt modelId="{26545F60-4DEC-4E06-9782-A905D3C0A30B}" type="pres">
      <dgm:prSet presAssocID="{17E93E65-6E63-46E0-BE47-3453898CDFCE}" presName="node" presStyleLbl="node1" presStyleIdx="6" presStyleCnt="8" custScaleX="208752" custScaleY="163996" custRadScaleRad="119096" custRadScaleInc="-491">
        <dgm:presLayoutVars>
          <dgm:bulletEnabled val="1"/>
        </dgm:presLayoutVars>
      </dgm:prSet>
      <dgm:spPr/>
    </dgm:pt>
    <dgm:pt modelId="{84C13B70-C638-440A-8284-BF9F79A30B1B}" type="pres">
      <dgm:prSet presAssocID="{17E93E65-6E63-46E0-BE47-3453898CDFCE}" presName="spNode" presStyleCnt="0"/>
      <dgm:spPr/>
    </dgm:pt>
    <dgm:pt modelId="{41CB0BEA-8D5C-4FD4-8393-1F5EDA0AD156}" type="pres">
      <dgm:prSet presAssocID="{65659626-8E9A-4FF1-A2F1-7B14FC0DDB36}" presName="sibTrans" presStyleLbl="sibTrans1D1" presStyleIdx="6" presStyleCnt="8"/>
      <dgm:spPr/>
    </dgm:pt>
    <dgm:pt modelId="{0ECCE7B9-03A0-4765-92A0-F1AF4789C1B6}" type="pres">
      <dgm:prSet presAssocID="{088E26C0-0955-4D87-86BF-5C0C1BBA6082}" presName="node" presStyleLbl="node1" presStyleIdx="7" presStyleCnt="8" custScaleX="148439" custScaleY="141393" custRadScaleRad="102847" custRadScaleInc="-12011">
        <dgm:presLayoutVars>
          <dgm:bulletEnabled val="1"/>
        </dgm:presLayoutVars>
      </dgm:prSet>
      <dgm:spPr/>
    </dgm:pt>
    <dgm:pt modelId="{6D6C0770-1D30-4CCE-9CBB-3E59C06D716E}" type="pres">
      <dgm:prSet presAssocID="{088E26C0-0955-4D87-86BF-5C0C1BBA6082}" presName="spNode" presStyleCnt="0"/>
      <dgm:spPr/>
    </dgm:pt>
    <dgm:pt modelId="{5F195BAB-C851-4A9E-A8EE-9C5700C51D3E}" type="pres">
      <dgm:prSet presAssocID="{BB290644-FCD7-4617-81A2-4704920E1389}" presName="sibTrans" presStyleLbl="sibTrans1D1" presStyleIdx="7" presStyleCnt="8"/>
      <dgm:spPr/>
    </dgm:pt>
  </dgm:ptLst>
  <dgm:cxnLst>
    <dgm:cxn modelId="{D100F41F-A76C-4289-9A85-979E95431ADA}" type="presOf" srcId="{E5DE71AF-E78F-4C6C-A32C-55FF13A7A32C}" destId="{7142480E-5FA4-43F2-AA27-B95CF3A1C9CE}" srcOrd="0" destOrd="0" presId="urn:microsoft.com/office/officeart/2005/8/layout/cycle5"/>
    <dgm:cxn modelId="{6228EC25-9DB7-4E47-A28B-20D0D701E834}" type="presOf" srcId="{DBDBE1FC-4AC4-4362-869C-5FE73C192860}" destId="{1C99EFDE-1D20-46FA-99B4-33607DFD0FE0}" srcOrd="0" destOrd="0" presId="urn:microsoft.com/office/officeart/2005/8/layout/cycle5"/>
    <dgm:cxn modelId="{037CCA34-BD2B-44FA-98E7-E3FF04140D06}" type="presOf" srcId="{BB290644-FCD7-4617-81A2-4704920E1389}" destId="{5F195BAB-C851-4A9E-A8EE-9C5700C51D3E}" srcOrd="0" destOrd="0" presId="urn:microsoft.com/office/officeart/2005/8/layout/cycle5"/>
    <dgm:cxn modelId="{0C678F42-D2EB-475A-8B68-F023B1A14AAD}" srcId="{F10C4FF3-587B-4070-BA4E-392E12F19666}" destId="{69E3AD04-5C38-455B-84C4-9D1D1BEAF114}" srcOrd="0" destOrd="0" parTransId="{2B857E16-59AE-4A63-88A0-0C1C129D39A4}" sibTransId="{6BD33770-C34F-4453-8BEF-123EEB64BD77}"/>
    <dgm:cxn modelId="{AE014765-E207-4FEF-90A7-019A2EA60CB4}" type="presOf" srcId="{F10C4FF3-587B-4070-BA4E-392E12F19666}" destId="{80851A0A-C9B2-4ED9-97C1-273B5957FF41}" srcOrd="0" destOrd="0" presId="urn:microsoft.com/office/officeart/2005/8/layout/cycle5"/>
    <dgm:cxn modelId="{5F42CC45-3CC4-45F4-9054-79CAE1FE3858}" srcId="{F10C4FF3-587B-4070-BA4E-392E12F19666}" destId="{22783F6C-7282-4C5B-A23F-DF6B78C6C225}" srcOrd="3" destOrd="0" parTransId="{2FB88A9B-5F62-4385-99CC-B86032BF2561}" sibTransId="{AB14144F-118F-410C-8050-AF9D1B619A67}"/>
    <dgm:cxn modelId="{BFE94547-BC46-4213-B121-8BBA978974CA}" srcId="{F10C4FF3-587B-4070-BA4E-392E12F19666}" destId="{894BD723-FE0A-4365-8CAB-0A5CBFCA6FF3}" srcOrd="5" destOrd="0" parTransId="{6CB7DFA7-4B43-4990-9C56-93AD7199AEAC}" sibTransId="{1BDDE7B3-E576-43EC-8D8F-EA78551273AA}"/>
    <dgm:cxn modelId="{F2B17D48-03C7-47C8-9BCC-E1F2D813C09B}" type="presOf" srcId="{4309E506-C3B6-45D0-9F31-A1DED848EA03}" destId="{5F2665AE-060E-4210-98EE-C4312E71427E}" srcOrd="0" destOrd="0" presId="urn:microsoft.com/office/officeart/2005/8/layout/cycle5"/>
    <dgm:cxn modelId="{B6D6BC4B-8D5A-499E-9548-E1E70867D0A6}" srcId="{F10C4FF3-587B-4070-BA4E-392E12F19666}" destId="{E5DE71AF-E78F-4C6C-A32C-55FF13A7A32C}" srcOrd="2" destOrd="0" parTransId="{19CA17D1-A8DE-42FD-9360-E8DDA25A23FA}" sibTransId="{75198663-1D93-403F-B163-2263FCEBCAE3}"/>
    <dgm:cxn modelId="{C3255E5A-FE82-40ED-BC48-5317B7C45362}" type="presOf" srcId="{17E93E65-6E63-46E0-BE47-3453898CDFCE}" destId="{26545F60-4DEC-4E06-9782-A905D3C0A30B}" srcOrd="0" destOrd="0" presId="urn:microsoft.com/office/officeart/2005/8/layout/cycle5"/>
    <dgm:cxn modelId="{1F7BFF88-A7F7-4FF3-A496-EDD4D25F9D8A}" type="presOf" srcId="{AB14144F-118F-410C-8050-AF9D1B619A67}" destId="{28563C27-0BE5-4284-A08F-17080328EA82}" srcOrd="0" destOrd="0" presId="urn:microsoft.com/office/officeart/2005/8/layout/cycle5"/>
    <dgm:cxn modelId="{FDDB369C-3AF3-4871-BE84-593C96F74BD2}" type="presOf" srcId="{22783F6C-7282-4C5B-A23F-DF6B78C6C225}" destId="{44F288F6-5F1C-498C-8534-79CEEB5E76EE}" srcOrd="0" destOrd="0" presId="urn:microsoft.com/office/officeart/2005/8/layout/cycle5"/>
    <dgm:cxn modelId="{F79071A4-5DA7-417A-96D2-34C51DD7BE45}" type="presOf" srcId="{B555F999-4BDB-497E-8668-012FA5AE1F06}" destId="{F2E939F4-6F8F-4D3C-8E1D-9463FD96A6C5}" srcOrd="0" destOrd="0" presId="urn:microsoft.com/office/officeart/2005/8/layout/cycle5"/>
    <dgm:cxn modelId="{1FCFAAC3-6B70-43E3-AA07-2FD4B81F98BB}" type="presOf" srcId="{65659626-8E9A-4FF1-A2F1-7B14FC0DDB36}" destId="{41CB0BEA-8D5C-4FD4-8393-1F5EDA0AD156}" srcOrd="0" destOrd="0" presId="urn:microsoft.com/office/officeart/2005/8/layout/cycle5"/>
    <dgm:cxn modelId="{86B036CB-9E3C-4C6D-BE6F-D3DDCFFF063D}" srcId="{F10C4FF3-587B-4070-BA4E-392E12F19666}" destId="{17E93E65-6E63-46E0-BE47-3453898CDFCE}" srcOrd="6" destOrd="0" parTransId="{115C792F-4C33-4ED1-A1F8-68C0B5068CBA}" sibTransId="{65659626-8E9A-4FF1-A2F1-7B14FC0DDB36}"/>
    <dgm:cxn modelId="{BA7B10DA-434B-4DDB-9EDC-B22C084F515F}" type="presOf" srcId="{6BD33770-C34F-4453-8BEF-123EEB64BD77}" destId="{D9307BE6-36F4-4742-869A-F8C6575CC925}" srcOrd="0" destOrd="0" presId="urn:microsoft.com/office/officeart/2005/8/layout/cycle5"/>
    <dgm:cxn modelId="{796326DB-0782-4465-A952-D0E297B411A7}" type="presOf" srcId="{75198663-1D93-403F-B163-2263FCEBCAE3}" destId="{D0CFA48C-F0C4-46E5-9C9D-EC74E9C82977}" srcOrd="0" destOrd="0" presId="urn:microsoft.com/office/officeart/2005/8/layout/cycle5"/>
    <dgm:cxn modelId="{66F7E7DB-B417-4294-A776-DA2A83882190}" srcId="{F10C4FF3-587B-4070-BA4E-392E12F19666}" destId="{088E26C0-0955-4D87-86BF-5C0C1BBA6082}" srcOrd="7" destOrd="0" parTransId="{5BD8F830-D537-41D0-82F2-35EE7A23DB81}" sibTransId="{BB290644-FCD7-4617-81A2-4704920E1389}"/>
    <dgm:cxn modelId="{9961FFE2-B4B0-46D9-9B6B-AF7D47FD89FB}" type="presOf" srcId="{1BDDE7B3-E576-43EC-8D8F-EA78551273AA}" destId="{90C89FC6-5AA9-4293-AED4-A4EE40684DEA}" srcOrd="0" destOrd="0" presId="urn:microsoft.com/office/officeart/2005/8/layout/cycle5"/>
    <dgm:cxn modelId="{BA6029E5-E4FF-4D8F-B89A-53CEFDD55CBD}" srcId="{F10C4FF3-587B-4070-BA4E-392E12F19666}" destId="{4309E506-C3B6-45D0-9F31-A1DED848EA03}" srcOrd="4" destOrd="0" parTransId="{042EF7EA-EA2D-4A83-AA18-E4F414A3BAA3}" sibTransId="{E5375C69-6D41-4F12-986D-97B0E1F86EAD}"/>
    <dgm:cxn modelId="{83B87AF0-FD43-4A8C-B113-4D0EBF364369}" type="presOf" srcId="{088E26C0-0955-4D87-86BF-5C0C1BBA6082}" destId="{0ECCE7B9-03A0-4765-92A0-F1AF4789C1B6}" srcOrd="0" destOrd="0" presId="urn:microsoft.com/office/officeart/2005/8/layout/cycle5"/>
    <dgm:cxn modelId="{9DD657F2-6AC2-47BA-ADDB-F044E5EC89B5}" srcId="{F10C4FF3-587B-4070-BA4E-392E12F19666}" destId="{B555F999-4BDB-497E-8668-012FA5AE1F06}" srcOrd="1" destOrd="0" parTransId="{83038655-85E6-4006-8FE6-A45C09139BE3}" sibTransId="{DBDBE1FC-4AC4-4362-869C-5FE73C192860}"/>
    <dgm:cxn modelId="{C516BBF6-9E46-47FB-82E8-0C745692E621}" type="presOf" srcId="{E5375C69-6D41-4F12-986D-97B0E1F86EAD}" destId="{F85E56FD-F08B-451C-A5CF-8244402CF765}" srcOrd="0" destOrd="0" presId="urn:microsoft.com/office/officeart/2005/8/layout/cycle5"/>
    <dgm:cxn modelId="{DB3D95F7-9ACF-4F32-A863-88E592C669CA}" type="presOf" srcId="{69E3AD04-5C38-455B-84C4-9D1D1BEAF114}" destId="{CF8E3559-4E91-4CEA-B00F-ECA9B87824D2}" srcOrd="0" destOrd="0" presId="urn:microsoft.com/office/officeart/2005/8/layout/cycle5"/>
    <dgm:cxn modelId="{6B77E4FE-FD9E-475A-973A-3682BA2D44FF}" type="presOf" srcId="{894BD723-FE0A-4365-8CAB-0A5CBFCA6FF3}" destId="{372FAEFD-52B8-4864-B024-1791823133EE}" srcOrd="0" destOrd="0" presId="urn:microsoft.com/office/officeart/2005/8/layout/cycle5"/>
    <dgm:cxn modelId="{9FD11408-C3E2-4640-8083-DCFBDECA8CDB}" type="presParOf" srcId="{80851A0A-C9B2-4ED9-97C1-273B5957FF41}" destId="{CF8E3559-4E91-4CEA-B00F-ECA9B87824D2}" srcOrd="0" destOrd="0" presId="urn:microsoft.com/office/officeart/2005/8/layout/cycle5"/>
    <dgm:cxn modelId="{F155786B-5DAE-4BE9-9992-51DB93C9CAFE}" type="presParOf" srcId="{80851A0A-C9B2-4ED9-97C1-273B5957FF41}" destId="{02E8322C-F303-46F1-838D-734E3476FB7C}" srcOrd="1" destOrd="0" presId="urn:microsoft.com/office/officeart/2005/8/layout/cycle5"/>
    <dgm:cxn modelId="{CCA623B2-8BF2-42FA-B157-9E2845F6F40D}" type="presParOf" srcId="{80851A0A-C9B2-4ED9-97C1-273B5957FF41}" destId="{D9307BE6-36F4-4742-869A-F8C6575CC925}" srcOrd="2" destOrd="0" presId="urn:microsoft.com/office/officeart/2005/8/layout/cycle5"/>
    <dgm:cxn modelId="{C1C737D6-7C96-46C9-B5AA-9EACCFAFB9CA}" type="presParOf" srcId="{80851A0A-C9B2-4ED9-97C1-273B5957FF41}" destId="{F2E939F4-6F8F-4D3C-8E1D-9463FD96A6C5}" srcOrd="3" destOrd="0" presId="urn:microsoft.com/office/officeart/2005/8/layout/cycle5"/>
    <dgm:cxn modelId="{AC250F89-6F8A-420D-A89F-866512AFA4C0}" type="presParOf" srcId="{80851A0A-C9B2-4ED9-97C1-273B5957FF41}" destId="{2B2F1C66-EDCF-497C-9D7C-010FB61A69E8}" srcOrd="4" destOrd="0" presId="urn:microsoft.com/office/officeart/2005/8/layout/cycle5"/>
    <dgm:cxn modelId="{A2C7E223-471D-46EF-BF87-7D8DAAA7A7EC}" type="presParOf" srcId="{80851A0A-C9B2-4ED9-97C1-273B5957FF41}" destId="{1C99EFDE-1D20-46FA-99B4-33607DFD0FE0}" srcOrd="5" destOrd="0" presId="urn:microsoft.com/office/officeart/2005/8/layout/cycle5"/>
    <dgm:cxn modelId="{57DEFED3-71FC-4ADC-A888-9756F29A3D80}" type="presParOf" srcId="{80851A0A-C9B2-4ED9-97C1-273B5957FF41}" destId="{7142480E-5FA4-43F2-AA27-B95CF3A1C9CE}" srcOrd="6" destOrd="0" presId="urn:microsoft.com/office/officeart/2005/8/layout/cycle5"/>
    <dgm:cxn modelId="{A9700D85-7202-4879-B755-8DA3F4ABD538}" type="presParOf" srcId="{80851A0A-C9B2-4ED9-97C1-273B5957FF41}" destId="{06440559-5F52-457A-B59C-BF0C90099B70}" srcOrd="7" destOrd="0" presId="urn:microsoft.com/office/officeart/2005/8/layout/cycle5"/>
    <dgm:cxn modelId="{636A5A23-5734-42FC-B90D-FF0C6431E17E}" type="presParOf" srcId="{80851A0A-C9B2-4ED9-97C1-273B5957FF41}" destId="{D0CFA48C-F0C4-46E5-9C9D-EC74E9C82977}" srcOrd="8" destOrd="0" presId="urn:microsoft.com/office/officeart/2005/8/layout/cycle5"/>
    <dgm:cxn modelId="{CBEFD7CF-49B0-482F-933E-1100B8E39A0E}" type="presParOf" srcId="{80851A0A-C9B2-4ED9-97C1-273B5957FF41}" destId="{44F288F6-5F1C-498C-8534-79CEEB5E76EE}" srcOrd="9" destOrd="0" presId="urn:microsoft.com/office/officeart/2005/8/layout/cycle5"/>
    <dgm:cxn modelId="{C5671E81-0C8C-41C0-8A93-F13566891F9A}" type="presParOf" srcId="{80851A0A-C9B2-4ED9-97C1-273B5957FF41}" destId="{86E23FBE-FC5A-4EC6-B0B4-8186AF12BA73}" srcOrd="10" destOrd="0" presId="urn:microsoft.com/office/officeart/2005/8/layout/cycle5"/>
    <dgm:cxn modelId="{7EE37817-7202-4C8B-A5DC-D4D31EB4495B}" type="presParOf" srcId="{80851A0A-C9B2-4ED9-97C1-273B5957FF41}" destId="{28563C27-0BE5-4284-A08F-17080328EA82}" srcOrd="11" destOrd="0" presId="urn:microsoft.com/office/officeart/2005/8/layout/cycle5"/>
    <dgm:cxn modelId="{1DABAF3A-B7BD-4CA0-9071-50882416CC30}" type="presParOf" srcId="{80851A0A-C9B2-4ED9-97C1-273B5957FF41}" destId="{5F2665AE-060E-4210-98EE-C4312E71427E}" srcOrd="12" destOrd="0" presId="urn:microsoft.com/office/officeart/2005/8/layout/cycle5"/>
    <dgm:cxn modelId="{75FA707F-A070-4783-8664-745BED8A8520}" type="presParOf" srcId="{80851A0A-C9B2-4ED9-97C1-273B5957FF41}" destId="{7E4A437E-226A-43C6-A2E8-0500B969B3AF}" srcOrd="13" destOrd="0" presId="urn:microsoft.com/office/officeart/2005/8/layout/cycle5"/>
    <dgm:cxn modelId="{0A635E25-0F8D-487C-A43C-2A2311B7EDBB}" type="presParOf" srcId="{80851A0A-C9B2-4ED9-97C1-273B5957FF41}" destId="{F85E56FD-F08B-451C-A5CF-8244402CF765}" srcOrd="14" destOrd="0" presId="urn:microsoft.com/office/officeart/2005/8/layout/cycle5"/>
    <dgm:cxn modelId="{2756EAAA-75CC-4762-8269-3B1A6AAA79E3}" type="presParOf" srcId="{80851A0A-C9B2-4ED9-97C1-273B5957FF41}" destId="{372FAEFD-52B8-4864-B024-1791823133EE}" srcOrd="15" destOrd="0" presId="urn:microsoft.com/office/officeart/2005/8/layout/cycle5"/>
    <dgm:cxn modelId="{64B20295-0D9F-4EB9-87E7-9964664B66A1}" type="presParOf" srcId="{80851A0A-C9B2-4ED9-97C1-273B5957FF41}" destId="{B06B37F3-09D0-47A5-A662-4377E0EA41C1}" srcOrd="16" destOrd="0" presId="urn:microsoft.com/office/officeart/2005/8/layout/cycle5"/>
    <dgm:cxn modelId="{337F90F0-FA1A-4252-8F98-9480C44CCECE}" type="presParOf" srcId="{80851A0A-C9B2-4ED9-97C1-273B5957FF41}" destId="{90C89FC6-5AA9-4293-AED4-A4EE40684DEA}" srcOrd="17" destOrd="0" presId="urn:microsoft.com/office/officeart/2005/8/layout/cycle5"/>
    <dgm:cxn modelId="{7CEC8C67-DEB0-4DCF-9E47-65F17618B6FF}" type="presParOf" srcId="{80851A0A-C9B2-4ED9-97C1-273B5957FF41}" destId="{26545F60-4DEC-4E06-9782-A905D3C0A30B}" srcOrd="18" destOrd="0" presId="urn:microsoft.com/office/officeart/2005/8/layout/cycle5"/>
    <dgm:cxn modelId="{7DEAABBD-DCC4-4DC4-81B7-CD0CB574B141}" type="presParOf" srcId="{80851A0A-C9B2-4ED9-97C1-273B5957FF41}" destId="{84C13B70-C638-440A-8284-BF9F79A30B1B}" srcOrd="19" destOrd="0" presId="urn:microsoft.com/office/officeart/2005/8/layout/cycle5"/>
    <dgm:cxn modelId="{15826401-AFC7-4266-B3C1-E1FF8E41AF89}" type="presParOf" srcId="{80851A0A-C9B2-4ED9-97C1-273B5957FF41}" destId="{41CB0BEA-8D5C-4FD4-8393-1F5EDA0AD156}" srcOrd="20" destOrd="0" presId="urn:microsoft.com/office/officeart/2005/8/layout/cycle5"/>
    <dgm:cxn modelId="{1BFAF8D8-1B5B-4F2C-923D-20CD9BEDA256}" type="presParOf" srcId="{80851A0A-C9B2-4ED9-97C1-273B5957FF41}" destId="{0ECCE7B9-03A0-4765-92A0-F1AF4789C1B6}" srcOrd="21" destOrd="0" presId="urn:microsoft.com/office/officeart/2005/8/layout/cycle5"/>
    <dgm:cxn modelId="{7B7F7C82-6F8D-42E4-9E6D-E6F9FD0D9261}" type="presParOf" srcId="{80851A0A-C9B2-4ED9-97C1-273B5957FF41}" destId="{6D6C0770-1D30-4CCE-9CBB-3E59C06D716E}" srcOrd="22" destOrd="0" presId="urn:microsoft.com/office/officeart/2005/8/layout/cycle5"/>
    <dgm:cxn modelId="{F491F9AF-36B9-4696-8389-17E035D3E2AE}" type="presParOf" srcId="{80851A0A-C9B2-4ED9-97C1-273B5957FF41}" destId="{5F195BAB-C851-4A9E-A8EE-9C5700C51D3E}" srcOrd="23"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CF860-9228-4DFD-871E-A64396245C88}">
      <dsp:nvSpPr>
        <dsp:cNvPr id="0" name=""/>
        <dsp:cNvSpPr/>
      </dsp:nvSpPr>
      <dsp:spPr>
        <a:xfrm>
          <a:off x="1289570" y="805912"/>
          <a:ext cx="2231707" cy="2232047"/>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21E01C4-B878-45D0-A5A5-5E10A95FAB09}">
      <dsp:nvSpPr>
        <dsp:cNvPr id="0" name=""/>
        <dsp:cNvSpPr/>
      </dsp:nvSpPr>
      <dsp:spPr>
        <a:xfrm>
          <a:off x="1782851" y="1611749"/>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Pre-Conference </a:t>
          </a:r>
        </a:p>
      </dsp:txBody>
      <dsp:txXfrm>
        <a:off x="1782851" y="1611749"/>
        <a:ext cx="1240116" cy="619910"/>
      </dsp:txXfrm>
    </dsp:sp>
    <dsp:sp modelId="{8B76E62F-ABB1-4141-89C2-5E5EB8ABC859}">
      <dsp:nvSpPr>
        <dsp:cNvPr id="0" name=""/>
        <dsp:cNvSpPr/>
      </dsp:nvSpPr>
      <dsp:spPr>
        <a:xfrm>
          <a:off x="669721" y="2088389"/>
          <a:ext cx="2231707" cy="2232047"/>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816D36-580F-4233-B357-C76DCCFEAA46}">
      <dsp:nvSpPr>
        <dsp:cNvPr id="0" name=""/>
        <dsp:cNvSpPr/>
      </dsp:nvSpPr>
      <dsp:spPr>
        <a:xfrm>
          <a:off x="1165517" y="290164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Observation </a:t>
          </a:r>
        </a:p>
      </dsp:txBody>
      <dsp:txXfrm>
        <a:off x="1165517" y="2901644"/>
        <a:ext cx="1240116" cy="619910"/>
      </dsp:txXfrm>
    </dsp:sp>
    <dsp:sp modelId="{A30DF224-FDE5-4CE8-AE91-D371AD48CD66}">
      <dsp:nvSpPr>
        <dsp:cNvPr id="0" name=""/>
        <dsp:cNvSpPr/>
      </dsp:nvSpPr>
      <dsp:spPr>
        <a:xfrm>
          <a:off x="1448409" y="3524336"/>
          <a:ext cx="1917382" cy="1918151"/>
        </a:xfrm>
        <a:prstGeom prst="blockArc">
          <a:avLst>
            <a:gd name="adj1" fmla="val 13500000"/>
            <a:gd name="adj2" fmla="val 108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78FEB5-83F6-45FC-8200-48DD50A1A48B}">
      <dsp:nvSpPr>
        <dsp:cNvPr id="0" name=""/>
        <dsp:cNvSpPr/>
      </dsp:nvSpPr>
      <dsp:spPr>
        <a:xfrm>
          <a:off x="1785785" y="419339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Post-Conference </a:t>
          </a:r>
        </a:p>
      </dsp:txBody>
      <dsp:txXfrm>
        <a:off x="1785785" y="4193394"/>
        <a:ext cx="1240116" cy="619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6E62F-ABB1-4141-89C2-5E5EB8ABC859}">
      <dsp:nvSpPr>
        <dsp:cNvPr id="0" name=""/>
        <dsp:cNvSpPr/>
      </dsp:nvSpPr>
      <dsp:spPr>
        <a:xfrm>
          <a:off x="1173899" y="1381725"/>
          <a:ext cx="2322652" cy="2322718"/>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563614B-30D7-4776-B3B0-68D6F90C3F91}">
      <dsp:nvSpPr>
        <dsp:cNvPr id="0" name=""/>
        <dsp:cNvSpPr/>
      </dsp:nvSpPr>
      <dsp:spPr>
        <a:xfrm>
          <a:off x="1686877" y="2222643"/>
          <a:ext cx="1295857" cy="64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Observation </a:t>
          </a:r>
        </a:p>
      </dsp:txBody>
      <dsp:txXfrm>
        <a:off x="1686877" y="2222643"/>
        <a:ext cx="1295857" cy="647852"/>
      </dsp:txXfrm>
    </dsp:sp>
    <dsp:sp modelId="{A30DF224-FDE5-4CE8-AE91-D371AD48CD66}">
      <dsp:nvSpPr>
        <dsp:cNvPr id="0" name=""/>
        <dsp:cNvSpPr/>
      </dsp:nvSpPr>
      <dsp:spPr>
        <a:xfrm>
          <a:off x="694448" y="2870495"/>
          <a:ext cx="1995335" cy="1996178"/>
        </a:xfrm>
        <a:prstGeom prst="blockArc">
          <a:avLst>
            <a:gd name="adj1" fmla="val 0"/>
            <a:gd name="adj2" fmla="val 189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6C9044-1E79-43E5-B1BD-40C3A375CEFA}">
      <dsp:nvSpPr>
        <dsp:cNvPr id="0" name=""/>
        <dsp:cNvSpPr/>
      </dsp:nvSpPr>
      <dsp:spPr>
        <a:xfrm>
          <a:off x="1038948" y="3559818"/>
          <a:ext cx="1295857" cy="64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Post-Conference </a:t>
          </a:r>
        </a:p>
      </dsp:txBody>
      <dsp:txXfrm>
        <a:off x="1038948" y="3559818"/>
        <a:ext cx="1295857" cy="647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310AE-668C-4EB6-8B35-862A19E45E16}">
      <dsp:nvSpPr>
        <dsp:cNvPr id="0" name=""/>
        <dsp:cNvSpPr/>
      </dsp:nvSpPr>
      <dsp:spPr>
        <a:xfrm>
          <a:off x="494760"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Introduction </a:t>
          </a:r>
        </a:p>
      </dsp:txBody>
      <dsp:txXfrm>
        <a:off x="519901" y="28142"/>
        <a:ext cx="1666450" cy="808084"/>
      </dsp:txXfrm>
    </dsp:sp>
    <dsp:sp modelId="{488081A6-012F-468B-A769-61615495CF9E}">
      <dsp:nvSpPr>
        <dsp:cNvPr id="0" name=""/>
        <dsp:cNvSpPr/>
      </dsp:nvSpPr>
      <dsp:spPr>
        <a:xfrm>
          <a:off x="666433"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3F095-ABC3-47CB-92B9-703EF4AE163A}">
      <dsp:nvSpPr>
        <dsp:cNvPr id="0" name=""/>
        <dsp:cNvSpPr/>
      </dsp:nvSpPr>
      <dsp:spPr>
        <a:xfrm>
          <a:off x="838106"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Greeting</a:t>
          </a:r>
        </a:p>
      </dsp:txBody>
      <dsp:txXfrm>
        <a:off x="863247" y="1101100"/>
        <a:ext cx="1323103" cy="808084"/>
      </dsp:txXfrm>
    </dsp:sp>
    <dsp:sp modelId="{E81202F4-5C4D-459E-ADFF-14DC3EA07AAE}">
      <dsp:nvSpPr>
        <dsp:cNvPr id="0" name=""/>
        <dsp:cNvSpPr/>
      </dsp:nvSpPr>
      <dsp:spPr>
        <a:xfrm>
          <a:off x="666433"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7503A-E852-4CBB-BEA6-1207506A3967}">
      <dsp:nvSpPr>
        <dsp:cNvPr id="0" name=""/>
        <dsp:cNvSpPr/>
      </dsp:nvSpPr>
      <dsp:spPr>
        <a:xfrm>
          <a:off x="838106"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Review Conference Process</a:t>
          </a:r>
        </a:p>
      </dsp:txBody>
      <dsp:txXfrm>
        <a:off x="863247" y="2174057"/>
        <a:ext cx="1323103" cy="808084"/>
      </dsp:txXfrm>
    </dsp:sp>
    <dsp:sp modelId="{7C2A5087-40FC-42F1-B8D4-F343F75ED0AA}">
      <dsp:nvSpPr>
        <dsp:cNvPr id="0" name=""/>
        <dsp:cNvSpPr/>
      </dsp:nvSpPr>
      <dsp:spPr>
        <a:xfrm>
          <a:off x="666433"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30D0CB-5154-487F-964A-3FFAB1729563}">
      <dsp:nvSpPr>
        <dsp:cNvPr id="0" name=""/>
        <dsp:cNvSpPr/>
      </dsp:nvSpPr>
      <dsp:spPr>
        <a:xfrm>
          <a:off x="838106"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Ask a general impression question about the lesson. </a:t>
          </a:r>
        </a:p>
      </dsp:txBody>
      <dsp:txXfrm>
        <a:off x="863247" y="3247015"/>
        <a:ext cx="1323103" cy="808084"/>
      </dsp:txXfrm>
    </dsp:sp>
    <dsp:sp modelId="{606E2CBB-4CD1-40E1-AED7-0662D1D3CC37}">
      <dsp:nvSpPr>
        <dsp:cNvPr id="0" name=""/>
        <dsp:cNvSpPr/>
      </dsp:nvSpPr>
      <dsp:spPr>
        <a:xfrm>
          <a:off x="2640676"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Reinforcement</a:t>
          </a:r>
        </a:p>
      </dsp:txBody>
      <dsp:txXfrm>
        <a:off x="2665817" y="28142"/>
        <a:ext cx="1666450" cy="808084"/>
      </dsp:txXfrm>
    </dsp:sp>
    <dsp:sp modelId="{EC94C911-6800-4EB8-B218-2A26C4180F03}">
      <dsp:nvSpPr>
        <dsp:cNvPr id="0" name=""/>
        <dsp:cNvSpPr/>
      </dsp:nvSpPr>
      <dsp:spPr>
        <a:xfrm>
          <a:off x="2812349"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F594A-6AFD-48A9-B898-068E165AD40F}">
      <dsp:nvSpPr>
        <dsp:cNvPr id="0" name=""/>
        <dsp:cNvSpPr/>
      </dsp:nvSpPr>
      <dsp:spPr>
        <a:xfrm>
          <a:off x="2984022"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Reinforcement Area (Dimension)</a:t>
          </a:r>
        </a:p>
      </dsp:txBody>
      <dsp:txXfrm>
        <a:off x="3009163" y="1101100"/>
        <a:ext cx="1323103" cy="808084"/>
      </dsp:txXfrm>
    </dsp:sp>
    <dsp:sp modelId="{3A7228FA-007B-4717-ABB2-194AF918E0E6}">
      <dsp:nvSpPr>
        <dsp:cNvPr id="0" name=""/>
        <dsp:cNvSpPr/>
      </dsp:nvSpPr>
      <dsp:spPr>
        <a:xfrm>
          <a:off x="2812349"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FCA8BA-82DD-4D7E-9676-16A0A7052D71}">
      <dsp:nvSpPr>
        <dsp:cNvPr id="0" name=""/>
        <dsp:cNvSpPr/>
      </dsp:nvSpPr>
      <dsp:spPr>
        <a:xfrm>
          <a:off x="2984022"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Self-Analysis and Follow-Up Questions</a:t>
          </a:r>
        </a:p>
      </dsp:txBody>
      <dsp:txXfrm>
        <a:off x="3009163" y="2174057"/>
        <a:ext cx="1323103" cy="808084"/>
      </dsp:txXfrm>
    </dsp:sp>
    <dsp:sp modelId="{7E4A2962-F43F-479F-ABBF-E081D5851C28}">
      <dsp:nvSpPr>
        <dsp:cNvPr id="0" name=""/>
        <dsp:cNvSpPr/>
      </dsp:nvSpPr>
      <dsp:spPr>
        <a:xfrm>
          <a:off x="2812349"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3494D-91EA-4869-876C-7491C2CCC244}">
      <dsp:nvSpPr>
        <dsp:cNvPr id="0" name=""/>
        <dsp:cNvSpPr/>
      </dsp:nvSpPr>
      <dsp:spPr>
        <a:xfrm>
          <a:off x="2984022"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Share Evidence for Reinforcement</a:t>
          </a:r>
          <a:endParaRPr lang="en-US" sz="1300" kern="1200" dirty="0"/>
        </a:p>
      </dsp:txBody>
      <dsp:txXfrm>
        <a:off x="3009163" y="3247015"/>
        <a:ext cx="1323103" cy="808084"/>
      </dsp:txXfrm>
    </dsp:sp>
    <dsp:sp modelId="{3288F97A-A21A-4DD3-84C9-48F4E718532F}">
      <dsp:nvSpPr>
        <dsp:cNvPr id="0" name=""/>
        <dsp:cNvSpPr/>
      </dsp:nvSpPr>
      <dsp:spPr>
        <a:xfrm>
          <a:off x="4786591"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Refinement</a:t>
          </a:r>
        </a:p>
      </dsp:txBody>
      <dsp:txXfrm>
        <a:off x="4811732" y="28142"/>
        <a:ext cx="1666450" cy="808084"/>
      </dsp:txXfrm>
    </dsp:sp>
    <dsp:sp modelId="{14C4017F-6A36-411B-B8BB-C902A2F51D7D}">
      <dsp:nvSpPr>
        <dsp:cNvPr id="0" name=""/>
        <dsp:cNvSpPr/>
      </dsp:nvSpPr>
      <dsp:spPr>
        <a:xfrm>
          <a:off x="4958264"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94E92-0501-4B9B-AEC6-8B2B5CD58017}">
      <dsp:nvSpPr>
        <dsp:cNvPr id="0" name=""/>
        <dsp:cNvSpPr/>
      </dsp:nvSpPr>
      <dsp:spPr>
        <a:xfrm>
          <a:off x="5129938"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Refinement Area (Dimension)</a:t>
          </a:r>
        </a:p>
      </dsp:txBody>
      <dsp:txXfrm>
        <a:off x="5155079" y="1101100"/>
        <a:ext cx="1323103" cy="808084"/>
      </dsp:txXfrm>
    </dsp:sp>
    <dsp:sp modelId="{5FE15929-2963-4895-908C-A248360D80E8}">
      <dsp:nvSpPr>
        <dsp:cNvPr id="0" name=""/>
        <dsp:cNvSpPr/>
      </dsp:nvSpPr>
      <dsp:spPr>
        <a:xfrm>
          <a:off x="4958264"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63E8A-01EF-4729-B562-B62662F3808F}">
      <dsp:nvSpPr>
        <dsp:cNvPr id="0" name=""/>
        <dsp:cNvSpPr/>
      </dsp:nvSpPr>
      <dsp:spPr>
        <a:xfrm>
          <a:off x="5129938"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Self-Analysis and Follow-Up Questions</a:t>
          </a:r>
        </a:p>
      </dsp:txBody>
      <dsp:txXfrm>
        <a:off x="5155079" y="2174057"/>
        <a:ext cx="1323103" cy="808084"/>
      </dsp:txXfrm>
    </dsp:sp>
    <dsp:sp modelId="{00FF9727-07DD-4C56-8DD5-A4531639D50F}">
      <dsp:nvSpPr>
        <dsp:cNvPr id="0" name=""/>
        <dsp:cNvSpPr/>
      </dsp:nvSpPr>
      <dsp:spPr>
        <a:xfrm>
          <a:off x="4958264"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6AE5B-6AFB-485A-B76A-5A48C7EFBAF6}">
      <dsp:nvSpPr>
        <dsp:cNvPr id="0" name=""/>
        <dsp:cNvSpPr/>
      </dsp:nvSpPr>
      <dsp:spPr>
        <a:xfrm>
          <a:off x="5129938"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Evidence for Refinement </a:t>
          </a:r>
        </a:p>
      </dsp:txBody>
      <dsp:txXfrm>
        <a:off x="5155079" y="3247015"/>
        <a:ext cx="1323103" cy="808084"/>
      </dsp:txXfrm>
    </dsp:sp>
    <dsp:sp modelId="{3E60B2D5-9303-4DD4-B092-AAB520F8856D}">
      <dsp:nvSpPr>
        <dsp:cNvPr id="0" name=""/>
        <dsp:cNvSpPr/>
      </dsp:nvSpPr>
      <dsp:spPr>
        <a:xfrm>
          <a:off x="4958264" y="861367"/>
          <a:ext cx="171673" cy="3862647"/>
        </a:xfrm>
        <a:custGeom>
          <a:avLst/>
          <a:gdLst/>
          <a:ahLst/>
          <a:cxnLst/>
          <a:rect l="0" t="0" r="0" b="0"/>
          <a:pathLst>
            <a:path>
              <a:moveTo>
                <a:pt x="0" y="0"/>
              </a:moveTo>
              <a:lnTo>
                <a:pt x="0" y="3862647"/>
              </a:lnTo>
              <a:lnTo>
                <a:pt x="171673" y="3862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858A2-A5EC-4549-BF52-93F4AFACC382}">
      <dsp:nvSpPr>
        <dsp:cNvPr id="0" name=""/>
        <dsp:cNvSpPr/>
      </dsp:nvSpPr>
      <dsp:spPr>
        <a:xfrm>
          <a:off x="5129938" y="4294832"/>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Recommendations</a:t>
          </a:r>
        </a:p>
      </dsp:txBody>
      <dsp:txXfrm>
        <a:off x="5155079" y="4319973"/>
        <a:ext cx="1323103" cy="808084"/>
      </dsp:txXfrm>
    </dsp:sp>
    <dsp:sp modelId="{35EE18CB-21C0-4BAE-AF3D-1D9E9B0A4DD8}">
      <dsp:nvSpPr>
        <dsp:cNvPr id="0" name=""/>
        <dsp:cNvSpPr/>
      </dsp:nvSpPr>
      <dsp:spPr>
        <a:xfrm>
          <a:off x="6932507"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Review Ratings </a:t>
          </a:r>
        </a:p>
      </dsp:txBody>
      <dsp:txXfrm>
        <a:off x="6957648" y="28142"/>
        <a:ext cx="1666450" cy="808084"/>
      </dsp:txXfrm>
    </dsp:sp>
    <dsp:sp modelId="{9063BEBF-D9ED-4580-8AEE-1892B612D740}">
      <dsp:nvSpPr>
        <dsp:cNvPr id="0" name=""/>
        <dsp:cNvSpPr/>
      </dsp:nvSpPr>
      <dsp:spPr>
        <a:xfrm>
          <a:off x="7104180"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6C11A6-1A04-43D8-A82E-F98674D20D35}">
      <dsp:nvSpPr>
        <dsp:cNvPr id="0" name=""/>
        <dsp:cNvSpPr/>
      </dsp:nvSpPr>
      <dsp:spPr>
        <a:xfrm>
          <a:off x="7275853"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Evidence for Ratings </a:t>
          </a:r>
        </a:p>
      </dsp:txBody>
      <dsp:txXfrm>
        <a:off x="7300994" y="1101100"/>
        <a:ext cx="1323103" cy="808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E3559-4E91-4CEA-B00F-ECA9B87824D2}">
      <dsp:nvSpPr>
        <dsp:cNvPr id="0" name=""/>
        <dsp:cNvSpPr/>
      </dsp:nvSpPr>
      <dsp:spPr>
        <a:xfrm>
          <a:off x="3809396" y="-103864"/>
          <a:ext cx="1134597" cy="671852"/>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Teacher “Orientation” of the Process</a:t>
          </a:r>
        </a:p>
      </dsp:txBody>
      <dsp:txXfrm>
        <a:off x="3842193" y="-71067"/>
        <a:ext cx="1069003" cy="606258"/>
      </dsp:txXfrm>
    </dsp:sp>
    <dsp:sp modelId="{D9307BE6-36F4-4742-869A-F8C6575CC925}">
      <dsp:nvSpPr>
        <dsp:cNvPr id="0" name=""/>
        <dsp:cNvSpPr/>
      </dsp:nvSpPr>
      <dsp:spPr>
        <a:xfrm>
          <a:off x="2397103" y="232061"/>
          <a:ext cx="3959184" cy="3959184"/>
        </a:xfrm>
        <a:custGeom>
          <a:avLst/>
          <a:gdLst/>
          <a:ahLst/>
          <a:cxnLst/>
          <a:rect l="0" t="0" r="0" b="0"/>
          <a:pathLst>
            <a:path>
              <a:moveTo>
                <a:pt x="2626242" y="108595"/>
              </a:moveTo>
              <a:arcTo wR="1979592" hR="1979592" stAng="17343965" swAng="435712"/>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2E939F4-6F8F-4D3C-8E1D-9463FD96A6C5}">
      <dsp:nvSpPr>
        <dsp:cNvPr id="0" name=""/>
        <dsp:cNvSpPr/>
      </dsp:nvSpPr>
      <dsp:spPr>
        <a:xfrm>
          <a:off x="5209179" y="475944"/>
          <a:ext cx="1134597" cy="671852"/>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Self-Assessment: Data and Rubric Review to Determine Need</a:t>
          </a:r>
        </a:p>
      </dsp:txBody>
      <dsp:txXfrm>
        <a:off x="5241976" y="508741"/>
        <a:ext cx="1069003" cy="606258"/>
      </dsp:txXfrm>
    </dsp:sp>
    <dsp:sp modelId="{1C99EFDE-1D20-46FA-99B4-33607DFD0FE0}">
      <dsp:nvSpPr>
        <dsp:cNvPr id="0" name=""/>
        <dsp:cNvSpPr/>
      </dsp:nvSpPr>
      <dsp:spPr>
        <a:xfrm>
          <a:off x="3012358" y="843765"/>
          <a:ext cx="3959184" cy="3959184"/>
        </a:xfrm>
        <a:custGeom>
          <a:avLst/>
          <a:gdLst/>
          <a:ahLst/>
          <a:cxnLst/>
          <a:rect l="0" t="0" r="0" b="0"/>
          <a:pathLst>
            <a:path>
              <a:moveTo>
                <a:pt x="3180552" y="405909"/>
              </a:moveTo>
              <a:arcTo wR="1979592" hR="1979592" stAng="18440950" swAng="944677"/>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142480E-5FA4-43F2-AA27-B95CF3A1C9CE}">
      <dsp:nvSpPr>
        <dsp:cNvPr id="0" name=""/>
        <dsp:cNvSpPr/>
      </dsp:nvSpPr>
      <dsp:spPr>
        <a:xfrm>
          <a:off x="5809046" y="1782169"/>
          <a:ext cx="1812674" cy="86503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Formulate Goal to Address the Need</a:t>
          </a:r>
        </a:p>
      </dsp:txBody>
      <dsp:txXfrm>
        <a:off x="5851273" y="1824396"/>
        <a:ext cx="1728220" cy="780576"/>
      </dsp:txXfrm>
    </dsp:sp>
    <dsp:sp modelId="{D0CFA48C-F0C4-46E5-9C9D-EC74E9C82977}">
      <dsp:nvSpPr>
        <dsp:cNvPr id="0" name=""/>
        <dsp:cNvSpPr/>
      </dsp:nvSpPr>
      <dsp:spPr>
        <a:xfrm>
          <a:off x="3112051" y="-521275"/>
          <a:ext cx="3959184" cy="3959184"/>
        </a:xfrm>
        <a:custGeom>
          <a:avLst/>
          <a:gdLst/>
          <a:ahLst/>
          <a:cxnLst/>
          <a:rect l="0" t="0" r="0" b="0"/>
          <a:pathLst>
            <a:path>
              <a:moveTo>
                <a:pt x="3468056" y="3284681"/>
              </a:moveTo>
              <a:arcTo wR="1979592" hR="1979592" stAng="2474662" swAng="787936"/>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44F288F6-5F1C-498C-8534-79CEEB5E76EE}">
      <dsp:nvSpPr>
        <dsp:cNvPr id="0" name=""/>
        <dsp:cNvSpPr/>
      </dsp:nvSpPr>
      <dsp:spPr>
        <a:xfrm>
          <a:off x="5112926" y="3149981"/>
          <a:ext cx="1327104" cy="922909"/>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Develop a Goal-Setting and Professional Development Plan</a:t>
          </a:r>
        </a:p>
      </dsp:txBody>
      <dsp:txXfrm>
        <a:off x="5157979" y="3195034"/>
        <a:ext cx="1236998" cy="832803"/>
      </dsp:txXfrm>
    </dsp:sp>
    <dsp:sp modelId="{28563C27-0BE5-4284-A08F-17080328EA82}">
      <dsp:nvSpPr>
        <dsp:cNvPr id="0" name=""/>
        <dsp:cNvSpPr/>
      </dsp:nvSpPr>
      <dsp:spPr>
        <a:xfrm>
          <a:off x="2397103" y="232061"/>
          <a:ext cx="3959184" cy="3959184"/>
        </a:xfrm>
        <a:custGeom>
          <a:avLst/>
          <a:gdLst/>
          <a:ahLst/>
          <a:cxnLst/>
          <a:rect l="0" t="0" r="0" b="0"/>
          <a:pathLst>
            <a:path>
              <a:moveTo>
                <a:pt x="2695170" y="3825325"/>
              </a:moveTo>
              <a:arcTo wR="1979592" hR="1979592" stAng="4128542" swAng="115678"/>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F2665AE-060E-4210-98EE-C4312E71427E}">
      <dsp:nvSpPr>
        <dsp:cNvPr id="0" name=""/>
        <dsp:cNvSpPr/>
      </dsp:nvSpPr>
      <dsp:spPr>
        <a:xfrm>
          <a:off x="3744614" y="3742346"/>
          <a:ext cx="1264160" cy="897799"/>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Formatively Review Goals and Professional Development Plan</a:t>
          </a:r>
        </a:p>
      </dsp:txBody>
      <dsp:txXfrm>
        <a:off x="3788441" y="3786173"/>
        <a:ext cx="1176506" cy="810145"/>
      </dsp:txXfrm>
    </dsp:sp>
    <dsp:sp modelId="{F85E56FD-F08B-451C-A5CF-8244402CF765}">
      <dsp:nvSpPr>
        <dsp:cNvPr id="0" name=""/>
        <dsp:cNvSpPr/>
      </dsp:nvSpPr>
      <dsp:spPr>
        <a:xfrm>
          <a:off x="1951213" y="137214"/>
          <a:ext cx="3959184" cy="3959184"/>
        </a:xfrm>
        <a:custGeom>
          <a:avLst/>
          <a:gdLst/>
          <a:ahLst/>
          <a:cxnLst/>
          <a:rect l="0" t="0" r="0" b="0"/>
          <a:pathLst>
            <a:path>
              <a:moveTo>
                <a:pt x="1745233" y="3945262"/>
              </a:moveTo>
              <a:arcTo wR="1979592" hR="1979592" stAng="5807942" swAng="252639"/>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72FAEFD-52B8-4864-B024-1791823133EE}">
      <dsp:nvSpPr>
        <dsp:cNvPr id="0" name=""/>
        <dsp:cNvSpPr/>
      </dsp:nvSpPr>
      <dsp:spPr>
        <a:xfrm>
          <a:off x="2264524" y="3172742"/>
          <a:ext cx="1271442" cy="877388"/>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Track Goal Progress and Results Throughout the Year</a:t>
          </a:r>
        </a:p>
      </dsp:txBody>
      <dsp:txXfrm>
        <a:off x="2307355" y="3215573"/>
        <a:ext cx="1185780" cy="791726"/>
      </dsp:txXfrm>
    </dsp:sp>
    <dsp:sp modelId="{90C89FC6-5AA9-4293-AED4-A4EE40684DEA}">
      <dsp:nvSpPr>
        <dsp:cNvPr id="0" name=""/>
        <dsp:cNvSpPr/>
      </dsp:nvSpPr>
      <dsp:spPr>
        <a:xfrm>
          <a:off x="1685629" y="-464748"/>
          <a:ext cx="3959184" cy="3959184"/>
        </a:xfrm>
        <a:custGeom>
          <a:avLst/>
          <a:gdLst/>
          <a:ahLst/>
          <a:cxnLst/>
          <a:rect l="0" t="0" r="0" b="0"/>
          <a:pathLst>
            <a:path>
              <a:moveTo>
                <a:pt x="781406" y="3555389"/>
              </a:moveTo>
              <a:arcTo wR="1979592" hR="1979592" stAng="7634892" swAng="749242"/>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26545F60-4DEC-4E06-9782-A905D3C0A30B}">
      <dsp:nvSpPr>
        <dsp:cNvPr id="0" name=""/>
        <dsp:cNvSpPr/>
      </dsp:nvSpPr>
      <dsp:spPr>
        <a:xfrm>
          <a:off x="1103304" y="1747050"/>
          <a:ext cx="1831555" cy="935268"/>
        </a:xfrm>
        <a:prstGeom prst="roundRect">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Prepare for End-of-Year Conference to Discuss Goal Progress/Attainment</a:t>
          </a:r>
        </a:p>
      </dsp:txBody>
      <dsp:txXfrm>
        <a:off x="1148960" y="1792706"/>
        <a:ext cx="1740243" cy="843956"/>
      </dsp:txXfrm>
    </dsp:sp>
    <dsp:sp modelId="{41CB0BEA-8D5C-4FD4-8393-1F5EDA0AD156}">
      <dsp:nvSpPr>
        <dsp:cNvPr id="0" name=""/>
        <dsp:cNvSpPr/>
      </dsp:nvSpPr>
      <dsp:spPr>
        <a:xfrm>
          <a:off x="1717798" y="887773"/>
          <a:ext cx="3959184" cy="3959184"/>
        </a:xfrm>
        <a:custGeom>
          <a:avLst/>
          <a:gdLst/>
          <a:ahLst/>
          <a:cxnLst/>
          <a:rect l="0" t="0" r="0" b="0"/>
          <a:pathLst>
            <a:path>
              <a:moveTo>
                <a:pt x="436814" y="739179"/>
              </a:moveTo>
              <a:arcTo wR="1979592" hR="1979592" stAng="13127984" swAng="787748"/>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ECCE7B9-03A0-4765-92A0-F1AF4789C1B6}">
      <dsp:nvSpPr>
        <dsp:cNvPr id="0" name=""/>
        <dsp:cNvSpPr/>
      </dsp:nvSpPr>
      <dsp:spPr>
        <a:xfrm>
          <a:off x="2241320" y="414810"/>
          <a:ext cx="1302379" cy="806363"/>
        </a:xfrm>
        <a:prstGeom prst="roundRect">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Establish Preliminary Goals for the Following Year</a:t>
          </a:r>
        </a:p>
      </dsp:txBody>
      <dsp:txXfrm>
        <a:off x="2280683" y="454173"/>
        <a:ext cx="1223653" cy="727637"/>
      </dsp:txXfrm>
    </dsp:sp>
    <dsp:sp modelId="{5F195BAB-C851-4A9E-A8EE-9C5700C51D3E}">
      <dsp:nvSpPr>
        <dsp:cNvPr id="0" name=""/>
        <dsp:cNvSpPr/>
      </dsp:nvSpPr>
      <dsp:spPr>
        <a:xfrm>
          <a:off x="2122631" y="293311"/>
          <a:ext cx="3959184" cy="3959184"/>
        </a:xfrm>
        <a:custGeom>
          <a:avLst/>
          <a:gdLst/>
          <a:ahLst/>
          <a:cxnLst/>
          <a:rect l="0" t="0" r="0" b="0"/>
          <a:pathLst>
            <a:path>
              <a:moveTo>
                <a:pt x="1372863" y="95271"/>
              </a:moveTo>
              <a:arcTo wR="1979592" hR="1979592" stAng="15129125" swAng="420663"/>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759EB3-2769-4574-9CA5-E832B299E2C0}" type="datetimeFigureOut">
              <a:rPr lang="en-US" smtClean="0"/>
              <a:pPr/>
              <a:t>7/11/2023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23418A-D94E-46C2-AEB4-B56FBE667709}" type="slidenum">
              <a:rPr lang="en-US" smtClean="0"/>
              <a:pPr/>
              <a:t>‹#›</a:t>
            </a:fld>
            <a:endParaRPr lang="en-US"/>
          </a:p>
        </p:txBody>
      </p:sp>
    </p:spTree>
    <p:extLst>
      <p:ext uri="{BB962C8B-B14F-4D97-AF65-F5344CB8AC3E}">
        <p14:creationId xmlns:p14="http://schemas.microsoft.com/office/powerpoint/2010/main" val="311251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Start time of 8:00 a.m. </a:t>
            </a:r>
          </a:p>
          <a:p>
            <a:endParaRPr lang="en-US" b="1" dirty="0"/>
          </a:p>
          <a:p>
            <a:r>
              <a:rPr lang="en-US" i="1" dirty="0"/>
              <a:t>Note: Trainer notes are included in this section and are also</a:t>
            </a:r>
            <a:r>
              <a:rPr lang="en-US" i="1" baseline="0" dirty="0"/>
              <a:t> provided in the ‘Trainer Notes’ handout. </a:t>
            </a:r>
          </a:p>
          <a:p>
            <a:endParaRPr lang="en-US" baseline="0" dirty="0"/>
          </a:p>
          <a:p>
            <a:r>
              <a:rPr lang="en-US" b="1" baseline="0" dirty="0"/>
              <a:t>“Welcome…. </a:t>
            </a:r>
          </a:p>
          <a:p>
            <a:r>
              <a:rPr lang="en-US" b="1" baseline="0" dirty="0"/>
              <a:t>The purpose for us meeting today is to collectively refresh our understanding of the Texas Teacher Evaluation and Support System…. also known as T-TESS. Our time together is intended to ensure that every one of you (teachers) has a clear understanding about the system, the implications for teacher evaluations, and how it will support all of us in learning and growing as a school community, to ultimately impact our students’ performance.”</a:t>
            </a:r>
            <a:endParaRPr lang="en-US" b="1" dirty="0"/>
          </a:p>
          <a:p>
            <a:endParaRPr lang="en-US" dirty="0"/>
          </a:p>
        </p:txBody>
      </p:sp>
      <p:sp>
        <p:nvSpPr>
          <p:cNvPr id="4" name="Slide Number Placeholder 3"/>
          <p:cNvSpPr>
            <a:spLocks noGrp="1"/>
          </p:cNvSpPr>
          <p:nvPr>
            <p:ph type="sldNum" sz="quarter" idx="10"/>
          </p:nvPr>
        </p:nvSpPr>
        <p:spPr/>
        <p:txBody>
          <a:bodyPr/>
          <a:lstStyle/>
          <a:p>
            <a:fld id="{5923418A-D94E-46C2-AEB4-B56FBE667709}" type="slidenum">
              <a:rPr lang="en-US" smtClean="0"/>
              <a:pPr/>
              <a:t>1</a:t>
            </a:fld>
            <a:endParaRPr lang="en-US"/>
          </a:p>
        </p:txBody>
      </p:sp>
    </p:spTree>
    <p:extLst>
      <p:ext uri="{BB962C8B-B14F-4D97-AF65-F5344CB8AC3E}">
        <p14:creationId xmlns:p14="http://schemas.microsoft.com/office/powerpoint/2010/main" val="3397333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10</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336171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11</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sections provide the descriptors for each performance level of the Differentiation dimension. </a:t>
            </a:r>
            <a:endParaRPr lang="en-US" dirty="0"/>
          </a:p>
        </p:txBody>
      </p:sp>
    </p:spTree>
    <p:extLst>
      <p:ext uri="{BB962C8B-B14F-4D97-AF65-F5344CB8AC3E}">
        <p14:creationId xmlns:p14="http://schemas.microsoft.com/office/powerpoint/2010/main" val="3357584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12</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3038053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13</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This slide shows the performance levels… Distinguished, Accomplished, Proficient, Developing and Improvement Needed.</a:t>
            </a:r>
          </a:p>
          <a:p>
            <a:endParaRPr lang="en-US" dirty="0">
              <a:latin typeface="Arial" charset="0"/>
            </a:endParaRPr>
          </a:p>
          <a:p>
            <a:r>
              <a:rPr lang="en-US" dirty="0">
                <a:solidFill>
                  <a:srgbClr val="C00000"/>
                </a:solidFill>
                <a:latin typeface="Arial" charset="0"/>
              </a:rPr>
              <a:t>Very Important...(Make sure teachers understand what is below.) </a:t>
            </a:r>
          </a:p>
          <a:p>
            <a:endParaRPr lang="en-US" dirty="0">
              <a:latin typeface="Arial" charset="0"/>
            </a:endParaRPr>
          </a:p>
          <a:p>
            <a:r>
              <a:rPr lang="en-US" b="1" dirty="0">
                <a:latin typeface="Arial" charset="0"/>
              </a:rPr>
              <a:t>“When appraisers use the evidence to score a lesson, they will begin in the proficient column. This performance level – Proficient - signifies a ‘Rock Solid’ teacher. Let me say this again, Proficient is Rock Solid…. </a:t>
            </a:r>
          </a:p>
          <a:p>
            <a:r>
              <a:rPr lang="en-US" b="1" dirty="0">
                <a:latin typeface="Arial" charset="0"/>
              </a:rPr>
              <a:t>What does this mean? We will see a bell curve with T-TESS evaluations…. This is a culture shift in Texas. If teachers are Proficient and Rock Solid, then we will see a bell curve which indicates there are some that fall in the accomplished and distinguished levels and others that will be developing and improvement needed. This process is not about the person… it’s about how the lesson scores, using the evidence collected and the rubric descriptors for each dimension.</a:t>
            </a:r>
            <a:r>
              <a:rPr lang="en-US" b="1" baseline="0" dirty="0">
                <a:latin typeface="Arial" charset="0"/>
              </a:rPr>
              <a:t> What was ‘exceeds expectations’ in PDAS is now described in the ‘proficient’ level. Two additional performance levels, accomplished and distinguished, were added to allow for growth and aspiration.”</a:t>
            </a:r>
            <a:endParaRPr lang="en-US" b="1" dirty="0">
              <a:latin typeface="Arial" charset="0"/>
            </a:endParaRPr>
          </a:p>
          <a:p>
            <a:endParaRPr lang="en-US" dirty="0">
              <a:latin typeface="Arial" charset="0"/>
            </a:endParaRPr>
          </a:p>
          <a:p>
            <a:endParaRPr lang="en-US" dirty="0">
              <a:latin typeface="Arial" charset="0"/>
            </a:endParaRPr>
          </a:p>
          <a:p>
            <a:pPr eaLnBrk="1" hangingPunct="1"/>
            <a:endParaRPr lang="en-US" dirty="0"/>
          </a:p>
        </p:txBody>
      </p:sp>
    </p:spTree>
    <p:extLst>
      <p:ext uri="{BB962C8B-B14F-4D97-AF65-F5344CB8AC3E}">
        <p14:creationId xmlns:p14="http://schemas.microsoft.com/office/powerpoint/2010/main" val="1021666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defTabSz="984935">
              <a:defRPr/>
            </a:pPr>
            <a:r>
              <a:rPr lang="en-US" b="1" dirty="0"/>
              <a:t>Start time of 9:12 a.m. </a:t>
            </a:r>
          </a:p>
          <a:p>
            <a:pPr defTabSz="984935">
              <a:defRPr/>
            </a:pPr>
            <a:endParaRPr lang="en-US" b="1" dirty="0"/>
          </a:p>
          <a:p>
            <a:pPr defTabSz="984935">
              <a:defRPr/>
            </a:pPr>
            <a:r>
              <a:rPr lang="en-US" dirty="0"/>
              <a:t>Trainer will model how to highlight the Communication dimension and descriptors before participants highlight their rubrics. See </a:t>
            </a:r>
            <a:r>
              <a:rPr lang="en-US" u="sng" dirty="0"/>
              <a:t>Trainer Handout #1.</a:t>
            </a:r>
            <a:endParaRPr lang="en-US" dirty="0"/>
          </a:p>
          <a:p>
            <a:endParaRPr lang="en-US" altLang="en-US" i="1" dirty="0"/>
          </a:p>
          <a:p>
            <a:r>
              <a:rPr lang="en-US" altLang="en-US" i="1" dirty="0"/>
              <a:t>Start with the summary statement at the top of the rubric (The teacher </a:t>
            </a:r>
            <a:r>
              <a:rPr lang="en-US" altLang="en-US" i="1" u="sng" dirty="0"/>
              <a:t>clearly</a:t>
            </a:r>
            <a:r>
              <a:rPr lang="en-US" altLang="en-US" i="1" baseline="0" dirty="0"/>
              <a:t> and </a:t>
            </a:r>
            <a:r>
              <a:rPr lang="en-US" altLang="en-US" i="1" u="sng" baseline="0" dirty="0"/>
              <a:t>accurately</a:t>
            </a:r>
            <a:r>
              <a:rPr lang="en-US" altLang="en-US" i="1" baseline="0" dirty="0"/>
              <a:t> </a:t>
            </a:r>
            <a:r>
              <a:rPr lang="en-US" altLang="en-US" i="1" u="sng" baseline="0" dirty="0"/>
              <a:t>communicates</a:t>
            </a:r>
            <a:r>
              <a:rPr lang="en-US" altLang="en-US" i="1" baseline="0" dirty="0"/>
              <a:t> to </a:t>
            </a:r>
            <a:r>
              <a:rPr lang="en-US" altLang="en-US" i="1" u="sng" baseline="0" dirty="0"/>
              <a:t>support</a:t>
            </a:r>
            <a:r>
              <a:rPr lang="en-US" altLang="en-US" i="1" baseline="0" dirty="0"/>
              <a:t> persistence, </a:t>
            </a:r>
            <a:r>
              <a:rPr lang="en-US" altLang="en-US" i="1" u="sng" baseline="0" dirty="0"/>
              <a:t>deeper learning </a:t>
            </a:r>
            <a:r>
              <a:rPr lang="en-US" altLang="en-US" i="1" baseline="0" dirty="0"/>
              <a:t>and effective </a:t>
            </a:r>
            <a:r>
              <a:rPr lang="en-US" altLang="en-US" i="1" u="sng" baseline="0" dirty="0"/>
              <a:t>effort</a:t>
            </a:r>
            <a:r>
              <a:rPr lang="en-US" altLang="en-US" i="1" baseline="0" dirty="0"/>
              <a:t>.). Share which words you would highlight as key terms in the rubric. </a:t>
            </a:r>
          </a:p>
          <a:p>
            <a:r>
              <a:rPr lang="en-US" altLang="en-US" i="1" baseline="0" dirty="0"/>
              <a:t>Move to the ‘Rock Solid’ – Proficient Column –  to highlight key words in the first descriptor, since this is where we begin scoring the lesson. Scan and compare the Accomplished and Distinguished descriptors to the left as you think out loud, followed by the Developing and Improvement Needed descriptors to the right, to show how the continuum changes across performance levels for the first descriptor. </a:t>
            </a:r>
          </a:p>
          <a:p>
            <a:endParaRPr lang="en-US" altLang="en-US" i="1" baseline="0" dirty="0"/>
          </a:p>
          <a:p>
            <a:r>
              <a:rPr lang="en-US" altLang="en-US" i="1" baseline="0" dirty="0"/>
              <a:t>Move to the Proficient level again with the second descriptor to highlight the key words and think out loud regarding what this descriptor looks like in practice. Review performance levels to the left and right, noting how they change. </a:t>
            </a:r>
          </a:p>
          <a:p>
            <a:endParaRPr lang="en-US" altLang="en-US" i="1" baseline="0" dirty="0"/>
          </a:p>
          <a:p>
            <a:r>
              <a:rPr lang="en-US" altLang="en-US" i="1" baseline="0" dirty="0"/>
              <a:t>Follow the same process with the remainder of the rubric, while teachers take notes on their rubric. </a:t>
            </a:r>
          </a:p>
          <a:p>
            <a:endParaRPr lang="en-US" altLang="en-US" i="1" baseline="0" dirty="0"/>
          </a:p>
          <a:p>
            <a:r>
              <a:rPr lang="en-US" altLang="en-US" i="1" baseline="0" dirty="0"/>
              <a:t>When finished, indicated that you just modeled the ‘I do’…. And will now move to the ‘We do’…</a:t>
            </a:r>
            <a:endParaRPr lang="en-US" altLang="en-US" i="1" dirty="0"/>
          </a:p>
          <a:p>
            <a:endParaRPr lang="en-US" altLang="en-US" i="1" dirty="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800260" indent="-307792" eaLnBrk="0" hangingPunct="0">
              <a:spcBef>
                <a:spcPct val="30000"/>
              </a:spcBef>
              <a:defRPr sz="1300">
                <a:solidFill>
                  <a:schemeClr val="tx1"/>
                </a:solidFill>
                <a:latin typeface="Calibri" pitchFamily="34" charset="0"/>
              </a:defRPr>
            </a:lvl2pPr>
            <a:lvl3pPr marL="1231168" indent="-246233" eaLnBrk="0" hangingPunct="0">
              <a:spcBef>
                <a:spcPct val="30000"/>
              </a:spcBef>
              <a:defRPr sz="1300">
                <a:solidFill>
                  <a:schemeClr val="tx1"/>
                </a:solidFill>
                <a:latin typeface="Calibri" pitchFamily="34" charset="0"/>
              </a:defRPr>
            </a:lvl3pPr>
            <a:lvl4pPr marL="1723636" indent="-246233" eaLnBrk="0" hangingPunct="0">
              <a:spcBef>
                <a:spcPct val="30000"/>
              </a:spcBef>
              <a:defRPr sz="1300">
                <a:solidFill>
                  <a:schemeClr val="tx1"/>
                </a:solidFill>
                <a:latin typeface="Calibri" pitchFamily="34" charset="0"/>
              </a:defRPr>
            </a:lvl4pPr>
            <a:lvl5pPr marL="2216104" indent="-246233" eaLnBrk="0" hangingPunct="0">
              <a:spcBef>
                <a:spcPct val="30000"/>
              </a:spcBef>
              <a:defRPr sz="1300">
                <a:solidFill>
                  <a:schemeClr val="tx1"/>
                </a:solidFill>
                <a:latin typeface="Calibri" pitchFamily="34" charset="0"/>
              </a:defRPr>
            </a:lvl5pPr>
            <a:lvl6pPr marL="2708571" indent="-246233" eaLnBrk="0" fontAlgn="base" hangingPunct="0">
              <a:spcBef>
                <a:spcPct val="30000"/>
              </a:spcBef>
              <a:spcAft>
                <a:spcPct val="0"/>
              </a:spcAft>
              <a:defRPr sz="1300">
                <a:solidFill>
                  <a:schemeClr val="tx1"/>
                </a:solidFill>
                <a:latin typeface="Calibri" pitchFamily="34" charset="0"/>
              </a:defRPr>
            </a:lvl6pPr>
            <a:lvl7pPr marL="3201039" indent="-246233" eaLnBrk="0" fontAlgn="base" hangingPunct="0">
              <a:spcBef>
                <a:spcPct val="30000"/>
              </a:spcBef>
              <a:spcAft>
                <a:spcPct val="0"/>
              </a:spcAft>
              <a:defRPr sz="1300">
                <a:solidFill>
                  <a:schemeClr val="tx1"/>
                </a:solidFill>
                <a:latin typeface="Calibri" pitchFamily="34" charset="0"/>
              </a:defRPr>
            </a:lvl7pPr>
            <a:lvl8pPr marL="3693506" indent="-246233" eaLnBrk="0" fontAlgn="base" hangingPunct="0">
              <a:spcBef>
                <a:spcPct val="30000"/>
              </a:spcBef>
              <a:spcAft>
                <a:spcPct val="0"/>
              </a:spcAft>
              <a:defRPr sz="1300">
                <a:solidFill>
                  <a:schemeClr val="tx1"/>
                </a:solidFill>
                <a:latin typeface="Calibri" pitchFamily="34" charset="0"/>
              </a:defRPr>
            </a:lvl8pPr>
            <a:lvl9pPr marL="4185973" indent="-24623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8375E68-605C-48D4-BAD6-D2510552D382}" type="slidenum">
              <a:rPr lang="en-US" altLang="en-US" smtClean="0">
                <a:solidFill>
                  <a:prstClr val="black"/>
                </a:solidFill>
                <a:latin typeface="Arial" charset="0"/>
                <a:cs typeface="Arial" charset="0"/>
              </a:rPr>
              <a:pPr eaLnBrk="1" hangingPunct="1">
                <a:spcBef>
                  <a:spcPct val="0"/>
                </a:spcBef>
              </a:pPr>
              <a:t>14</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2237465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4935" eaLnBrk="0" fontAlgn="base" hangingPunct="0">
              <a:spcBef>
                <a:spcPct val="30000"/>
              </a:spcBef>
              <a:spcAft>
                <a:spcPct val="0"/>
              </a:spcAft>
              <a:defRPr/>
            </a:pPr>
            <a:r>
              <a:rPr lang="en-US" b="1" dirty="0">
                <a:latin typeface="Arial" charset="0"/>
              </a:rPr>
              <a:t>“There are three (3) different points during the evaluation process to collect evidence: Prior to the lesson, during the lesson, and after the lesson. While during the lesson is perhaps the MOST important time to collect evidence, it is not the only time.  Before an announced observation there should be a pre-conference, and a review of materials, e.g., lesson plan, handouts, etc., and after </a:t>
            </a:r>
            <a:r>
              <a:rPr lang="en-US" b="1" u="sng" dirty="0">
                <a:latin typeface="Arial" charset="0"/>
              </a:rPr>
              <a:t>all</a:t>
            </a:r>
            <a:r>
              <a:rPr lang="en-US" b="1" dirty="0">
                <a:latin typeface="Arial" charset="0"/>
              </a:rPr>
              <a:t> evaluations there should be a post-conference.  The post-conference follows a very specific format.” </a:t>
            </a:r>
          </a:p>
          <a:p>
            <a:pPr defTabSz="984935" eaLnBrk="0" fontAlgn="base" hangingPunct="0">
              <a:spcBef>
                <a:spcPct val="30000"/>
              </a:spcBef>
              <a:spcAft>
                <a:spcPct val="0"/>
              </a:spcAft>
              <a:defRPr/>
            </a:pPr>
            <a:endParaRPr lang="en-US" dirty="0">
              <a:latin typeface="Arial" charset="0"/>
            </a:endParaRPr>
          </a:p>
          <a:p>
            <a:pPr defTabSz="984935" eaLnBrk="0" fontAlgn="base" hangingPunct="0">
              <a:spcBef>
                <a:spcPct val="30000"/>
              </a:spcBef>
              <a:spcAft>
                <a:spcPct val="0"/>
              </a:spcAft>
              <a:defRPr/>
            </a:pPr>
            <a:r>
              <a:rPr lang="en-US" i="1" dirty="0">
                <a:latin typeface="Arial" charset="0"/>
              </a:rPr>
              <a:t>Review the slide points. </a:t>
            </a:r>
            <a:endParaRPr lang="en-US"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75758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Start time of 10:50 a.m. </a:t>
            </a:r>
          </a:p>
          <a:p>
            <a:endParaRPr lang="en-US" b="1" dirty="0"/>
          </a:p>
          <a:p>
            <a:r>
              <a:rPr lang="en-US" b="1" dirty="0">
                <a:latin typeface="Arial" charset="0"/>
              </a:rPr>
              <a:t>“This slide shows us the</a:t>
            </a:r>
            <a:r>
              <a:rPr lang="en-US" b="1" baseline="0" dirty="0">
                <a:latin typeface="Arial" charset="0"/>
              </a:rPr>
              <a:t> key aspects of announced versus unannounced evaluations. </a:t>
            </a:r>
            <a:r>
              <a:rPr lang="en-US" b="1" dirty="0">
                <a:latin typeface="Arial" charset="0"/>
              </a:rPr>
              <a:t>Before an announced evaluation there should be a pre-conference, and a review of materials, and after all evaluations there should be a post-conference. Evidence is collected at all points.”  </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2676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4C195227-73D7-4D50-AB5B-BF60790B2277}" type="slidenum">
              <a:rPr lang="en-US" smtClean="0">
                <a:solidFill>
                  <a:prstClr val="black"/>
                </a:solidFill>
              </a:rPr>
              <a:pPr>
                <a:defRPr/>
              </a:pPr>
              <a:t>17</a:t>
            </a:fld>
            <a:endParaRPr lang="en-US">
              <a:solidFill>
                <a:prstClr val="black"/>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defTabSz="984935" fontAlgn="base">
              <a:spcBef>
                <a:spcPct val="30000"/>
              </a:spcBef>
              <a:spcAft>
                <a:spcPct val="0"/>
              </a:spcAft>
              <a:defRPr/>
            </a:pPr>
            <a:r>
              <a:rPr lang="en-US" b="0" i="0" dirty="0">
                <a:latin typeface="Arial" charset="0"/>
              </a:rPr>
              <a:t>Read</a:t>
            </a:r>
            <a:r>
              <a:rPr lang="en-US" b="0" i="0" baseline="0" dirty="0">
                <a:latin typeface="Arial" charset="0"/>
              </a:rPr>
              <a:t> through bullets and elaborate, as needed. </a:t>
            </a:r>
            <a:endParaRPr lang="en-US" b="0" i="1" dirty="0"/>
          </a:p>
        </p:txBody>
      </p:sp>
    </p:spTree>
    <p:extLst>
      <p:ext uri="{BB962C8B-B14F-4D97-AF65-F5344CB8AC3E}">
        <p14:creationId xmlns:p14="http://schemas.microsoft.com/office/powerpoint/2010/main" val="2467677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244524" indent="-244524"/>
            <a:r>
              <a:rPr lang="en-US" b="1" dirty="0"/>
              <a:t>Start time of 11:45 </a:t>
            </a:r>
          </a:p>
          <a:p>
            <a:pPr marL="244524" indent="-244524"/>
            <a:endParaRPr lang="en-US" b="1" dirty="0"/>
          </a:p>
          <a:p>
            <a:pPr marL="244524" indent="-244524"/>
            <a:r>
              <a:rPr lang="en-US" i="1" baseline="0" dirty="0"/>
              <a:t>(Use chips or paper clips for this activity.)</a:t>
            </a:r>
          </a:p>
          <a:p>
            <a:pPr marL="244524" indent="-244524"/>
            <a:r>
              <a:rPr lang="en-US" i="1" baseline="0" dirty="0"/>
              <a:t>Possible answers:</a:t>
            </a:r>
          </a:p>
          <a:p>
            <a:pPr eaLnBrk="1" fontAlgn="auto" hangingPunct="1">
              <a:buClr>
                <a:schemeClr val="accent6">
                  <a:lumMod val="50000"/>
                </a:schemeClr>
              </a:buClr>
              <a:buNone/>
              <a:defRPr/>
            </a:pPr>
            <a:r>
              <a:rPr lang="en-US" i="1" dirty="0"/>
              <a:t>-  To provide verbal feedback to the observed teacher based on evidence from the lesson</a:t>
            </a:r>
            <a:endParaRPr lang="en-US" b="1" i="1" dirty="0"/>
          </a:p>
          <a:p>
            <a:pPr eaLnBrk="1" fontAlgn="auto" hangingPunct="1">
              <a:buClr>
                <a:schemeClr val="accent6">
                  <a:lumMod val="50000"/>
                </a:schemeClr>
              </a:buClr>
              <a:buNone/>
              <a:defRPr/>
            </a:pPr>
            <a:r>
              <a:rPr lang="en-US" i="1" dirty="0"/>
              <a:t>-  Create an opportunity to coach the teacher in an area of reinforcement (strength) and area of refinement (need)</a:t>
            </a:r>
          </a:p>
          <a:p>
            <a:pPr marL="244524" indent="-244524"/>
            <a:endParaRPr lang="en-US" dirty="0"/>
          </a:p>
        </p:txBody>
      </p:sp>
      <p:sp>
        <p:nvSpPr>
          <p:cNvPr id="207876" name="Slide Number Placeholder 3"/>
          <p:cNvSpPr>
            <a:spLocks noGrp="1"/>
          </p:cNvSpPr>
          <p:nvPr>
            <p:ph type="sldNum" sz="quarter" idx="5"/>
          </p:nvPr>
        </p:nvSpPr>
        <p:spPr/>
        <p:txBody>
          <a:bodyPr/>
          <a:lstStyle/>
          <a:p>
            <a:pPr>
              <a:defRPr/>
            </a:pPr>
            <a:fld id="{04442BCC-3380-49B6-86B2-73A8A52ED37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438348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latin typeface="Arial" charset="0"/>
              </a:rPr>
              <a:t>Introduce participants to the post-conference format.  </a:t>
            </a:r>
          </a:p>
          <a:p>
            <a:endParaRPr lang="en-US" i="1" dirty="0">
              <a:latin typeface="Arial" charset="0"/>
            </a:endParaRPr>
          </a:p>
          <a:p>
            <a:r>
              <a:rPr lang="en-US" i="1" dirty="0">
                <a:latin typeface="Arial" charset="0"/>
              </a:rPr>
              <a:t>“</a:t>
            </a:r>
            <a:r>
              <a:rPr lang="en-US" b="1" dirty="0">
                <a:latin typeface="Arial" charset="0"/>
              </a:rPr>
              <a:t>This slide provides the Four Key Elements to the Instructional Post-Conference, which follows the lesson. </a:t>
            </a:r>
            <a:r>
              <a:rPr lang="en-US" dirty="0">
                <a:latin typeface="Arial" charset="0"/>
              </a:rPr>
              <a:t>(Review the chart.)” </a:t>
            </a:r>
          </a:p>
          <a:p>
            <a:endParaRPr lang="en-US" i="1" dirty="0">
              <a:latin typeface="Arial" charset="0"/>
            </a:endParaRPr>
          </a:p>
          <a:p>
            <a:r>
              <a:rPr lang="en-US" i="1" dirty="0">
                <a:latin typeface="Arial" charset="0"/>
              </a:rPr>
              <a:t>Ask participants why we would wait until the end of the post-conference to share ratings and evidence. The responses from the participants to this question should be about how they want to encourage reflection; sharing ratings at the beginning of the conference will distract from the purpose of professional growth and reflection on the lesson observation.</a:t>
            </a:r>
          </a:p>
          <a:p>
            <a:endParaRPr lang="en-US" i="1" dirty="0">
              <a:latin typeface="Arial" charset="0"/>
            </a:endParaRPr>
          </a:p>
          <a:p>
            <a:r>
              <a:rPr lang="en-US" i="1">
                <a:latin typeface="Arial" charset="0"/>
              </a:rPr>
              <a:t>In</a:t>
            </a:r>
            <a:r>
              <a:rPr lang="en-US" i="1" baseline="0">
                <a:latin typeface="Arial" charset="0"/>
              </a:rPr>
              <a:t> order for teachers to understand the structure, it may be beneficial to show them the post-conference video (available in the full-day version of the training) during a subsequent staff meeting and prior to formal observations. </a:t>
            </a:r>
            <a:endParaRPr lang="en-US" i="1">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54696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solidFill>
                  <a:prstClr val="black"/>
                </a:solidFill>
              </a:rPr>
              <a:pPr>
                <a:defRPr/>
              </a:pPr>
              <a:t>2</a:t>
            </a:fld>
            <a:endParaRPr lang="en-US" dirty="0">
              <a:solidFill>
                <a:prstClr val="black"/>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84935" fontAlgn="base">
              <a:spcBef>
                <a:spcPct val="30000"/>
              </a:spcBef>
              <a:spcAft>
                <a:spcPct val="0"/>
              </a:spcAft>
              <a:defRPr/>
            </a:pPr>
            <a:r>
              <a:rPr lang="en-US" i="1" dirty="0">
                <a:latin typeface="Arial" charset="0"/>
              </a:rPr>
              <a:t>Emphasize the fact that all teachers will be supported to gain a clear understanding of the rubric and how it applies to their roles and responsibilities with teaching and learning.  The focus will be on collecting evidence before, during, and after the lesson and scoring the evidence based on the T-TESS rubric.  </a:t>
            </a:r>
          </a:p>
          <a:p>
            <a:pPr eaLnBrk="1" hangingPunct="1"/>
            <a:endParaRPr lang="en-US" dirty="0"/>
          </a:p>
          <a:p>
            <a:pPr eaLnBrk="1" hangingPunct="1"/>
            <a:r>
              <a:rPr lang="en-US" b="1" dirty="0"/>
              <a:t>“The objectives for today are that each of you will…. </a:t>
            </a:r>
          </a:p>
          <a:p>
            <a:pPr marL="184675" indent="-184675">
              <a:buFontTx/>
              <a:buChar char="-"/>
            </a:pPr>
            <a:r>
              <a:rPr lang="en-US" b="1" dirty="0"/>
              <a:t>Become</a:t>
            </a:r>
            <a:r>
              <a:rPr lang="en-US" b="1" baseline="0" dirty="0"/>
              <a:t> familiar with the T-TESS process to continue improving professional practices as a school community of learners.</a:t>
            </a:r>
          </a:p>
          <a:p>
            <a:pPr marL="184675" indent="-184675">
              <a:buFontTx/>
              <a:buChar char="-"/>
            </a:pPr>
            <a:r>
              <a:rPr lang="en-US" b="1" baseline="0" dirty="0"/>
              <a:t>Move us from the procedural (step-by-step procedures) to conceptual (understanding T-TESS concepts and connecting and applying them in various situations) knowledge… including how the domains of the T-TESS rubric apply to teachers’ roles and responsibilities. </a:t>
            </a:r>
          </a:p>
          <a:p>
            <a:pPr marL="184675" indent="-184675">
              <a:buFontTx/>
              <a:buChar char="-"/>
            </a:pPr>
            <a:r>
              <a:rPr lang="en-US" b="1" baseline="0" dirty="0"/>
              <a:t>Recognize and collectively embrace the fact that T-TESS is a research-based process with a strong system of support intended to connect the appraisal system to training and professional development.”</a:t>
            </a:r>
          </a:p>
          <a:p>
            <a:pPr marL="184675" indent="-184675">
              <a:buFontTx/>
              <a:buChar char="-"/>
            </a:pPr>
            <a:endParaRPr lang="en-US" b="1" dirty="0"/>
          </a:p>
        </p:txBody>
      </p:sp>
    </p:spTree>
    <p:extLst>
      <p:ext uri="{BB962C8B-B14F-4D97-AF65-F5344CB8AC3E}">
        <p14:creationId xmlns:p14="http://schemas.microsoft.com/office/powerpoint/2010/main" val="1022494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244524" indent="-244524"/>
            <a:r>
              <a:rPr lang="en-US" i="1" dirty="0"/>
              <a:t>Create</a:t>
            </a:r>
            <a:r>
              <a:rPr lang="en-US" i="1" baseline="0" dirty="0"/>
              <a:t> a poster with two columns: Want </a:t>
            </a:r>
            <a:r>
              <a:rPr lang="en-US" i="1" u="sng" baseline="0" dirty="0"/>
              <a:t>and</a:t>
            </a:r>
            <a:r>
              <a:rPr lang="en-US" i="1" baseline="0" dirty="0"/>
              <a:t> Don’t Want. </a:t>
            </a:r>
          </a:p>
          <a:p>
            <a:pPr marL="244524" indent="-244524"/>
            <a:r>
              <a:rPr lang="en-US" i="1" baseline="0" dirty="0"/>
              <a:t>Debrief by asking participants to share their ‘wants’ and ‘don’t want’ responses without repeating what has been shared. </a:t>
            </a:r>
          </a:p>
          <a:p>
            <a:pPr marL="244524" indent="-244524"/>
            <a:endParaRPr lang="en-US" i="1" dirty="0"/>
          </a:p>
        </p:txBody>
      </p:sp>
      <p:sp>
        <p:nvSpPr>
          <p:cNvPr id="207876" name="Slide Number Placeholder 3"/>
          <p:cNvSpPr>
            <a:spLocks noGrp="1"/>
          </p:cNvSpPr>
          <p:nvPr>
            <p:ph type="sldNum" sz="quarter" idx="5"/>
          </p:nvPr>
        </p:nvSpPr>
        <p:spPr/>
        <p:txBody>
          <a:bodyPr/>
          <a:lstStyle/>
          <a:p>
            <a:pPr>
              <a:defRPr/>
            </a:pPr>
            <a:fld id="{04442BCC-3380-49B6-86B2-73A8A52ED37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175886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4935" eaLnBrk="0" fontAlgn="base" hangingPunct="0">
              <a:spcBef>
                <a:spcPct val="30000"/>
              </a:spcBef>
              <a:spcAft>
                <a:spcPct val="0"/>
              </a:spcAft>
              <a:defRPr/>
            </a:pPr>
            <a:r>
              <a:rPr lang="en-US" dirty="0">
                <a:latin typeface="Arial" charset="0"/>
              </a:rPr>
              <a:t>(Review the slide to pull key points together.) </a:t>
            </a:r>
          </a:p>
          <a:p>
            <a:pPr defTabSz="984935" eaLnBrk="0" fontAlgn="base" hangingPunct="0">
              <a:spcBef>
                <a:spcPct val="30000"/>
              </a:spcBef>
              <a:spcAft>
                <a:spcPct val="0"/>
              </a:spcAft>
              <a:defRPr/>
            </a:pPr>
            <a:endParaRPr lang="en-US" dirty="0">
              <a:latin typeface="Arial" charset="0"/>
            </a:endParaRPr>
          </a:p>
          <a:p>
            <a:pPr defTabSz="984935" eaLnBrk="0" fontAlgn="base" hangingPunct="0">
              <a:spcBef>
                <a:spcPct val="30000"/>
              </a:spcBef>
              <a:spcAft>
                <a:spcPct val="0"/>
              </a:spcAft>
              <a:defRPr/>
            </a:pPr>
            <a:r>
              <a:rPr lang="en-US" dirty="0">
                <a:latin typeface="Arial" charset="0"/>
              </a:rPr>
              <a:t>Remind participants of the expectations and that we are still moving along the continuum of procedural to conceptual.  The next slide will give them a chance to debrief the learning so far.</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895885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i="1" dirty="0"/>
              <a:t>Note: The</a:t>
            </a:r>
            <a:r>
              <a:rPr lang="en-US" i="1" baseline="0" dirty="0"/>
              <a:t> </a:t>
            </a:r>
            <a:r>
              <a:rPr lang="en-US" b="1" i="1" baseline="0" dirty="0"/>
              <a:t>bold </a:t>
            </a:r>
            <a:r>
              <a:rPr lang="en-US" i="1" baseline="0" dirty="0"/>
              <a:t>text in the notes section is the suggested script for this presentation which is provided to teachers. Administrators/appraisers are encouraged to enhance the slides to reflect the expectations and needs of the district/campus. </a:t>
            </a:r>
          </a:p>
          <a:p>
            <a:endParaRPr lang="en-US" i="1" baseline="0" dirty="0"/>
          </a:p>
          <a:p>
            <a:r>
              <a:rPr lang="en-US" i="1" baseline="0" dirty="0"/>
              <a:t>Several slides have animation transitions; therefore, the notes include (click) to signal the trainer. </a:t>
            </a:r>
          </a:p>
          <a:p>
            <a:endParaRPr lang="en-US" i="1" baseline="0" dirty="0"/>
          </a:p>
          <a:p>
            <a:r>
              <a:rPr lang="en-US" i="1" dirty="0"/>
              <a:t>Use this slide to set the stage for the overview. </a:t>
            </a:r>
          </a:p>
          <a:p>
            <a:endParaRPr lang="en-US" i="1" dirty="0"/>
          </a:p>
          <a:p>
            <a:r>
              <a:rPr lang="en-US" i="1" dirty="0"/>
              <a:t>Goal-Setting and Professional Development (GSPD) Plan</a:t>
            </a:r>
            <a:r>
              <a:rPr lang="en-US" i="1" baseline="0" dirty="0"/>
              <a:t> talking points to use throughout the training are: </a:t>
            </a:r>
          </a:p>
          <a:p>
            <a:endParaRPr lang="en-US" i="1" baseline="0" dirty="0"/>
          </a:p>
          <a:p>
            <a:pPr marL="174708" indent="-174708">
              <a:buFont typeface="Arial" panose="020B0604020202020204" pitchFamily="34" charset="0"/>
              <a:buChar char="•"/>
            </a:pPr>
            <a:r>
              <a:rPr lang="en-US" i="1" dirty="0"/>
              <a:t>GSPD is an </a:t>
            </a:r>
            <a:r>
              <a:rPr lang="en-US" i="1" u="sng" dirty="0"/>
              <a:t>ongoing, recursive process</a:t>
            </a:r>
            <a:r>
              <a:rPr lang="en-US" i="1" dirty="0"/>
              <a:t> where teachers: </a:t>
            </a:r>
            <a:endParaRPr lang="en-US" sz="1400" i="1" dirty="0"/>
          </a:p>
          <a:p>
            <a:pPr lvl="1"/>
            <a:r>
              <a:rPr lang="en-US" i="1" dirty="0"/>
              <a:t>Reflect on current professional practices, </a:t>
            </a:r>
            <a:endParaRPr lang="en-US" sz="1400" i="1" dirty="0"/>
          </a:p>
          <a:p>
            <a:pPr lvl="1"/>
            <a:r>
              <a:rPr lang="en-US" i="1" dirty="0"/>
              <a:t>Identify professional growth goals, </a:t>
            </a:r>
            <a:endParaRPr lang="en-US" sz="1400" i="1" dirty="0"/>
          </a:p>
          <a:p>
            <a:pPr lvl="1"/>
            <a:r>
              <a:rPr lang="en-US" i="1" dirty="0"/>
              <a:t>Establish professional development plan to attain those goals,</a:t>
            </a:r>
            <a:endParaRPr lang="en-US" sz="1400" i="1" dirty="0"/>
          </a:p>
          <a:p>
            <a:pPr lvl="1"/>
            <a:r>
              <a:rPr lang="en-US" i="1" dirty="0"/>
              <a:t>Track progress towards goals over the course of the year, and</a:t>
            </a:r>
            <a:endParaRPr lang="en-US" sz="1400" i="1" dirty="0"/>
          </a:p>
          <a:p>
            <a:pPr lvl="1"/>
            <a:r>
              <a:rPr lang="en-US" i="1" dirty="0"/>
              <a:t>Reflect on goal attainment, including how the goals and professional development actually refined practices in a way that had enduring impact on the performance of their students.  </a:t>
            </a:r>
          </a:p>
          <a:p>
            <a:pPr marL="174708" indent="-174708">
              <a:buFont typeface="Arial" panose="020B0604020202020204" pitchFamily="34" charset="0"/>
              <a:buChar char="•"/>
            </a:pPr>
            <a:r>
              <a:rPr lang="en-US" i="1" dirty="0"/>
              <a:t>GSPD is intended to foster authentic practices where teachers continuously self-reflect, set goals, and engage in high-yield professional development strategies that consistently build awareness of their strengths and limitations to hone and refine their craft over time.  </a:t>
            </a:r>
          </a:p>
          <a:p>
            <a:pPr marL="174708" indent="-174708">
              <a:buFont typeface="Arial" panose="020B0604020202020204" pitchFamily="34" charset="0"/>
              <a:buChar char="•"/>
            </a:pPr>
            <a:r>
              <a:rPr lang="en-US" i="1" dirty="0"/>
              <a:t>Goals should be specific to each individual teacher and connected to refining their own practices, rather than campus-wide goals that are expected for all staff.</a:t>
            </a:r>
          </a:p>
          <a:p>
            <a:pPr marL="174708" indent="-174708">
              <a:buFont typeface="Arial" panose="020B0604020202020204" pitchFamily="34" charset="0"/>
              <a:buChar char="•"/>
            </a:pPr>
            <a:r>
              <a:rPr lang="en-US" i="1" dirty="0"/>
              <a:t>Teachers engage in goal setting, followed by ongoing, relevant and targeted professional learning opportunities that align with their professional growth goals to strengthen instructional effectiveness with the overall purpose of addressing students’ needs and improving performance – teacher and student.  </a:t>
            </a:r>
          </a:p>
          <a:p>
            <a:pPr marL="174708" indent="-174708">
              <a:buFont typeface="Arial" panose="020B0604020202020204" pitchFamily="34" charset="0"/>
              <a:buChar char="•"/>
            </a:pPr>
            <a:r>
              <a:rPr lang="en-US" i="1" dirty="0"/>
              <a:t>The initial goal-setting conference with the appraiser and teacher is critical to the T-TESS support system, as it ensures that both the teacher and appraiser are clear about the goals and subsequent actions to reach the desired outcomes.  It is also an opportunity for the teacher to outline the support systems needed to achieve the goals.</a:t>
            </a:r>
          </a:p>
          <a:p>
            <a:pPr marL="174708" indent="-174708">
              <a:buFont typeface="Arial" panose="020B0604020202020204" pitchFamily="34" charset="0"/>
              <a:buChar char="•"/>
            </a:pPr>
            <a:r>
              <a:rPr lang="en-US" i="1" dirty="0"/>
              <a:t>As a result of the self-reflection and goal setting processes, teachers implement changes in practice. Evidence is collected to support how professional practices are enhanced as a result of this continuous improvement cycle and the impact those changes are having on student performance. </a:t>
            </a:r>
          </a:p>
          <a:p>
            <a:pPr marL="174708" indent="-174708">
              <a:buFont typeface="Arial" panose="020B0604020202020204" pitchFamily="34" charset="0"/>
              <a:buChar char="•"/>
            </a:pPr>
            <a:r>
              <a:rPr lang="en-US" i="1" dirty="0"/>
              <a:t>Effective teachers understand the importance of using self-reflection and ongoing self-assessment to enhance teaching effectiveness, and identify and use appropriate resources and support systems inside and outside the school to address professional development needs for themselves and others.</a:t>
            </a:r>
          </a:p>
          <a:p>
            <a:pPr marL="174708" indent="-174708">
              <a:buFont typeface="Arial" panose="020B0604020202020204" pitchFamily="34" charset="0"/>
              <a:buChar char="•"/>
            </a:pPr>
            <a:r>
              <a:rPr lang="en-US" i="1" dirty="0"/>
              <a:t>Establishing systems where administrators and other colleagues use coaching to assist teachers in planning and reflecting on changes in practice is a proven method of supporting other professionals and a part of the GSPD process.</a:t>
            </a:r>
            <a:r>
              <a:rPr lang="en-US" sz="1400" i="1" dirty="0"/>
              <a:t> </a:t>
            </a:r>
          </a:p>
          <a:p>
            <a:pPr marL="174708" indent="-174708">
              <a:buFont typeface="Arial" panose="020B0604020202020204" pitchFamily="34" charset="0"/>
              <a:buChar char="•"/>
            </a:pPr>
            <a:endParaRPr lang="en-US" sz="1400" i="1" dirty="0"/>
          </a:p>
          <a:p>
            <a:pPr marL="174708" indent="-174708">
              <a:buFont typeface="Arial" panose="020B0604020202020204" pitchFamily="34" charset="0"/>
              <a:buChar char="•"/>
            </a:pPr>
            <a:endParaRPr lang="en-US" sz="1400" i="1" dirty="0"/>
          </a:p>
          <a:p>
            <a:r>
              <a:rPr lang="en-US" b="1" i="1" u="sng" dirty="0"/>
              <a:t>How does the GSPD process unfold throughout the year?  </a:t>
            </a:r>
            <a:endParaRPr lang="en-US" dirty="0"/>
          </a:p>
          <a:p>
            <a:pPr lvl="0"/>
            <a:r>
              <a:rPr lang="en-US" dirty="0"/>
              <a:t>Teachers will participate in the T-TESS orientation at the beginning of the year. During this time, or through a separate meeting with teachers, appraisers will explain the GSPD process and expectation for teachers to self-assess, generate goals, and identify the professional development needed to meet those goals. </a:t>
            </a:r>
          </a:p>
          <a:p>
            <a:pPr lvl="0"/>
            <a:r>
              <a:rPr lang="en-US" dirty="0"/>
              <a:t>Teachers will individually (or collaboratively with their team) use student data to assess student needs and data related to their own performance/practices to determine their (teacher) needs, as initial self-assessment. </a:t>
            </a:r>
          </a:p>
          <a:p>
            <a:pPr lvl="0"/>
            <a:r>
              <a:rPr lang="en-US" dirty="0"/>
              <a:t>Teachers will draft their goal(s).  </a:t>
            </a:r>
          </a:p>
          <a:p>
            <a:pPr lvl="0"/>
            <a:r>
              <a:rPr lang="en-US" dirty="0"/>
              <a:t>Districts will decide locally where to capture this information, although Texas has a GSPD template that may be used or modified, according to local expectations. (This is the template we share beginning on page 42 of the Training Guide.) </a:t>
            </a:r>
          </a:p>
          <a:p>
            <a:pPr lvl="0"/>
            <a:r>
              <a:rPr lang="en-US" u="sng" dirty="0"/>
              <a:t>Within six weeks</a:t>
            </a:r>
            <a:r>
              <a:rPr lang="en-US" dirty="0"/>
              <a:t> from the day of the completion of the T-TESS orientation, goals are submitted to the appraiser for review and approval. </a:t>
            </a:r>
          </a:p>
          <a:p>
            <a:pPr lvl="0"/>
            <a:r>
              <a:rPr lang="en-US" dirty="0"/>
              <a:t>A GSPD Conference is required for a teacher in the first year of appraisal under T-TESS or for teachers who are new to the district (even if they were participating in T-TESS in their previous district.) Necessary supports should be discussed and clarified. </a:t>
            </a:r>
          </a:p>
          <a:p>
            <a:pPr lvl="0"/>
            <a:r>
              <a:rPr lang="en-US" dirty="0"/>
              <a:t>The appraiser must approve the goals. </a:t>
            </a:r>
          </a:p>
          <a:p>
            <a:pPr lvl="0"/>
            <a:r>
              <a:rPr lang="en-US" dirty="0"/>
              <a:t>The GSPD plan should be maintained and tracked by the teacher to reflect progress towards the attainment of the goals, participation in professional development, and the impact of those goals on both teacher and student performance. </a:t>
            </a:r>
            <a:r>
              <a:rPr lang="en-US" i="1" dirty="0"/>
              <a:t>Note: The appraiser will also be collecting evidence throughout the year for the dimensions in Domain IV.</a:t>
            </a:r>
            <a:endParaRPr lang="en-US" dirty="0"/>
          </a:p>
          <a:p>
            <a:pPr lvl="0"/>
            <a:r>
              <a:rPr lang="en-US" dirty="0"/>
              <a:t>Ideally, school administrators/appraisers provide structured opportunities for teachers to review their goals throughout the year, e.g., during pre-conferences,  staff meetings, team meetings, etc., as a means of modeling the expectation for teachers to use these goals to drive practices. </a:t>
            </a:r>
          </a:p>
          <a:p>
            <a:pPr lvl="0"/>
            <a:r>
              <a:rPr lang="en-US" dirty="0"/>
              <a:t>If during the year, the appraiser(s) note that there are specific patterns with performance/practices, appraisers should use the GSPD process to generate a new goal and professional development to refocus the teacher on this new “need.” </a:t>
            </a:r>
          </a:p>
          <a:p>
            <a:pPr lvl="0"/>
            <a:r>
              <a:rPr lang="en-US" dirty="0"/>
              <a:t>The GSPD plan (and ideally evidence) should be shared with the appraiser </a:t>
            </a:r>
            <a:r>
              <a:rPr lang="en-US" b="1" dirty="0"/>
              <a:t>prior to</a:t>
            </a:r>
            <a:r>
              <a:rPr lang="en-US" dirty="0"/>
              <a:t> the end-of-year conference. Note: Part II of the GSPD template provides reflective questions for teachers to process their goals prior to the end-of-year conference. </a:t>
            </a:r>
          </a:p>
          <a:p>
            <a:pPr lvl="0"/>
            <a:r>
              <a:rPr lang="en-US" dirty="0"/>
              <a:t>The GSPD plan is used during the conference to reflect on how goals were met, the professional development impact on the goals/practices, how goals will be extended, next steps, etc. </a:t>
            </a:r>
          </a:p>
          <a:p>
            <a:pPr lvl="0"/>
            <a:r>
              <a:rPr lang="en-US" dirty="0"/>
              <a:t>At the end of the year, goals are drafted </a:t>
            </a:r>
            <a:r>
              <a:rPr lang="en-US" b="1" dirty="0"/>
              <a:t>during</a:t>
            </a:r>
            <a:r>
              <a:rPr lang="en-US" dirty="0"/>
              <a:t> the end-of-year conference for the following school year. (Note: They are revised, as needed, during the beginning of the next school year and submitted to the appraiser within the first six weeks of instruction.) </a:t>
            </a:r>
          </a:p>
          <a:p>
            <a:pPr lvl="0"/>
            <a:r>
              <a:rPr lang="en-US" dirty="0"/>
              <a:t>The GSPD plan is used </a:t>
            </a:r>
            <a:r>
              <a:rPr lang="en-US" b="1" u="sng" dirty="0"/>
              <a:t>after</a:t>
            </a:r>
            <a:r>
              <a:rPr lang="en-US" dirty="0"/>
              <a:t> the end-of year conference to determine ratings for the Goal-Setting (4.2) and Professional Development (4.3) dimensions.</a:t>
            </a:r>
          </a:p>
          <a:p>
            <a:endParaRPr lang="en-US" sz="1400" i="1" dirty="0"/>
          </a:p>
          <a:p>
            <a:endParaRPr lang="en-US" i="1" dirty="0"/>
          </a:p>
          <a:p>
            <a:endParaRPr lang="en-US" dirty="0"/>
          </a:p>
        </p:txBody>
      </p:sp>
      <p:sp>
        <p:nvSpPr>
          <p:cNvPr id="4" name="Slide Number Placeholder 3"/>
          <p:cNvSpPr>
            <a:spLocks noGrp="1"/>
          </p:cNvSpPr>
          <p:nvPr>
            <p:ph type="sldNum" sz="quarter" idx="10"/>
          </p:nvPr>
        </p:nvSpPr>
        <p:spPr/>
        <p:txBody>
          <a:bodyPr/>
          <a:lstStyle/>
          <a:p>
            <a:fld id="{5923418A-D94E-46C2-AEB4-B56FBE667709}" type="slidenum">
              <a:rPr lang="en-US" smtClean="0"/>
              <a:pPr/>
              <a:t>22</a:t>
            </a:fld>
            <a:endParaRPr lang="en-US"/>
          </a:p>
        </p:txBody>
      </p:sp>
    </p:spTree>
    <p:extLst>
      <p:ext uri="{BB962C8B-B14F-4D97-AF65-F5344CB8AC3E}">
        <p14:creationId xmlns:p14="http://schemas.microsoft.com/office/powerpoint/2010/main" val="3397333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Let’s begin</a:t>
            </a:r>
            <a:r>
              <a:rPr lang="en-US" b="1" baseline="0" dirty="0"/>
              <a:t> by thinking about this question: </a:t>
            </a:r>
          </a:p>
          <a:p>
            <a:r>
              <a:rPr lang="en-US" b="1" baseline="0" dirty="0"/>
              <a:t>What is the purpose of the Goal-Setting and Professional Development Plan process? </a:t>
            </a:r>
          </a:p>
          <a:p>
            <a:endParaRPr lang="en-US" baseline="0" dirty="0"/>
          </a:p>
          <a:p>
            <a:endParaRPr lang="en-US" baseline="0" dirty="0"/>
          </a:p>
          <a:p>
            <a:r>
              <a:rPr lang="en-US" b="1" baseline="0" dirty="0"/>
              <a:t>Texas Administrative Code, Chapter 149.1001 related to the Texas Teacher Standards states that (click): </a:t>
            </a:r>
          </a:p>
          <a:p>
            <a:r>
              <a:rPr lang="en-US" b="1" dirty="0"/>
              <a:t>GSPD is an </a:t>
            </a:r>
            <a:r>
              <a:rPr lang="en-US" b="1" u="sng" dirty="0"/>
              <a:t>ongoing, recursive process</a:t>
            </a:r>
            <a:r>
              <a:rPr lang="en-US" b="1" dirty="0"/>
              <a:t> through which teachers authentically engage in reflection about current professional practices, identify individualized professional growth goals, establish and implement a professional development plan to attain those goals, and track progress toward the goals over the course of the year. </a:t>
            </a:r>
          </a:p>
          <a:p>
            <a:endParaRPr lang="en-US" baseline="0" dirty="0"/>
          </a:p>
          <a:p>
            <a:r>
              <a:rPr lang="en-US" baseline="0" dirty="0"/>
              <a:t>Ask the teachers: </a:t>
            </a:r>
            <a:r>
              <a:rPr lang="en-US" b="1" baseline="0" dirty="0"/>
              <a:t>What key words do you hear/see embedded in this expectation? </a:t>
            </a:r>
            <a:r>
              <a:rPr lang="en-US" baseline="0" dirty="0"/>
              <a:t>(Listen for responses.) </a:t>
            </a:r>
          </a:p>
          <a:p>
            <a:endParaRPr lang="en-US" baseline="0" dirty="0"/>
          </a:p>
          <a:p>
            <a:r>
              <a:rPr lang="en-US" b="1" baseline="0" dirty="0"/>
              <a:t>As professionals in the field where learning is our focus (education), it is apparent that we should consistently be thinking about how we are learning and growing to stay current and identifying ways to ensure that we are always performing at our best in order to have the greatest impact with students.  </a:t>
            </a:r>
            <a:endParaRPr lang="en-US" b="1" dirty="0"/>
          </a:p>
          <a:p>
            <a:endParaRPr lang="en-US" dirty="0"/>
          </a:p>
        </p:txBody>
      </p:sp>
      <p:sp>
        <p:nvSpPr>
          <p:cNvPr id="4" name="Slide Number Placeholder 3"/>
          <p:cNvSpPr>
            <a:spLocks noGrp="1"/>
          </p:cNvSpPr>
          <p:nvPr>
            <p:ph type="sldNum" sz="quarter" idx="10"/>
          </p:nvPr>
        </p:nvSpPr>
        <p:spPr/>
        <p:txBody>
          <a:bodyPr/>
          <a:lstStyle/>
          <a:p>
            <a:fld id="{5923418A-D94E-46C2-AEB4-B56FBE667709}" type="slidenum">
              <a:rPr lang="en-US" smtClean="0"/>
              <a:pPr/>
              <a:t>23</a:t>
            </a:fld>
            <a:endParaRPr lang="en-US"/>
          </a:p>
        </p:txBody>
      </p:sp>
    </p:spTree>
    <p:extLst>
      <p:ext uri="{BB962C8B-B14F-4D97-AF65-F5344CB8AC3E}">
        <p14:creationId xmlns:p14="http://schemas.microsoft.com/office/powerpoint/2010/main" val="2685075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FDF25B5E-FADD-4B46-8D83-67918C45621C}"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180124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u="sng" dirty="0"/>
              <a:t>The annual goal setting cycle begins with ….</a:t>
            </a:r>
          </a:p>
          <a:p>
            <a:r>
              <a:rPr lang="en-US" b="1" u="sng" dirty="0"/>
              <a:t>Step 1: An Orientation</a:t>
            </a:r>
            <a:r>
              <a:rPr lang="en-US" b="1" dirty="0"/>
              <a:t>– When initially implementing the T-TESS model, an orientation process is provided for teachers, to include an orientation</a:t>
            </a:r>
            <a:r>
              <a:rPr lang="en-US" b="1" baseline="0" dirty="0"/>
              <a:t>, and an </a:t>
            </a:r>
            <a:r>
              <a:rPr lang="en-US" b="1" dirty="0"/>
              <a:t>overview of the Goal Setting and Professional Development process. (Must be completed no later than the final day of</a:t>
            </a:r>
            <a:r>
              <a:rPr lang="en-US" b="1" baseline="0" dirty="0"/>
              <a:t> the first three weeks of school and at least two weeks before the first observation.</a:t>
            </a:r>
            <a:r>
              <a:rPr lang="en-US" b="1" dirty="0"/>
              <a:t>) </a:t>
            </a:r>
          </a:p>
          <a:p>
            <a:endParaRPr lang="en-US" b="1" dirty="0"/>
          </a:p>
          <a:p>
            <a:r>
              <a:rPr lang="en-US" b="1" u="sng" dirty="0"/>
              <a:t>Step 2: Self-Assessment</a:t>
            </a:r>
            <a:r>
              <a:rPr lang="en-US" b="1" dirty="0"/>
              <a:t>– For this self-assessment,…teachers will independently and/or with their team review both student and teacher data, including the connections to the T-TESS Rubric domains, dimensions, and descriptors to determine the “need.” A driving question is “How do these needs translate to a goal that will have an impact on both teacher and student performance?” (Occurs following</a:t>
            </a:r>
            <a:r>
              <a:rPr lang="en-US" b="1" baseline="0" dirty="0"/>
              <a:t> the orientation.</a:t>
            </a:r>
            <a:r>
              <a:rPr lang="en-US" b="1" dirty="0"/>
              <a:t>) </a:t>
            </a:r>
          </a:p>
          <a:p>
            <a:endParaRPr lang="en-US" b="1" dirty="0"/>
          </a:p>
          <a:p>
            <a:r>
              <a:rPr lang="en-US" b="1" u="sng" dirty="0"/>
              <a:t>Step 3: Formulate Goal(s)</a:t>
            </a:r>
            <a:r>
              <a:rPr lang="en-US" b="1" dirty="0"/>
              <a:t> (Within six weeks of the orientation) – Goals are formulated based on the data and identified needs in Step 2. The SMART goal process is recommended to ensure that the goal is specific, measurable, attainable, rigorous/realistic, and timely. The teacher also identifies specific types of professional development, including job-embedded options, along with other types of support necessary to accomplish the goal. </a:t>
            </a:r>
          </a:p>
          <a:p>
            <a:endParaRPr lang="en-US" b="1" dirty="0"/>
          </a:p>
          <a:p>
            <a:r>
              <a:rPr lang="en-US" b="1" u="sng" dirty="0"/>
              <a:t>Step 4: Develop</a:t>
            </a:r>
            <a:r>
              <a:rPr lang="en-US" b="1" u="sng" baseline="0" dirty="0"/>
              <a:t> a Goal-Setting and Professional Development Plan</a:t>
            </a:r>
            <a:r>
              <a:rPr lang="en-US" b="1" dirty="0"/>
              <a:t> – (Within six weeks of the orientation) – It is required that a Goal Setting Conference with the appraiser  is conducted to review the goal(s) </a:t>
            </a:r>
            <a:r>
              <a:rPr lang="en-US" b="0" dirty="0"/>
              <a:t>[if the teacher is new to T-TESS or the</a:t>
            </a:r>
            <a:r>
              <a:rPr lang="en-US" b="0" baseline="0" dirty="0"/>
              <a:t> district]</a:t>
            </a:r>
            <a:r>
              <a:rPr lang="en-US" b="0" dirty="0"/>
              <a:t>, </a:t>
            </a:r>
            <a:r>
              <a:rPr lang="en-US" b="1" dirty="0"/>
              <a:t>determine if any adjustments to the goal are necessary, identify the types of support needed from the appraiser, outline milestones that will help the teacher know that the goals are on track, and determine the specific types of evidence that will be collected to demonstrate progress/mastery towards the goal(s). The appraiser is</a:t>
            </a:r>
            <a:r>
              <a:rPr lang="en-US" b="1" baseline="0" dirty="0"/>
              <a:t> required to approve the goals.</a:t>
            </a:r>
            <a:endParaRPr lang="en-US" b="1" dirty="0"/>
          </a:p>
          <a:p>
            <a:endParaRPr lang="en-US" b="1" dirty="0"/>
          </a:p>
          <a:p>
            <a:r>
              <a:rPr lang="en-US" b="1" dirty="0"/>
              <a:t>These initial steps are completed in Part I of the Goal Setting and Professional Development template. </a:t>
            </a:r>
          </a:p>
          <a:p>
            <a:endParaRPr lang="en-US" b="1" dirty="0"/>
          </a:p>
          <a:p>
            <a:r>
              <a:rPr lang="en-US" b="1" dirty="0"/>
              <a:t>Throughout the Year </a:t>
            </a:r>
          </a:p>
          <a:p>
            <a:r>
              <a:rPr lang="en-US" b="1" u="sng" dirty="0"/>
              <a:t>Step 5: Formative Reviews</a:t>
            </a:r>
            <a:r>
              <a:rPr lang="en-US" b="1" dirty="0"/>
              <a:t> (Ongoing) – Teachers regularly monitor their goal progress and how the professional development supports the goal(s). Goals may be modified in conjunction with the appraiser, when necessary, based on new data and needs. Formative reviews may occur in varied platforms,… for example…, one-on-one conferences such as pre- and post-conferences, staff meetings, department meetings, or other structures that lend themselves to this type of review. The objective is for teachers to continuously stay focused on how they are making progress towards attaining the goal(s). Appraisers are also collecting evidence to support dimensions 4.2 (Goal Setting) and 4.3 (Professional Development) throughout the year, including the impact on dimensions in Domains 1, 2 and 3. </a:t>
            </a:r>
          </a:p>
          <a:p>
            <a:endParaRPr lang="en-US" b="1" dirty="0"/>
          </a:p>
          <a:p>
            <a:r>
              <a:rPr lang="en-US" b="1" dirty="0"/>
              <a:t>End-of Year</a:t>
            </a:r>
          </a:p>
          <a:p>
            <a:r>
              <a:rPr lang="en-US" b="1" u="sng" dirty="0"/>
              <a:t>Step 6: Prepare for End-of-Year Conferences</a:t>
            </a:r>
            <a:r>
              <a:rPr lang="en-US" b="1" dirty="0"/>
              <a:t> (Several weeks before the end of the school year) – End-of-Year Conferences are scheduled. Both teachers and appraisers gather evidence collected throughout the year in preparation for the end-of-year conference discussions. Teachers must</a:t>
            </a:r>
            <a:r>
              <a:rPr lang="en-US" b="1" baseline="0" dirty="0"/>
              <a:t> share the data/evidence with the appraiser prior to the end-of-year conference.</a:t>
            </a:r>
            <a:endParaRPr lang="en-US" b="1" dirty="0"/>
          </a:p>
          <a:p>
            <a:endParaRPr lang="en-US" b="1" dirty="0"/>
          </a:p>
          <a:p>
            <a:r>
              <a:rPr lang="en-US" b="1" u="sng" dirty="0"/>
              <a:t>Step 7: End-of-Year Conferences</a:t>
            </a:r>
            <a:r>
              <a:rPr lang="en-US" b="1" dirty="0"/>
              <a:t> are conducted at least 15 days prior to the last day of school.  There are several key components to End-of Year Conferences. First, discuss are held regarding the final scores for Domains 1, 2 and 3. Second, teachers and appraisers also share the evidence/data that was collected all year for Domain 4, with an emphasis on Goal Setting and Professional Development. The conversations are focused on how the goal(s) were met and specific professional development and growth that occurred to meet those goals. If goal(s) were not met, the appraiser uses coaching to help the teacher analyze why the goal(s) were not met, what might have happened differently, the effect of not meeting the goal(s), and next steps. Also, teachers generate draft goals and professional development activities for the following</a:t>
            </a:r>
            <a:r>
              <a:rPr lang="en-US" b="1" baseline="0" dirty="0"/>
              <a:t> year. </a:t>
            </a:r>
            <a:endParaRPr lang="en-US" b="1" dirty="0"/>
          </a:p>
          <a:p>
            <a:endParaRPr lang="en-US" b="1" dirty="0"/>
          </a:p>
          <a:p>
            <a:r>
              <a:rPr lang="en-US" b="1" u="sng" dirty="0"/>
              <a:t>Step 8: Establish Preliminary</a:t>
            </a:r>
            <a:r>
              <a:rPr lang="en-US" b="1" u="sng" baseline="0" dirty="0"/>
              <a:t> </a:t>
            </a:r>
            <a:r>
              <a:rPr lang="en-US" b="1" u="sng" dirty="0"/>
              <a:t>Goal(s) for the Following Year</a:t>
            </a:r>
            <a:r>
              <a:rPr lang="en-US" b="1" dirty="0"/>
              <a:t> – As just discussed, during this End-of-Year Conference, new goal(s) are formulated for the following year, along with preliminary discussions about potential professional development to meet the goal(s). Data that was collected all year, including area(s) of refinement, are also used to generate these tentative goals. </a:t>
            </a:r>
          </a:p>
          <a:p>
            <a:endParaRPr lang="en-US" b="1" dirty="0"/>
          </a:p>
          <a:p>
            <a:endParaRPr lang="en-US" b="1" dirty="0"/>
          </a:p>
          <a:p>
            <a:r>
              <a:rPr lang="en-US" b="1" dirty="0"/>
              <a:t>Following Year </a:t>
            </a:r>
          </a:p>
          <a:p>
            <a:r>
              <a:rPr lang="en-US" b="1" dirty="0"/>
              <a:t>Because this is a cycle of continuous improvement, teachers who were already involved in the T-TESS process generated preliminary goal(s) for this next school year. Teachers should revisit the goals at the beginning of the year to determine if the goal(s) are still appropriate and make adjustments with appraiser input, as necessary, based on current data and the new group of students. </a:t>
            </a:r>
          </a:p>
          <a:p>
            <a:endParaRPr lang="en-US" b="1" dirty="0"/>
          </a:p>
          <a:p>
            <a:r>
              <a:rPr lang="en-US" b="1" dirty="0"/>
              <a:t>For new teachers, the cycle begins with the orientation,</a:t>
            </a:r>
            <a:r>
              <a:rPr lang="en-US" b="1" baseline="0" dirty="0"/>
              <a:t> then moves to the GSPD process</a:t>
            </a:r>
            <a:r>
              <a:rPr lang="en-US" b="1" dirty="0"/>
              <a:t>. </a:t>
            </a:r>
          </a:p>
          <a:p>
            <a:endParaRPr lang="en-US" dirty="0"/>
          </a:p>
        </p:txBody>
      </p:sp>
      <p:sp>
        <p:nvSpPr>
          <p:cNvPr id="4" name="Slide Number Placeholder 3"/>
          <p:cNvSpPr>
            <a:spLocks noGrp="1"/>
          </p:cNvSpPr>
          <p:nvPr>
            <p:ph type="sldNum" sz="quarter" idx="10"/>
          </p:nvPr>
        </p:nvSpPr>
        <p:spPr/>
        <p:txBody>
          <a:bodyPr/>
          <a:lstStyle/>
          <a:p>
            <a:fld id="{70030B8C-F311-41FA-A4E2-0695B3027186}" type="slidenum">
              <a:rPr lang="en-US" smtClean="0"/>
              <a:pPr/>
              <a:t>25</a:t>
            </a:fld>
            <a:endParaRPr lang="en-US"/>
          </a:p>
        </p:txBody>
      </p:sp>
    </p:spTree>
    <p:extLst>
      <p:ext uri="{BB962C8B-B14F-4D97-AF65-F5344CB8AC3E}">
        <p14:creationId xmlns:p14="http://schemas.microsoft.com/office/powerpoint/2010/main" val="400708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3EA2722-DBE9-4D2D-A65A-EB18AD753D2F}" type="slidenum">
              <a:rPr lang="en-US" smtClean="0"/>
              <a:pPr/>
              <a:t>26</a:t>
            </a:fld>
            <a:endParaRPr lang="en-US"/>
          </a:p>
        </p:txBody>
      </p:sp>
    </p:spTree>
    <p:extLst>
      <p:ext uri="{BB962C8B-B14F-4D97-AF65-F5344CB8AC3E}">
        <p14:creationId xmlns:p14="http://schemas.microsoft.com/office/powerpoint/2010/main" val="4281845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custDataLst>
              <p:tags r:id="rId1"/>
            </p:custDataLst>
          </p:nvPr>
        </p:nvSpPr>
        <p:spPr/>
        <p:txBody>
          <a:bodyPr/>
          <a:lstStyle/>
          <a:p>
            <a:pPr defTabSz="931774">
              <a:defRPr/>
            </a:pPr>
            <a:r>
              <a:rPr lang="en-US" dirty="0"/>
              <a:t>Review the talking points on this slide. These key questions drive how goals are generated. </a:t>
            </a:r>
          </a:p>
          <a:p>
            <a:pPr defTabSz="931774">
              <a:defRPr/>
            </a:pPr>
            <a:endParaRPr lang="en-US" dirty="0"/>
          </a:p>
          <a:p>
            <a:pPr defTabSz="931774">
              <a:defRPr/>
            </a:pPr>
            <a:endParaRPr lang="en-US" dirty="0"/>
          </a:p>
          <a:p>
            <a:pPr defTabSz="931774">
              <a:defRPr/>
            </a:pPr>
            <a:r>
              <a:rPr lang="en-US" dirty="0"/>
              <a:t>Provide teachers with time to reflect on these questions prior to beginning the goal-setting process.  Ask teachers to share what they want to change in their own practice with an elbow partner, their team, or other small group.  </a:t>
            </a:r>
          </a:p>
          <a:p>
            <a:pPr defTabSz="931774">
              <a:defRPr/>
            </a:pPr>
            <a:endParaRPr lang="en-US" dirty="0"/>
          </a:p>
        </p:txBody>
      </p:sp>
      <p:sp>
        <p:nvSpPr>
          <p:cNvPr id="4" name="Slide Number Placeholder 3"/>
          <p:cNvSpPr>
            <a:spLocks noGrp="1"/>
          </p:cNvSpPr>
          <p:nvPr>
            <p:ph type="sldNum" sz="quarter" idx="10"/>
          </p:nvPr>
        </p:nvSpPr>
        <p:spPr/>
        <p:txBody>
          <a:bodyPr/>
          <a:lstStyle/>
          <a:p>
            <a:fld id="{FDF25B5E-FADD-4B46-8D83-67918C45621C}"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72832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Review the template as a means to guide the development of the goals and professional development plan. Note that the professional development is captured in the “Actions” column. </a:t>
            </a:r>
          </a:p>
          <a:p>
            <a:pPr defTabSz="931774">
              <a:defRPr/>
            </a:pPr>
            <a:endParaRPr lang="en-US" dirty="0"/>
          </a:p>
          <a:p>
            <a:pPr defTabSz="931774">
              <a:defRPr/>
            </a:pPr>
            <a:r>
              <a:rPr lang="en-US" dirty="0"/>
              <a:t>The “Evidence of Goal Attainment” column is critical to ensuring that both the appraiser and teacher are clear about the types of evidence that will support how goals are met over time. </a:t>
            </a:r>
          </a:p>
          <a:p>
            <a:pPr defTabSz="931774">
              <a:defRPr/>
            </a:pPr>
            <a:endParaRPr lang="en-US" dirty="0"/>
          </a:p>
          <a:p>
            <a:pPr defTabSz="931774">
              <a:defRPr/>
            </a:pPr>
            <a:r>
              <a:rPr lang="en-US" dirty="0"/>
              <a:t>Throughout the year, teachers formatively review their goals and professional development plan to determine how goals are being met. Ideally, this includes reflective conferences with administrators, peers, or other professional colleagues. As result of the self-reflection and goal setting processes, teachers implement changes in practice. Evidence is collected to support how professional practices are enhanced as a result of this continuous improvement cycle and the impact those changes are having on student performance. Establishing systems where administrators and other colleagues use coaching to assist teachers in planning and reflecting on changes in practice is a proven method of supporting other professionals and a part of goal-setting. </a:t>
            </a:r>
          </a:p>
          <a:p>
            <a:endParaRPr lang="en-US" dirty="0"/>
          </a:p>
        </p:txBody>
      </p:sp>
      <p:sp>
        <p:nvSpPr>
          <p:cNvPr id="4" name="Slide Number Placeholder 3"/>
          <p:cNvSpPr>
            <a:spLocks noGrp="1"/>
          </p:cNvSpPr>
          <p:nvPr>
            <p:ph type="sldNum" sz="quarter" idx="10"/>
          </p:nvPr>
        </p:nvSpPr>
        <p:spPr/>
        <p:txBody>
          <a:bodyPr/>
          <a:lstStyle/>
          <a:p>
            <a:fld id="{5923418A-D94E-46C2-AEB4-B56FBE667709}" type="slidenum">
              <a:rPr lang="en-US" smtClean="0"/>
              <a:pPr/>
              <a:t>28</a:t>
            </a:fld>
            <a:endParaRPr lang="en-US"/>
          </a:p>
        </p:txBody>
      </p:sp>
    </p:spTree>
    <p:extLst>
      <p:ext uri="{BB962C8B-B14F-4D97-AF65-F5344CB8AC3E}">
        <p14:creationId xmlns:p14="http://schemas.microsoft.com/office/powerpoint/2010/main" val="2426019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custDataLst>
              <p:tags r:id="rId1"/>
            </p:custDataLst>
          </p:nvPr>
        </p:nvSpPr>
        <p:spPr/>
        <p:txBody>
          <a:bodyPr/>
          <a:lstStyle/>
          <a:p>
            <a:pPr defTabSz="931774">
              <a:defRPr/>
            </a:pPr>
            <a:r>
              <a:rPr lang="en-US" dirty="0"/>
              <a:t>Review the talking points</a:t>
            </a:r>
            <a:r>
              <a:rPr lang="en-US" baseline="0" dirty="0"/>
              <a:t> on the slide. </a:t>
            </a:r>
          </a:p>
          <a:p>
            <a:pPr defTabSz="931774">
              <a:defRPr/>
            </a:pPr>
            <a:endParaRPr lang="en-US" baseline="0" dirty="0"/>
          </a:p>
          <a:p>
            <a:pPr defTabSz="931774">
              <a:defRPr/>
            </a:pPr>
            <a:r>
              <a:rPr lang="en-US" baseline="0" dirty="0"/>
              <a:t>Consider discussing the last bullet regarding how teachers are expected to maintain their documentation or have them brainstorm options.</a:t>
            </a:r>
            <a:endParaRPr lang="en-US" dirty="0"/>
          </a:p>
          <a:p>
            <a:endParaRPr lang="en-US" dirty="0"/>
          </a:p>
        </p:txBody>
      </p:sp>
      <p:sp>
        <p:nvSpPr>
          <p:cNvPr id="4" name="Slide Number Placeholder 3"/>
          <p:cNvSpPr>
            <a:spLocks noGrp="1"/>
          </p:cNvSpPr>
          <p:nvPr>
            <p:ph type="sldNum" sz="quarter" idx="10"/>
          </p:nvPr>
        </p:nvSpPr>
        <p:spPr/>
        <p:txBody>
          <a:bodyPr/>
          <a:lstStyle/>
          <a:p>
            <a:fld id="{FDF25B5E-FADD-4B46-8D83-67918C45621C}"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61310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4935"/>
            <a:r>
              <a:rPr lang="en-US" b="1" dirty="0"/>
              <a:t>Start time of 8:05 a.m. </a:t>
            </a:r>
          </a:p>
          <a:p>
            <a:pPr defTabSz="984935"/>
            <a:endParaRPr lang="en-US" b="1" dirty="0"/>
          </a:p>
          <a:p>
            <a:pPr defTabSz="984935"/>
            <a:r>
              <a:rPr lang="en-US" b="1" baseline="0" dirty="0"/>
              <a:t>”This video is an introduction to the T-TESS process and will provide some background and context for how the new system was developed and will be implemented. Several members of the steering committee who assisted with the development of the T-TESS process are in the video.”</a:t>
            </a:r>
          </a:p>
          <a:p>
            <a:pPr defTabSz="984935"/>
            <a:endParaRPr lang="en-US" baseline="0" dirty="0"/>
          </a:p>
          <a:p>
            <a:r>
              <a:rPr lang="en-US" i="1" baseline="0" dirty="0"/>
              <a:t>Note: The length of the video is approximately 11 minutes. </a:t>
            </a:r>
          </a:p>
          <a:p>
            <a:r>
              <a:rPr lang="en-US" i="1" baseline="0" dirty="0"/>
              <a:t>Share the video. </a:t>
            </a:r>
          </a:p>
          <a:p>
            <a:endParaRPr lang="en-US" baseline="0" dirty="0"/>
          </a:p>
          <a:p>
            <a:r>
              <a:rPr lang="en-US" b="0" baseline="0" dirty="0"/>
              <a:t>Debrief: </a:t>
            </a:r>
          </a:p>
          <a:p>
            <a:r>
              <a:rPr lang="en-US" b="1" baseline="0" dirty="0"/>
              <a:t>Take 2 minutes at your table to discuss the following: “Based on what you saw and heard, what are you gathering about this system?”</a:t>
            </a:r>
          </a:p>
          <a:p>
            <a:endParaRPr lang="en-US" b="1" baseline="0" dirty="0"/>
          </a:p>
          <a:p>
            <a:r>
              <a:rPr lang="en-US" i="1" dirty="0"/>
              <a:t>Allow participants to share their thoughts,</a:t>
            </a:r>
            <a:r>
              <a:rPr lang="en-US" i="1" baseline="0" dirty="0"/>
              <a:t> emphasizing that this process is about teacher and student growth and achievement. </a:t>
            </a:r>
            <a:endParaRPr lang="en-US" i="1" dirty="0"/>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67325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Note: Display</a:t>
            </a:r>
            <a:r>
              <a:rPr lang="en-US" baseline="0" dirty="0"/>
              <a:t> this slide to see the various transitions. </a:t>
            </a:r>
          </a:p>
          <a:p>
            <a:endParaRPr lang="en-US" dirty="0"/>
          </a:p>
          <a:p>
            <a:r>
              <a:rPr lang="en-US" b="1" dirty="0"/>
              <a:t>T-TESS fosters professional growth by encouraging teachers to set high standards for their professional development to improve their instructional effectiveness, knowledge and skills. </a:t>
            </a:r>
          </a:p>
          <a:p>
            <a:endParaRPr lang="en-US" b="1" dirty="0"/>
          </a:p>
          <a:p>
            <a:r>
              <a:rPr lang="en-US" b="1" dirty="0">
                <a:effectLst/>
              </a:rPr>
              <a:t>Goal setting is intended to… </a:t>
            </a:r>
          </a:p>
          <a:p>
            <a:r>
              <a:rPr lang="en-US" b="1" dirty="0">
                <a:effectLst/>
              </a:rPr>
              <a:t>Establish a positive correlation between the quality of teaching and learning,</a:t>
            </a:r>
          </a:p>
          <a:p>
            <a:r>
              <a:rPr lang="en-US" b="1" dirty="0">
                <a:effectLst/>
              </a:rPr>
              <a:t>Target instructional decisions based upon student data,</a:t>
            </a:r>
          </a:p>
          <a:p>
            <a:r>
              <a:rPr lang="en-US" b="1" dirty="0">
                <a:effectLst/>
              </a:rPr>
              <a:t>Create a mechanism for teacher refinement of practices, and</a:t>
            </a:r>
          </a:p>
          <a:p>
            <a:r>
              <a:rPr lang="en-US" b="1" dirty="0">
                <a:effectLst/>
              </a:rPr>
              <a:t>Increase effectiveness of instruction via the teacher’s continuous professional growth.</a:t>
            </a:r>
          </a:p>
          <a:p>
            <a:endParaRPr lang="en-US" b="1" dirty="0">
              <a:effectLst/>
            </a:endParaRPr>
          </a:p>
          <a:p>
            <a:r>
              <a:rPr lang="en-US" b="1" baseline="0" dirty="0"/>
              <a:t>(click) </a:t>
            </a:r>
          </a:p>
          <a:p>
            <a:r>
              <a:rPr lang="en-US" b="1" baseline="0" dirty="0"/>
              <a:t>Why do we do this? </a:t>
            </a:r>
          </a:p>
          <a:p>
            <a:endParaRPr lang="en-US" b="1" baseline="0" dirty="0"/>
          </a:p>
          <a:p>
            <a:r>
              <a:rPr lang="en-US" b="1" baseline="0" dirty="0"/>
              <a:t>(click)</a:t>
            </a:r>
          </a:p>
          <a:p>
            <a:r>
              <a:rPr lang="en-US" b="1" baseline="0" dirty="0"/>
              <a:t>Imagine the potential when every teacher in every school is focused on reflective practice, seeking feedback, and committed to ongoing development of knowledge and skills. It’s about performing at our very best to impact every student, every day, as they prepare to walk the stage - college and career ready. </a:t>
            </a:r>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70030B8C-F311-41FA-A4E2-0695B3027186}" type="slidenum">
              <a:rPr lang="en-US" smtClean="0"/>
              <a:pPr/>
              <a:t>30</a:t>
            </a:fld>
            <a:endParaRPr lang="en-US"/>
          </a:p>
        </p:txBody>
      </p:sp>
    </p:spTree>
    <p:extLst>
      <p:ext uri="{BB962C8B-B14F-4D97-AF65-F5344CB8AC3E}">
        <p14:creationId xmlns:p14="http://schemas.microsoft.com/office/powerpoint/2010/main" val="832231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6B7BEC82-C542-4232-9E62-70212A20CACD}" type="slidenum">
              <a:rPr lang="en-US" smtClean="0">
                <a:solidFill>
                  <a:prstClr val="black"/>
                </a:solidFill>
              </a:rPr>
              <a:pPr>
                <a:defRPr/>
              </a:pPr>
              <a:t>31</a:t>
            </a:fld>
            <a:endParaRPr lang="en-US">
              <a:solidFill>
                <a:prstClr val="black"/>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b="1" dirty="0"/>
              <a:t>“Thank you…”</a:t>
            </a:r>
          </a:p>
          <a:p>
            <a:pPr eaLnBrk="1" hangingPunct="1"/>
            <a:endParaRPr lang="en-US" b="1" dirty="0"/>
          </a:p>
          <a:p>
            <a:pPr eaLnBrk="1" hangingPunct="1"/>
            <a:r>
              <a:rPr lang="en-US" b="0" i="1" dirty="0"/>
              <a:t>Connect</a:t>
            </a:r>
            <a:r>
              <a:rPr lang="en-US" b="0" i="1" baseline="0" dirty="0"/>
              <a:t> to your district/school goals and outcomes for student achievement…</a:t>
            </a:r>
            <a:endParaRPr lang="en-US" b="0" i="1" dirty="0"/>
          </a:p>
        </p:txBody>
      </p:sp>
    </p:spTree>
    <p:extLst>
      <p:ext uri="{BB962C8B-B14F-4D97-AF65-F5344CB8AC3E}">
        <p14:creationId xmlns:p14="http://schemas.microsoft.com/office/powerpoint/2010/main" val="102108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Arial" charset="0"/>
              </a:rPr>
              <a:t>“Effective June 8, 2014, Texas has new rules regarding Educator Standards. These new Texas Teacher Standards, along with research-based best practices provide the foundation for the T-TESS Rubric. Just like our TEKS for students, these standards define what teachers are supposed to know and be able to do.”</a:t>
            </a:r>
          </a:p>
          <a:p>
            <a:endParaRPr lang="en-US" b="1" dirty="0">
              <a:latin typeface="Arial" charset="0"/>
            </a:endParaRPr>
          </a:p>
          <a:p>
            <a:r>
              <a:rPr lang="en-US" b="1" dirty="0">
                <a:latin typeface="Arial" charset="0"/>
              </a:rPr>
              <a:t>“Chapter 149.1001 clearly states that the purpose of these standards is to inform training, appraisal, and professional development for teachers. Training and professional development, or growth, are the impetus for the new evaluation system. </a:t>
            </a:r>
          </a:p>
          <a:p>
            <a:endParaRPr lang="en-US" b="1" dirty="0">
              <a:latin typeface="Arial" charset="0"/>
            </a:endParaRPr>
          </a:p>
          <a:p>
            <a:r>
              <a:rPr lang="en-US" b="1" dirty="0">
                <a:latin typeface="Arial" charset="0"/>
              </a:rPr>
              <a:t>“This slide provides the categories for each of the standards. We will study these later; however, note the topics for each standard so that you can mentally connect them to the T-TESS Rubric.”</a:t>
            </a:r>
          </a:p>
          <a:p>
            <a:endParaRPr lang="en-US" b="1" dirty="0">
              <a:latin typeface="Arial" charset="0"/>
            </a:endParaRPr>
          </a:p>
          <a:p>
            <a:endParaRPr lang="en-US" b="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93351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 T-TESS Rubric includes four broad categories, or Domains, and 16 Dimensions.” </a:t>
            </a:r>
          </a:p>
          <a:p>
            <a:endParaRPr lang="en-US" dirty="0"/>
          </a:p>
          <a:p>
            <a:r>
              <a:rPr lang="en-US" i="1" dirty="0"/>
              <a:t>Read each domain and the bulleted dimensions. </a:t>
            </a:r>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5</a:t>
            </a:fld>
            <a:endParaRPr lang="en-US" dirty="0"/>
          </a:p>
        </p:txBody>
      </p:sp>
    </p:spTree>
    <p:extLst>
      <p:ext uri="{BB962C8B-B14F-4D97-AF65-F5344CB8AC3E}">
        <p14:creationId xmlns:p14="http://schemas.microsoft.com/office/powerpoint/2010/main" val="73071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6</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b="1" dirty="0"/>
              <a:t>Start time of 9:00 a.m. </a:t>
            </a:r>
          </a:p>
          <a:p>
            <a:endParaRPr lang="en-US" b="1" dirty="0"/>
          </a:p>
          <a:p>
            <a:r>
              <a:rPr lang="en-US" i="1" dirty="0">
                <a:latin typeface="Arial" charset="0"/>
              </a:rPr>
              <a:t>Note: This slide provides an overview of the Rubric’s format. </a:t>
            </a:r>
          </a:p>
          <a:p>
            <a:r>
              <a:rPr lang="en-US" b="0" dirty="0">
                <a:latin typeface="Arial" charset="0"/>
              </a:rPr>
              <a:t>Direct</a:t>
            </a:r>
            <a:r>
              <a:rPr lang="en-US" b="0" baseline="0" dirty="0">
                <a:latin typeface="Arial" charset="0"/>
              </a:rPr>
              <a:t> teachers to Teacher Handout #1, indicating that they will be seeing the “Working” version of the rubric which includes the same information as this stylized version. </a:t>
            </a:r>
          </a:p>
          <a:p>
            <a:endParaRPr lang="en-US" b="0" dirty="0">
              <a:latin typeface="Arial" charset="0"/>
            </a:endParaRPr>
          </a:p>
          <a:p>
            <a:r>
              <a:rPr lang="en-US" b="1" dirty="0">
                <a:latin typeface="Arial" charset="0"/>
              </a:rPr>
              <a:t>“These next few slides will highlight each element of the rubric… the Domain, Dimension, Descriptors and Performance Levels.” </a:t>
            </a:r>
            <a:endParaRPr lang="en-US" b="1" dirty="0"/>
          </a:p>
        </p:txBody>
      </p:sp>
    </p:spTree>
    <p:extLst>
      <p:ext uri="{BB962C8B-B14F-4D97-AF65-F5344CB8AC3E}">
        <p14:creationId xmlns:p14="http://schemas.microsoft.com/office/powerpoint/2010/main" val="284397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7</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endParaRPr lang="en-US" dirty="0">
              <a:latin typeface="Arial" charset="0"/>
            </a:endParaRPr>
          </a:p>
          <a:p>
            <a:r>
              <a:rPr lang="en-US" b="1" dirty="0">
                <a:latin typeface="Arial" charset="0"/>
              </a:rPr>
              <a:t>“This section of the rubric is where we see the domain. In this case, it’s Instruction.”</a:t>
            </a:r>
            <a:r>
              <a:rPr lang="en-US" dirty="0">
                <a:latin typeface="Arial" charset="0"/>
              </a:rPr>
              <a:t> </a:t>
            </a:r>
          </a:p>
          <a:p>
            <a:pPr eaLnBrk="1" hangingPunct="1"/>
            <a:endParaRPr lang="en-US" dirty="0"/>
          </a:p>
        </p:txBody>
      </p:sp>
    </p:spTree>
    <p:extLst>
      <p:ext uri="{BB962C8B-B14F-4D97-AF65-F5344CB8AC3E}">
        <p14:creationId xmlns:p14="http://schemas.microsoft.com/office/powerpoint/2010/main" val="1164322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8</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130328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9</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b="1" dirty="0">
                <a:latin typeface="Arial" charset="0"/>
              </a:rPr>
              <a:t>“This section outlines the Dimensions…In this case it’s Differentiation.” </a:t>
            </a:r>
          </a:p>
          <a:p>
            <a:pPr eaLnBrk="1" hangingPunct="1"/>
            <a:endParaRPr lang="en-US" dirty="0"/>
          </a:p>
        </p:txBody>
      </p:sp>
    </p:spTree>
    <p:extLst>
      <p:ext uri="{BB962C8B-B14F-4D97-AF65-F5344CB8AC3E}">
        <p14:creationId xmlns:p14="http://schemas.microsoft.com/office/powerpoint/2010/main" val="1836024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TESS - Cover with Logo">
    <p:spTree>
      <p:nvGrpSpPr>
        <p:cNvPr id="1" name=""/>
        <p:cNvGrpSpPr/>
        <p:nvPr/>
      </p:nvGrpSpPr>
      <p:grpSpPr>
        <a:xfrm>
          <a:off x="0" y="0"/>
          <a:ext cx="0" cy="0"/>
          <a:chOff x="0" y="0"/>
          <a:chExt cx="0" cy="0"/>
        </a:xfrm>
      </p:grpSpPr>
      <p:pic>
        <p:nvPicPr>
          <p:cNvPr id="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6731" y="-152400"/>
            <a:ext cx="6370539" cy="342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457200" y="3276600"/>
            <a:ext cx="8229600" cy="1422400"/>
          </a:xfrm>
        </p:spPr>
        <p:txBody>
          <a:bodyPr/>
          <a:lstStyle>
            <a:lvl1pPr algn="ctr">
              <a:defRPr sz="3300"/>
            </a:lvl1pPr>
            <a:lvl2pPr>
              <a:defRPr sz="3000">
                <a:solidFill>
                  <a:schemeClr val="bg1"/>
                </a:solidFill>
              </a:defRPr>
            </a:lvl2pPr>
            <a:lvl3pPr>
              <a:defRPr>
                <a:solidFill>
                  <a:schemeClr val="bg1"/>
                </a:solidFill>
              </a:defRPr>
            </a:lvl3pPr>
          </a:lstStyle>
          <a:p>
            <a:pPr lvl="0"/>
            <a:r>
              <a:rPr lang="en-US"/>
              <a:t>Click to edit Master text styles</a:t>
            </a:r>
          </a:p>
        </p:txBody>
      </p:sp>
      <p:sp>
        <p:nvSpPr>
          <p:cNvPr id="4" name="Text Placeholder 6"/>
          <p:cNvSpPr>
            <a:spLocks noGrp="1"/>
          </p:cNvSpPr>
          <p:nvPr>
            <p:ph type="body" sz="quarter" idx="11"/>
          </p:nvPr>
        </p:nvSpPr>
        <p:spPr>
          <a:xfrm>
            <a:off x="457200" y="4953000"/>
            <a:ext cx="8229600" cy="914400"/>
          </a:xfrm>
        </p:spPr>
        <p:txBody>
          <a:bodyPr anchor="ctr"/>
          <a:lstStyle>
            <a:lvl1pPr algn="ctr">
              <a:defRPr sz="2700">
                <a:solidFill>
                  <a:schemeClr val="tx1"/>
                </a:solidFill>
              </a:defRPr>
            </a:lvl1pPr>
            <a:lvl2pPr>
              <a:defRPr sz="3000">
                <a:solidFill>
                  <a:schemeClr val="tx1"/>
                </a:solidFill>
              </a:defRPr>
            </a:lvl2pPr>
            <a:lvl3pPr>
              <a:defRPr>
                <a:solidFill>
                  <a:schemeClr val="bg1"/>
                </a:solidFill>
              </a:defRPr>
            </a:lvl3pPr>
          </a:lstStyle>
          <a:p>
            <a:pPr lvl="0"/>
            <a:r>
              <a:rPr lang="en-US"/>
              <a:t>Click to edit Master text styles</a:t>
            </a:r>
          </a:p>
        </p:txBody>
      </p:sp>
    </p:spTree>
    <p:custDataLst>
      <p:tags r:id="rId1"/>
    </p:custDataLst>
    <p:extLst>
      <p:ext uri="{BB962C8B-B14F-4D97-AF65-F5344CB8AC3E}">
        <p14:creationId xmlns:p14="http://schemas.microsoft.com/office/powerpoint/2010/main" val="36877063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73562" y="5757334"/>
            <a:ext cx="2838450" cy="498470"/>
          </a:xfrm>
          <a:prstGeom prst="rect">
            <a:avLst/>
          </a:prstGeom>
        </p:spPr>
        <p:txBody>
          <a:bodyPr/>
          <a:lstStyle/>
          <a:p>
            <a:fld id="{0F7F47CF-67C9-420C-80A5-E2069FF0C2DF}" type="datetimeFigureOut">
              <a:rPr lang="en-US" dirty="0"/>
              <a:pPr/>
              <a:t>7/11/2023</a:t>
            </a:fld>
            <a:endParaRPr lang="en-US" dirty="0"/>
          </a:p>
        </p:txBody>
      </p:sp>
      <p:sp>
        <p:nvSpPr>
          <p:cNvPr id="5" name="Footer Placeholder 4"/>
          <p:cNvSpPr>
            <a:spLocks noGrp="1"/>
          </p:cNvSpPr>
          <p:nvPr>
            <p:ph type="ftr" sz="quarter" idx="11"/>
          </p:nvPr>
        </p:nvSpPr>
        <p:spPr>
          <a:xfrm>
            <a:off x="514351" y="5757334"/>
            <a:ext cx="4124789" cy="498470"/>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4007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73562" y="5757334"/>
            <a:ext cx="2838450" cy="498470"/>
          </a:xfrm>
          <a:prstGeom prst="rect">
            <a:avLst/>
          </a:prstGeom>
        </p:spPr>
        <p:txBody>
          <a:bodyPr/>
          <a:lstStyle/>
          <a:p>
            <a:fld id="{3EC5CECA-2D3A-4680-9B49-752200DE467C}" type="datetimeFigureOut">
              <a:rPr lang="en-US" dirty="0"/>
              <a:pPr/>
              <a:t>7/11/2023</a:t>
            </a:fld>
            <a:endParaRPr lang="en-US" dirty="0"/>
          </a:p>
        </p:txBody>
      </p:sp>
      <p:sp>
        <p:nvSpPr>
          <p:cNvPr id="3" name="Footer Placeholder 2"/>
          <p:cNvSpPr>
            <a:spLocks noGrp="1"/>
          </p:cNvSpPr>
          <p:nvPr>
            <p:ph type="ftr" sz="quarter" idx="11"/>
          </p:nvPr>
        </p:nvSpPr>
        <p:spPr>
          <a:xfrm>
            <a:off x="514351" y="5757334"/>
            <a:ext cx="4124789" cy="498470"/>
          </a:xfrm>
          <a:prstGeom prst="rect">
            <a:avLst/>
          </a:prstGeom>
        </p:spPr>
        <p:txBody>
          <a:bodyPr/>
          <a:lstStyle/>
          <a:p>
            <a:endParaRPr lang="en-US" dirty="0"/>
          </a:p>
        </p:txBody>
      </p:sp>
      <p:sp>
        <p:nvSpPr>
          <p:cNvPr id="4" name="Slide Number Placeholder 3"/>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65807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TESS- No Header">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416F4D6E-53B3-4146-A96F-71BAD5C580BC}" type="slidenum">
              <a:rPr lang="en-US" altLang="en-US" sz="1350" smtClean="0"/>
              <a:pPr eaLnBrk="1" hangingPunct="1">
                <a:defRPr/>
              </a:pPr>
              <a:t>‹#›</a:t>
            </a:fld>
            <a:endParaRPr lang="en-US" altLang="en-US" sz="1350"/>
          </a:p>
        </p:txBody>
      </p:sp>
      <p:sp>
        <p:nvSpPr>
          <p:cNvPr id="5" name="Content Placeholder 2"/>
          <p:cNvSpPr>
            <a:spLocks noGrp="1"/>
          </p:cNvSpPr>
          <p:nvPr>
            <p:ph idx="1"/>
          </p:nvPr>
        </p:nvSpPr>
        <p:spPr>
          <a:xfrm>
            <a:off x="457200" y="1371600"/>
            <a:ext cx="8229600" cy="4724400"/>
          </a:xfrm>
          <a:prstGeom prst="rect">
            <a:avLst/>
          </a:prstGeom>
        </p:spPr>
        <p:txBody>
          <a:bodyPr/>
          <a:lstStyle>
            <a:lvl1pPr>
              <a:defRPr sz="2700">
                <a:ln>
                  <a:noFill/>
                </a:ln>
                <a:effectLst/>
              </a:defRPr>
            </a:lvl1pPr>
            <a:lvl2pPr>
              <a:defRPr sz="2400">
                <a:effectLst/>
              </a:defRPr>
            </a:lvl2pPr>
            <a:lvl3pPr>
              <a:defRPr sz="2100">
                <a:effectLst/>
              </a:defRPr>
            </a:lvl3pPr>
            <a:lvl4pPr>
              <a:defRPr sz="1800">
                <a:effectLst/>
              </a:defRPr>
            </a:lvl4pPr>
            <a:lvl5pPr>
              <a:defRPr sz="1800">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18289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TESS- Media">
    <p:spTree>
      <p:nvGrpSpPr>
        <p:cNvPr id="1" name=""/>
        <p:cNvGrpSpPr/>
        <p:nvPr/>
      </p:nvGrpSpPr>
      <p:grpSpPr>
        <a:xfrm>
          <a:off x="0" y="0"/>
          <a:ext cx="0" cy="0"/>
          <a:chOff x="0" y="0"/>
          <a:chExt cx="0" cy="0"/>
        </a:xfrm>
      </p:grpSpPr>
      <p:sp>
        <p:nvSpPr>
          <p:cNvPr id="4"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5B22AFDF-2AE3-419A-93E4-A3560ECAED47}" type="slidenum">
              <a:rPr lang="en-US" altLang="en-US" sz="1350" smtClean="0"/>
              <a:pPr eaLnBrk="1" hangingPunct="1">
                <a:defRPr/>
              </a:pPr>
              <a:t>‹#›</a:t>
            </a:fld>
            <a:endParaRPr lang="en-US" altLang="en-US" sz="1350"/>
          </a:p>
        </p:txBody>
      </p:sp>
      <p:sp>
        <p:nvSpPr>
          <p:cNvPr id="3" name="Media Placeholder 2"/>
          <p:cNvSpPr>
            <a:spLocks noGrp="1"/>
          </p:cNvSpPr>
          <p:nvPr>
            <p:ph type="media" sz="quarter" idx="11"/>
          </p:nvPr>
        </p:nvSpPr>
        <p:spPr>
          <a:xfrm>
            <a:off x="381000" y="1219200"/>
            <a:ext cx="8305800" cy="4419600"/>
          </a:xfrm>
          <a:prstGeom prst="rect">
            <a:avLst/>
          </a:prstGeom>
        </p:spPr>
        <p:txBody>
          <a:bodyPr/>
          <a:lstStyle/>
          <a:p>
            <a:pPr lvl="0"/>
            <a:r>
              <a:rPr lang="en-US" noProof="0"/>
              <a:t>Click icon to add media</a:t>
            </a:r>
          </a:p>
        </p:txBody>
      </p:sp>
    </p:spTree>
    <p:extLst>
      <p:ext uri="{BB962C8B-B14F-4D97-AF65-F5344CB8AC3E}">
        <p14:creationId xmlns:p14="http://schemas.microsoft.com/office/powerpoint/2010/main" val="205194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TESS- Chart">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B63E9DD6-D36A-4032-B1A9-77040DD135A4}" type="slidenum">
              <a:rPr lang="en-US" altLang="en-US" sz="1350" smtClean="0"/>
              <a:pPr eaLnBrk="1" hangingPunct="1">
                <a:defRPr/>
              </a:pPr>
              <a:t>‹#›</a:t>
            </a:fld>
            <a:endParaRPr lang="en-US" altLang="en-US" sz="1350"/>
          </a:p>
        </p:txBody>
      </p:sp>
      <p:sp>
        <p:nvSpPr>
          <p:cNvPr id="4" name="Chart Placeholder 3"/>
          <p:cNvSpPr>
            <a:spLocks noGrp="1"/>
          </p:cNvSpPr>
          <p:nvPr>
            <p:ph type="chart" sz="quarter" idx="12"/>
          </p:nvPr>
        </p:nvSpPr>
        <p:spPr>
          <a:xfrm>
            <a:off x="381000" y="1219200"/>
            <a:ext cx="8391594" cy="4419600"/>
          </a:xfrm>
          <a:prstGeom prst="rect">
            <a:avLst/>
          </a:prstGeom>
        </p:spPr>
        <p:txBody>
          <a:bodyPr/>
          <a:lstStyle/>
          <a:p>
            <a:pPr lvl="0"/>
            <a:r>
              <a:rPr lang="en-US" noProof="0"/>
              <a:t>Click icon to add chart</a:t>
            </a:r>
          </a:p>
        </p:txBody>
      </p:sp>
    </p:spTree>
    <p:extLst>
      <p:ext uri="{BB962C8B-B14F-4D97-AF65-F5344CB8AC3E}">
        <p14:creationId xmlns:p14="http://schemas.microsoft.com/office/powerpoint/2010/main" val="405601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TESS - Maste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229600" cy="4724400"/>
          </a:xfrm>
          <a:prstGeom prst="rect">
            <a:avLst/>
          </a:prstGeom>
        </p:spPr>
        <p:txBody>
          <a:bodyPr/>
          <a:lstStyle>
            <a:lvl1pPr>
              <a:defRPr sz="2700" b="0" cap="none" spc="0">
                <a:ln w="0">
                  <a:noFill/>
                </a:ln>
                <a:solidFill>
                  <a:schemeClr val="tx1"/>
                </a:solidFill>
                <a:effectLst/>
              </a:defRPr>
            </a:lvl1pPr>
            <a:lvl2pPr>
              <a:defRPr sz="2400" b="0" cap="none" spc="0">
                <a:ln w="0">
                  <a:noFill/>
                </a:ln>
                <a:solidFill>
                  <a:schemeClr val="tx1"/>
                </a:solidFill>
                <a:effectLst/>
              </a:defRPr>
            </a:lvl2pPr>
            <a:lvl3pPr>
              <a:defRPr sz="2100" b="0" cap="none" spc="0">
                <a:ln w="0">
                  <a:noFill/>
                </a:ln>
                <a:solidFill>
                  <a:schemeClr val="tx1"/>
                </a:solidFill>
                <a:effectLst/>
              </a:defRPr>
            </a:lvl3pPr>
            <a:lvl4pPr>
              <a:defRPr sz="1800" b="0" cap="none" spc="0">
                <a:ln w="0">
                  <a:noFill/>
                </a:ln>
                <a:solidFill>
                  <a:schemeClr val="tx1"/>
                </a:solidFill>
                <a:effectLst/>
              </a:defRPr>
            </a:lvl4pPr>
            <a:lvl5pPr>
              <a:defRPr sz="1800" b="0" cap="none" spc="0">
                <a:ln w="0">
                  <a:noFill/>
                </a:ln>
                <a:solidFill>
                  <a:schemeClr val="tx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1" hasCustomPrompt="1"/>
          </p:nvPr>
        </p:nvSpPr>
        <p:spPr>
          <a:xfrm>
            <a:off x="152400" y="76200"/>
            <a:ext cx="8915400" cy="1091938"/>
          </a:xfrm>
          <a:prstGeom prst="rect">
            <a:avLst/>
          </a:prstGeom>
          <a:solidFill>
            <a:srgbClr val="2D4E75"/>
          </a:solidFill>
        </p:spPr>
        <p:txBody>
          <a:bodyPr/>
          <a:lstStyle>
            <a:lvl1pPr fontAlgn="auto">
              <a:spcAft>
                <a:spcPts val="0"/>
              </a:spcAft>
              <a:defRPr sz="3000" b="1" cap="none" spc="0">
                <a:ln w="22225">
                  <a:noFill/>
                  <a:prstDash val="solid"/>
                </a:ln>
                <a:solidFill>
                  <a:schemeClr val="bg1"/>
                </a:solidFill>
                <a:effectLst/>
              </a:defRPr>
            </a:lvl1pPr>
            <a:lvl2pPr>
              <a:defRPr>
                <a:solidFill>
                  <a:schemeClr val="bg1"/>
                </a:solidFill>
              </a:defRPr>
            </a:lvl2pPr>
            <a:lvl3pPr>
              <a:defRPr>
                <a:solidFill>
                  <a:schemeClr val="bg1"/>
                </a:solidFill>
              </a:defRPr>
            </a:lvl3pPr>
          </a:lstStyle>
          <a:p>
            <a:pPr fontAlgn="auto">
              <a:spcAft>
                <a:spcPts val="0"/>
              </a:spcAft>
              <a:defRPr/>
            </a:pPr>
            <a:r>
              <a:rPr lang="en-US" sz="3300" dirty="0"/>
              <a:t>Click to edit Master title style</a:t>
            </a:r>
          </a:p>
        </p:txBody>
      </p:sp>
    </p:spTree>
    <p:custDataLst>
      <p:tags r:id="rId1"/>
    </p:custDataLst>
    <p:extLst>
      <p:ext uri="{BB962C8B-B14F-4D97-AF65-F5344CB8AC3E}">
        <p14:creationId xmlns:p14="http://schemas.microsoft.com/office/powerpoint/2010/main" val="386425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TESS - Cover with Logo">
    <p:spTree>
      <p:nvGrpSpPr>
        <p:cNvPr id="1" name=""/>
        <p:cNvGrpSpPr/>
        <p:nvPr/>
      </p:nvGrpSpPr>
      <p:grpSpPr>
        <a:xfrm>
          <a:off x="0" y="0"/>
          <a:ext cx="0" cy="0"/>
          <a:chOff x="0" y="0"/>
          <a:chExt cx="0" cy="0"/>
        </a:xfrm>
      </p:grpSpPr>
      <p:pic>
        <p:nvPicPr>
          <p:cNvPr id="3"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6731" y="-152400"/>
            <a:ext cx="6370539" cy="342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457200" y="3276600"/>
            <a:ext cx="8229600" cy="1422400"/>
          </a:xfrm>
        </p:spPr>
        <p:txBody>
          <a:bodyPr/>
          <a:lstStyle>
            <a:lvl1pPr algn="ctr">
              <a:defRPr sz="3300"/>
            </a:lvl1pPr>
            <a:lvl2pPr>
              <a:defRPr sz="3000">
                <a:solidFill>
                  <a:schemeClr val="bg1"/>
                </a:solidFill>
              </a:defRPr>
            </a:lvl2pPr>
            <a:lvl3pPr>
              <a:defRPr>
                <a:solidFill>
                  <a:schemeClr val="bg1"/>
                </a:solidFill>
              </a:defRPr>
            </a:lvl3pPr>
          </a:lstStyle>
          <a:p>
            <a:pPr lvl="0"/>
            <a:r>
              <a:rPr lang="en-US"/>
              <a:t>Click to edit Master text styles</a:t>
            </a:r>
          </a:p>
        </p:txBody>
      </p:sp>
      <p:sp>
        <p:nvSpPr>
          <p:cNvPr id="4" name="Text Placeholder 6"/>
          <p:cNvSpPr>
            <a:spLocks noGrp="1"/>
          </p:cNvSpPr>
          <p:nvPr>
            <p:ph type="body" sz="quarter" idx="11"/>
          </p:nvPr>
        </p:nvSpPr>
        <p:spPr>
          <a:xfrm>
            <a:off x="457200" y="4953000"/>
            <a:ext cx="8229600" cy="914400"/>
          </a:xfrm>
        </p:spPr>
        <p:txBody>
          <a:bodyPr anchor="ctr"/>
          <a:lstStyle>
            <a:lvl1pPr algn="ctr">
              <a:defRPr sz="2700">
                <a:solidFill>
                  <a:schemeClr val="tx1"/>
                </a:solidFill>
              </a:defRPr>
            </a:lvl1pPr>
            <a:lvl2pPr>
              <a:defRPr sz="3000">
                <a:solidFill>
                  <a:schemeClr val="tx1"/>
                </a:solidFill>
              </a:defRPr>
            </a:lvl2pPr>
            <a:lvl3pPr>
              <a:defRPr>
                <a:solidFill>
                  <a:schemeClr val="bg1"/>
                </a:solidFill>
              </a:defRPr>
            </a:lvl3pPr>
          </a:lstStyle>
          <a:p>
            <a:pPr lvl="0"/>
            <a:r>
              <a:rPr lang="en-US"/>
              <a:t>Click to edit Master text styles</a:t>
            </a:r>
          </a:p>
        </p:txBody>
      </p:sp>
    </p:spTree>
    <p:extLst>
      <p:ext uri="{BB962C8B-B14F-4D97-AF65-F5344CB8AC3E}">
        <p14:creationId xmlns:p14="http://schemas.microsoft.com/office/powerpoint/2010/main" val="5143162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a:prstGeom prst="rect">
            <a:avLst/>
          </a:prstGeo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73562" y="5757334"/>
            <a:ext cx="2838450" cy="498470"/>
          </a:xfrm>
          <a:prstGeom prst="rect">
            <a:avLst/>
          </a:prstGeom>
        </p:spPr>
        <p:txBody>
          <a:bodyPr/>
          <a:lstStyle/>
          <a:p>
            <a:fld id="{8EFBDC27-E420-4878-9EE6-7B9656D6442A}" type="datetimeFigureOut">
              <a:rPr lang="en-US" dirty="0"/>
              <a:pPr/>
              <a:t>7/11/2023</a:t>
            </a:fld>
            <a:endParaRPr lang="en-US" dirty="0"/>
          </a:p>
        </p:txBody>
      </p:sp>
      <p:sp>
        <p:nvSpPr>
          <p:cNvPr id="5" name="Footer Placeholder 4"/>
          <p:cNvSpPr>
            <a:spLocks noGrp="1"/>
          </p:cNvSpPr>
          <p:nvPr>
            <p:ph type="ftr" sz="quarter" idx="11"/>
          </p:nvPr>
        </p:nvSpPr>
        <p:spPr>
          <a:xfrm>
            <a:off x="514351" y="5757334"/>
            <a:ext cx="4124789" cy="498470"/>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2204152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2"/>
          <p:cNvSpPr>
            <a:spLocks noGrp="1"/>
          </p:cNvSpPr>
          <p:nvPr>
            <p:ph type="title"/>
          </p:nvPr>
        </p:nvSpPr>
        <p:spPr bwMode="auto">
          <a:xfrm>
            <a:off x="457200" y="990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9"/>
          <p:cNvSpPr>
            <a:spLocks noGrp="1"/>
          </p:cNvSpPr>
          <p:nvPr>
            <p:ph type="body" idx="1"/>
          </p:nvPr>
        </p:nvSpPr>
        <p:spPr bwMode="auto">
          <a:xfrm>
            <a:off x="457200" y="3632200"/>
            <a:ext cx="8229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r>
              <a:rPr lang="en-US" altLang="en-US"/>
              <a:t>Presenter Title</a:t>
            </a:r>
          </a:p>
          <a:p>
            <a:pPr lvl="0"/>
            <a:r>
              <a:rPr lang="en-US" altLang="en-US"/>
              <a:t>Organization</a:t>
            </a:r>
          </a:p>
        </p:txBody>
      </p:sp>
      <p:sp>
        <p:nvSpPr>
          <p:cNvPr id="2" name="Rectangle 1"/>
          <p:cNvSpPr/>
          <p:nvPr/>
        </p:nvSpPr>
        <p:spPr>
          <a:xfrm>
            <a:off x="0" y="5873750"/>
            <a:ext cx="9144000" cy="990600"/>
          </a:xfrm>
          <a:prstGeom prst="rect">
            <a:avLst/>
          </a:prstGeom>
          <a:solidFill>
            <a:srgbClr val="2D4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3" name="Rectangle 2"/>
          <p:cNvSpPr/>
          <p:nvPr/>
        </p:nvSpPr>
        <p:spPr>
          <a:xfrm>
            <a:off x="0" y="3200400"/>
            <a:ext cx="9144000" cy="1758950"/>
          </a:xfrm>
          <a:prstGeom prst="rect">
            <a:avLst/>
          </a:prstGeom>
          <a:solidFill>
            <a:srgbClr val="2D4E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4" name="Footer Placeholder 5"/>
          <p:cNvSpPr txBox="1">
            <a:spLocks/>
          </p:cNvSpPr>
          <p:nvPr/>
        </p:nvSpPr>
        <p:spPr>
          <a:xfrm>
            <a:off x="3543299" y="6515103"/>
            <a:ext cx="2283759" cy="209548"/>
          </a:xfrm>
          <a:prstGeom prst="rect">
            <a:avLst/>
          </a:prstGeom>
        </p:spPr>
        <p:txBody>
          <a:bodyPr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50" dirty="0">
                <a:solidFill>
                  <a:schemeClr val="bg1"/>
                </a:solidFill>
              </a:rPr>
              <a:t>Last Updated: 02/10/2022</a:t>
            </a:r>
          </a:p>
        </p:txBody>
      </p:sp>
      <p:pic>
        <p:nvPicPr>
          <p:cNvPr id="2055"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1" y="6040438"/>
            <a:ext cx="13065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5854700"/>
            <a:ext cx="201771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extLst>
      <p:ext uri="{BB962C8B-B14F-4D97-AF65-F5344CB8AC3E}">
        <p14:creationId xmlns:p14="http://schemas.microsoft.com/office/powerpoint/2010/main" val="2329278769"/>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4" r:id="rId3"/>
  </p:sldLayoutIdLst>
  <p:hf sldNum="0" hdr="0" ftr="0" dt="0"/>
  <p:txStyles>
    <p:titleStyle>
      <a:lvl1pPr algn="ctr" rtl="0" eaLnBrk="1" fontAlgn="base" hangingPunct="1">
        <a:spcBef>
          <a:spcPct val="0"/>
        </a:spcBef>
        <a:spcAft>
          <a:spcPct val="0"/>
        </a:spcAft>
        <a:defRPr sz="2850" b="1" kern="1200">
          <a:solidFill>
            <a:schemeClr val="tx1"/>
          </a:solidFill>
          <a:latin typeface="+mj-lt"/>
          <a:ea typeface="+mj-ea"/>
          <a:cs typeface="+mj-cs"/>
        </a:defRPr>
      </a:lvl1pPr>
      <a:lvl2pPr algn="ctr" rtl="0" eaLnBrk="1" fontAlgn="base" hangingPunct="1">
        <a:spcBef>
          <a:spcPct val="0"/>
        </a:spcBef>
        <a:spcAft>
          <a:spcPct val="0"/>
        </a:spcAft>
        <a:defRPr sz="2850" b="1">
          <a:solidFill>
            <a:schemeClr val="tx1"/>
          </a:solidFill>
          <a:latin typeface="Calibri" panose="020F0502020204030204" pitchFamily="34" charset="0"/>
        </a:defRPr>
      </a:lvl2pPr>
      <a:lvl3pPr algn="ctr" rtl="0" eaLnBrk="1" fontAlgn="base" hangingPunct="1">
        <a:spcBef>
          <a:spcPct val="0"/>
        </a:spcBef>
        <a:spcAft>
          <a:spcPct val="0"/>
        </a:spcAft>
        <a:defRPr sz="2850" b="1">
          <a:solidFill>
            <a:schemeClr val="tx1"/>
          </a:solidFill>
          <a:latin typeface="Calibri" panose="020F0502020204030204" pitchFamily="34" charset="0"/>
        </a:defRPr>
      </a:lvl3pPr>
      <a:lvl4pPr algn="ctr" rtl="0" eaLnBrk="1" fontAlgn="base" hangingPunct="1">
        <a:spcBef>
          <a:spcPct val="0"/>
        </a:spcBef>
        <a:spcAft>
          <a:spcPct val="0"/>
        </a:spcAft>
        <a:defRPr sz="2850" b="1">
          <a:solidFill>
            <a:schemeClr val="tx1"/>
          </a:solidFill>
          <a:latin typeface="Calibri" panose="020F0502020204030204" pitchFamily="34" charset="0"/>
        </a:defRPr>
      </a:lvl4pPr>
      <a:lvl5pPr algn="ctr" rtl="0" eaLnBrk="1" fontAlgn="base" hangingPunct="1">
        <a:spcBef>
          <a:spcPct val="0"/>
        </a:spcBef>
        <a:spcAft>
          <a:spcPct val="0"/>
        </a:spcAft>
        <a:defRPr sz="2850" b="1">
          <a:solidFill>
            <a:schemeClr val="tx1"/>
          </a:solidFill>
          <a:latin typeface="Calibri" panose="020F0502020204030204" pitchFamily="34" charset="0"/>
        </a:defRPr>
      </a:lvl5pPr>
      <a:lvl6pPr marL="342900" algn="ctr" rtl="0" eaLnBrk="1" fontAlgn="base" hangingPunct="1">
        <a:spcBef>
          <a:spcPct val="0"/>
        </a:spcBef>
        <a:spcAft>
          <a:spcPct val="0"/>
        </a:spcAft>
        <a:defRPr sz="2850" b="1">
          <a:solidFill>
            <a:schemeClr val="tx1"/>
          </a:solidFill>
          <a:latin typeface="Calibri" panose="020F0502020204030204" pitchFamily="34" charset="0"/>
        </a:defRPr>
      </a:lvl6pPr>
      <a:lvl7pPr marL="685800" algn="ctr" rtl="0" eaLnBrk="1" fontAlgn="base" hangingPunct="1">
        <a:spcBef>
          <a:spcPct val="0"/>
        </a:spcBef>
        <a:spcAft>
          <a:spcPct val="0"/>
        </a:spcAft>
        <a:defRPr sz="2850" b="1">
          <a:solidFill>
            <a:schemeClr val="tx1"/>
          </a:solidFill>
          <a:latin typeface="Calibri" panose="020F0502020204030204" pitchFamily="34" charset="0"/>
        </a:defRPr>
      </a:lvl7pPr>
      <a:lvl8pPr marL="1028700" algn="ctr" rtl="0" eaLnBrk="1" fontAlgn="base" hangingPunct="1">
        <a:spcBef>
          <a:spcPct val="0"/>
        </a:spcBef>
        <a:spcAft>
          <a:spcPct val="0"/>
        </a:spcAft>
        <a:defRPr sz="2850" b="1">
          <a:solidFill>
            <a:schemeClr val="tx1"/>
          </a:solidFill>
          <a:latin typeface="Calibri" panose="020F0502020204030204" pitchFamily="34" charset="0"/>
        </a:defRPr>
      </a:lvl8pPr>
      <a:lvl9pPr marL="1371600" algn="ctr" rtl="0" eaLnBrk="1" fontAlgn="base" hangingPunct="1">
        <a:spcBef>
          <a:spcPct val="0"/>
        </a:spcBef>
        <a:spcAft>
          <a:spcPct val="0"/>
        </a:spcAft>
        <a:defRPr sz="2850" b="1">
          <a:solidFill>
            <a:schemeClr val="tx1"/>
          </a:solidFill>
          <a:latin typeface="Calibri" panose="020F0502020204030204" pitchFamily="34" charset="0"/>
        </a:defRPr>
      </a:lvl9pPr>
    </p:titleStyle>
    <p:bodyStyle>
      <a:lvl1pPr marL="257175" indent="-257175" algn="l" rtl="0" eaLnBrk="1" fontAlgn="base" hangingPunct="1">
        <a:spcBef>
          <a:spcPct val="0"/>
        </a:spcBef>
        <a:spcAft>
          <a:spcPct val="0"/>
        </a:spcAft>
        <a:buFont typeface="Arial" panose="020B0604020202020204" pitchFamily="34" charset="0"/>
        <a:defRPr sz="1500" b="1" kern="1200">
          <a:solidFill>
            <a:schemeClr val="bg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9"/>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51E7E02-C4D3-49F9-93E2-1A30C422B019}" type="slidenum">
              <a:rPr lang="en-US" altLang="en-US" sz="1350" smtClean="0"/>
              <a:pPr eaLnBrk="1" hangingPunct="1">
                <a:defRPr/>
              </a:pPr>
              <a:t>‹#›</a:t>
            </a:fld>
            <a:endParaRPr lang="en-US" altLang="en-US" sz="1350"/>
          </a:p>
        </p:txBody>
      </p:sp>
      <p:pic>
        <p:nvPicPr>
          <p:cNvPr id="2" name="Picture 1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651" y="5911850"/>
            <a:ext cx="20526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extLst>
      <p:ext uri="{BB962C8B-B14F-4D97-AF65-F5344CB8AC3E}">
        <p14:creationId xmlns:p14="http://schemas.microsoft.com/office/powerpoint/2010/main" val="331244683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xStyles>
    <p:titleStyle>
      <a:lvl1pPr algn="l" defTabSz="341710" rtl="0" eaLnBrk="1" fontAlgn="base" hangingPunct="1">
        <a:spcBef>
          <a:spcPct val="0"/>
        </a:spcBef>
        <a:spcAft>
          <a:spcPct val="0"/>
        </a:spcAft>
        <a:defRPr sz="2625" b="1" kern="1200">
          <a:solidFill>
            <a:schemeClr val="bg1"/>
          </a:solidFill>
          <a:latin typeface="+mj-lt"/>
          <a:ea typeface="+mj-ea"/>
          <a:cs typeface="+mj-cs"/>
        </a:defRPr>
      </a:lvl1pPr>
      <a:lvl2pPr algn="l" defTabSz="341710" rtl="0" eaLnBrk="1" fontAlgn="base" hangingPunct="1">
        <a:spcBef>
          <a:spcPct val="0"/>
        </a:spcBef>
        <a:spcAft>
          <a:spcPct val="0"/>
        </a:spcAft>
        <a:defRPr sz="2625" b="1">
          <a:solidFill>
            <a:schemeClr val="bg1"/>
          </a:solidFill>
          <a:latin typeface="Calibri" panose="020F0502020204030204" pitchFamily="34" charset="0"/>
        </a:defRPr>
      </a:lvl2pPr>
      <a:lvl3pPr algn="l" defTabSz="341710" rtl="0" eaLnBrk="1" fontAlgn="base" hangingPunct="1">
        <a:spcBef>
          <a:spcPct val="0"/>
        </a:spcBef>
        <a:spcAft>
          <a:spcPct val="0"/>
        </a:spcAft>
        <a:defRPr sz="2625" b="1">
          <a:solidFill>
            <a:schemeClr val="bg1"/>
          </a:solidFill>
          <a:latin typeface="Calibri" panose="020F0502020204030204" pitchFamily="34" charset="0"/>
        </a:defRPr>
      </a:lvl3pPr>
      <a:lvl4pPr algn="l" defTabSz="341710" rtl="0" eaLnBrk="1" fontAlgn="base" hangingPunct="1">
        <a:spcBef>
          <a:spcPct val="0"/>
        </a:spcBef>
        <a:spcAft>
          <a:spcPct val="0"/>
        </a:spcAft>
        <a:defRPr sz="2625" b="1">
          <a:solidFill>
            <a:schemeClr val="bg1"/>
          </a:solidFill>
          <a:latin typeface="Calibri" panose="020F0502020204030204" pitchFamily="34" charset="0"/>
        </a:defRPr>
      </a:lvl4pPr>
      <a:lvl5pPr algn="l" defTabSz="341710" rtl="0" eaLnBrk="1" fontAlgn="base" hangingPunct="1">
        <a:spcBef>
          <a:spcPct val="0"/>
        </a:spcBef>
        <a:spcAft>
          <a:spcPct val="0"/>
        </a:spcAft>
        <a:defRPr sz="2625" b="1">
          <a:solidFill>
            <a:schemeClr val="bg1"/>
          </a:solidFill>
          <a:latin typeface="Calibri" panose="020F0502020204030204" pitchFamily="34" charset="0"/>
        </a:defRPr>
      </a:lvl5pPr>
      <a:lvl6pPr marL="342900" algn="l" defTabSz="341710" rtl="0" eaLnBrk="1" fontAlgn="base" hangingPunct="1">
        <a:spcBef>
          <a:spcPct val="0"/>
        </a:spcBef>
        <a:spcAft>
          <a:spcPct val="0"/>
        </a:spcAft>
        <a:defRPr sz="2625" b="1">
          <a:solidFill>
            <a:schemeClr val="bg1"/>
          </a:solidFill>
          <a:latin typeface="Calibri" panose="020F0502020204030204" pitchFamily="34" charset="0"/>
        </a:defRPr>
      </a:lvl6pPr>
      <a:lvl7pPr marL="685800" algn="l" defTabSz="341710" rtl="0" eaLnBrk="1" fontAlgn="base" hangingPunct="1">
        <a:spcBef>
          <a:spcPct val="0"/>
        </a:spcBef>
        <a:spcAft>
          <a:spcPct val="0"/>
        </a:spcAft>
        <a:defRPr sz="2625" b="1">
          <a:solidFill>
            <a:schemeClr val="bg1"/>
          </a:solidFill>
          <a:latin typeface="Calibri" panose="020F0502020204030204" pitchFamily="34" charset="0"/>
        </a:defRPr>
      </a:lvl7pPr>
      <a:lvl8pPr marL="1028700" algn="l" defTabSz="341710" rtl="0" eaLnBrk="1" fontAlgn="base" hangingPunct="1">
        <a:spcBef>
          <a:spcPct val="0"/>
        </a:spcBef>
        <a:spcAft>
          <a:spcPct val="0"/>
        </a:spcAft>
        <a:defRPr sz="2625" b="1">
          <a:solidFill>
            <a:schemeClr val="bg1"/>
          </a:solidFill>
          <a:latin typeface="Calibri" panose="020F0502020204030204" pitchFamily="34" charset="0"/>
        </a:defRPr>
      </a:lvl8pPr>
      <a:lvl9pPr marL="1371600" algn="l" defTabSz="341710" rtl="0" eaLnBrk="1" fontAlgn="base" hangingPunct="1">
        <a:spcBef>
          <a:spcPct val="0"/>
        </a:spcBef>
        <a:spcAft>
          <a:spcPct val="0"/>
        </a:spcAft>
        <a:defRPr sz="2625" b="1">
          <a:solidFill>
            <a:schemeClr val="bg1"/>
          </a:solidFill>
          <a:latin typeface="Calibri" panose="020F0502020204030204" pitchFamily="34" charset="0"/>
        </a:defRPr>
      </a:lvl9pPr>
    </p:titleStyle>
    <p:bodyStyle>
      <a:lvl1pPr marL="255985" indent="-255985" algn="l" defTabSz="341710" rtl="0" eaLnBrk="1" fontAlgn="base" hangingPunct="1">
        <a:spcBef>
          <a:spcPct val="20000"/>
        </a:spcBef>
        <a:spcAft>
          <a:spcPct val="0"/>
        </a:spcAft>
        <a:buFont typeface="Arial" panose="020B0604020202020204" pitchFamily="34" charset="0"/>
        <a:defRPr sz="675" kern="1200">
          <a:solidFill>
            <a:schemeClr val="tx1"/>
          </a:solidFill>
          <a:latin typeface="+mn-lt"/>
          <a:ea typeface="+mn-ea"/>
          <a:cs typeface="+mn-cs"/>
        </a:defRPr>
      </a:lvl1pPr>
      <a:lvl2pPr marL="556022" indent="-213122"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2pPr>
      <a:lvl3pPr marL="8560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3pPr>
      <a:lvl4pPr marL="11989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4pPr>
      <a:lvl5pPr marL="15418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5pPr>
      <a:lvl6pPr marL="1885106" indent="-171374" algn="l" defTabSz="342747" rtl="0" eaLnBrk="1" latinLnBrk="0" hangingPunct="1">
        <a:spcBef>
          <a:spcPct val="20000"/>
        </a:spcBef>
        <a:buFont typeface="Arial"/>
        <a:buChar char="•"/>
        <a:defRPr sz="1500" kern="1200">
          <a:solidFill>
            <a:schemeClr val="tx1"/>
          </a:solidFill>
          <a:latin typeface="+mn-lt"/>
          <a:ea typeface="+mn-ea"/>
          <a:cs typeface="+mn-cs"/>
        </a:defRPr>
      </a:lvl6pPr>
      <a:lvl7pPr marL="2227853" indent="-171374" algn="l" defTabSz="342747" rtl="0" eaLnBrk="1" latinLnBrk="0" hangingPunct="1">
        <a:spcBef>
          <a:spcPct val="20000"/>
        </a:spcBef>
        <a:buFont typeface="Arial"/>
        <a:buChar char="•"/>
        <a:defRPr sz="1500" kern="1200">
          <a:solidFill>
            <a:schemeClr val="tx1"/>
          </a:solidFill>
          <a:latin typeface="+mn-lt"/>
          <a:ea typeface="+mn-ea"/>
          <a:cs typeface="+mn-cs"/>
        </a:defRPr>
      </a:lvl7pPr>
      <a:lvl8pPr marL="2570599" indent="-171374" algn="l" defTabSz="342747" rtl="0" eaLnBrk="1" latinLnBrk="0" hangingPunct="1">
        <a:spcBef>
          <a:spcPct val="20000"/>
        </a:spcBef>
        <a:buFont typeface="Arial"/>
        <a:buChar char="•"/>
        <a:defRPr sz="1500" kern="1200">
          <a:solidFill>
            <a:schemeClr val="tx1"/>
          </a:solidFill>
          <a:latin typeface="+mn-lt"/>
          <a:ea typeface="+mn-ea"/>
          <a:cs typeface="+mn-cs"/>
        </a:defRPr>
      </a:lvl8pPr>
      <a:lvl9pPr marL="2913344" indent="-171374" algn="l" defTabSz="34274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47" rtl="0" eaLnBrk="1" latinLnBrk="0" hangingPunct="1">
        <a:defRPr sz="1350" kern="1200">
          <a:solidFill>
            <a:schemeClr val="tx1"/>
          </a:solidFill>
          <a:latin typeface="+mn-lt"/>
          <a:ea typeface="+mn-ea"/>
          <a:cs typeface="+mn-cs"/>
        </a:defRPr>
      </a:lvl1pPr>
      <a:lvl2pPr marL="342747" algn="l" defTabSz="342747" rtl="0" eaLnBrk="1" latinLnBrk="0" hangingPunct="1">
        <a:defRPr sz="1350" kern="1200">
          <a:solidFill>
            <a:schemeClr val="tx1"/>
          </a:solidFill>
          <a:latin typeface="+mn-lt"/>
          <a:ea typeface="+mn-ea"/>
          <a:cs typeface="+mn-cs"/>
        </a:defRPr>
      </a:lvl2pPr>
      <a:lvl3pPr marL="685493" algn="l" defTabSz="342747" rtl="0" eaLnBrk="1" latinLnBrk="0" hangingPunct="1">
        <a:defRPr sz="1350" kern="1200">
          <a:solidFill>
            <a:schemeClr val="tx1"/>
          </a:solidFill>
          <a:latin typeface="+mn-lt"/>
          <a:ea typeface="+mn-ea"/>
          <a:cs typeface="+mn-cs"/>
        </a:defRPr>
      </a:lvl3pPr>
      <a:lvl4pPr marL="1028238" algn="l" defTabSz="342747" rtl="0" eaLnBrk="1" latinLnBrk="0" hangingPunct="1">
        <a:defRPr sz="1350" kern="1200">
          <a:solidFill>
            <a:schemeClr val="tx1"/>
          </a:solidFill>
          <a:latin typeface="+mn-lt"/>
          <a:ea typeface="+mn-ea"/>
          <a:cs typeface="+mn-cs"/>
        </a:defRPr>
      </a:lvl4pPr>
      <a:lvl5pPr marL="1370986" algn="l" defTabSz="342747" rtl="0" eaLnBrk="1" latinLnBrk="0" hangingPunct="1">
        <a:defRPr sz="1350" kern="1200">
          <a:solidFill>
            <a:schemeClr val="tx1"/>
          </a:solidFill>
          <a:latin typeface="+mn-lt"/>
          <a:ea typeface="+mn-ea"/>
          <a:cs typeface="+mn-cs"/>
        </a:defRPr>
      </a:lvl5pPr>
      <a:lvl6pPr marL="1713732" algn="l" defTabSz="342747" rtl="0" eaLnBrk="1" latinLnBrk="0" hangingPunct="1">
        <a:defRPr sz="1350" kern="1200">
          <a:solidFill>
            <a:schemeClr val="tx1"/>
          </a:solidFill>
          <a:latin typeface="+mn-lt"/>
          <a:ea typeface="+mn-ea"/>
          <a:cs typeface="+mn-cs"/>
        </a:defRPr>
      </a:lvl6pPr>
      <a:lvl7pPr marL="2056481" algn="l" defTabSz="342747" rtl="0" eaLnBrk="1" latinLnBrk="0" hangingPunct="1">
        <a:defRPr sz="1350" kern="1200">
          <a:solidFill>
            <a:schemeClr val="tx1"/>
          </a:solidFill>
          <a:latin typeface="+mn-lt"/>
          <a:ea typeface="+mn-ea"/>
          <a:cs typeface="+mn-cs"/>
        </a:defRPr>
      </a:lvl7pPr>
      <a:lvl8pPr marL="2399225" algn="l" defTabSz="342747" rtl="0" eaLnBrk="1" latinLnBrk="0" hangingPunct="1">
        <a:defRPr sz="1350" kern="1200">
          <a:solidFill>
            <a:schemeClr val="tx1"/>
          </a:solidFill>
          <a:latin typeface="+mn-lt"/>
          <a:ea typeface="+mn-ea"/>
          <a:cs typeface="+mn-cs"/>
        </a:defRPr>
      </a:lvl8pPr>
      <a:lvl9pPr marL="2741972" algn="l" defTabSz="34274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9.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5.xml"/><Relationship Id="rId7" Type="http://schemas.openxmlformats.org/officeDocument/2006/relationships/diagramColors" Target="../diagrams/colors4.xml"/><Relationship Id="rId2" Type="http://schemas.openxmlformats.org/officeDocument/2006/relationships/slideLayout" Target="../slideLayouts/slideLayout9.xml"/><Relationship Id="rId1" Type="http://schemas.openxmlformats.org/officeDocument/2006/relationships/tags" Target="../tags/tag3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6.jpeg"/><Relationship Id="rId4" Type="http://schemas.openxmlformats.org/officeDocument/2006/relationships/hyperlink" Target="https://educator-evaluation-and-leadership.wistia.com/medias/qocunbbk4c"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20.GI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hyperlink" Target="https://teachfortexas.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bwMode="auto">
          <a:xfrm>
            <a:off x="0" y="3405188"/>
            <a:ext cx="9144000" cy="10668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mn-lt"/>
                <a:ea typeface="+mn-ea"/>
                <a:cs typeface="+mn-cs"/>
              </a:rPr>
              <a:t>Brownsville Independent School District</a:t>
            </a:r>
            <a:br>
              <a:rPr kumimoji="0" lang="en-US" sz="2800" b="1" i="0" u="none" strike="noStrike" kern="1200" cap="none" spc="0" normalizeH="0" baseline="0" noProof="0" dirty="0">
                <a:ln>
                  <a:noFill/>
                </a:ln>
                <a:solidFill>
                  <a:schemeClr val="bg1"/>
                </a:solidFill>
                <a:effectLst/>
                <a:uLnTx/>
                <a:uFillTx/>
                <a:latin typeface="+mn-lt"/>
                <a:ea typeface="+mn-ea"/>
                <a:cs typeface="+mn-cs"/>
              </a:rPr>
            </a:br>
            <a:r>
              <a:rPr kumimoji="0" lang="en-US" sz="2800" b="1" i="0" u="none" strike="noStrike" kern="1200" cap="none" spc="0" normalizeH="0" baseline="0" noProof="0" dirty="0">
                <a:ln>
                  <a:noFill/>
                </a:ln>
                <a:solidFill>
                  <a:schemeClr val="bg1"/>
                </a:solidFill>
                <a:effectLst/>
                <a:uLnTx/>
                <a:uFillTx/>
                <a:latin typeface="+mn-lt"/>
                <a:ea typeface="+mn-ea"/>
                <a:cs typeface="+mn-cs"/>
              </a:rPr>
              <a:t>2023-2024 Teacher Refresher Training</a:t>
            </a:r>
            <a:br>
              <a:rPr kumimoji="0" lang="en-US" sz="2800" b="1" i="0" u="none" strike="noStrike" kern="1200" cap="none" spc="0" normalizeH="0" baseline="0" noProof="0" dirty="0">
                <a:ln>
                  <a:noFill/>
                </a:ln>
                <a:solidFill>
                  <a:schemeClr val="bg1"/>
                </a:solidFill>
                <a:effectLst/>
                <a:uLnTx/>
                <a:uFillTx/>
                <a:latin typeface="+mn-lt"/>
                <a:ea typeface="+mn-ea"/>
                <a:cs typeface="+mn-cs"/>
              </a:rPr>
            </a:br>
            <a:endParaRPr kumimoji="0" lang="en-US" sz="2800" b="1" i="0" u="none" strike="noStrike" kern="1200" cap="none" spc="0" normalizeH="0" baseline="0" noProof="0" dirty="0">
              <a:ln>
                <a:noFill/>
              </a:ln>
              <a:solidFill>
                <a:schemeClr val="bg1"/>
              </a:solidFill>
              <a:effectLst/>
              <a:uLnTx/>
              <a:uFillTx/>
              <a:latin typeface="+mn-lt"/>
              <a:ea typeface="+mn-ea"/>
              <a:cs typeface="+mn-cs"/>
            </a:endParaRPr>
          </a:p>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chemeClr val="bg1"/>
              </a:solidFill>
              <a:effectLst/>
              <a:uLnTx/>
              <a:uFillTx/>
              <a:latin typeface="+mn-lt"/>
              <a:ea typeface="+mn-ea"/>
              <a:cs typeface="+mn-cs"/>
            </a:endParaRPr>
          </a:p>
        </p:txBody>
      </p:sp>
      <p:pic>
        <p:nvPicPr>
          <p:cNvPr id="3" name="Picture 2" descr="School Calendar |">
            <a:extLst>
              <a:ext uri="{FF2B5EF4-FFF2-40B4-BE49-F238E27FC236}">
                <a16:creationId xmlns:a16="http://schemas.microsoft.com/office/drawing/2014/main" id="{CA3DF732-B81D-458B-999E-0159951FD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777" y="4578166"/>
            <a:ext cx="1873436" cy="10624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1774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5 </a:t>
            </a:r>
          </a:p>
        </p:txBody>
      </p:sp>
      <p:pic>
        <p:nvPicPr>
          <p:cNvPr id="6" name="Picture 2" descr="Image of Rubric as described on pag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90090868"/>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6 </a:t>
            </a:r>
          </a:p>
        </p:txBody>
      </p:sp>
      <p:pic>
        <p:nvPicPr>
          <p:cNvPr id="8" name="Picture 2" descr="Image of Rubric as described on page 13 with a bubble showing the location of the Descriptors below Performance Levels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C183D7F6-B498-43B3-948B-1728B52AA6E4}">
                <adec:decorative xmlns:adec="http://schemas.microsoft.com/office/drawing/2017/decorative" val="1"/>
              </a:ext>
            </a:extLst>
          </p:cNvPr>
          <p:cNvSpPr/>
          <p:nvPr/>
        </p:nvSpPr>
        <p:spPr>
          <a:xfrm>
            <a:off x="2503584" y="2750002"/>
            <a:ext cx="2411559" cy="1607706"/>
          </a:xfrm>
          <a:prstGeom prst="wedgeEllipseCallout">
            <a:avLst>
              <a:gd name="adj1" fmla="val -66810"/>
              <a:gd name="adj2" fmla="val -3490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C183D7F6-B498-43B3-948B-1728B52AA6E4}">
                <adec:decorative xmlns:adec="http://schemas.microsoft.com/office/drawing/2017/decorative" val="1"/>
              </a:ext>
            </a:extLst>
          </p:cNvPr>
          <p:cNvSpPr txBox="1"/>
          <p:nvPr/>
        </p:nvSpPr>
        <p:spPr>
          <a:xfrm>
            <a:off x="2274984" y="3131002"/>
            <a:ext cx="2703869" cy="584775"/>
          </a:xfrm>
          <a:prstGeom prst="rect">
            <a:avLst/>
          </a:prstGeom>
          <a:noFill/>
        </p:spPr>
        <p:txBody>
          <a:bodyPr wrap="square" rtlCol="0">
            <a:spAutoFit/>
          </a:bodyPr>
          <a:lstStyle/>
          <a:p>
            <a:pPr algn="ctr"/>
            <a:r>
              <a:rPr lang="en-US" sz="3200" b="1" dirty="0"/>
              <a:t>Descriptors</a:t>
            </a:r>
          </a:p>
        </p:txBody>
      </p:sp>
      <p:sp>
        <p:nvSpPr>
          <p:cNvPr id="6" name="Oval Callout 5">
            <a:extLst>
              <a:ext uri="{C183D7F6-B498-43B3-948B-1728B52AA6E4}">
                <adec:decorative xmlns:adec="http://schemas.microsoft.com/office/drawing/2017/decorative" val="1"/>
              </a:ext>
            </a:extLst>
          </p:cNvPr>
          <p:cNvSpPr/>
          <p:nvPr/>
        </p:nvSpPr>
        <p:spPr>
          <a:xfrm>
            <a:off x="6474044" y="3131002"/>
            <a:ext cx="2411559" cy="1607706"/>
          </a:xfrm>
          <a:prstGeom prst="wedgeEllipseCallout">
            <a:avLst>
              <a:gd name="adj1" fmla="val -66810"/>
              <a:gd name="adj2" fmla="val -3490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C183D7F6-B498-43B3-948B-1728B52AA6E4}">
                <adec:decorative xmlns:adec="http://schemas.microsoft.com/office/drawing/2017/decorative" val="1"/>
              </a:ext>
            </a:extLst>
          </p:cNvPr>
          <p:cNvSpPr txBox="1"/>
          <p:nvPr/>
        </p:nvSpPr>
        <p:spPr>
          <a:xfrm>
            <a:off x="6321644" y="3512002"/>
            <a:ext cx="2703869" cy="584775"/>
          </a:xfrm>
          <a:prstGeom prst="rect">
            <a:avLst/>
          </a:prstGeom>
          <a:noFill/>
        </p:spPr>
        <p:txBody>
          <a:bodyPr wrap="square" rtlCol="0">
            <a:spAutoFit/>
          </a:bodyPr>
          <a:lstStyle/>
          <a:p>
            <a:pPr algn="ctr"/>
            <a:r>
              <a:rPr lang="en-US" sz="3200" b="1" dirty="0"/>
              <a:t>Descriptors</a:t>
            </a:r>
          </a:p>
        </p:txBody>
      </p:sp>
    </p:spTree>
    <p:custDataLst>
      <p:tags r:id="rId1"/>
    </p:custDataLst>
    <p:extLst>
      <p:ext uri="{BB962C8B-B14F-4D97-AF65-F5344CB8AC3E}">
        <p14:creationId xmlns:p14="http://schemas.microsoft.com/office/powerpoint/2010/main" val="316495047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7 </a:t>
            </a:r>
          </a:p>
        </p:txBody>
      </p:sp>
      <p:pic>
        <p:nvPicPr>
          <p:cNvPr id="4" name="Picture 2" descr="Image of Rubric as described on pag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715548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8 </a:t>
            </a:r>
          </a:p>
        </p:txBody>
      </p:sp>
      <p:pic>
        <p:nvPicPr>
          <p:cNvPr id="12" name="Picture 2" descr="Image of Rubric as described on page 13 with arrows leading to the Performance Levels as listed below from left to right:&#10;&#10;- Distinguished&#10;- Accomplished&#10;- Proficient &#10;- Developing &#10;- Improvement Needed"/>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C183D7F6-B498-43B3-948B-1728B52AA6E4}">
                <adec:decorative xmlns:adec="http://schemas.microsoft.com/office/drawing/2017/decorative" val="1"/>
              </a:ext>
            </a:extLst>
          </p:cNvPr>
          <p:cNvSpPr/>
          <p:nvPr/>
        </p:nvSpPr>
        <p:spPr>
          <a:xfrm>
            <a:off x="3239437" y="3745839"/>
            <a:ext cx="2870200" cy="1688029"/>
          </a:xfrm>
          <a:prstGeom prst="ellipse">
            <a:avLst/>
          </a:prstGeom>
          <a:solidFill>
            <a:schemeClr val="accent6">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C183D7F6-B498-43B3-948B-1728B52AA6E4}">
                <adec:decorative xmlns:adec="http://schemas.microsoft.com/office/drawing/2017/decorative" val="1"/>
              </a:ext>
            </a:extLst>
          </p:cNvPr>
          <p:cNvSpPr txBox="1"/>
          <p:nvPr/>
        </p:nvSpPr>
        <p:spPr>
          <a:xfrm>
            <a:off x="3290237" y="4126839"/>
            <a:ext cx="2819400" cy="1077218"/>
          </a:xfrm>
          <a:prstGeom prst="rect">
            <a:avLst/>
          </a:prstGeom>
          <a:noFill/>
        </p:spPr>
        <p:txBody>
          <a:bodyPr wrap="square" rtlCol="0">
            <a:spAutoFit/>
          </a:bodyPr>
          <a:lstStyle/>
          <a:p>
            <a:pPr algn="ctr"/>
            <a:r>
              <a:rPr lang="en-US" sz="3200" b="1" dirty="0"/>
              <a:t>Performance Levels</a:t>
            </a:r>
          </a:p>
        </p:txBody>
      </p:sp>
      <p:sp>
        <p:nvSpPr>
          <p:cNvPr id="11" name="Down Arrow 10">
            <a:extLst>
              <a:ext uri="{C183D7F6-B498-43B3-948B-1728B52AA6E4}">
                <adec:decorative xmlns:adec="http://schemas.microsoft.com/office/drawing/2017/decorative" val="1"/>
              </a:ext>
            </a:extLst>
          </p:cNvPr>
          <p:cNvSpPr/>
          <p:nvPr/>
        </p:nvSpPr>
        <p:spPr>
          <a:xfrm rot="9069497">
            <a:off x="2242258" y="2145526"/>
            <a:ext cx="484632" cy="2074534"/>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a:extLst>
              <a:ext uri="{C183D7F6-B498-43B3-948B-1728B52AA6E4}">
                <adec:decorative xmlns:adec="http://schemas.microsoft.com/office/drawing/2017/decorative" val="1"/>
              </a:ext>
            </a:extLst>
          </p:cNvPr>
          <p:cNvSpPr/>
          <p:nvPr/>
        </p:nvSpPr>
        <p:spPr>
          <a:xfrm rot="9489915">
            <a:off x="3313942" y="2211026"/>
            <a:ext cx="484632" cy="1357645"/>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a:extLst>
              <a:ext uri="{C183D7F6-B498-43B3-948B-1728B52AA6E4}">
                <adec:decorative xmlns:adec="http://schemas.microsoft.com/office/drawing/2017/decorative" val="1"/>
              </a:ext>
            </a:extLst>
          </p:cNvPr>
          <p:cNvSpPr/>
          <p:nvPr/>
        </p:nvSpPr>
        <p:spPr>
          <a:xfrm rot="10800000">
            <a:off x="4336448" y="2244192"/>
            <a:ext cx="484632" cy="978408"/>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a:extLst>
              <a:ext uri="{C183D7F6-B498-43B3-948B-1728B52AA6E4}">
                <adec:decorative xmlns:adec="http://schemas.microsoft.com/office/drawing/2017/decorative" val="1"/>
              </a:ext>
            </a:extLst>
          </p:cNvPr>
          <p:cNvSpPr/>
          <p:nvPr/>
        </p:nvSpPr>
        <p:spPr>
          <a:xfrm rot="11926807">
            <a:off x="5437222" y="2269658"/>
            <a:ext cx="484632" cy="1331445"/>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a:extLst>
              <a:ext uri="{C183D7F6-B498-43B3-948B-1728B52AA6E4}">
                <adec:decorative xmlns:adec="http://schemas.microsoft.com/office/drawing/2017/decorative" val="1"/>
              </a:ext>
            </a:extLst>
          </p:cNvPr>
          <p:cNvSpPr/>
          <p:nvPr/>
        </p:nvSpPr>
        <p:spPr>
          <a:xfrm rot="12515672">
            <a:off x="6567942" y="2163461"/>
            <a:ext cx="484632" cy="2038664"/>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64495616"/>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Communication</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(Instruction Dimension 2.3)</a:t>
            </a:r>
          </a:p>
        </p:txBody>
      </p:sp>
      <p:sp>
        <p:nvSpPr>
          <p:cNvPr id="7" name="Rectangle 6">
            <a:extLst>
              <a:ext uri="{C183D7F6-B498-43B3-948B-1728B52AA6E4}">
                <adec:decorative xmlns:adec="http://schemas.microsoft.com/office/drawing/2017/decorative" val="1"/>
              </a:ext>
            </a:extLst>
          </p:cNvPr>
          <p:cNvSpPr/>
          <p:nvPr/>
        </p:nvSpPr>
        <p:spPr>
          <a:xfrm>
            <a:off x="6944833" y="152400"/>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8" name="TextBox 7"/>
          <p:cNvSpPr txBox="1"/>
          <p:nvPr/>
        </p:nvSpPr>
        <p:spPr>
          <a:xfrm>
            <a:off x="6934200" y="224135"/>
            <a:ext cx="2057400" cy="461665"/>
          </a:xfrm>
          <a:prstGeom prst="rect">
            <a:avLst/>
          </a:prstGeom>
          <a:noFill/>
        </p:spPr>
        <p:txBody>
          <a:bodyPr wrap="square" rtlCol="0">
            <a:spAutoFit/>
          </a:bodyPr>
          <a:lstStyle/>
          <a:p>
            <a:pPr algn="ctr" defTabSz="914400" fontAlgn="base">
              <a:spcBef>
                <a:spcPct val="0"/>
              </a:spcBef>
              <a:spcAft>
                <a:spcPct val="0"/>
              </a:spcAft>
            </a:pPr>
            <a:r>
              <a:rPr lang="en-US" sz="2400" b="1" dirty="0">
                <a:solidFill>
                  <a:prstClr val="white"/>
                </a:solidFill>
                <a:cs typeface="Arial" panose="020B0604020202020204" pitchFamily="34" charset="0"/>
              </a:rPr>
              <a:t>Handout</a:t>
            </a:r>
          </a:p>
        </p:txBody>
      </p:sp>
      <p:pic>
        <p:nvPicPr>
          <p:cNvPr id="6" name="Picture 2" descr="Image of T-TESS Rubric Instruction Dimension 2.3 found in Trainer Handout #1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13226" y="1316073"/>
            <a:ext cx="6360864" cy="47046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3261765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When Do You Collect Evidence</a:t>
            </a:r>
          </a:p>
        </p:txBody>
      </p:sp>
      <p:sp>
        <p:nvSpPr>
          <p:cNvPr id="7" name="Right Arrow 6">
            <a:extLst>
              <a:ext uri="{C183D7F6-B498-43B3-948B-1728B52AA6E4}">
                <adec:decorative xmlns:adec="http://schemas.microsoft.com/office/drawing/2017/decorative" val="1"/>
              </a:ext>
            </a:extLst>
          </p:cNvPr>
          <p:cNvSpPr/>
          <p:nvPr/>
        </p:nvSpPr>
        <p:spPr>
          <a:xfrm>
            <a:off x="391845" y="1219200"/>
            <a:ext cx="2995061" cy="1552876"/>
          </a:xfrm>
          <a:prstGeom prst="rightArrow">
            <a:avLst>
              <a:gd name="adj1" fmla="val 62155"/>
              <a:gd name="adj2" fmla="val 50000"/>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400" eaLnBrk="0" fontAlgn="base" hangingPunct="0">
              <a:lnSpc>
                <a:spcPct val="90000"/>
              </a:lnSpc>
              <a:spcBef>
                <a:spcPct val="0"/>
              </a:spcBef>
              <a:spcAft>
                <a:spcPct val="0"/>
              </a:spcAft>
              <a:defRPr/>
            </a:pPr>
            <a:r>
              <a:rPr lang="en-US" sz="2400" b="1" dirty="0">
                <a:solidFill>
                  <a:prstClr val="white"/>
                </a:solidFill>
                <a:effectLst>
                  <a:outerShdw blurRad="127000" dist="50800" dir="2700000" algn="tl" rotWithShape="0">
                    <a:srgbClr val="1F497D">
                      <a:lumMod val="50000"/>
                    </a:srgbClr>
                  </a:outerShdw>
                </a:effectLst>
                <a:cs typeface="Arial" pitchFamily="34" charset="0"/>
              </a:rPr>
              <a:t>Prior to the Lesson</a:t>
            </a:r>
            <a:br>
              <a:rPr lang="en-US" sz="2400" b="1" dirty="0">
                <a:solidFill>
                  <a:prstClr val="white"/>
                </a:solidFill>
                <a:effectLst>
                  <a:outerShdw blurRad="127000" dist="50800" dir="2700000" algn="tl" rotWithShape="0">
                    <a:srgbClr val="1F497D">
                      <a:lumMod val="50000"/>
                    </a:srgbClr>
                  </a:outerShdw>
                </a:effectLst>
                <a:cs typeface="Arial" pitchFamily="34" charset="0"/>
              </a:rPr>
            </a:br>
            <a:r>
              <a:rPr lang="en-US" sz="2400" b="1" dirty="0">
                <a:solidFill>
                  <a:prstClr val="white"/>
                </a:solidFill>
                <a:effectLst>
                  <a:outerShdw blurRad="127000" dist="50800" dir="2700000" algn="tl" rotWithShape="0">
                    <a:srgbClr val="1F497D">
                      <a:lumMod val="50000"/>
                    </a:srgbClr>
                  </a:outerShdw>
                </a:effectLst>
                <a:cs typeface="Arial" pitchFamily="34" charset="0"/>
              </a:rPr>
              <a:t>Being Observed</a:t>
            </a:r>
          </a:p>
        </p:txBody>
      </p:sp>
      <p:sp>
        <p:nvSpPr>
          <p:cNvPr id="10" name="Right Arrow 9"/>
          <p:cNvSpPr/>
          <p:nvPr/>
        </p:nvSpPr>
        <p:spPr>
          <a:xfrm>
            <a:off x="391845" y="1219200"/>
            <a:ext cx="2995061" cy="1552876"/>
          </a:xfrm>
          <a:prstGeom prst="rightArrow">
            <a:avLst>
              <a:gd name="adj1" fmla="val 62155"/>
              <a:gd name="adj2" fmla="val 50000"/>
            </a:avLst>
          </a:prstGeom>
          <a:solidFill>
            <a:srgbClr val="3366FF"/>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0" fontAlgn="base" hangingPunct="0">
              <a:lnSpc>
                <a:spcPct val="90000"/>
              </a:lnSpc>
              <a:spcBef>
                <a:spcPct val="0"/>
              </a:spcBef>
              <a:spcAft>
                <a:spcPct val="0"/>
              </a:spcAft>
              <a:defRPr/>
            </a:pPr>
            <a:r>
              <a:rPr lang="en-US" sz="2400" b="1" dirty="0">
                <a:solidFill>
                  <a:prstClr val="white"/>
                </a:solidFill>
                <a:effectLst>
                  <a:outerShdw blurRad="127000" dist="50800" dir="2700000" algn="ctr" rotWithShape="0">
                    <a:srgbClr val="9BBB59">
                      <a:lumMod val="75000"/>
                    </a:srgbClr>
                  </a:outerShdw>
                </a:effectLst>
                <a:cs typeface="Arial" pitchFamily="34" charset="0"/>
              </a:rPr>
              <a:t>Prior to the Lesson</a:t>
            </a:r>
            <a:br>
              <a:rPr lang="en-US" sz="2400" b="1" dirty="0">
                <a:solidFill>
                  <a:prstClr val="white"/>
                </a:solidFill>
                <a:effectLst>
                  <a:outerShdw blurRad="127000" dist="50800" dir="2700000" algn="ctr" rotWithShape="0">
                    <a:srgbClr val="9BBB59">
                      <a:lumMod val="75000"/>
                    </a:srgbClr>
                  </a:outerShdw>
                </a:effectLst>
                <a:cs typeface="Arial" pitchFamily="34" charset="0"/>
              </a:rPr>
            </a:br>
            <a:r>
              <a:rPr lang="en-US" sz="2400" b="1" dirty="0">
                <a:solidFill>
                  <a:prstClr val="white"/>
                </a:solidFill>
                <a:effectLst>
                  <a:outerShdw blurRad="127000" dist="50800" dir="2700000" algn="ctr" rotWithShape="0">
                    <a:srgbClr val="9BBB59">
                      <a:lumMod val="75000"/>
                    </a:srgbClr>
                  </a:outerShdw>
                </a:effectLst>
                <a:cs typeface="Arial" pitchFamily="34" charset="0"/>
              </a:rPr>
              <a:t>Being Observed</a:t>
            </a:r>
          </a:p>
        </p:txBody>
      </p:sp>
      <p:sp>
        <p:nvSpPr>
          <p:cNvPr id="12" name="TextBox 11"/>
          <p:cNvSpPr txBox="1"/>
          <p:nvPr/>
        </p:nvSpPr>
        <p:spPr>
          <a:xfrm>
            <a:off x="3135312" y="1295400"/>
            <a:ext cx="5618163" cy="1384995"/>
          </a:xfrm>
          <a:prstGeom prst="rect">
            <a:avLst/>
          </a:prstGeom>
        </p:spPr>
        <p:txBody>
          <a:bodyPr>
            <a:spAutoFit/>
          </a:bodyPr>
          <a:lstStyle/>
          <a:p>
            <a:pPr marL="801688" lvl="1" indent="-344488" defTabSz="914400" fontAlgn="base">
              <a:spcBef>
                <a:spcPct val="0"/>
              </a:spcBef>
              <a:spcAft>
                <a:spcPct val="0"/>
              </a:spcAft>
              <a:buSzPct val="98000"/>
              <a:buFont typeface="Arial" pitchFamily="34" charset="0"/>
              <a:buChar char="•"/>
              <a:defRPr/>
            </a:pPr>
            <a:r>
              <a:rPr lang="en-US" sz="2800" dirty="0">
                <a:solidFill>
                  <a:prstClr val="black"/>
                </a:solidFill>
                <a:cs typeface="Arial" panose="020B0604020202020204" pitchFamily="34" charset="0"/>
              </a:rPr>
              <a:t>Pre-conference</a:t>
            </a:r>
          </a:p>
          <a:p>
            <a:pPr marL="801688" lvl="1" indent="-344488" defTabSz="914400" fontAlgn="base">
              <a:spcBef>
                <a:spcPct val="0"/>
              </a:spcBef>
              <a:spcAft>
                <a:spcPct val="0"/>
              </a:spcAft>
              <a:buSzPct val="98000"/>
              <a:buFont typeface="Arial" pitchFamily="34" charset="0"/>
              <a:buChar char="•"/>
              <a:defRPr/>
            </a:pPr>
            <a:r>
              <a:rPr lang="en-US" sz="2800" dirty="0">
                <a:solidFill>
                  <a:prstClr val="black"/>
                </a:solidFill>
                <a:cs typeface="Arial" panose="020B0604020202020204" pitchFamily="34" charset="0"/>
              </a:rPr>
              <a:t>Review of lesson and/or unit plans as applicable</a:t>
            </a:r>
          </a:p>
        </p:txBody>
      </p:sp>
      <p:sp>
        <p:nvSpPr>
          <p:cNvPr id="8" name="Right Arrow 7"/>
          <p:cNvSpPr/>
          <p:nvPr/>
        </p:nvSpPr>
        <p:spPr>
          <a:xfrm>
            <a:off x="391845" y="2819400"/>
            <a:ext cx="2995061" cy="1552876"/>
          </a:xfrm>
          <a:prstGeom prst="rightArrow">
            <a:avLst>
              <a:gd name="adj1" fmla="val 62155"/>
              <a:gd name="adj2" fmla="val 50000"/>
            </a:avLst>
          </a:prstGeom>
          <a:solidFill>
            <a:srgbClr val="FF0000"/>
          </a:solidFill>
          <a:ln w="47625">
            <a:solidFill>
              <a:schemeClr val="accent2">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sz="2400" b="1" dirty="0">
                <a:solidFill>
                  <a:prstClr val="white"/>
                </a:solidFill>
                <a:effectLst>
                  <a:outerShdw blurRad="127000" dist="50800" dir="2700000" algn="ctr" rotWithShape="0">
                    <a:srgbClr val="F79646">
                      <a:lumMod val="50000"/>
                    </a:srgbClr>
                  </a:outerShdw>
                </a:effectLst>
                <a:cs typeface="Arial" pitchFamily="34" charset="0"/>
              </a:rPr>
              <a:t>During the </a:t>
            </a:r>
            <a:br>
              <a:rPr lang="en-US" sz="2400" b="1" dirty="0">
                <a:solidFill>
                  <a:prstClr val="white"/>
                </a:solidFill>
                <a:effectLst>
                  <a:outerShdw blurRad="127000" dist="50800" dir="2700000" algn="ctr" rotWithShape="0">
                    <a:srgbClr val="F79646">
                      <a:lumMod val="50000"/>
                    </a:srgbClr>
                  </a:outerShdw>
                </a:effectLst>
                <a:cs typeface="Arial" pitchFamily="34" charset="0"/>
              </a:rPr>
            </a:br>
            <a:r>
              <a:rPr lang="en-US" sz="2400" b="1" dirty="0">
                <a:solidFill>
                  <a:prstClr val="white"/>
                </a:solidFill>
                <a:effectLst>
                  <a:outerShdw blurRad="127000" dist="50800" dir="2700000" algn="ctr" rotWithShape="0">
                    <a:srgbClr val="F79646">
                      <a:lumMod val="50000"/>
                    </a:srgbClr>
                  </a:outerShdw>
                </a:effectLst>
                <a:cs typeface="Arial" pitchFamily="34" charset="0"/>
              </a:rPr>
              <a:t>Lesson</a:t>
            </a:r>
          </a:p>
        </p:txBody>
      </p:sp>
      <p:sp>
        <p:nvSpPr>
          <p:cNvPr id="13" name="TextBox 12"/>
          <p:cNvSpPr txBox="1"/>
          <p:nvPr/>
        </p:nvSpPr>
        <p:spPr>
          <a:xfrm>
            <a:off x="3195636" y="3048000"/>
            <a:ext cx="5795963" cy="954107"/>
          </a:xfrm>
          <a:prstGeom prst="rect">
            <a:avLst/>
          </a:prstGeom>
        </p:spPr>
        <p:txBody>
          <a:bodyPr wrap="square">
            <a:spAutoFit/>
          </a:bodyPr>
          <a:lstStyle/>
          <a:p>
            <a:pPr marL="801688" lvl="1" indent="-344488" defTabSz="914400" fontAlgn="base">
              <a:spcBef>
                <a:spcPct val="0"/>
              </a:spcBef>
              <a:spcAft>
                <a:spcPct val="0"/>
              </a:spcAft>
              <a:buClr>
                <a:prstClr val="black"/>
              </a:buClr>
              <a:buSzPct val="98000"/>
              <a:buFont typeface="Calibri" pitchFamily="34" charset="0"/>
              <a:buChar char="•"/>
              <a:defRPr/>
            </a:pPr>
            <a:r>
              <a:rPr lang="en-US" sz="2800" dirty="0">
                <a:solidFill>
                  <a:prstClr val="black"/>
                </a:solidFill>
                <a:cs typeface="Arial" panose="020B0604020202020204" pitchFamily="34" charset="0"/>
              </a:rPr>
              <a:t>What the teacher says and does</a:t>
            </a:r>
          </a:p>
          <a:p>
            <a:pPr marL="801688" lvl="1" indent="-344488" defTabSz="914400" fontAlgn="base">
              <a:spcBef>
                <a:spcPct val="0"/>
              </a:spcBef>
              <a:spcAft>
                <a:spcPct val="0"/>
              </a:spcAft>
              <a:buClr>
                <a:prstClr val="black"/>
              </a:buClr>
              <a:buSzPct val="98000"/>
              <a:buFont typeface="Calibri" pitchFamily="34" charset="0"/>
              <a:buChar char="•"/>
              <a:defRPr/>
            </a:pPr>
            <a:r>
              <a:rPr lang="en-US" sz="2800" dirty="0">
                <a:solidFill>
                  <a:prstClr val="black"/>
                </a:solidFill>
                <a:cs typeface="Arial" panose="020B0604020202020204" pitchFamily="34" charset="0"/>
              </a:rPr>
              <a:t>What the students say and do</a:t>
            </a:r>
          </a:p>
        </p:txBody>
      </p:sp>
      <p:sp>
        <p:nvSpPr>
          <p:cNvPr id="9" name="Right Arrow 8">
            <a:extLst>
              <a:ext uri="{C183D7F6-B498-43B3-948B-1728B52AA6E4}">
                <adec:decorative xmlns:adec="http://schemas.microsoft.com/office/drawing/2017/decorative" val="1"/>
              </a:ext>
            </a:extLst>
          </p:cNvPr>
          <p:cNvSpPr/>
          <p:nvPr/>
        </p:nvSpPr>
        <p:spPr>
          <a:xfrm>
            <a:off x="391845" y="4495800"/>
            <a:ext cx="2995061" cy="1552876"/>
          </a:xfrm>
          <a:prstGeom prst="rightArrow">
            <a:avLst>
              <a:gd name="adj1" fmla="val 62155"/>
              <a:gd name="adj2" fmla="val 50000"/>
            </a:avLst>
          </a:prstGeom>
          <a:gradFill>
            <a:gsLst>
              <a:gs pos="0">
                <a:schemeClr val="accent4">
                  <a:lumMod val="60000"/>
                  <a:lumOff val="40000"/>
                </a:schemeClr>
              </a:gs>
              <a:gs pos="50000">
                <a:schemeClr val="accent4"/>
              </a:gs>
              <a:gs pos="100000">
                <a:schemeClr val="accent4"/>
              </a:gs>
            </a:gsLst>
            <a:lin ang="5400000" scaled="0"/>
          </a:gradFill>
          <a:ln w="47625">
            <a:solidFill>
              <a:schemeClr val="accent4">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4">
                <a:lumMod val="20000"/>
                <a:lumOff val="80000"/>
              </a:schemeClr>
            </a:extrusionClr>
            <a:contourClr>
              <a:schemeClr val="accent4">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sz="2400" b="1" dirty="0">
                <a:solidFill>
                  <a:prstClr val="white"/>
                </a:solidFill>
                <a:effectLst>
                  <a:outerShdw blurRad="127000" dist="50800" dir="2700000" algn="ctr" rotWithShape="0">
                    <a:srgbClr val="20182A"/>
                  </a:outerShdw>
                </a:effectLst>
                <a:cs typeface="Arial" pitchFamily="34" charset="0"/>
              </a:rPr>
              <a:t>After the</a:t>
            </a:r>
            <a:br>
              <a:rPr lang="en-US" sz="2400" b="1" dirty="0">
                <a:solidFill>
                  <a:prstClr val="white"/>
                </a:solidFill>
                <a:effectLst>
                  <a:outerShdw blurRad="127000" dist="50800" dir="2700000" algn="ctr" rotWithShape="0">
                    <a:srgbClr val="20182A"/>
                  </a:outerShdw>
                </a:effectLst>
                <a:cs typeface="Arial" pitchFamily="34" charset="0"/>
              </a:rPr>
            </a:br>
            <a:r>
              <a:rPr lang="en-US" sz="2400" b="1" dirty="0">
                <a:solidFill>
                  <a:prstClr val="white"/>
                </a:solidFill>
                <a:effectLst>
                  <a:outerShdw blurRad="127000" dist="50800" dir="2700000" algn="ctr" rotWithShape="0">
                    <a:srgbClr val="20182A"/>
                  </a:outerShdw>
                </a:effectLst>
                <a:cs typeface="Arial" pitchFamily="34" charset="0"/>
              </a:rPr>
              <a:t>Lesson</a:t>
            </a:r>
          </a:p>
        </p:txBody>
      </p:sp>
      <p:sp>
        <p:nvSpPr>
          <p:cNvPr id="11" name="Right Arrow 10"/>
          <p:cNvSpPr/>
          <p:nvPr/>
        </p:nvSpPr>
        <p:spPr>
          <a:xfrm>
            <a:off x="391845" y="4466924"/>
            <a:ext cx="2995061" cy="1552876"/>
          </a:xfrm>
          <a:prstGeom prst="rightArrow">
            <a:avLst>
              <a:gd name="adj1" fmla="val 62155"/>
              <a:gd name="adj2" fmla="val 50000"/>
            </a:avLst>
          </a:prstGeom>
          <a:solidFill>
            <a:srgbClr val="3366FF"/>
          </a:solidFill>
          <a:ln w="47625">
            <a:solidFill>
              <a:srgbClr val="FAB354"/>
            </a:solidFill>
          </a:ln>
          <a:effectLst>
            <a:outerShdw blurRad="254000" dist="63500" dir="2700000" sx="103000" sy="103000" algn="ctr" rotWithShape="0">
              <a:schemeClr val="accent3"/>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lnSpc>
                <a:spcPts val="3100"/>
              </a:lnSpc>
              <a:spcBef>
                <a:spcPct val="0"/>
              </a:spcBef>
              <a:spcAft>
                <a:spcPct val="0"/>
              </a:spcAft>
              <a:defRPr/>
            </a:pPr>
            <a:r>
              <a:rPr lang="en-US" sz="2400" b="1" dirty="0">
                <a:solidFill>
                  <a:srgbClr val="FFFFFF"/>
                </a:solidFill>
                <a:effectLst>
                  <a:outerShdw blurRad="127000" dist="50800" dir="2700000" algn="ctr" rotWithShape="0">
                    <a:srgbClr val="9BBB59">
                      <a:lumMod val="75000"/>
                    </a:srgbClr>
                  </a:outerShdw>
                </a:effectLst>
                <a:cs typeface="Arial" pitchFamily="34" charset="0"/>
              </a:rPr>
              <a:t>After the</a:t>
            </a:r>
            <a:br>
              <a:rPr lang="en-US" sz="2400" b="1" dirty="0">
                <a:solidFill>
                  <a:srgbClr val="FFFFFF"/>
                </a:solidFill>
                <a:effectLst>
                  <a:outerShdw blurRad="127000" dist="50800" dir="2700000" algn="ctr" rotWithShape="0">
                    <a:srgbClr val="9BBB59">
                      <a:lumMod val="75000"/>
                    </a:srgbClr>
                  </a:outerShdw>
                </a:effectLst>
                <a:cs typeface="Arial" pitchFamily="34" charset="0"/>
              </a:rPr>
            </a:br>
            <a:r>
              <a:rPr lang="en-US" sz="2400" b="1" dirty="0">
                <a:solidFill>
                  <a:srgbClr val="FFFFFF"/>
                </a:solidFill>
                <a:effectLst>
                  <a:outerShdw blurRad="127000" dist="50800" dir="2700000" algn="ctr" rotWithShape="0">
                    <a:srgbClr val="9BBB59">
                      <a:lumMod val="75000"/>
                    </a:srgbClr>
                  </a:outerShdw>
                </a:effectLst>
                <a:cs typeface="Arial" pitchFamily="34" charset="0"/>
              </a:rPr>
              <a:t>Lesson</a:t>
            </a:r>
          </a:p>
        </p:txBody>
      </p:sp>
      <p:sp>
        <p:nvSpPr>
          <p:cNvPr id="16" name="TextBox 15"/>
          <p:cNvSpPr txBox="1"/>
          <p:nvPr/>
        </p:nvSpPr>
        <p:spPr>
          <a:xfrm>
            <a:off x="3200400" y="4572000"/>
            <a:ext cx="5943600" cy="1384995"/>
          </a:xfrm>
          <a:prstGeom prst="rect">
            <a:avLst/>
          </a:prstGeom>
        </p:spPr>
        <p:txBody>
          <a:bodyPr wrap="square">
            <a:spAutoFit/>
          </a:bodyPr>
          <a:lstStyle/>
          <a:p>
            <a:pPr marL="801688" lvl="1" indent="-344488" defTabSz="914400" fontAlgn="base">
              <a:spcBef>
                <a:spcPct val="0"/>
              </a:spcBef>
              <a:spcAft>
                <a:spcPct val="0"/>
              </a:spcAft>
              <a:buClr>
                <a:prstClr val="black"/>
              </a:buClr>
              <a:buSzPct val="98000"/>
              <a:buFont typeface="Calibri" pitchFamily="34" charset="0"/>
              <a:buChar char="•"/>
              <a:defRPr/>
            </a:pPr>
            <a:r>
              <a:rPr lang="en-US" sz="2800" dirty="0">
                <a:solidFill>
                  <a:prstClr val="black"/>
                </a:solidFill>
                <a:cs typeface="Arial" panose="020B0604020202020204" pitchFamily="34" charset="0"/>
              </a:rPr>
              <a:t>Communication between classroom observation and post-conference</a:t>
            </a:r>
          </a:p>
        </p:txBody>
      </p:sp>
    </p:spTree>
    <p:custDataLst>
      <p:tags r:id="rId1"/>
    </p:custDataLst>
    <p:extLst>
      <p:ext uri="{BB962C8B-B14F-4D97-AF65-F5344CB8AC3E}">
        <p14:creationId xmlns:p14="http://schemas.microsoft.com/office/powerpoint/2010/main" val="184618105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Evaluation Cycle</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marL="399871" lvl="1" indent="0">
              <a:buNone/>
            </a:pPr>
            <a:r>
              <a:rPr lang="en-US" sz="3200" dirty="0">
                <a:effectLst/>
              </a:rPr>
              <a:t>                 Announced</a:t>
            </a:r>
          </a:p>
        </p:txBody>
      </p:sp>
      <p:sp>
        <p:nvSpPr>
          <p:cNvPr id="6" name="Content Placeholder 2">
            <a:extLst>
              <a:ext uri="{C183D7F6-B498-43B3-948B-1728B52AA6E4}">
                <adec:decorative xmlns:adec="http://schemas.microsoft.com/office/drawing/2017/decorative" val="1"/>
              </a:ext>
            </a:extLst>
          </p:cNvPr>
          <p:cNvSpPr txBox="1">
            <a:spLocks/>
          </p:cNvSpPr>
          <p:nvPr/>
        </p:nvSpPr>
        <p:spPr>
          <a:xfrm>
            <a:off x="4953000" y="1368056"/>
            <a:ext cx="3848100" cy="536944"/>
          </a:xfrm>
          <a:prstGeom prst="rect">
            <a:avLst/>
          </a:prstGeom>
        </p:spPr>
        <p:txBody>
          <a:bodyPr/>
          <a:lstStyle>
            <a:lvl1pPr marL="342746" indent="-342746" algn="l" defTabSz="456996" rtl="0" eaLnBrk="1" latinLnBrk="0" hangingPunct="1">
              <a:spcBef>
                <a:spcPct val="20000"/>
              </a:spcBef>
              <a:buFont typeface="Arial"/>
              <a:buNone/>
              <a:defRPr sz="2800" kern="1200">
                <a:solidFill>
                  <a:schemeClr val="tx1"/>
                </a:solidFill>
                <a:effectLst>
                  <a:outerShdw blurRad="50800" dist="50800" dir="2700000" algn="ctr" rotWithShape="0">
                    <a:schemeClr val="tx1"/>
                  </a:outerShdw>
                </a:effectLst>
                <a:latin typeface="+mn-lt"/>
                <a:ea typeface="+mn-ea"/>
                <a:cs typeface="+mn-cs"/>
              </a:defRPr>
            </a:lvl1pPr>
            <a:lvl2pPr marL="742617" indent="-285624" algn="l" defTabSz="456996" rtl="0" eaLnBrk="1" latinLnBrk="0" hangingPunct="1">
              <a:spcBef>
                <a:spcPct val="20000"/>
              </a:spcBef>
              <a:buFont typeface="Arial"/>
              <a:buChar char="–"/>
              <a:defRPr sz="2600" kern="1200">
                <a:solidFill>
                  <a:schemeClr val="tx1"/>
                </a:solidFill>
                <a:effectLst>
                  <a:outerShdw blurRad="50800" dist="50800" dir="2700000" algn="ctr" rotWithShape="0">
                    <a:schemeClr val="tx1"/>
                  </a:outerShdw>
                </a:effectLst>
                <a:latin typeface="+mn-lt"/>
                <a:ea typeface="+mn-ea"/>
                <a:cs typeface="+mn-cs"/>
              </a:defRPr>
            </a:lvl2pPr>
            <a:lvl3pPr marL="1142489"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3pPr>
            <a:lvl4pPr marL="1599484"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4pPr>
            <a:lvl5pPr marL="2056476"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399871" lvl="1" indent="0">
              <a:buFont typeface="Arial"/>
              <a:buNone/>
            </a:pPr>
            <a:r>
              <a:rPr lang="en-US" sz="3200" dirty="0">
                <a:solidFill>
                  <a:prstClr val="black"/>
                </a:solidFill>
                <a:effectLst/>
              </a:rPr>
              <a:t>Unannounced</a:t>
            </a:r>
          </a:p>
          <a:p>
            <a:endParaRPr lang="en-US" dirty="0">
              <a:solidFill>
                <a:prstClr val="black"/>
              </a:solidFill>
              <a:effectLst>
                <a:outerShdw blurRad="50800" dist="50800" dir="2700000" algn="ctr" rotWithShape="0">
                  <a:prstClr val="black"/>
                </a:outerShdw>
              </a:effectLst>
            </a:endParaRPr>
          </a:p>
        </p:txBody>
      </p:sp>
      <p:graphicFrame>
        <p:nvGraphicFramePr>
          <p:cNvPr id="4" name="Diagram 3" descr="Image displaying Announced Evaluations with a arrow leading from Pre-Conference to Observation, and then Post-Conference">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2129536"/>
              </p:ext>
            </p:extLst>
          </p:nvPr>
        </p:nvGraphicFramePr>
        <p:xfrm>
          <a:off x="762000" y="1066800"/>
          <a:ext cx="4191000"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descr="Image displaying Unannounced Evaluations with a arrow leading from Observation to Post-Conference">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0271933"/>
              </p:ext>
            </p:extLst>
          </p:nvPr>
        </p:nvGraphicFramePr>
        <p:xfrm>
          <a:off x="4495800" y="533400"/>
          <a:ext cx="4191000" cy="6248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2105206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602876"/>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Purpose of the Pre-Conference</a:t>
            </a:r>
          </a:p>
        </p:txBody>
      </p:sp>
      <p:sp>
        <p:nvSpPr>
          <p:cNvPr id="10" name="TextBox 9"/>
          <p:cNvSpPr txBox="1"/>
          <p:nvPr/>
        </p:nvSpPr>
        <p:spPr>
          <a:xfrm>
            <a:off x="389965" y="783065"/>
            <a:ext cx="8534400" cy="5693866"/>
          </a:xfrm>
          <a:prstGeom prst="rect">
            <a:avLst/>
          </a:prstGeom>
          <a:noFill/>
        </p:spPr>
        <p:txBody>
          <a:bodyPr wrap="square">
            <a:spAutoFit/>
          </a:bodyPr>
          <a:lstStyle/>
          <a:p>
            <a:pPr marL="457200" indent="-457200" defTabSz="914400" fontAlgn="base">
              <a:spcBef>
                <a:spcPct val="0"/>
              </a:spcBef>
              <a:spcAft>
                <a:spcPct val="0"/>
              </a:spcAft>
              <a:buFont typeface="Arial" panose="020B0604020202020204" pitchFamily="34" charset="0"/>
              <a:buChar char="•"/>
            </a:pPr>
            <a:r>
              <a:rPr lang="en-US" sz="2800" dirty="0">
                <a:solidFill>
                  <a:prstClr val="black"/>
                </a:solidFill>
                <a:cs typeface="Arial" panose="020B0604020202020204" pitchFamily="34" charset="0"/>
              </a:rPr>
              <a:t>To provide the teacher with an opportunity to share his/her thought process in developing the lesson/plan and provide additional details about the upcoming observation.</a:t>
            </a:r>
          </a:p>
          <a:p>
            <a:pPr marL="457200" indent="-457200" defTabSz="914400" fontAlgn="base">
              <a:spcBef>
                <a:spcPct val="0"/>
              </a:spcBef>
              <a:spcAft>
                <a:spcPct val="0"/>
              </a:spcAft>
              <a:buFont typeface="Arial" panose="020B0604020202020204" pitchFamily="34" charset="0"/>
              <a:buChar char="•"/>
            </a:pPr>
            <a:r>
              <a:rPr lang="en-US" sz="2800" dirty="0">
                <a:solidFill>
                  <a:prstClr val="black"/>
                </a:solidFill>
                <a:cs typeface="Arial" panose="020B0604020202020204" pitchFamily="34" charset="0"/>
              </a:rPr>
              <a:t>To clarify expectations for teacher and student performance.  </a:t>
            </a:r>
          </a:p>
          <a:p>
            <a:pPr marL="457200" indent="-457200" defTabSz="914400" fontAlgn="base">
              <a:spcBef>
                <a:spcPct val="0"/>
              </a:spcBef>
              <a:spcAft>
                <a:spcPct val="0"/>
              </a:spcAft>
              <a:buFont typeface="Arial" panose="020B0604020202020204" pitchFamily="34" charset="0"/>
              <a:buChar char="•"/>
            </a:pPr>
            <a:r>
              <a:rPr lang="en-US" sz="2800" dirty="0">
                <a:solidFill>
                  <a:prstClr val="black"/>
                </a:solidFill>
                <a:cs typeface="Arial" panose="020B0604020202020204" pitchFamily="34" charset="0"/>
              </a:rPr>
              <a:t>To provide the appraiser with information about the lesson observation and criteria that may not be directly observable. </a:t>
            </a:r>
          </a:p>
          <a:p>
            <a:pPr marL="457200" indent="-457200" defTabSz="914400" fontAlgn="base">
              <a:spcBef>
                <a:spcPct val="0"/>
              </a:spcBef>
              <a:spcAft>
                <a:spcPct val="0"/>
              </a:spcAft>
              <a:buFont typeface="Arial" panose="020B0604020202020204" pitchFamily="34" charset="0"/>
              <a:buChar char="•"/>
            </a:pPr>
            <a:r>
              <a:rPr lang="en-US" sz="2800" dirty="0">
                <a:solidFill>
                  <a:prstClr val="black"/>
                </a:solidFill>
                <a:cs typeface="Arial" panose="020B0604020202020204" pitchFamily="34" charset="0"/>
              </a:rPr>
              <a:t>Could be in the form of Q&amp;A via e-mail.</a:t>
            </a:r>
          </a:p>
          <a:p>
            <a:pPr marL="457200" indent="-457200" defTabSz="914400" fontAlgn="base">
              <a:spcBef>
                <a:spcPct val="0"/>
              </a:spcBef>
              <a:spcAft>
                <a:spcPct val="0"/>
              </a:spcAft>
              <a:buFont typeface="Arial" panose="020B0604020202020204" pitchFamily="34" charset="0"/>
              <a:buChar char="•"/>
            </a:pPr>
            <a:r>
              <a:rPr lang="en-US" sz="2800" dirty="0">
                <a:solidFill>
                  <a:prstClr val="black"/>
                </a:solidFill>
                <a:cs typeface="Arial" panose="020B0604020202020204" pitchFamily="34" charset="0"/>
              </a:rPr>
              <a:t>Collect Evidence that is used to rate the formal observation.</a:t>
            </a:r>
          </a:p>
          <a:p>
            <a:pPr defTabSz="914400" fontAlgn="base">
              <a:spcBef>
                <a:spcPct val="0"/>
              </a:spcBef>
              <a:spcAft>
                <a:spcPct val="0"/>
              </a:spcAft>
            </a:pPr>
            <a:r>
              <a:rPr lang="en-US" sz="2800" dirty="0">
                <a:solidFill>
                  <a:prstClr val="black"/>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28570313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AAAC8A-DD80-4866-A8CC-8F1ADE5DBCE2}"/>
              </a:ext>
            </a:extLst>
          </p:cNvPr>
          <p:cNvPicPr>
            <a:picLocks noChangeAspect="1"/>
          </p:cNvPicPr>
          <p:nvPr/>
        </p:nvPicPr>
        <p:blipFill>
          <a:blip r:embed="rId4"/>
          <a:stretch>
            <a:fillRect/>
          </a:stretch>
        </p:blipFill>
        <p:spPr>
          <a:xfrm>
            <a:off x="3886829" y="3826072"/>
            <a:ext cx="4031248" cy="2761129"/>
          </a:xfrm>
          <a:prstGeom prst="rect">
            <a:avLst/>
          </a:prstGeom>
        </p:spPr>
      </p:pic>
      <p:sp>
        <p:nvSpPr>
          <p:cNvPr id="40962" name="Content Placeholder 2"/>
          <p:cNvSpPr>
            <a:spLocks noGrp="1"/>
          </p:cNvSpPr>
          <p:nvPr>
            <p:ph type="title" idx="4294967295"/>
          </p:nvPr>
        </p:nvSpPr>
        <p:spPr>
          <a:xfrm>
            <a:off x="152400" y="76200"/>
            <a:ext cx="8915400" cy="569259"/>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
                <a:schemeClr val="accent6">
                  <a:lumMod val="50000"/>
                </a:schemeClr>
              </a:buClr>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Pre-Conference Round Table</a:t>
            </a:r>
          </a:p>
        </p:txBody>
      </p:sp>
      <p:sp>
        <p:nvSpPr>
          <p:cNvPr id="3" name="TextBox 2"/>
          <p:cNvSpPr txBox="1"/>
          <p:nvPr/>
        </p:nvSpPr>
        <p:spPr>
          <a:xfrm>
            <a:off x="152400" y="1600200"/>
            <a:ext cx="4919133" cy="3416320"/>
          </a:xfrm>
          <a:prstGeom prst="rect">
            <a:avLst/>
          </a:prstGeom>
          <a:noFill/>
        </p:spPr>
        <p:txBody>
          <a:bodyPr wrap="square" rtlCol="0">
            <a:spAutoFit/>
          </a:bodyPr>
          <a:lstStyle/>
          <a:p>
            <a:pPr defTabSz="914400"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As a classroom teacher, what do you </a:t>
            </a:r>
            <a:r>
              <a:rPr lang="en-US" sz="2400" u="sng" dirty="0">
                <a:solidFill>
                  <a:prstClr val="black"/>
                </a:solidFill>
                <a:latin typeface="Arial" panose="020B0604020202020204" pitchFamily="34" charset="0"/>
                <a:cs typeface="Arial" panose="020B0604020202020204" pitchFamily="34" charset="0"/>
              </a:rPr>
              <a:t>want</a:t>
            </a:r>
            <a:r>
              <a:rPr lang="en-US" sz="2400" dirty="0">
                <a:solidFill>
                  <a:prstClr val="black"/>
                </a:solidFill>
                <a:latin typeface="Arial" panose="020B0604020202020204" pitchFamily="34" charset="0"/>
                <a:cs typeface="Arial" panose="020B0604020202020204" pitchFamily="34" charset="0"/>
              </a:rPr>
              <a:t> from a pre-conference?</a:t>
            </a:r>
          </a:p>
          <a:p>
            <a:pPr defTabSz="914400" fontAlgn="base">
              <a:spcBef>
                <a:spcPct val="0"/>
              </a:spcBef>
              <a:spcAft>
                <a:spcPct val="0"/>
              </a:spcAft>
            </a:pPr>
            <a:endParaRPr lang="en-US" sz="2400" dirty="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Share out what you would like to get out of your experience of the pre-conference.</a:t>
            </a:r>
          </a:p>
          <a:p>
            <a:pPr defTabSz="914400" fontAlgn="base">
              <a:spcBef>
                <a:spcPct val="0"/>
              </a:spcBef>
              <a:spcAft>
                <a:spcPct val="0"/>
              </a:spcAft>
            </a:pPr>
            <a:endParaRPr lang="en-US" sz="2400" dirty="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What do you expect from your appraiser?</a:t>
            </a:r>
          </a:p>
        </p:txBody>
      </p:sp>
      <p:pic>
        <p:nvPicPr>
          <p:cNvPr id="10" name="Picture 9">
            <a:extLst>
              <a:ext uri="{FF2B5EF4-FFF2-40B4-BE49-F238E27FC236}">
                <a16:creationId xmlns:a16="http://schemas.microsoft.com/office/drawing/2014/main" id="{A20061F8-E215-4759-A7D4-64B71807BB18}"/>
              </a:ext>
            </a:extLst>
          </p:cNvPr>
          <p:cNvPicPr>
            <a:picLocks noChangeAspect="1"/>
          </p:cNvPicPr>
          <p:nvPr/>
        </p:nvPicPr>
        <p:blipFill>
          <a:blip r:embed="rId5"/>
          <a:stretch>
            <a:fillRect/>
          </a:stretch>
        </p:blipFill>
        <p:spPr>
          <a:xfrm>
            <a:off x="5036551" y="666258"/>
            <a:ext cx="4031249" cy="2642102"/>
          </a:xfrm>
          <a:prstGeom prst="rect">
            <a:avLst/>
          </a:prstGeom>
        </p:spPr>
      </p:pic>
    </p:spTree>
    <p:custDataLst>
      <p:tags r:id="rId1"/>
    </p:custDataLst>
    <p:extLst>
      <p:ext uri="{BB962C8B-B14F-4D97-AF65-F5344CB8AC3E}">
        <p14:creationId xmlns:p14="http://schemas.microsoft.com/office/powerpoint/2010/main" val="389807863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w="22225">
                  <a:noFill/>
                  <a:prstDash val="solid"/>
                </a:ln>
                <a:solidFill>
                  <a:schemeClr val="bg1"/>
                </a:solidFill>
                <a:effectLst/>
                <a:uLnTx/>
                <a:uFillTx/>
                <a:latin typeface="+mn-lt"/>
                <a:ea typeface="+mn-ea"/>
                <a:cs typeface="+mn-cs"/>
              </a:rPr>
              <a:t>Four Key Elements of the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w="22225">
                  <a:noFill/>
                  <a:prstDash val="solid"/>
                </a:ln>
                <a:solidFill>
                  <a:schemeClr val="bg1"/>
                </a:solidFill>
                <a:effectLst/>
                <a:uLnTx/>
                <a:uFillTx/>
                <a:latin typeface="+mn-lt"/>
                <a:ea typeface="+mn-ea"/>
                <a:cs typeface="+mn-cs"/>
              </a:rPr>
              <a:t>Instruction Post-Conference – Here’s what to</a:t>
            </a: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mn-cs"/>
              </a:rPr>
              <a:t> expect..</a:t>
            </a:r>
          </a:p>
        </p:txBody>
      </p:sp>
      <p:graphicFrame>
        <p:nvGraphicFramePr>
          <p:cNvPr id="4" name="Diagram 3" descr="Image displaying the Four Key Elements of the Instruction Post-Conference as follows:&#10;&#10;Introduction&#10;- Greeting&#10;- Review Conference Process&#10;- Ask a general impression question about the lesson. &#10;&#10;Reinforcement&#10;- Reinforcement Area (Dimension)&#10;- Self-Analysis and Follow-Up Questions&#10;- Share Evidence for Reinforcement&#10;&#10;Refinement&#10;- Refinement Area (Dimension) &#10;- Self-Analysis and Follow-Up Questions &#10;- Share Evidence for Refinement&#10;- Share Recommendations&#10;&#10;Review Ratings&#10;- Share Evidence for Ratings "/>
          <p:cNvGraphicFramePr/>
          <p:nvPr>
            <p:extLst>
              <p:ext uri="{D42A27DB-BD31-4B8C-83A1-F6EECF244321}">
                <p14:modId xmlns:p14="http://schemas.microsoft.com/office/powerpoint/2010/main" val="3160982743"/>
              </p:ext>
            </p:extLst>
          </p:nvPr>
        </p:nvGraphicFramePr>
        <p:xfrm>
          <a:off x="0" y="1371600"/>
          <a:ext cx="9144000" cy="515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7704728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 Objectives:</a:t>
            </a:r>
          </a:p>
        </p:txBody>
      </p:sp>
      <p:sp>
        <p:nvSpPr>
          <p:cNvPr id="37891" name="Rectangle 3"/>
          <p:cNvSpPr>
            <a:spLocks noGrp="1" noChangeArrowheads="1"/>
          </p:cNvSpPr>
          <p:nvPr>
            <p:ph idx="1"/>
          </p:nvPr>
        </p:nvSpPr>
        <p:spPr/>
        <p:txBody>
          <a:bodyPr>
            <a:normAutofit/>
          </a:bodyPr>
          <a:lstStyle/>
          <a:p>
            <a:pPr eaLnBrk="1" fontAlgn="auto" hangingPunct="1">
              <a:buSzPct val="100000"/>
              <a:defRPr/>
            </a:pPr>
            <a:r>
              <a:rPr lang="en-US" sz="3600" b="1" dirty="0">
                <a:effectLst/>
              </a:rPr>
              <a:t>The teachers will:</a:t>
            </a:r>
          </a:p>
          <a:p>
            <a:pPr marL="457200" indent="-457200" eaLnBrk="1" fontAlgn="auto" hangingPunct="1">
              <a:buSzPct val="100000"/>
              <a:buFont typeface="Arial"/>
              <a:buChar char="•"/>
              <a:defRPr/>
            </a:pPr>
            <a:r>
              <a:rPr lang="en-US" dirty="0">
                <a:effectLst/>
              </a:rPr>
              <a:t>become familiar with the T-TESS process; </a:t>
            </a:r>
          </a:p>
          <a:p>
            <a:pPr marL="457200" indent="-457200" eaLnBrk="1" fontAlgn="auto" hangingPunct="1">
              <a:buSzPct val="100000"/>
              <a:buFont typeface="Arial"/>
              <a:buChar char="•"/>
              <a:defRPr/>
            </a:pPr>
            <a:r>
              <a:rPr lang="en-US" dirty="0">
                <a:effectLst/>
              </a:rPr>
              <a:t>begin to move from procedural to conceptual in understanding how the domains, dimensions, descriptors, and performance levels of the T-TESS rubric apply to their roles and responsibilities; and</a:t>
            </a:r>
          </a:p>
          <a:p>
            <a:pPr marL="457200" indent="-457200" eaLnBrk="1" fontAlgn="auto" hangingPunct="1">
              <a:buSzPct val="100000"/>
              <a:buFont typeface="Arial"/>
              <a:buChar char="•"/>
              <a:defRPr/>
            </a:pPr>
            <a:r>
              <a:rPr lang="en-US" dirty="0">
                <a:effectLst/>
              </a:rPr>
              <a:t>understand that the T-TESS process is based on best practices and an ongoing system of feedback and support.</a:t>
            </a: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spTree>
    <p:custDataLst>
      <p:tags r:id="rId1"/>
    </p:custDataLst>
    <p:extLst>
      <p:ext uri="{BB962C8B-B14F-4D97-AF65-F5344CB8AC3E}">
        <p14:creationId xmlns:p14="http://schemas.microsoft.com/office/powerpoint/2010/main" val="37407234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type="title" idx="4294967295"/>
          </p:nvPr>
        </p:nvSpPr>
        <p:spPr>
          <a:xfrm>
            <a:off x="152400" y="76200"/>
            <a:ext cx="8915400" cy="629771"/>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
                <a:schemeClr val="accent6">
                  <a:lumMod val="50000"/>
                </a:schemeClr>
              </a:buClr>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Post-Conference Round Table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3" name="TextBox 2"/>
          <p:cNvSpPr txBox="1"/>
          <p:nvPr/>
        </p:nvSpPr>
        <p:spPr>
          <a:xfrm>
            <a:off x="215152" y="1006106"/>
            <a:ext cx="4211144" cy="1569660"/>
          </a:xfrm>
          <a:prstGeom prst="rect">
            <a:avLst/>
          </a:prstGeom>
          <a:noFill/>
        </p:spPr>
        <p:txBody>
          <a:bodyPr wrap="square" rtlCol="0">
            <a:spAutoFit/>
          </a:bodyPr>
          <a:lstStyle/>
          <a:p>
            <a:pPr defTabSz="914400"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As a classroom teacher, think of what you do </a:t>
            </a:r>
            <a:r>
              <a:rPr lang="en-US" sz="2400" b="1" u="sng" dirty="0">
                <a:solidFill>
                  <a:prstClr val="black"/>
                </a:solidFill>
                <a:latin typeface="Arial" panose="020B0604020202020204" pitchFamily="34" charset="0"/>
                <a:cs typeface="Arial" panose="020B0604020202020204" pitchFamily="34" charset="0"/>
              </a:rPr>
              <a:t>NOT</a:t>
            </a:r>
            <a:r>
              <a:rPr lang="en-US" sz="2400" dirty="0">
                <a:solidFill>
                  <a:prstClr val="black"/>
                </a:solidFill>
                <a:latin typeface="Arial" panose="020B0604020202020204" pitchFamily="34" charset="0"/>
                <a:cs typeface="Arial" panose="020B0604020202020204" pitchFamily="34" charset="0"/>
              </a:rPr>
              <a:t> want from a </a:t>
            </a:r>
            <a:r>
              <a:rPr lang="en-US" sz="2400" dirty="0">
                <a:solidFill>
                  <a:prstClr val="black"/>
                </a:solidFill>
                <a:highlight>
                  <a:srgbClr val="00FFFF"/>
                </a:highlight>
                <a:latin typeface="Arial" panose="020B0604020202020204" pitchFamily="34" charset="0"/>
                <a:cs typeface="Arial" panose="020B0604020202020204" pitchFamily="34" charset="0"/>
              </a:rPr>
              <a:t>post-conference</a:t>
            </a:r>
            <a:r>
              <a:rPr lang="en-US" sz="2400" dirty="0">
                <a:solidFill>
                  <a:prstClr val="black"/>
                </a:solidFill>
                <a:latin typeface="Arial" panose="020B0604020202020204" pitchFamily="34" charset="0"/>
                <a:cs typeface="Arial" panose="020B0604020202020204" pitchFamily="34" charset="0"/>
              </a:rPr>
              <a:t>? </a:t>
            </a:r>
          </a:p>
          <a:p>
            <a:pPr defTabSz="914400" fontAlgn="base">
              <a:spcBef>
                <a:spcPct val="0"/>
              </a:spcBef>
              <a:spcAft>
                <a:spcPct val="0"/>
              </a:spcAft>
            </a:pPr>
            <a:endParaRPr lang="en-US" sz="2400" dirty="0">
              <a:solidFill>
                <a:prstClr val="black"/>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6CB8F6F-A806-451D-9D19-8D7A746FB2A6}"/>
              </a:ext>
            </a:extLst>
          </p:cNvPr>
          <p:cNvSpPr/>
          <p:nvPr/>
        </p:nvSpPr>
        <p:spPr>
          <a:xfrm>
            <a:off x="163605" y="2875901"/>
            <a:ext cx="4161838" cy="2677656"/>
          </a:xfrm>
          <a:prstGeom prst="rect">
            <a:avLst/>
          </a:prstGeom>
        </p:spPr>
        <p:txBody>
          <a:bodyPr wrap="square">
            <a:spAutoFit/>
          </a:bodyPr>
          <a:lstStyle/>
          <a:p>
            <a:pPr defTabSz="914400"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NOW, Share out what you would like to get out of your experience of the </a:t>
            </a:r>
            <a:r>
              <a:rPr lang="en-US" sz="2400" dirty="0">
                <a:solidFill>
                  <a:prstClr val="black"/>
                </a:solidFill>
                <a:highlight>
                  <a:srgbClr val="00FFFF"/>
                </a:highlight>
                <a:latin typeface="Arial" panose="020B0604020202020204" pitchFamily="34" charset="0"/>
                <a:cs typeface="Arial" panose="020B0604020202020204" pitchFamily="34" charset="0"/>
              </a:rPr>
              <a:t>post-conference.</a:t>
            </a:r>
          </a:p>
          <a:p>
            <a:pPr defTabSz="914400" fontAlgn="base">
              <a:spcBef>
                <a:spcPct val="0"/>
              </a:spcBef>
              <a:spcAft>
                <a:spcPct val="0"/>
              </a:spcAft>
            </a:pPr>
            <a:endParaRPr lang="en-US" sz="2400" dirty="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What do you expect from your appraiser?</a:t>
            </a:r>
          </a:p>
        </p:txBody>
      </p:sp>
      <p:pic>
        <p:nvPicPr>
          <p:cNvPr id="7" name="Picture 6">
            <a:extLst>
              <a:ext uri="{FF2B5EF4-FFF2-40B4-BE49-F238E27FC236}">
                <a16:creationId xmlns:a16="http://schemas.microsoft.com/office/drawing/2014/main" id="{36E797BE-9C39-4254-8B70-9DB87BADEB18}"/>
              </a:ext>
            </a:extLst>
          </p:cNvPr>
          <p:cNvPicPr>
            <a:picLocks noChangeAspect="1"/>
          </p:cNvPicPr>
          <p:nvPr/>
        </p:nvPicPr>
        <p:blipFill>
          <a:blip r:embed="rId4"/>
          <a:stretch>
            <a:fillRect/>
          </a:stretch>
        </p:blipFill>
        <p:spPr>
          <a:xfrm>
            <a:off x="4325443" y="1542324"/>
            <a:ext cx="4654952" cy="3982934"/>
          </a:xfrm>
          <a:prstGeom prst="rect">
            <a:avLst/>
          </a:prstGeom>
        </p:spPr>
      </p:pic>
    </p:spTree>
    <p:custDataLst>
      <p:tags r:id="rId1"/>
    </p:custDataLst>
    <p:extLst>
      <p:ext uri="{BB962C8B-B14F-4D97-AF65-F5344CB8AC3E}">
        <p14:creationId xmlns:p14="http://schemas.microsoft.com/office/powerpoint/2010/main" val="326781399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2400" y="76200"/>
            <a:ext cx="8915400" cy="555812"/>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Final Thoughts…</a:t>
            </a:r>
          </a:p>
        </p:txBody>
      </p:sp>
      <p:sp>
        <p:nvSpPr>
          <p:cNvPr id="4" name="TextBox 3"/>
          <p:cNvSpPr txBox="1"/>
          <p:nvPr/>
        </p:nvSpPr>
        <p:spPr>
          <a:xfrm>
            <a:off x="152400" y="861240"/>
            <a:ext cx="8763000" cy="5401479"/>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ü"/>
            </a:pPr>
            <a:r>
              <a:rPr lang="en-US" sz="1950" dirty="0">
                <a:solidFill>
                  <a:prstClr val="black"/>
                </a:solidFill>
                <a:latin typeface="Arial" panose="020B0604020202020204" pitchFamily="34" charset="0"/>
                <a:cs typeface="Arial" panose="020B0604020202020204" pitchFamily="34" charset="0"/>
              </a:rPr>
              <a:t>"Great teaching is at the core of every quality education system.“</a:t>
            </a:r>
            <a:br>
              <a:rPr lang="en-US" sz="1950" dirty="0">
                <a:solidFill>
                  <a:prstClr val="black"/>
                </a:solidFill>
                <a:latin typeface="Arial" panose="020B0604020202020204" pitchFamily="34" charset="0"/>
                <a:cs typeface="Arial" panose="020B0604020202020204" pitchFamily="34" charset="0"/>
              </a:rPr>
            </a:br>
            <a:r>
              <a:rPr lang="en-US" sz="1950" dirty="0">
                <a:solidFill>
                  <a:prstClr val="black"/>
                </a:solidFill>
                <a:latin typeface="Arial" panose="020B0604020202020204" pitchFamily="34" charset="0"/>
                <a:cs typeface="Arial" panose="020B0604020202020204" pitchFamily="34" charset="0"/>
              </a:rPr>
              <a:t> </a:t>
            </a:r>
          </a:p>
          <a:p>
            <a:pPr marL="457200" indent="-457200" defTabSz="914400" fontAlgn="base">
              <a:spcBef>
                <a:spcPct val="0"/>
              </a:spcBef>
              <a:spcAft>
                <a:spcPct val="0"/>
              </a:spcAft>
              <a:buFont typeface="Wingdings" panose="05000000000000000000" pitchFamily="2" charset="2"/>
              <a:buChar char="ü"/>
            </a:pPr>
            <a:r>
              <a:rPr lang="en-US" sz="1950" dirty="0">
                <a:solidFill>
                  <a:prstClr val="black"/>
                </a:solidFill>
                <a:latin typeface="Arial" panose="020B0604020202020204" pitchFamily="34" charset="0"/>
                <a:cs typeface="Arial" panose="020B0604020202020204" pitchFamily="34" charset="0"/>
              </a:rPr>
              <a:t>"Research shows that there is no greater in-school factor than having an outstanding education in the classroom.“</a:t>
            </a:r>
            <a:br>
              <a:rPr lang="en-US" sz="1950" dirty="0">
                <a:solidFill>
                  <a:prstClr val="black"/>
                </a:solidFill>
                <a:latin typeface="Arial" panose="020B0604020202020204" pitchFamily="34" charset="0"/>
                <a:cs typeface="Arial" panose="020B0604020202020204" pitchFamily="34" charset="0"/>
              </a:rPr>
            </a:br>
            <a:r>
              <a:rPr lang="en-US" sz="1950" dirty="0">
                <a:solidFill>
                  <a:prstClr val="black"/>
                </a:solidFill>
                <a:latin typeface="Arial" panose="020B0604020202020204" pitchFamily="34" charset="0"/>
                <a:cs typeface="Arial" panose="020B0604020202020204" pitchFamily="34" charset="0"/>
              </a:rPr>
              <a:t> </a:t>
            </a:r>
          </a:p>
          <a:p>
            <a:pPr marL="457200" indent="-457200" defTabSz="914400" fontAlgn="base">
              <a:spcBef>
                <a:spcPct val="0"/>
              </a:spcBef>
              <a:spcAft>
                <a:spcPct val="0"/>
              </a:spcAft>
              <a:buFont typeface="Wingdings" panose="05000000000000000000" pitchFamily="2" charset="2"/>
              <a:buChar char="ü"/>
            </a:pPr>
            <a:r>
              <a:rPr lang="en-US" sz="1950" dirty="0">
                <a:solidFill>
                  <a:prstClr val="black"/>
                </a:solidFill>
                <a:latin typeface="Arial" panose="020B0604020202020204" pitchFamily="34" charset="0"/>
                <a:cs typeface="Arial" panose="020B0604020202020204" pitchFamily="34" charset="0"/>
              </a:rPr>
              <a:t>T-TESS was developed by educators for educators.</a:t>
            </a:r>
            <a:br>
              <a:rPr lang="en-US" sz="1950" dirty="0">
                <a:solidFill>
                  <a:prstClr val="black"/>
                </a:solidFill>
                <a:latin typeface="Arial" panose="020B0604020202020204" pitchFamily="34" charset="0"/>
                <a:cs typeface="Arial" panose="020B0604020202020204" pitchFamily="34" charset="0"/>
              </a:rPr>
            </a:br>
            <a:endParaRPr lang="en-US" sz="1950" dirty="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sz="1950" dirty="0">
                <a:solidFill>
                  <a:prstClr val="black"/>
                </a:solidFill>
                <a:latin typeface="Arial" panose="020B0604020202020204" pitchFamily="34" charset="0"/>
                <a:cs typeface="Arial" panose="020B0604020202020204" pitchFamily="34" charset="0"/>
              </a:rPr>
              <a:t>T-TESS is aligned to research-based, best practices for teaching and learning. </a:t>
            </a:r>
            <a:br>
              <a:rPr lang="en-US" sz="1950" dirty="0">
                <a:solidFill>
                  <a:prstClr val="black"/>
                </a:solidFill>
                <a:latin typeface="Arial" panose="020B0604020202020204" pitchFamily="34" charset="0"/>
                <a:cs typeface="Arial" panose="020B0604020202020204" pitchFamily="34" charset="0"/>
              </a:rPr>
            </a:br>
            <a:endParaRPr lang="en-US" sz="1950" dirty="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dirty="0">
                <a:solidFill>
                  <a:prstClr val="black"/>
                </a:solidFill>
                <a:latin typeface="Arial" panose="020B0604020202020204" pitchFamily="34" charset="0"/>
                <a:cs typeface="Arial" panose="020B0604020202020204" pitchFamily="34" charset="0"/>
              </a:rPr>
              <a:t>The 'Proficient' performance level is representative of a 'Rock Solid' teacher. </a:t>
            </a:r>
            <a:br>
              <a:rPr lang="en-US" dirty="0">
                <a:solidFill>
                  <a:prstClr val="black"/>
                </a:solidFill>
                <a:latin typeface="Arial" panose="020B0604020202020204" pitchFamily="34" charset="0"/>
                <a:cs typeface="Arial" panose="020B0604020202020204" pitchFamily="34" charset="0"/>
              </a:rPr>
            </a:br>
            <a:endParaRPr lang="en-US" dirty="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dirty="0">
                <a:solidFill>
                  <a:prstClr val="black"/>
                </a:solidFill>
                <a:latin typeface="Arial" panose="020B0604020202020204" pitchFamily="34" charset="0"/>
                <a:cs typeface="Arial" panose="020B0604020202020204" pitchFamily="34" charset="0"/>
              </a:rPr>
              <a:t>The ultimate outcome is improved student achievement. </a:t>
            </a:r>
          </a:p>
          <a:p>
            <a:pPr marL="457200" indent="-457200" defTabSz="914400" fontAlgn="base">
              <a:spcBef>
                <a:spcPct val="0"/>
              </a:spcBef>
              <a:spcAft>
                <a:spcPct val="0"/>
              </a:spcAft>
              <a:buFont typeface="Wingdings" panose="05000000000000000000" pitchFamily="2" charset="2"/>
              <a:buChar char="ü"/>
            </a:pPr>
            <a:endParaRPr lang="en-US" sz="1950" dirty="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sz="1950" dirty="0">
                <a:solidFill>
                  <a:prstClr val="black"/>
                </a:solidFill>
                <a:latin typeface="Arial" panose="020B0604020202020204" pitchFamily="34" charset="0"/>
                <a:cs typeface="Arial" panose="020B0604020202020204" pitchFamily="34" charset="0"/>
              </a:rPr>
              <a:t>The T-TESS process provides for actionable, timely feedback, allowing teachers set goals and identify professional development that will lead to refinement in knowledge and skills. </a:t>
            </a:r>
          </a:p>
          <a:p>
            <a:pPr defTabSz="914400" fontAlgn="base">
              <a:spcBef>
                <a:spcPct val="0"/>
              </a:spcBef>
              <a:spcAft>
                <a:spcPct val="0"/>
              </a:spcAft>
            </a:pPr>
            <a:endParaRPr lang="en-US" dirty="0">
              <a:solidFill>
                <a:prstClr val="black"/>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189965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2657512-4001-42C3-AFFA-30E1CE1F9B4C}"/>
              </a:ext>
            </a:extLst>
          </p:cNvPr>
          <p:cNvSpPr txBox="1">
            <a:spLocks/>
          </p:cNvSpPr>
          <p:nvPr/>
        </p:nvSpPr>
        <p:spPr>
          <a:xfrm>
            <a:off x="114299" y="3452813"/>
            <a:ext cx="8928847" cy="971550"/>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341710" rtl="0" eaLnBrk="1" fontAlgn="base" hangingPunct="1">
              <a:spcBef>
                <a:spcPct val="0"/>
              </a:spcBef>
              <a:spcAft>
                <a:spcPct val="0"/>
              </a:spcAft>
              <a:defRPr sz="2625" b="1" kern="1200">
                <a:solidFill>
                  <a:schemeClr val="bg1"/>
                </a:solidFill>
                <a:latin typeface="+mj-lt"/>
                <a:ea typeface="+mj-ea"/>
                <a:cs typeface="+mj-cs"/>
              </a:defRPr>
            </a:lvl1pPr>
            <a:lvl2pPr algn="l" defTabSz="341710" rtl="0" eaLnBrk="1" fontAlgn="base" hangingPunct="1">
              <a:spcBef>
                <a:spcPct val="0"/>
              </a:spcBef>
              <a:spcAft>
                <a:spcPct val="0"/>
              </a:spcAft>
              <a:defRPr sz="2625" b="1">
                <a:solidFill>
                  <a:schemeClr val="bg1"/>
                </a:solidFill>
                <a:latin typeface="Calibri" panose="020F0502020204030204" pitchFamily="34" charset="0"/>
              </a:defRPr>
            </a:lvl2pPr>
            <a:lvl3pPr algn="l" defTabSz="341710" rtl="0" eaLnBrk="1" fontAlgn="base" hangingPunct="1">
              <a:spcBef>
                <a:spcPct val="0"/>
              </a:spcBef>
              <a:spcAft>
                <a:spcPct val="0"/>
              </a:spcAft>
              <a:defRPr sz="2625" b="1">
                <a:solidFill>
                  <a:schemeClr val="bg1"/>
                </a:solidFill>
                <a:latin typeface="Calibri" panose="020F0502020204030204" pitchFamily="34" charset="0"/>
              </a:defRPr>
            </a:lvl3pPr>
            <a:lvl4pPr algn="l" defTabSz="341710" rtl="0" eaLnBrk="1" fontAlgn="base" hangingPunct="1">
              <a:spcBef>
                <a:spcPct val="0"/>
              </a:spcBef>
              <a:spcAft>
                <a:spcPct val="0"/>
              </a:spcAft>
              <a:defRPr sz="2625" b="1">
                <a:solidFill>
                  <a:schemeClr val="bg1"/>
                </a:solidFill>
                <a:latin typeface="Calibri" panose="020F0502020204030204" pitchFamily="34" charset="0"/>
              </a:defRPr>
            </a:lvl4pPr>
            <a:lvl5pPr algn="l" defTabSz="341710" rtl="0" eaLnBrk="1" fontAlgn="base" hangingPunct="1">
              <a:spcBef>
                <a:spcPct val="0"/>
              </a:spcBef>
              <a:spcAft>
                <a:spcPct val="0"/>
              </a:spcAft>
              <a:defRPr sz="2625" b="1">
                <a:solidFill>
                  <a:schemeClr val="bg1"/>
                </a:solidFill>
                <a:latin typeface="Calibri" panose="020F0502020204030204" pitchFamily="34" charset="0"/>
              </a:defRPr>
            </a:lvl5pPr>
            <a:lvl6pPr marL="342900" algn="l" defTabSz="341710" rtl="0" eaLnBrk="1" fontAlgn="base" hangingPunct="1">
              <a:spcBef>
                <a:spcPct val="0"/>
              </a:spcBef>
              <a:spcAft>
                <a:spcPct val="0"/>
              </a:spcAft>
              <a:defRPr sz="2625" b="1">
                <a:solidFill>
                  <a:schemeClr val="bg1"/>
                </a:solidFill>
                <a:latin typeface="Calibri" panose="020F0502020204030204" pitchFamily="34" charset="0"/>
              </a:defRPr>
            </a:lvl6pPr>
            <a:lvl7pPr marL="685800" algn="l" defTabSz="341710" rtl="0" eaLnBrk="1" fontAlgn="base" hangingPunct="1">
              <a:spcBef>
                <a:spcPct val="0"/>
              </a:spcBef>
              <a:spcAft>
                <a:spcPct val="0"/>
              </a:spcAft>
              <a:defRPr sz="2625" b="1">
                <a:solidFill>
                  <a:schemeClr val="bg1"/>
                </a:solidFill>
                <a:latin typeface="Calibri" panose="020F0502020204030204" pitchFamily="34" charset="0"/>
              </a:defRPr>
            </a:lvl7pPr>
            <a:lvl8pPr marL="1028700" algn="l" defTabSz="341710" rtl="0" eaLnBrk="1" fontAlgn="base" hangingPunct="1">
              <a:spcBef>
                <a:spcPct val="0"/>
              </a:spcBef>
              <a:spcAft>
                <a:spcPct val="0"/>
              </a:spcAft>
              <a:defRPr sz="2625" b="1">
                <a:solidFill>
                  <a:schemeClr val="bg1"/>
                </a:solidFill>
                <a:latin typeface="Calibri" panose="020F0502020204030204" pitchFamily="34" charset="0"/>
              </a:defRPr>
            </a:lvl8pPr>
            <a:lvl9pPr marL="1371600" algn="l" defTabSz="341710" rtl="0" eaLnBrk="1" fontAlgn="base" hangingPunct="1">
              <a:spcBef>
                <a:spcPct val="0"/>
              </a:spcBef>
              <a:spcAft>
                <a:spcPct val="0"/>
              </a:spcAft>
              <a:defRPr sz="2625" b="1">
                <a:solidFill>
                  <a:schemeClr val="bg1"/>
                </a:solidFill>
                <a:latin typeface="Calibri" panose="020F0502020204030204" pitchFamily="34" charset="0"/>
              </a:defRPr>
            </a:lvl9pPr>
          </a:lstStyle>
          <a:p>
            <a:pPr marL="255985" indent="-255985" fontAlgn="auto">
              <a:spcBef>
                <a:spcPct val="20000"/>
              </a:spcBef>
              <a:spcAft>
                <a:spcPts val="0"/>
              </a:spcAft>
              <a:buFont typeface="Arial" panose="020B0604020202020204" pitchFamily="34" charset="0"/>
              <a:buNone/>
              <a:defRPr/>
            </a:pPr>
            <a:endParaRPr lang="en-US" sz="3000" dirty="0">
              <a:ln w="22225">
                <a:noFill/>
                <a:prstDash val="solid"/>
              </a:ln>
              <a:latin typeface="+mn-lt"/>
              <a:ea typeface="+mn-ea"/>
              <a:cs typeface="+mn-cs"/>
            </a:endParaRPr>
          </a:p>
        </p:txBody>
      </p:sp>
      <p:sp>
        <p:nvSpPr>
          <p:cNvPr id="2" name="Text Placeholder 1"/>
          <p:cNvSpPr>
            <a:spLocks noGrp="1"/>
          </p:cNvSpPr>
          <p:nvPr>
            <p:ph type="title" idx="4294967295"/>
          </p:nvPr>
        </p:nvSpPr>
        <p:spPr bwMode="auto">
          <a:xfrm>
            <a:off x="465138" y="3405188"/>
            <a:ext cx="8229600" cy="10668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bg1"/>
                </a:solidFill>
                <a:effectLst/>
                <a:uLnTx/>
                <a:uFillTx/>
                <a:latin typeface="+mn-lt"/>
                <a:ea typeface="+mn-ea"/>
                <a:cs typeface="+mn-cs"/>
              </a:rPr>
              <a:t>Goal Setting and </a:t>
            </a:r>
          </a:p>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bg1"/>
                </a:solidFill>
                <a:effectLst/>
                <a:uLnTx/>
                <a:uFillTx/>
                <a:latin typeface="+mn-lt"/>
                <a:ea typeface="+mn-ea"/>
                <a:cs typeface="+mn-cs"/>
              </a:rPr>
              <a:t>Professional Development Plan</a:t>
            </a:r>
          </a:p>
        </p:txBody>
      </p:sp>
      <p:sp>
        <p:nvSpPr>
          <p:cNvPr id="3" name="Text Placeholder 2"/>
          <p:cNvSpPr>
            <a:spLocks noGrp="1"/>
          </p:cNvSpPr>
          <p:nvPr>
            <p:ph type="body" sz="quarter" idx="11"/>
          </p:nvPr>
        </p:nvSpPr>
        <p:spPr>
          <a:xfrm>
            <a:off x="466840" y="4327012"/>
            <a:ext cx="8229600" cy="914400"/>
          </a:xfrm>
        </p:spPr>
        <p:txBody>
          <a:bodyPr/>
          <a:lstStyle/>
          <a:p>
            <a:r>
              <a:rPr lang="en-US" sz="3600" b="1" dirty="0"/>
              <a:t>Brownsville ISD - Teacher Refresher</a:t>
            </a:r>
          </a:p>
        </p:txBody>
      </p:sp>
      <p:pic>
        <p:nvPicPr>
          <p:cNvPr id="2050" name="Picture 2" descr="School Calendar |">
            <a:extLst>
              <a:ext uri="{FF2B5EF4-FFF2-40B4-BE49-F238E27FC236}">
                <a16:creationId xmlns:a16="http://schemas.microsoft.com/office/drawing/2014/main" id="{9360E768-253B-40F2-8CE7-D5C49E3AB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8322" y="5164511"/>
            <a:ext cx="2547491" cy="14447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2107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914400"/>
            <a:ext cx="8915400" cy="971550"/>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w="22225">
                  <a:noFill/>
                  <a:prstDash val="solid"/>
                </a:ln>
                <a:solidFill>
                  <a:schemeClr val="bg1"/>
                </a:solidFill>
                <a:effectLst/>
                <a:uLnTx/>
                <a:uFillTx/>
                <a:latin typeface="+mn-lt"/>
                <a:ea typeface="+mn-ea"/>
                <a:cs typeface="+mn-cs"/>
              </a:rPr>
              <a:t>What is the purpose of the </a:t>
            </a: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Goal-Setting and Professional Development Plan </a:t>
            </a:r>
            <a:r>
              <a:rPr kumimoji="0" lang="en-US" sz="3000" b="0" i="0" u="none" strike="noStrike" kern="1200" cap="none" spc="0" normalizeH="0" baseline="0" noProof="0" dirty="0">
                <a:ln w="22225">
                  <a:noFill/>
                  <a:prstDash val="solid"/>
                </a:ln>
                <a:solidFill>
                  <a:schemeClr val="bg1"/>
                </a:solidFill>
                <a:effectLst/>
                <a:uLnTx/>
                <a:uFillTx/>
                <a:latin typeface="+mn-lt"/>
                <a:ea typeface="+mn-ea"/>
                <a:cs typeface="+mn-cs"/>
              </a:rPr>
              <a:t>process?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sp>
        <p:nvSpPr>
          <p:cNvPr id="4" name="Content Placeholder 2"/>
          <p:cNvSpPr>
            <a:spLocks noGrp="1"/>
          </p:cNvSpPr>
          <p:nvPr>
            <p:ph idx="1"/>
          </p:nvPr>
        </p:nvSpPr>
        <p:spPr>
          <a:xfrm>
            <a:off x="446315" y="2462893"/>
            <a:ext cx="8229600" cy="1790700"/>
          </a:xfrm>
        </p:spPr>
        <p:txBody>
          <a:bodyPr>
            <a:normAutofit/>
          </a:bodyPr>
          <a:lstStyle/>
          <a:p>
            <a:pPr marL="0" indent="0"/>
            <a:r>
              <a:rPr lang="en-US" sz="2100" dirty="0"/>
              <a:t>GSPD is an </a:t>
            </a:r>
            <a:r>
              <a:rPr lang="en-US" sz="2100" u="sng" dirty="0"/>
              <a:t>ongoing, recursive process</a:t>
            </a:r>
            <a:r>
              <a:rPr lang="en-US" sz="2100" dirty="0"/>
              <a:t> through which </a:t>
            </a:r>
            <a:r>
              <a:rPr lang="en-US" sz="2100" b="1" dirty="0"/>
              <a:t>teachers authentically engage in reflection about current professional practices, identify individualized professional growth goals, establish and implement a professional development plan to attain those goals, and track progress toward the goals over the course of the year. </a:t>
            </a:r>
            <a:endParaRPr lang="en-US" sz="2100" dirty="0"/>
          </a:p>
          <a:p>
            <a:endParaRPr lang="en-US" sz="2100" dirty="0"/>
          </a:p>
        </p:txBody>
      </p:sp>
    </p:spTree>
    <p:custDataLst>
      <p:tags r:id="rId1"/>
    </p:custDataLst>
    <p:extLst>
      <p:ext uri="{BB962C8B-B14F-4D97-AF65-F5344CB8AC3E}">
        <p14:creationId xmlns:p14="http://schemas.microsoft.com/office/powerpoint/2010/main" val="131997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4">
                                            <p:txEl>
                                              <p:pRg st="0" end="0"/>
                                            </p:txEl>
                                          </p:spTgt>
                                        </p:tgtEl>
                                        <p:attrNameLst>
                                          <p:attrName>style.color</p:attrName>
                                        </p:attrNameLst>
                                      </p:cBhvr>
                                      <p:to>
                                        <a:schemeClr val="accent2"/>
                                      </p:to>
                                    </p:animClr>
                                    <p:animClr clrSpc="rgb" dir="cw">
                                      <p:cBhvr>
                                        <p:cTn id="7" dur="500" fill="hold"/>
                                        <p:tgtEl>
                                          <p:spTgt spid="4">
                                            <p:txEl>
                                              <p:pRg st="0" end="0"/>
                                            </p:txEl>
                                          </p:spTgt>
                                        </p:tgtEl>
                                        <p:attrNameLst>
                                          <p:attrName>fillcolor</p:attrName>
                                        </p:attrNameLst>
                                      </p:cBhvr>
                                      <p:to>
                                        <a:schemeClr val="accent2"/>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975A-8993-4B4D-A00B-98F2B0F513B5}"/>
              </a:ext>
            </a:extLst>
          </p:cNvPr>
          <p:cNvSpPr>
            <a:spLocks noGrp="1"/>
          </p:cNvSpPr>
          <p:nvPr>
            <p:ph type="title" idx="4294967295"/>
          </p:nvPr>
        </p:nvSpPr>
        <p:spPr>
          <a:xfrm>
            <a:off x="628650" y="-1325563"/>
            <a:ext cx="7886700" cy="1325563"/>
          </a:xfrm>
          <a:prstGeom prst="rect">
            <a:avLst/>
          </a:prstGeom>
        </p:spPr>
        <p:txBody>
          <a:bodyPr anchor="b"/>
          <a:lstStyle/>
          <a:p>
            <a:r>
              <a:rPr lang="en-CA" dirty="0">
                <a:solidFill>
                  <a:srgbClr val="F0F0F0"/>
                </a:solidFill>
              </a:rPr>
              <a:t>The  Following Year… - 2</a:t>
            </a:r>
          </a:p>
        </p:txBody>
      </p:sp>
      <p:sp>
        <p:nvSpPr>
          <p:cNvPr id="3" name="Content Placeholder 2"/>
          <p:cNvSpPr>
            <a:spLocks noGrp="1"/>
          </p:cNvSpPr>
          <p:nvPr>
            <p:ph idx="1"/>
          </p:nvPr>
        </p:nvSpPr>
        <p:spPr>
          <a:xfrm>
            <a:off x="538480" y="308187"/>
            <a:ext cx="8229600" cy="4724400"/>
          </a:xfrm>
        </p:spPr>
        <p:txBody>
          <a:bodyPr/>
          <a:lstStyle/>
          <a:p>
            <a:r>
              <a:rPr lang="en-US" sz="4050" b="1" i="1" dirty="0"/>
              <a:t>Every teacher is expected to create 1 professional goal.</a:t>
            </a:r>
          </a:p>
          <a:p>
            <a:endParaRPr lang="en-US" sz="2400" b="1" i="1" dirty="0"/>
          </a:p>
          <a:p>
            <a:r>
              <a:rPr lang="en-US" sz="4050" b="1" i="1" dirty="0"/>
              <a:t>It should only focus on one T-TESS Dimension.</a:t>
            </a:r>
          </a:p>
          <a:p>
            <a:endParaRPr lang="en-US" sz="2800" b="1" i="1" dirty="0"/>
          </a:p>
          <a:p>
            <a:r>
              <a:rPr lang="en-US" sz="4050" b="1" i="1" dirty="0"/>
              <a:t>Things to consider: A teacher’s area of refinement from the 2022-2023 School Year.</a:t>
            </a:r>
            <a:endParaRPr lang="en-US" sz="4050" dirty="0"/>
          </a:p>
        </p:txBody>
      </p:sp>
    </p:spTree>
    <p:custDataLst>
      <p:tags r:id="rId1"/>
    </p:custDataLst>
    <p:extLst>
      <p:ext uri="{BB962C8B-B14F-4D97-AF65-F5344CB8AC3E}">
        <p14:creationId xmlns:p14="http://schemas.microsoft.com/office/powerpoint/2010/main" val="214078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1D6A-11C3-42B7-BEAB-121EB1F7524B}"/>
              </a:ext>
            </a:extLst>
          </p:cNvPr>
          <p:cNvSpPr>
            <a:spLocks noGrp="1"/>
          </p:cNvSpPr>
          <p:nvPr>
            <p:ph type="title"/>
          </p:nvPr>
        </p:nvSpPr>
        <p:spPr>
          <a:xfrm>
            <a:off x="457200" y="-1143000"/>
            <a:ext cx="8229600" cy="1143000"/>
          </a:xfrm>
        </p:spPr>
        <p:txBody>
          <a:bodyPr anchor="b"/>
          <a:lstStyle/>
          <a:p>
            <a:r>
              <a:rPr lang="en-CA" dirty="0">
                <a:solidFill>
                  <a:srgbClr val="F0F0F0"/>
                </a:solidFill>
              </a:rPr>
              <a:t>What actually happens…? - 3</a:t>
            </a:r>
          </a:p>
        </p:txBody>
      </p:sp>
      <p:sp>
        <p:nvSpPr>
          <p:cNvPr id="12" name="TextBox 11"/>
          <p:cNvSpPr txBox="1"/>
          <p:nvPr/>
        </p:nvSpPr>
        <p:spPr>
          <a:xfrm>
            <a:off x="4187053" y="3119068"/>
            <a:ext cx="1394455" cy="553998"/>
          </a:xfrm>
          <a:prstGeom prst="rect">
            <a:avLst/>
          </a:prstGeom>
          <a:noFill/>
        </p:spPr>
        <p:txBody>
          <a:bodyPr wrap="square" rtlCol="0">
            <a:spAutoFit/>
          </a:bodyPr>
          <a:lstStyle/>
          <a:p>
            <a:pPr algn="ctr"/>
            <a:r>
              <a:rPr lang="en-US" sz="1500" b="1" dirty="0">
                <a:latin typeface="+mj-lt"/>
              </a:rPr>
              <a:t>Continuous Improvement</a:t>
            </a:r>
          </a:p>
        </p:txBody>
      </p:sp>
      <p:graphicFrame>
        <p:nvGraphicFramePr>
          <p:cNvPr id="4" name="Content Placeholder 3" descr="Diagram of the annual goal setting cycle depicted with the following steps:&#10;&#10;- Teacher &quot;Orientation&quot; of the Process&#10;- Self-Assessment: Data and Rubric Review to Determine Need&#10;- Formulate Goal(s) to address the Need&#10;- Develop Goal-Setting and Professional Development Plan&#10;- Formatively Review Goals and Professional Development Plan&#10;- Track Goal Progress and Results Throughout the Year&#10;- Prepare for End-of-Year Conference to Discuss Goal Progress/Attainment&#10;- Establish Preliminary Goals for the Following Year"/>
          <p:cNvGraphicFramePr>
            <a:graphicFrameLocks noGrp="1"/>
          </p:cNvGraphicFramePr>
          <p:nvPr>
            <p:ph sz="quarter" idx="13"/>
            <p:extLst>
              <p:ext uri="{D42A27DB-BD31-4B8C-83A1-F6EECF244321}">
                <p14:modId xmlns:p14="http://schemas.microsoft.com/office/powerpoint/2010/main" val="3865481364"/>
              </p:ext>
            </p:extLst>
          </p:nvPr>
        </p:nvGraphicFramePr>
        <p:xfrm>
          <a:off x="366141" y="1262131"/>
          <a:ext cx="8743950" cy="4536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5-Point Star 12" descr="Star marking the step 'Teacher &quot;Orientation&quot; of the Process'"/>
          <p:cNvSpPr/>
          <p:nvPr/>
        </p:nvSpPr>
        <p:spPr>
          <a:xfrm>
            <a:off x="3914775" y="971550"/>
            <a:ext cx="533400" cy="434340"/>
          </a:xfrm>
          <a:prstGeom prst="star5">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Notched Right Arrow 14" descr="An arrow leads from Continuous Improvement to each individual step in the previous list "/>
          <p:cNvSpPr/>
          <p:nvPr/>
        </p:nvSpPr>
        <p:spPr>
          <a:xfrm rot="16200000">
            <a:off x="4396891" y="2047031"/>
            <a:ext cx="682451"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Notched Right Arrow 15">
            <a:extLst>
              <a:ext uri="{C183D7F6-B498-43B3-948B-1728B52AA6E4}">
                <adec:decorative xmlns:adec="http://schemas.microsoft.com/office/drawing/2017/decorative" val="1"/>
              </a:ext>
            </a:extLst>
          </p:cNvPr>
          <p:cNvSpPr/>
          <p:nvPr/>
        </p:nvSpPr>
        <p:spPr>
          <a:xfrm rot="18082599">
            <a:off x="5066149" y="2466254"/>
            <a:ext cx="700295"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Notched Right Arrow 16">
            <a:extLst>
              <a:ext uri="{C183D7F6-B498-43B3-948B-1728B52AA6E4}">
                <adec:decorative xmlns:adec="http://schemas.microsoft.com/office/drawing/2017/decorative" val="1"/>
              </a:ext>
            </a:extLst>
          </p:cNvPr>
          <p:cNvSpPr/>
          <p:nvPr/>
        </p:nvSpPr>
        <p:spPr>
          <a:xfrm>
            <a:off x="5707759" y="3247916"/>
            <a:ext cx="435866" cy="3634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Notched Right Arrow 17">
            <a:extLst>
              <a:ext uri="{C183D7F6-B498-43B3-948B-1728B52AA6E4}">
                <adec:decorative xmlns:adec="http://schemas.microsoft.com/office/drawing/2017/decorative" val="1"/>
              </a:ext>
            </a:extLst>
          </p:cNvPr>
          <p:cNvSpPr/>
          <p:nvPr/>
        </p:nvSpPr>
        <p:spPr>
          <a:xfrm rot="3572806">
            <a:off x="5016689" y="3874103"/>
            <a:ext cx="70008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Notched Right Arrow 18">
            <a:extLst>
              <a:ext uri="{C183D7F6-B498-43B3-948B-1728B52AA6E4}">
                <adec:decorative xmlns:adec="http://schemas.microsoft.com/office/drawing/2017/decorative" val="1"/>
              </a:ext>
            </a:extLst>
          </p:cNvPr>
          <p:cNvSpPr/>
          <p:nvPr/>
        </p:nvSpPr>
        <p:spPr>
          <a:xfrm rot="5400000">
            <a:off x="4450556" y="4320700"/>
            <a:ext cx="700088" cy="4405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Notched Right Arrow 19">
            <a:extLst>
              <a:ext uri="{C183D7F6-B498-43B3-948B-1728B52AA6E4}">
                <adec:decorative xmlns:adec="http://schemas.microsoft.com/office/drawing/2017/decorative" val="1"/>
              </a:ext>
            </a:extLst>
          </p:cNvPr>
          <p:cNvSpPr/>
          <p:nvPr/>
        </p:nvSpPr>
        <p:spPr>
          <a:xfrm rot="7772284">
            <a:off x="3798531" y="3880147"/>
            <a:ext cx="70008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Notched Right Arrow 20">
            <a:extLst>
              <a:ext uri="{C183D7F6-B498-43B3-948B-1728B52AA6E4}">
                <adec:decorative xmlns:adec="http://schemas.microsoft.com/office/drawing/2017/decorative" val="1"/>
              </a:ext>
            </a:extLst>
          </p:cNvPr>
          <p:cNvSpPr/>
          <p:nvPr/>
        </p:nvSpPr>
        <p:spPr>
          <a:xfrm rot="10800000">
            <a:off x="3490828" y="3300752"/>
            <a:ext cx="514350" cy="3521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Notched Right Arrow 21">
            <a:extLst>
              <a:ext uri="{C183D7F6-B498-43B3-948B-1728B52AA6E4}">
                <adec:decorative xmlns:adec="http://schemas.microsoft.com/office/drawing/2017/decorative" val="1"/>
              </a:ext>
            </a:extLst>
          </p:cNvPr>
          <p:cNvSpPr/>
          <p:nvPr/>
        </p:nvSpPr>
        <p:spPr>
          <a:xfrm rot="14069376">
            <a:off x="3798530" y="2536252"/>
            <a:ext cx="70008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5">
            <a:extLst>
              <a:ext uri="{FF2B5EF4-FFF2-40B4-BE49-F238E27FC236}">
                <a16:creationId xmlns:a16="http://schemas.microsoft.com/office/drawing/2014/main" id="{C0B08D38-12A1-49DD-BAEE-82CE18007EEF}"/>
              </a:ext>
            </a:extLst>
          </p:cNvPr>
          <p:cNvSpPr txBox="1">
            <a:spLocks/>
          </p:cNvSpPr>
          <p:nvPr/>
        </p:nvSpPr>
        <p:spPr>
          <a:xfrm>
            <a:off x="152400" y="76200"/>
            <a:ext cx="8915400" cy="62775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341710" rtl="0" eaLnBrk="1" fontAlgn="base" hangingPunct="1">
              <a:spcBef>
                <a:spcPct val="0"/>
              </a:spcBef>
              <a:spcAft>
                <a:spcPct val="0"/>
              </a:spcAft>
              <a:defRPr sz="2625" b="1" kern="1200">
                <a:solidFill>
                  <a:schemeClr val="bg1"/>
                </a:solidFill>
                <a:latin typeface="+mj-lt"/>
                <a:ea typeface="+mj-ea"/>
                <a:cs typeface="+mj-cs"/>
              </a:defRPr>
            </a:lvl1pPr>
            <a:lvl2pPr algn="l" defTabSz="341710" rtl="0" eaLnBrk="1" fontAlgn="base" hangingPunct="1">
              <a:spcBef>
                <a:spcPct val="0"/>
              </a:spcBef>
              <a:spcAft>
                <a:spcPct val="0"/>
              </a:spcAft>
              <a:defRPr sz="2625" b="1">
                <a:solidFill>
                  <a:schemeClr val="bg1"/>
                </a:solidFill>
                <a:latin typeface="Calibri" panose="020F0502020204030204" pitchFamily="34" charset="0"/>
              </a:defRPr>
            </a:lvl2pPr>
            <a:lvl3pPr algn="l" defTabSz="341710" rtl="0" eaLnBrk="1" fontAlgn="base" hangingPunct="1">
              <a:spcBef>
                <a:spcPct val="0"/>
              </a:spcBef>
              <a:spcAft>
                <a:spcPct val="0"/>
              </a:spcAft>
              <a:defRPr sz="2625" b="1">
                <a:solidFill>
                  <a:schemeClr val="bg1"/>
                </a:solidFill>
                <a:latin typeface="Calibri" panose="020F0502020204030204" pitchFamily="34" charset="0"/>
              </a:defRPr>
            </a:lvl3pPr>
            <a:lvl4pPr algn="l" defTabSz="341710" rtl="0" eaLnBrk="1" fontAlgn="base" hangingPunct="1">
              <a:spcBef>
                <a:spcPct val="0"/>
              </a:spcBef>
              <a:spcAft>
                <a:spcPct val="0"/>
              </a:spcAft>
              <a:defRPr sz="2625" b="1">
                <a:solidFill>
                  <a:schemeClr val="bg1"/>
                </a:solidFill>
                <a:latin typeface="Calibri" panose="020F0502020204030204" pitchFamily="34" charset="0"/>
              </a:defRPr>
            </a:lvl4pPr>
            <a:lvl5pPr algn="l" defTabSz="341710" rtl="0" eaLnBrk="1" fontAlgn="base" hangingPunct="1">
              <a:spcBef>
                <a:spcPct val="0"/>
              </a:spcBef>
              <a:spcAft>
                <a:spcPct val="0"/>
              </a:spcAft>
              <a:defRPr sz="2625" b="1">
                <a:solidFill>
                  <a:schemeClr val="bg1"/>
                </a:solidFill>
                <a:latin typeface="Calibri" panose="020F0502020204030204" pitchFamily="34" charset="0"/>
              </a:defRPr>
            </a:lvl5pPr>
            <a:lvl6pPr marL="342900" algn="l" defTabSz="341710" rtl="0" eaLnBrk="1" fontAlgn="base" hangingPunct="1">
              <a:spcBef>
                <a:spcPct val="0"/>
              </a:spcBef>
              <a:spcAft>
                <a:spcPct val="0"/>
              </a:spcAft>
              <a:defRPr sz="2625" b="1">
                <a:solidFill>
                  <a:schemeClr val="bg1"/>
                </a:solidFill>
                <a:latin typeface="Calibri" panose="020F0502020204030204" pitchFamily="34" charset="0"/>
              </a:defRPr>
            </a:lvl6pPr>
            <a:lvl7pPr marL="685800" algn="l" defTabSz="341710" rtl="0" eaLnBrk="1" fontAlgn="base" hangingPunct="1">
              <a:spcBef>
                <a:spcPct val="0"/>
              </a:spcBef>
              <a:spcAft>
                <a:spcPct val="0"/>
              </a:spcAft>
              <a:defRPr sz="2625" b="1">
                <a:solidFill>
                  <a:schemeClr val="bg1"/>
                </a:solidFill>
                <a:latin typeface="Calibri" panose="020F0502020204030204" pitchFamily="34" charset="0"/>
              </a:defRPr>
            </a:lvl7pPr>
            <a:lvl8pPr marL="1028700" algn="l" defTabSz="341710" rtl="0" eaLnBrk="1" fontAlgn="base" hangingPunct="1">
              <a:spcBef>
                <a:spcPct val="0"/>
              </a:spcBef>
              <a:spcAft>
                <a:spcPct val="0"/>
              </a:spcAft>
              <a:defRPr sz="2625" b="1">
                <a:solidFill>
                  <a:schemeClr val="bg1"/>
                </a:solidFill>
                <a:latin typeface="Calibri" panose="020F0502020204030204" pitchFamily="34" charset="0"/>
              </a:defRPr>
            </a:lvl8pPr>
            <a:lvl9pPr marL="1371600" algn="l" defTabSz="341710" rtl="0" eaLnBrk="1" fontAlgn="base" hangingPunct="1">
              <a:spcBef>
                <a:spcPct val="0"/>
              </a:spcBef>
              <a:spcAft>
                <a:spcPct val="0"/>
              </a:spcAft>
              <a:defRPr sz="2625" b="1">
                <a:solidFill>
                  <a:schemeClr val="bg1"/>
                </a:solidFill>
                <a:latin typeface="Calibri" panose="020F0502020204030204" pitchFamily="34" charset="0"/>
              </a:defRPr>
            </a:lvl9pPr>
          </a:lstStyle>
          <a:p>
            <a:pPr marL="255985" indent="-255985" fontAlgn="auto">
              <a:spcBef>
                <a:spcPct val="20000"/>
              </a:spcBef>
              <a:spcAft>
                <a:spcPts val="0"/>
              </a:spcAft>
              <a:buFont typeface="Arial" panose="020B0604020202020204" pitchFamily="34" charset="0"/>
              <a:buNone/>
              <a:defRPr/>
            </a:pPr>
            <a:r>
              <a:rPr lang="en-US" sz="3000">
                <a:ln w="22225">
                  <a:noFill/>
                  <a:prstDash val="solid"/>
                </a:ln>
                <a:latin typeface="+mn-lt"/>
                <a:ea typeface="+mn-ea"/>
                <a:cs typeface="+mn-cs"/>
              </a:rPr>
              <a:t>What actually happens…? </a:t>
            </a:r>
            <a:endParaRPr lang="en-US" sz="3000" dirty="0">
              <a:ln w="22225">
                <a:noFill/>
                <a:prstDash val="solid"/>
              </a:ln>
              <a:latin typeface="+mn-lt"/>
              <a:ea typeface="+mn-ea"/>
              <a:cs typeface="+mn-cs"/>
            </a:endParaRPr>
          </a:p>
        </p:txBody>
      </p:sp>
    </p:spTree>
    <p:custDataLst>
      <p:tags r:id="rId1"/>
    </p:custDataLst>
    <p:extLst>
      <p:ext uri="{BB962C8B-B14F-4D97-AF65-F5344CB8AC3E}">
        <p14:creationId xmlns:p14="http://schemas.microsoft.com/office/powerpoint/2010/main" val="122589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2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14300" y="94827"/>
            <a:ext cx="8915400" cy="971550"/>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w="22225">
                  <a:noFill/>
                  <a:prstDash val="solid"/>
                </a:ln>
                <a:solidFill>
                  <a:schemeClr val="bg1"/>
                </a:solidFill>
                <a:effectLst/>
                <a:uLnTx/>
                <a:uFillTx/>
                <a:latin typeface="+mn-lt"/>
                <a:ea typeface="+mn-ea"/>
                <a:cs typeface="+mn-cs"/>
              </a:rPr>
              <a:t>“How do I begin the </a:t>
            </a: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Goal-Setting and Professional Development</a:t>
            </a:r>
            <a:r>
              <a:rPr kumimoji="0" lang="en-US" sz="3000" b="0" i="0" u="none" strike="noStrike" kern="1200" cap="none" spc="0" normalizeH="0" baseline="0" noProof="0" dirty="0">
                <a:ln w="22225">
                  <a:noFill/>
                  <a:prstDash val="solid"/>
                </a:ln>
                <a:solidFill>
                  <a:schemeClr val="bg1"/>
                </a:solidFill>
                <a:effectLst/>
                <a:uLnTx/>
                <a:uFillTx/>
                <a:latin typeface="+mn-lt"/>
                <a:ea typeface="+mn-ea"/>
                <a:cs typeface="+mn-cs"/>
              </a:rPr>
              <a:t> process?”</a:t>
            </a:r>
          </a:p>
        </p:txBody>
      </p:sp>
      <p:sp>
        <p:nvSpPr>
          <p:cNvPr id="3" name="Content Placeholder 2"/>
          <p:cNvSpPr>
            <a:spLocks noGrp="1"/>
          </p:cNvSpPr>
          <p:nvPr>
            <p:ph idx="1"/>
          </p:nvPr>
        </p:nvSpPr>
        <p:spPr>
          <a:xfrm>
            <a:off x="114300" y="1140037"/>
            <a:ext cx="8745220" cy="3543300"/>
          </a:xfrm>
          <a:prstGeom prst="rect">
            <a:avLst/>
          </a:prstGeom>
        </p:spPr>
        <p:txBody>
          <a:bodyPr>
            <a:normAutofit fontScale="92500" lnSpcReduction="10000"/>
          </a:bodyPr>
          <a:lstStyle/>
          <a:p>
            <a:pPr marL="342900" indent="-342900">
              <a:buFont typeface="Arial" panose="020B0604020202020204" pitchFamily="34" charset="0"/>
              <a:buChar char="•"/>
            </a:pPr>
            <a:r>
              <a:rPr lang="en-US" sz="2400" dirty="0"/>
              <a:t>Goal-Setting begins by conducting a </a:t>
            </a:r>
            <a:r>
              <a:rPr lang="en-US" sz="2400" b="1" dirty="0"/>
              <a:t>self-assessment</a:t>
            </a:r>
            <a:r>
              <a:rPr lang="en-US" sz="2400" dirty="0"/>
              <a:t> to determine the T-TESS Dimension which will become the focus of the goal. </a:t>
            </a:r>
          </a:p>
          <a:p>
            <a:pPr marL="0" indent="0"/>
            <a:endParaRPr lang="en-US" sz="2400" dirty="0"/>
          </a:p>
          <a:p>
            <a:pPr marL="342900" indent="-342900">
              <a:buFont typeface="Arial" panose="020B0604020202020204" pitchFamily="34" charset="0"/>
              <a:buChar char="•"/>
            </a:pPr>
            <a:r>
              <a:rPr lang="en-US" sz="2400" dirty="0"/>
              <a:t>When creating a professional goal, keep in mind that we are not going to focus on TEKS-Specific Skills. The Student Learning Objective will focus on that aspect of content-specific goal setting.</a:t>
            </a:r>
          </a:p>
          <a:p>
            <a:pPr marL="342900" indent="-342900">
              <a:buFont typeface="Arial" panose="020B0604020202020204" pitchFamily="34" charset="0"/>
              <a:buChar char="•"/>
            </a:pPr>
            <a:endParaRPr lang="en-US" sz="1500" dirty="0"/>
          </a:p>
          <a:p>
            <a:pPr marL="0" indent="0"/>
            <a:r>
              <a:rPr lang="en-US" sz="2400" dirty="0"/>
              <a:t>Both the teacher self-assessment and the Goal-Setting and Professional Development Plan should be documented in the STRIVE Section of Eduphoria by the 3</a:t>
            </a:r>
            <a:r>
              <a:rPr lang="en-US" sz="2400" baseline="30000" dirty="0"/>
              <a:t>rd</a:t>
            </a:r>
            <a:r>
              <a:rPr lang="en-US" sz="2400" dirty="0"/>
              <a:t> Week of School. </a:t>
            </a:r>
          </a:p>
        </p:txBody>
      </p:sp>
      <p:pic>
        <p:nvPicPr>
          <p:cNvPr id="2" name="Picture 1">
            <a:extLst>
              <a:ext uri="{FF2B5EF4-FFF2-40B4-BE49-F238E27FC236}">
                <a16:creationId xmlns:a16="http://schemas.microsoft.com/office/drawing/2014/main" id="{8DAD5A54-FCF9-48EA-A38E-59E2757459C8}"/>
              </a:ext>
            </a:extLst>
          </p:cNvPr>
          <p:cNvPicPr>
            <a:picLocks noChangeAspect="1"/>
          </p:cNvPicPr>
          <p:nvPr/>
        </p:nvPicPr>
        <p:blipFill>
          <a:blip r:embed="rId4"/>
          <a:stretch>
            <a:fillRect/>
          </a:stretch>
        </p:blipFill>
        <p:spPr>
          <a:xfrm>
            <a:off x="2244040" y="4514538"/>
            <a:ext cx="2966033" cy="1927205"/>
          </a:xfrm>
          <a:prstGeom prst="rect">
            <a:avLst/>
          </a:prstGeom>
        </p:spPr>
      </p:pic>
      <p:pic>
        <p:nvPicPr>
          <p:cNvPr id="1026" name="Picture 2" descr="Region 17 ESC">
            <a:extLst>
              <a:ext uri="{FF2B5EF4-FFF2-40B4-BE49-F238E27FC236}">
                <a16:creationId xmlns:a16="http://schemas.microsoft.com/office/drawing/2014/main" id="{24B18578-9C2E-460F-AAAD-B90E234AA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504" y="4514538"/>
            <a:ext cx="1497842" cy="1497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18928C5-7944-43E3-85C6-1D7F893B7CD0}"/>
              </a:ext>
            </a:extLst>
          </p:cNvPr>
          <p:cNvPicPr>
            <a:picLocks noChangeAspect="1"/>
          </p:cNvPicPr>
          <p:nvPr/>
        </p:nvPicPr>
        <p:blipFill>
          <a:blip r:embed="rId6"/>
          <a:stretch>
            <a:fillRect/>
          </a:stretch>
        </p:blipFill>
        <p:spPr>
          <a:xfrm>
            <a:off x="5370394" y="4484668"/>
            <a:ext cx="2819050" cy="2155744"/>
          </a:xfrm>
          <a:prstGeom prst="rect">
            <a:avLst/>
          </a:prstGeom>
        </p:spPr>
      </p:pic>
    </p:spTree>
    <p:custDataLst>
      <p:tags r:id="rId1"/>
    </p:custDataLst>
    <p:extLst>
      <p:ext uri="{BB962C8B-B14F-4D97-AF65-F5344CB8AC3E}">
        <p14:creationId xmlns:p14="http://schemas.microsoft.com/office/powerpoint/2010/main" val="2978428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558421"/>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Use the T-TESS Rubric !</a:t>
            </a:r>
          </a:p>
        </p:txBody>
      </p:sp>
      <p:sp>
        <p:nvSpPr>
          <p:cNvPr id="3" name="Content Placeholder 2"/>
          <p:cNvSpPr>
            <a:spLocks noGrp="1"/>
          </p:cNvSpPr>
          <p:nvPr>
            <p:ph idx="1"/>
          </p:nvPr>
        </p:nvSpPr>
        <p:spPr>
          <a:xfrm>
            <a:off x="199465" y="705970"/>
            <a:ext cx="8229600" cy="4724400"/>
          </a:xfrm>
          <a:prstGeom prst="rect">
            <a:avLst/>
          </a:prstGeom>
        </p:spPr>
        <p:txBody>
          <a:bodyPr/>
          <a:lstStyle/>
          <a:p>
            <a:pPr marL="342900" indent="-342900">
              <a:buFont typeface="Arial" panose="020B0604020202020204" pitchFamily="34" charset="0"/>
              <a:buChar char="•"/>
            </a:pPr>
            <a:r>
              <a:rPr lang="en-US" sz="2100" dirty="0"/>
              <a:t>Use the descriptors in the Distinguished, Accomplished, Proficient Column of the T-TESS Rubric to help you pick and formulate a goal. </a:t>
            </a:r>
          </a:p>
          <a:p>
            <a:pPr marL="342900" indent="-342900">
              <a:buFont typeface="Arial" panose="020B0604020202020204" pitchFamily="34" charset="0"/>
              <a:buChar char="•"/>
            </a:pPr>
            <a:r>
              <a:rPr lang="en-US" sz="2100" dirty="0"/>
              <a:t>Use the SMART goal-setting writing strategy to turn the descriptor into a </a:t>
            </a:r>
            <a:r>
              <a:rPr lang="en-US" sz="2100" b="1" dirty="0">
                <a:solidFill>
                  <a:srgbClr val="FF0000"/>
                </a:solidFill>
              </a:rPr>
              <a:t>s</a:t>
            </a:r>
            <a:r>
              <a:rPr lang="en-US" sz="2100" dirty="0"/>
              <a:t>pecific, </a:t>
            </a:r>
            <a:r>
              <a:rPr lang="en-US" sz="2100" b="1" dirty="0">
                <a:solidFill>
                  <a:srgbClr val="FF0000"/>
                </a:solidFill>
              </a:rPr>
              <a:t>m</a:t>
            </a:r>
            <a:r>
              <a:rPr lang="en-US" sz="2100" dirty="0"/>
              <a:t>easurable, </a:t>
            </a:r>
            <a:r>
              <a:rPr lang="en-US" sz="2100" b="1" dirty="0">
                <a:solidFill>
                  <a:srgbClr val="FF0000"/>
                </a:solidFill>
              </a:rPr>
              <a:t>a</a:t>
            </a:r>
            <a:r>
              <a:rPr lang="en-US" sz="2100" dirty="0"/>
              <a:t>ctionable, </a:t>
            </a:r>
            <a:r>
              <a:rPr lang="en-US" sz="2100" b="1" dirty="0">
                <a:solidFill>
                  <a:srgbClr val="FF0000"/>
                </a:solidFill>
              </a:rPr>
              <a:t>r</a:t>
            </a:r>
            <a:r>
              <a:rPr lang="en-US" sz="2100" dirty="0"/>
              <a:t>elevant, and </a:t>
            </a:r>
            <a:r>
              <a:rPr lang="en-US" sz="2100" b="1" dirty="0">
                <a:solidFill>
                  <a:srgbClr val="FF0000"/>
                </a:solidFill>
              </a:rPr>
              <a:t>t</a:t>
            </a:r>
            <a:r>
              <a:rPr lang="en-US" sz="2100" dirty="0"/>
              <a:t>ime-bound goal.</a:t>
            </a:r>
          </a:p>
          <a:p>
            <a:pPr marL="342900" indent="-342900">
              <a:buFont typeface="Arial" panose="020B0604020202020204" pitchFamily="34" charset="0"/>
              <a:buChar char="•"/>
            </a:pPr>
            <a:r>
              <a:rPr lang="en-US" sz="2000" dirty="0"/>
              <a:t>Example: A teacher’s area of refinement is Communication (2.3 – the third dimension of domain 2)</a:t>
            </a:r>
          </a:p>
        </p:txBody>
      </p:sp>
      <p:pic>
        <p:nvPicPr>
          <p:cNvPr id="2" name="Picture 1">
            <a:extLst>
              <a:ext uri="{FF2B5EF4-FFF2-40B4-BE49-F238E27FC236}">
                <a16:creationId xmlns:a16="http://schemas.microsoft.com/office/drawing/2014/main" id="{8FD8EFCE-FB90-49CA-AFC8-145AAB477C22}"/>
              </a:ext>
            </a:extLst>
          </p:cNvPr>
          <p:cNvPicPr>
            <a:picLocks noChangeAspect="1"/>
          </p:cNvPicPr>
          <p:nvPr/>
        </p:nvPicPr>
        <p:blipFill>
          <a:blip r:embed="rId4"/>
          <a:stretch>
            <a:fillRect/>
          </a:stretch>
        </p:blipFill>
        <p:spPr>
          <a:xfrm>
            <a:off x="11805" y="3127651"/>
            <a:ext cx="2967697" cy="3765929"/>
          </a:xfrm>
          <a:prstGeom prst="rect">
            <a:avLst/>
          </a:prstGeom>
        </p:spPr>
      </p:pic>
      <p:pic>
        <p:nvPicPr>
          <p:cNvPr id="5" name="Picture 4">
            <a:extLst>
              <a:ext uri="{FF2B5EF4-FFF2-40B4-BE49-F238E27FC236}">
                <a16:creationId xmlns:a16="http://schemas.microsoft.com/office/drawing/2014/main" id="{9E0F1BF7-35C7-4D8E-91E0-849472A55421}"/>
              </a:ext>
            </a:extLst>
          </p:cNvPr>
          <p:cNvPicPr>
            <a:picLocks noChangeAspect="1"/>
          </p:cNvPicPr>
          <p:nvPr/>
        </p:nvPicPr>
        <p:blipFill>
          <a:blip r:embed="rId5"/>
          <a:stretch>
            <a:fillRect/>
          </a:stretch>
        </p:blipFill>
        <p:spPr>
          <a:xfrm>
            <a:off x="3234778" y="3202232"/>
            <a:ext cx="2674443" cy="1967153"/>
          </a:xfrm>
          <a:prstGeom prst="rect">
            <a:avLst/>
          </a:prstGeom>
        </p:spPr>
      </p:pic>
      <p:sp>
        <p:nvSpPr>
          <p:cNvPr id="6" name="TextBox 5">
            <a:extLst>
              <a:ext uri="{FF2B5EF4-FFF2-40B4-BE49-F238E27FC236}">
                <a16:creationId xmlns:a16="http://schemas.microsoft.com/office/drawing/2014/main" id="{39193EA2-0AF0-4596-8F7F-2C931EF77BD8}"/>
              </a:ext>
            </a:extLst>
          </p:cNvPr>
          <p:cNvSpPr txBox="1"/>
          <p:nvPr/>
        </p:nvSpPr>
        <p:spPr>
          <a:xfrm>
            <a:off x="3164803" y="5573806"/>
            <a:ext cx="5824556" cy="1200329"/>
          </a:xfrm>
          <a:prstGeom prst="rect">
            <a:avLst/>
          </a:prstGeom>
          <a:noFill/>
        </p:spPr>
        <p:txBody>
          <a:bodyPr wrap="square" rtlCol="0">
            <a:spAutoFit/>
          </a:bodyPr>
          <a:lstStyle/>
          <a:p>
            <a:r>
              <a:rPr lang="en-US" dirty="0"/>
              <a:t>I will teach and use 1 new classroom practice each semester that encourages all students to communicate more effectively, with the use of technology, with the teacher and their peers. </a:t>
            </a:r>
          </a:p>
        </p:txBody>
      </p:sp>
      <p:cxnSp>
        <p:nvCxnSpPr>
          <p:cNvPr id="8" name="Straight Arrow Connector 7">
            <a:extLst>
              <a:ext uri="{FF2B5EF4-FFF2-40B4-BE49-F238E27FC236}">
                <a16:creationId xmlns:a16="http://schemas.microsoft.com/office/drawing/2014/main" id="{1B5B3AB0-8CB9-4331-A85C-A4378A1018D1}"/>
              </a:ext>
            </a:extLst>
          </p:cNvPr>
          <p:cNvCxnSpPr>
            <a:cxnSpLocks/>
          </p:cNvCxnSpPr>
          <p:nvPr/>
        </p:nvCxnSpPr>
        <p:spPr>
          <a:xfrm flipV="1">
            <a:off x="1843311" y="3866029"/>
            <a:ext cx="1505007" cy="309283"/>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1" name="Table 10">
            <a:extLst>
              <a:ext uri="{FF2B5EF4-FFF2-40B4-BE49-F238E27FC236}">
                <a16:creationId xmlns:a16="http://schemas.microsoft.com/office/drawing/2014/main" id="{8CC53FED-172D-41A7-B3F2-4F94D409AEF8}"/>
              </a:ext>
            </a:extLst>
          </p:cNvPr>
          <p:cNvGraphicFramePr>
            <a:graphicFrameLocks noGrp="1"/>
          </p:cNvGraphicFramePr>
          <p:nvPr>
            <p:extLst>
              <p:ext uri="{D42A27DB-BD31-4B8C-83A1-F6EECF244321}">
                <p14:modId xmlns:p14="http://schemas.microsoft.com/office/powerpoint/2010/main" val="192051137"/>
              </p:ext>
            </p:extLst>
          </p:nvPr>
        </p:nvGraphicFramePr>
        <p:xfrm>
          <a:off x="6074778" y="2842339"/>
          <a:ext cx="2567713" cy="2659380"/>
        </p:xfrm>
        <a:graphic>
          <a:graphicData uri="http://schemas.openxmlformats.org/drawingml/2006/table">
            <a:tbl>
              <a:tblPr firstRow="1">
                <a:tableStyleId>{5C22544A-7EE6-4342-B048-85BDC9FD1C3A}</a:tableStyleId>
              </a:tblPr>
              <a:tblGrid>
                <a:gridCol w="652183">
                  <a:extLst>
                    <a:ext uri="{9D8B030D-6E8A-4147-A177-3AD203B41FA5}">
                      <a16:colId xmlns:a16="http://schemas.microsoft.com/office/drawing/2014/main" val="20000"/>
                    </a:ext>
                  </a:extLst>
                </a:gridCol>
                <a:gridCol w="1915530">
                  <a:extLst>
                    <a:ext uri="{9D8B030D-6E8A-4147-A177-3AD203B41FA5}">
                      <a16:colId xmlns:a16="http://schemas.microsoft.com/office/drawing/2014/main" val="20001"/>
                    </a:ext>
                  </a:extLst>
                </a:gridCol>
              </a:tblGrid>
              <a:tr h="277041">
                <a:tc>
                  <a:txBody>
                    <a:bodyPr/>
                    <a:lstStyle/>
                    <a:p>
                      <a:r>
                        <a:rPr lang="en-US" sz="800" b="0" dirty="0">
                          <a:solidFill>
                            <a:schemeClr val="tx1"/>
                          </a:solidFill>
                        </a:rPr>
                        <a:t>Specifics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r>
                        <a:rPr lang="en-US" sz="800" b="0" baseline="0" dirty="0">
                          <a:solidFill>
                            <a:schemeClr val="tx1"/>
                          </a:solidFill>
                        </a:rPr>
                        <a:t>What do you want to accomplish?</a:t>
                      </a:r>
                    </a:p>
                    <a:p>
                      <a:r>
                        <a:rPr lang="en-US" sz="800" b="0" dirty="0">
                          <a:solidFill>
                            <a:schemeClr val="tx1"/>
                          </a:solidFill>
                        </a:rPr>
                        <a:t>Who, What, Where, When, Which, Why</a:t>
                      </a:r>
                      <a:endParaRPr lang="en-US" sz="800" b="0" i="1" dirty="0">
                        <a:solidFill>
                          <a:schemeClr val="tx1"/>
                        </a:solidFill>
                      </a:endParaRPr>
                    </a:p>
                  </a:txBody>
                  <a:tcPr marL="68580" marR="68580" marT="34290" marB="3429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0"/>
                  </a:ext>
                </a:extLst>
              </a:tr>
              <a:tr h="258793">
                <a:tc>
                  <a:txBody>
                    <a:bodyPr/>
                    <a:lstStyle/>
                    <a:p>
                      <a:r>
                        <a:rPr lang="en-US" sz="800" b="0" dirty="0">
                          <a:solidFill>
                            <a:schemeClr val="tx1"/>
                          </a:solidFill>
                        </a:rPr>
                        <a:t>Measurable</a:t>
                      </a:r>
                    </a:p>
                  </a:txBody>
                  <a:tcPr marL="68580" marR="68580" marT="34290" marB="34290">
                    <a:lnT w="12700" cap="flat" cmpd="sng" algn="ctr">
                      <a:noFill/>
                      <a:prstDash val="solid"/>
                      <a:round/>
                      <a:headEnd type="none" w="med" len="med"/>
                      <a:tailEnd type="none" w="med" len="med"/>
                    </a:lnT>
                    <a:solidFill>
                      <a:srgbClr val="E9EDF4"/>
                    </a:solidFill>
                  </a:tcPr>
                </a:tc>
                <a:tc>
                  <a:txBody>
                    <a:bodyPr/>
                    <a:lstStyle/>
                    <a:p>
                      <a:r>
                        <a:rPr lang="en-US" sz="800" b="0" dirty="0">
                          <a:solidFill>
                            <a:schemeClr val="tx1"/>
                          </a:solidFill>
                        </a:rPr>
                        <a:t>How will you demonstrate</a:t>
                      </a:r>
                      <a:r>
                        <a:rPr lang="en-US" sz="800" b="0" baseline="0" dirty="0">
                          <a:solidFill>
                            <a:schemeClr val="tx1"/>
                          </a:solidFill>
                        </a:rPr>
                        <a:t> and evaluate the extent to which the goal has been met?</a:t>
                      </a:r>
                      <a:endParaRPr lang="en-US" sz="800" b="0" dirty="0">
                        <a:solidFill>
                          <a:schemeClr val="tx1"/>
                        </a:solidFill>
                      </a:endParaRPr>
                    </a:p>
                  </a:txBody>
                  <a:tcPr marL="68580" marR="68580" marT="34290" marB="34290">
                    <a:lnT w="38100" cmpd="sng">
                      <a:noFill/>
                    </a:lnT>
                    <a:solidFill>
                      <a:srgbClr val="E9EDF4"/>
                    </a:solidFill>
                  </a:tcPr>
                </a:tc>
                <a:extLst>
                  <a:ext uri="{0D108BD9-81ED-4DB2-BD59-A6C34878D82A}">
                    <a16:rowId xmlns:a16="http://schemas.microsoft.com/office/drawing/2014/main" val="10001"/>
                  </a:ext>
                </a:extLst>
              </a:tr>
              <a:tr h="397493">
                <a:tc>
                  <a:txBody>
                    <a:bodyPr/>
                    <a:lstStyle/>
                    <a:p>
                      <a:r>
                        <a:rPr lang="en-US" sz="800" b="0" dirty="0">
                          <a:solidFill>
                            <a:schemeClr val="tx1"/>
                          </a:solidFill>
                        </a:rPr>
                        <a:t>Ambitious</a:t>
                      </a:r>
                      <a:br>
                        <a:rPr lang="en-US" sz="800" b="0" dirty="0">
                          <a:solidFill>
                            <a:schemeClr val="tx1"/>
                          </a:solidFill>
                        </a:rPr>
                      </a:br>
                      <a:r>
                        <a:rPr lang="en-US" sz="800" b="0" dirty="0">
                          <a:solidFill>
                            <a:schemeClr val="tx1"/>
                          </a:solidFill>
                        </a:rPr>
                        <a:t>Attainable</a:t>
                      </a:r>
                      <a:br>
                        <a:rPr lang="en-US" sz="800" b="0" dirty="0">
                          <a:solidFill>
                            <a:schemeClr val="tx1"/>
                          </a:solidFill>
                        </a:rPr>
                      </a:br>
                      <a:r>
                        <a:rPr lang="en-US" sz="800" b="0" dirty="0">
                          <a:solidFill>
                            <a:schemeClr val="tx1"/>
                          </a:solidFill>
                        </a:rPr>
                        <a:t>Actionable</a:t>
                      </a:r>
                    </a:p>
                  </a:txBody>
                  <a:tcPr marL="68580" marR="68580" marT="34290" marB="34290">
                    <a:solidFill>
                      <a:srgbClr val="D0D8E8"/>
                    </a:solidFill>
                  </a:tcPr>
                </a:tc>
                <a:tc>
                  <a:txBody>
                    <a:bodyPr/>
                    <a:lstStyle/>
                    <a:p>
                      <a:r>
                        <a:rPr lang="en-US" sz="800" b="0" dirty="0">
                          <a:solidFill>
                            <a:schemeClr val="tx1"/>
                          </a:solidFill>
                        </a:rPr>
                        <a:t>How</a:t>
                      </a:r>
                      <a:r>
                        <a:rPr lang="en-US" sz="800" b="0" baseline="0" dirty="0">
                          <a:solidFill>
                            <a:schemeClr val="tx1"/>
                          </a:solidFill>
                        </a:rPr>
                        <a:t> can you set or stretch challenging goals within your own ability to achieve the desired outcome?</a:t>
                      </a:r>
                    </a:p>
                    <a:p>
                      <a:r>
                        <a:rPr lang="en-US" sz="800" b="0" baseline="0" dirty="0">
                          <a:solidFill>
                            <a:schemeClr val="tx1"/>
                          </a:solidFill>
                        </a:rPr>
                        <a:t>What is the action-oriented verb?</a:t>
                      </a:r>
                      <a:endParaRPr lang="en-US" sz="800" b="0" dirty="0">
                        <a:solidFill>
                          <a:schemeClr val="tx1"/>
                        </a:solidFill>
                      </a:endParaRPr>
                    </a:p>
                  </a:txBody>
                  <a:tcPr marL="68580" marR="68580" marT="34290" marB="34290">
                    <a:solidFill>
                      <a:srgbClr val="D0D8E8"/>
                    </a:solidFill>
                  </a:tcPr>
                </a:tc>
                <a:extLst>
                  <a:ext uri="{0D108BD9-81ED-4DB2-BD59-A6C34878D82A}">
                    <a16:rowId xmlns:a16="http://schemas.microsoft.com/office/drawing/2014/main" val="10002"/>
                  </a:ext>
                </a:extLst>
              </a:tr>
              <a:tr h="482076">
                <a:tc>
                  <a:txBody>
                    <a:bodyPr/>
                    <a:lstStyle/>
                    <a:p>
                      <a:r>
                        <a:rPr lang="en-US" sz="800" b="0" dirty="0">
                          <a:solidFill>
                            <a:schemeClr val="tx1"/>
                          </a:solidFill>
                        </a:rPr>
                        <a:t>Relevant</a:t>
                      </a:r>
                    </a:p>
                  </a:txBody>
                  <a:tcPr marL="68580" marR="68580" marT="34290" marB="34290">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How does the goal tie into</a:t>
                      </a:r>
                      <a:r>
                        <a:rPr lang="en-US" sz="800" b="0" baseline="0" dirty="0">
                          <a:solidFill>
                            <a:schemeClr val="tx1"/>
                          </a:solidFill>
                        </a:rPr>
                        <a:t> your key responsibilities?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rPr>
                        <a:t>How is it aligned to your objective?</a:t>
                      </a:r>
                      <a:endParaRPr lang="en-US" sz="8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Is it</a:t>
                      </a:r>
                      <a:r>
                        <a:rPr lang="en-US" sz="800" b="0" baseline="0" dirty="0">
                          <a:solidFill>
                            <a:schemeClr val="tx1"/>
                          </a:solidFill>
                        </a:rPr>
                        <a:t> a</a:t>
                      </a:r>
                      <a:r>
                        <a:rPr lang="en-US" sz="800" b="0" dirty="0">
                          <a:solidFill>
                            <a:schemeClr val="tx1"/>
                          </a:solidFill>
                        </a:rPr>
                        <a:t>ligned to best practices and research</a:t>
                      </a:r>
                      <a:r>
                        <a:rPr lang="en-US" sz="800" b="0" baseline="0" dirty="0">
                          <a:solidFill>
                            <a:schemeClr val="tx1"/>
                          </a:solidFill>
                        </a:rPr>
                        <a:t> and/or district/campus/team </a:t>
                      </a:r>
                      <a:r>
                        <a:rPr lang="en-US" sz="800" b="0" dirty="0">
                          <a:solidFill>
                            <a:schemeClr val="tx1"/>
                          </a:solidFill>
                        </a:rPr>
                        <a:t>priorities?</a:t>
                      </a:r>
                    </a:p>
                  </a:txBody>
                  <a:tcPr marL="68580" marR="68580" marT="34290" marB="34290">
                    <a:solidFill>
                      <a:srgbClr val="E9EDF4"/>
                    </a:solidFill>
                  </a:tcPr>
                </a:tc>
                <a:extLst>
                  <a:ext uri="{0D108BD9-81ED-4DB2-BD59-A6C34878D82A}">
                    <a16:rowId xmlns:a16="http://schemas.microsoft.com/office/drawing/2014/main" val="10003"/>
                  </a:ext>
                </a:extLst>
              </a:tr>
              <a:tr h="460778">
                <a:tc>
                  <a:txBody>
                    <a:bodyPr/>
                    <a:lstStyle/>
                    <a:p>
                      <a:r>
                        <a:rPr lang="en-US" sz="800" b="0" dirty="0">
                          <a:solidFill>
                            <a:schemeClr val="tx1"/>
                          </a:solidFill>
                        </a:rPr>
                        <a:t>Time-Bound</a:t>
                      </a:r>
                    </a:p>
                  </a:txBody>
                  <a:tcPr marL="68580" marR="68580" marT="34290" marB="34290">
                    <a:solidFill>
                      <a:srgbClr val="D0D8E8"/>
                    </a:solidFill>
                  </a:tcPr>
                </a:tc>
                <a:tc>
                  <a:txBody>
                    <a:bodyPr/>
                    <a:lstStyle/>
                    <a:p>
                      <a:r>
                        <a:rPr lang="en-US" sz="800" b="0" dirty="0">
                          <a:solidFill>
                            <a:schemeClr val="tx1"/>
                          </a:solidFill>
                        </a:rPr>
                        <a:t>Does it have a clear end or target date with intermittent benchmarks</a:t>
                      </a:r>
                      <a:r>
                        <a:rPr lang="en-US" sz="800" b="0" baseline="0" dirty="0">
                          <a:solidFill>
                            <a:schemeClr val="tx1"/>
                          </a:solidFill>
                        </a:rPr>
                        <a:t> to guide your goal to a successful and timely completion?</a:t>
                      </a:r>
                    </a:p>
                    <a:p>
                      <a:r>
                        <a:rPr lang="en-US" sz="800" b="0" baseline="0" dirty="0">
                          <a:solidFill>
                            <a:schemeClr val="tx1"/>
                          </a:solidFill>
                        </a:rPr>
                        <a:t>Deadlines, Dates, Frequency, Etc.</a:t>
                      </a:r>
                      <a:endParaRPr lang="en-US" sz="800" b="0" i="1" dirty="0">
                        <a:solidFill>
                          <a:schemeClr val="tx1"/>
                        </a:solidFill>
                      </a:endParaRPr>
                    </a:p>
                  </a:txBody>
                  <a:tcPr marL="68580" marR="68580" marT="34290" marB="34290">
                    <a:solidFill>
                      <a:srgbClr val="D0D8E8"/>
                    </a:solidFill>
                  </a:tcPr>
                </a:tc>
                <a:extLst>
                  <a:ext uri="{0D108BD9-81ED-4DB2-BD59-A6C34878D82A}">
                    <a16:rowId xmlns:a16="http://schemas.microsoft.com/office/drawing/2014/main" val="10004"/>
                  </a:ext>
                </a:extLst>
              </a:tr>
            </a:tbl>
          </a:graphicData>
        </a:graphic>
      </p:graphicFrame>
      <p:cxnSp>
        <p:nvCxnSpPr>
          <p:cNvPr id="15" name="Straight Arrow Connector 14">
            <a:extLst>
              <a:ext uri="{FF2B5EF4-FFF2-40B4-BE49-F238E27FC236}">
                <a16:creationId xmlns:a16="http://schemas.microsoft.com/office/drawing/2014/main" id="{1A288D02-7792-4D6E-AD89-D49C40761598}"/>
              </a:ext>
            </a:extLst>
          </p:cNvPr>
          <p:cNvCxnSpPr>
            <a:cxnSpLocks/>
          </p:cNvCxnSpPr>
          <p:nvPr/>
        </p:nvCxnSpPr>
        <p:spPr>
          <a:xfrm flipV="1">
            <a:off x="5062373" y="2566330"/>
            <a:ext cx="1466174" cy="653463"/>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8355586-FAD7-4D33-BDE4-B1CBF4ED9F7E}"/>
              </a:ext>
            </a:extLst>
          </p:cNvPr>
          <p:cNvSpPr txBox="1"/>
          <p:nvPr/>
        </p:nvSpPr>
        <p:spPr>
          <a:xfrm>
            <a:off x="3592418" y="2758319"/>
            <a:ext cx="2375647" cy="369332"/>
          </a:xfrm>
          <a:prstGeom prst="rect">
            <a:avLst/>
          </a:prstGeom>
          <a:noFill/>
        </p:spPr>
        <p:txBody>
          <a:bodyPr wrap="square" rtlCol="0">
            <a:spAutoFit/>
          </a:bodyPr>
          <a:lstStyle/>
          <a:p>
            <a:r>
              <a:rPr lang="en-US" b="1" dirty="0">
                <a:highlight>
                  <a:srgbClr val="00FFFF"/>
                </a:highlight>
              </a:rPr>
              <a:t>T-TESS Dimension</a:t>
            </a:r>
          </a:p>
        </p:txBody>
      </p:sp>
      <p:sp>
        <p:nvSpPr>
          <p:cNvPr id="21" name="TextBox 20">
            <a:extLst>
              <a:ext uri="{FF2B5EF4-FFF2-40B4-BE49-F238E27FC236}">
                <a16:creationId xmlns:a16="http://schemas.microsoft.com/office/drawing/2014/main" id="{4DF8C65D-452F-45D3-9DAC-690452AF40D5}"/>
              </a:ext>
            </a:extLst>
          </p:cNvPr>
          <p:cNvSpPr txBox="1"/>
          <p:nvPr/>
        </p:nvSpPr>
        <p:spPr>
          <a:xfrm>
            <a:off x="6613712" y="2436964"/>
            <a:ext cx="2375647" cy="369332"/>
          </a:xfrm>
          <a:prstGeom prst="rect">
            <a:avLst/>
          </a:prstGeom>
          <a:noFill/>
        </p:spPr>
        <p:txBody>
          <a:bodyPr wrap="square" rtlCol="0">
            <a:spAutoFit/>
          </a:bodyPr>
          <a:lstStyle/>
          <a:p>
            <a:r>
              <a:rPr lang="en-US" b="1" dirty="0">
                <a:highlight>
                  <a:srgbClr val="00FFFF"/>
                </a:highlight>
              </a:rPr>
              <a:t>SMART Strategy</a:t>
            </a:r>
          </a:p>
        </p:txBody>
      </p:sp>
      <p:sp>
        <p:nvSpPr>
          <p:cNvPr id="23" name="TextBox 22">
            <a:extLst>
              <a:ext uri="{FF2B5EF4-FFF2-40B4-BE49-F238E27FC236}">
                <a16:creationId xmlns:a16="http://schemas.microsoft.com/office/drawing/2014/main" id="{36768236-9E85-48B2-B676-4419F9CF2587}"/>
              </a:ext>
            </a:extLst>
          </p:cNvPr>
          <p:cNvSpPr txBox="1"/>
          <p:nvPr/>
        </p:nvSpPr>
        <p:spPr>
          <a:xfrm>
            <a:off x="531503" y="2806296"/>
            <a:ext cx="2375647" cy="369332"/>
          </a:xfrm>
          <a:prstGeom prst="rect">
            <a:avLst/>
          </a:prstGeom>
          <a:noFill/>
        </p:spPr>
        <p:txBody>
          <a:bodyPr wrap="square" rtlCol="0">
            <a:spAutoFit/>
          </a:bodyPr>
          <a:lstStyle/>
          <a:p>
            <a:r>
              <a:rPr lang="en-US" b="1" dirty="0">
                <a:highlight>
                  <a:srgbClr val="00FFFF"/>
                </a:highlight>
              </a:rPr>
              <a:t>T-TESS Dimension</a:t>
            </a:r>
          </a:p>
        </p:txBody>
      </p:sp>
      <p:sp>
        <p:nvSpPr>
          <p:cNvPr id="24" name="TextBox 23">
            <a:extLst>
              <a:ext uri="{FF2B5EF4-FFF2-40B4-BE49-F238E27FC236}">
                <a16:creationId xmlns:a16="http://schemas.microsoft.com/office/drawing/2014/main" id="{1CEEF7DF-94DC-4FBD-B843-171ACEAC1421}"/>
              </a:ext>
            </a:extLst>
          </p:cNvPr>
          <p:cNvSpPr txBox="1"/>
          <p:nvPr/>
        </p:nvSpPr>
        <p:spPr>
          <a:xfrm>
            <a:off x="3192928" y="5297093"/>
            <a:ext cx="2668424" cy="369332"/>
          </a:xfrm>
          <a:prstGeom prst="rect">
            <a:avLst/>
          </a:prstGeom>
          <a:noFill/>
        </p:spPr>
        <p:txBody>
          <a:bodyPr wrap="square" rtlCol="0">
            <a:spAutoFit/>
          </a:bodyPr>
          <a:lstStyle/>
          <a:p>
            <a:r>
              <a:rPr lang="en-US" b="1" dirty="0">
                <a:highlight>
                  <a:srgbClr val="00FFFF"/>
                </a:highlight>
              </a:rPr>
              <a:t>Newly Formulated Goal</a:t>
            </a:r>
          </a:p>
        </p:txBody>
      </p:sp>
    </p:spTree>
    <p:custDataLst>
      <p:tags r:id="rId1"/>
    </p:custDataLst>
    <p:extLst>
      <p:ext uri="{BB962C8B-B14F-4D97-AF65-F5344CB8AC3E}">
        <p14:creationId xmlns:p14="http://schemas.microsoft.com/office/powerpoint/2010/main" val="29894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9BF18D-59EA-4130-9A4A-6A8F94C99E90}"/>
              </a:ext>
            </a:extLst>
          </p:cNvPr>
          <p:cNvSpPr>
            <a:spLocks noGrp="1"/>
          </p:cNvSpPr>
          <p:nvPr>
            <p:ph type="title" idx="4294967295"/>
          </p:nvPr>
        </p:nvSpPr>
        <p:spPr>
          <a:xfrm>
            <a:off x="628650" y="-1325563"/>
            <a:ext cx="7886700" cy="1325563"/>
          </a:xfrm>
          <a:prstGeom prst="rect">
            <a:avLst/>
          </a:prstGeom>
        </p:spPr>
        <p:txBody>
          <a:bodyPr anchor="b"/>
          <a:lstStyle/>
          <a:p>
            <a:r>
              <a:rPr lang="en-US" sz="2400" dirty="0">
                <a:ln w="22225">
                  <a:noFill/>
                  <a:prstDash val="solid"/>
                </a:ln>
                <a:solidFill>
                  <a:srgbClr val="F0F0F0"/>
                </a:solidFill>
              </a:rPr>
              <a:t>Think About It… - 3</a:t>
            </a:r>
            <a:endParaRPr lang="en-CA" dirty="0">
              <a:solidFill>
                <a:srgbClr val="F0F0F0"/>
              </a:solidFill>
            </a:endParaRPr>
          </a:p>
        </p:txBody>
      </p:sp>
      <p:pic>
        <p:nvPicPr>
          <p:cNvPr id="2" name="Picture 1" descr="Image of Professional Goals templa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023270" cy="5439335"/>
          </a:xfrm>
          <a:prstGeom prst="rect">
            <a:avLst/>
          </a:prstGeom>
        </p:spPr>
      </p:pic>
      <p:sp>
        <p:nvSpPr>
          <p:cNvPr id="4" name="TextBox 3">
            <a:extLst>
              <a:ext uri="{FF2B5EF4-FFF2-40B4-BE49-F238E27FC236}">
                <a16:creationId xmlns:a16="http://schemas.microsoft.com/office/drawing/2014/main" id="{7DFF0DA0-A64E-4F98-8CC2-094726E53A67}"/>
              </a:ext>
            </a:extLst>
          </p:cNvPr>
          <p:cNvSpPr txBox="1"/>
          <p:nvPr/>
        </p:nvSpPr>
        <p:spPr>
          <a:xfrm>
            <a:off x="1530773" y="3975947"/>
            <a:ext cx="6380480" cy="707886"/>
          </a:xfrm>
          <a:prstGeom prst="rect">
            <a:avLst/>
          </a:prstGeom>
          <a:noFill/>
        </p:spPr>
        <p:txBody>
          <a:bodyPr wrap="square" rtlCol="0">
            <a:spAutoFit/>
          </a:bodyPr>
          <a:lstStyle/>
          <a:p>
            <a:pPr algn="ctr"/>
            <a:r>
              <a:rPr lang="en-US" sz="4000" b="1" dirty="0"/>
              <a:t>Student Learning Objective</a:t>
            </a:r>
          </a:p>
        </p:txBody>
      </p:sp>
    </p:spTree>
    <p:custDataLst>
      <p:tags r:id="rId1"/>
    </p:custDataLst>
    <p:extLst>
      <p:ext uri="{BB962C8B-B14F-4D97-AF65-F5344CB8AC3E}">
        <p14:creationId xmlns:p14="http://schemas.microsoft.com/office/powerpoint/2010/main" val="187341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569259"/>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Texas Administrative Code, Chapter 150. </a:t>
            </a:r>
          </a:p>
        </p:txBody>
      </p:sp>
      <p:sp>
        <p:nvSpPr>
          <p:cNvPr id="3" name="Content Placeholder 2"/>
          <p:cNvSpPr>
            <a:spLocks noGrp="1"/>
          </p:cNvSpPr>
          <p:nvPr>
            <p:ph idx="1"/>
          </p:nvPr>
        </p:nvSpPr>
        <p:spPr>
          <a:xfrm>
            <a:off x="152400" y="705970"/>
            <a:ext cx="8229600" cy="4724400"/>
          </a:xfrm>
          <a:prstGeom prst="rect">
            <a:avLst/>
          </a:prstGeom>
        </p:spPr>
        <p:txBody>
          <a:bodyPr>
            <a:normAutofit/>
          </a:bodyPr>
          <a:lstStyle/>
          <a:p>
            <a:pPr marL="342900" indent="-342900">
              <a:buFont typeface="Arial" panose="020B0604020202020204" pitchFamily="34" charset="0"/>
              <a:buChar char="•"/>
            </a:pPr>
            <a:r>
              <a:rPr lang="en-US" sz="2100" dirty="0"/>
              <a:t>For BISD, we use Strive/Eduphoria to house the GSPD plan. </a:t>
            </a:r>
          </a:p>
          <a:p>
            <a:pPr marL="342900" indent="-342900">
              <a:buFont typeface="Arial" panose="020B0604020202020204" pitchFamily="34" charset="0"/>
              <a:buChar char="•"/>
            </a:pPr>
            <a:r>
              <a:rPr lang="en-US" sz="2100" dirty="0"/>
              <a:t>Submitted to the teacher’s appraiser by September 1, 2023</a:t>
            </a:r>
          </a:p>
          <a:p>
            <a:pPr marL="342900" indent="-342900">
              <a:buFont typeface="Arial" panose="020B0604020202020204" pitchFamily="34" charset="0"/>
              <a:buChar char="•"/>
            </a:pPr>
            <a:r>
              <a:rPr lang="en-US" sz="2100" dirty="0"/>
              <a:t>Approved by the appraiser. </a:t>
            </a:r>
          </a:p>
          <a:p>
            <a:pPr marL="342900" indent="-342900">
              <a:buFont typeface="Arial" panose="020B0604020202020204" pitchFamily="34" charset="0"/>
              <a:buChar char="•"/>
            </a:pPr>
            <a:r>
              <a:rPr lang="en-US" sz="2100" dirty="0"/>
              <a:t>Maintained throughout the course of the school year by the teacher to track progress and attainment of goals and participation in professional development activities detailed in the approved plan. </a:t>
            </a:r>
          </a:p>
          <a:p>
            <a:pPr marL="342900" indent="-342900">
              <a:buFont typeface="Arial" panose="020B0604020202020204" pitchFamily="34" charset="0"/>
              <a:buChar char="•"/>
            </a:pPr>
            <a:r>
              <a:rPr lang="en-US" sz="2100" dirty="0"/>
              <a:t>The teacher must complete an End of Year Goal Reflection Document in Strive by the end of April 2024.</a:t>
            </a:r>
          </a:p>
          <a:p>
            <a:pPr marL="342900" indent="-342900">
              <a:buFont typeface="Arial" panose="020B0604020202020204" pitchFamily="34" charset="0"/>
              <a:buChar char="•"/>
            </a:pPr>
            <a:endParaRPr lang="en-US" sz="2100" dirty="0"/>
          </a:p>
          <a:p>
            <a:pPr marL="0" indent="0"/>
            <a:endParaRPr lang="en-US" sz="2100" dirty="0"/>
          </a:p>
        </p:txBody>
      </p:sp>
      <p:pic>
        <p:nvPicPr>
          <p:cNvPr id="5" name="Picture 4">
            <a:extLst>
              <a:ext uri="{FF2B5EF4-FFF2-40B4-BE49-F238E27FC236}">
                <a16:creationId xmlns:a16="http://schemas.microsoft.com/office/drawing/2014/main" id="{D1BBA25F-CE46-4020-A385-3F3800432DD1}"/>
              </a:ext>
            </a:extLst>
          </p:cNvPr>
          <p:cNvPicPr>
            <a:picLocks noChangeAspect="1"/>
          </p:cNvPicPr>
          <p:nvPr/>
        </p:nvPicPr>
        <p:blipFill>
          <a:blip r:embed="rId4"/>
          <a:stretch>
            <a:fillRect/>
          </a:stretch>
        </p:blipFill>
        <p:spPr>
          <a:xfrm>
            <a:off x="1874246" y="3839136"/>
            <a:ext cx="3109768" cy="2020598"/>
          </a:xfrm>
          <a:prstGeom prst="rect">
            <a:avLst/>
          </a:prstGeom>
        </p:spPr>
      </p:pic>
      <p:pic>
        <p:nvPicPr>
          <p:cNvPr id="6" name="Picture 2" descr="Region 17 ESC">
            <a:extLst>
              <a:ext uri="{FF2B5EF4-FFF2-40B4-BE49-F238E27FC236}">
                <a16:creationId xmlns:a16="http://schemas.microsoft.com/office/drawing/2014/main" id="{A5835D90-E63A-42CF-9831-49F1ED3A3A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646" y="4147681"/>
            <a:ext cx="1497842" cy="14978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2F0F589-A2FF-4BED-8B3C-A85916B38EBD}"/>
              </a:ext>
            </a:extLst>
          </p:cNvPr>
          <p:cNvPicPr>
            <a:picLocks noChangeAspect="1"/>
          </p:cNvPicPr>
          <p:nvPr/>
        </p:nvPicPr>
        <p:blipFill>
          <a:blip r:embed="rId6"/>
          <a:stretch>
            <a:fillRect/>
          </a:stretch>
        </p:blipFill>
        <p:spPr>
          <a:xfrm>
            <a:off x="5124772" y="4523846"/>
            <a:ext cx="3866828" cy="2248989"/>
          </a:xfrm>
          <a:prstGeom prst="rect">
            <a:avLst/>
          </a:prstGeom>
        </p:spPr>
      </p:pic>
      <p:pic>
        <p:nvPicPr>
          <p:cNvPr id="7" name="Picture 6">
            <a:extLst>
              <a:ext uri="{FF2B5EF4-FFF2-40B4-BE49-F238E27FC236}">
                <a16:creationId xmlns:a16="http://schemas.microsoft.com/office/drawing/2014/main" id="{AC12A7AF-3BDB-4B49-8AD0-F34AB3EE893B}"/>
              </a:ext>
            </a:extLst>
          </p:cNvPr>
          <p:cNvPicPr>
            <a:picLocks noChangeAspect="1"/>
          </p:cNvPicPr>
          <p:nvPr/>
        </p:nvPicPr>
        <p:blipFill>
          <a:blip r:embed="rId7"/>
          <a:stretch>
            <a:fillRect/>
          </a:stretch>
        </p:blipFill>
        <p:spPr>
          <a:xfrm>
            <a:off x="5043851" y="3478897"/>
            <a:ext cx="3947749" cy="851055"/>
          </a:xfrm>
          <a:prstGeom prst="rect">
            <a:avLst/>
          </a:prstGeom>
        </p:spPr>
      </p:pic>
    </p:spTree>
    <p:custDataLst>
      <p:tags r:id="rId1"/>
    </p:custDataLst>
    <p:extLst>
      <p:ext uri="{BB962C8B-B14F-4D97-AF65-F5344CB8AC3E}">
        <p14:creationId xmlns:p14="http://schemas.microsoft.com/office/powerpoint/2010/main" val="145687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Introductory Video</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a:buFont typeface="Arial" pitchFamily="34" charset="0"/>
              <a:buChar char="•"/>
            </a:pPr>
            <a:endParaRPr lang="en-US" sz="2400" dirty="0">
              <a:effectLst/>
            </a:endParaRPr>
          </a:p>
          <a:p>
            <a:pPr marL="746125" lvl="3" indent="222250"/>
            <a:endParaRPr lang="en-US" sz="2400" dirty="0">
              <a:effectLst/>
            </a:endParaRPr>
          </a:p>
          <a:p>
            <a:endParaRPr lang="en-US" dirty="0">
              <a:effectLst/>
            </a:endParaRPr>
          </a:p>
        </p:txBody>
      </p:sp>
      <p:pic>
        <p:nvPicPr>
          <p:cNvPr id="7" name="Picture 6" descr="Screen capture from the video titled &quot;TEA Introductory Video&quot; ">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7305" y="1825198"/>
            <a:ext cx="6178895" cy="3486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510637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Goal Setting and Professional Development Plan</a:t>
            </a:r>
          </a:p>
        </p:txBody>
      </p:sp>
      <p:sp>
        <p:nvSpPr>
          <p:cNvPr id="3" name="Subtitle 2">
            <a:extLst>
              <a:ext uri="{C183D7F6-B498-43B3-948B-1728B52AA6E4}">
                <adec:decorative xmlns:adec="http://schemas.microsoft.com/office/drawing/2017/decorative" val="0"/>
              </a:ext>
            </a:extLst>
          </p:cNvPr>
          <p:cNvSpPr>
            <a:spLocks noGrp="1"/>
          </p:cNvSpPr>
          <p:nvPr>
            <p:ph idx="1"/>
          </p:nvPr>
        </p:nvSpPr>
        <p:spPr>
          <a:prstGeom prst="rect">
            <a:avLst/>
          </a:prstGeom>
        </p:spPr>
        <p:txBody>
          <a:bodyPr>
            <a:normAutofit/>
          </a:bodyPr>
          <a:lstStyle/>
          <a:p>
            <a:r>
              <a:rPr lang="en-US" sz="2400" dirty="0"/>
              <a:t>Establish a positive correlation between the quality of teaching and learning,</a:t>
            </a:r>
          </a:p>
          <a:p>
            <a:r>
              <a:rPr lang="en-US" sz="2400" dirty="0"/>
              <a:t>Target instructional decisions based upon student data,</a:t>
            </a:r>
          </a:p>
          <a:p>
            <a:r>
              <a:rPr lang="en-US" sz="2400" dirty="0"/>
              <a:t>Create a mechanism for teacher refinement of practices, and</a:t>
            </a:r>
          </a:p>
          <a:p>
            <a:r>
              <a:rPr lang="en-US" sz="2400" dirty="0"/>
              <a:t>Increase effectiveness of instruction via the teacher’s continuous professional growth.</a:t>
            </a:r>
          </a:p>
          <a:p>
            <a:pPr marL="13716" indent="0"/>
            <a:endParaRPr lang="en-US" dirty="0"/>
          </a:p>
        </p:txBody>
      </p:sp>
      <p:sp>
        <p:nvSpPr>
          <p:cNvPr id="4" name="Freeform 3">
            <a:extLst>
              <a:ext uri="{C183D7F6-B498-43B3-948B-1728B52AA6E4}">
                <adec:decorative xmlns:adec="http://schemas.microsoft.com/office/drawing/2017/decorative" val="0"/>
              </a:ext>
            </a:extLst>
          </p:cNvPr>
          <p:cNvSpPr/>
          <p:nvPr/>
        </p:nvSpPr>
        <p:spPr>
          <a:xfrm>
            <a:off x="2362201" y="1856628"/>
            <a:ext cx="3981449" cy="3352800"/>
          </a:xfrm>
          <a:custGeom>
            <a:avLst/>
            <a:gdLst>
              <a:gd name="connsiteX0" fmla="*/ 0 w 4470400"/>
              <a:gd name="connsiteY0" fmla="*/ 2235200 h 4470400"/>
              <a:gd name="connsiteX1" fmla="*/ 2235200 w 4470400"/>
              <a:gd name="connsiteY1" fmla="*/ 0 h 4470400"/>
              <a:gd name="connsiteX2" fmla="*/ 4470400 w 4470400"/>
              <a:gd name="connsiteY2" fmla="*/ 2235200 h 4470400"/>
              <a:gd name="connsiteX3" fmla="*/ 2235200 w 4470400"/>
              <a:gd name="connsiteY3" fmla="*/ 4470400 h 4470400"/>
              <a:gd name="connsiteX4" fmla="*/ 0 w 4470400"/>
              <a:gd name="connsiteY4" fmla="*/ 2235200 h 447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400" h="4470400">
                <a:moveTo>
                  <a:pt x="0" y="2235200"/>
                </a:moveTo>
                <a:cubicBezTo>
                  <a:pt x="0" y="1000733"/>
                  <a:pt x="1000733" y="0"/>
                  <a:pt x="2235200" y="0"/>
                </a:cubicBezTo>
                <a:cubicBezTo>
                  <a:pt x="3469667" y="0"/>
                  <a:pt x="4470400" y="1000733"/>
                  <a:pt x="4470400" y="2235200"/>
                </a:cubicBezTo>
                <a:cubicBezTo>
                  <a:pt x="4470400" y="3469667"/>
                  <a:pt x="3469667" y="4470400"/>
                  <a:pt x="2235200" y="4470400"/>
                </a:cubicBezTo>
                <a:cubicBezTo>
                  <a:pt x="1000733" y="4470400"/>
                  <a:pt x="0" y="3469667"/>
                  <a:pt x="0" y="2235200"/>
                </a:cubicBezTo>
                <a:close/>
              </a:path>
            </a:pathLst>
          </a:custGeom>
          <a:solidFill>
            <a:schemeClr val="accent1">
              <a:alpha val="50000"/>
            </a:scheme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91006" tIns="491006" rIns="491006" bIns="491006" numCol="1" spcCol="1270" anchor="ctr" anchorCtr="0">
            <a:noAutofit/>
          </a:bodyPr>
          <a:lstStyle/>
          <a:p>
            <a:pPr algn="ctr" defTabSz="2166938">
              <a:lnSpc>
                <a:spcPct val="90000"/>
              </a:lnSpc>
              <a:spcBef>
                <a:spcPct val="0"/>
              </a:spcBef>
              <a:spcAft>
                <a:spcPct val="35000"/>
              </a:spcAft>
            </a:pPr>
            <a:r>
              <a:rPr lang="en-US" sz="4875" dirty="0"/>
              <a:t>Why?</a:t>
            </a:r>
          </a:p>
        </p:txBody>
      </p:sp>
      <p:pic>
        <p:nvPicPr>
          <p:cNvPr id="5" name="Picture 4"/>
          <p:cNvPicPr>
            <a:picLocks noChangeAspect="1"/>
          </p:cNvPicPr>
          <p:nvPr/>
        </p:nvPicPr>
        <p:blipFill>
          <a:blip r:embed="rId4"/>
          <a:stretch>
            <a:fillRect/>
          </a:stretch>
        </p:blipFill>
        <p:spPr>
          <a:xfrm>
            <a:off x="0" y="690259"/>
            <a:ext cx="9144000" cy="6090058"/>
          </a:xfrm>
          <a:prstGeom prst="rect">
            <a:avLst/>
          </a:prstGeom>
        </p:spPr>
      </p:pic>
    </p:spTree>
    <p:custDataLst>
      <p:tags r:id="rId1"/>
    </p:custDataLst>
    <p:extLst>
      <p:ext uri="{BB962C8B-B14F-4D97-AF65-F5344CB8AC3E}">
        <p14:creationId xmlns:p14="http://schemas.microsoft.com/office/powerpoint/2010/main" val="411468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xit" presetSubtype="1" fill="hold" grpId="1" nodeType="clickEffect">
                                  <p:stCondLst>
                                    <p:cond delay="0"/>
                                  </p:stCondLst>
                                  <p:childTnLst>
                                    <p:animEffect transition="out" filter="wheel(1)">
                                      <p:cBhvr>
                                        <p:cTn id="27" dur="2000"/>
                                        <p:tgtEl>
                                          <p:spTgt spid="4"/>
                                        </p:tgtEl>
                                      </p:cBhvr>
                                    </p:animEffect>
                                    <p:set>
                                      <p:cBhvr>
                                        <p:cTn id="28" dur="1" fill="hold">
                                          <p:stCondLst>
                                            <p:cond delay="19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3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animBg="1"/>
      <p:bldP spid="4"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Thanks for Your Participation!</a:t>
            </a:r>
          </a:p>
        </p:txBody>
      </p:sp>
      <p:sp>
        <p:nvSpPr>
          <p:cNvPr id="4" name="TextBox 3"/>
          <p:cNvSpPr txBox="1"/>
          <p:nvPr/>
        </p:nvSpPr>
        <p:spPr>
          <a:xfrm>
            <a:off x="533400" y="1932444"/>
            <a:ext cx="7981950" cy="2800767"/>
          </a:xfrm>
          <a:prstGeom prst="rect">
            <a:avLst/>
          </a:prstGeom>
          <a:noFill/>
        </p:spPr>
        <p:txBody>
          <a:bodyPr wrap="square" rtlCol="0">
            <a:spAutoFit/>
          </a:bodyPr>
          <a:lstStyle/>
          <a:p>
            <a:pPr algn="ctr"/>
            <a:r>
              <a:rPr lang="en-US" sz="4400" dirty="0"/>
              <a:t>For more resources please visit our website:</a:t>
            </a:r>
          </a:p>
          <a:p>
            <a:pPr algn="ctr"/>
            <a:r>
              <a:rPr lang="en-US" sz="4400" b="1" dirty="0"/>
              <a:t>  </a:t>
            </a:r>
          </a:p>
          <a:p>
            <a:pPr algn="ctr"/>
            <a:r>
              <a:rPr lang="en-US" sz="4400" b="1" dirty="0">
                <a:hlinkClick r:id="rId4"/>
              </a:rPr>
              <a:t>TeachforTexas.org</a:t>
            </a:r>
            <a:r>
              <a:rPr lang="en-US" sz="4400" b="1" dirty="0"/>
              <a:t> </a:t>
            </a:r>
          </a:p>
        </p:txBody>
      </p:sp>
    </p:spTree>
    <p:custDataLst>
      <p:tags r:id="rId1"/>
    </p:custDataLst>
    <p:extLst>
      <p:ext uri="{BB962C8B-B14F-4D97-AF65-F5344CB8AC3E}">
        <p14:creationId xmlns:p14="http://schemas.microsoft.com/office/powerpoint/2010/main" val="69099570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Texas Teacher Standards</a:t>
            </a:r>
          </a:p>
        </p:txBody>
      </p:sp>
      <p:sp>
        <p:nvSpPr>
          <p:cNvPr id="2" name="Explosion 1 1"/>
          <p:cNvSpPr/>
          <p:nvPr/>
        </p:nvSpPr>
        <p:spPr>
          <a:xfrm>
            <a:off x="7048500" y="-151410"/>
            <a:ext cx="2057400" cy="1522019"/>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3200" b="1" dirty="0">
                <a:solidFill>
                  <a:srgbClr val="C00000"/>
                </a:solidFill>
              </a:rPr>
              <a:t>New!</a:t>
            </a:r>
          </a:p>
        </p:txBody>
      </p:sp>
      <p:sp>
        <p:nvSpPr>
          <p:cNvPr id="6" name="Rectangle 5"/>
          <p:cNvSpPr/>
          <p:nvPr/>
        </p:nvSpPr>
        <p:spPr>
          <a:xfrm>
            <a:off x="571500" y="1378734"/>
            <a:ext cx="8420100" cy="1200329"/>
          </a:xfrm>
          <a:prstGeom prst="rect">
            <a:avLst/>
          </a:prstGeom>
        </p:spPr>
        <p:txBody>
          <a:bodyPr wrap="square">
            <a:spAutoFit/>
          </a:bodyPr>
          <a:lstStyle/>
          <a:p>
            <a:pPr defTabSz="914400" fontAlgn="base">
              <a:spcBef>
                <a:spcPct val="0"/>
              </a:spcBef>
              <a:spcAft>
                <a:spcPct val="0"/>
              </a:spcAft>
              <a:buFont typeface="Arial" pitchFamily="34" charset="0"/>
              <a:buChar char="•"/>
            </a:pPr>
            <a:r>
              <a:rPr lang="en-US" sz="2400" dirty="0">
                <a:solidFill>
                  <a:prstClr val="black"/>
                </a:solidFill>
                <a:cs typeface="Arial" panose="020B0604020202020204" pitchFamily="34" charset="0"/>
              </a:rPr>
              <a:t>149.1001 – Purpose: The standards identified in this section are performance standards to be </a:t>
            </a:r>
            <a:r>
              <a:rPr lang="en-US" sz="2400" b="1" u="sng" dirty="0">
                <a:solidFill>
                  <a:prstClr val="black"/>
                </a:solidFill>
                <a:cs typeface="Arial" panose="020B0604020202020204" pitchFamily="34" charset="0"/>
              </a:rPr>
              <a:t>used to inform the training, appraisal, and professional development of teachers</a:t>
            </a:r>
            <a:r>
              <a:rPr lang="en-US" sz="2400" dirty="0">
                <a:solidFill>
                  <a:prstClr val="black"/>
                </a:solidFill>
                <a:cs typeface="Arial" panose="020B0604020202020204" pitchFamily="34" charset="0"/>
              </a:rPr>
              <a:t>. </a:t>
            </a:r>
          </a:p>
        </p:txBody>
      </p:sp>
      <p:sp>
        <p:nvSpPr>
          <p:cNvPr id="3" name="Content Placeholder 2"/>
          <p:cNvSpPr>
            <a:spLocks noGrp="1"/>
          </p:cNvSpPr>
          <p:nvPr>
            <p:ph idx="1"/>
          </p:nvPr>
        </p:nvSpPr>
        <p:spPr>
          <a:xfrm>
            <a:off x="554736" y="2587188"/>
            <a:ext cx="7802880" cy="3082092"/>
          </a:xfrm>
          <a:solidFill>
            <a:schemeClr val="bg1">
              <a:lumMod val="85000"/>
            </a:schemeClr>
          </a:solidFill>
          <a:ln w="22225" cmpd="dbl">
            <a:solidFill>
              <a:schemeClr val="tx2">
                <a:lumMod val="75000"/>
              </a:schemeClr>
            </a:solidFill>
            <a:prstDash val="solid"/>
          </a:ln>
        </p:spPr>
        <p:txBody>
          <a:bodyPr>
            <a:normAutofit lnSpcReduction="10000"/>
          </a:bodyPr>
          <a:lstStyle/>
          <a:p>
            <a:pPr>
              <a:buFont typeface="Arial" pitchFamily="34" charset="0"/>
              <a:buChar char="•"/>
            </a:pPr>
            <a:r>
              <a:rPr lang="en-US" sz="2400" dirty="0">
                <a:effectLst/>
              </a:rPr>
              <a:t>Six (6) Standards </a:t>
            </a:r>
          </a:p>
          <a:p>
            <a:pPr lvl="1">
              <a:buFont typeface="Arial" pitchFamily="34" charset="0"/>
              <a:buChar char="•"/>
            </a:pPr>
            <a:r>
              <a:rPr lang="en-US" sz="2400" dirty="0">
                <a:effectLst/>
              </a:rPr>
              <a:t>Standard 1: Instructional Planning and Delivery</a:t>
            </a:r>
          </a:p>
          <a:p>
            <a:pPr lvl="1">
              <a:buFont typeface="Arial" pitchFamily="34" charset="0"/>
              <a:buChar char="•"/>
            </a:pPr>
            <a:r>
              <a:rPr lang="en-US" sz="2400" dirty="0">
                <a:effectLst/>
              </a:rPr>
              <a:t>Standard 2: Knowledge of Students and Student Learning</a:t>
            </a:r>
          </a:p>
          <a:p>
            <a:pPr lvl="1">
              <a:buFont typeface="Arial" pitchFamily="34" charset="0"/>
              <a:buChar char="•"/>
            </a:pPr>
            <a:r>
              <a:rPr lang="en-US" sz="2400" dirty="0">
                <a:effectLst/>
              </a:rPr>
              <a:t>Standard 3: Content Knowledge and Expertise</a:t>
            </a:r>
          </a:p>
          <a:p>
            <a:pPr lvl="1">
              <a:buFont typeface="Arial" pitchFamily="34" charset="0"/>
              <a:buChar char="•"/>
            </a:pPr>
            <a:r>
              <a:rPr lang="en-US" sz="2400" dirty="0">
                <a:effectLst/>
              </a:rPr>
              <a:t>Standard 4: Learning Environment </a:t>
            </a:r>
          </a:p>
          <a:p>
            <a:pPr lvl="1">
              <a:buFont typeface="Arial" pitchFamily="34" charset="0"/>
              <a:buChar char="•"/>
            </a:pPr>
            <a:r>
              <a:rPr lang="en-US" sz="2400" dirty="0">
                <a:effectLst/>
              </a:rPr>
              <a:t>Standard 5: Data-Driven Practice</a:t>
            </a:r>
          </a:p>
          <a:p>
            <a:pPr lvl="1">
              <a:buFont typeface="Arial" pitchFamily="34" charset="0"/>
              <a:buChar char="•"/>
            </a:pPr>
            <a:r>
              <a:rPr lang="en-US" sz="2400" dirty="0">
                <a:effectLst/>
              </a:rPr>
              <a:t>Standard 6: Professional Practices and Responsibilities </a:t>
            </a:r>
          </a:p>
        </p:txBody>
      </p:sp>
      <p:sp>
        <p:nvSpPr>
          <p:cNvPr id="5" name="TextBox 4"/>
          <p:cNvSpPr txBox="1"/>
          <p:nvPr/>
        </p:nvSpPr>
        <p:spPr>
          <a:xfrm>
            <a:off x="1600200" y="5833646"/>
            <a:ext cx="7162800" cy="338554"/>
          </a:xfrm>
          <a:prstGeom prst="rect">
            <a:avLst/>
          </a:prstGeom>
          <a:noFill/>
        </p:spPr>
        <p:txBody>
          <a:bodyPr wrap="square" rtlCol="0">
            <a:spAutoFit/>
          </a:bodyPr>
          <a:lstStyle/>
          <a:p>
            <a:pPr defTabSz="914400" fontAlgn="base">
              <a:spcBef>
                <a:spcPct val="0"/>
              </a:spcBef>
              <a:spcAft>
                <a:spcPct val="0"/>
              </a:spcAft>
            </a:pPr>
            <a:r>
              <a:rPr lang="en-US" sz="1600" dirty="0">
                <a:solidFill>
                  <a:prstClr val="black"/>
                </a:solidFill>
                <a:latin typeface="Arial" panose="020B0604020202020204" pitchFamily="34" charset="0"/>
                <a:cs typeface="Arial" panose="020B0604020202020204" pitchFamily="34" charset="0"/>
              </a:rPr>
              <a:t>Texas Administrative Code, Chapter 149. – Effective June 8, 2014. </a:t>
            </a:r>
          </a:p>
        </p:txBody>
      </p:sp>
    </p:spTree>
    <p:custDataLst>
      <p:tags r:id="rId1"/>
    </p:custDataLst>
    <p:extLst>
      <p:ext uri="{BB962C8B-B14F-4D97-AF65-F5344CB8AC3E}">
        <p14:creationId xmlns:p14="http://schemas.microsoft.com/office/powerpoint/2010/main" val="210640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Overview </a:t>
            </a:r>
          </a:p>
        </p:txBody>
      </p:sp>
      <p:sp>
        <p:nvSpPr>
          <p:cNvPr id="17" name="Oval 16"/>
          <p:cNvSpPr/>
          <p:nvPr/>
        </p:nvSpPr>
        <p:spPr>
          <a:xfrm>
            <a:off x="450556" y="1603181"/>
            <a:ext cx="2002211" cy="739526"/>
          </a:xfrm>
          <a:prstGeom prst="ellipse">
            <a:avLst/>
          </a:prstGeom>
          <a:gradFill>
            <a:gsLst>
              <a:gs pos="0">
                <a:schemeClr val="accent2">
                  <a:lumMod val="60000"/>
                  <a:lumOff val="40000"/>
                </a:schemeClr>
              </a:gs>
              <a:gs pos="50000">
                <a:schemeClr val="accent2">
                  <a:lumMod val="75000"/>
                </a:schemeClr>
              </a:gs>
              <a:gs pos="100000">
                <a:schemeClr val="accent2">
                  <a:lumMod val="50000"/>
                </a:schemeClr>
              </a:gs>
            </a:gsLst>
            <a:lin ang="5400000" scaled="0"/>
          </a:gradFill>
          <a:ln w="47625">
            <a:solidFill>
              <a:schemeClr val="accent2">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6">
                      <a:lumMod val="50000"/>
                    </a:schemeClr>
                  </a:outerShdw>
                </a:effectLst>
                <a:cs typeface="Arial" pitchFamily="34" charset="0"/>
              </a:rPr>
              <a:t>Planning</a:t>
            </a:r>
          </a:p>
        </p:txBody>
      </p:sp>
      <p:sp>
        <p:nvSpPr>
          <p:cNvPr id="15" name="TextBox 14"/>
          <p:cNvSpPr txBox="1"/>
          <p:nvPr/>
        </p:nvSpPr>
        <p:spPr>
          <a:xfrm>
            <a:off x="236488" y="2929929"/>
            <a:ext cx="2584834" cy="1098762"/>
          </a:xfrm>
          <a:prstGeom prst="rect">
            <a:avLst/>
          </a:prstGeom>
          <a:noFill/>
        </p:spPr>
        <p:txBody>
          <a:bodyPr wrap="square">
            <a:spAutoFit/>
          </a:bodyPr>
          <a:lstStyle/>
          <a:p>
            <a:pPr marL="174625" indent="-174625">
              <a:lnSpc>
                <a:spcPct val="90000"/>
              </a:lnSpc>
              <a:spcBef>
                <a:spcPts val="600"/>
              </a:spcBef>
              <a:buFont typeface="Arial" pitchFamily="34" charset="0"/>
              <a:buChar char="•"/>
              <a:defRPr/>
            </a:pPr>
            <a:r>
              <a:rPr lang="en-US" sz="1400" b="1" dirty="0">
                <a:latin typeface="+mn-lt"/>
                <a:cs typeface="+mn-cs"/>
              </a:rPr>
              <a:t>Standards and Alignment</a:t>
            </a:r>
          </a:p>
          <a:p>
            <a:pPr marL="174625" indent="-174625">
              <a:lnSpc>
                <a:spcPct val="90000"/>
              </a:lnSpc>
              <a:spcBef>
                <a:spcPts val="600"/>
              </a:spcBef>
              <a:buFont typeface="Arial" pitchFamily="34" charset="0"/>
              <a:buChar char="•"/>
              <a:defRPr/>
            </a:pPr>
            <a:r>
              <a:rPr lang="en-US" sz="1400" b="1" dirty="0">
                <a:latin typeface="+mn-lt"/>
                <a:cs typeface="+mn-cs"/>
              </a:rPr>
              <a:t>Data and Assessment</a:t>
            </a:r>
          </a:p>
          <a:p>
            <a:pPr marL="174625" indent="-174625">
              <a:lnSpc>
                <a:spcPct val="90000"/>
              </a:lnSpc>
              <a:spcBef>
                <a:spcPts val="600"/>
              </a:spcBef>
              <a:buFont typeface="Arial" pitchFamily="34" charset="0"/>
              <a:buChar char="•"/>
              <a:defRPr/>
            </a:pPr>
            <a:r>
              <a:rPr lang="en-US" sz="1400" b="1" dirty="0">
                <a:latin typeface="+mn-lt"/>
                <a:cs typeface="+mn-cs"/>
              </a:rPr>
              <a:t>Knowledge of Students</a:t>
            </a:r>
          </a:p>
          <a:p>
            <a:pPr marL="174625" indent="-174625">
              <a:lnSpc>
                <a:spcPct val="90000"/>
              </a:lnSpc>
              <a:spcBef>
                <a:spcPts val="600"/>
              </a:spcBef>
              <a:buFont typeface="Arial" pitchFamily="34" charset="0"/>
              <a:buChar char="•"/>
              <a:defRPr/>
            </a:pPr>
            <a:r>
              <a:rPr lang="en-US" sz="1400" b="1" dirty="0">
                <a:latin typeface="+mn-lt"/>
                <a:cs typeface="+mn-cs"/>
              </a:rPr>
              <a:t>Activities </a:t>
            </a:r>
          </a:p>
        </p:txBody>
      </p:sp>
      <p:sp>
        <p:nvSpPr>
          <p:cNvPr id="14" name="Rectangle 13">
            <a:extLst>
              <a:ext uri="{C183D7F6-B498-43B3-948B-1728B52AA6E4}">
                <adec:decorative xmlns:adec="http://schemas.microsoft.com/office/drawing/2017/decorative" val="1"/>
              </a:ext>
            </a:extLst>
          </p:cNvPr>
          <p:cNvSpPr/>
          <p:nvPr/>
        </p:nvSpPr>
        <p:spPr>
          <a:xfrm>
            <a:off x="236488" y="1476178"/>
            <a:ext cx="2506709" cy="2802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42163" y="1603181"/>
            <a:ext cx="2060175" cy="758645"/>
          </a:xfrm>
          <a:prstGeom prst="ellipse">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88900" dist="50800" dir="2700000" algn="ctr" rotWithShape="0">
                    <a:schemeClr val="tx2"/>
                  </a:outerShdw>
                </a:effectLst>
                <a:cs typeface="Arial" pitchFamily="34" charset="0"/>
              </a:rPr>
              <a:t>Instruction</a:t>
            </a:r>
          </a:p>
        </p:txBody>
      </p:sp>
      <p:sp>
        <p:nvSpPr>
          <p:cNvPr id="24" name="TextBox 23"/>
          <p:cNvSpPr txBox="1"/>
          <p:nvPr/>
        </p:nvSpPr>
        <p:spPr>
          <a:xfrm>
            <a:off x="2964090" y="2872236"/>
            <a:ext cx="3485833" cy="1156455"/>
          </a:xfrm>
          <a:prstGeom prst="rect">
            <a:avLst/>
          </a:prstGeom>
        </p:spPr>
        <p:txBody>
          <a:bodyPr wrap="square">
            <a:spAutoFit/>
          </a:bodyPr>
          <a:lstStyle/>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Achieving Expectations</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Content Knowledge and Expertise</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Communication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Differentiation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Monitor and Adjust</a:t>
            </a:r>
          </a:p>
        </p:txBody>
      </p:sp>
      <p:sp>
        <p:nvSpPr>
          <p:cNvPr id="28" name="Rectangle 27">
            <a:extLst>
              <a:ext uri="{C183D7F6-B498-43B3-948B-1728B52AA6E4}">
                <adec:decorative xmlns:adec="http://schemas.microsoft.com/office/drawing/2017/decorative" val="1"/>
              </a:ext>
            </a:extLst>
          </p:cNvPr>
          <p:cNvSpPr/>
          <p:nvPr/>
        </p:nvSpPr>
        <p:spPr>
          <a:xfrm>
            <a:off x="2964090" y="1476179"/>
            <a:ext cx="2953909" cy="2802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74383" y="1638199"/>
            <a:ext cx="2078764" cy="723627"/>
          </a:xfrm>
          <a:prstGeom prst="ellipse">
            <a:avLst/>
          </a:prstGeom>
          <a:gradFill>
            <a:gsLst>
              <a:gs pos="0">
                <a:schemeClr val="accent3">
                  <a:lumMod val="60000"/>
                  <a:lumOff val="40000"/>
                </a:schemeClr>
              </a:gs>
              <a:gs pos="50000">
                <a:schemeClr val="accent3">
                  <a:lumMod val="75000"/>
                </a:schemeClr>
              </a:gs>
              <a:gs pos="100000">
                <a:schemeClr val="accent3">
                  <a:lumMod val="50000"/>
                </a:schemeClr>
              </a:gs>
            </a:gsLst>
            <a:lin ang="5400000" scaled="0"/>
          </a:gradFill>
          <a:ln w="47625">
            <a:solidFill>
              <a:schemeClr val="accent3">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5">
                      <a:lumMod val="50000"/>
                    </a:schemeClr>
                  </a:outerShdw>
                </a:effectLst>
                <a:cs typeface="Arial" pitchFamily="34" charset="0"/>
              </a:rPr>
              <a:t>Learning Environment</a:t>
            </a:r>
          </a:p>
        </p:txBody>
      </p:sp>
      <p:sp>
        <p:nvSpPr>
          <p:cNvPr id="16" name="TextBox 15"/>
          <p:cNvSpPr txBox="1"/>
          <p:nvPr/>
        </p:nvSpPr>
        <p:spPr>
          <a:xfrm>
            <a:off x="6088045" y="2855113"/>
            <a:ext cx="2583519" cy="1047394"/>
          </a:xfrm>
          <a:prstGeom prst="rect">
            <a:avLst/>
          </a:prstGeom>
          <a:noFill/>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Classroom Environment, Routines, and Procedures</a:t>
            </a:r>
          </a:p>
          <a:p>
            <a:pPr marL="174625" indent="-174625" eaLnBrk="0" hangingPunct="0">
              <a:lnSpc>
                <a:spcPct val="90000"/>
              </a:lnSpc>
              <a:spcBef>
                <a:spcPts val="600"/>
              </a:spcBef>
              <a:buFont typeface="Arial" pitchFamily="34" charset="0"/>
              <a:buChar char="•"/>
              <a:defRPr/>
            </a:pPr>
            <a:r>
              <a:rPr lang="en-US" sz="1400" b="1" dirty="0">
                <a:latin typeface="+mn-lt"/>
                <a:cs typeface="+mn-cs"/>
              </a:rPr>
              <a:t>Managing Student Behavior</a:t>
            </a:r>
          </a:p>
          <a:p>
            <a:pPr marL="174625" indent="-174625" eaLnBrk="0" hangingPunct="0">
              <a:lnSpc>
                <a:spcPct val="90000"/>
              </a:lnSpc>
              <a:spcBef>
                <a:spcPts val="600"/>
              </a:spcBef>
              <a:buFont typeface="Arial" pitchFamily="34" charset="0"/>
              <a:buChar char="•"/>
              <a:defRPr/>
            </a:pPr>
            <a:r>
              <a:rPr lang="en-US" sz="1400" b="1" dirty="0">
                <a:latin typeface="+mn-lt"/>
                <a:cs typeface="+mn-cs"/>
              </a:rPr>
              <a:t>Classroom Culture</a:t>
            </a:r>
          </a:p>
        </p:txBody>
      </p:sp>
      <p:sp>
        <p:nvSpPr>
          <p:cNvPr id="23" name="Rectangle 22">
            <a:extLst>
              <a:ext uri="{C183D7F6-B498-43B3-948B-1728B52AA6E4}">
                <adec:decorative xmlns:adec="http://schemas.microsoft.com/office/drawing/2017/decorative" val="1"/>
              </a:ext>
            </a:extLst>
          </p:cNvPr>
          <p:cNvSpPr/>
          <p:nvPr/>
        </p:nvSpPr>
        <p:spPr>
          <a:xfrm>
            <a:off x="6098678" y="1498789"/>
            <a:ext cx="2585545" cy="2779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48719" y="4668481"/>
            <a:ext cx="2499280" cy="894119"/>
          </a:xfrm>
          <a:prstGeom prst="ellipse">
            <a:avLst/>
          </a:prstGeom>
          <a:gradFill>
            <a:gsLst>
              <a:gs pos="0">
                <a:schemeClr val="accent4">
                  <a:lumMod val="60000"/>
                  <a:lumOff val="40000"/>
                </a:schemeClr>
              </a:gs>
              <a:gs pos="50000">
                <a:schemeClr val="accent4">
                  <a:lumMod val="75000"/>
                </a:schemeClr>
              </a:gs>
              <a:gs pos="100000">
                <a:schemeClr val="accent4">
                  <a:lumMod val="50000"/>
                </a:schemeClr>
              </a:gs>
            </a:gsLst>
            <a:lin ang="5400000" scaled="0"/>
          </a:gradFill>
          <a:ln w="47625">
            <a:solidFill>
              <a:schemeClr val="accent4">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sz="1600" b="1" dirty="0">
                <a:effectLst>
                  <a:outerShdw blurRad="127000" dist="50800" dir="2700000" algn="ctr" rotWithShape="0">
                    <a:srgbClr val="20182A"/>
                  </a:outerShdw>
                </a:effectLst>
                <a:cs typeface="Arial" pitchFamily="34" charset="0"/>
              </a:rPr>
              <a:t>Professional Practices and Responsibilities</a:t>
            </a:r>
          </a:p>
        </p:txBody>
      </p:sp>
      <p:sp>
        <p:nvSpPr>
          <p:cNvPr id="21" name="TextBox 20"/>
          <p:cNvSpPr txBox="1"/>
          <p:nvPr/>
        </p:nvSpPr>
        <p:spPr>
          <a:xfrm>
            <a:off x="3835282" y="4592852"/>
            <a:ext cx="4587098" cy="1098762"/>
          </a:xfrm>
          <a:prstGeom prst="rect">
            <a:avLst/>
          </a:prstGeom>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Demeanor and Ethics</a:t>
            </a:r>
          </a:p>
          <a:p>
            <a:pPr marL="174625" indent="-174625" eaLnBrk="0" hangingPunct="0">
              <a:lnSpc>
                <a:spcPct val="90000"/>
              </a:lnSpc>
              <a:spcBef>
                <a:spcPts val="600"/>
              </a:spcBef>
              <a:buFont typeface="Arial" pitchFamily="34" charset="0"/>
              <a:buChar char="•"/>
              <a:defRPr/>
            </a:pPr>
            <a:r>
              <a:rPr lang="en-US" sz="1400" b="1" dirty="0">
                <a:latin typeface="+mn-lt"/>
                <a:cs typeface="+mn-cs"/>
              </a:rPr>
              <a:t>Goal Setting</a:t>
            </a:r>
          </a:p>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Development</a:t>
            </a:r>
          </a:p>
          <a:p>
            <a:pPr marL="174625" indent="-174625" eaLnBrk="0" hangingPunct="0">
              <a:lnSpc>
                <a:spcPct val="90000"/>
              </a:lnSpc>
              <a:spcBef>
                <a:spcPts val="600"/>
              </a:spcBef>
              <a:buFont typeface="Arial" pitchFamily="34" charset="0"/>
              <a:buChar char="•"/>
              <a:defRPr/>
            </a:pPr>
            <a:r>
              <a:rPr lang="en-US" sz="1400" b="1" dirty="0">
                <a:latin typeface="+mn-lt"/>
                <a:cs typeface="+mn-cs"/>
              </a:rPr>
              <a:t>School Community Involvement</a:t>
            </a:r>
          </a:p>
        </p:txBody>
      </p:sp>
      <p:sp>
        <p:nvSpPr>
          <p:cNvPr id="26" name="Rectangle 25">
            <a:extLst>
              <a:ext uri="{C183D7F6-B498-43B3-948B-1728B52AA6E4}">
                <adec:decorative xmlns:adec="http://schemas.microsoft.com/office/drawing/2017/decorative" val="1"/>
              </a:ext>
            </a:extLst>
          </p:cNvPr>
          <p:cNvSpPr/>
          <p:nvPr/>
        </p:nvSpPr>
        <p:spPr>
          <a:xfrm>
            <a:off x="299546" y="4495800"/>
            <a:ext cx="8372017" cy="1308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6423437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a:t>
            </a:r>
          </a:p>
        </p:txBody>
      </p:sp>
      <p:sp>
        <p:nvSpPr>
          <p:cNvPr id="4" name="Rectangle 3">
            <a:extLst>
              <a:ext uri="{C183D7F6-B498-43B3-948B-1728B52AA6E4}">
                <adec:decorative xmlns:adec="http://schemas.microsoft.com/office/drawing/2017/decorative" val="1"/>
              </a:ext>
            </a:extLst>
          </p:cNvPr>
          <p:cNvSpPr/>
          <p:nvPr/>
        </p:nvSpPr>
        <p:spPr>
          <a:xfrm>
            <a:off x="6954357" y="280663"/>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TextBox 4"/>
          <p:cNvSpPr txBox="1"/>
          <p:nvPr/>
        </p:nvSpPr>
        <p:spPr>
          <a:xfrm>
            <a:off x="6972296" y="323857"/>
            <a:ext cx="2057400" cy="461665"/>
          </a:xfrm>
          <a:prstGeom prst="rect">
            <a:avLst/>
          </a:prstGeom>
          <a:noFill/>
        </p:spPr>
        <p:txBody>
          <a:bodyPr wrap="square" rtlCol="0">
            <a:spAutoFit/>
          </a:bodyPr>
          <a:lstStyle/>
          <a:p>
            <a:pPr algn="ctr"/>
            <a:r>
              <a:rPr lang="en-US" sz="2400" b="1" dirty="0">
                <a:solidFill>
                  <a:schemeClr val="bg1"/>
                </a:solidFill>
                <a:latin typeface="+mn-lt"/>
              </a:rPr>
              <a:t>Handout</a:t>
            </a:r>
          </a:p>
        </p:txBody>
      </p:sp>
      <p:pic>
        <p:nvPicPr>
          <p:cNvPr id="2050" name="Picture 2" descr="Image of T-TESS Rubric Instruction Dimension 2.4 found in Teacher Handout #1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982813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pic>
        <p:nvPicPr>
          <p:cNvPr id="6" name="Picture 2" descr="Image of Rubric as described on page 13 with a bubble showing the location of the Domain in the top left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C183D7F6-B498-43B3-948B-1728B52AA6E4}">
                <adec:decorative xmlns:adec="http://schemas.microsoft.com/office/drawing/2017/decorative" val="1"/>
              </a:ext>
            </a:extLst>
          </p:cNvPr>
          <p:cNvSpPr/>
          <p:nvPr/>
        </p:nvSpPr>
        <p:spPr>
          <a:xfrm>
            <a:off x="2438400" y="1574017"/>
            <a:ext cx="2683933" cy="2256944"/>
          </a:xfrm>
          <a:prstGeom prst="wedgeEllipseCallout">
            <a:avLst>
              <a:gd name="adj1" fmla="val -65205"/>
              <a:gd name="adj2" fmla="val -47539"/>
            </a:avLst>
          </a:prstGeom>
          <a:solidFill>
            <a:srgbClr val="A6C1E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C183D7F6-B498-43B3-948B-1728B52AA6E4}">
                <adec:decorative xmlns:adec="http://schemas.microsoft.com/office/drawing/2017/decorative" val="1"/>
              </a:ext>
            </a:extLst>
          </p:cNvPr>
          <p:cNvSpPr txBox="1"/>
          <p:nvPr/>
        </p:nvSpPr>
        <p:spPr>
          <a:xfrm>
            <a:off x="2619856" y="2221058"/>
            <a:ext cx="2256944" cy="707886"/>
          </a:xfrm>
          <a:prstGeom prst="rect">
            <a:avLst/>
          </a:prstGeom>
          <a:noFill/>
        </p:spPr>
        <p:txBody>
          <a:bodyPr wrap="square" rtlCol="0">
            <a:spAutoFit/>
          </a:bodyPr>
          <a:lstStyle/>
          <a:p>
            <a:pPr algn="ctr"/>
            <a:r>
              <a:rPr lang="en-US" sz="4000" b="1" dirty="0"/>
              <a:t>Domain</a:t>
            </a:r>
          </a:p>
        </p:txBody>
      </p:sp>
    </p:spTree>
    <p:custDataLst>
      <p:tags r:id="rId1"/>
    </p:custDataLst>
    <p:extLst>
      <p:ext uri="{BB962C8B-B14F-4D97-AF65-F5344CB8AC3E}">
        <p14:creationId xmlns:p14="http://schemas.microsoft.com/office/powerpoint/2010/main" val="149960355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3 </a:t>
            </a:r>
          </a:p>
        </p:txBody>
      </p:sp>
      <p:pic>
        <p:nvPicPr>
          <p:cNvPr id="4" name="Picture 2" descr="Image of Rubric as described on pag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167774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4 </a:t>
            </a:r>
          </a:p>
        </p:txBody>
      </p:sp>
      <p:pic>
        <p:nvPicPr>
          <p:cNvPr id="8" name="Picture 2" descr="Image of Rubric as described on page 13 with a bubble showing the location of the Dimension in the top left below Domain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a:extLst>
              <a:ext uri="{C183D7F6-B498-43B3-948B-1728B52AA6E4}">
                <adec:decorative xmlns:adec="http://schemas.microsoft.com/office/drawing/2017/decorative" val="1"/>
              </a:ext>
            </a:extLst>
          </p:cNvPr>
          <p:cNvSpPr/>
          <p:nvPr/>
        </p:nvSpPr>
        <p:spPr>
          <a:xfrm>
            <a:off x="2743200" y="2662236"/>
            <a:ext cx="3352800" cy="2819400"/>
          </a:xfrm>
          <a:prstGeom prst="wedgeEllipseCallout">
            <a:avLst>
              <a:gd name="adj1" fmla="val -76027"/>
              <a:gd name="adj2" fmla="val -76497"/>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C183D7F6-B498-43B3-948B-1728B52AA6E4}">
                <adec:decorative xmlns:adec="http://schemas.microsoft.com/office/drawing/2017/decorative" val="1"/>
              </a:ext>
            </a:extLst>
          </p:cNvPr>
          <p:cNvSpPr txBox="1"/>
          <p:nvPr/>
        </p:nvSpPr>
        <p:spPr>
          <a:xfrm>
            <a:off x="2971800" y="3500436"/>
            <a:ext cx="2819400" cy="707886"/>
          </a:xfrm>
          <a:prstGeom prst="rect">
            <a:avLst/>
          </a:prstGeom>
          <a:noFill/>
        </p:spPr>
        <p:txBody>
          <a:bodyPr wrap="square" rtlCol="0">
            <a:spAutoFit/>
          </a:bodyPr>
          <a:lstStyle/>
          <a:p>
            <a:pPr algn="ctr"/>
            <a:r>
              <a:rPr lang="en-US" sz="4000" b="1" dirty="0"/>
              <a:t>Dimension</a:t>
            </a:r>
          </a:p>
        </p:txBody>
      </p:sp>
    </p:spTree>
    <p:custDataLst>
      <p:tags r:id="rId1"/>
    </p:custDataLst>
    <p:extLst>
      <p:ext uri="{BB962C8B-B14F-4D97-AF65-F5344CB8AC3E}">
        <p14:creationId xmlns:p14="http://schemas.microsoft.com/office/powerpoint/2010/main" val="1762890710"/>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heme/theme1.xml><?xml version="1.0" encoding="utf-8"?>
<a:theme xmlns:a="http://schemas.openxmlformats.org/drawingml/2006/main" name="T-TESS -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TESS-Template-2016" id="{5A747352-DE19-4567-A5C7-7BE0F6FE8181}" vid="{12DA0A7D-BE56-4B3A-BE72-F3350858FE43}"/>
    </a:ext>
  </a:extLst>
</a:theme>
</file>

<file path=ppt/theme/theme2.xml><?xml version="1.0" encoding="utf-8"?>
<a:theme xmlns:a="http://schemas.openxmlformats.org/drawingml/2006/main" name="T-TESS-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ESS-Template-2016" id="{5A747352-DE19-4567-A5C7-7BE0F6FE8181}" vid="{538038E3-2305-4BCF-AF45-E7E76A35DD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T-TESS-Template-2016_</Template>
  <TotalTime>1165</TotalTime>
  <Words>5533</Words>
  <Application>Microsoft Office PowerPoint</Application>
  <PresentationFormat>On-screen Show (4:3)</PresentationFormat>
  <Paragraphs>416</Paragraphs>
  <Slides>31</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Wingdings</vt:lpstr>
      <vt:lpstr>T-TESS - Cover</vt:lpstr>
      <vt:lpstr>T-TESS-Content</vt:lpstr>
      <vt:lpstr>Brownsville Independent School District 2023-2024 Teacher Refresher Training  </vt:lpstr>
      <vt:lpstr> Objectives:</vt:lpstr>
      <vt:lpstr>Introductory Video</vt:lpstr>
      <vt:lpstr>Texas Teacher Standards</vt:lpstr>
      <vt:lpstr>T-TESS Rubric Overview </vt:lpstr>
      <vt:lpstr>T-TESS Rubric</vt:lpstr>
      <vt:lpstr>T-TESS Rubric – 2 </vt:lpstr>
      <vt:lpstr>T-TESS Rubric – 3 </vt:lpstr>
      <vt:lpstr>T-TESS Rubric – 4 </vt:lpstr>
      <vt:lpstr>T-TESS Rubric – 5 </vt:lpstr>
      <vt:lpstr>T-TESS Rubric – 6 </vt:lpstr>
      <vt:lpstr>T-TESS Rubric – 7 </vt:lpstr>
      <vt:lpstr>T-TESS Rubric – 8 </vt:lpstr>
      <vt:lpstr>Communication (Instruction Dimension 2.3)</vt:lpstr>
      <vt:lpstr>When Do You Collect Evidence</vt:lpstr>
      <vt:lpstr>Evaluation Cycle</vt:lpstr>
      <vt:lpstr>Purpose of the Pre-Conference</vt:lpstr>
      <vt:lpstr>Pre-Conference Round Table</vt:lpstr>
      <vt:lpstr>Four Key Elements of the  Instruction Post-Conference – Here’s what to expect..</vt:lpstr>
      <vt:lpstr>Post-Conference Round Table – 2 </vt:lpstr>
      <vt:lpstr>T-TESS Final Thoughts…</vt:lpstr>
      <vt:lpstr>Goal Setting and  Professional Development Plan</vt:lpstr>
      <vt:lpstr>What is the purpose of the Goal-Setting and Professional Development Plan process?  </vt:lpstr>
      <vt:lpstr>The  Following Year… - 2</vt:lpstr>
      <vt:lpstr>What actually happens…? - 3</vt:lpstr>
      <vt:lpstr>“How do I begin the Goal-Setting and Professional Development process?”</vt:lpstr>
      <vt:lpstr>Use the T-TESS Rubric !</vt:lpstr>
      <vt:lpstr>Think About It… - 3</vt:lpstr>
      <vt:lpstr>Texas Administrative Code, Chapter 150. </vt:lpstr>
      <vt:lpstr>Goal Setting and Professional Development Plan</vt:lpstr>
      <vt:lpstr>Thanks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T-TESS Teacher Overview-Elementary School Half Day</dc:title>
  <dc:creator>Sheila Collazo</dc:creator>
  <cp:lastModifiedBy>Emiliano Camarillo</cp:lastModifiedBy>
  <cp:revision>90</cp:revision>
  <cp:lastPrinted>2022-08-10T20:43:59Z</cp:lastPrinted>
  <dcterms:created xsi:type="dcterms:W3CDTF">2016-04-21T23:38:09Z</dcterms:created>
  <dcterms:modified xsi:type="dcterms:W3CDTF">2023-07-11T23:15:25Z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A23D172C-A524-4C83-942A-1A7713C2EE56</vt:lpwstr>
  </property>
  <property fmtid="{D5CDD505-2E9C-101B-9397-08002B2CF9AE}" pid="3" name="ArticulatePath">
    <vt:lpwstr>Goal Setting and Professional Development Plan - Teacher  Overview</vt:lpwstr>
  </property>
</Properties>
</file>