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9"/>
  </p:notesMasterIdLst>
  <p:handoutMasterIdLst>
    <p:handoutMasterId r:id="rId20"/>
  </p:handoutMasterIdLst>
  <p:sldIdLst>
    <p:sldId id="654" r:id="rId6"/>
    <p:sldId id="694" r:id="rId7"/>
    <p:sldId id="707" r:id="rId8"/>
    <p:sldId id="710" r:id="rId9"/>
    <p:sldId id="704" r:id="rId10"/>
    <p:sldId id="709" r:id="rId11"/>
    <p:sldId id="711" r:id="rId12"/>
    <p:sldId id="712" r:id="rId13"/>
    <p:sldId id="410" r:id="rId14"/>
    <p:sldId id="688" r:id="rId15"/>
    <p:sldId id="708" r:id="rId16"/>
    <p:sldId id="690" r:id="rId17"/>
    <p:sldId id="68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694"/>
            <p14:sldId id="707"/>
            <p14:sldId id="710"/>
            <p14:sldId id="704"/>
            <p14:sldId id="709"/>
            <p14:sldId id="711"/>
            <p14:sldId id="712"/>
            <p14:sldId id="410"/>
            <p14:sldId id="688"/>
            <p14:sldId id="708"/>
            <p14:sldId id="690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FEE"/>
    <a:srgbClr val="004C22"/>
    <a:srgbClr val="EA6716"/>
    <a:srgbClr val="00863D"/>
    <a:srgbClr val="E7E7E7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5020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1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28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0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8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7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7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5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7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9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ft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 panose="02060603020205020403" pitchFamily="18" charset="0"/>
              </a:rPr>
              <a:t>Regular Board Meeting  June 22, 2023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3538"/>
          <a:stretch/>
        </p:blipFill>
        <p:spPr>
          <a:xfrm>
            <a:off x="4535449" y="1659356"/>
            <a:ext cx="2132605" cy="4116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608552" y="1687446"/>
            <a:ext cx="205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Wilson Quad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052" y="1659357"/>
            <a:ext cx="2041820" cy="4110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368006" y="1682942"/>
            <a:ext cx="207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Los Altos Quad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B94825-CA17-6CE1-97D2-B2DDE97A2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66" y="1659356"/>
            <a:ext cx="2000000" cy="4124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69C5FF-0312-BC53-D989-94089B512790}"/>
              </a:ext>
            </a:extLst>
          </p:cNvPr>
          <p:cNvSpPr txBox="1"/>
          <p:nvPr/>
        </p:nvSpPr>
        <p:spPr>
          <a:xfrm>
            <a:off x="272673" y="1722728"/>
            <a:ext cx="199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A6716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La Puente Quad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078552-4D7B-73C9-E801-CA06E6C36E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732" y="1659356"/>
            <a:ext cx="2132605" cy="41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439977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4758C2-8563-C391-C47D-065AEA581F05}"/>
              </a:ext>
            </a:extLst>
          </p:cNvPr>
          <p:cNvSpPr txBox="1"/>
          <p:nvPr/>
        </p:nvSpPr>
        <p:spPr>
          <a:xfrm>
            <a:off x="6741155" y="1673770"/>
            <a:ext cx="21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EA6716"/>
                  </a:outerShdw>
                </a:effectLst>
              </a:rPr>
              <a:t>Workman Quad</a:t>
            </a:r>
          </a:p>
        </p:txBody>
      </p:sp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87863"/>
              </p:ext>
            </p:extLst>
          </p:nvPr>
        </p:nvGraphicFramePr>
        <p:xfrm>
          <a:off x="149390" y="1554363"/>
          <a:ext cx="8845219" cy="4901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 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 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Source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II Stadium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Baseball Field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(Phase I Track &amp; Field and Softball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Field Complete)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 </a:t>
                      </a:r>
                    </a:p>
                    <a:p>
                      <a:pPr algn="ctr" rtl="0" fontAlgn="t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Various - Estimate Cost $18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22825"/>
                  </a:ext>
                </a:extLst>
              </a:tr>
              <a:tr h="8790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Baldwin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Cedarlane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Fairgrove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Sparks ES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Lassalette</a:t>
                      </a:r>
                    </a:p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Blacktop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Asphalt &amp; Striping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Bidding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7392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Cedarlane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District Office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Bldg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Grazide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Lassalette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Altos HS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SSC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(Sierra Vista)</a:t>
                      </a: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Sparks ES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Stimson LC</a:t>
                      </a: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Stimson ADJ Portable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Valley Alt HS – CDS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ES 6/27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HS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Reroof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Various Buildings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Bidding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Deferred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Maint</a:t>
                      </a:r>
                      <a:r>
                        <a:rPr lang="en-US" sz="1100" baseline="0" dirty="0"/>
                        <a:t>.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667767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Wedgeworth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9/2022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043366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HVAC Replacement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45782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HVAC Replacement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99764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Alarm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Installation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974391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Progress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June 22, 2023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727909" y="652179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69224"/>
              </p:ext>
            </p:extLst>
          </p:nvPr>
        </p:nvGraphicFramePr>
        <p:xfrm>
          <a:off x="149390" y="1873973"/>
          <a:ext cx="8845219" cy="8687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62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97892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 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 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Source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532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Alarm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Installation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8414143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Fuel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Station Repairs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3348926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Progress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June 22, 2023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727909" y="652179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610600" y="6620173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91" y="512380"/>
            <a:ext cx="400396" cy="58325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52247"/>
              </p:ext>
            </p:extLst>
          </p:nvPr>
        </p:nvGraphicFramePr>
        <p:xfrm>
          <a:off x="122129" y="1688483"/>
          <a:ext cx="8899741" cy="1952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3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Item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Architect Plans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DSA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Procurement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Est.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Construct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Target Completion Date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 Altos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 &amp; Locker Room HVAC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(65 tons of temporary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HVAC units have been installed)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Approx. 3 months after </a:t>
                      </a: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DSA approval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8810807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Kwis Elementary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Baseball Fields (Two Youth)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89286647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Site Demolition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08/2023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62491064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Arts Center with approx. 500 seat capacity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2/2025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04119456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-22441" y="3919853"/>
            <a:ext cx="889974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in Design</a:t>
            </a:r>
            <a:endParaRPr lang="en-US" sz="2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31227"/>
              </p:ext>
            </p:extLst>
          </p:nvPr>
        </p:nvGraphicFramePr>
        <p:xfrm>
          <a:off x="122128" y="4572391"/>
          <a:ext cx="8899741" cy="10307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4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Item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Architect Plans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DSA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Procurement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Est.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Construct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Target Completion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Date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Districtwide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HVAC System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Replacements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4259952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Portable Installation meeting/flex space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832212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3457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8" y="108568"/>
            <a:ext cx="8861640" cy="990600"/>
          </a:xfrm>
        </p:spPr>
        <p:txBody>
          <a:bodyPr/>
          <a:lstStyle/>
          <a:p>
            <a:pPr algn="ctr"/>
            <a:b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</a:t>
            </a:r>
            <a:r>
              <a:rPr lang="en-US" sz="24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with Division of State Architect (DSA) </a:t>
            </a:r>
            <a:b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Waiting on Approval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9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527055" y="652663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/>
              <a:t>Next Report </a:t>
            </a:r>
            <a:r>
              <a:rPr lang="en-US" sz="3800"/>
              <a:t>– July 20, </a:t>
            </a:r>
            <a:r>
              <a:rPr lang="en-US" sz="3800" dirty="0"/>
              <a:t>2023</a:t>
            </a:r>
            <a:endParaRPr lang="en-US" sz="3800" i="1" dirty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37641"/>
              </p:ext>
            </p:extLst>
          </p:nvPr>
        </p:nvGraphicFramePr>
        <p:xfrm>
          <a:off x="938971" y="2011744"/>
          <a:ext cx="7467600" cy="3447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366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2579769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50970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40495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603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Cedarlane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Asphalt Installation Behind Locker Room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092147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Altos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 of Travel – ADA Issues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183585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Office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Fencing Replacement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39876109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Service Center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Flooring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 Development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6693459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Wilson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Flooring – Conference Room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9866219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Willow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Interior Painting – IRS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 ED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43119309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Amar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Ceiling Tiles &amp; Lighting (14 Classrooms)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72694887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Office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HVAC &amp; Electrical Upgrades Building 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8000310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Sites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Civic Learning Award Signage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866978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Cedarlane</a:t>
                      </a: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Drainage Repair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789013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Los Altos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Flooring – H8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2493768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Workman HS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Kitchen Floor Repair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07031964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Student Service Center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Store Front Renovation Room 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Child Development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588808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Office Administration – Single Point of Entry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1373508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Gym &amp; Locker Room HVAC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Project Funds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05/2023 *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0414045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03920" y="6527749"/>
            <a:ext cx="533400" cy="244475"/>
          </a:xfrm>
        </p:spPr>
        <p:txBody>
          <a:bodyPr>
            <a:noAutofit/>
          </a:bodyPr>
          <a:lstStyle/>
          <a:p>
            <a:pPr>
              <a:defRPr/>
            </a:pPr>
            <a:fld id="{A645BE55-96CF-4A88-9826-854F6BE1054F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 COMPLETE LIST </a:t>
            </a: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2022-2023</a:t>
            </a:r>
            <a:endParaRPr lang="en-US" sz="30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57E48-279D-E716-36DC-C1976FB3F28A}"/>
              </a:ext>
            </a:extLst>
          </p:cNvPr>
          <p:cNvSpPr txBox="1"/>
          <p:nvPr/>
        </p:nvSpPr>
        <p:spPr>
          <a:xfrm>
            <a:off x="1283970" y="5726426"/>
            <a:ext cx="7345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29FEE"/>
                </a:solidFill>
              </a:rPr>
              <a:t>* Units are operational, 100% project completion pending air balance and duct painting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343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1102"/>
              </p:ext>
            </p:extLst>
          </p:nvPr>
        </p:nvGraphicFramePr>
        <p:xfrm>
          <a:off x="776661" y="1896510"/>
          <a:ext cx="7376740" cy="36602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3923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43517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378174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381126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603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Willow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Bottle Filling Stations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Adult ED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7576506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Sparks 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Carpet – Classroom 12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260563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Lassalette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Front Exterior Turf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1316594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Dream Center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9322184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Workman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Exterior Lighting (Solar Power) at Lobo Lane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49944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Office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Flooring and Lights – Board Room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3472459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Wing Lane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Parking Lot Striping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730481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Kitchen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COPS/Facilities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92001959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Pool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COPS/Facilities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367924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Workman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Additional Exterior Lighting (Solar Power) at Lobo Lane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795110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Sparks MS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Front Exterior Turf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5056766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Workman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Railing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0083116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Lassalette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Ramps Repaired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8031309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Sparks 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Flooring - Classroom 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629820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Wilson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Flooring – B4, B8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215096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Wide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Pivot Award Signage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12/2022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5162413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03920" y="6527749"/>
            <a:ext cx="533400" cy="244475"/>
          </a:xfrm>
        </p:spPr>
        <p:txBody>
          <a:bodyPr>
            <a:noAutofit/>
          </a:bodyPr>
          <a:lstStyle/>
          <a:p>
            <a:pPr>
              <a:defRPr/>
            </a:pPr>
            <a:fld id="{A645BE55-96CF-4A88-9826-854F6BE1054F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 COMPLETE LIST </a:t>
            </a: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2022-2023</a:t>
            </a:r>
            <a:endParaRPr lang="en-US" sz="30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8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June 22,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5 Sites – Civic Learning Award </a:t>
            </a:r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</a:rPr>
              <a:t>(4/2023)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ED5B4F-2D07-43A5-76E5-8D742E9D6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82" y="4973647"/>
            <a:ext cx="3069809" cy="1748663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EAB359-3A5A-9B0D-B625-786EBA801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4" y="6019849"/>
            <a:ext cx="733494" cy="683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39F13-DB24-C010-A39B-09AA8F7D11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14" r="6445" b="3975"/>
          <a:stretch/>
        </p:blipFill>
        <p:spPr>
          <a:xfrm>
            <a:off x="6006470" y="1614121"/>
            <a:ext cx="2642893" cy="2319704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35EFD3-D056-61C2-138E-D0063DD0EB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3" y="1614121"/>
            <a:ext cx="645476" cy="688275"/>
          </a:xfrm>
          <a:prstGeom prst="rect">
            <a:avLst/>
          </a:prstGeom>
        </p:spPr>
      </p:pic>
      <p:pic>
        <p:nvPicPr>
          <p:cNvPr id="7" name="Picture 6" descr="A building with signs on the front&#10;&#10;Description automatically generated with low confidence">
            <a:extLst>
              <a:ext uri="{FF2B5EF4-FFF2-40B4-BE49-F238E27FC236}">
                <a16:creationId xmlns:a16="http://schemas.microsoft.com/office/drawing/2014/main" id="{FA1C4824-9D22-AC5B-5352-554F3FA4F7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0" b="9589"/>
          <a:stretch/>
        </p:blipFill>
        <p:spPr>
          <a:xfrm>
            <a:off x="770746" y="3104878"/>
            <a:ext cx="4397949" cy="1729366"/>
          </a:xfrm>
          <a:prstGeom prst="rect">
            <a:avLst/>
          </a:prstGeom>
        </p:spPr>
      </p:pic>
      <p:pic>
        <p:nvPicPr>
          <p:cNvPr id="11" name="Picture 10" descr="A drawing of a tiger&#10;&#10;Description automatically generated with medium confidence">
            <a:extLst>
              <a:ext uri="{FF2B5EF4-FFF2-40B4-BE49-F238E27FC236}">
                <a16:creationId xmlns:a16="http://schemas.microsoft.com/office/drawing/2014/main" id="{FE1E93F0-83E9-DC7E-221D-BC8636BF42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0" y="4174724"/>
            <a:ext cx="731463" cy="551645"/>
          </a:xfrm>
          <a:prstGeom prst="rect">
            <a:avLst/>
          </a:prstGeom>
        </p:spPr>
      </p:pic>
      <p:pic>
        <p:nvPicPr>
          <p:cNvPr id="13" name="Picture 12" descr="A picture containing text, outdoor, brick&#10;&#10;Description automatically generated">
            <a:extLst>
              <a:ext uri="{FF2B5EF4-FFF2-40B4-BE49-F238E27FC236}">
                <a16:creationId xmlns:a16="http://schemas.microsoft.com/office/drawing/2014/main" id="{B0E15410-E3A1-4E21-556F-E63690DD3D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33125" r="12343" b="31250"/>
          <a:stretch/>
        </p:blipFill>
        <p:spPr>
          <a:xfrm>
            <a:off x="278667" y="1447570"/>
            <a:ext cx="3910675" cy="143128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7B2C91-5BA3-7DB4-C1C4-684FEFA876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320644"/>
            <a:ext cx="756829" cy="563984"/>
          </a:xfrm>
          <a:prstGeom prst="rect">
            <a:avLst/>
          </a:prstGeom>
        </p:spPr>
      </p:pic>
      <p:pic>
        <p:nvPicPr>
          <p:cNvPr id="14" name="Picture 13" descr="A picture containing text, building, outdoor, signage&#10;&#10;Description automatically generated">
            <a:extLst>
              <a:ext uri="{FF2B5EF4-FFF2-40B4-BE49-F238E27FC236}">
                <a16:creationId xmlns:a16="http://schemas.microsoft.com/office/drawing/2014/main" id="{3E47923E-9E7D-62CC-5CEF-475B4CC2279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13611" r="21042" b="5416"/>
          <a:stretch/>
        </p:blipFill>
        <p:spPr>
          <a:xfrm>
            <a:off x="5895973" y="4247590"/>
            <a:ext cx="2552701" cy="2455852"/>
          </a:xfrm>
          <a:prstGeom prst="rect">
            <a:avLst/>
          </a:prstGeom>
        </p:spPr>
      </p:pic>
      <p:pic>
        <p:nvPicPr>
          <p:cNvPr id="16" name="Picture 15" descr="A picture containing text, clipart, cat&#10;&#10;Description automatically generated">
            <a:extLst>
              <a:ext uri="{FF2B5EF4-FFF2-40B4-BE49-F238E27FC236}">
                <a16:creationId xmlns:a16="http://schemas.microsoft.com/office/drawing/2014/main" id="{6BD69CC4-FFA5-7DF5-3A35-DA4252F831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10" y="6170665"/>
            <a:ext cx="534728" cy="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June 22,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Cedarlane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– Drainage Repair Admin Area </a:t>
            </a:r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</a:rPr>
              <a:t>(4/2023)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6B931B60-A5DA-A551-86E3-A43A1D4B8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4" y="1657348"/>
            <a:ext cx="3318679" cy="4937549"/>
          </a:xfrm>
          <a:prstGeom prst="rect">
            <a:avLst/>
          </a:prstGeom>
        </p:spPr>
      </p:pic>
      <p:pic>
        <p:nvPicPr>
          <p:cNvPr id="7" name="Picture 6" descr="A picture containing sky, outdoor, ground, deck&#10;&#10;Description automatically generated">
            <a:extLst>
              <a:ext uri="{FF2B5EF4-FFF2-40B4-BE49-F238E27FC236}">
                <a16:creationId xmlns:a16="http://schemas.microsoft.com/office/drawing/2014/main" id="{B345A59F-C6B0-D879-141C-942D1A3FC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9" y="1657348"/>
            <a:ext cx="3318679" cy="4937549"/>
          </a:xfrm>
          <a:prstGeom prst="rect">
            <a:avLst/>
          </a:prstGeom>
        </p:spPr>
      </p:pic>
      <p:pic>
        <p:nvPicPr>
          <p:cNvPr id="11" name="Picture 10" descr="A picture containing ground, outdoor, paving, stone&#10;&#10;Description automatically generated">
            <a:extLst>
              <a:ext uri="{FF2B5EF4-FFF2-40B4-BE49-F238E27FC236}">
                <a16:creationId xmlns:a16="http://schemas.microsoft.com/office/drawing/2014/main" id="{D4EEC5B6-906F-915F-AD3C-416CF20652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33828"/>
          <a:stretch/>
        </p:blipFill>
        <p:spPr>
          <a:xfrm>
            <a:off x="7016299" y="4400550"/>
            <a:ext cx="1944636" cy="2194348"/>
          </a:xfrm>
          <a:prstGeom prst="rect">
            <a:avLst/>
          </a:prstGeom>
        </p:spPr>
      </p:pic>
      <p:pic>
        <p:nvPicPr>
          <p:cNvPr id="13" name="Picture 12" descr="A drain in the grass&#10;&#10;Description automatically generated with low confidence">
            <a:extLst>
              <a:ext uri="{FF2B5EF4-FFF2-40B4-BE49-F238E27FC236}">
                <a16:creationId xmlns:a16="http://schemas.microsoft.com/office/drawing/2014/main" id="{2154494E-1FFC-EA3A-BB65-F0B9DB0EDC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4453" r="18749" b="15782"/>
          <a:stretch/>
        </p:blipFill>
        <p:spPr>
          <a:xfrm>
            <a:off x="7045765" y="1657348"/>
            <a:ext cx="1945051" cy="25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June 22,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>
                <a:solidFill>
                  <a:srgbClr val="0070C0"/>
                </a:solidFill>
                <a:latin typeface="Rockwell" panose="02060603020205020403" pitchFamily="18" charset="0"/>
              </a:rPr>
              <a:t>Los Altos HS 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– Flooring H8 </a:t>
            </a:r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</a:rPr>
              <a:t>(4/2023)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527F7935-FD03-E861-FB94-43ED9718B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 rot="5400000">
            <a:off x="6295214" y="1531539"/>
            <a:ext cx="2598796" cy="2643931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2B2E2045-563A-77A8-675A-7F7D019AEE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/>
          <a:stretch/>
        </p:blipFill>
        <p:spPr>
          <a:xfrm rot="5400000">
            <a:off x="1891033" y="2466851"/>
            <a:ext cx="5163029" cy="3337541"/>
          </a:xfrm>
          <a:prstGeom prst="rect">
            <a:avLst/>
          </a:prstGeom>
        </p:spPr>
      </p:pic>
      <p:pic>
        <p:nvPicPr>
          <p:cNvPr id="10" name="Picture 9" descr="A picture containing indoor, furniture&#10;&#10;Description automatically generated">
            <a:extLst>
              <a:ext uri="{FF2B5EF4-FFF2-40B4-BE49-F238E27FC236}">
                <a16:creationId xmlns:a16="http://schemas.microsoft.com/office/drawing/2014/main" id="{2F50BBD0-B1D1-795D-09CF-A2AC67DB12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>
          <a:xfrm rot="5400000">
            <a:off x="6406754" y="4089678"/>
            <a:ext cx="2366506" cy="2643932"/>
          </a:xfrm>
          <a:prstGeom prst="rect">
            <a:avLst/>
          </a:prstGeom>
        </p:spPr>
      </p:pic>
      <p:pic>
        <p:nvPicPr>
          <p:cNvPr id="14" name="Picture 13" descr="A picture containing outdoor&#10;&#10;Description automatically generated">
            <a:extLst>
              <a:ext uri="{FF2B5EF4-FFF2-40B4-BE49-F238E27FC236}">
                <a16:creationId xmlns:a16="http://schemas.microsoft.com/office/drawing/2014/main" id="{44C5104D-EAF1-3573-F745-ADEE497B0A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2845"/>
          <a:stretch/>
        </p:blipFill>
        <p:spPr>
          <a:xfrm rot="5400000">
            <a:off x="-1152758" y="2860048"/>
            <a:ext cx="5163028" cy="25511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4355E9-12B5-14B4-A9AF-C83919F86B10}"/>
              </a:ext>
            </a:extLst>
          </p:cNvPr>
          <p:cNvSpPr txBox="1"/>
          <p:nvPr/>
        </p:nvSpPr>
        <p:spPr>
          <a:xfrm>
            <a:off x="754978" y="6288202"/>
            <a:ext cx="1332717" cy="37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A4FFA-3AEB-453A-BD01-62EEB9E7A477}"/>
              </a:ext>
            </a:extLst>
          </p:cNvPr>
          <p:cNvSpPr txBox="1"/>
          <p:nvPr/>
        </p:nvSpPr>
        <p:spPr>
          <a:xfrm>
            <a:off x="3997957" y="6339979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32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Process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Wedgeworth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K-5 Permanent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30776" r="-1" b="7502"/>
          <a:stretch/>
        </p:blipFill>
        <p:spPr>
          <a:xfrm>
            <a:off x="153184" y="1661747"/>
            <a:ext cx="4105211" cy="2224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b="12208"/>
          <a:stretch/>
        </p:blipFill>
        <p:spPr>
          <a:xfrm>
            <a:off x="4432221" y="2229134"/>
            <a:ext cx="4632648" cy="276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9"/>
          <a:stretch/>
        </p:blipFill>
        <p:spPr>
          <a:xfrm>
            <a:off x="221267" y="3993839"/>
            <a:ext cx="4128437" cy="26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Process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Wedgeworth K-5 Permanent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34" y="1554108"/>
            <a:ext cx="6778869" cy="50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9827" y="1979803"/>
            <a:ext cx="2671894" cy="685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2022-2023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6433" y="1675003"/>
            <a:ext cx="7620000" cy="990600"/>
          </a:xfrm>
        </p:spPr>
        <p:txBody>
          <a:bodyPr/>
          <a:lstStyle/>
          <a:p>
            <a:r>
              <a:rPr lang="en-US" dirty="0"/>
              <a:t>Projects In Progress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99443" y="6482299"/>
            <a:ext cx="744557" cy="375701"/>
          </a:xfrm>
        </p:spPr>
        <p:txBody>
          <a:bodyPr/>
          <a:lstStyle/>
          <a:p>
            <a:pPr>
              <a:defRPr/>
            </a:pPr>
            <a:fld id="{758633C0-3EDB-47ED-B0FC-29511389E863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5F8CBE9-5FF5-4B08-FC3B-772E9934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1075DD14ACE4DBFD85931C4A3D8B2" ma:contentTypeVersion="14" ma:contentTypeDescription="Create a new document." ma:contentTypeScope="" ma:versionID="92eed37e0c3ca5a6c4c917609fb6e07a">
  <xsd:schema xmlns:xsd="http://www.w3.org/2001/XMLSchema" xmlns:xs="http://www.w3.org/2001/XMLSchema" xmlns:p="http://schemas.microsoft.com/office/2006/metadata/properties" xmlns:ns3="c5f0dd29-812e-4e38-9221-6fe88239b54b" xmlns:ns4="b3fe1c67-6478-45b1-aa56-5fc4d7a72521" targetNamespace="http://schemas.microsoft.com/office/2006/metadata/properties" ma:root="true" ma:fieldsID="0fde5bd7b731ef473ad5b1f0d1b9c7ca" ns3:_="" ns4:_="">
    <xsd:import namespace="c5f0dd29-812e-4e38-9221-6fe88239b54b"/>
    <xsd:import namespace="b3fe1c67-6478-45b1-aa56-5fc4d7a72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0dd29-812e-4e38-9221-6fe88239b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e1c67-6478-45b1-aa56-5fc4d7a7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6953D-E82D-45F1-BF81-10AE67C60FB4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b3fe1c67-6478-45b1-aa56-5fc4d7a72521"/>
    <ds:schemaRef ds:uri="c5f0dd29-812e-4e38-9221-6fe88239b54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B9F651-A7C9-4AAC-85A2-D0A495645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f0dd29-812e-4e38-9221-6fe88239b54b"/>
    <ds:schemaRef ds:uri="b3fe1c67-6478-45b1-aa56-5fc4d7a72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37984</TotalTime>
  <Words>823</Words>
  <Application>Microsoft Office PowerPoint</Application>
  <PresentationFormat>On-screen Show (4:3)</PresentationFormat>
  <Paragraphs>353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Rockwell</vt:lpstr>
      <vt:lpstr>Tw Cen MT</vt:lpstr>
      <vt:lpstr>Wingdings</vt:lpstr>
      <vt:lpstr>Wingdings 2</vt:lpstr>
      <vt:lpstr>Médian</vt:lpstr>
      <vt:lpstr>1_Médian</vt:lpstr>
      <vt:lpstr>HACIENDA LA PUENTE UNIFIED SCHOOL DISTRICT</vt:lpstr>
      <vt:lpstr>PowerPoint Presentation</vt:lpstr>
      <vt:lpstr>PowerPoint Presentation</vt:lpstr>
      <vt:lpstr>Projects Completed as of June 22, 2023 5 Sites – Civic Learning Award (4/2023)</vt:lpstr>
      <vt:lpstr>Projects Completed as of June 22, 2023 Cedarlane – Drainage Repair Admin Area (4/2023)</vt:lpstr>
      <vt:lpstr>Projects Completed as of June 22, 2023 Los Altos HS – Flooring H8 (4/2023)</vt:lpstr>
      <vt:lpstr>Projects In Process Wedgeworth K-5 Permanent</vt:lpstr>
      <vt:lpstr>Projects In Process Wedgeworth K-5 Permanent</vt:lpstr>
      <vt:lpstr>Projects In Progress</vt:lpstr>
      <vt:lpstr>Projects In Progress as of June 22, 2023 </vt:lpstr>
      <vt:lpstr>Projects In Progress as of June 22, 2023 </vt:lpstr>
      <vt:lpstr> Projects with Division of State Architect (DSA)  Waiting on Approval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Edith Martinez</cp:lastModifiedBy>
  <cp:revision>2243</cp:revision>
  <cp:lastPrinted>2023-06-16T18:21:32Z</cp:lastPrinted>
  <dcterms:modified xsi:type="dcterms:W3CDTF">2023-06-20T15:35:38Z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0x01010036D1075DD14ACE4DBFD85931C4A3D8B2</vt:lpwstr>
  </property>
</Properties>
</file>