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F8_0.xml" ContentType="application/vnd.ms-powerpoint.comments+xml"/>
  <Override PartName="/ppt/comments/modernComment_30F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54" r:id="rId5"/>
  </p:sldMasterIdLst>
  <p:notesMasterIdLst>
    <p:notesMasterId r:id="rId19"/>
  </p:notesMasterIdLst>
  <p:sldIdLst>
    <p:sldId id="756" r:id="rId6"/>
    <p:sldId id="760" r:id="rId7"/>
    <p:sldId id="794" r:id="rId8"/>
    <p:sldId id="776" r:id="rId9"/>
    <p:sldId id="802" r:id="rId10"/>
    <p:sldId id="800" r:id="rId11"/>
    <p:sldId id="778" r:id="rId12"/>
    <p:sldId id="803" r:id="rId13"/>
    <p:sldId id="801" r:id="rId14"/>
    <p:sldId id="790" r:id="rId15"/>
    <p:sldId id="804" r:id="rId16"/>
    <p:sldId id="783" r:id="rId17"/>
    <p:sldId id="771" r:id="rId1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E59A0A-BC18-FD80-F477-4F2289E3EC9F}" name="Jessica Morley" initials="JM" userId="S::jmorley@cumming-group.com::fe3d5e02-dd94-4931-b0ca-ea0c9dd2b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A1D8"/>
    <a:srgbClr val="ED172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00A15C55-8517-42AA-B614-E9B94910E39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modernComment_2F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11F63E-D86A-4801-9B2E-07D409A88462}" authorId="{B4E59A0A-BC18-FD80-F477-4F2289E3EC9F}" status="resolved" created="2023-01-11T19:57:16.225" complete="100000">
    <pc:sldMkLst xmlns:pc="http://schemas.microsoft.com/office/powerpoint/2013/main/command">
      <pc:docMk/>
      <pc:sldMk cId="0" sldId="760"/>
    </pc:sldMkLst>
    <p188:txBody>
      <a:bodyPr/>
      <a:lstStyle/>
      <a:p>
        <a:r>
          <a:rPr lang="en-US"/>
          <a:t>Joel: Do we need this one again for the new board members? Or do we remove it from the slide show?</a:t>
        </a:r>
      </a:p>
    </p188:txBody>
  </p188:cm>
</p188:cmLst>
</file>

<file path=ppt/comments/modernComment_3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B8E493-F020-4DB1-9EC8-12D544092ACA}" authorId="{B4E59A0A-BC18-FD80-F477-4F2289E3EC9F}" created="2023-01-13T00:07:44.619">
    <pc:sldMkLst xmlns:pc="http://schemas.microsoft.com/office/powerpoint/2013/main/command">
      <pc:docMk/>
      <pc:sldMk cId="0" sldId="783"/>
    </pc:sldMkLst>
    <p188:replyLst>
      <p188:reply id="{42F6B563-237F-45DC-A7FB-07BE75382B29}" authorId="{B4E59A0A-BC18-FD80-F477-4F2289E3EC9F}" created="2023-01-13T00:08:01.085">
        <p188:txBody>
          <a:bodyPr/>
          <a:lstStyle/>
          <a:p>
            <a:r>
              <a:rPr lang="en-US"/>
              <a:t>Joel</a:t>
            </a:r>
          </a:p>
        </p188:txBody>
      </p188:reply>
    </p188:replyLst>
    <p188:txBody>
      <a:bodyPr/>
      <a:lstStyle/>
      <a:p>
        <a:r>
          <a:rPr lang="en-US"/>
          <a:t>I added this mainly for Dr. Chang. Now that he's gone do you think we should keep it?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23749-C0A4-566F-DA6E-3E555FBEAF2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0866" cy="470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4036" tIns="47018" rIns="94036" bIns="47018" anchor="t" anchorCtr="0" compatLnSpc="1">
            <a:noAutofit/>
          </a:bodyPr>
          <a:lstStyle>
            <a:lvl1pPr marL="0" marR="0" lvl="0" indent="0" algn="l" defTabSz="59299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31ED3-C929-0CD1-22A6-9937E70BE2E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14097" y="0"/>
            <a:ext cx="3070866" cy="470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4036" tIns="47018" rIns="94036" bIns="47018" anchor="t" anchorCtr="0" compatLnSpc="1">
            <a:noAutofit/>
          </a:bodyPr>
          <a:lstStyle>
            <a:lvl1pPr marL="0" marR="0" lvl="0" indent="0" algn="r" defTabSz="59299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F1A9CA2-796A-4EF0-AB28-645D170CE834}" type="datetime1">
              <a:rPr lang="en-US"/>
              <a:pPr lvl="0"/>
              <a:t>6/14/2023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7C40C1-7CDF-A389-0F20-5FC80FD26A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5095" y="1171575"/>
            <a:ext cx="4216398" cy="316229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C0BE33-9A8A-DBC7-CF7A-EE30B4BBA56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8660" y="4510561"/>
            <a:ext cx="5669280" cy="3690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4036" tIns="47018" rIns="94036" bIns="47018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17B5-3610-FC69-CF07-4DCCB19577A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902342"/>
            <a:ext cx="3070866" cy="470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4036" tIns="47018" rIns="94036" bIns="47018" anchor="b" anchorCtr="0" compatLnSpc="1">
            <a:noAutofit/>
          </a:bodyPr>
          <a:lstStyle>
            <a:lvl1pPr marL="0" marR="0" lvl="0" indent="0" algn="l" defTabSz="59299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C54B9-24B0-8B92-214D-EB77141566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14097" y="8902342"/>
            <a:ext cx="3070866" cy="470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4036" tIns="47018" rIns="94036" bIns="47018" anchor="b" anchorCtr="0" compatLnSpc="1">
            <a:noAutofit/>
          </a:bodyPr>
          <a:lstStyle>
            <a:lvl1pPr marL="0" marR="0" lvl="0" indent="0" algn="r" defTabSz="59299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442CB8-CEB5-48B6-8F7D-AC3A00E25D8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1219041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609520" marR="0" lvl="1" indent="0" algn="l" defTabSz="1219041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1219041" marR="0" lvl="2" indent="0" algn="l" defTabSz="1219041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828571" marR="0" lvl="3" indent="0" algn="l" defTabSz="1219041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2438092" marR="0" lvl="4" indent="0" algn="l" defTabSz="1219041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F7BE3-A681-C692-01A0-7077130D7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4450" y="1116013"/>
            <a:ext cx="4014788" cy="3013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3376F-6C55-F5F0-F70E-4D5DD3CD63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7045C-3F11-6181-8A46-82E5087D9879}"/>
              </a:ext>
            </a:extLst>
          </p:cNvPr>
          <p:cNvSpPr txBox="1"/>
          <p:nvPr/>
        </p:nvSpPr>
        <p:spPr>
          <a:xfrm>
            <a:off x="4014097" y="8902342"/>
            <a:ext cx="3070866" cy="4702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036" tIns="47018" rIns="94036" bIns="47018" anchor="b" anchorCtr="0" compatLnSpc="1">
            <a:noAutofit/>
          </a:bodyPr>
          <a:lstStyle/>
          <a:p>
            <a:pPr marL="0" marR="0" lvl="0" indent="0" algn="r" defTabSz="4448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B9E7E-DAA8-4670-A005-3837296889C7}" type="slidenum">
              <a:t>1</a:t>
            </a:fld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442CB8-CEB5-48B6-8F7D-AC3A00E25D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9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442CB8-CEB5-48B6-8F7D-AC3A00E25D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6A5C4CFB-87E0-34EB-7B9C-79E8CD50104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4215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457154" marR="0" lvl="0" indent="-457154" defTabSz="609539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en-US" sz="4267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287E9FD-BD11-1054-F4B9-37ED753687D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FD306C-9244-7434-DFC2-53D80AA8602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7F8730A-1415-FC82-7B17-A71B98B4D9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94ABB54-A49F-A6A3-9058-1E550693B8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0701760-E89B-B744-FACA-F0524C9A47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1EF0C-58DB-40BD-9186-706E100DCFC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8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EDE8AB80-8C87-BADF-9BF6-FF619CCCF4B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C02078-6D7E-1EC0-37E0-28EF525C28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FF0006-B876-88A2-FAC7-1E4E6887F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64AFD9-2D10-DEA1-3524-31670E3EE5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281FA-9E2C-4A0F-9F2D-271D9C4F347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1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11DD0732-F996-5A51-27C0-3E598410BE6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837679-464B-DCC6-19AD-9807344AC5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E0FB08-5E52-A9BF-D0CD-BE01C72266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7D84FF-3467-6BC4-5FA1-588ED705B1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3618F3-6DB8-4947-9512-0CB74EB791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4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D5DC8F3-6904-A6A2-254C-961B5FAF3A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2FD77C-7253-54CB-9E64-F38A84984F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9588A0-F020-51FA-C4ED-F0407436A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07D67C-45FD-EE2B-B1DC-37E44C6EA7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2F276-5E58-4164-A6B8-1131B12B9A7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F0D9BF-1996-9A73-7F20-1894CCF379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CAF970-FA01-C63C-EE23-0B6CACEC9C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C6F5E4-08BD-C142-9D0E-40F86C5604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F718E6-052A-9E3C-5C80-8494C2D76D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03163-FC00-4EDC-8534-4EC2A0B212C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5FAB17-737D-BDAB-C34A-1B75AB2FA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42FD67-9A7E-B024-7F7C-E2563CAC78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E7670C-0350-00AB-5FC9-CF669F24CA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5A0D31-1934-34F8-85C4-C35AC93C93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53653-0F40-4956-A5C7-DE304B2C3D7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2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A3A977-28D4-F689-B93E-040AC75098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3B904E-B9F3-483D-54E8-504A6861845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27F2635-05EA-2CC6-985A-F1AA35026D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F874074-9A54-999C-5B31-D2D166E628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99657DA-0B77-F92A-AE3A-7BEB5E09B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BBB166-E7C2-4EF9-881A-2003D6F87E8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A01955-17F9-9EB6-81A1-ED0ABE762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EC132D-EB3A-6698-8817-FDDC7305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6EB8C3-44A7-4D95-D6A1-8FD61CD8481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B8EF44E-6CC2-E016-8FBB-30581EDBA88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243F172D-B268-60D2-E2EB-081B524A07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333805F-F002-6286-CF66-BED5584CFA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25245EB-C323-26A3-DE09-AACC1F1CEC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CCAA3-F4A2-42FF-A6DD-FA5A0F223C4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1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5B0553-12CA-DA97-0D04-F67E62D6A1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CAF92F9-B29B-7CF2-7B78-911D30273F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922D09-0522-B3C4-7951-89DD874D6E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1BB23-C69B-45E7-AF86-96B5D1A3535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4722010-48CD-6759-EC55-E591798608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D10557-5904-0E73-4D16-64031CEB70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803939" y="6492871"/>
            <a:ext cx="2057400" cy="36512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8E5D195-425E-4A67-9B22-353BBB119EF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FBDC21CE-B500-3AFC-08D3-A741B114F1EE}"/>
              </a:ext>
            </a:extLst>
          </p:cNvPr>
          <p:cNvGrpSpPr/>
          <p:nvPr/>
        </p:nvGrpSpPr>
        <p:grpSpPr>
          <a:xfrm>
            <a:off x="0" y="365129"/>
            <a:ext cx="955995" cy="485903"/>
            <a:chOff x="0" y="365129"/>
            <a:chExt cx="955995" cy="48590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222D62B3-75F4-1E71-524C-5C699289B2C5}"/>
                </a:ext>
              </a:extLst>
            </p:cNvPr>
            <p:cNvSpPr/>
            <p:nvPr/>
          </p:nvSpPr>
          <p:spPr>
            <a:xfrm>
              <a:off x="307823" y="365129"/>
              <a:ext cx="648172" cy="485903"/>
            </a:xfrm>
            <a:prstGeom prst="rect">
              <a:avLst/>
            </a:prstGeom>
            <a:solidFill>
              <a:srgbClr val="C6122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7F0E319-8EA2-B06F-2C85-580DA00063CC}"/>
                </a:ext>
              </a:extLst>
            </p:cNvPr>
            <p:cNvSpPr/>
            <p:nvPr/>
          </p:nvSpPr>
          <p:spPr>
            <a:xfrm>
              <a:off x="203051" y="365129"/>
              <a:ext cx="117793" cy="485903"/>
            </a:xfrm>
            <a:prstGeom prst="rect">
              <a:avLst/>
            </a:prstGeom>
            <a:solidFill>
              <a:srgbClr val="2189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0A5014D-7FD1-8010-8301-6D7B5E1EAF92}"/>
                </a:ext>
              </a:extLst>
            </p:cNvPr>
            <p:cNvSpPr/>
            <p:nvPr/>
          </p:nvSpPr>
          <p:spPr>
            <a:xfrm>
              <a:off x="0" y="365129"/>
              <a:ext cx="203051" cy="485903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59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D84972-5FF6-35B8-4D1C-A56B8DA254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8BA28E6-466A-73FB-A557-5A7CE10260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ABEEED3-9457-58E4-5FF4-1F4D92FB5F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6FE70FA-35AF-327E-2305-B613F6D451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2FAAA7D-585C-93BF-126A-3DFC5A124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D8925-5717-4267-A662-D0B0F61CB67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umming PPT Template 16-9.pdf">
            <a:extLst>
              <a:ext uri="{FF2B5EF4-FFF2-40B4-BE49-F238E27FC236}">
                <a16:creationId xmlns:a16="http://schemas.microsoft.com/office/drawing/2014/main" id="{B461534D-CC7E-4D08-CBE1-F18A9DEF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71"/>
          <a:stretch>
            <a:fillRect/>
          </a:stretch>
        </p:blipFill>
        <p:spPr>
          <a:xfrm>
            <a:off x="0" y="438912"/>
            <a:ext cx="9144000" cy="5392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Corrected Cumming Logo-white-red small.png">
            <a:extLst>
              <a:ext uri="{FF2B5EF4-FFF2-40B4-BE49-F238E27FC236}">
                <a16:creationId xmlns:a16="http://schemas.microsoft.com/office/drawing/2014/main" id="{FEE47D5E-1483-6FC9-B28B-5A450A7C80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230" t="-33677" r="-7540" b="-20150"/>
          <a:stretch>
            <a:fillRect/>
          </a:stretch>
        </p:blipFill>
        <p:spPr>
          <a:xfrm>
            <a:off x="7295211" y="6037490"/>
            <a:ext cx="1588952" cy="54819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7D782-6D37-B985-65A8-1697EE05B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EA762-40DA-0A0B-89CE-1E7CFD25C8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9B19-05E4-EF8A-37AF-1A7AD904A5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C61A-69A0-A99A-F0A7-DF932CE211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DE65-C6D0-4AB1-275A-E9A1ACAC31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AA427EE-E7FE-4670-9794-C2697E48A632}" type="slidenum">
              <a:t>‹#›</a:t>
            </a:fld>
            <a:endParaRPr lang="en-US" dirty="0"/>
          </a:p>
        </p:txBody>
      </p:sp>
      <p:pic>
        <p:nvPicPr>
          <p:cNvPr id="7" name="Picture 7" descr="Corrected Cumming Logo-white-red small.png">
            <a:extLst>
              <a:ext uri="{FF2B5EF4-FFF2-40B4-BE49-F238E27FC236}">
                <a16:creationId xmlns:a16="http://schemas.microsoft.com/office/drawing/2014/main" id="{8B73C3BE-50CB-3867-96DC-D0B0445A483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7230" t="-33677" r="-7540" b="-20150"/>
          <a:stretch>
            <a:fillRect/>
          </a:stretch>
        </p:blipFill>
        <p:spPr>
          <a:xfrm>
            <a:off x="7295211" y="6037490"/>
            <a:ext cx="1588952" cy="54819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marL="0" marR="0" lvl="0" indent="0" algn="l" defTabSz="914372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590" marR="0" lvl="0" indent="-228590" algn="l" defTabSz="914372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781" marR="0" lvl="1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972" marR="0" lvl="2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163" marR="0" lvl="3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345" marR="0" lvl="4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0F_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8_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10C7919-5464-5024-37BF-EB969F8BB7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4215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en-US" dirty="0"/>
          </a:p>
        </p:txBody>
      </p:sp>
      <p:pic>
        <p:nvPicPr>
          <p:cNvPr id="3" name="Picture Placeholder 5" descr="A blue sign sitting in the grass&#10;&#10;Description automatically generated">
            <a:extLst>
              <a:ext uri="{FF2B5EF4-FFF2-40B4-BE49-F238E27FC236}">
                <a16:creationId xmlns:a16="http://schemas.microsoft.com/office/drawing/2014/main" id="{EE6F39DA-6476-61C1-EC63-D40D15A6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-17"/>
          <a:stretch>
            <a:fillRect/>
          </a:stretch>
        </p:blipFill>
        <p:spPr>
          <a:xfrm>
            <a:off x="0" y="0"/>
            <a:ext cx="9145536" cy="6858000"/>
          </a:xfrm>
          <a:prstGeom prst="rect">
            <a:avLst/>
          </a:prstGeom>
          <a:solidFill>
            <a:srgbClr val="00125E"/>
          </a:solidFill>
          <a:ln cap="flat">
            <a:noFill/>
          </a:ln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EAA4740A-7A09-91DB-B02B-50CD6C2C6A60}"/>
              </a:ext>
            </a:extLst>
          </p:cNvPr>
          <p:cNvSpPr/>
          <p:nvPr/>
        </p:nvSpPr>
        <p:spPr>
          <a:xfrm>
            <a:off x="307823" y="4762122"/>
            <a:ext cx="8066635" cy="15753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772545F-24EA-67FC-6912-B033A494B28A}"/>
              </a:ext>
            </a:extLst>
          </p:cNvPr>
          <p:cNvSpPr/>
          <p:nvPr/>
        </p:nvSpPr>
        <p:spPr>
          <a:xfrm>
            <a:off x="307823" y="4762122"/>
            <a:ext cx="320844" cy="1575300"/>
          </a:xfrm>
          <a:prstGeom prst="rect">
            <a:avLst/>
          </a:prstGeom>
          <a:solidFill>
            <a:srgbClr val="2189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B3BC033-6393-DDB6-1AE8-C9B8D1DE2B87}"/>
              </a:ext>
            </a:extLst>
          </p:cNvPr>
          <p:cNvSpPr/>
          <p:nvPr/>
        </p:nvSpPr>
        <p:spPr>
          <a:xfrm>
            <a:off x="-13021" y="4762122"/>
            <a:ext cx="320844" cy="1575300"/>
          </a:xfrm>
          <a:prstGeom prst="rect">
            <a:avLst/>
          </a:prstGeom>
          <a:solidFill>
            <a:srgbClr val="C6122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D7211A59-AFFB-3E4B-C74B-F5CD2D09C1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7972" y="5649212"/>
            <a:ext cx="1684827" cy="4341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71D653-C87B-C166-0F80-ECCA4C452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9" y="5023274"/>
            <a:ext cx="9831921" cy="842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 defTabSz="609539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Georgia" pitchFamily="18"/>
              </a:rPr>
              <a:t>21</a:t>
            </a:r>
            <a:r>
              <a:rPr lang="en-US" sz="2800" b="1" baseline="30000" dirty="0">
                <a:solidFill>
                  <a:srgbClr val="000000"/>
                </a:solidFill>
                <a:latin typeface="Georgia" pitchFamily="18"/>
              </a:rPr>
              <a:t>st</a:t>
            </a:r>
            <a:r>
              <a:rPr lang="en-US" sz="2800" b="1" dirty="0">
                <a:solidFill>
                  <a:srgbClr val="000000"/>
                </a:solidFill>
                <a:latin typeface="Georgia" pitchFamily="18"/>
              </a:rPr>
              <a:t> Century Classroom Improvements</a:t>
            </a:r>
            <a:endParaRPr lang="en-US" sz="2800" b="1" dirty="0">
              <a:solidFill>
                <a:srgbClr val="000000"/>
              </a:solidFill>
              <a:highlight>
                <a:srgbClr val="FFFF00"/>
              </a:highlight>
              <a:latin typeface="Georgia" pitchFamily="18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85CDE4-4673-08C9-6317-AA24C71BAAB6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659062" y="5564636"/>
            <a:ext cx="4307076" cy="434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 defTabSz="609539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June 22, 2023  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Board Update</a:t>
            </a:r>
          </a:p>
        </p:txBody>
      </p:sp>
      <p:pic>
        <p:nvPicPr>
          <p:cNvPr id="10" name="Picture 2" descr="Image result for hacienda la puente usd&quot;">
            <a:extLst>
              <a:ext uri="{FF2B5EF4-FFF2-40B4-BE49-F238E27FC236}">
                <a16:creationId xmlns:a16="http://schemas.microsoft.com/office/drawing/2014/main" id="{9F7C91BE-8D6C-BD01-9EC7-218E4AA0FB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6955" y="0"/>
            <a:ext cx="1530065" cy="11361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69B260-40D1-0994-1CD0-2F1AFC93EC33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BD078-D25A-9F8C-7D69-EA4942B5A71B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D8A6F4-3493-DAB2-2B2E-B52E8953E55B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475C2-8647-631E-15CD-1E007FD4E8B4}"/>
                </a:ext>
              </a:extLst>
            </p:cNvPr>
            <p:cNvSpPr txBox="1"/>
            <p:nvPr/>
          </p:nvSpPr>
          <p:spPr>
            <a:xfrm>
              <a:off x="152668" y="6197986"/>
              <a:ext cx="2403683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rPr>
                <a:t>Construction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45542-3D8A-2095-1E6B-9228DB024C98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B510440C-E5C9-EB0E-212F-00675060598B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Sparks Middle School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A2ECC7A-B950-749B-1502-7A8829C570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2783"/>
          <a:stretch/>
        </p:blipFill>
        <p:spPr>
          <a:xfrm rot="5400000">
            <a:off x="4282185" y="1407396"/>
            <a:ext cx="4731423" cy="3932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3DAC28B8-9C70-8884-82B7-276BDDDEDF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77699" y="1498960"/>
            <a:ext cx="3928845" cy="2946633"/>
          </a:xfrm>
          <a:prstGeom prst="rect">
            <a:avLst/>
          </a:prstGeom>
          <a:noFill/>
          <a:ln cap="flat">
            <a:noFill/>
          </a:ln>
          <a:effectLst>
            <a:glow rad="469900">
              <a:schemeClr val="bg1"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A1FD37A-70C4-8AE4-A745-D75490AD697C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Sparks Middle School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41C3CF8E-5E13-C1E6-7977-1ADA454C2264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6DD6C55E-9F3A-D727-46FF-029AB3791967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D5D4D743-F712-447F-94B2-0BEF7DADC923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5327A8CC-83F0-AD39-AE65-03E067426105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B3718BDC-E50A-1A60-5F91-9AD5D035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/>
        </p:blipFill>
        <p:spPr>
          <a:xfrm>
            <a:off x="267982" y="1019434"/>
            <a:ext cx="8607007" cy="42313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D0AD093-5D26-4074-8C99-1300A0A5AED7}"/>
              </a:ext>
            </a:extLst>
          </p:cNvPr>
          <p:cNvSpPr txBox="1"/>
          <p:nvPr/>
        </p:nvSpPr>
        <p:spPr>
          <a:xfrm>
            <a:off x="152668" y="6197986"/>
            <a:ext cx="240368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Budget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F7F9F-3604-E679-7D53-9C5A0355DADD}"/>
              </a:ext>
            </a:extLst>
          </p:cNvPr>
          <p:cNvSpPr txBox="1"/>
          <p:nvPr/>
        </p:nvSpPr>
        <p:spPr>
          <a:xfrm>
            <a:off x="3486151" y="5284935"/>
            <a:ext cx="294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Modernization Plan</a:t>
            </a:r>
            <a:endParaRPr lang="en-US" b="1" u="sng" dirty="0"/>
          </a:p>
          <a:p>
            <a:r>
              <a:rPr lang="en-US" dirty="0"/>
              <a:t>Classrooms: 12</a:t>
            </a:r>
          </a:p>
          <a:p>
            <a:r>
              <a:rPr lang="en-US" dirty="0"/>
              <a:t>Music Room: 1</a:t>
            </a:r>
          </a:p>
        </p:txBody>
      </p:sp>
    </p:spTree>
    <p:extLst>
      <p:ext uri="{BB962C8B-B14F-4D97-AF65-F5344CB8AC3E}">
        <p14:creationId xmlns:p14="http://schemas.microsoft.com/office/powerpoint/2010/main" val="222803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C16A78-4D45-AA25-F918-728AE4496AA4}"/>
              </a:ext>
            </a:extLst>
          </p:cNvPr>
          <p:cNvSpPr txBox="1"/>
          <p:nvPr/>
        </p:nvSpPr>
        <p:spPr>
          <a:xfrm>
            <a:off x="976781" y="264831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Scheduled Completion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0D67D093-BA26-B4D8-41B1-3D316BC5DB08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B40D9342-888F-DC4D-3AE5-FD46A005A84F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B57CF7C-8B3C-DB8A-516A-BEE11CEC7154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A5A5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DD7A989A-1428-2618-432F-F4E923050ABC}"/>
                </a:ext>
              </a:extLst>
            </p:cNvPr>
            <p:cNvSpPr txBox="1"/>
            <p:nvPr/>
          </p:nvSpPr>
          <p:spPr>
            <a:xfrm>
              <a:off x="133991" y="6011312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E0B3A7F-E59B-3C93-BDF9-1B66F7DFEA95}"/>
              </a:ext>
            </a:extLst>
          </p:cNvPr>
          <p:cNvSpPr txBox="1"/>
          <p:nvPr/>
        </p:nvSpPr>
        <p:spPr>
          <a:xfrm>
            <a:off x="1904142" y="3068467"/>
            <a:ext cx="534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Grandview: September 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753961-EE90-3FDE-3DB6-23AAF298076C}"/>
              </a:ext>
            </a:extLst>
          </p:cNvPr>
          <p:cNvSpPr txBox="1"/>
          <p:nvPr/>
        </p:nvSpPr>
        <p:spPr>
          <a:xfrm>
            <a:off x="2516825" y="2449510"/>
            <a:ext cx="426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Sparks MS: June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12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53961-EE90-3FDE-3DB6-23AAF298076C}"/>
              </a:ext>
            </a:extLst>
          </p:cNvPr>
          <p:cNvSpPr txBox="1"/>
          <p:nvPr/>
        </p:nvSpPr>
        <p:spPr>
          <a:xfrm>
            <a:off x="2042812" y="3709837"/>
            <a:ext cx="520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Newton MS: October 2023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93CF310-7932-536B-4DE7-CCA9EF06B15C}"/>
              </a:ext>
            </a:extLst>
          </p:cNvPr>
          <p:cNvSpPr/>
          <p:nvPr/>
        </p:nvSpPr>
        <p:spPr>
          <a:xfrm>
            <a:off x="-8165" y="0"/>
            <a:ext cx="9152165" cy="6865415"/>
          </a:xfrm>
          <a:prstGeom prst="rect">
            <a:avLst/>
          </a:prstGeom>
          <a:solidFill>
            <a:srgbClr val="2189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1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8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E94A2666-8A77-7CDE-7371-AAFA2D31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51" y="-485043"/>
            <a:ext cx="5562596" cy="5562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C4276EF0-AF3C-16DD-12F3-3130EDB51082}"/>
              </a:ext>
            </a:extLst>
          </p:cNvPr>
          <p:cNvSpPr/>
          <p:nvPr/>
        </p:nvSpPr>
        <p:spPr>
          <a:xfrm>
            <a:off x="307823" y="4762122"/>
            <a:ext cx="8066635" cy="15753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C64BB41-743A-9A68-8B48-AB7325C73E56}"/>
              </a:ext>
            </a:extLst>
          </p:cNvPr>
          <p:cNvSpPr/>
          <p:nvPr/>
        </p:nvSpPr>
        <p:spPr>
          <a:xfrm>
            <a:off x="307823" y="4762122"/>
            <a:ext cx="320844" cy="1575300"/>
          </a:xfrm>
          <a:prstGeom prst="rect">
            <a:avLst/>
          </a:pr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DBEE47A-DBAF-3832-3B4E-E850842AC992}"/>
              </a:ext>
            </a:extLst>
          </p:cNvPr>
          <p:cNvSpPr/>
          <p:nvPr/>
        </p:nvSpPr>
        <p:spPr>
          <a:xfrm>
            <a:off x="-13021" y="4762122"/>
            <a:ext cx="320844" cy="1575300"/>
          </a:xfrm>
          <a:prstGeom prst="rect">
            <a:avLst/>
          </a:prstGeom>
          <a:solidFill>
            <a:srgbClr val="C6122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BCBBC09-3E0D-261E-B2B4-D004673B78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1339" y="5674044"/>
            <a:ext cx="1684827" cy="4341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80CBBB-1337-1D1A-9489-4D0F0F1D8AFC}"/>
              </a:ext>
            </a:extLst>
          </p:cNvPr>
          <p:cNvSpPr txBox="1"/>
          <p:nvPr/>
        </p:nvSpPr>
        <p:spPr>
          <a:xfrm>
            <a:off x="769540" y="5306820"/>
            <a:ext cx="6711641" cy="485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all" spc="0" baseline="0" dirty="0">
                <a:solidFill>
                  <a:srgbClr val="000000"/>
                </a:solidFill>
                <a:uFillTx/>
                <a:latin typeface="Georgia" pitchFamily="18"/>
              </a:rPr>
              <a:t>Questions + answers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F306D5-D097-69A1-F3A6-6C4353BE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25" y="1252096"/>
            <a:ext cx="5660013" cy="507304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D9B4EF1-3421-41B1-7C7C-DF8F776C7752}"/>
              </a:ext>
            </a:extLst>
          </p:cNvPr>
          <p:cNvSpPr txBox="1"/>
          <p:nvPr/>
        </p:nvSpPr>
        <p:spPr>
          <a:xfrm>
            <a:off x="897138" y="293865"/>
            <a:ext cx="6752169" cy="9007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dirty="0">
                <a:solidFill>
                  <a:srgbClr val="000000"/>
                </a:solidFill>
                <a:uFillTx/>
                <a:latin typeface="Georgia" pitchFamily="18"/>
              </a:rPr>
              <a:t>Sites In Progress &amp; Completed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Georgia" pitchFamily="1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C546AD-CA51-9091-0DAC-984FC768395C}"/>
              </a:ext>
            </a:extLst>
          </p:cNvPr>
          <p:cNvSpPr/>
          <p:nvPr/>
        </p:nvSpPr>
        <p:spPr>
          <a:xfrm rot="16200004">
            <a:off x="4458883" y="2172857"/>
            <a:ext cx="6857899" cy="2512332"/>
          </a:xfrm>
          <a:prstGeom prst="rect">
            <a:avLst/>
          </a:prstGeom>
          <a:solidFill>
            <a:srgbClr val="C6122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571149-D22D-D4B2-C5E3-D37812DDE3EA}"/>
              </a:ext>
            </a:extLst>
          </p:cNvPr>
          <p:cNvSpPr txBox="1"/>
          <p:nvPr/>
        </p:nvSpPr>
        <p:spPr>
          <a:xfrm>
            <a:off x="6776664" y="2029199"/>
            <a:ext cx="2332094" cy="10493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sng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Open Sans" pitchFamily="34"/>
                <a:cs typeface="Arial" pitchFamily="34"/>
              </a:rPr>
              <a:t>IN PROGRESS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Open Sans" pitchFamily="34"/>
                <a:cs typeface="Arial" pitchFamily="34"/>
              </a:rPr>
              <a:t>Newton MS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5939E"/>
              </a:solidFill>
              <a:uFillTx/>
              <a:latin typeface="Calibri"/>
              <a:ea typeface="Open Sans" pitchFamily="34"/>
              <a:cs typeface="Arial" pitchFamily="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34A8D1-599A-A460-7D8E-F99C7A9CF1EB}"/>
              </a:ext>
            </a:extLst>
          </p:cNvPr>
          <p:cNvSpPr txBox="1"/>
          <p:nvPr/>
        </p:nvSpPr>
        <p:spPr>
          <a:xfrm>
            <a:off x="6768974" y="2497098"/>
            <a:ext cx="2332094" cy="10493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Open Sans" pitchFamily="34"/>
                <a:cs typeface="Arial" pitchFamily="34"/>
              </a:rPr>
              <a:t>Grandview K-8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Open Sans" pitchFamily="34"/>
                <a:cs typeface="Arial" pitchFamily="34"/>
              </a:rPr>
              <a:t>Sparks MS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5939E"/>
              </a:solidFill>
              <a:uFillTx/>
              <a:latin typeface="Calibri"/>
              <a:ea typeface="Open Sans" pitchFamily="34"/>
              <a:cs typeface="Arial" pitchFamily="34"/>
            </a:endParaRPr>
          </a:p>
        </p:txBody>
      </p:sp>
      <p:sp>
        <p:nvSpPr>
          <p:cNvPr id="14" name="Oval 35">
            <a:extLst>
              <a:ext uri="{FF2B5EF4-FFF2-40B4-BE49-F238E27FC236}">
                <a16:creationId xmlns:a16="http://schemas.microsoft.com/office/drawing/2014/main" id="{A5CBBB2E-BA0E-9634-0DE2-677FE157C6D1}"/>
              </a:ext>
            </a:extLst>
          </p:cNvPr>
          <p:cNvSpPr/>
          <p:nvPr/>
        </p:nvSpPr>
        <p:spPr>
          <a:xfrm>
            <a:off x="2896334" y="1896172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61225">
              <a:alpha val="44000"/>
            </a:srgb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57E5FDDF-E2BB-3641-D5B2-53656A9FCE5C}"/>
              </a:ext>
            </a:extLst>
          </p:cNvPr>
          <p:cNvSpPr/>
          <p:nvPr/>
        </p:nvSpPr>
        <p:spPr>
          <a:xfrm>
            <a:off x="2044311" y="4468064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61225">
              <a:alpha val="44000"/>
            </a:srgb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E3BB0A6E-7A7D-0C8D-CEFD-7C745B2A36CE}"/>
              </a:ext>
            </a:extLst>
          </p:cNvPr>
          <p:cNvSpPr/>
          <p:nvPr/>
        </p:nvSpPr>
        <p:spPr>
          <a:xfrm>
            <a:off x="4934498" y="2251240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61225">
              <a:alpha val="44000"/>
            </a:srgb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DA433B1E-F7F2-D8CB-694C-8A86E3E0AE25}"/>
              </a:ext>
            </a:extLst>
          </p:cNvPr>
          <p:cNvSpPr/>
          <p:nvPr/>
        </p:nvSpPr>
        <p:spPr>
          <a:xfrm>
            <a:off x="3480617" y="2951719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  <a:effectLst>
            <a:glow>
              <a:schemeClr val="bg1">
                <a:alpha val="40000"/>
              </a:schemeClr>
            </a:glo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38CD6CB0-46D4-3112-2266-3D192EF8ED37}"/>
              </a:ext>
            </a:extLst>
          </p:cNvPr>
          <p:cNvSpPr/>
          <p:nvPr/>
        </p:nvSpPr>
        <p:spPr>
          <a:xfrm>
            <a:off x="2782692" y="4881652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C211B126-8D92-D1D8-167F-13F93ADE8D99}"/>
              </a:ext>
            </a:extLst>
          </p:cNvPr>
          <p:cNvSpPr/>
          <p:nvPr/>
        </p:nvSpPr>
        <p:spPr>
          <a:xfrm>
            <a:off x="3250783" y="4322515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286B5BDD-D692-9C39-4154-E24B03218C9D}"/>
              </a:ext>
            </a:extLst>
          </p:cNvPr>
          <p:cNvSpPr/>
          <p:nvPr/>
        </p:nvSpPr>
        <p:spPr>
          <a:xfrm>
            <a:off x="1829833" y="4981824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0371FF3B-2130-9F10-DAA2-5C8B7655CFFD}"/>
              </a:ext>
            </a:extLst>
          </p:cNvPr>
          <p:cNvSpPr/>
          <p:nvPr/>
        </p:nvSpPr>
        <p:spPr>
          <a:xfrm>
            <a:off x="2440606" y="2082692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935A5B-5C9E-9020-6355-6BCC19158383}"/>
              </a:ext>
            </a:extLst>
          </p:cNvPr>
          <p:cNvSpPr txBox="1"/>
          <p:nvPr/>
        </p:nvSpPr>
        <p:spPr>
          <a:xfrm>
            <a:off x="6811905" y="3724177"/>
            <a:ext cx="2332094" cy="10493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COMPLETED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Nelson 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Los Altos 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Workman 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Mesa Robles K-8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Open Sans" pitchFamily="34"/>
                <a:cs typeface="Arial" pitchFamily="34"/>
              </a:rPr>
              <a:t>Cedarlane K-8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Open Sans" pitchFamily="34"/>
              <a:cs typeface="Arial" pitchFamily="34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5939E"/>
              </a:solidFill>
              <a:uFillTx/>
              <a:latin typeface="Calibri"/>
              <a:ea typeface="Open Sans" pitchFamily="34"/>
              <a:cs typeface="Arial" pitchFamily="34"/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CE0EC649-495C-F0A9-E0BF-9619876A605B}"/>
              </a:ext>
            </a:extLst>
          </p:cNvPr>
          <p:cNvSpPr/>
          <p:nvPr/>
        </p:nvSpPr>
        <p:spPr>
          <a:xfrm>
            <a:off x="6061613" y="3767209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6A6A6">
              <a:alpha val="44000"/>
            </a:srgbClr>
          </a:solidFill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highlight>
                <a:srgbClr val="C0C0C0"/>
              </a:highlight>
              <a:uFillTx/>
              <a:latin typeface="Calibri"/>
            </a:endParaRP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9CDEF1BC-F6D3-3066-40D4-BB52FC9701E0}"/>
              </a:ext>
            </a:extLst>
          </p:cNvPr>
          <p:cNvSpPr/>
          <p:nvPr/>
        </p:nvSpPr>
        <p:spPr>
          <a:xfrm>
            <a:off x="6061613" y="1963402"/>
            <a:ext cx="559868" cy="5301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61225">
              <a:alpha val="44000"/>
            </a:srgbClr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99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F89D5A7-BA8A-283B-8FFA-AFCCEED161D6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Newton Middle School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6B05D1DE-152C-3C19-FD0B-F730E55EE799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0E61DC4-CF35-C309-EB08-32556A436DC2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D93140A0-FA45-2234-8CB5-7094B2F53AE7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D0AD093-5D26-4074-8C99-1300A0A5AED7}"/>
                </a:ext>
              </a:extLst>
            </p:cNvPr>
            <p:cNvSpPr txBox="1"/>
            <p:nvPr/>
          </p:nvSpPr>
          <p:spPr>
            <a:xfrm>
              <a:off x="152668" y="6197986"/>
              <a:ext cx="2403683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rPr>
                <a:t>Construction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829B300-58DB-55A6-DF3A-D2443C36C517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Site Plan &amp; Status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17617-196B-2190-EECD-27F3615EB455}"/>
              </a:ext>
            </a:extLst>
          </p:cNvPr>
          <p:cNvSpPr txBox="1"/>
          <p:nvPr/>
        </p:nvSpPr>
        <p:spPr>
          <a:xfrm>
            <a:off x="473904" y="889731"/>
            <a:ext cx="418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Phase 1: D-1 to D-4    Complete</a:t>
            </a:r>
          </a:p>
          <a:p>
            <a:r>
              <a:rPr lang="en-US" sz="2000" dirty="0">
                <a:solidFill>
                  <a:srgbClr val="00B050"/>
                </a:solidFill>
              </a:rPr>
              <a:t>Phase 2: C-6 to C-8     Complete</a:t>
            </a:r>
          </a:p>
          <a:p>
            <a:r>
              <a:rPr lang="en-US" sz="2000" dirty="0"/>
              <a:t>Phase 3:	C-1 to C-4     In Progress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33273-A84B-26A3-01B6-A80AD2E9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4" b="3092"/>
          <a:stretch/>
        </p:blipFill>
        <p:spPr>
          <a:xfrm>
            <a:off x="894283" y="1878866"/>
            <a:ext cx="7244642" cy="3860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B17617-196B-2190-EECD-27F3615EB455}"/>
              </a:ext>
            </a:extLst>
          </p:cNvPr>
          <p:cNvSpPr txBox="1"/>
          <p:nvPr/>
        </p:nvSpPr>
        <p:spPr>
          <a:xfrm>
            <a:off x="4516604" y="909264"/>
            <a:ext cx="4417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Phase 4: B-4, B-6 to B-8     In Progress</a:t>
            </a:r>
          </a:p>
          <a:p>
            <a:r>
              <a:rPr lang="en-US" sz="2000" dirty="0"/>
              <a:t>Phase 5:	Music Room         In progress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Phase 6:	E-1, E-2, F-1, F-2  Next Phase</a:t>
            </a:r>
          </a:p>
        </p:txBody>
      </p:sp>
    </p:spTree>
    <p:extLst>
      <p:ext uri="{BB962C8B-B14F-4D97-AF65-F5344CB8AC3E}">
        <p14:creationId xmlns:p14="http://schemas.microsoft.com/office/powerpoint/2010/main" val="41508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F89D5A7-BA8A-283B-8FFA-AFCCEED161D6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Newton Middle School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94C0DF1-283F-E21C-1373-95079B78EB68}"/>
              </a:ext>
            </a:extLst>
          </p:cNvPr>
          <p:cNvSpPr txBox="1"/>
          <p:nvPr/>
        </p:nvSpPr>
        <p:spPr>
          <a:xfrm>
            <a:off x="847057" y="1101718"/>
            <a:ext cx="1795065" cy="4615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99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Phases 1 &amp; 2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6B05D1DE-152C-3C19-FD0B-F730E55EE799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0E61DC4-CF35-C309-EB08-32556A436DC2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D93140A0-FA45-2234-8CB5-7094B2F53AE7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D0AD093-5D26-4074-8C99-1300A0A5AED7}"/>
                </a:ext>
              </a:extLst>
            </p:cNvPr>
            <p:cNvSpPr txBox="1"/>
            <p:nvPr/>
          </p:nvSpPr>
          <p:spPr>
            <a:xfrm>
              <a:off x="152668" y="6197986"/>
              <a:ext cx="2403683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rPr>
                <a:t>Construction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829B300-58DB-55A6-DF3A-D2443C36C517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FBCCDC8F-5987-2ECE-D848-7E21607D7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37042"/>
          <a:stretch/>
        </p:blipFill>
        <p:spPr>
          <a:xfrm rot="5400000">
            <a:off x="4151557" y="838230"/>
            <a:ext cx="4580876" cy="51226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D5D341F-2336-45C2-83D0-9E0E5792D5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24" y="2048071"/>
            <a:ext cx="3878522" cy="29088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094C0DF1-283F-E21C-1373-95079B78EB68}"/>
              </a:ext>
            </a:extLst>
          </p:cNvPr>
          <p:cNvSpPr txBox="1"/>
          <p:nvPr/>
        </p:nvSpPr>
        <p:spPr>
          <a:xfrm>
            <a:off x="5489925" y="5689995"/>
            <a:ext cx="262802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New Built-In</a:t>
            </a:r>
            <a:r>
              <a:rPr lang="en-US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Cabinets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97D2789-4567-6C4D-3922-1556FA2E97C2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Newton Middle School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56913975-0206-2904-A813-A28FA196CB16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5DE8CA07-BC7E-A427-15BD-F5E03C96CA3D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CB281C3F-AEB8-F38B-8DE4-168DAE1B7B25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8237867B-FB0E-F3FE-82D4-8D1140B576AB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D0042749-15E2-85CF-1CAD-0E172684D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435037" y="1135222"/>
            <a:ext cx="8250709" cy="40215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D0AD093-5D26-4074-8C99-1300A0A5AED7}"/>
              </a:ext>
            </a:extLst>
          </p:cNvPr>
          <p:cNvSpPr txBox="1"/>
          <p:nvPr/>
        </p:nvSpPr>
        <p:spPr>
          <a:xfrm>
            <a:off x="152668" y="6197986"/>
            <a:ext cx="240368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Budget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F7F9F-3604-E679-7D53-9C5A0355DADD}"/>
              </a:ext>
            </a:extLst>
          </p:cNvPr>
          <p:cNvSpPr txBox="1"/>
          <p:nvPr/>
        </p:nvSpPr>
        <p:spPr>
          <a:xfrm>
            <a:off x="3486151" y="5284935"/>
            <a:ext cx="294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Modernization Plan</a:t>
            </a:r>
            <a:endParaRPr lang="en-US" b="1" u="sng" dirty="0"/>
          </a:p>
          <a:p>
            <a:r>
              <a:rPr lang="en-US" dirty="0"/>
              <a:t>Classrooms: 19</a:t>
            </a:r>
          </a:p>
          <a:p>
            <a:r>
              <a:rPr lang="en-US" dirty="0"/>
              <a:t>Music Room: 1</a:t>
            </a:r>
          </a:p>
        </p:txBody>
      </p:sp>
    </p:spTree>
    <p:extLst>
      <p:ext uri="{BB962C8B-B14F-4D97-AF65-F5344CB8AC3E}">
        <p14:creationId xmlns:p14="http://schemas.microsoft.com/office/powerpoint/2010/main" val="168882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CBE47-C124-3946-74F6-52D17003221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8E5D195-425E-4A67-9B22-353BBB119EF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A86B3-3DA7-365B-A25D-8B16B7FB7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10" y="1245450"/>
            <a:ext cx="5692521" cy="408756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35EB32B-FA7A-4C00-65FE-B49BB5B116A7}"/>
              </a:ext>
            </a:extLst>
          </p:cNvPr>
          <p:cNvSpPr txBox="1"/>
          <p:nvPr/>
        </p:nvSpPr>
        <p:spPr>
          <a:xfrm>
            <a:off x="914114" y="321458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Grandview College Prep. Academy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334CFC-E6F9-E055-2736-C4E44DA3B11D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7852EF-5FD1-3FBC-2041-9963C7EF06F4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A79044-0E24-3DB0-2D8B-BA381E90CEC9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6B12E7-1579-233F-AD9F-3D56F3035BF5}"/>
                </a:ext>
              </a:extLst>
            </p:cNvPr>
            <p:cNvSpPr txBox="1"/>
            <p:nvPr/>
          </p:nvSpPr>
          <p:spPr>
            <a:xfrm>
              <a:off x="161260" y="59541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Site Plan &amp; Status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B17617-196B-2190-EECD-27F3615EB455}"/>
              </a:ext>
            </a:extLst>
          </p:cNvPr>
          <p:cNvSpPr txBox="1"/>
          <p:nvPr/>
        </p:nvSpPr>
        <p:spPr>
          <a:xfrm>
            <a:off x="133991" y="1094590"/>
            <a:ext cx="3413881" cy="193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Phase 1:  51-54 &amp; 61-64 	</a:t>
            </a:r>
          </a:p>
          <a:p>
            <a:r>
              <a:rPr lang="en-US" sz="2000" dirty="0">
                <a:solidFill>
                  <a:srgbClr val="00B050"/>
                </a:solidFill>
              </a:rPr>
              <a:t>	 Complete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/>
              <a:t>Phase 2:   K-1, K-2, 32-33, </a:t>
            </a:r>
          </a:p>
          <a:p>
            <a:r>
              <a:rPr lang="en-US" sz="2000" dirty="0"/>
              <a:t>	  41, 43	</a:t>
            </a:r>
          </a:p>
          <a:p>
            <a:r>
              <a:rPr lang="en-US" sz="2000" dirty="0"/>
              <a:t>	  In 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17617-196B-2190-EECD-27F3615EB455}"/>
              </a:ext>
            </a:extLst>
          </p:cNvPr>
          <p:cNvSpPr txBox="1"/>
          <p:nvPr/>
        </p:nvSpPr>
        <p:spPr>
          <a:xfrm>
            <a:off x="88133" y="3549668"/>
            <a:ext cx="4173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Phase 3:   B-4, Music/Band 	</a:t>
            </a:r>
          </a:p>
          <a:p>
            <a:r>
              <a:rPr lang="en-US" sz="2000" dirty="0"/>
              <a:t>	  In progress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Phase 4:  20-24 		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 Next Phase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D0AD093-5D26-4074-8C99-1300A0A5AED7}"/>
              </a:ext>
            </a:extLst>
          </p:cNvPr>
          <p:cNvSpPr txBox="1"/>
          <p:nvPr/>
        </p:nvSpPr>
        <p:spPr>
          <a:xfrm>
            <a:off x="133991" y="6252164"/>
            <a:ext cx="240368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1529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E7E6926-93AA-47BC-AF8F-0D6AD063A3A7}"/>
              </a:ext>
            </a:extLst>
          </p:cNvPr>
          <p:cNvSpPr txBox="1"/>
          <p:nvPr/>
        </p:nvSpPr>
        <p:spPr>
          <a:xfrm>
            <a:off x="6800849" y="6492870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82C90-FC51-4EF8-A152-A6A12254E3CA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7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133E9A7-E6C0-5978-C923-9CF558A65A9F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Grandview College Prep. Academy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9AB2260-2C3F-81FF-960B-2F800CD10CCF}"/>
              </a:ext>
            </a:extLst>
          </p:cNvPr>
          <p:cNvSpPr txBox="1"/>
          <p:nvPr/>
        </p:nvSpPr>
        <p:spPr>
          <a:xfrm>
            <a:off x="133991" y="1421260"/>
            <a:ext cx="3740511" cy="4615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99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Construction Improvements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ABCEA25E-AAF6-26A1-B182-9A5A7973B389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5522518-E66C-9837-0E25-88810DBFF118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40A9384E-2D97-0D66-981C-0040E4A5A06D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6EE91136-A835-83F5-8F5E-3958AED5FF14}"/>
                </a:ext>
              </a:extLst>
            </p:cNvPr>
            <p:cNvSpPr txBox="1"/>
            <p:nvPr/>
          </p:nvSpPr>
          <p:spPr>
            <a:xfrm>
              <a:off x="152668" y="6197986"/>
              <a:ext cx="2403683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rPr>
                <a:t>Construction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9E91EA0-565F-0ED8-FAB6-F39113BCE43D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6A3ACB-6E8F-2750-8A48-9D491F8E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" y="2046937"/>
            <a:ext cx="3683273" cy="276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33B2B8DA-ADF7-E7BE-87D3-D9B16A413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8001" r="208" b="29607"/>
          <a:stretch/>
        </p:blipFill>
        <p:spPr bwMode="auto">
          <a:xfrm>
            <a:off x="3943958" y="1437346"/>
            <a:ext cx="5103325" cy="45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5CDF63F-1721-B24B-13CD-29B3051C67DD}"/>
              </a:ext>
            </a:extLst>
          </p:cNvPr>
          <p:cNvSpPr txBox="1"/>
          <p:nvPr/>
        </p:nvSpPr>
        <p:spPr>
          <a:xfrm>
            <a:off x="1055912" y="315687"/>
            <a:ext cx="8088087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Grandview College Prep. Academy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B41480DB-74E4-736E-2622-AA23C40189BC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7BBD4987-81CC-2A7A-851E-A832354D51BE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EC9E9D4A-84C5-1596-1621-2AE69163F6E3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7E992798-8944-D821-8168-1BE7AB70F393}"/>
                </a:ext>
              </a:extLst>
            </p:cNvPr>
            <p:cNvSpPr txBox="1"/>
            <p:nvPr/>
          </p:nvSpPr>
          <p:spPr>
            <a:xfrm>
              <a:off x="105887" y="5869707"/>
              <a:ext cx="245934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Georgia" pitchFamily="18"/>
                </a:rPr>
                <a:t>Project Status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E5D195-425E-4A67-9B22-353BBB119EFB}" type="slidenum">
              <a:rPr lang="en-US" smtClean="0"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C69CD-1947-67A7-184E-99EE40B8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00" y="1100703"/>
            <a:ext cx="8389200" cy="4019617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8D0AD093-5D26-4074-8C99-1300A0A5AED7}"/>
              </a:ext>
            </a:extLst>
          </p:cNvPr>
          <p:cNvSpPr txBox="1"/>
          <p:nvPr/>
        </p:nvSpPr>
        <p:spPr>
          <a:xfrm>
            <a:off x="152668" y="6197986"/>
            <a:ext cx="240368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Budget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F7F9F-3604-E679-7D53-9C5A0355DADD}"/>
              </a:ext>
            </a:extLst>
          </p:cNvPr>
          <p:cNvSpPr txBox="1"/>
          <p:nvPr/>
        </p:nvSpPr>
        <p:spPr>
          <a:xfrm>
            <a:off x="3486151" y="5259568"/>
            <a:ext cx="29410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Modernization Plan</a:t>
            </a:r>
            <a:endParaRPr lang="en-US" b="1" u="sng" dirty="0"/>
          </a:p>
          <a:p>
            <a:r>
              <a:rPr lang="en-US" dirty="0"/>
              <a:t>Classrooms: 18</a:t>
            </a:r>
          </a:p>
          <a:p>
            <a:r>
              <a:rPr lang="en-US" dirty="0"/>
              <a:t>Music Room: 1</a:t>
            </a:r>
          </a:p>
          <a:p>
            <a:r>
              <a:rPr lang="en-US" dirty="0"/>
              <a:t>Kinder: 2</a:t>
            </a:r>
          </a:p>
        </p:txBody>
      </p:sp>
    </p:spTree>
    <p:extLst>
      <p:ext uri="{BB962C8B-B14F-4D97-AF65-F5344CB8AC3E}">
        <p14:creationId xmlns:p14="http://schemas.microsoft.com/office/powerpoint/2010/main" val="14167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48133-0660-8BC7-DB24-D2C7447FFB8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8E5D195-425E-4A67-9B22-353BBB119EF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C4E2E-8DC3-B844-2C6F-87AD0462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38" y="1987887"/>
            <a:ext cx="8546001" cy="359092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7DB5D12-5D78-0615-90D6-C7C3EFD3B69D}"/>
              </a:ext>
            </a:extLst>
          </p:cNvPr>
          <p:cNvSpPr txBox="1"/>
          <p:nvPr/>
        </p:nvSpPr>
        <p:spPr>
          <a:xfrm>
            <a:off x="1055913" y="357700"/>
            <a:ext cx="7269103" cy="522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Sparks Middle School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A2C730-BEDC-5AED-7533-306B8096E114}"/>
              </a:ext>
            </a:extLst>
          </p:cNvPr>
          <p:cNvGrpSpPr/>
          <p:nvPr/>
        </p:nvGrpSpPr>
        <p:grpSpPr>
          <a:xfrm>
            <a:off x="0" y="5739277"/>
            <a:ext cx="2642122" cy="1118722"/>
            <a:chOff x="0" y="5739277"/>
            <a:chExt cx="2642122" cy="11187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A0548A-58BA-7A25-ABA3-856B15901B9F}"/>
                </a:ext>
              </a:extLst>
            </p:cNvPr>
            <p:cNvSpPr/>
            <p:nvPr/>
          </p:nvSpPr>
          <p:spPr>
            <a:xfrm>
              <a:off x="0" y="5739277"/>
              <a:ext cx="267983" cy="1118722"/>
            </a:xfrm>
            <a:prstGeom prst="rect">
              <a:avLst/>
            </a:prstGeom>
            <a:solidFill>
              <a:srgbClr val="6258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1C270B-030D-08BD-8E60-5DA6914490B9}"/>
                </a:ext>
              </a:extLst>
            </p:cNvPr>
            <p:cNvSpPr/>
            <p:nvPr/>
          </p:nvSpPr>
          <p:spPr>
            <a:xfrm>
              <a:off x="258702" y="5739277"/>
              <a:ext cx="2383420" cy="1118722"/>
            </a:xfrm>
            <a:prstGeom prst="rect">
              <a:avLst/>
            </a:prstGeom>
            <a:solidFill>
              <a:srgbClr val="B8C4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6095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399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B17617-196B-2190-EECD-27F3615EB455}"/>
              </a:ext>
            </a:extLst>
          </p:cNvPr>
          <p:cNvSpPr txBox="1"/>
          <p:nvPr/>
        </p:nvSpPr>
        <p:spPr>
          <a:xfrm>
            <a:off x="1368937" y="1099524"/>
            <a:ext cx="650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Phase 1 :   9-16   		    Complete</a:t>
            </a:r>
          </a:p>
          <a:p>
            <a:r>
              <a:rPr lang="en-US" sz="2400" dirty="0"/>
              <a:t>Phase 2:    17-20 Music/Band     In progress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B12E7-1579-233F-AD9F-3D56F3035BF5}"/>
              </a:ext>
            </a:extLst>
          </p:cNvPr>
          <p:cNvSpPr txBox="1"/>
          <p:nvPr/>
        </p:nvSpPr>
        <p:spPr>
          <a:xfrm>
            <a:off x="161260" y="5954107"/>
            <a:ext cx="245934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FFFFFF"/>
                </a:solidFill>
                <a:uFillTx/>
                <a:latin typeface="Georgia" pitchFamily="18"/>
              </a:rPr>
              <a:t>Site Plan &amp; Status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8D0AD093-5D26-4074-8C99-1300A0A5AED7}"/>
              </a:ext>
            </a:extLst>
          </p:cNvPr>
          <p:cNvSpPr txBox="1"/>
          <p:nvPr/>
        </p:nvSpPr>
        <p:spPr>
          <a:xfrm>
            <a:off x="63653" y="6252164"/>
            <a:ext cx="240368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203721429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ver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6813045DC3844B16D01EC48AB5FC6" ma:contentTypeVersion="16" ma:contentTypeDescription="Create a new document." ma:contentTypeScope="" ma:versionID="bfc71f6f295063097f534084669a48e4">
  <xsd:schema xmlns:xsd="http://www.w3.org/2001/XMLSchema" xmlns:xs="http://www.w3.org/2001/XMLSchema" xmlns:p="http://schemas.microsoft.com/office/2006/metadata/properties" xmlns:ns2="39523770-d282-4544-8201-76b538a78dc4" xmlns:ns3="39881851-c737-49f1-b9ea-00d1f26389c6" xmlns:ns4="ba587033-c552-4685-b642-42a7346cc661" targetNamespace="http://schemas.microsoft.com/office/2006/metadata/properties" ma:root="true" ma:fieldsID="0ae4fc28170a3c57c24aa45452a25cb9" ns2:_="" ns3:_="" ns4:_="">
    <xsd:import namespace="39523770-d282-4544-8201-76b538a78dc4"/>
    <xsd:import namespace="39881851-c737-49f1-b9ea-00d1f26389c6"/>
    <xsd:import namespace="ba587033-c552-4685-b642-42a7346cc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23770-d282-4544-8201-76b538a78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aaf8c8-b3c8-4e2b-b533-a5c767a05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81851-c737-49f1-b9ea-00d1f2638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87033-c552-4685-b642-42a7346cc66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e8119-9171-4b5b-9318-0bda48004182}" ma:internalName="TaxCatchAll" ma:showField="CatchAllData" ma:web="ba587033-c552-4685-b642-42a7346cc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23770-d282-4544-8201-76b538a78dc4">
      <Terms xmlns="http://schemas.microsoft.com/office/infopath/2007/PartnerControls"/>
    </lcf76f155ced4ddcb4097134ff3c332f>
    <TaxCatchAll xmlns="ba587033-c552-4685-b642-42a7346cc661" xsi:nil="true"/>
  </documentManagement>
</p:properties>
</file>

<file path=customXml/itemProps1.xml><?xml version="1.0" encoding="utf-8"?>
<ds:datastoreItem xmlns:ds="http://schemas.openxmlformats.org/officeDocument/2006/customXml" ds:itemID="{03F7204C-E0BC-429A-93F9-2653F5C3E1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D29F1-EB6B-4ACF-B8B8-98607F392ED6}">
  <ds:schemaRefs>
    <ds:schemaRef ds:uri="39523770-d282-4544-8201-76b538a78dc4"/>
    <ds:schemaRef ds:uri="39881851-c737-49f1-b9ea-00d1f26389c6"/>
    <ds:schemaRef ds:uri="ba587033-c552-4685-b642-42a7346cc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65BE16-E9C4-4401-BF99-592DDBC235F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9881851-c737-49f1-b9ea-00d1f26389c6"/>
    <ds:schemaRef ds:uri="http://purl.org/dc/elements/1.1/"/>
    <ds:schemaRef ds:uri="http://schemas.microsoft.com/office/2006/metadata/properties"/>
    <ds:schemaRef ds:uri="ba587033-c552-4685-b642-42a7346cc661"/>
    <ds:schemaRef ds:uri="39523770-d282-4544-8201-76b538a78dc4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297</Words>
  <Application>Microsoft Office PowerPoint</Application>
  <PresentationFormat>On-screen Show (4:3)</PresentationFormat>
  <Paragraphs>93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Open Sans</vt:lpstr>
      <vt:lpstr>1_Cover Option 1</vt:lpstr>
      <vt:lpstr>2_Cover Option 2</vt:lpstr>
      <vt:lpstr>21st Century Classroom Improvements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Lawrence</dc:creator>
  <cp:lastModifiedBy>Joel Duarte</cp:lastModifiedBy>
  <cp:revision>42</cp:revision>
  <cp:lastPrinted>2022-10-27T21:01:03Z</cp:lastPrinted>
  <dcterms:created xsi:type="dcterms:W3CDTF">2015-06-16T12:22:02Z</dcterms:created>
  <dcterms:modified xsi:type="dcterms:W3CDTF">2023-06-14T19:39:23Z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0x010100D206813045DC3844B16D01EC48AB5FC6</vt:lpwstr>
  </property>
  <property fmtid="{D5CDD505-2E9C-101B-9397-08002B2CF9AE}" pid="3" name="MediaServiceImageTags">
    <vt:lpwstr/>
  </property>
</Properties>
</file>