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2"/>
    <p:sldMasterId id="2147483783" r:id="rId3"/>
    <p:sldMasterId id="2147483685" r:id="rId4"/>
    <p:sldMasterId id="2147483781" r:id="rId5"/>
  </p:sldMasterIdLst>
  <p:notesMasterIdLst>
    <p:notesMasterId r:id="rId34"/>
  </p:notesMasterIdLst>
  <p:handoutMasterIdLst>
    <p:handoutMasterId r:id="rId35"/>
  </p:handoutMasterIdLst>
  <p:sldIdLst>
    <p:sldId id="264" r:id="rId6"/>
    <p:sldId id="257" r:id="rId7"/>
    <p:sldId id="263" r:id="rId8"/>
    <p:sldId id="280" r:id="rId9"/>
    <p:sldId id="265" r:id="rId10"/>
    <p:sldId id="415" r:id="rId11"/>
    <p:sldId id="268" r:id="rId12"/>
    <p:sldId id="269" r:id="rId13"/>
    <p:sldId id="270" r:id="rId14"/>
    <p:sldId id="412" r:id="rId15"/>
    <p:sldId id="284" r:id="rId16"/>
    <p:sldId id="409" r:id="rId17"/>
    <p:sldId id="275" r:id="rId18"/>
    <p:sldId id="278" r:id="rId19"/>
    <p:sldId id="279" r:id="rId20"/>
    <p:sldId id="272" r:id="rId21"/>
    <p:sldId id="273" r:id="rId22"/>
    <p:sldId id="285" r:id="rId23"/>
    <p:sldId id="287" r:id="rId24"/>
    <p:sldId id="286" r:id="rId25"/>
    <p:sldId id="274" r:id="rId26"/>
    <p:sldId id="271" r:id="rId27"/>
    <p:sldId id="416" r:id="rId28"/>
    <p:sldId id="417" r:id="rId29"/>
    <p:sldId id="418" r:id="rId30"/>
    <p:sldId id="407" r:id="rId31"/>
    <p:sldId id="259" r:id="rId32"/>
    <p:sldId id="262" r:id="rId33"/>
  </p:sldIdLst>
  <p:sldSz cx="9144000" cy="6858000" type="screen4x3"/>
  <p:notesSz cx="6881813" cy="91678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Navarro" initials="SN" lastIdx="1" clrIdx="0">
    <p:extLst>
      <p:ext uri="{19B8F6BF-5375-455C-9EA6-DF929625EA0E}">
        <p15:presenceInfo xmlns:p15="http://schemas.microsoft.com/office/powerpoint/2012/main" userId="S::snavarro@f3law.com::0718f3b3-73d4-434c-a70a-be73a5c37f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CC63E"/>
    <a:srgbClr val="EAEAEA"/>
    <a:srgbClr val="00FF00"/>
    <a:srgbClr val="71FF71"/>
    <a:srgbClr val="B7FFB7"/>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28" autoAdjust="0"/>
  </p:normalViewPr>
  <p:slideViewPr>
    <p:cSldViewPr>
      <p:cViewPr varScale="1">
        <p:scale>
          <a:sx n="58" d="100"/>
          <a:sy n="58" d="100"/>
        </p:scale>
        <p:origin x="192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43" cy="458704"/>
          </a:xfrm>
          <a:prstGeom prst="rect">
            <a:avLst/>
          </a:prstGeom>
        </p:spPr>
        <p:txBody>
          <a:bodyPr vert="horz" lIns="89985" tIns="44992" rIns="89985" bIns="44992" rtlCol="0"/>
          <a:lstStyle>
            <a:lvl1pPr algn="l">
              <a:defRPr sz="11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97514" y="0"/>
            <a:ext cx="2982743" cy="458704"/>
          </a:xfrm>
          <a:prstGeom prst="rect">
            <a:avLst/>
          </a:prstGeom>
        </p:spPr>
        <p:txBody>
          <a:bodyPr vert="horz" wrap="square" lIns="89985" tIns="44992" rIns="89985" bIns="44992" numCol="1" anchor="t" anchorCtr="0" compatLnSpc="1">
            <a:prstTxWarp prst="textNoShape">
              <a:avLst/>
            </a:prstTxWarp>
          </a:bodyPr>
          <a:lstStyle>
            <a:lvl1pPr algn="r">
              <a:defRPr sz="1100">
                <a:latin typeface="Arial" pitchFamily="34" charset="0"/>
              </a:defRPr>
            </a:lvl1pPr>
          </a:lstStyle>
          <a:p>
            <a:pPr>
              <a:defRPr/>
            </a:pPr>
            <a:r>
              <a:rPr lang="en-US" altLang="en-US"/>
              <a:t>September 1, 2021</a:t>
            </a:r>
          </a:p>
        </p:txBody>
      </p:sp>
      <p:sp>
        <p:nvSpPr>
          <p:cNvPr id="4" name="Footer Placeholder 3"/>
          <p:cNvSpPr>
            <a:spLocks noGrp="1"/>
          </p:cNvSpPr>
          <p:nvPr>
            <p:ph type="ftr" sz="quarter" idx="2"/>
          </p:nvPr>
        </p:nvSpPr>
        <p:spPr>
          <a:xfrm>
            <a:off x="0" y="8707544"/>
            <a:ext cx="2982743" cy="458704"/>
          </a:xfrm>
          <a:prstGeom prst="rect">
            <a:avLst/>
          </a:prstGeom>
        </p:spPr>
        <p:txBody>
          <a:bodyPr vert="horz" lIns="89985" tIns="44992" rIns="89985" bIns="44992" rtlCol="0" anchor="b"/>
          <a:lstStyle>
            <a:lvl1pPr algn="l">
              <a:defRPr sz="11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97514" y="8707544"/>
            <a:ext cx="2982743" cy="458704"/>
          </a:xfrm>
          <a:prstGeom prst="rect">
            <a:avLst/>
          </a:prstGeom>
        </p:spPr>
        <p:txBody>
          <a:bodyPr vert="horz" wrap="square" lIns="89985" tIns="44992" rIns="89985" bIns="44992" numCol="1" anchor="b" anchorCtr="0" compatLnSpc="1">
            <a:prstTxWarp prst="textNoShape">
              <a:avLst/>
            </a:prstTxWarp>
          </a:bodyPr>
          <a:lstStyle>
            <a:lvl1pPr algn="r">
              <a:defRPr sz="1100">
                <a:latin typeface="Arial" pitchFamily="34" charset="0"/>
              </a:defRPr>
            </a:lvl1pPr>
          </a:lstStyle>
          <a:p>
            <a:pPr>
              <a:defRPr/>
            </a:pPr>
            <a:fld id="{745B090D-940A-4C7E-9378-3AFE7A7DF3B8}" type="slidenum">
              <a:rPr lang="en-US" altLang="en-US"/>
              <a:pPr>
                <a:defRPr/>
              </a:pPr>
              <a:t>‹#›</a:t>
            </a:fld>
            <a:endParaRPr lang="en-US" altLang="en-US"/>
          </a:p>
        </p:txBody>
      </p:sp>
    </p:spTree>
    <p:extLst>
      <p:ext uri="{BB962C8B-B14F-4D97-AF65-F5344CB8AC3E}">
        <p14:creationId xmlns:p14="http://schemas.microsoft.com/office/powerpoint/2010/main" val="4116295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2743" cy="4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695" tIns="45848" rIns="91695" bIns="45848" numCol="1" anchor="t" anchorCtr="0" compatLnSpc="1">
            <a:prstTxWarp prst="textNoShape">
              <a:avLst/>
            </a:prstTxWarp>
          </a:bodyPr>
          <a:lstStyle>
            <a:lvl1pPr defTabSz="917033" eaLnBrk="1" hangingPunct="1">
              <a:defRPr sz="1100">
                <a:latin typeface="Arial" charset="0"/>
                <a:ea typeface="ＭＳ Ｐゴシック" charset="0"/>
                <a:cs typeface="+mn-cs"/>
              </a:defRPr>
            </a:lvl1pPr>
          </a:lstStyle>
          <a:p>
            <a:pPr>
              <a:defRPr/>
            </a:pPr>
            <a:endParaRPr lang="en-US"/>
          </a:p>
        </p:txBody>
      </p:sp>
      <p:sp>
        <p:nvSpPr>
          <p:cNvPr id="48131" name="Rectangle 3"/>
          <p:cNvSpPr>
            <a:spLocks noGrp="1" noChangeArrowheads="1"/>
          </p:cNvSpPr>
          <p:nvPr>
            <p:ph type="dt" idx="1"/>
          </p:nvPr>
        </p:nvSpPr>
        <p:spPr bwMode="auto">
          <a:xfrm>
            <a:off x="3897514" y="0"/>
            <a:ext cx="2982743" cy="4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695" tIns="45848" rIns="91695" bIns="45848" numCol="1" anchor="t" anchorCtr="0" compatLnSpc="1">
            <a:prstTxWarp prst="textNoShape">
              <a:avLst/>
            </a:prstTxWarp>
          </a:bodyPr>
          <a:lstStyle>
            <a:lvl1pPr algn="r" defTabSz="917033" eaLnBrk="1" hangingPunct="1">
              <a:defRPr sz="1100">
                <a:latin typeface="Arial" charset="0"/>
                <a:ea typeface="ＭＳ Ｐゴシック" charset="0"/>
                <a:cs typeface="+mn-cs"/>
              </a:defRPr>
            </a:lvl1pPr>
          </a:lstStyle>
          <a:p>
            <a:pPr>
              <a:defRPr/>
            </a:pPr>
            <a:r>
              <a:rPr lang="en-US"/>
              <a:t>September 1, 2021</a:t>
            </a:r>
          </a:p>
        </p:txBody>
      </p:sp>
      <p:sp>
        <p:nvSpPr>
          <p:cNvPr id="48132" name="Rectangle 4"/>
          <p:cNvSpPr>
            <a:spLocks noGrp="1" noRot="1" noChangeAspect="1" noChangeArrowheads="1" noTextEdit="1"/>
          </p:cNvSpPr>
          <p:nvPr>
            <p:ph type="sldImg" idx="2"/>
          </p:nvPr>
        </p:nvSpPr>
        <p:spPr bwMode="auto">
          <a:xfrm>
            <a:off x="1150938" y="687388"/>
            <a:ext cx="4579937" cy="34369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8805" y="4355338"/>
            <a:ext cx="5504204" cy="412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695" tIns="45848" rIns="91695" bIns="458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707544"/>
            <a:ext cx="2982743" cy="4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695" tIns="45848" rIns="91695" bIns="45848" numCol="1" anchor="b" anchorCtr="0" compatLnSpc="1">
            <a:prstTxWarp prst="textNoShape">
              <a:avLst/>
            </a:prstTxWarp>
          </a:bodyPr>
          <a:lstStyle>
            <a:lvl1pPr defTabSz="917033" eaLnBrk="1" hangingPunct="1">
              <a:defRPr sz="1100">
                <a:latin typeface="Arial" charset="0"/>
                <a:ea typeface="ＭＳ Ｐゴシック"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97514" y="8707544"/>
            <a:ext cx="2982743" cy="4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695" tIns="45848" rIns="91695" bIns="45848" numCol="1" anchor="b" anchorCtr="0" compatLnSpc="1">
            <a:prstTxWarp prst="textNoShape">
              <a:avLst/>
            </a:prstTxWarp>
          </a:bodyPr>
          <a:lstStyle>
            <a:lvl1pPr algn="r" defTabSz="917033" eaLnBrk="1" hangingPunct="1">
              <a:defRPr sz="1100">
                <a:latin typeface="Arial" pitchFamily="34" charset="0"/>
              </a:defRPr>
            </a:lvl1pPr>
          </a:lstStyle>
          <a:p>
            <a:pPr>
              <a:defRPr/>
            </a:pPr>
            <a:fld id="{33A9D6F9-AAAD-49CE-BAD3-90AC88870246}" type="slidenum">
              <a:rPr lang="en-US" altLang="en-US"/>
              <a:pPr>
                <a:defRPr/>
              </a:pPr>
              <a:t>‹#›</a:t>
            </a:fld>
            <a:endParaRPr lang="en-US" altLang="en-US"/>
          </a:p>
        </p:txBody>
      </p:sp>
    </p:spTree>
    <p:extLst>
      <p:ext uri="{BB962C8B-B14F-4D97-AF65-F5344CB8AC3E}">
        <p14:creationId xmlns:p14="http://schemas.microsoft.com/office/powerpoint/2010/main" val="14709565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a:t>
            </a:fld>
            <a:endParaRPr lang="en-US" altLang="en-US"/>
          </a:p>
        </p:txBody>
      </p:sp>
      <p:sp>
        <p:nvSpPr>
          <p:cNvPr id="5" name="Date Placeholder 4">
            <a:extLst>
              <a:ext uri="{FF2B5EF4-FFF2-40B4-BE49-F238E27FC236}">
                <a16:creationId xmlns:a16="http://schemas.microsoft.com/office/drawing/2014/main" id="{D61E8608-816D-4CCC-B9DC-BCEB89F0B503}"/>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53826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What is a Meeting? </a:t>
            </a:r>
          </a:p>
          <a:p>
            <a:pPr marL="168722" indent="-168722">
              <a:buFont typeface="Arial" panose="020B0604020202020204" pitchFamily="34" charset="0"/>
              <a:buChar char="•"/>
            </a:pPr>
            <a:r>
              <a:rPr lang="en-US" dirty="0"/>
              <a:t>The fundamental tenant of the Brown Act is that all meetings of a legislative body are public and that the discussion of official business must be transacted at a public meeting (except expressly authorized closed sessions).</a:t>
            </a:r>
          </a:p>
          <a:p>
            <a:pPr marL="168722" indent="-168722">
              <a:buFont typeface="Arial" panose="020B0604020202020204" pitchFamily="34" charset="0"/>
              <a:buChar char="•"/>
            </a:pPr>
            <a:r>
              <a:rPr lang="en-US" dirty="0"/>
              <a:t>A meeting occurs whenever a majority of members gather at the same time and place to hear, discuss or deliberate upon any item that is within the subject matter jurisdiction of the legislative body</a:t>
            </a:r>
          </a:p>
          <a:p>
            <a:pPr marL="168722" indent="-168722">
              <a:buFont typeface="Arial" panose="020B0604020202020204" pitchFamily="34" charset="0"/>
              <a:buChar char="•"/>
            </a:pPr>
            <a:endParaRPr lang="en-US" dirty="0"/>
          </a:p>
          <a:p>
            <a:r>
              <a:rPr lang="en-US" dirty="0"/>
              <a:t>What is Not a Meeting?</a:t>
            </a:r>
          </a:p>
          <a:p>
            <a:pPr marL="168722" indent="-168722">
              <a:buFont typeface="Arial" panose="020B0604020202020204" pitchFamily="34" charset="0"/>
              <a:buChar char="•"/>
            </a:pPr>
            <a:r>
              <a:rPr lang="en-US" dirty="0"/>
              <a:t>Individual contact or conversations</a:t>
            </a:r>
          </a:p>
          <a:p>
            <a:pPr marL="168722" indent="-168722">
              <a:buFont typeface="Arial" panose="020B0604020202020204" pitchFamily="34" charset="0"/>
              <a:buChar char="•"/>
            </a:pPr>
            <a:r>
              <a:rPr lang="en-US" dirty="0"/>
              <a:t>Public conferences</a:t>
            </a:r>
          </a:p>
          <a:p>
            <a:pPr marL="168722" indent="-168722">
              <a:buFont typeface="Arial" panose="020B0604020202020204" pitchFamily="34" charset="0"/>
              <a:buChar char="•"/>
            </a:pPr>
            <a:r>
              <a:rPr lang="en-US" dirty="0"/>
              <a:t>Other local agency meetings</a:t>
            </a:r>
          </a:p>
          <a:p>
            <a:pPr marL="168722" indent="-168722">
              <a:buFont typeface="Arial" panose="020B0604020202020204" pitchFamily="34" charset="0"/>
              <a:buChar char="•"/>
            </a:pPr>
            <a:r>
              <a:rPr lang="en-US" dirty="0"/>
              <a:t>Community meetings</a:t>
            </a:r>
          </a:p>
          <a:p>
            <a:pPr marL="168722" indent="-168722">
              <a:buFont typeface="Arial" panose="020B0604020202020204" pitchFamily="34" charset="0"/>
              <a:buChar char="•"/>
            </a:pPr>
            <a:r>
              <a:rPr lang="en-US" dirty="0"/>
              <a:t>Social gatherings. </a:t>
            </a:r>
          </a:p>
          <a:p>
            <a:pPr marL="168722" indent="-168722">
              <a:buFont typeface="Arial" panose="020B0604020202020204" pitchFamily="34" charset="0"/>
              <a:buChar char="•"/>
            </a:pPr>
            <a:r>
              <a:rPr lang="en-US" dirty="0">
                <a:sym typeface="Wingdings" panose="05000000000000000000" pitchFamily="2" charset="2"/>
              </a:rPr>
              <a:t> These gatherings are all okay under the Brown Act, so long as there is no discussion of Committee business.</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11</a:t>
            </a:fld>
            <a:endParaRPr lang="en-US" altLang="en-US"/>
          </a:p>
        </p:txBody>
      </p:sp>
      <p:sp>
        <p:nvSpPr>
          <p:cNvPr id="5" name="Date Placeholder 4">
            <a:extLst>
              <a:ext uri="{FF2B5EF4-FFF2-40B4-BE49-F238E27FC236}">
                <a16:creationId xmlns:a16="http://schemas.microsoft.com/office/drawing/2014/main" id="{3BF4E42F-33E4-4AC8-A659-6B799BD51D71}"/>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89471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pPr>
                <a:defRPr/>
              </a:pPr>
              <a:t>12</a:t>
            </a:fld>
            <a:endParaRPr lang="en-US" altLang="en-US"/>
          </a:p>
        </p:txBody>
      </p:sp>
      <p:sp>
        <p:nvSpPr>
          <p:cNvPr id="5" name="Date Placeholder 4">
            <a:extLst>
              <a:ext uri="{FF2B5EF4-FFF2-40B4-BE49-F238E27FC236}">
                <a16:creationId xmlns:a16="http://schemas.microsoft.com/office/drawing/2014/main" id="{E4C4FE85-3141-4D00-B901-AB9907A32058}"/>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90834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Serial Meetings Prohibited</a:t>
            </a:r>
            <a:r>
              <a:rPr lang="en-US" dirty="0"/>
              <a:t>: </a:t>
            </a:r>
          </a:p>
          <a:p>
            <a:endParaRPr lang="en-US" dirty="0"/>
          </a:p>
          <a:p>
            <a:pPr marL="168722" indent="-168722">
              <a:buFont typeface="Arial" panose="020B0604020202020204" pitchFamily="34" charset="0"/>
              <a:buChar char="•"/>
            </a:pPr>
            <a:r>
              <a:rPr lang="en-US" dirty="0"/>
              <a:t>Communications outside formal meetings, each of which involve less than a quorum, but collectively encompass a majority. </a:t>
            </a:r>
          </a:p>
          <a:p>
            <a:pPr marL="168722" indent="-168722">
              <a:buFont typeface="Arial" panose="020B0604020202020204" pitchFamily="34" charset="0"/>
              <a:buChar char="•"/>
            </a:pPr>
            <a:r>
              <a:rPr lang="en-US" dirty="0"/>
              <a:t>Communications of any kind (whether direct or through personal intermediaries and/or technological devices) cannot be used by a majority of members to discuss, deliberate or take action on any item of business that is within the subject matter jurisdiction of the Committee.  (Gov. Code, § 54952.2.)</a:t>
            </a:r>
          </a:p>
          <a:p>
            <a:pPr marL="618646" lvl="1" indent="-168722">
              <a:buFont typeface="Arial" panose="020B0604020202020204" pitchFamily="34" charset="0"/>
              <a:buChar char="•"/>
            </a:pPr>
            <a:r>
              <a:rPr lang="en-US" dirty="0">
                <a:cs typeface="ＭＳ Ｐゴシック" charset="0"/>
              </a:rPr>
              <a:t>For instance, in a seven-member committee, a chain of communications involving contact from member A to member B to member C to member D who then communicates with member E would be a serial meeting.</a:t>
            </a:r>
          </a:p>
          <a:p>
            <a:r>
              <a:rPr lang="en-US" u="sng" dirty="0"/>
              <a:t>Exception</a:t>
            </a:r>
            <a:r>
              <a:rPr lang="en-US" dirty="0"/>
              <a:t>: </a:t>
            </a:r>
          </a:p>
          <a:p>
            <a:pPr marL="168722" indent="-168722">
              <a:buFont typeface="Arial" panose="020B0604020202020204" pitchFamily="34" charset="0"/>
              <a:buChar char="•"/>
            </a:pPr>
            <a:r>
              <a:rPr lang="en-US" dirty="0"/>
              <a:t>An employee or school official may engage in separate conversations or communications outside a meeting with individual members "in order to answer questions or provide information" regarding an item of business, if that school official does not communicate "the comments or position </a:t>
            </a:r>
            <a:r>
              <a:rPr lang="en-US" u="sng" dirty="0"/>
              <a:t>of any other member or members</a:t>
            </a:r>
            <a:r>
              <a:rPr lang="en-US" dirty="0"/>
              <a:t> of the legislative body."  (Gov. Code, § 54952.2(b)(2).)</a:t>
            </a:r>
          </a:p>
          <a:p>
            <a:endParaRPr lang="en-US" u="sng" dirty="0"/>
          </a:p>
          <a:p>
            <a:r>
              <a:rPr lang="en-US" u="sng" dirty="0"/>
              <a:t>Practical Pointers</a:t>
            </a:r>
            <a:r>
              <a:rPr lang="en-US" dirty="0"/>
              <a:t>: </a:t>
            </a:r>
          </a:p>
          <a:p>
            <a:pPr marL="168722" indent="-168722">
              <a:buFont typeface="Arial" panose="020B0604020202020204" pitchFamily="34" charset="0"/>
              <a:buChar char="•"/>
            </a:pPr>
            <a:r>
              <a:rPr lang="en-US" dirty="0"/>
              <a:t>Be aware and cautious of technology and Brown Act implications, including, communications </a:t>
            </a:r>
            <a:r>
              <a:rPr lang="en-US" i="1" dirty="0"/>
              <a:t>via</a:t>
            </a:r>
            <a:r>
              <a:rPr lang="en-US" dirty="0"/>
              <a:t> email, posting and/or commenting on websites and/or blogs, texting fellow members, and communications on social media (i.e. Twitter, Facebook, Instagram, Snapchat, etc.)</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13</a:t>
            </a:fld>
            <a:endParaRPr lang="en-US" altLang="en-US"/>
          </a:p>
        </p:txBody>
      </p:sp>
      <p:sp>
        <p:nvSpPr>
          <p:cNvPr id="5" name="Date Placeholder 4">
            <a:extLst>
              <a:ext uri="{FF2B5EF4-FFF2-40B4-BE49-F238E27FC236}">
                <a16:creationId xmlns:a16="http://schemas.microsoft.com/office/drawing/2014/main" id="{A45B8CDC-7B36-4326-AC7A-3994A47989BF}"/>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231356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22" indent="-168722">
              <a:buFont typeface="Arial" panose="020B0604020202020204" pitchFamily="34" charset="0"/>
              <a:buChar char="•"/>
            </a:pPr>
            <a:r>
              <a:rPr lang="en-US" dirty="0"/>
              <a:t>At regular meetings, subject to reasonable regulations, the public must be allowed to speak on any subject on the agenda (open or closed session) or within the subject matter jurisdiction of the legislative body.  It is up to the body to decide what is within its jurisdiction. </a:t>
            </a:r>
          </a:p>
          <a:p>
            <a:pPr marL="168722" indent="-168722">
              <a:buFont typeface="Arial" panose="020B0604020202020204" pitchFamily="34" charset="0"/>
              <a:buChar char="•"/>
            </a:pPr>
            <a:r>
              <a:rPr lang="en-US" dirty="0"/>
              <a:t>At special meetings the public does not have the right to speak on any subject within the subject matter jurisdiction of the Committee, but, subject to reasonable regulations, must be allowed to speak on any item that has been described in the notice for the meeting. </a:t>
            </a:r>
          </a:p>
          <a:p>
            <a:endParaRPr lang="en-US" dirty="0"/>
          </a:p>
          <a:p>
            <a:r>
              <a:rPr lang="en-US" dirty="0"/>
              <a:t>Reasonable Regulations: </a:t>
            </a:r>
          </a:p>
          <a:p>
            <a:pPr marL="168722" indent="-168722">
              <a:buFont typeface="Arial" panose="020B0604020202020204" pitchFamily="34" charset="0"/>
              <a:buChar char="•"/>
            </a:pPr>
            <a:r>
              <a:rPr lang="en-US" dirty="0"/>
              <a:t>To ensure business is conducted in an orderly and efficient manner, the Committee may adopt reasonable time, place and manner regulations that permit members of the public to directly address the Committee on matters within its jurisdiction and items on the agenda, before or during the Committee's consideration of the item.</a:t>
            </a:r>
          </a:p>
          <a:p>
            <a:pPr marL="168722" indent="-168722">
              <a:buFont typeface="Arial" panose="020B0604020202020204" pitchFamily="34" charset="0"/>
              <a:buChar char="•"/>
            </a:pPr>
            <a:r>
              <a:rPr lang="en-US" i="1" dirty="0"/>
              <a:t>View-Point Neutrality</a:t>
            </a:r>
            <a:r>
              <a:rPr lang="en-US" dirty="0"/>
              <a:t>: Regulations must be administered in a  neutral and evenhanded manner without regard to the viewpoint of the speaker.</a:t>
            </a:r>
          </a:p>
          <a:p>
            <a:pPr marL="168722" indent="-168722">
              <a:buFont typeface="Arial" panose="020B0604020202020204" pitchFamily="34" charset="0"/>
              <a:buChar char="•"/>
            </a:pPr>
            <a:r>
              <a:rPr lang="en-US" i="1" dirty="0"/>
              <a:t>Time limits</a:t>
            </a:r>
            <a:r>
              <a:rPr lang="en-US" dirty="0"/>
              <a:t>: The Committee may set reasonable time limits on public comment.  Commonly, the per-speaker limit is three (3) minutes.  The Committee may also limit the time on a per-topic basis, such as, twenty minutes per topic.	</a:t>
            </a:r>
          </a:p>
          <a:p>
            <a:pPr marL="618646" lvl="1" indent="-168722">
              <a:buFont typeface="Arial" panose="020B0604020202020204" pitchFamily="34" charset="0"/>
              <a:buChar char="•"/>
            </a:pPr>
            <a:r>
              <a:rPr lang="en-US" dirty="0"/>
              <a:t>The Attorney General has concluded that "a single item or several items may not reasonably be permitted to monopolize the time necessary to consider all agenda items.  If the legislative body is to complete its agenda, it must control the time allocated to particular matters."  (75 Ops. Cal. Atty. Gen. 89.)</a:t>
            </a:r>
          </a:p>
          <a:p>
            <a:pPr marL="618646" lvl="1" indent="-168722">
              <a:buFont typeface="Arial" panose="020B0604020202020204" pitchFamily="34" charset="0"/>
              <a:buChar char="•"/>
            </a:pPr>
            <a:r>
              <a:rPr lang="en-US" dirty="0"/>
              <a:t>The time limitations must be content and view-point neutral.</a:t>
            </a:r>
          </a:p>
          <a:p>
            <a:pPr marL="618646" lvl="1" indent="-168722">
              <a:buFont typeface="Arial" panose="020B0604020202020204" pitchFamily="34" charset="0"/>
              <a:buChar char="•"/>
            </a:pPr>
            <a:r>
              <a:rPr lang="en-US" dirty="0"/>
              <a:t>May have one or more public comment sessions.  But must allow time to speak on any item on the agenda </a:t>
            </a:r>
            <a:r>
              <a:rPr lang="en-US" u="sng" dirty="0"/>
              <a:t>before or</a:t>
            </a:r>
            <a:r>
              <a:rPr lang="en-US" b="1" u="sng" dirty="0"/>
              <a:t> </a:t>
            </a:r>
            <a:r>
              <a:rPr lang="en-US" u="sng" dirty="0"/>
              <a:t>during</a:t>
            </a:r>
            <a:r>
              <a:rPr lang="en-US" dirty="0"/>
              <a:t> the body's consideration of an item.</a:t>
            </a:r>
          </a:p>
          <a:p>
            <a:pPr marL="168722" indent="-168722">
              <a:buFont typeface="Arial" panose="020B0604020202020204" pitchFamily="34" charset="0"/>
              <a:buChar char="•"/>
            </a:pPr>
            <a:r>
              <a:rPr lang="en-US" i="1" dirty="0"/>
              <a:t>Public criticism</a:t>
            </a:r>
            <a:r>
              <a:rPr lang="en-US" dirty="0"/>
              <a:t>: The legislative body cannot prohibit a speaker from criticizing the "policies, procedures, programs or services of the agency, or the acts or omissions of the legislative body."  This includes criticism of public employees.</a:t>
            </a:r>
          </a:p>
          <a:p>
            <a:pPr marL="168722" indent="-168722">
              <a:buFont typeface="Arial" panose="020B0604020202020204" pitchFamily="34" charset="0"/>
              <a:buChar char="•"/>
            </a:pPr>
            <a:endParaRPr lang="en-US" dirty="0"/>
          </a:p>
          <a:p>
            <a:r>
              <a:rPr lang="en-US" dirty="0"/>
              <a:t>Response to Public Comment</a:t>
            </a:r>
          </a:p>
          <a:p>
            <a:pPr marL="168722" indent="-168722">
              <a:buFont typeface="Arial" panose="020B0604020202020204" pitchFamily="34" charset="0"/>
              <a:buChar char="•"/>
            </a:pPr>
            <a:r>
              <a:rPr lang="en-US" i="1" dirty="0"/>
              <a:t>General Rule</a:t>
            </a:r>
            <a:r>
              <a:rPr lang="en-US" dirty="0"/>
              <a:t>: The Committee may not discuss or take action on any item not appearing on the agenda.</a:t>
            </a:r>
          </a:p>
          <a:p>
            <a:pPr marL="168722" indent="-168722">
              <a:buFont typeface="Arial" panose="020B0604020202020204" pitchFamily="34" charset="0"/>
              <a:buChar char="•"/>
            </a:pPr>
            <a:r>
              <a:rPr lang="en-US" i="1" dirty="0"/>
              <a:t>Exception</a:t>
            </a:r>
            <a:r>
              <a:rPr lang="en-US" dirty="0"/>
              <a:t>: Without taking action, Committee members may briefly respond to statements made or questions posed by the public about items not appearing on the agenda.  In response, Committee members may:</a:t>
            </a:r>
          </a:p>
          <a:p>
            <a:pPr marL="618646" lvl="1" indent="-168722">
              <a:buFont typeface="Arial" panose="020B0604020202020204" pitchFamily="34" charset="0"/>
              <a:buChar char="•"/>
            </a:pPr>
            <a:r>
              <a:rPr lang="en-US" dirty="0"/>
              <a:t>Refer the matter to staff for handling.</a:t>
            </a:r>
          </a:p>
          <a:p>
            <a:pPr marL="618646" lvl="1" indent="-168722">
              <a:buFont typeface="Arial" panose="020B0604020202020204" pitchFamily="34" charset="0"/>
              <a:buChar char="•"/>
            </a:pPr>
            <a:r>
              <a:rPr lang="en-US" dirty="0"/>
              <a:t>Ask staff to place the matter on a future meeting agenda and/or report back at a subsequent meeting.</a:t>
            </a:r>
          </a:p>
          <a:p>
            <a:pPr marL="618646" lvl="1" indent="-168722">
              <a:buFont typeface="Arial" panose="020B0604020202020204" pitchFamily="34" charset="0"/>
              <a:buChar char="•"/>
            </a:pPr>
            <a:r>
              <a:rPr lang="en-US" dirty="0"/>
              <a:t>Ask a question for clarification.</a:t>
            </a:r>
          </a:p>
          <a:p>
            <a:pPr marL="618646" lvl="1" indent="-168722">
              <a:buFont typeface="Arial" panose="020B0604020202020204" pitchFamily="34" charset="0"/>
              <a:buChar char="•"/>
            </a:pPr>
            <a:r>
              <a:rPr lang="en-US" dirty="0"/>
              <a:t>Make a brief announcement.</a:t>
            </a:r>
          </a:p>
          <a:p>
            <a:pPr marL="618646" lvl="1" indent="-168722">
              <a:buFont typeface="Arial" panose="020B0604020202020204" pitchFamily="34" charset="0"/>
              <a:buChar char="•"/>
            </a:pPr>
            <a:r>
              <a:rPr lang="en-US" dirty="0"/>
              <a:t>Make a brief report of his/her own activities. </a:t>
            </a:r>
          </a:p>
          <a:p>
            <a:pPr marL="168722" indent="-1687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14</a:t>
            </a:fld>
            <a:endParaRPr lang="en-US" altLang="en-US"/>
          </a:p>
        </p:txBody>
      </p:sp>
      <p:sp>
        <p:nvSpPr>
          <p:cNvPr id="5" name="Date Placeholder 4">
            <a:extLst>
              <a:ext uri="{FF2B5EF4-FFF2-40B4-BE49-F238E27FC236}">
                <a16:creationId xmlns:a16="http://schemas.microsoft.com/office/drawing/2014/main" id="{9902DC48-5C1B-4369-8DB1-9A86EA68D747}"/>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07685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Background</a:t>
            </a:r>
            <a:r>
              <a:rPr lang="en-US" dirty="0"/>
              <a:t>: </a:t>
            </a:r>
          </a:p>
          <a:p>
            <a:pPr marL="168722" indent="-168722">
              <a:buFont typeface="Arial" panose="020B0604020202020204" pitchFamily="34" charset="0"/>
              <a:buChar char="•"/>
            </a:pPr>
            <a:r>
              <a:rPr lang="en-US" dirty="0"/>
              <a:t>Henry Martyn Robert was a 19</a:t>
            </a:r>
            <a:r>
              <a:rPr lang="en-US" baseline="30000" dirty="0"/>
              <a:t>th</a:t>
            </a:r>
            <a:r>
              <a:rPr lang="en-US" dirty="0"/>
              <a:t> century engineer who wanted local legislative bodies to use congressional procedures.  Thus, Robert's Rules of Order is designed to provide structure and order to legislative bodies' public meetings.</a:t>
            </a:r>
          </a:p>
          <a:p>
            <a:pPr marL="168722" indent="-168722">
              <a:buFont typeface="Arial" panose="020B0604020202020204" pitchFamily="34" charset="0"/>
              <a:buChar char="•"/>
            </a:pPr>
            <a:r>
              <a:rPr lang="en-US" dirty="0"/>
              <a:t>Your CBOC binders include the specific information you need to know for carrying out meetings in accordance with Robert’s Rules of Order, however, let’s go over the basics.</a:t>
            </a:r>
          </a:p>
          <a:p>
            <a:endParaRPr lang="en-US" dirty="0"/>
          </a:p>
          <a:p>
            <a:r>
              <a:rPr lang="en-US" u="sng" dirty="0"/>
              <a:t>Quorum</a:t>
            </a:r>
          </a:p>
          <a:p>
            <a:pPr marL="168722" indent="-168722">
              <a:buFont typeface="Arial" panose="020B0604020202020204" pitchFamily="34" charset="0"/>
              <a:buChar char="•"/>
            </a:pPr>
            <a:r>
              <a:rPr lang="en-US" dirty="0"/>
              <a:t>In order for a legislative body to make a decision, a quorum of the members is required.  A quorum is the number of members that must be present to legally transact business.</a:t>
            </a:r>
          </a:p>
          <a:p>
            <a:pPr marL="168722" indent="-168722">
              <a:buFont typeface="Arial" panose="020B0604020202020204" pitchFamily="34" charset="0"/>
              <a:buChar char="•"/>
            </a:pPr>
            <a:r>
              <a:rPr lang="en-US" dirty="0"/>
              <a:t>In the absence of a Committee's determination of what number is a quorum, it typically represents a majority of members (e.g., 5 members present on a 7 member committee are able to make a decision).</a:t>
            </a:r>
          </a:p>
          <a:p>
            <a:pPr marL="168722" indent="-168722">
              <a:buFont typeface="Arial" panose="020B0604020202020204" pitchFamily="34" charset="0"/>
              <a:buChar char="•"/>
            </a:pPr>
            <a:r>
              <a:rPr lang="en-US" dirty="0"/>
              <a:t>The purpose of a quorum is to prevent a small unrepresentative group from making decisions for the entire Committee.</a:t>
            </a:r>
          </a:p>
          <a:p>
            <a:endParaRPr lang="en-US" dirty="0"/>
          </a:p>
          <a:p>
            <a:r>
              <a:rPr lang="en-US" u="sng" dirty="0"/>
              <a:t>Voting</a:t>
            </a:r>
          </a:p>
          <a:p>
            <a:pPr marL="168722" indent="-168722">
              <a:buFont typeface="Arial" panose="020B0604020202020204" pitchFamily="34" charset="0"/>
              <a:buChar char="•"/>
            </a:pPr>
            <a:r>
              <a:rPr lang="en-US" dirty="0"/>
              <a:t>Every legislative body member is afforded one (1) vote and the general rule is that all voting members should cast a vote in favor or against the measure before the body for action.</a:t>
            </a:r>
          </a:p>
          <a:p>
            <a:pPr marL="168722" indent="-168722">
              <a:buFont typeface="Arial" panose="020B0604020202020204" pitchFamily="34" charset="0"/>
              <a:buChar char="•"/>
            </a:pPr>
            <a:r>
              <a:rPr lang="en-US" u="sng" dirty="0"/>
              <a:t>Exceptions</a:t>
            </a:r>
            <a:r>
              <a:rPr lang="en-US" dirty="0"/>
              <a:t>: Robert's Rules of Order does provide for specific circumstances when abstention and/or recusal are appropriate.’</a:t>
            </a:r>
          </a:p>
          <a:p>
            <a:pPr marL="618646" lvl="1" indent="-168722">
              <a:buFont typeface="Arial" panose="020B0604020202020204" pitchFamily="34" charset="0"/>
              <a:buChar char="•"/>
            </a:pPr>
            <a:r>
              <a:rPr lang="en-US" dirty="0"/>
              <a:t>When a member has a personal economic or non-economic/common law conflict of interest.</a:t>
            </a:r>
          </a:p>
          <a:p>
            <a:pPr marL="618646" lvl="1" indent="-168722">
              <a:buFont typeface="Arial" panose="020B0604020202020204" pitchFamily="34" charset="0"/>
              <a:buChar char="•"/>
            </a:pPr>
            <a:r>
              <a:rPr lang="en-US" dirty="0"/>
              <a:t>When a member believes there was insufficient information for making a decision.</a:t>
            </a:r>
          </a:p>
          <a:p>
            <a:pPr marL="168722" indent="-168722">
              <a:buFont typeface="Arial" panose="020B0604020202020204" pitchFamily="34" charset="0"/>
              <a:buChar char="•"/>
            </a:pPr>
            <a:r>
              <a:rPr lang="en-US" dirty="0"/>
              <a:t>If an exception does not apply, each member should cast a vote on all issues put before him or her.  A failure to do so may be deemed a breach of fiduciary duty.</a:t>
            </a:r>
          </a:p>
          <a:p>
            <a:pPr marL="168722" indent="-168722">
              <a:buFont typeface="Arial" panose="020B0604020202020204" pitchFamily="34" charset="0"/>
              <a:buChar char="•"/>
            </a:pPr>
            <a:r>
              <a:rPr lang="en-US" dirty="0"/>
              <a:t>When voting takes place, the Committee chair should announce the minority votes, i.e., "hearing one 'nay' and no others … “</a:t>
            </a:r>
          </a:p>
          <a:p>
            <a:pPr marL="168722" indent="-168722">
              <a:buFont typeface="Arial" panose="020B0604020202020204" pitchFamily="34" charset="0"/>
              <a:buChar char="•"/>
            </a:pPr>
            <a:r>
              <a:rPr lang="en-US" dirty="0"/>
              <a:t>Be aware a tie vote is a lost vote because no majority was obtained.</a:t>
            </a:r>
          </a:p>
          <a:p>
            <a:pPr marL="168722" indent="-168722">
              <a:buFont typeface="Arial" panose="020B0604020202020204" pitchFamily="34" charset="0"/>
              <a:buChar char="•"/>
            </a:pPr>
            <a:r>
              <a:rPr lang="en-US" dirty="0"/>
              <a:t>The Brown Act requires that all votes be recorded.</a:t>
            </a:r>
          </a:p>
          <a:p>
            <a:pPr marL="168722" indent="-168722">
              <a:buFont typeface="Arial" panose="020B0604020202020204" pitchFamily="34" charset="0"/>
              <a:buChar char="•"/>
            </a:pPr>
            <a:endParaRPr lang="en-US" dirty="0"/>
          </a:p>
          <a:p>
            <a:r>
              <a:rPr lang="en-US" u="sng" dirty="0"/>
              <a:t>Rights of the Minority</a:t>
            </a:r>
          </a:p>
          <a:p>
            <a:pPr marL="168722" indent="-168722">
              <a:buFont typeface="Arial" panose="020B0604020202020204" pitchFamily="34" charset="0"/>
              <a:buChar char="•"/>
            </a:pPr>
            <a:r>
              <a:rPr lang="en-US" dirty="0"/>
              <a:t>The minority has the right to be heard, including voicing his or her dissent.</a:t>
            </a:r>
          </a:p>
          <a:p>
            <a:pPr marL="168722" indent="-168722">
              <a:buFont typeface="Arial" panose="020B0604020202020204" pitchFamily="34" charset="0"/>
              <a:buChar char="•"/>
            </a:pPr>
            <a:r>
              <a:rPr lang="en-US" dirty="0"/>
              <a:t>The minority has the right to have his or her dissent noted in the record.</a:t>
            </a:r>
          </a:p>
          <a:p>
            <a:pPr marL="168722" indent="-168722">
              <a:buFont typeface="Arial" panose="020B0604020202020204" pitchFamily="34" charset="0"/>
              <a:buChar char="•"/>
            </a:pPr>
            <a:r>
              <a:rPr lang="en-US" dirty="0"/>
              <a:t>However, once the dissent is given and a vote is taken, it is the decision of the collective body, even for those who dissented/objected.</a:t>
            </a:r>
          </a:p>
          <a:p>
            <a:pPr marL="168722" indent="-168722">
              <a:buFont typeface="Arial" panose="020B0604020202020204" pitchFamily="34" charset="0"/>
              <a:buChar char="•"/>
            </a:pPr>
            <a:endParaRPr lang="en-US" dirty="0"/>
          </a:p>
          <a:p>
            <a:r>
              <a:rPr lang="en-US" u="sng" dirty="0"/>
              <a:t>Right to Make a Motion</a:t>
            </a:r>
          </a:p>
          <a:p>
            <a:pPr marL="168722" indent="-168722">
              <a:buFont typeface="Arial" panose="020B0604020202020204" pitchFamily="34" charset="0"/>
              <a:buChar char="•"/>
            </a:pPr>
            <a:r>
              <a:rPr lang="en-US" dirty="0"/>
              <a:t>Each Committee member has the right to make a motion on any issue or question under consideration.  The motion must be "in order."  To be "in order," the motion must be </a:t>
            </a:r>
            <a:r>
              <a:rPr lang="en-US" b="1" dirty="0"/>
              <a:t>directly related </a:t>
            </a:r>
            <a:r>
              <a:rPr lang="en-US" dirty="0"/>
              <a:t>to the question under consideration.</a:t>
            </a:r>
          </a:p>
          <a:p>
            <a:pPr marL="168722" indent="-168722">
              <a:buFont typeface="Arial" panose="020B0604020202020204" pitchFamily="34" charset="0"/>
              <a:buChar char="•"/>
            </a:pPr>
            <a:r>
              <a:rPr lang="en-US" dirty="0"/>
              <a:t>Frivolous, vague, incoherent, and duplicative motions are "out of order.“</a:t>
            </a:r>
          </a:p>
          <a:p>
            <a:pPr marL="168722" indent="-168722">
              <a:buFont typeface="Arial" panose="020B0604020202020204" pitchFamily="34" charset="0"/>
              <a:buChar char="•"/>
            </a:pPr>
            <a:r>
              <a:rPr lang="en-US" dirty="0"/>
              <a:t>Every motion requires a second vote.</a:t>
            </a:r>
          </a:p>
          <a:p>
            <a:pPr marL="168722" indent="-168722">
              <a:buFont typeface="Arial" panose="020B0604020202020204" pitchFamily="34" charset="0"/>
              <a:buChar char="•"/>
            </a:pPr>
            <a:r>
              <a:rPr lang="en-US" dirty="0"/>
              <a:t>After the second vote, the Committee chair should inquire if there is any discussion on the motion.</a:t>
            </a:r>
          </a:p>
          <a:p>
            <a:pPr marL="168722" indent="-168722">
              <a:buFont typeface="Arial" panose="020B0604020202020204" pitchFamily="34" charset="0"/>
              <a:buChar char="•"/>
            </a:pPr>
            <a:r>
              <a:rPr lang="en-US" dirty="0"/>
              <a:t>The member who made the motion has the </a:t>
            </a:r>
            <a:r>
              <a:rPr lang="en-US" u="sng" dirty="0"/>
              <a:t>first</a:t>
            </a:r>
            <a:r>
              <a:rPr lang="en-US" dirty="0"/>
              <a:t> right to speak and amend the motion if he or she desires.</a:t>
            </a:r>
          </a:p>
          <a:p>
            <a:pPr marL="168722" indent="-168722">
              <a:buFont typeface="Arial" panose="020B0604020202020204" pitchFamily="34" charset="0"/>
              <a:buChar char="•"/>
            </a:pPr>
            <a:r>
              <a:rPr lang="en-US" dirty="0"/>
              <a:t>After the Committee discusses the motion, or if no discussion occurs, the members will then vote on the motion.</a:t>
            </a:r>
          </a:p>
          <a:p>
            <a:pPr marL="168722" indent="-168722">
              <a:buFont typeface="Arial" panose="020B0604020202020204" pitchFamily="34" charset="0"/>
              <a:buChar char="•"/>
            </a:pPr>
            <a:r>
              <a:rPr lang="en-US" u="sng" dirty="0"/>
              <a:t>Motion to Amend</a:t>
            </a:r>
            <a:r>
              <a:rPr lang="en-US" dirty="0"/>
              <a:t>: To amend a motion, the amendment must be germane to the main question.  The amendment may include adding words or phrases, striking out words or phrases, and/or substituting words or phrases.</a:t>
            </a:r>
          </a:p>
          <a:p>
            <a:pPr marL="618646" lvl="1" indent="-168722">
              <a:buFont typeface="Arial" panose="020B0604020202020204" pitchFamily="34" charset="0"/>
              <a:buChar char="•"/>
            </a:pPr>
            <a:r>
              <a:rPr lang="en-US" dirty="0"/>
              <a:t>The amendment to the motion must be offered </a:t>
            </a:r>
            <a:r>
              <a:rPr lang="en-US" i="1" u="sng" dirty="0"/>
              <a:t>before</a:t>
            </a:r>
            <a:r>
              <a:rPr lang="en-US" dirty="0"/>
              <a:t> the vote on the motion.  Remember, the motion to amend and main motion are always two separate votes.</a:t>
            </a:r>
          </a:p>
          <a:p>
            <a:pPr marL="618646" lvl="1" indent="-168722">
              <a:buFont typeface="Arial" panose="020B0604020202020204" pitchFamily="34" charset="0"/>
              <a:buChar char="•"/>
            </a:pPr>
            <a:r>
              <a:rPr lang="en-US" dirty="0"/>
              <a:t>A vote is first taken on the motion to amend then on the original motion.  And, the motion to amend requires a second too.</a:t>
            </a:r>
          </a:p>
          <a:p>
            <a:pPr marL="618646" lvl="1" indent="-168722">
              <a:buFont typeface="Arial" panose="020B0604020202020204" pitchFamily="34" charset="0"/>
              <a:buChar char="•"/>
            </a:pPr>
            <a:r>
              <a:rPr lang="en-US" dirty="0"/>
              <a:t>There should be no more than two motions (amending and original) pending at any given time.</a:t>
            </a:r>
            <a:endParaRPr lang="en-US" dirty="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15</a:t>
            </a:fld>
            <a:endParaRPr lang="en-US" altLang="en-US"/>
          </a:p>
        </p:txBody>
      </p:sp>
      <p:sp>
        <p:nvSpPr>
          <p:cNvPr id="5" name="Date Placeholder 4">
            <a:extLst>
              <a:ext uri="{FF2B5EF4-FFF2-40B4-BE49-F238E27FC236}">
                <a16:creationId xmlns:a16="http://schemas.microsoft.com/office/drawing/2014/main" id="{FD832AFA-03DE-437A-805B-9F91C35C1006}"/>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0576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16</a:t>
            </a:fld>
            <a:endParaRPr lang="en-US" altLang="en-US"/>
          </a:p>
        </p:txBody>
      </p:sp>
      <p:sp>
        <p:nvSpPr>
          <p:cNvPr id="5" name="Date Placeholder 4">
            <a:extLst>
              <a:ext uri="{FF2B5EF4-FFF2-40B4-BE49-F238E27FC236}">
                <a16:creationId xmlns:a16="http://schemas.microsoft.com/office/drawing/2014/main" id="{3552CC22-6997-47A2-A42B-3DBF8298A08B}"/>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4696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22" indent="-168722">
              <a:buFont typeface="Arial" panose="020B0604020202020204" pitchFamily="34" charset="0"/>
              <a:buChar char="•"/>
            </a:pPr>
            <a:r>
              <a:rPr lang="en-US" dirty="0"/>
              <a:t>The</a:t>
            </a:r>
            <a:r>
              <a:rPr lang="en-US" baseline="0" dirty="0"/>
              <a:t> Brown Act applies to “legislative bodies”</a:t>
            </a:r>
          </a:p>
          <a:p>
            <a:pPr marL="618646" lvl="1" indent="-168722">
              <a:buFont typeface="Arial" panose="020B0604020202020204" pitchFamily="34" charset="0"/>
              <a:buChar char="•"/>
            </a:pPr>
            <a:r>
              <a:rPr lang="en-US" baseline="0" dirty="0"/>
              <a:t>Includes school boards and their members</a:t>
            </a:r>
          </a:p>
          <a:p>
            <a:pPr marL="618646" lvl="1" indent="-168722">
              <a:buFont typeface="Arial" panose="020B0604020202020204" pitchFamily="34" charset="0"/>
              <a:buChar char="•"/>
            </a:pPr>
            <a:r>
              <a:rPr lang="en-US" baseline="0" dirty="0"/>
              <a:t>Newly elected members (people elected to serve as a member of a legislative body, even though he/she has not yet assumed office, must conform his/her conduct to the requirements of the Brown Act).</a:t>
            </a:r>
          </a:p>
          <a:p>
            <a:pPr marL="618646" lvl="1" indent="-168722">
              <a:buFont typeface="Arial" panose="020B0604020202020204" pitchFamily="34" charset="0"/>
              <a:buChar char="•"/>
            </a:pPr>
            <a:r>
              <a:rPr lang="en-US" baseline="0" dirty="0"/>
              <a:t>The Brown Act also defines “legislative body” to include any commission, committee, board, or other body of a local agency, whether permanent or temporary, decision-making or advisory, that has been created by charter, ordinance, resolution, or formal action of a legislative body. </a:t>
            </a:r>
          </a:p>
          <a:p>
            <a:pPr marL="1068570" lvl="2" indent="-168722">
              <a:buFont typeface="Arial" panose="020B0604020202020204" pitchFamily="34" charset="0"/>
              <a:buChar char="•"/>
            </a:pPr>
            <a:r>
              <a:rPr lang="en-US" baseline="0" dirty="0"/>
              <a:t>Education Code section 15280 provides that Citizens’ Oversight Committee proceedings </a:t>
            </a:r>
            <a:r>
              <a:rPr lang="en-US" dirty="0"/>
              <a:t>"shall be open to the public and notice to the public shall be provided in the same manner as the proceedings of the governing board of the district."</a:t>
            </a:r>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17</a:t>
            </a:fld>
            <a:endParaRPr lang="en-US" altLang="en-US"/>
          </a:p>
        </p:txBody>
      </p:sp>
      <p:sp>
        <p:nvSpPr>
          <p:cNvPr id="5" name="Date Placeholder 4">
            <a:extLst>
              <a:ext uri="{FF2B5EF4-FFF2-40B4-BE49-F238E27FC236}">
                <a16:creationId xmlns:a16="http://schemas.microsoft.com/office/drawing/2014/main" id="{567835CD-6861-43EF-8874-9DC4FF54B2B0}"/>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277450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CBOC members questions - regarding the bylaws on if they would change it, what is the best way to handle new people coming on board on the committee.  Can the bylaws be changed?  In regards to the terms being served, can those be changed?  What is the process?  </a:t>
            </a:r>
          </a:p>
          <a:p>
            <a:endParaRPr lang="en-US" sz="1100" dirty="0"/>
          </a:p>
          <a:p>
            <a:pPr fontAlgn="base"/>
            <a:r>
              <a:rPr lang="en-US" sz="1100" b="1" dirty="0"/>
              <a:t>EC 15282. (a)  - ARTICLE 2. Citizens’ Oversight Committee [15278 - 15282]</a:t>
            </a:r>
          </a:p>
          <a:p>
            <a:pPr fontAlgn="base"/>
            <a:r>
              <a:rPr lang="en-US" sz="1100" i="1" dirty="0"/>
              <a:t>  ( Article 2 added by Stats. 2000, Ch. 44, Sec. 3. )</a:t>
            </a:r>
            <a:endParaRPr lang="en-US" sz="1100" dirty="0"/>
          </a:p>
          <a:p>
            <a:pPr fontAlgn="base"/>
            <a:r>
              <a:rPr lang="en-US" dirty="0"/>
              <a:t/>
            </a:r>
            <a:br>
              <a:rPr lang="en-US" dirty="0"/>
            </a:br>
            <a:r>
              <a:rPr lang="en-US" sz="1100" dirty="0"/>
              <a:t>  </a:t>
            </a:r>
            <a:r>
              <a:rPr lang="en-US" sz="1100" b="1" dirty="0"/>
              <a:t>15282.  </a:t>
            </a:r>
          </a:p>
          <a:p>
            <a:pPr fontAlgn="base"/>
            <a:r>
              <a:rPr lang="en-US" sz="1100" dirty="0"/>
              <a:t>(a) The citizens’ oversight committee shall consist of at least seven members who shall serve for a minimum term of two years without compensation and for no more than three consecutive terms. While consisting of a minimum of at least seven members, the citizens’ oversight committee shall be comprised, as follows:</a:t>
            </a:r>
          </a:p>
          <a:p>
            <a:pPr fontAlgn="base"/>
            <a:r>
              <a:rPr lang="en-US" sz="1100" dirty="0"/>
              <a:t>(1) One member shall be active in a business organization representing the business community located within the school district or community college district.</a:t>
            </a:r>
          </a:p>
          <a:p>
            <a:pPr fontAlgn="base"/>
            <a:r>
              <a:rPr lang="en-US" sz="1100" dirty="0"/>
              <a:t>(2) One member shall be active in a senior citizens’ organization.</a:t>
            </a:r>
          </a:p>
          <a:p>
            <a:pPr fontAlgn="base"/>
            <a:r>
              <a:rPr lang="en-US" sz="1100" dirty="0"/>
              <a:t>(3) One member shall be active in a bona fide taxpayers’ organization.</a:t>
            </a:r>
          </a:p>
          <a:p>
            <a:pPr fontAlgn="base"/>
            <a:r>
              <a:rPr lang="en-US" sz="1100" dirty="0"/>
              <a:t>(4) For a school district, one member shall be the parent or guardian of a child enrolled in the school district. For a community college district, one member shall be a student who is both currently enrolled in the community college district and active in a community college group, such as student government. The community college student member may, at the discretion of the governing board of the community college district, serve up to six months after his or her graduation.</a:t>
            </a:r>
          </a:p>
          <a:p>
            <a:pPr fontAlgn="base"/>
            <a:r>
              <a:rPr lang="en-US" sz="1100" dirty="0"/>
              <a:t>(5) For a school district, one member shall be both a parent or guardian of a child enrolled in the school district and active in a parent-teacher organization, such as the Parent Teacher Association or </a:t>
            </a:r>
            <a:r>
              <a:rPr lang="en-US" sz="1100" dirty="0" err="1"/>
              <a:t>schoolsite</a:t>
            </a:r>
            <a:r>
              <a:rPr lang="en-US" sz="1100" dirty="0"/>
              <a:t> council. For a community college district, one member shall be active in the support and organization of a community college or the community colleges of the district, such as a member of an advisory council or foundation.</a:t>
            </a:r>
          </a:p>
          <a:p>
            <a:pPr fontAlgn="base"/>
            <a:r>
              <a:rPr lang="en-US" sz="1100" dirty="0"/>
              <a:t>(b) An employee or official of the school district or community college district shall not be appointed to the citizens’ oversight committee. A vendor, contractor, or consultant of the school district or community college district shall not be appointed to the citizens’ oversight committee. Members of the citizens’ oversight committee shall, pursuant to Sections 35233 and 72533, abide by the prohibitions contained in Article 4 (commencing with Section 1090) and Article 4.7 (commencing with Section 1125) of Chapter 1 of Division 4 of Title 1 of the Government Code.</a:t>
            </a:r>
          </a:p>
          <a:p>
            <a:pPr fontAlgn="base"/>
            <a:r>
              <a:rPr lang="en-US" sz="1100" i="1" dirty="0"/>
              <a:t>(Amended by Stats. 2013, Ch. 76, Sec. 27. (AB 383) Effective January 1, 2014.)</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pPr>
                <a:defRPr/>
              </a:pPr>
              <a:t>18</a:t>
            </a:fld>
            <a:endParaRPr lang="en-US" altLang="en-US"/>
          </a:p>
        </p:txBody>
      </p:sp>
      <p:sp>
        <p:nvSpPr>
          <p:cNvPr id="5" name="Date Placeholder 4">
            <a:extLst>
              <a:ext uri="{FF2B5EF4-FFF2-40B4-BE49-F238E27FC236}">
                <a16:creationId xmlns:a16="http://schemas.microsoft.com/office/drawing/2014/main" id="{B5C0AE28-C253-42C4-8304-B27046C38D29}"/>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9619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CBOC members questions - regarding the bylaws on if they would change it, what is the best way to handle new people coming on board on the committee.  Can the bylaws be changed?  In regards to the terms being served, can those be changed?  What is the process?  </a:t>
            </a:r>
            <a:endParaRPr lang="en-US" dirty="0"/>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pPr>
                <a:defRPr/>
              </a:pPr>
              <a:t>19</a:t>
            </a:fld>
            <a:endParaRPr lang="en-US" altLang="en-US"/>
          </a:p>
        </p:txBody>
      </p:sp>
      <p:sp>
        <p:nvSpPr>
          <p:cNvPr id="5" name="Date Placeholder 4">
            <a:extLst>
              <a:ext uri="{FF2B5EF4-FFF2-40B4-BE49-F238E27FC236}">
                <a16:creationId xmlns:a16="http://schemas.microsoft.com/office/drawing/2014/main" id="{0EC1C55F-F083-4490-B8A4-717FCDE05AFA}"/>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29893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What is a Meeting? </a:t>
            </a:r>
          </a:p>
          <a:p>
            <a:pPr marL="168722" indent="-168722">
              <a:buFont typeface="Arial" panose="020B0604020202020204" pitchFamily="34" charset="0"/>
              <a:buChar char="•"/>
            </a:pPr>
            <a:r>
              <a:rPr lang="en-US" dirty="0"/>
              <a:t>The fundamental tenant of the Brown Act is that all meetings of a legislative body are public and that the discussion of official business must be transacted at a public meeting (except expressly authorized closed sessions).</a:t>
            </a:r>
          </a:p>
          <a:p>
            <a:pPr marL="168722" indent="-168722">
              <a:buFont typeface="Arial" panose="020B0604020202020204" pitchFamily="34" charset="0"/>
              <a:buChar char="•"/>
            </a:pPr>
            <a:r>
              <a:rPr lang="en-US" dirty="0"/>
              <a:t>A meeting occurs whenever a majority of members gather at the same time and place to hear, discuss or deliberate upon any item that is within the subject matter jurisdiction of the legislative body</a:t>
            </a:r>
          </a:p>
          <a:p>
            <a:pPr marL="168722" indent="-168722">
              <a:buFont typeface="Arial" panose="020B0604020202020204" pitchFamily="34" charset="0"/>
              <a:buChar char="•"/>
            </a:pPr>
            <a:endParaRPr lang="en-US" dirty="0"/>
          </a:p>
          <a:p>
            <a:r>
              <a:rPr lang="en-US" dirty="0"/>
              <a:t>What is Not a Meeting?</a:t>
            </a:r>
          </a:p>
          <a:p>
            <a:pPr marL="168722" indent="-168722">
              <a:buFont typeface="Arial" panose="020B0604020202020204" pitchFamily="34" charset="0"/>
              <a:buChar char="•"/>
            </a:pPr>
            <a:r>
              <a:rPr lang="en-US" dirty="0"/>
              <a:t>Individual contact or conversations</a:t>
            </a:r>
          </a:p>
          <a:p>
            <a:pPr marL="168722" indent="-168722">
              <a:buFont typeface="Arial" panose="020B0604020202020204" pitchFamily="34" charset="0"/>
              <a:buChar char="•"/>
            </a:pPr>
            <a:r>
              <a:rPr lang="en-US" dirty="0"/>
              <a:t>Public conferences</a:t>
            </a:r>
          </a:p>
          <a:p>
            <a:pPr marL="168722" indent="-168722">
              <a:buFont typeface="Arial" panose="020B0604020202020204" pitchFamily="34" charset="0"/>
              <a:buChar char="•"/>
            </a:pPr>
            <a:r>
              <a:rPr lang="en-US" dirty="0"/>
              <a:t>Other local agency meetings</a:t>
            </a:r>
          </a:p>
          <a:p>
            <a:pPr marL="168722" indent="-168722">
              <a:buFont typeface="Arial" panose="020B0604020202020204" pitchFamily="34" charset="0"/>
              <a:buChar char="•"/>
            </a:pPr>
            <a:r>
              <a:rPr lang="en-US" dirty="0"/>
              <a:t>Community meetings</a:t>
            </a:r>
          </a:p>
          <a:p>
            <a:pPr marL="168722" indent="-168722">
              <a:buFont typeface="Arial" panose="020B0604020202020204" pitchFamily="34" charset="0"/>
              <a:buChar char="•"/>
            </a:pPr>
            <a:r>
              <a:rPr lang="en-US" dirty="0"/>
              <a:t>Social gatherings. </a:t>
            </a:r>
          </a:p>
          <a:p>
            <a:pPr marL="168722" indent="-168722">
              <a:buFont typeface="Arial" panose="020B0604020202020204" pitchFamily="34" charset="0"/>
              <a:buChar char="•"/>
            </a:pPr>
            <a:r>
              <a:rPr lang="en-US" dirty="0">
                <a:sym typeface="Wingdings" panose="05000000000000000000" pitchFamily="2" charset="2"/>
              </a:rPr>
              <a:t> These gatherings are all okay under the Brown Act, so long as there is no discussion of Committee business.</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21</a:t>
            </a:fld>
            <a:endParaRPr lang="en-US" altLang="en-US"/>
          </a:p>
        </p:txBody>
      </p:sp>
      <p:sp>
        <p:nvSpPr>
          <p:cNvPr id="5" name="Date Placeholder 4">
            <a:extLst>
              <a:ext uri="{FF2B5EF4-FFF2-40B4-BE49-F238E27FC236}">
                <a16:creationId xmlns:a16="http://schemas.microsoft.com/office/drawing/2014/main" id="{D9BABD9D-6124-4C1D-A613-6D6F2E09695A}"/>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67015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your new roles</a:t>
            </a:r>
            <a:r>
              <a:rPr lang="en-US" baseline="0" dirty="0"/>
              <a:t> as members of the Measure BB Citizens’ Bond Oversight Committee!  </a:t>
            </a:r>
          </a:p>
          <a:p>
            <a:endParaRPr lang="en-US" baseline="0" dirty="0"/>
          </a:p>
          <a:p>
            <a:pPr marL="168722" indent="-168722">
              <a:buFont typeface="Arial" panose="020B0604020202020204" pitchFamily="34" charset="0"/>
              <a:buChar char="•"/>
            </a:pPr>
            <a:r>
              <a:rPr lang="en-US" baseline="0" dirty="0"/>
              <a:t>We are here tonight to train all CBOC members on the duties of the committee, the goals of the committee, and best practices to follow. </a:t>
            </a:r>
          </a:p>
          <a:p>
            <a:pPr marL="168722" indent="-168722">
              <a:buFont typeface="Arial" panose="020B0604020202020204" pitchFamily="34" charset="0"/>
              <a:buChar char="•"/>
            </a:pPr>
            <a:r>
              <a:rPr lang="en-US" baseline="0" dirty="0"/>
              <a:t>We will also discuss the Ralph M. Brown Act, California’s open meeting law, and how that affects the committee. </a:t>
            </a:r>
          </a:p>
          <a:p>
            <a:pPr marL="168722" indent="-168722">
              <a:buFont typeface="Arial" panose="020B0604020202020204" pitchFamily="34" charset="0"/>
              <a:buChar char="•"/>
            </a:pPr>
            <a:r>
              <a:rPr lang="en-US" baseline="0" dirty="0"/>
              <a:t>You have in front of you binders that include everything you need to successfully serve on the CBOC. </a:t>
            </a:r>
          </a:p>
          <a:p>
            <a:pPr marL="618646" lvl="1" indent="-168722">
              <a:buFont typeface="Arial" panose="020B0604020202020204" pitchFamily="34" charset="0"/>
              <a:buChar char="•"/>
            </a:pPr>
            <a:r>
              <a:rPr lang="en-US" baseline="0" dirty="0"/>
              <a:t>As you’ll see, the Power Point is available under tab 3, and you can take notes as we go through the presentation. </a:t>
            </a:r>
          </a:p>
          <a:p>
            <a:pPr marL="618646" lvl="1" indent="-168722">
              <a:buFont typeface="Arial" panose="020B0604020202020204" pitchFamily="34" charset="0"/>
              <a:buChar char="•"/>
            </a:pPr>
            <a:r>
              <a:rPr lang="en-US" baseline="0" dirty="0"/>
              <a:t>There are also a number of other resources in the binder, including the specific language of Bond Measure BB, an outline providing a detailed introduction to the Brown Act, and an outline providing more information on conflicts of interest.  </a:t>
            </a:r>
          </a:p>
          <a:p>
            <a:pPr marL="618646" lvl="1" indent="-168722">
              <a:buFont typeface="Arial" panose="020B0604020202020204" pitchFamily="34" charset="0"/>
              <a:buChar char="•"/>
            </a:pPr>
            <a:r>
              <a:rPr lang="en-US" baseline="0" dirty="0"/>
              <a:t>The binders are yours to keep for future reference and use. </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a:t>
            </a:fld>
            <a:endParaRPr lang="en-US" altLang="en-US"/>
          </a:p>
        </p:txBody>
      </p:sp>
      <p:sp>
        <p:nvSpPr>
          <p:cNvPr id="5" name="Date Placeholder 4">
            <a:extLst>
              <a:ext uri="{FF2B5EF4-FFF2-40B4-BE49-F238E27FC236}">
                <a16:creationId xmlns:a16="http://schemas.microsoft.com/office/drawing/2014/main" id="{302D939A-65AC-47AE-A2F3-398DA2875069}"/>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429355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law and CBOC Bylaws each require CBOC members to avoid conflicts of interest.  (CBOC Bylaws, Section 5.3)</a:t>
            </a:r>
          </a:p>
          <a:p>
            <a:endParaRPr lang="en-US" baseline="0" dirty="0"/>
          </a:p>
          <a:p>
            <a:r>
              <a:rPr lang="en-US" baseline="0" dirty="0"/>
              <a:t>Conflicts of Interest the CBOC members must avoid: </a:t>
            </a:r>
          </a:p>
          <a:p>
            <a:endParaRPr lang="en-US" baseline="0" dirty="0"/>
          </a:p>
          <a:p>
            <a:pPr marL="168722" indent="-168722">
              <a:buFont typeface="Arial" panose="020B0604020202020204" pitchFamily="34" charset="0"/>
              <a:buChar char="•"/>
            </a:pPr>
            <a:r>
              <a:rPr lang="en-US" b="0" u="sng" baseline="0" dirty="0"/>
              <a:t>Financial Conflicts of Interest (Government Code sections 1090 through 1099)</a:t>
            </a:r>
          </a:p>
          <a:p>
            <a:pPr marL="618646" lvl="1" indent="-168722">
              <a:buFont typeface="Arial" panose="020B0604020202020204" pitchFamily="34" charset="0"/>
              <a:buChar char="•"/>
            </a:pPr>
            <a:r>
              <a:rPr lang="en-US" baseline="0" dirty="0"/>
              <a:t>Generally prohibit CBOC members from being financially interested in any contract made by the committee member in her official capacity, or by the CBOC. </a:t>
            </a:r>
          </a:p>
          <a:p>
            <a:pPr marL="618646" lvl="1" indent="-168722">
              <a:buFont typeface="Arial" panose="020B0604020202020204" pitchFamily="34" charset="0"/>
              <a:buChar char="•"/>
            </a:pPr>
            <a:r>
              <a:rPr lang="en-US" baseline="0" dirty="0"/>
              <a:t>Also prohibit a member from being a purchaser at any sale made by the CBOC, and from being a vendor at any purchase made by the CBOC.</a:t>
            </a:r>
          </a:p>
          <a:p>
            <a:pPr marL="618646" lvl="1" indent="-168722">
              <a:buFont typeface="Arial" panose="020B0604020202020204" pitchFamily="34" charset="0"/>
              <a:buChar char="•"/>
            </a:pPr>
            <a:r>
              <a:rPr lang="en-US" baseline="0" dirty="0"/>
              <a:t>Education Code section 35233 provides that these prohibitions specifically apply to CBOC members. </a:t>
            </a:r>
          </a:p>
          <a:p>
            <a:pPr marL="449925" lvl="1"/>
            <a:endParaRPr lang="en-US" baseline="0" dirty="0"/>
          </a:p>
          <a:p>
            <a:pPr marL="168722" indent="-168722">
              <a:buFont typeface="Arial" panose="020B0604020202020204" pitchFamily="34" charset="0"/>
              <a:buChar char="•"/>
            </a:pPr>
            <a:r>
              <a:rPr lang="en-US" u="sng" baseline="0" dirty="0"/>
              <a:t>Incompatible Activities (Government Code sections 1125 through 1129.1)</a:t>
            </a:r>
          </a:p>
          <a:p>
            <a:pPr marL="618646" lvl="1" indent="-168722">
              <a:buFont typeface="Arial" panose="020B0604020202020204" pitchFamily="34" charset="0"/>
              <a:buChar char="•"/>
            </a:pPr>
            <a:r>
              <a:rPr lang="en-US" baseline="0" dirty="0"/>
              <a:t>Prohibit CBOC members from engaging in any employment, activity, or enterprise for compensation which is inconsistent, incompatible, in conflict with, or inimical to duties as a member of the CBOC. </a:t>
            </a:r>
          </a:p>
          <a:p>
            <a:pPr marL="618646" lvl="1" indent="-168722">
              <a:buFont typeface="Arial" panose="020B0604020202020204" pitchFamily="34" charset="0"/>
              <a:buChar char="•"/>
            </a:pPr>
            <a:r>
              <a:rPr lang="en-US" baseline="0" dirty="0"/>
              <a:t>Prohibit CBOC members from performing any work, service, or counsel for compensation where any part of his/her efforts will be subject to approval by any other officer, employee, board, or commission of the District’s Board of Education, subject to certain limited exceptions.</a:t>
            </a:r>
          </a:p>
          <a:p>
            <a:pPr marL="618646" lvl="1" indent="-168722">
              <a:buFont typeface="Arial" panose="020B0604020202020204" pitchFamily="34" charset="0"/>
              <a:buChar char="•"/>
            </a:pPr>
            <a:r>
              <a:rPr lang="en-US" baseline="0" dirty="0"/>
              <a:t>Education Code section 35233 provides that these prohibitions specifically apply to CBOC members.</a:t>
            </a:r>
          </a:p>
          <a:p>
            <a:pPr marL="618646" lvl="1" indent="-168722">
              <a:buFont typeface="Arial" panose="020B0604020202020204" pitchFamily="34" charset="0"/>
              <a:buChar char="•"/>
            </a:pPr>
            <a:endParaRPr lang="en-US" baseline="0" dirty="0"/>
          </a:p>
          <a:p>
            <a:r>
              <a:rPr lang="en-US" baseline="0" dirty="0"/>
              <a:t>In addition, the CBOC Bylaws, Section 5.3 require all CBOC members to sign and commit to upholding the CBOC Ethics Policy Statement.  </a:t>
            </a:r>
          </a:p>
          <a:p>
            <a:pPr marL="162655" indent="-162655">
              <a:buFont typeface="Arial" panose="020B0604020202020204" pitchFamily="34" charset="0"/>
              <a:buChar char="•"/>
            </a:pPr>
            <a:r>
              <a:rPr lang="en-US" baseline="0" dirty="0"/>
              <a:t>Please turn to Tab 6 of your binders and take a moment to read over the Ethics Policy Statement. </a:t>
            </a:r>
          </a:p>
          <a:p>
            <a:pPr marL="162655" indent="-162655">
              <a:buFont typeface="Arial" panose="020B0604020202020204" pitchFamily="34" charset="0"/>
              <a:buChar char="•"/>
            </a:pPr>
            <a:r>
              <a:rPr lang="en-US" baseline="0" dirty="0"/>
              <a:t>Once you have read it, please sign and date where indicated. </a:t>
            </a:r>
          </a:p>
          <a:p>
            <a:pPr marL="162655" indent="-162655">
              <a:buFont typeface="Arial" panose="020B0604020202020204" pitchFamily="34" charset="0"/>
              <a:buChar char="•"/>
            </a:pPr>
            <a:r>
              <a:rPr lang="en-US" baseline="0" dirty="0"/>
              <a:t>Please pass them to Annie so she can make copies of all signed ethics policy forms for the District’s records.</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22</a:t>
            </a:fld>
            <a:endParaRPr lang="en-US" altLang="en-US"/>
          </a:p>
        </p:txBody>
      </p:sp>
      <p:sp>
        <p:nvSpPr>
          <p:cNvPr id="5" name="Date Placeholder 4">
            <a:extLst>
              <a:ext uri="{FF2B5EF4-FFF2-40B4-BE49-F238E27FC236}">
                <a16:creationId xmlns:a16="http://schemas.microsoft.com/office/drawing/2014/main" id="{473EDEE2-08D5-4A96-9A54-D748820448AF}"/>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9087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law and CBOC Bylaws each require CBOC members to avoid conflicts of interest.  (CBOC Bylaws, Section 5.3)</a:t>
            </a:r>
          </a:p>
          <a:p>
            <a:endParaRPr lang="en-US" baseline="0" dirty="0"/>
          </a:p>
          <a:p>
            <a:r>
              <a:rPr lang="en-US" baseline="0" dirty="0"/>
              <a:t>Conflicts of Interest the CBOC members must avoid: </a:t>
            </a:r>
          </a:p>
          <a:p>
            <a:endParaRPr lang="en-US" baseline="0" dirty="0"/>
          </a:p>
          <a:p>
            <a:pPr marL="168722" indent="-168722">
              <a:buFont typeface="Arial" panose="020B0604020202020204" pitchFamily="34" charset="0"/>
              <a:buChar char="•"/>
            </a:pPr>
            <a:r>
              <a:rPr lang="en-US" b="0" u="sng" baseline="0" dirty="0"/>
              <a:t>Financial Conflicts of Interest (Government Code sections 1090 through 1099)</a:t>
            </a:r>
          </a:p>
          <a:p>
            <a:pPr marL="618646" lvl="1" indent="-168722">
              <a:buFont typeface="Arial" panose="020B0604020202020204" pitchFamily="34" charset="0"/>
              <a:buChar char="•"/>
            </a:pPr>
            <a:r>
              <a:rPr lang="en-US" baseline="0" dirty="0"/>
              <a:t>Generally prohibit CBOC members from being financially interested in any contract made by the committee member in her official capacity, or by the CBOC. </a:t>
            </a:r>
          </a:p>
          <a:p>
            <a:pPr marL="618646" lvl="1" indent="-168722">
              <a:buFont typeface="Arial" panose="020B0604020202020204" pitchFamily="34" charset="0"/>
              <a:buChar char="•"/>
            </a:pPr>
            <a:r>
              <a:rPr lang="en-US" baseline="0" dirty="0"/>
              <a:t>Also prohibit a member from being a purchaser at any sale made by the CBOC, and from being a vendor at any purchase made by the CBOC.</a:t>
            </a:r>
          </a:p>
          <a:p>
            <a:pPr marL="618646" lvl="1" indent="-168722">
              <a:buFont typeface="Arial" panose="020B0604020202020204" pitchFamily="34" charset="0"/>
              <a:buChar char="•"/>
            </a:pPr>
            <a:r>
              <a:rPr lang="en-US" baseline="0" dirty="0"/>
              <a:t>Education Code section 35233 provides that these prohibitions specifically apply to CBOC members. </a:t>
            </a:r>
          </a:p>
          <a:p>
            <a:pPr marL="449925" lvl="1"/>
            <a:endParaRPr lang="en-US" baseline="0" dirty="0"/>
          </a:p>
          <a:p>
            <a:pPr marL="168722" indent="-168722">
              <a:buFont typeface="Arial" panose="020B0604020202020204" pitchFamily="34" charset="0"/>
              <a:buChar char="•"/>
            </a:pPr>
            <a:r>
              <a:rPr lang="en-US" u="sng" baseline="0" dirty="0"/>
              <a:t>Incompatible Activities (Government Code sections 1125 through 1129.1)</a:t>
            </a:r>
          </a:p>
          <a:p>
            <a:pPr marL="618646" lvl="1" indent="-168722">
              <a:buFont typeface="Arial" panose="020B0604020202020204" pitchFamily="34" charset="0"/>
              <a:buChar char="•"/>
            </a:pPr>
            <a:r>
              <a:rPr lang="en-US" baseline="0" dirty="0"/>
              <a:t>Prohibit CBOC members from engaging in any employment, activity, or enterprise for compensation which is inconsistent, incompatible, in conflict with, or inimical to duties as a member of the CBOC. </a:t>
            </a:r>
          </a:p>
          <a:p>
            <a:pPr marL="618646" lvl="1" indent="-168722">
              <a:buFont typeface="Arial" panose="020B0604020202020204" pitchFamily="34" charset="0"/>
              <a:buChar char="•"/>
            </a:pPr>
            <a:r>
              <a:rPr lang="en-US" baseline="0" dirty="0"/>
              <a:t>Prohibit CBOC members from performing any work, service, or counsel for compensation where any part of his/her efforts will be subject to approval by any other officer, employee, board, or commission of the District’s Board of Education, subject to certain limited exceptions.</a:t>
            </a:r>
          </a:p>
          <a:p>
            <a:pPr marL="618646" lvl="1" indent="-168722">
              <a:buFont typeface="Arial" panose="020B0604020202020204" pitchFamily="34" charset="0"/>
              <a:buChar char="•"/>
            </a:pPr>
            <a:r>
              <a:rPr lang="en-US" baseline="0" dirty="0"/>
              <a:t>Education Code section 35233 provides that these prohibitions specifically apply to CBOC members.</a:t>
            </a:r>
          </a:p>
          <a:p>
            <a:pPr marL="618646" lvl="1" indent="-168722">
              <a:buFont typeface="Arial" panose="020B0604020202020204" pitchFamily="34" charset="0"/>
              <a:buChar char="•"/>
            </a:pPr>
            <a:endParaRPr lang="en-US" baseline="0" dirty="0"/>
          </a:p>
          <a:p>
            <a:r>
              <a:rPr lang="en-US" baseline="0" dirty="0"/>
              <a:t>In addition, the CBOC Bylaws, Section 5.3 require all CBOC members to sign and commit to upholding the CBOC Ethics Policy Statement.  </a:t>
            </a:r>
          </a:p>
          <a:p>
            <a:pPr marL="162655" indent="-162655">
              <a:buFont typeface="Arial" panose="020B0604020202020204" pitchFamily="34" charset="0"/>
              <a:buChar char="•"/>
            </a:pPr>
            <a:r>
              <a:rPr lang="en-US" baseline="0" dirty="0"/>
              <a:t>Please turn to Tab 6 of your binders and take a moment to read over the Ethics Policy Statement. </a:t>
            </a:r>
          </a:p>
          <a:p>
            <a:pPr marL="162655" indent="-162655">
              <a:buFont typeface="Arial" panose="020B0604020202020204" pitchFamily="34" charset="0"/>
              <a:buChar char="•"/>
            </a:pPr>
            <a:r>
              <a:rPr lang="en-US" baseline="0" dirty="0"/>
              <a:t>Once you have read it, please sign and date where indicated. </a:t>
            </a:r>
          </a:p>
          <a:p>
            <a:pPr marL="162655" indent="-162655">
              <a:buFont typeface="Arial" panose="020B0604020202020204" pitchFamily="34" charset="0"/>
              <a:buChar char="•"/>
            </a:pPr>
            <a:r>
              <a:rPr lang="en-US" baseline="0" dirty="0"/>
              <a:t>Please pass them to Annie so she can make copies of all signed ethics policy forms for the District’s records.</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23</a:t>
            </a:fld>
            <a:endParaRPr lang="en-US" altLang="en-US"/>
          </a:p>
        </p:txBody>
      </p:sp>
      <p:sp>
        <p:nvSpPr>
          <p:cNvPr id="5" name="Date Placeholder 4">
            <a:extLst>
              <a:ext uri="{FF2B5EF4-FFF2-40B4-BE49-F238E27FC236}">
                <a16:creationId xmlns:a16="http://schemas.microsoft.com/office/drawing/2014/main" id="{14F2CF15-B6DF-432B-9C06-CCBA54EC3706}"/>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730746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law and CBOC Bylaws each require CBOC members to avoid conflicts of interest.  (CBOC Bylaws, Section 5.3)</a:t>
            </a:r>
          </a:p>
          <a:p>
            <a:endParaRPr lang="en-US" baseline="0" dirty="0"/>
          </a:p>
          <a:p>
            <a:r>
              <a:rPr lang="en-US" baseline="0" dirty="0"/>
              <a:t>Conflicts of Interest the CBOC members must avoid: </a:t>
            </a:r>
          </a:p>
          <a:p>
            <a:endParaRPr lang="en-US" baseline="0" dirty="0"/>
          </a:p>
          <a:p>
            <a:pPr marL="168722" indent="-168722">
              <a:buFont typeface="Arial" panose="020B0604020202020204" pitchFamily="34" charset="0"/>
              <a:buChar char="•"/>
            </a:pPr>
            <a:r>
              <a:rPr lang="en-US" b="0" u="sng" baseline="0" dirty="0"/>
              <a:t>Financial Conflicts of Interest (Government Code sections 1090 through 1099)</a:t>
            </a:r>
          </a:p>
          <a:p>
            <a:pPr marL="618646" lvl="1" indent="-168722">
              <a:buFont typeface="Arial" panose="020B0604020202020204" pitchFamily="34" charset="0"/>
              <a:buChar char="•"/>
            </a:pPr>
            <a:r>
              <a:rPr lang="en-US" baseline="0" dirty="0"/>
              <a:t>Generally prohibit CBOC members from being financially interested in any contract made by the committee member in her official capacity, or by the CBOC. </a:t>
            </a:r>
          </a:p>
          <a:p>
            <a:pPr marL="618646" lvl="1" indent="-168722">
              <a:buFont typeface="Arial" panose="020B0604020202020204" pitchFamily="34" charset="0"/>
              <a:buChar char="•"/>
            </a:pPr>
            <a:r>
              <a:rPr lang="en-US" baseline="0" dirty="0"/>
              <a:t>Also prohibit a member from being a purchaser at any sale made by the CBOC, and from being a vendor at any purchase made by the CBOC.</a:t>
            </a:r>
          </a:p>
          <a:p>
            <a:pPr marL="618646" lvl="1" indent="-168722">
              <a:buFont typeface="Arial" panose="020B0604020202020204" pitchFamily="34" charset="0"/>
              <a:buChar char="•"/>
            </a:pPr>
            <a:r>
              <a:rPr lang="en-US" baseline="0" dirty="0"/>
              <a:t>Education Code section 35233 provides that these prohibitions specifically apply to CBOC members. </a:t>
            </a:r>
          </a:p>
          <a:p>
            <a:pPr marL="449925" lvl="1"/>
            <a:endParaRPr lang="en-US" baseline="0" dirty="0"/>
          </a:p>
          <a:p>
            <a:pPr marL="168722" indent="-168722">
              <a:buFont typeface="Arial" panose="020B0604020202020204" pitchFamily="34" charset="0"/>
              <a:buChar char="•"/>
            </a:pPr>
            <a:r>
              <a:rPr lang="en-US" u="sng" baseline="0" dirty="0"/>
              <a:t>Incompatible Activities (Government Code sections 1125 through 1129.1)</a:t>
            </a:r>
          </a:p>
          <a:p>
            <a:pPr marL="618646" lvl="1" indent="-168722">
              <a:buFont typeface="Arial" panose="020B0604020202020204" pitchFamily="34" charset="0"/>
              <a:buChar char="•"/>
            </a:pPr>
            <a:r>
              <a:rPr lang="en-US" baseline="0" dirty="0"/>
              <a:t>Prohibit CBOC members from engaging in any employment, activity, or enterprise for compensation which is inconsistent, incompatible, in conflict with, or inimical to duties as a member of the CBOC. </a:t>
            </a:r>
          </a:p>
          <a:p>
            <a:pPr marL="618646" lvl="1" indent="-168722">
              <a:buFont typeface="Arial" panose="020B0604020202020204" pitchFamily="34" charset="0"/>
              <a:buChar char="•"/>
            </a:pPr>
            <a:r>
              <a:rPr lang="en-US" baseline="0" dirty="0"/>
              <a:t>Prohibit CBOC members from performing any work, service, or counsel for compensation where any part of his/her efforts will be subject to approval by any other officer, employee, board, or commission of the District’s Board of Education, subject to certain limited exceptions.</a:t>
            </a:r>
          </a:p>
          <a:p>
            <a:pPr marL="618646" lvl="1" indent="-168722">
              <a:buFont typeface="Arial" panose="020B0604020202020204" pitchFamily="34" charset="0"/>
              <a:buChar char="•"/>
            </a:pPr>
            <a:r>
              <a:rPr lang="en-US" baseline="0" dirty="0"/>
              <a:t>Education Code section 35233 provides that these prohibitions specifically apply to CBOC members.</a:t>
            </a:r>
          </a:p>
          <a:p>
            <a:pPr marL="618646" lvl="1" indent="-168722">
              <a:buFont typeface="Arial" panose="020B0604020202020204" pitchFamily="34" charset="0"/>
              <a:buChar char="•"/>
            </a:pPr>
            <a:endParaRPr lang="en-US" baseline="0" dirty="0"/>
          </a:p>
          <a:p>
            <a:r>
              <a:rPr lang="en-US" baseline="0" dirty="0"/>
              <a:t>In addition, the CBOC Bylaws, Section 5.3 require all CBOC members to sign and commit to upholding the CBOC Ethics Policy Statement.  </a:t>
            </a:r>
          </a:p>
          <a:p>
            <a:pPr marL="162655" indent="-162655">
              <a:buFont typeface="Arial" panose="020B0604020202020204" pitchFamily="34" charset="0"/>
              <a:buChar char="•"/>
            </a:pPr>
            <a:r>
              <a:rPr lang="en-US" baseline="0" dirty="0"/>
              <a:t>Please turn to Tab 6 of your binders and take a moment to read over the Ethics Policy Statement. </a:t>
            </a:r>
          </a:p>
          <a:p>
            <a:pPr marL="162655" indent="-162655">
              <a:buFont typeface="Arial" panose="020B0604020202020204" pitchFamily="34" charset="0"/>
              <a:buChar char="•"/>
            </a:pPr>
            <a:r>
              <a:rPr lang="en-US" baseline="0" dirty="0"/>
              <a:t>Once you have read it, please sign and date where indicated. </a:t>
            </a:r>
          </a:p>
          <a:p>
            <a:pPr marL="162655" indent="-162655">
              <a:buFont typeface="Arial" panose="020B0604020202020204" pitchFamily="34" charset="0"/>
              <a:buChar char="•"/>
            </a:pPr>
            <a:r>
              <a:rPr lang="en-US" baseline="0" dirty="0"/>
              <a:t>Please pass them to Annie so she can make copies of all signed ethics policy forms for the District’s records.</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24</a:t>
            </a:fld>
            <a:endParaRPr lang="en-US" altLang="en-US"/>
          </a:p>
        </p:txBody>
      </p:sp>
      <p:sp>
        <p:nvSpPr>
          <p:cNvPr id="5" name="Date Placeholder 4">
            <a:extLst>
              <a:ext uri="{FF2B5EF4-FFF2-40B4-BE49-F238E27FC236}">
                <a16:creationId xmlns:a16="http://schemas.microsoft.com/office/drawing/2014/main" id="{473EDEE2-08D5-4A96-9A54-D748820448AF}"/>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48648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25</a:t>
            </a:fld>
            <a:endParaRPr lang="en-US" altLang="en-US"/>
          </a:p>
        </p:txBody>
      </p:sp>
      <p:sp>
        <p:nvSpPr>
          <p:cNvPr id="5" name="Date Placeholder 4">
            <a:extLst>
              <a:ext uri="{FF2B5EF4-FFF2-40B4-BE49-F238E27FC236}">
                <a16:creationId xmlns:a16="http://schemas.microsoft.com/office/drawing/2014/main" id="{473EDEE2-08D5-4A96-9A54-D748820448AF}"/>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532724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27</a:t>
            </a:fld>
            <a:endParaRPr lang="en-US" altLang="en-US"/>
          </a:p>
        </p:txBody>
      </p:sp>
      <p:sp>
        <p:nvSpPr>
          <p:cNvPr id="5" name="Date Placeholder 4">
            <a:extLst>
              <a:ext uri="{FF2B5EF4-FFF2-40B4-BE49-F238E27FC236}">
                <a16:creationId xmlns:a16="http://schemas.microsoft.com/office/drawing/2014/main" id="{DF8709B7-8AE4-4A22-A2BD-6442A751D464}"/>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251442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28</a:t>
            </a:fld>
            <a:endParaRPr lang="en-US" altLang="en-US"/>
          </a:p>
        </p:txBody>
      </p:sp>
      <p:sp>
        <p:nvSpPr>
          <p:cNvPr id="5" name="Date Placeholder 4">
            <a:extLst>
              <a:ext uri="{FF2B5EF4-FFF2-40B4-BE49-F238E27FC236}">
                <a16:creationId xmlns:a16="http://schemas.microsoft.com/office/drawing/2014/main" id="{C4024B9A-EBED-4FF1-942D-7417B33486F2}"/>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06805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22" indent="-168722">
              <a:buFont typeface="Arial" panose="020B0604020202020204" pitchFamily="34" charset="0"/>
              <a:buChar char="•"/>
            </a:pPr>
            <a:r>
              <a:rPr lang="en-US" dirty="0"/>
              <a:t>We</a:t>
            </a:r>
            <a:r>
              <a:rPr lang="en-US" baseline="0" dirty="0"/>
              <a:t> are here today because the District placed a bond measure on the November 2016 election ballot for the issuance of a $148,000,000 bond.  </a:t>
            </a:r>
          </a:p>
          <a:p>
            <a:pPr marL="618646" lvl="1" indent="-168722">
              <a:buFont typeface="Arial" panose="020B0604020202020204" pitchFamily="34" charset="0"/>
              <a:buChar char="•"/>
            </a:pPr>
            <a:r>
              <a:rPr lang="en-US" baseline="0" dirty="0"/>
              <a:t>Bond election was conducted under Proposition 39, the Strict Accountability in Local School Construction Bonds Act of 2000.</a:t>
            </a:r>
          </a:p>
          <a:p>
            <a:pPr marL="618646" lvl="1" indent="-168722">
              <a:buFont typeface="Arial" panose="020B0604020202020204" pitchFamily="34" charset="0"/>
              <a:buChar char="•"/>
            </a:pPr>
            <a:r>
              <a:rPr lang="en-US" baseline="0" dirty="0"/>
              <a:t>Proposition 39 requires an affirmative vote by at least 55% of voters</a:t>
            </a:r>
          </a:p>
          <a:p>
            <a:pPr marL="618646" lvl="1" indent="-168722">
              <a:buFont typeface="Arial" panose="020B0604020202020204" pitchFamily="34" charset="0"/>
              <a:buChar char="•"/>
            </a:pPr>
            <a:r>
              <a:rPr lang="en-US" baseline="0" dirty="0"/>
              <a:t>Bond Measure BB passed by a vote of 76.96% of eligible voters </a:t>
            </a:r>
          </a:p>
          <a:p>
            <a:pPr marL="168722" indent="-168722">
              <a:buFont typeface="Arial" panose="020B0604020202020204" pitchFamily="34" charset="0"/>
              <a:buChar char="•"/>
            </a:pPr>
            <a:r>
              <a:rPr lang="en-US" baseline="0" dirty="0"/>
              <a:t>Following the passage of a bond measure under Proposition 39, the Education Code requires the District to form an independent citizens’ bond oversight committee to satisfy the accountability requirements of Proposition 39. </a:t>
            </a:r>
          </a:p>
          <a:p>
            <a:pPr marL="168722" indent="-168722">
              <a:buFont typeface="Arial" panose="020B0604020202020204" pitchFamily="34" charset="0"/>
              <a:buChar char="•"/>
            </a:pPr>
            <a:r>
              <a:rPr lang="en-US" baseline="0" dirty="0"/>
              <a:t>The Board has appointed each of you to serve on the Measure BB citizens’ bond oversight committee (“CBOC”), so let’s talk first about what it means to be a CBOC member and what responsibilities and duties the CBOC must carry out.</a:t>
            </a:r>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3</a:t>
            </a:fld>
            <a:endParaRPr lang="en-US" altLang="en-US"/>
          </a:p>
        </p:txBody>
      </p:sp>
      <p:sp>
        <p:nvSpPr>
          <p:cNvPr id="5" name="Date Placeholder 4">
            <a:extLst>
              <a:ext uri="{FF2B5EF4-FFF2-40B4-BE49-F238E27FC236}">
                <a16:creationId xmlns:a16="http://schemas.microsoft.com/office/drawing/2014/main" id="{8C5F87BF-E849-41D0-837E-9FA28DECBE67}"/>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405666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information concerning the scope</a:t>
            </a:r>
            <a:r>
              <a:rPr lang="en-US" baseline="0" dirty="0"/>
              <a:t> of Bond Measure BB.  Your binders include the full text of the Measure BB language in Tab 8. </a:t>
            </a:r>
          </a:p>
          <a:p>
            <a:endParaRPr lang="en-US" baseline="0" dirty="0"/>
          </a:p>
          <a:p>
            <a:r>
              <a:rPr lang="en-US" baseline="0" dirty="0"/>
              <a:t>The Bond Project List included in the actual Measure BB Ballot Language include the following projects: </a:t>
            </a:r>
          </a:p>
          <a:p>
            <a:pPr marL="162655" indent="-162655">
              <a:buFont typeface="Arial" panose="020B0604020202020204" pitchFamily="34" charset="0"/>
              <a:buChar char="•"/>
            </a:pPr>
            <a:r>
              <a:rPr lang="en-US" baseline="0" dirty="0"/>
              <a:t>School maintenance, renovation, repair and upgrade projects (e.g., repair or replace worn-out roofs, floors, plumbing, and electrical systems; upgrade classrooms to keep page with changing technology).</a:t>
            </a:r>
          </a:p>
          <a:p>
            <a:pPr marL="162655" indent="-162655">
              <a:buFont typeface="Arial" panose="020B0604020202020204" pitchFamily="34" charset="0"/>
              <a:buChar char="•"/>
            </a:pPr>
            <a:r>
              <a:rPr lang="en-US" baseline="0" dirty="0"/>
              <a:t>School health and safety and energy efficiency projects (e.g., upgrade fire alarm systems to automatic systems, upgrade and install security systems)</a:t>
            </a:r>
          </a:p>
          <a:p>
            <a:pPr marL="162655" indent="-162655">
              <a:buFont typeface="Arial" panose="020B0604020202020204" pitchFamily="34" charset="0"/>
              <a:buChar char="•"/>
            </a:pPr>
            <a:r>
              <a:rPr lang="en-US" baseline="0" dirty="0"/>
              <a:t>Energy efficiency projects (e.g., improving heat, ventilation, a/c, and lighting systems)</a:t>
            </a:r>
          </a:p>
          <a:p>
            <a:pPr marL="162655" indent="-162655">
              <a:buFont typeface="Arial" panose="020B0604020202020204" pitchFamily="34" charset="0"/>
              <a:buChar char="•"/>
            </a:pPr>
            <a:r>
              <a:rPr lang="en-US" baseline="0" dirty="0"/>
              <a:t>District-wide Instructional technology and wiring projects. </a:t>
            </a:r>
          </a:p>
          <a:p>
            <a:pPr marL="596400" lvl="1" indent="-162655">
              <a:buFont typeface="Arial" panose="020B0604020202020204" pitchFamily="34" charset="0"/>
              <a:buChar char="•"/>
            </a:pPr>
            <a:r>
              <a:rPr lang="en-US" baseline="0" dirty="0"/>
              <a:t>(e.g., provide and maintain up-to-date technology, data and communication equipment) </a:t>
            </a: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4</a:t>
            </a:fld>
            <a:endParaRPr lang="en-US" altLang="en-US"/>
          </a:p>
        </p:txBody>
      </p:sp>
      <p:sp>
        <p:nvSpPr>
          <p:cNvPr id="5" name="Date Placeholder 4">
            <a:extLst>
              <a:ext uri="{FF2B5EF4-FFF2-40B4-BE49-F238E27FC236}">
                <a16:creationId xmlns:a16="http://schemas.microsoft.com/office/drawing/2014/main" id="{8CB99D30-1F3D-4C1A-A153-3484D17C6D16}"/>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407973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22" indent="-168722">
              <a:buFont typeface="Arial" panose="020B0604020202020204" pitchFamily="34" charset="0"/>
              <a:buChar char="•"/>
            </a:pPr>
            <a:r>
              <a:rPr lang="en-US" dirty="0"/>
              <a:t>Now, let’s discuss the specific</a:t>
            </a:r>
            <a:r>
              <a:rPr lang="en-US" baseline="0" dirty="0"/>
              <a:t> duties and responsibilities of the CBOC. </a:t>
            </a:r>
          </a:p>
          <a:p>
            <a:pPr marL="618646" lvl="1" indent="-168722">
              <a:buFont typeface="Arial" panose="020B0604020202020204" pitchFamily="34" charset="0"/>
              <a:buChar char="•"/>
            </a:pPr>
            <a:r>
              <a:rPr lang="en-US" baseline="0" dirty="0"/>
              <a:t>Inform the Public concerning expenditure of bond revenues. </a:t>
            </a:r>
          </a:p>
          <a:p>
            <a:pPr marL="618646" lvl="1" indent="-168722">
              <a:buFont typeface="Arial" panose="020B0604020202020204" pitchFamily="34" charset="0"/>
              <a:buChar char="•"/>
            </a:pPr>
            <a:r>
              <a:rPr lang="en-US" baseline="0" dirty="0"/>
              <a:t>Review bond expenditures to verify that they are spent as promised in an effective and timely manner.</a:t>
            </a:r>
          </a:p>
          <a:p>
            <a:pPr marL="618646" lvl="1" indent="-168722">
              <a:buFont typeface="Arial" panose="020B0604020202020204" pitchFamily="34" charset="0"/>
              <a:buChar char="•"/>
            </a:pPr>
            <a:r>
              <a:rPr lang="en-US" baseline="0" dirty="0"/>
              <a:t>To report at least annually to the Superintendent, Board of Education, and community of its findings and recommendations on a regular basis for the life of the expenditure of bond proceeds.</a:t>
            </a:r>
          </a:p>
          <a:p>
            <a:pPr marL="168722" indent="-168722">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5</a:t>
            </a:fld>
            <a:endParaRPr lang="en-US" altLang="en-US"/>
          </a:p>
        </p:txBody>
      </p:sp>
      <p:sp>
        <p:nvSpPr>
          <p:cNvPr id="5" name="Date Placeholder 4">
            <a:extLst>
              <a:ext uri="{FF2B5EF4-FFF2-40B4-BE49-F238E27FC236}">
                <a16:creationId xmlns:a16="http://schemas.microsoft.com/office/drawing/2014/main" id="{BFC02BBE-0BA2-42B1-AD05-4B78C8CD8F9A}"/>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5976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CBOC</a:t>
            </a:r>
            <a:r>
              <a:rPr lang="en-US" u="sng" baseline="0" dirty="0"/>
              <a:t> Responsibilities and Activities</a:t>
            </a:r>
            <a:r>
              <a:rPr lang="en-US" baseline="0" dirty="0"/>
              <a:t>: </a:t>
            </a:r>
          </a:p>
          <a:p>
            <a:pPr marL="168722" indent="-168722">
              <a:buFont typeface="Arial" panose="020B0604020202020204" pitchFamily="34" charset="0"/>
              <a:buChar char="•"/>
            </a:pPr>
            <a:r>
              <a:rPr lang="en-US" dirty="0"/>
              <a:t>Facilitate efficient and economical use of bond expenditures.  As</a:t>
            </a:r>
            <a:r>
              <a:rPr lang="en-US" baseline="0" dirty="0"/>
              <a:t> part of this responsibility, the CBOC may carry out the following duties:</a:t>
            </a:r>
            <a:endParaRPr lang="en-US" dirty="0"/>
          </a:p>
          <a:p>
            <a:pPr marL="618646" lvl="1" indent="-168722">
              <a:buFont typeface="Arial" panose="020B0604020202020204" pitchFamily="34" charset="0"/>
              <a:buChar char="•"/>
            </a:pPr>
            <a:r>
              <a:rPr lang="en-US" dirty="0"/>
              <a:t>Review District prioritization</a:t>
            </a:r>
            <a:r>
              <a:rPr lang="en-US" baseline="0" dirty="0"/>
              <a:t> and scheduling funded by the bond measure</a:t>
            </a:r>
          </a:p>
          <a:p>
            <a:pPr marL="618646" lvl="1" indent="-168722">
              <a:buFont typeface="Arial" panose="020B0604020202020204" pitchFamily="34" charset="0"/>
              <a:buChar char="•"/>
            </a:pPr>
            <a:r>
              <a:rPr lang="en-US" baseline="0" dirty="0"/>
              <a:t>Advise the Superintendent and Board of Education on planning for bond fund issues as related to dollar value and market timing in order to facilitate effective progress in the District’s construction projects</a:t>
            </a:r>
          </a:p>
          <a:p>
            <a:pPr marL="618646" lvl="1" indent="-168722">
              <a:buFont typeface="Arial" panose="020B0604020202020204" pitchFamily="34" charset="0"/>
              <a:buChar char="•"/>
            </a:pPr>
            <a:r>
              <a:rPr lang="en-US" baseline="0" dirty="0"/>
              <a:t>Review the progress of bond construction projects and advise the Superintendent and Board of Education as to timeliness and cost-effectiveness.</a:t>
            </a:r>
          </a:p>
          <a:p>
            <a:pPr marL="168722" indent="-168722">
              <a:buFont typeface="Arial" panose="020B0604020202020204" pitchFamily="34" charset="0"/>
              <a:buChar char="•"/>
            </a:pPr>
            <a:r>
              <a:rPr lang="en-US" baseline="0" dirty="0"/>
              <a:t>Provide oversight on District accountability.  This includes doing the following: </a:t>
            </a:r>
          </a:p>
          <a:p>
            <a:pPr marL="618646" lvl="1" indent="-168722">
              <a:buFont typeface="Arial" panose="020B0604020202020204" pitchFamily="34" charset="0"/>
              <a:buChar char="•"/>
            </a:pPr>
            <a:r>
              <a:rPr lang="en-US" baseline="0" dirty="0"/>
              <a:t>Advising the public and ensuring District compliance with the following: </a:t>
            </a:r>
          </a:p>
          <a:p>
            <a:pPr marL="1068570" lvl="2" indent="-168722">
              <a:buFont typeface="Arial" panose="020B0604020202020204" pitchFamily="34" charset="0"/>
              <a:buChar char="•"/>
            </a:pPr>
            <a:r>
              <a:rPr lang="en-US" baseline="0" dirty="0"/>
              <a:t>Construction, reconstruction, rehabilitation or replacement of school facilities. </a:t>
            </a:r>
          </a:p>
          <a:p>
            <a:pPr marL="1068570" lvl="2" indent="-168722">
              <a:buFont typeface="Arial" panose="020B0604020202020204" pitchFamily="34" charset="0"/>
              <a:buChar char="•"/>
            </a:pPr>
            <a:r>
              <a:rPr lang="en-US" baseline="0" dirty="0"/>
              <a:t>Furnishing and equipping of school facilities.</a:t>
            </a:r>
          </a:p>
          <a:p>
            <a:pPr marL="1068570" lvl="2" indent="-168722">
              <a:buFont typeface="Arial" panose="020B0604020202020204" pitchFamily="34" charset="0"/>
              <a:buChar char="•"/>
            </a:pPr>
            <a:r>
              <a:rPr lang="en-US" baseline="0" dirty="0"/>
              <a:t>Acquisition or lease of real property for school facilities. </a:t>
            </a:r>
          </a:p>
          <a:p>
            <a:pPr marL="1518495" lvl="3" indent="-168722">
              <a:buFont typeface="Arial" panose="020B0604020202020204" pitchFamily="34" charset="0"/>
              <a:buChar char="•"/>
            </a:pPr>
            <a:r>
              <a:rPr lang="en-US" baseline="0" dirty="0"/>
              <a:t>Note: Proceeds CANNOT be used for any other purpose, including teacher and administrator salaries or any other operating costs. </a:t>
            </a:r>
          </a:p>
          <a:p>
            <a:pPr marL="168722" indent="-168722">
              <a:buFont typeface="Arial" panose="020B0604020202020204" pitchFamily="34" charset="0"/>
              <a:buChar char="•"/>
            </a:pPr>
            <a:r>
              <a:rPr lang="en-US" u="sng" baseline="0" dirty="0"/>
              <a:t>Comply with the Brown Act</a:t>
            </a:r>
            <a:r>
              <a:rPr lang="en-US" baseline="0" dirty="0"/>
              <a:t>.  We will discuss the Brown Act in greater detail later in the presentation, but as a general overview, the Brown Act requires the CBOC to do the following, among other things:</a:t>
            </a:r>
          </a:p>
          <a:p>
            <a:pPr marL="618646" lvl="1" indent="-168722">
              <a:buFont typeface="Arial" panose="020B0604020202020204" pitchFamily="34" charset="0"/>
              <a:buChar char="•"/>
            </a:pPr>
            <a:r>
              <a:rPr lang="en-US" baseline="0" dirty="0"/>
              <a:t>Establish a published list of regular meetings.</a:t>
            </a:r>
          </a:p>
          <a:p>
            <a:pPr marL="618646" lvl="1" indent="-168722">
              <a:buFont typeface="Arial" panose="020B0604020202020204" pitchFamily="34" charset="0"/>
              <a:buChar char="•"/>
            </a:pPr>
            <a:r>
              <a:rPr lang="en-US" baseline="0" dirty="0"/>
              <a:t>Publicly announce special meetings as required by provisions of the Brown Act.</a:t>
            </a:r>
          </a:p>
          <a:p>
            <a:pPr marL="618646" lvl="1" indent="-168722">
              <a:buFont typeface="Arial" panose="020B0604020202020204" pitchFamily="34" charset="0"/>
              <a:buChar char="•"/>
            </a:pPr>
            <a:r>
              <a:rPr lang="en-US" baseline="0" dirty="0"/>
              <a:t>Use the latest edition of Robert’s Rules of Order for meetings and procedures.</a:t>
            </a:r>
          </a:p>
          <a:p>
            <a:pPr marL="618646" lvl="1" indent="-168722">
              <a:buFont typeface="Arial" panose="020B0604020202020204" pitchFamily="34" charset="0"/>
              <a:buChar char="•"/>
            </a:pPr>
            <a:endParaRPr lang="en-US" baseline="0" dirty="0"/>
          </a:p>
          <a:p>
            <a:pPr marL="168722" indent="-168722">
              <a:buFont typeface="Arial" panose="020B0604020202020204" pitchFamily="34" charset="0"/>
              <a:buChar char="•"/>
            </a:pPr>
            <a:r>
              <a:rPr lang="en-US" u="sng" baseline="0" dirty="0"/>
              <a:t>CBOC Activities</a:t>
            </a:r>
            <a:r>
              <a:rPr lang="en-US" baseline="0" dirty="0"/>
              <a:t>: </a:t>
            </a:r>
          </a:p>
          <a:p>
            <a:pPr marL="618646" lvl="1" indent="-168722">
              <a:buFont typeface="Arial" panose="020B0604020202020204" pitchFamily="34" charset="0"/>
              <a:buChar char="•"/>
            </a:pPr>
            <a:r>
              <a:rPr lang="en-US" baseline="0" dirty="0"/>
              <a:t>In order to fulfill its responsibilities, the CBOC may engage in any of the following activities (Educ. Code § 15278(a).)</a:t>
            </a:r>
          </a:p>
          <a:p>
            <a:pPr marL="1068570" lvl="2" indent="-168722">
              <a:buFont typeface="Arial" panose="020B0604020202020204" pitchFamily="34" charset="0"/>
              <a:buChar char="•"/>
            </a:pPr>
            <a:r>
              <a:rPr lang="en-US" baseline="0" dirty="0"/>
              <a:t>Meet at least quarterly (however, the CBOC may meet more frequently, as needed.)</a:t>
            </a:r>
          </a:p>
          <a:p>
            <a:pPr marL="1068570" lvl="2" indent="-168722">
              <a:buFont typeface="Arial" panose="020B0604020202020204" pitchFamily="34" charset="0"/>
              <a:buChar char="•"/>
            </a:pPr>
            <a:r>
              <a:rPr lang="en-US" baseline="0" dirty="0"/>
              <a:t>Set meeting schedule and agenda. </a:t>
            </a:r>
          </a:p>
          <a:p>
            <a:pPr marL="1068570" lvl="2" indent="-168722">
              <a:buFont typeface="Arial" panose="020B0604020202020204" pitchFamily="34" charset="0"/>
              <a:buChar char="•"/>
            </a:pPr>
            <a:r>
              <a:rPr lang="en-US" baseline="0" dirty="0"/>
              <a:t>Inspect school facilities and grounds.</a:t>
            </a:r>
          </a:p>
          <a:p>
            <a:pPr marL="1068570" lvl="2" indent="-168722">
              <a:buFont typeface="Arial" panose="020B0604020202020204" pitchFamily="34" charset="0"/>
              <a:buChar char="•"/>
            </a:pPr>
            <a:r>
              <a:rPr lang="en-US" baseline="0" dirty="0"/>
              <a:t>Receive and review the following: </a:t>
            </a:r>
          </a:p>
          <a:p>
            <a:pPr marL="1518495" lvl="3" indent="-168722">
              <a:buFont typeface="Arial" panose="020B0604020202020204" pitchFamily="34" charset="0"/>
              <a:buChar char="•"/>
            </a:pPr>
            <a:r>
              <a:rPr lang="en-US" baseline="0" dirty="0"/>
              <a:t>Annual independent performance audits</a:t>
            </a:r>
          </a:p>
          <a:p>
            <a:pPr marL="1518495" lvl="3" indent="-168722">
              <a:buFont typeface="Arial" panose="020B0604020202020204" pitchFamily="34" charset="0"/>
              <a:buChar char="•"/>
            </a:pPr>
            <a:r>
              <a:rPr lang="en-US" baseline="0" dirty="0"/>
              <a:t>Annual independent financial audits</a:t>
            </a:r>
          </a:p>
          <a:p>
            <a:pPr marL="1518495" lvl="3" indent="-168722">
              <a:buFont typeface="Arial" panose="020B0604020202020204" pitchFamily="34" charset="0"/>
              <a:buChar char="•"/>
            </a:pPr>
            <a:r>
              <a:rPr lang="en-US" baseline="0" dirty="0"/>
              <a:t>Deferred maintenance proposals or plans developed by the District.  (Educ. Code § 15278(c)(1)-(4).)</a:t>
            </a:r>
          </a:p>
          <a:p>
            <a:pPr marL="1068570" lvl="2" indent="-168722">
              <a:buFont typeface="Arial" panose="020B0604020202020204" pitchFamily="34" charset="0"/>
              <a:buChar char="•"/>
            </a:pPr>
            <a:r>
              <a:rPr lang="en-US" baseline="0" dirty="0"/>
              <a:t>Review District efforts to employ cost-savings measures, including, but not limited to: </a:t>
            </a:r>
          </a:p>
          <a:p>
            <a:pPr marL="1518495" lvl="3" indent="-168722">
              <a:buFont typeface="Arial" panose="020B0604020202020204" pitchFamily="34" charset="0"/>
              <a:buChar char="•"/>
            </a:pPr>
            <a:r>
              <a:rPr lang="en-US" baseline="0" dirty="0"/>
              <a:t>Mechanisms to reduce professional fees</a:t>
            </a:r>
          </a:p>
          <a:p>
            <a:pPr marL="1518495" lvl="3" indent="-168722">
              <a:buFont typeface="Arial" panose="020B0604020202020204" pitchFamily="34" charset="0"/>
              <a:buChar char="•"/>
            </a:pPr>
            <a:r>
              <a:rPr lang="en-US" baseline="0" dirty="0"/>
              <a:t>Mechanisms to reduce costs of site preparation</a:t>
            </a:r>
          </a:p>
          <a:p>
            <a:pPr marL="1518495" lvl="3" indent="-168722">
              <a:buFont typeface="Arial" panose="020B0604020202020204" pitchFamily="34" charset="0"/>
              <a:buChar char="•"/>
            </a:pPr>
            <a:r>
              <a:rPr lang="en-US" baseline="0" dirty="0"/>
              <a:t>Recommendations on joint use of core facilities</a:t>
            </a:r>
          </a:p>
          <a:p>
            <a:pPr marL="1518495" lvl="3" indent="-168722">
              <a:buFont typeface="Arial" panose="020B0604020202020204" pitchFamily="34" charset="0"/>
              <a:buChar char="•"/>
            </a:pPr>
            <a:r>
              <a:rPr lang="en-US" baseline="0" dirty="0"/>
              <a:t>Mechanisms to reduce cost through efficient school site design</a:t>
            </a:r>
          </a:p>
          <a:p>
            <a:pPr marL="1518495" lvl="3" indent="-168722">
              <a:buFont typeface="Arial" panose="020B0604020202020204" pitchFamily="34" charset="0"/>
              <a:buChar char="•"/>
            </a:pPr>
            <a:r>
              <a:rPr lang="en-US" baseline="0" dirty="0"/>
              <a:t>Recommendations regarding the use of cost-effective and efficient reusable facility plans.  (Educ. Code § 15278(c)(5).) </a:t>
            </a:r>
          </a:p>
          <a:p>
            <a:pPr marL="168722" indent="-168722">
              <a:buFont typeface="Arial" panose="020B0604020202020204" pitchFamily="34" charset="0"/>
              <a:buChar char="•"/>
            </a:pPr>
            <a:endParaRPr lang="en-US" baseline="0" dirty="0"/>
          </a:p>
          <a:p>
            <a:pPr marL="449925" lvl="1"/>
            <a:endParaRPr lang="en-US" baseline="0" dirty="0"/>
          </a:p>
          <a:p>
            <a:pPr marL="899849" lvl="2"/>
            <a:endParaRPr lang="en-US" baseline="0" dirty="0"/>
          </a:p>
          <a:p>
            <a:endParaRPr lang="en-US" baseline="0" dirty="0"/>
          </a:p>
          <a:p>
            <a:pPr marL="168722" indent="-168722">
              <a:buFont typeface="Arial" panose="020B0604020202020204" pitchFamily="34" charset="0"/>
              <a:buChar char="•"/>
            </a:pPr>
            <a:endParaRPr lang="en-US" baseline="0" dirty="0"/>
          </a:p>
          <a:p>
            <a:pPr marL="618646" lvl="1" indent="-168722">
              <a:buFont typeface="Arial" panose="020B0604020202020204" pitchFamily="34" charset="0"/>
              <a:buChar char="•"/>
            </a:pPr>
            <a:endParaRPr lang="en-US" baseline="0" dirty="0"/>
          </a:p>
          <a:p>
            <a:pPr marL="168722" indent="-1687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7</a:t>
            </a:fld>
            <a:endParaRPr lang="en-US" altLang="en-US"/>
          </a:p>
        </p:txBody>
      </p:sp>
      <p:sp>
        <p:nvSpPr>
          <p:cNvPr id="5" name="Date Placeholder 4">
            <a:extLst>
              <a:ext uri="{FF2B5EF4-FFF2-40B4-BE49-F238E27FC236}">
                <a16:creationId xmlns:a16="http://schemas.microsoft.com/office/drawing/2014/main" id="{4A69E138-05B8-47AC-9C15-DA09553E2119}"/>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319503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remember that the CBOC serves in an advisory capacity rather</a:t>
            </a:r>
            <a:r>
              <a:rPr lang="en-US" baseline="0" dirty="0"/>
              <a:t> than a decision-making capacity.  The </a:t>
            </a:r>
            <a:r>
              <a:rPr lang="en-US" baseline="0" dirty="0" err="1"/>
              <a:t>CBOC’s</a:t>
            </a:r>
            <a:r>
              <a:rPr lang="en-US" baseline="0" dirty="0"/>
              <a:t> job is to ensure oversight and accountability over the District’s bond expenditures.  To that end, here is a list of items that fall outside the </a:t>
            </a:r>
            <a:r>
              <a:rPr lang="en-US" baseline="0" dirty="0" err="1"/>
              <a:t>CBOC’s</a:t>
            </a:r>
            <a:r>
              <a:rPr lang="en-US" baseline="0" dirty="0"/>
              <a:t> responsibilities. </a:t>
            </a:r>
          </a:p>
          <a:p>
            <a:endParaRPr lang="en-US" baseline="0" dirty="0"/>
          </a:p>
          <a:p>
            <a:r>
              <a:rPr lang="en-US" u="sng" baseline="0" dirty="0"/>
              <a:t>The Committee </a:t>
            </a:r>
            <a:r>
              <a:rPr lang="en-US" b="1" i="1" u="sng" baseline="0" dirty="0"/>
              <a:t>shall not </a:t>
            </a:r>
            <a:r>
              <a:rPr lang="en-US" u="sng" baseline="0" dirty="0"/>
              <a:t>do the following</a:t>
            </a:r>
            <a:r>
              <a:rPr lang="en-US" baseline="0" dirty="0"/>
              <a:t>: </a:t>
            </a:r>
          </a:p>
          <a:p>
            <a:pPr marL="168722" lvl="1" indent="-168722" defTabSz="899849">
              <a:buFont typeface="Arial" panose="020B0604020202020204" pitchFamily="34" charset="0"/>
              <a:buChar char="•"/>
              <a:defRPr/>
            </a:pPr>
            <a:r>
              <a:rPr lang="en-US" dirty="0"/>
              <a:t>Participate in the actual bond sale or issuance process</a:t>
            </a:r>
          </a:p>
          <a:p>
            <a:pPr marL="168722" lvl="1" indent="-168722" defTabSz="899849">
              <a:buFont typeface="Arial" panose="020B0604020202020204" pitchFamily="34" charset="0"/>
              <a:buChar char="•"/>
              <a:defRPr/>
            </a:pPr>
            <a:r>
              <a:rPr lang="en-US" dirty="0"/>
              <a:t>Negotiate or select contractors or consultants</a:t>
            </a:r>
          </a:p>
          <a:p>
            <a:pPr marL="168722" lvl="1" indent="-168722" defTabSz="899849">
              <a:buFont typeface="Arial" panose="020B0604020202020204" pitchFamily="34" charset="0"/>
              <a:buChar char="•"/>
              <a:defRPr/>
            </a:pPr>
            <a:r>
              <a:rPr lang="en-US" dirty="0"/>
              <a:t>Inspect job sites without prior permission from the Superintendent</a:t>
            </a:r>
          </a:p>
          <a:p>
            <a:pPr marL="168722" lvl="1" indent="-168722" defTabSz="899849">
              <a:buFont typeface="Arial" panose="020B0604020202020204" pitchFamily="34" charset="0"/>
              <a:buChar char="•"/>
              <a:defRPr/>
            </a:pPr>
            <a:r>
              <a:rPr lang="en-US" dirty="0"/>
              <a:t>Contact District contractors or consultants without prior permission from Superintendent</a:t>
            </a:r>
          </a:p>
          <a:p>
            <a:pPr marL="168722" lvl="1" indent="-168722" defTabSz="899849">
              <a:buFont typeface="Arial" panose="020B0604020202020204" pitchFamily="34" charset="0"/>
              <a:buChar char="•"/>
              <a:defRPr/>
            </a:pPr>
            <a:r>
              <a:rPr lang="en-US" dirty="0"/>
              <a:t>Direct staff of the District</a:t>
            </a:r>
          </a:p>
          <a:p>
            <a:pPr marL="168722" lvl="1" indent="-168722" defTabSz="899849">
              <a:buFont typeface="Arial" panose="020B0604020202020204" pitchFamily="34" charset="0"/>
              <a:buChar char="•"/>
              <a:defRPr/>
            </a:pPr>
            <a:endParaRPr lang="en-US" dirty="0"/>
          </a:p>
          <a:p>
            <a:pPr marL="0" lvl="1" defTabSz="899849">
              <a:defRPr/>
            </a:pPr>
            <a:r>
              <a:rPr lang="en-US" u="sng" dirty="0"/>
              <a:t>Example CBOC Story</a:t>
            </a:r>
            <a:r>
              <a:rPr lang="en-US" dirty="0"/>
              <a:t>: </a:t>
            </a:r>
          </a:p>
          <a:p>
            <a:pPr marL="0" lvl="1" defTabSz="899849">
              <a:defRPr/>
            </a:pPr>
            <a:r>
              <a:rPr lang="en-US" dirty="0"/>
              <a:t>We’ve seen issues where the District, as part of its facilities master plan, wants to sell a piece of surplus property, but CBOC members want to decide which property to sell.</a:t>
            </a:r>
            <a:r>
              <a:rPr lang="en-US" baseline="0" dirty="0"/>
              <a:t>  That would be an example of the CBOC exceeding its authority.</a:t>
            </a:r>
            <a:endParaRPr lang="en-US" dirty="0"/>
          </a:p>
          <a:p>
            <a:pPr marL="168722" indent="-168722">
              <a:buFont typeface="Arial" panose="020B0604020202020204" pitchFamily="34" charset="0"/>
              <a:buChar char="•"/>
            </a:pPr>
            <a:endParaRPr lang="en-US" baseline="0" dirty="0"/>
          </a:p>
          <a:p>
            <a:pPr marL="168722" indent="-168722">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8</a:t>
            </a:fld>
            <a:endParaRPr lang="en-US" altLang="en-US"/>
          </a:p>
        </p:txBody>
      </p:sp>
      <p:sp>
        <p:nvSpPr>
          <p:cNvPr id="5" name="Date Placeholder 4">
            <a:extLst>
              <a:ext uri="{FF2B5EF4-FFF2-40B4-BE49-F238E27FC236}">
                <a16:creationId xmlns:a16="http://schemas.microsoft.com/office/drawing/2014/main" id="{C78D505E-63C9-4D4D-B071-A382A4939F02}"/>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71737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a:t>
            </a:r>
            <a:r>
              <a:rPr lang="en-US" baseline="0" dirty="0"/>
              <a:t> BB CBOC Bylaws, Section 3.5, specify that the District </a:t>
            </a:r>
            <a:r>
              <a:rPr lang="en-US" b="1" i="1" baseline="0" dirty="0"/>
              <a:t>has not </a:t>
            </a:r>
            <a:r>
              <a:rPr lang="en-US" baseline="0" dirty="0"/>
              <a:t>charged the Committee with responsibility for: </a:t>
            </a:r>
          </a:p>
          <a:p>
            <a:pPr marL="168722" indent="-168722">
              <a:buFont typeface="Arial" panose="020B0604020202020204" pitchFamily="34" charset="0"/>
              <a:buChar char="•"/>
            </a:pPr>
            <a:r>
              <a:rPr lang="en-US" baseline="0" dirty="0"/>
              <a:t>Projects financed through the State of California, developer fees, redevelopment tax increment, certificates of participation, lease/revenue bonds, the general fund or the sale of surplus property without bond proceeds.  </a:t>
            </a:r>
          </a:p>
          <a:p>
            <a:pPr marL="618646" lvl="1" indent="-168722">
              <a:buFont typeface="Arial" panose="020B0604020202020204" pitchFamily="34" charset="0"/>
              <a:buChar char="•"/>
            </a:pPr>
            <a:r>
              <a:rPr lang="en-US" baseline="0" dirty="0"/>
              <a:t>All of these projects are outside the </a:t>
            </a:r>
            <a:r>
              <a:rPr lang="en-US" baseline="0" dirty="0" err="1"/>
              <a:t>CBOC’s</a:t>
            </a:r>
            <a:r>
              <a:rPr lang="en-US" baseline="0" dirty="0"/>
              <a:t> authority. </a:t>
            </a:r>
          </a:p>
          <a:p>
            <a:pPr marL="168722" indent="-168722">
              <a:buFont typeface="Arial" panose="020B0604020202020204" pitchFamily="34" charset="0"/>
              <a:buChar char="•"/>
            </a:pPr>
            <a:r>
              <a:rPr lang="en-US" baseline="0" dirty="0"/>
              <a:t>The establishment of priorities and order of construction for the bond projects.  </a:t>
            </a:r>
          </a:p>
          <a:p>
            <a:pPr marL="618646" lvl="1" indent="-168722">
              <a:buFont typeface="Arial" panose="020B0604020202020204" pitchFamily="34" charset="0"/>
              <a:buChar char="•"/>
            </a:pPr>
            <a:r>
              <a:rPr lang="en-US" baseline="0" dirty="0"/>
              <a:t>These decisions will be made by the Board of Education at its sole discretion. </a:t>
            </a:r>
          </a:p>
          <a:p>
            <a:pPr marL="168722" indent="-168722">
              <a:buFont typeface="Arial" panose="020B0604020202020204" pitchFamily="34" charset="0"/>
              <a:buChar char="•"/>
            </a:pPr>
            <a:r>
              <a:rPr lang="en-US" baseline="0" dirty="0"/>
              <a:t>The selection of architects, engineers, soil engineers, construction managers, project managers, </a:t>
            </a:r>
            <a:r>
              <a:rPr lang="en-US" baseline="0" dirty="0" err="1"/>
              <a:t>CEQA</a:t>
            </a:r>
            <a:r>
              <a:rPr lang="en-US" baseline="0" dirty="0"/>
              <a:t> consultants and such other professional service firms as are required to complete the project based on District criteria established by the Board in its sole discretion.</a:t>
            </a:r>
          </a:p>
          <a:p>
            <a:pPr marL="168722" indent="-168722">
              <a:buFont typeface="Arial" panose="020B0604020202020204" pitchFamily="34" charset="0"/>
              <a:buChar char="•"/>
            </a:pPr>
            <a:r>
              <a:rPr lang="en-US" baseline="0" dirty="0"/>
              <a:t>The approval of the design for each project including exterior materials, paint color, interior finishes, site plan and construction methods (modular vs. permanent) shall be made by the Board in its sole discretion. </a:t>
            </a:r>
          </a:p>
          <a:p>
            <a:pPr marL="168722" indent="-168722">
              <a:buFont typeface="Arial" panose="020B0604020202020204" pitchFamily="34" charset="0"/>
              <a:buChar char="•"/>
            </a:pPr>
            <a:r>
              <a:rPr lang="en-US" baseline="0" dirty="0"/>
              <a:t>The selection of independent audit firms, performance audit consultants and such other consultants as are necessary to support the activities of the CBOC will also be made by the Board at its sole discretion.</a:t>
            </a:r>
          </a:p>
        </p:txBody>
      </p:sp>
      <p:sp>
        <p:nvSpPr>
          <p:cNvPr id="4" name="Slide Number Placeholder 3"/>
          <p:cNvSpPr>
            <a:spLocks noGrp="1"/>
          </p:cNvSpPr>
          <p:nvPr>
            <p:ph type="sldNum" sz="quarter" idx="10"/>
          </p:nvPr>
        </p:nvSpPr>
        <p:spPr/>
        <p:txBody>
          <a:bodyPr/>
          <a:lstStyle/>
          <a:p>
            <a:pPr>
              <a:defRPr/>
            </a:pPr>
            <a:fld id="{33A9D6F9-AAAD-49CE-BAD3-90AC88870246}" type="slidenum">
              <a:rPr lang="en-US" altLang="en-US" smtClean="0"/>
              <a:pPr>
                <a:defRPr/>
              </a:pPr>
              <a:t>9</a:t>
            </a:fld>
            <a:endParaRPr lang="en-US" altLang="en-US"/>
          </a:p>
        </p:txBody>
      </p:sp>
      <p:sp>
        <p:nvSpPr>
          <p:cNvPr id="5" name="Date Placeholder 4">
            <a:extLst>
              <a:ext uri="{FF2B5EF4-FFF2-40B4-BE49-F238E27FC236}">
                <a16:creationId xmlns:a16="http://schemas.microsoft.com/office/drawing/2014/main" id="{4C782133-F9A0-43B5-9FBE-B4FBEAEFD2D7}"/>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153305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22" indent="-168722">
              <a:buFont typeface="Arial" panose="020B0604020202020204" pitchFamily="34" charset="0"/>
              <a:buChar char="•"/>
            </a:pPr>
            <a:r>
              <a:rPr lang="en-US" dirty="0"/>
              <a:t>Now, let’s discuss the Brown</a:t>
            </a:r>
            <a:r>
              <a:rPr lang="en-US" baseline="0" dirty="0"/>
              <a:t> Act and how it applies to the </a:t>
            </a:r>
            <a:r>
              <a:rPr lang="en-US" baseline="0" dirty="0" err="1"/>
              <a:t>CBOC</a:t>
            </a:r>
            <a:r>
              <a:rPr lang="en-US" baseline="0" dirty="0"/>
              <a:t>. </a:t>
            </a:r>
          </a:p>
          <a:p>
            <a:pPr marL="618646" lvl="1" indent="-168722">
              <a:buFont typeface="Arial" panose="020B0604020202020204" pitchFamily="34" charset="0"/>
              <a:buChar char="•"/>
            </a:pPr>
            <a:r>
              <a:rPr lang="en-US" baseline="0" dirty="0"/>
              <a:t>The Ralph M. Brown Act is codified at Government Code sections 54950-54963.</a:t>
            </a:r>
          </a:p>
          <a:p>
            <a:pPr marL="618646" lvl="1" indent="-168722">
              <a:buFont typeface="Arial" panose="020B0604020202020204" pitchFamily="34" charset="0"/>
              <a:buChar char="•"/>
            </a:pPr>
            <a:r>
              <a:rPr lang="en-US" baseline="0" dirty="0"/>
              <a:t>The purpose of the Brown Act is to ensure an open and transparent decision-making process and meaningful public access through public meetings of legislative bodies of local agencies. </a:t>
            </a:r>
          </a:p>
          <a:p>
            <a:endParaRPr lang="en-US" dirty="0"/>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pPr>
                <a:defRPr/>
              </a:pPr>
              <a:t>10</a:t>
            </a:fld>
            <a:endParaRPr lang="en-US" altLang="en-US"/>
          </a:p>
        </p:txBody>
      </p:sp>
      <p:sp>
        <p:nvSpPr>
          <p:cNvPr id="5" name="Date Placeholder 4">
            <a:extLst>
              <a:ext uri="{FF2B5EF4-FFF2-40B4-BE49-F238E27FC236}">
                <a16:creationId xmlns:a16="http://schemas.microsoft.com/office/drawing/2014/main" id="{096137B0-F6DB-4403-9AB0-3DDA7300FC16}"/>
              </a:ext>
            </a:extLst>
          </p:cNvPr>
          <p:cNvSpPr>
            <a:spLocks noGrp="1"/>
          </p:cNvSpPr>
          <p:nvPr>
            <p:ph type="dt" idx="1"/>
          </p:nvPr>
        </p:nvSpPr>
        <p:spPr/>
        <p:txBody>
          <a:bodyPr/>
          <a:lstStyle/>
          <a:p>
            <a:pPr>
              <a:defRPr/>
            </a:pPr>
            <a:r>
              <a:rPr lang="en-US"/>
              <a:t>September 1, 2021</a:t>
            </a:r>
          </a:p>
        </p:txBody>
      </p:sp>
    </p:spTree>
    <p:extLst>
      <p:ext uri="{BB962C8B-B14F-4D97-AF65-F5344CB8AC3E}">
        <p14:creationId xmlns:p14="http://schemas.microsoft.com/office/powerpoint/2010/main" val="2705053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900C323-52EC-462B-8879-14C85B2E3AA2}" type="slidenum">
              <a:rPr lang="de-DE" altLang="en-US" sz="800" b="1" smtClean="0">
                <a:solidFill>
                  <a:schemeClr val="bg1"/>
                </a:solidFill>
                <a:latin typeface="Tahoma" pitchFamily="34" charset="0"/>
              </a:rPr>
              <a:pPr>
                <a:defRPr/>
              </a:pPr>
              <a:t>‹#›</a:t>
            </a:fld>
            <a:endParaRPr lang="de-DE" altLang="en-US" sz="800" b="1">
              <a:solidFill>
                <a:schemeClr val="bg1"/>
              </a:solidFill>
              <a:latin typeface="Tahoma" pitchFamily="34" charset="0"/>
            </a:endParaRPr>
          </a:p>
        </p:txBody>
      </p:sp>
      <p:sp>
        <p:nvSpPr>
          <p:cNvPr id="39955" name="Rectangle 19"/>
          <p:cNvSpPr>
            <a:spLocks noGrp="1" noChangeArrowheads="1"/>
          </p:cNvSpPr>
          <p:nvPr>
            <p:ph type="ctrTitle"/>
          </p:nvPr>
        </p:nvSpPr>
        <p:spPr>
          <a:xfrm>
            <a:off x="228600" y="1371600"/>
            <a:ext cx="8610600" cy="914400"/>
          </a:xfrm>
        </p:spPr>
        <p:txBody>
          <a:bodyPr/>
          <a:lstStyle>
            <a:lvl1pPr algn="r">
              <a:defRPr sz="4400"/>
            </a:lvl1pPr>
          </a:lstStyle>
          <a:p>
            <a:pPr lvl="0"/>
            <a:r>
              <a:rPr lang="en-US" noProof="0" dirty="0"/>
              <a:t>Click to edit Master title style</a:t>
            </a:r>
          </a:p>
        </p:txBody>
      </p:sp>
      <p:sp>
        <p:nvSpPr>
          <p:cNvPr id="39956" name="Rectangle 20"/>
          <p:cNvSpPr>
            <a:spLocks noGrp="1" noChangeArrowheads="1"/>
          </p:cNvSpPr>
          <p:nvPr>
            <p:ph type="subTitle" idx="1"/>
          </p:nvPr>
        </p:nvSpPr>
        <p:spPr>
          <a:xfrm>
            <a:off x="228600" y="2362200"/>
            <a:ext cx="8610600" cy="1143000"/>
          </a:xfrm>
        </p:spPr>
        <p:txBody>
          <a:bodyPr/>
          <a:lstStyle>
            <a:lvl1pPr marL="0" indent="0" algn="r">
              <a:buFont typeface="Wingdings" charset="0"/>
              <a:buNone/>
              <a:defRPr sz="3400"/>
            </a:lvl1pPr>
          </a:lstStyle>
          <a:p>
            <a:pPr lvl="0"/>
            <a:r>
              <a:rPr lang="en-US" noProof="0" dirty="0"/>
              <a:t>Click to edit Master subtitle style</a:t>
            </a:r>
          </a:p>
        </p:txBody>
      </p:sp>
    </p:spTree>
    <p:extLst>
      <p:ext uri="{BB962C8B-B14F-4D97-AF65-F5344CB8AC3E}">
        <p14:creationId xmlns:p14="http://schemas.microsoft.com/office/powerpoint/2010/main" val="216196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4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8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3416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4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665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17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605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599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8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062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123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815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31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661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8777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060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65649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90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84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855978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14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521422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3396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0291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486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026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8288338" y="6096000"/>
            <a:ext cx="7032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C1C4621-B708-4EE1-AD4D-A55840699EBE}" type="slidenum">
              <a:rPr lang="de-DE" altLang="en-US" sz="800" b="1" smtClean="0">
                <a:solidFill>
                  <a:srgbClr val="000000"/>
                </a:solidFill>
                <a:latin typeface="Tahoma" pitchFamily="34" charset="0"/>
              </a:rPr>
              <a:pPr>
                <a:defRPr/>
              </a:pPr>
              <a:t>‹#›</a:t>
            </a:fld>
            <a:endParaRPr lang="de-DE" altLang="en-US" sz="800" b="1">
              <a:solidFill>
                <a:srgbClr val="000000"/>
              </a:solidFill>
              <a:latin typeface="Tahoma" pitchFamily="34" charset="0"/>
            </a:endParaRPr>
          </a:p>
        </p:txBody>
      </p:sp>
      <p:pic>
        <p:nvPicPr>
          <p:cNvPr id="5" name="Picture 64" descr="office 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0" y="6400800"/>
            <a:ext cx="4038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Rectangle 14"/>
          <p:cNvSpPr>
            <a:spLocks noGrp="1" noChangeArrowheads="1"/>
          </p:cNvSpPr>
          <p:nvPr>
            <p:ph type="ctrTitle"/>
          </p:nvPr>
        </p:nvSpPr>
        <p:spPr>
          <a:xfrm>
            <a:off x="228600" y="1828800"/>
            <a:ext cx="8534400" cy="192722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lstStyle>
            <a:lvl1pPr>
              <a:defRPr/>
            </a:lvl1pPr>
          </a:lstStyle>
          <a:p>
            <a:pPr lvl="0"/>
            <a:r>
              <a:rPr lang="en-US" altLang="en-US" noProof="0"/>
              <a:t>Click to edit Master title style</a:t>
            </a:r>
          </a:p>
        </p:txBody>
      </p:sp>
      <p:sp>
        <p:nvSpPr>
          <p:cNvPr id="38927" name="Rectangle 15"/>
          <p:cNvSpPr>
            <a:spLocks noGrp="1" noChangeArrowheads="1"/>
          </p:cNvSpPr>
          <p:nvPr>
            <p:ph type="body" idx="1"/>
          </p:nvPr>
        </p:nvSpPr>
        <p:spPr>
          <a:xfrm>
            <a:off x="3048000" y="3886200"/>
            <a:ext cx="5715000" cy="1752600"/>
          </a:xfrm>
          <a:extLst>
            <a:ext uri="{FAA26D3D-D897-4be2-8F04-BA451C77F1D7}"/>
          </a:extLst>
        </p:spPr>
        <p:txBody>
          <a:bodyPr/>
          <a:lstStyle>
            <a:lvl1pPr marL="0" indent="0">
              <a:buFont typeface="Wingdings"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44799307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6626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02149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29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229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447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17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792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0"/>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291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29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2877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3129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258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055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2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26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51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17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872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486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8927" name="Rectangle 15"/>
          <p:cNvSpPr>
            <a:spLocks noGrp="1" noChangeArrowheads="1"/>
          </p:cNvSpPr>
          <p:nvPr>
            <p:ph type="body" idx="1"/>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7"/>
          <p:cNvSpPr>
            <a:spLocks noChangeArrowheads="1"/>
          </p:cNvSpPr>
          <p:nvPr userDrawn="1"/>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722A970-54A7-486F-857C-60D872B2449F}" type="slidenum">
              <a:rPr lang="de-DE" altLang="en-US" sz="800" b="1" smtClean="0">
                <a:latin typeface="Tahoma" pitchFamily="34" charset="0"/>
              </a:rPr>
              <a:pPr>
                <a:defRPr/>
              </a:pPr>
              <a:t>‹#›</a:t>
            </a:fld>
            <a:endParaRPr lang="de-DE" altLang="en-US" sz="800" b="1">
              <a:latin typeface="Tahoma"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dt="0"/>
  <p:txStyles>
    <p:title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8" name="Rectangle 27"/>
          <p:cNvSpPr>
            <a:spLocks noChangeArrowheads="1"/>
          </p:cNvSpPr>
          <p:nvPr userDrawn="1"/>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890453C-2939-46C0-9099-4F098D16314F}" type="slidenum">
              <a:rPr lang="de-DE" altLang="en-US" sz="800" b="1" smtClean="0">
                <a:latin typeface="Tahoma" pitchFamily="34" charset="0"/>
              </a:rPr>
              <a:pPr>
                <a:defRPr/>
              </a:pPr>
              <a:t>‹#›</a:t>
            </a:fld>
            <a:endParaRPr lang="de-DE" altLang="en-US" sz="800" b="1">
              <a:latin typeface="Tahoma" pitchFamily="34" charset="0"/>
            </a:endParaRPr>
          </a:p>
        </p:txBody>
      </p:sp>
      <p:sp>
        <p:nvSpPr>
          <p:cNvPr id="270345" name="Text Box 9"/>
          <p:cNvSpPr txBox="1">
            <a:spLocks noChangeArrowheads="1"/>
          </p:cNvSpPr>
          <p:nvPr userDrawn="1"/>
        </p:nvSpPr>
        <p:spPr bwMode="auto">
          <a:xfrm>
            <a:off x="0" y="57150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00"/>
              </a:spcBef>
              <a:spcAft>
                <a:spcPts val="500"/>
              </a:spcAft>
              <a:defRPr/>
            </a:pPr>
            <a:r>
              <a:rPr lang="en-US" altLang="en-US" sz="800" b="1" i="1">
                <a:latin typeface="Arial Unicode MS" pitchFamily="34" charset="-128"/>
              </a:rPr>
              <a:t>Information in this presentation, including but not limited to PowerPoint handouts and the presenters' comments, is summary only and not legal advice. </a:t>
            </a:r>
            <a:br>
              <a:rPr lang="en-US" altLang="en-US" sz="800" b="1" i="1">
                <a:latin typeface="Arial Unicode MS" pitchFamily="34" charset="-128"/>
              </a:rPr>
            </a:br>
            <a:r>
              <a:rPr lang="en-US" altLang="en-US" sz="800" b="1" i="1">
                <a:latin typeface="Arial Unicode MS" pitchFamily="34" charset="-128"/>
              </a:rPr>
              <a:t>We advise you to consult with legal counsel to determine how this information may apply to your specific facts and circumstances</a:t>
            </a:r>
            <a:r>
              <a:rPr lang="en-US" altLang="en-US" sz="800" b="1">
                <a:latin typeface="Arial Unicode MS" pitchFamily="34" charset="-128"/>
              </a:rPr>
              <a:t>.</a:t>
            </a:r>
            <a:endParaRPr lang="en-US" altLang="en-US" sz="80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5pPr>
      <a:lvl6pPr marL="457200" algn="l" rtl="0" fontAlgn="base">
        <a:spcBef>
          <a:spcPct val="0"/>
        </a:spcBef>
        <a:spcAft>
          <a:spcPct val="0"/>
        </a:spcAft>
        <a:defRPr sz="4400">
          <a:solidFill>
            <a:schemeClr val="tx1"/>
          </a:solidFill>
          <a:latin typeface="Tahoma" pitchFamily="34" charset="0"/>
          <a:ea typeface="ＭＳ Ｐゴシック" pitchFamily="34" charset="-128"/>
        </a:defRPr>
      </a:lvl6pPr>
      <a:lvl7pPr marL="914400" algn="l" rtl="0" fontAlgn="base">
        <a:spcBef>
          <a:spcPct val="0"/>
        </a:spcBef>
        <a:spcAft>
          <a:spcPct val="0"/>
        </a:spcAft>
        <a:defRPr sz="4400">
          <a:solidFill>
            <a:schemeClr val="tx1"/>
          </a:solidFill>
          <a:latin typeface="Tahoma" pitchFamily="34" charset="0"/>
          <a:ea typeface="ＭＳ Ｐゴシック" pitchFamily="34" charset="-128"/>
        </a:defRPr>
      </a:lvl7pPr>
      <a:lvl8pPr marL="1371600" algn="l" rtl="0" fontAlgn="base">
        <a:spcBef>
          <a:spcPct val="0"/>
        </a:spcBef>
        <a:spcAft>
          <a:spcPct val="0"/>
        </a:spcAft>
        <a:defRPr sz="4400">
          <a:solidFill>
            <a:schemeClr val="tx1"/>
          </a:solidFill>
          <a:latin typeface="Tahoma" pitchFamily="34" charset="0"/>
          <a:ea typeface="ＭＳ Ｐゴシック" pitchFamily="34" charset="-128"/>
        </a:defRPr>
      </a:lvl8pPr>
      <a:lvl9pPr marL="1828800" algn="l" rtl="0" fontAlgn="base">
        <a:spcBef>
          <a:spcPct val="0"/>
        </a:spcBef>
        <a:spcAft>
          <a:spcPct val="0"/>
        </a:spcAft>
        <a:defRPr sz="4400">
          <a:solidFill>
            <a:schemeClr val="tx1"/>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0338" name="Rectangle 2"/>
          <p:cNvSpPr>
            <a:spLocks noChangeArrowheads="1"/>
          </p:cNvSpPr>
          <p:nvPr userDrawn="1"/>
        </p:nvSpPr>
        <p:spPr bwMode="auto">
          <a:xfrm>
            <a:off x="7924800" y="3733800"/>
            <a:ext cx="7620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075" name="Picture 3" descr="office bar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91000" y="3979863"/>
            <a:ext cx="4724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4"/>
          <p:cNvGrpSpPr>
            <a:grpSpLocks/>
          </p:cNvGrpSpPr>
          <p:nvPr userDrawn="1"/>
        </p:nvGrpSpPr>
        <p:grpSpPr bwMode="auto">
          <a:xfrm>
            <a:off x="228600" y="6324600"/>
            <a:ext cx="8686800" cy="304800"/>
            <a:chOff x="0" y="1056"/>
            <a:chExt cx="432" cy="1008"/>
          </a:xfrm>
        </p:grpSpPr>
        <p:grpSp>
          <p:nvGrpSpPr>
            <p:cNvPr id="3078" name="Group 5"/>
            <p:cNvGrpSpPr>
              <a:grpSpLocks/>
            </p:cNvGrpSpPr>
            <p:nvPr userDrawn="1"/>
          </p:nvGrpSpPr>
          <p:grpSpPr bwMode="auto">
            <a:xfrm>
              <a:off x="0" y="1056"/>
              <a:ext cx="432" cy="1008"/>
              <a:chOff x="0" y="1056"/>
              <a:chExt cx="432" cy="1008"/>
            </a:xfrm>
          </p:grpSpPr>
          <p:sp>
            <p:nvSpPr>
              <p:cNvPr id="270342" name="Rectangle 6"/>
              <p:cNvSpPr>
                <a:spLocks noChangeArrowheads="1"/>
              </p:cNvSpPr>
              <p:nvPr userDrawn="1"/>
            </p:nvSpPr>
            <p:spPr bwMode="auto">
              <a:xfrm>
                <a:off x="0" y="1056"/>
                <a:ext cx="432" cy="1008"/>
              </a:xfrm>
              <a:prstGeom prst="rect">
                <a:avLst/>
              </a:prstGeom>
              <a:gradFill rotWithShape="1">
                <a:gsLst>
                  <a:gs pos="0">
                    <a:srgbClr val="8EC641"/>
                  </a:gs>
                  <a:gs pos="50000">
                    <a:srgbClr val="8EC641">
                      <a:gamma/>
                      <a:tint val="0"/>
                      <a:invGamma/>
                    </a:srgbClr>
                  </a:gs>
                  <a:gs pos="100000">
                    <a:srgbClr val="8EC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70343" name="Rectangle 7"/>
              <p:cNvSpPr>
                <a:spLocks noChangeArrowheads="1"/>
              </p:cNvSpPr>
              <p:nvPr userDrawn="1"/>
            </p:nvSpPr>
            <p:spPr bwMode="auto">
              <a:xfrm>
                <a:off x="0" y="1345"/>
                <a:ext cx="432" cy="383"/>
              </a:xfrm>
              <a:prstGeom prst="rect">
                <a:avLst/>
              </a:prstGeom>
              <a:gradFill rotWithShape="1">
                <a:gsLst>
                  <a:gs pos="0">
                    <a:srgbClr val="8EC641"/>
                  </a:gs>
                  <a:gs pos="50000">
                    <a:srgbClr val="8EC641">
                      <a:gamma/>
                      <a:shade val="46275"/>
                      <a:invGamma/>
                    </a:srgbClr>
                  </a:gs>
                  <a:gs pos="100000">
                    <a:srgbClr val="8EC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70344" name="Rectangle 8"/>
            <p:cNvSpPr>
              <a:spLocks noChangeArrowheads="1"/>
            </p:cNvSpPr>
            <p:nvPr userDrawn="1"/>
          </p:nvSpPr>
          <p:spPr bwMode="auto">
            <a:xfrm>
              <a:off x="0" y="1486"/>
              <a:ext cx="432" cy="100"/>
            </a:xfrm>
            <a:prstGeom prst="rect">
              <a:avLst/>
            </a:prstGeom>
            <a:solidFill>
              <a:srgbClr val="66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70345" name="Text Box 9"/>
          <p:cNvSpPr txBox="1">
            <a:spLocks noChangeArrowheads="1"/>
          </p:cNvSpPr>
          <p:nvPr userDrawn="1"/>
        </p:nvSpPr>
        <p:spPr bwMode="auto">
          <a:xfrm>
            <a:off x="0" y="4800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00"/>
              </a:spcBef>
              <a:spcAft>
                <a:spcPts val="500"/>
              </a:spcAft>
              <a:defRPr/>
            </a:pPr>
            <a:r>
              <a:rPr lang="en-US" altLang="en-US" sz="800" b="1" i="1">
                <a:latin typeface="Arial Unicode MS" pitchFamily="34" charset="-128"/>
              </a:rPr>
              <a:t>Information in this presentation, including but not limited to PowerPoint handouts and the presenters' comments, is summary only and not legal advice. </a:t>
            </a:r>
            <a:br>
              <a:rPr lang="en-US" altLang="en-US" sz="800" b="1" i="1">
                <a:latin typeface="Arial Unicode MS" pitchFamily="34" charset="-128"/>
              </a:rPr>
            </a:br>
            <a:r>
              <a:rPr lang="en-US" altLang="en-US" sz="800" b="1" i="1">
                <a:latin typeface="Arial Unicode MS" pitchFamily="34" charset="-128"/>
              </a:rPr>
              <a:t>We advise you to consult with legal counsel to determine how this information may apply to your specific facts and circumstances</a:t>
            </a:r>
            <a:r>
              <a:rPr lang="en-US" altLang="en-US" sz="800" b="1">
                <a:latin typeface="Arial Unicode MS" pitchFamily="34" charset="-128"/>
              </a:rPr>
              <a:t>.</a:t>
            </a:r>
            <a:endParaRPr lang="en-US" altLang="en-US" sz="80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7"/>
          <p:cNvSpPr>
            <a:spLocks noChangeArrowheads="1"/>
          </p:cNvSpPr>
          <p:nvPr userDrawn="1"/>
        </p:nvSpPr>
        <p:spPr bwMode="auto">
          <a:xfrm>
            <a:off x="8288338" y="6096000"/>
            <a:ext cx="7032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F9B4E31-3324-46CD-9DA8-B2D47A1D3841}" type="slidenum">
              <a:rPr lang="de-DE" altLang="en-US" sz="800" b="1" smtClean="0">
                <a:solidFill>
                  <a:srgbClr val="000000"/>
                </a:solidFill>
                <a:latin typeface="Tahoma" pitchFamily="34" charset="0"/>
              </a:rPr>
              <a:pPr>
                <a:defRPr/>
              </a:pPr>
              <a:t>‹#›</a:t>
            </a:fld>
            <a:endParaRPr lang="de-DE" altLang="en-US" sz="800" b="1">
              <a:solidFill>
                <a:srgbClr val="000000"/>
              </a:solidFill>
              <a:latin typeface="Tahoma" pitchFamily="34" charset="0"/>
            </a:endParaRPr>
          </a:p>
        </p:txBody>
      </p:sp>
      <p:pic>
        <p:nvPicPr>
          <p:cNvPr id="4099" name="Picture 64" descr="office bar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53000" y="6400800"/>
            <a:ext cx="4038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Rectangle 14"/>
          <p:cNvSpPr>
            <a:spLocks noGrp="1" noChangeArrowheads="1"/>
          </p:cNvSpPr>
          <p:nvPr>
            <p:ph type="title"/>
          </p:nvPr>
        </p:nvSpPr>
        <p:spPr bwMode="auto">
          <a:xfrm>
            <a:off x="228600" y="2286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8927" name="Rectangle 15"/>
          <p:cNvSpPr>
            <a:spLocks noGrp="1" noChangeArrowheads="1"/>
          </p:cNvSpPr>
          <p:nvPr>
            <p:ph type="body" idx="1"/>
          </p:nvPr>
        </p:nvSpPr>
        <p:spPr bwMode="auto">
          <a:xfrm>
            <a:off x="228600" y="12954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10"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5pPr>
      <a:lvl6pPr marL="457200" algn="l" rtl="0" fontAlgn="base">
        <a:spcBef>
          <a:spcPct val="0"/>
        </a:spcBef>
        <a:spcAft>
          <a:spcPct val="0"/>
        </a:spcAft>
        <a:defRPr sz="4400">
          <a:solidFill>
            <a:schemeClr val="tx1"/>
          </a:solidFill>
          <a:latin typeface="Tahoma" pitchFamily="34" charset="0"/>
          <a:ea typeface="ＭＳ Ｐゴシック" pitchFamily="34" charset="-128"/>
        </a:defRPr>
      </a:lvl6pPr>
      <a:lvl7pPr marL="914400" algn="l" rtl="0" fontAlgn="base">
        <a:spcBef>
          <a:spcPct val="0"/>
        </a:spcBef>
        <a:spcAft>
          <a:spcPct val="0"/>
        </a:spcAft>
        <a:defRPr sz="4400">
          <a:solidFill>
            <a:schemeClr val="tx1"/>
          </a:solidFill>
          <a:latin typeface="Tahoma" pitchFamily="34" charset="0"/>
          <a:ea typeface="ＭＳ Ｐゴシック" pitchFamily="34" charset="-128"/>
        </a:defRPr>
      </a:lvl7pPr>
      <a:lvl8pPr marL="1371600" algn="l" rtl="0" fontAlgn="base">
        <a:spcBef>
          <a:spcPct val="0"/>
        </a:spcBef>
        <a:spcAft>
          <a:spcPct val="0"/>
        </a:spcAft>
        <a:defRPr sz="4400">
          <a:solidFill>
            <a:schemeClr val="tx1"/>
          </a:solidFill>
          <a:latin typeface="Tahoma" pitchFamily="34" charset="0"/>
          <a:ea typeface="ＭＳ Ｐゴシック" pitchFamily="34" charset="-128"/>
        </a:defRPr>
      </a:lvl8pPr>
      <a:lvl9pPr marL="1828800" algn="l" rtl="0" fontAlgn="base">
        <a:spcBef>
          <a:spcPct val="0"/>
        </a:spcBef>
        <a:spcAft>
          <a:spcPct val="0"/>
        </a:spcAft>
        <a:defRPr sz="4400">
          <a:solidFill>
            <a:schemeClr val="tx1"/>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228600" y="2133600"/>
            <a:ext cx="8686800" cy="16002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lstStyle/>
          <a:p>
            <a:pPr algn="r" eaLnBrk="1" hangingPunct="1"/>
            <a:r>
              <a:rPr lang="en-US" altLang="en-US" b="1" dirty="0">
                <a:latin typeface="Tahoma" pitchFamily="34" charset="0"/>
                <a:cs typeface="Tahoma" pitchFamily="34" charset="0"/>
              </a:rPr>
              <a:t>Measure BB Citizens’ Bond Oversight Committee</a:t>
            </a:r>
          </a:p>
        </p:txBody>
      </p:sp>
      <p:sp>
        <p:nvSpPr>
          <p:cNvPr id="3" name="Subtitle 2"/>
          <p:cNvSpPr>
            <a:spLocks noGrp="1"/>
          </p:cNvSpPr>
          <p:nvPr>
            <p:ph type="subTitle" idx="4294967295"/>
          </p:nvPr>
        </p:nvSpPr>
        <p:spPr>
          <a:xfrm>
            <a:off x="3048000" y="3810000"/>
            <a:ext cx="5867400" cy="1828800"/>
          </a:xfrm>
        </p:spPr>
        <p:txBody>
          <a:bodyPr/>
          <a:lstStyle/>
          <a:p>
            <a:pPr marL="0" indent="0" algn="r" eaLnBrk="1" hangingPunct="1">
              <a:buFont typeface="Wingdings" pitchFamily="2" charset="2"/>
              <a:buNone/>
              <a:defRPr/>
            </a:pPr>
            <a:r>
              <a:rPr lang="en-US" altLang="en-US" sz="2200" b="1" dirty="0">
                <a:latin typeface="Tahoma" pitchFamily="34" charset="0"/>
              </a:rPr>
              <a:t>Hacienda La Puente Unified </a:t>
            </a:r>
          </a:p>
          <a:p>
            <a:pPr marL="0" indent="0" algn="r" eaLnBrk="1" hangingPunct="1">
              <a:buFont typeface="Wingdings" pitchFamily="2" charset="2"/>
              <a:buNone/>
              <a:defRPr/>
            </a:pPr>
            <a:r>
              <a:rPr lang="en-US" altLang="en-US" sz="2200" b="1" dirty="0">
                <a:latin typeface="Tahoma" pitchFamily="34" charset="0"/>
              </a:rPr>
              <a:t>School District</a:t>
            </a:r>
          </a:p>
          <a:p>
            <a:pPr marL="0" indent="0" algn="r" eaLnBrk="1" hangingPunct="1">
              <a:buFont typeface="Wingdings" pitchFamily="2" charset="2"/>
              <a:buNone/>
              <a:defRPr/>
            </a:pPr>
            <a:r>
              <a:rPr lang="en-US" altLang="en-US" sz="2200" b="1" dirty="0">
                <a:latin typeface="Tahoma" pitchFamily="34" charset="0"/>
              </a:rPr>
              <a:t>September 1, 2021</a:t>
            </a:r>
          </a:p>
          <a:p>
            <a:pPr marL="0" indent="0" algn="r" eaLnBrk="1" hangingPunct="1">
              <a:buFont typeface="Wingdings" pitchFamily="2" charset="2"/>
              <a:buNone/>
              <a:defRPr/>
            </a:pPr>
            <a:r>
              <a:rPr lang="en-US" altLang="en-US" sz="2200" b="1" dirty="0">
                <a:latin typeface="Tahoma" pitchFamily="34" charset="0"/>
              </a:rPr>
              <a:t>Kelley Owens</a:t>
            </a:r>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949950"/>
            <a:ext cx="1676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II: The Brown Act</a:t>
            </a:r>
          </a:p>
        </p:txBody>
      </p:sp>
      <p:sp>
        <p:nvSpPr>
          <p:cNvPr id="4" name="Slide Number Placeholder 3"/>
          <p:cNvSpPr>
            <a:spLocks noGrp="1"/>
          </p:cNvSpPr>
          <p:nvPr>
            <p:ph type="sldNum" sz="quarter" idx="10"/>
          </p:nvPr>
        </p:nvSpPr>
        <p:spPr bwMode="auto">
          <a:xfrm>
            <a:off x="4191000" y="63246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fld id="{C9CBCA11-69F2-4FCF-B014-0BF322C9BD09}" type="slidenum">
              <a:rPr lang="en-US" altLang="en-US" smtClean="0"/>
              <a:pPr>
                <a:defRPr/>
              </a:pPr>
              <a:t>10</a:t>
            </a:fld>
            <a:endParaRPr lang="en-US" alt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312670"/>
            <a:ext cx="4876800" cy="3249930"/>
          </a:xfrm>
          <a:prstGeom prst="rect">
            <a:avLst/>
          </a:prstGeom>
        </p:spPr>
      </p:pic>
    </p:spTree>
    <p:extLst>
      <p:ext uri="{BB962C8B-B14F-4D97-AF65-F5344CB8AC3E}">
        <p14:creationId xmlns:p14="http://schemas.microsoft.com/office/powerpoint/2010/main" val="326016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What is a Meeting?</a:t>
            </a:r>
            <a:endParaRPr lang="en-US" b="1" dirty="0"/>
          </a:p>
        </p:txBody>
      </p:sp>
      <p:sp>
        <p:nvSpPr>
          <p:cNvPr id="3" name="Content Placeholder 2"/>
          <p:cNvSpPr>
            <a:spLocks noGrp="1"/>
          </p:cNvSpPr>
          <p:nvPr>
            <p:ph idx="1"/>
          </p:nvPr>
        </p:nvSpPr>
        <p:spPr/>
        <p:txBody>
          <a:bodyPr/>
          <a:lstStyle/>
          <a:p>
            <a:r>
              <a:rPr lang="en-US" sz="2600" dirty="0"/>
              <a:t>The Brown Act applies to “meetings” of a legislative body.</a:t>
            </a:r>
          </a:p>
          <a:p>
            <a:r>
              <a:rPr lang="en-US" sz="2600" dirty="0"/>
              <a:t>All meetings of a legislative body are public and official business and must be transacted at a public meeting </a:t>
            </a:r>
          </a:p>
          <a:p>
            <a:pPr lvl="1"/>
            <a:r>
              <a:rPr lang="en-US" sz="2600" u="sng" dirty="0"/>
              <a:t>Exception</a:t>
            </a:r>
            <a:r>
              <a:rPr lang="en-US" sz="2600" dirty="0"/>
              <a:t>: Closed Session</a:t>
            </a:r>
          </a:p>
          <a:p>
            <a:r>
              <a:rPr lang="en-US" sz="2600" dirty="0"/>
              <a:t>Majority of members gather at the same time and place to hear, discuss or deliberate upon any item within the subject matter jurisdiction of the legislative body.</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76800"/>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342000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Meeting Agenda</a:t>
            </a:r>
          </a:p>
        </p:txBody>
      </p:sp>
      <p:sp>
        <p:nvSpPr>
          <p:cNvPr id="4" name="Slide Number Placeholder 3"/>
          <p:cNvSpPr>
            <a:spLocks noGrp="1"/>
          </p:cNvSpPr>
          <p:nvPr>
            <p:ph type="sldNum" sz="quarter" idx="10"/>
          </p:nvPr>
        </p:nvSpPr>
        <p:spPr bwMode="auto">
          <a:xfrm>
            <a:off x="4191000" y="63246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fld id="{C9CBCA11-69F2-4FCF-B014-0BF322C9BD09}" type="slidenum">
              <a:rPr lang="en-US" altLang="en-US" smtClean="0"/>
              <a:pPr>
                <a:defRPr/>
              </a:pPr>
              <a:t>12</a:t>
            </a:fld>
            <a:endParaRPr lang="en-US" alt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2669" y="1752600"/>
            <a:ext cx="4458662" cy="2967037"/>
          </a:xfrm>
        </p:spPr>
      </p:pic>
    </p:spTree>
    <p:extLst>
      <p:ext uri="{BB962C8B-B14F-4D97-AF65-F5344CB8AC3E}">
        <p14:creationId xmlns:p14="http://schemas.microsoft.com/office/powerpoint/2010/main" val="202803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Serial Meetings Prohibited!</a:t>
            </a:r>
            <a:endParaRPr lang="en-US" b="1" dirty="0"/>
          </a:p>
        </p:txBody>
      </p:sp>
      <p:sp>
        <p:nvSpPr>
          <p:cNvPr id="3" name="Content Placeholder 2"/>
          <p:cNvSpPr>
            <a:spLocks noGrp="1"/>
          </p:cNvSpPr>
          <p:nvPr>
            <p:ph idx="1"/>
          </p:nvPr>
        </p:nvSpPr>
        <p:spPr/>
        <p:txBody>
          <a:bodyPr/>
          <a:lstStyle/>
          <a:p>
            <a:r>
              <a:rPr lang="en-US" sz="2800" u="sng" dirty="0"/>
              <a:t>Serial Meetings</a:t>
            </a:r>
            <a:r>
              <a:rPr lang="en-US" sz="2800" dirty="0"/>
              <a:t>: Communications outside formal meetings, each of which involve less than a quorum, but collectively encompass a majority. </a:t>
            </a:r>
          </a:p>
          <a:p>
            <a:pPr marL="0" indent="0">
              <a:buNone/>
            </a:pPr>
            <a:endParaRPr lang="en-US" sz="2800" dirty="0"/>
          </a:p>
          <a:p>
            <a:r>
              <a:rPr lang="en-US" sz="2800" u="sng" dirty="0"/>
              <a:t>NOTE</a:t>
            </a:r>
            <a:r>
              <a:rPr lang="en-US" sz="2800" dirty="0"/>
              <a:t>: Applies to email and other electronic communications</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03967"/>
            <a:ext cx="1981200" cy="141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7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b="1" dirty="0"/>
              <a:t>Public Participation and Comment</a:t>
            </a:r>
          </a:p>
        </p:txBody>
      </p:sp>
      <p:sp>
        <p:nvSpPr>
          <p:cNvPr id="3" name="Content Placeholder 2"/>
          <p:cNvSpPr>
            <a:spLocks noGrp="1"/>
          </p:cNvSpPr>
          <p:nvPr>
            <p:ph idx="1"/>
          </p:nvPr>
        </p:nvSpPr>
        <p:spPr/>
        <p:txBody>
          <a:bodyPr/>
          <a:lstStyle/>
          <a:p>
            <a:r>
              <a:rPr lang="en-US" u="sng" dirty="0"/>
              <a:t>Regular Meetings</a:t>
            </a:r>
            <a:r>
              <a:rPr lang="en-US" dirty="0"/>
              <a:t>: </a:t>
            </a:r>
          </a:p>
          <a:p>
            <a:pPr lvl="1"/>
            <a:r>
              <a:rPr lang="en-US" dirty="0"/>
              <a:t>Subject to reasonable regulations, the public must be allowed to speak on any subject on the agenda (open or closed session) or within the subject matter jurisdiction of the legislative body.  </a:t>
            </a:r>
          </a:p>
          <a:p>
            <a:pPr marL="457200" lvl="1" indent="0">
              <a:buNone/>
            </a:pPr>
            <a:endParaRPr lang="en-US" dirty="0"/>
          </a:p>
        </p:txBody>
      </p:sp>
      <p:pic>
        <p:nvPicPr>
          <p:cNvPr id="4"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2971800" cy="198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52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Robert’s Rules of Order	</a:t>
            </a:r>
          </a:p>
        </p:txBody>
      </p:sp>
      <p:sp>
        <p:nvSpPr>
          <p:cNvPr id="3" name="Content Placeholder 2"/>
          <p:cNvSpPr>
            <a:spLocks noGrp="1"/>
          </p:cNvSpPr>
          <p:nvPr>
            <p:ph idx="1"/>
          </p:nvPr>
        </p:nvSpPr>
        <p:spPr/>
        <p:txBody>
          <a:bodyPr/>
          <a:lstStyle/>
          <a:p>
            <a:r>
              <a:rPr lang="en-US" dirty="0"/>
              <a:t>Designed to provide structure and order to legislative bodies’ public meetings.</a:t>
            </a:r>
          </a:p>
          <a:p>
            <a:r>
              <a:rPr lang="en-US" dirty="0"/>
              <a:t>Addresses, among other topics: </a:t>
            </a:r>
          </a:p>
          <a:p>
            <a:pPr lvl="1"/>
            <a:r>
              <a:rPr lang="en-US" dirty="0"/>
              <a:t>Quorum</a:t>
            </a:r>
          </a:p>
          <a:p>
            <a:pPr lvl="1"/>
            <a:r>
              <a:rPr lang="en-US" dirty="0"/>
              <a:t>Voting</a:t>
            </a:r>
          </a:p>
          <a:p>
            <a:pPr lvl="1"/>
            <a:r>
              <a:rPr lang="en-US" dirty="0"/>
              <a:t>Rights of committee members to make motions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0"/>
            <a:ext cx="124316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54360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Part III: CBOC Bylaws &amp; Ethics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6192" y="2032462"/>
            <a:ext cx="4875415" cy="3250276"/>
          </a:xfrm>
          <a:prstGeom prst="rect">
            <a:avLst/>
          </a:prstGeom>
        </p:spPr>
      </p:pic>
    </p:spTree>
    <p:extLst>
      <p:ext uri="{BB962C8B-B14F-4D97-AF65-F5344CB8AC3E}">
        <p14:creationId xmlns:p14="http://schemas.microsoft.com/office/powerpoint/2010/main" val="56554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CBOC Bylaws</a:t>
            </a:r>
          </a:p>
        </p:txBody>
      </p:sp>
      <p:sp>
        <p:nvSpPr>
          <p:cNvPr id="3" name="Content Placeholder 2"/>
          <p:cNvSpPr>
            <a:spLocks noGrp="1"/>
          </p:cNvSpPr>
          <p:nvPr>
            <p:ph idx="1"/>
          </p:nvPr>
        </p:nvSpPr>
        <p:spPr/>
        <p:txBody>
          <a:bodyPr/>
          <a:lstStyle/>
          <a:p>
            <a:r>
              <a:rPr lang="en-US" dirty="0"/>
              <a:t>Committee’s purpose is to aid in the conduct of the people’s business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0"/>
            <a:ext cx="2971800" cy="167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75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5168-2E6F-47AF-85C6-69C294F5DFC3}"/>
              </a:ext>
            </a:extLst>
          </p:cNvPr>
          <p:cNvSpPr>
            <a:spLocks noGrp="1"/>
          </p:cNvSpPr>
          <p:nvPr>
            <p:ph type="title"/>
          </p:nvPr>
        </p:nvSpPr>
        <p:spPr/>
        <p:txBody>
          <a:bodyPr/>
          <a:lstStyle/>
          <a:p>
            <a:r>
              <a:rPr lang="en-US" sz="4000" dirty="0"/>
              <a:t>Bylaws – Membership </a:t>
            </a:r>
          </a:p>
        </p:txBody>
      </p:sp>
      <p:sp>
        <p:nvSpPr>
          <p:cNvPr id="3" name="Content Placeholder 2">
            <a:extLst>
              <a:ext uri="{FF2B5EF4-FFF2-40B4-BE49-F238E27FC236}">
                <a16:creationId xmlns:a16="http://schemas.microsoft.com/office/drawing/2014/main" id="{C6C31679-2B0B-4975-B721-3AE9EFDFA104}"/>
              </a:ext>
            </a:extLst>
          </p:cNvPr>
          <p:cNvSpPr>
            <a:spLocks noGrp="1"/>
          </p:cNvSpPr>
          <p:nvPr>
            <p:ph idx="1"/>
          </p:nvPr>
        </p:nvSpPr>
        <p:spPr>
          <a:xfrm>
            <a:off x="228600" y="1066800"/>
            <a:ext cx="7239000" cy="4572000"/>
          </a:xfrm>
        </p:spPr>
        <p:txBody>
          <a:bodyPr/>
          <a:lstStyle/>
          <a:p>
            <a:r>
              <a:rPr lang="en-US" b="1" u="sng" dirty="0"/>
              <a:t>Term – Section 5.4 </a:t>
            </a:r>
            <a:r>
              <a:rPr lang="en-US" dirty="0"/>
              <a:t>- 2 years beginning in 2016</a:t>
            </a:r>
          </a:p>
          <a:p>
            <a:r>
              <a:rPr lang="en-US" b="1" u="sng" dirty="0"/>
              <a:t>Duration – Section 5.4 </a:t>
            </a:r>
            <a:r>
              <a:rPr lang="en-US" dirty="0"/>
              <a:t>- </a:t>
            </a:r>
            <a:r>
              <a:rPr lang="en-US" u="sng" dirty="0"/>
              <a:t>No more than three (3) consecutive </a:t>
            </a:r>
            <a:r>
              <a:rPr lang="en-US" u="sng" dirty="0" smtClean="0"/>
              <a:t>terms</a:t>
            </a:r>
            <a:r>
              <a:rPr lang="en-US" dirty="0" smtClean="0">
                <a:solidFill>
                  <a:srgbClr val="FF0000"/>
                </a:solidFill>
              </a:rPr>
              <a:t>*</a:t>
            </a:r>
            <a:r>
              <a:rPr lang="en-US" dirty="0" smtClean="0"/>
              <a:t> </a:t>
            </a:r>
            <a:r>
              <a:rPr lang="en-US" dirty="0">
                <a:sym typeface="Wingdings" panose="05000000000000000000" pitchFamily="2" charset="2"/>
              </a:rPr>
              <a:t> automatic</a:t>
            </a:r>
          </a:p>
          <a:p>
            <a:pPr lvl="1"/>
            <a:r>
              <a:rPr lang="en-US" dirty="0">
                <a:sym typeface="Wingdings" panose="05000000000000000000" pitchFamily="2" charset="2"/>
              </a:rPr>
              <a:t>Removal – The Board may remove for any reason (Section 5.6)</a:t>
            </a:r>
            <a:endParaRPr lang="en-US" dirty="0"/>
          </a:p>
          <a:p>
            <a:r>
              <a:rPr lang="en-US" b="1" u="sng" dirty="0"/>
              <a:t>New Members – Section 5.5 </a:t>
            </a:r>
            <a:r>
              <a:rPr lang="en-US" dirty="0"/>
              <a:t>– Appointment Process</a:t>
            </a:r>
          </a:p>
          <a:p>
            <a:pPr marL="0" indent="0">
              <a:buNone/>
            </a:pPr>
            <a:r>
              <a:rPr lang="en-US" sz="1800" dirty="0"/>
              <a:t>		Note: All Section references are to CBOC Bylaws </a:t>
            </a:r>
          </a:p>
        </p:txBody>
      </p:sp>
      <p:sp>
        <p:nvSpPr>
          <p:cNvPr id="4" name="TextBox 3"/>
          <p:cNvSpPr txBox="1"/>
          <p:nvPr/>
        </p:nvSpPr>
        <p:spPr>
          <a:xfrm>
            <a:off x="7488382" y="2438400"/>
            <a:ext cx="1371600" cy="1200329"/>
          </a:xfrm>
          <a:prstGeom prst="rect">
            <a:avLst/>
          </a:prstGeom>
          <a:noFill/>
        </p:spPr>
        <p:txBody>
          <a:bodyPr wrap="square" rtlCol="0">
            <a:spAutoFit/>
          </a:body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*Please see SBE waiver dated 12/9/22</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829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5168-2E6F-47AF-85C6-69C294F5DFC3}"/>
              </a:ext>
            </a:extLst>
          </p:cNvPr>
          <p:cNvSpPr>
            <a:spLocks noGrp="1"/>
          </p:cNvSpPr>
          <p:nvPr>
            <p:ph type="title"/>
          </p:nvPr>
        </p:nvSpPr>
        <p:spPr/>
        <p:txBody>
          <a:bodyPr/>
          <a:lstStyle/>
          <a:p>
            <a:r>
              <a:rPr lang="en-US" sz="4000" dirty="0"/>
              <a:t>Bylaws – Common Questions</a:t>
            </a:r>
          </a:p>
        </p:txBody>
      </p:sp>
      <p:sp>
        <p:nvSpPr>
          <p:cNvPr id="3" name="Content Placeholder 2">
            <a:extLst>
              <a:ext uri="{FF2B5EF4-FFF2-40B4-BE49-F238E27FC236}">
                <a16:creationId xmlns:a16="http://schemas.microsoft.com/office/drawing/2014/main" id="{C6C31679-2B0B-4975-B721-3AE9EFDFA104}"/>
              </a:ext>
            </a:extLst>
          </p:cNvPr>
          <p:cNvSpPr>
            <a:spLocks noGrp="1"/>
          </p:cNvSpPr>
          <p:nvPr>
            <p:ph idx="1"/>
          </p:nvPr>
        </p:nvSpPr>
        <p:spPr/>
        <p:txBody>
          <a:bodyPr/>
          <a:lstStyle/>
          <a:p>
            <a:r>
              <a:rPr lang="en-US" b="1" u="sng" dirty="0"/>
              <a:t>New Members – Section 5.5 </a:t>
            </a:r>
            <a:r>
              <a:rPr lang="en-US" dirty="0"/>
              <a:t>– Appointment Process</a:t>
            </a:r>
          </a:p>
          <a:p>
            <a:pPr lvl="1"/>
            <a:r>
              <a:rPr lang="en-US" dirty="0"/>
              <a:t>Appropriate local groups solicited for applications</a:t>
            </a:r>
          </a:p>
          <a:p>
            <a:pPr lvl="1"/>
            <a:r>
              <a:rPr lang="en-US" dirty="0"/>
              <a:t>Superintendent or designee reviews application, confirms CBOC Requirements are met, and makes recommendations to Board</a:t>
            </a:r>
          </a:p>
          <a:p>
            <a:pPr lvl="1"/>
            <a:r>
              <a:rPr lang="en-US" dirty="0"/>
              <a:t>Board approves new member via agenda item or resolution</a:t>
            </a:r>
          </a:p>
          <a:p>
            <a:pPr marL="457200" lvl="1" indent="0">
              <a:buNone/>
            </a:pPr>
            <a:endParaRPr lang="en-US" dirty="0"/>
          </a:p>
        </p:txBody>
      </p:sp>
    </p:spTree>
    <p:extLst>
      <p:ext uri="{BB962C8B-B14F-4D97-AF65-F5344CB8AC3E}">
        <p14:creationId xmlns:p14="http://schemas.microsoft.com/office/powerpoint/2010/main" val="74228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ctr"/>
            <a:r>
              <a:rPr lang="en-US" altLang="en-US" b="1" dirty="0">
                <a:latin typeface="Tahoma" pitchFamily="34" charset="0"/>
                <a:cs typeface="Tahoma" pitchFamily="34" charset="0"/>
              </a:rPr>
              <a:t>Overview</a:t>
            </a:r>
          </a:p>
        </p:txBody>
      </p:sp>
      <p:sp>
        <p:nvSpPr>
          <p:cNvPr id="8195" name="Rectangle 5"/>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u="sng" dirty="0"/>
              <a:t>Part I</a:t>
            </a:r>
            <a:r>
              <a:rPr lang="en-US" altLang="en-US" dirty="0"/>
              <a:t>: Bond Committee Roles and Responsibilities</a:t>
            </a:r>
          </a:p>
          <a:p>
            <a:r>
              <a:rPr lang="en-US" altLang="en-US" u="sng" dirty="0"/>
              <a:t>Part II</a:t>
            </a:r>
            <a:r>
              <a:rPr lang="en-US" altLang="en-US" dirty="0"/>
              <a:t>: Brown Act</a:t>
            </a:r>
          </a:p>
          <a:p>
            <a:r>
              <a:rPr lang="en-US" altLang="en-US" u="sng" dirty="0"/>
              <a:t>Part III</a:t>
            </a:r>
            <a:r>
              <a:rPr lang="en-US" altLang="en-US" dirty="0"/>
              <a:t>: CBOC Bylaws and Ethics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5168-2E6F-47AF-85C6-69C294F5DFC3}"/>
              </a:ext>
            </a:extLst>
          </p:cNvPr>
          <p:cNvSpPr>
            <a:spLocks noGrp="1"/>
          </p:cNvSpPr>
          <p:nvPr>
            <p:ph type="title"/>
          </p:nvPr>
        </p:nvSpPr>
        <p:spPr/>
        <p:txBody>
          <a:bodyPr/>
          <a:lstStyle/>
          <a:p>
            <a:r>
              <a:rPr lang="en-US" sz="4000" dirty="0"/>
              <a:t>Bylaws – Common Questions</a:t>
            </a:r>
          </a:p>
        </p:txBody>
      </p:sp>
      <p:sp>
        <p:nvSpPr>
          <p:cNvPr id="3" name="Content Placeholder 2">
            <a:extLst>
              <a:ext uri="{FF2B5EF4-FFF2-40B4-BE49-F238E27FC236}">
                <a16:creationId xmlns:a16="http://schemas.microsoft.com/office/drawing/2014/main" id="{C6C31679-2B0B-4975-B721-3AE9EFDFA104}"/>
              </a:ext>
            </a:extLst>
          </p:cNvPr>
          <p:cNvSpPr>
            <a:spLocks noGrp="1"/>
          </p:cNvSpPr>
          <p:nvPr>
            <p:ph idx="1"/>
          </p:nvPr>
        </p:nvSpPr>
        <p:spPr/>
        <p:txBody>
          <a:bodyPr/>
          <a:lstStyle/>
          <a:p>
            <a:r>
              <a:rPr lang="en-US" b="1" u="sng" dirty="0"/>
              <a:t>Amendments to Bylaws </a:t>
            </a:r>
          </a:p>
          <a:p>
            <a:pPr lvl="1"/>
            <a:r>
              <a:rPr lang="en-US" dirty="0"/>
              <a:t>Bylaws – Section 10 </a:t>
            </a:r>
          </a:p>
          <a:p>
            <a:pPr lvl="1"/>
            <a:r>
              <a:rPr lang="en-US" dirty="0"/>
              <a:t>Process – </a:t>
            </a:r>
          </a:p>
          <a:p>
            <a:pPr lvl="2"/>
            <a:r>
              <a:rPr lang="en-US" dirty="0"/>
              <a:t>CBOC Review and Discussion</a:t>
            </a:r>
          </a:p>
          <a:p>
            <a:pPr lvl="2"/>
            <a:r>
              <a:rPr lang="en-US" dirty="0"/>
              <a:t>Staff Can Make Recommendations to the Board</a:t>
            </a:r>
          </a:p>
          <a:p>
            <a:pPr lvl="2"/>
            <a:r>
              <a:rPr lang="en-US" dirty="0"/>
              <a:t>District Board Agenda Item &amp; Resolution</a:t>
            </a:r>
          </a:p>
          <a:p>
            <a:pPr lvl="2"/>
            <a:r>
              <a:rPr lang="en-US" dirty="0"/>
              <a:t>2/3 Vote of District Board</a:t>
            </a:r>
          </a:p>
          <a:p>
            <a:pPr lvl="1"/>
            <a:endParaRPr lang="en-US" dirty="0"/>
          </a:p>
        </p:txBody>
      </p:sp>
      <p:pic>
        <p:nvPicPr>
          <p:cNvPr id="4" name="Picture 3">
            <a:extLst>
              <a:ext uri="{FF2B5EF4-FFF2-40B4-BE49-F238E27FC236}">
                <a16:creationId xmlns:a16="http://schemas.microsoft.com/office/drawing/2014/main" id="{6458F004-EB59-4312-B8CA-C3D1696A9DCC}"/>
              </a:ext>
            </a:extLst>
          </p:cNvPr>
          <p:cNvPicPr>
            <a:picLocks noChangeAspect="1"/>
          </p:cNvPicPr>
          <p:nvPr/>
        </p:nvPicPr>
        <p:blipFill>
          <a:blip r:embed="rId2"/>
          <a:stretch>
            <a:fillRect/>
          </a:stretch>
        </p:blipFill>
        <p:spPr>
          <a:xfrm>
            <a:off x="1924586" y="5525981"/>
            <a:ext cx="5218628" cy="493819"/>
          </a:xfrm>
          <a:prstGeom prst="rect">
            <a:avLst/>
          </a:prstGeom>
        </p:spPr>
      </p:pic>
    </p:spTree>
    <p:extLst>
      <p:ext uri="{BB962C8B-B14F-4D97-AF65-F5344CB8AC3E}">
        <p14:creationId xmlns:p14="http://schemas.microsoft.com/office/powerpoint/2010/main" val="195337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Bylaws – CBOC Meetings</a:t>
            </a:r>
            <a:endParaRPr lang="en-US" b="1" dirty="0"/>
          </a:p>
        </p:txBody>
      </p:sp>
      <p:sp>
        <p:nvSpPr>
          <p:cNvPr id="3" name="Content Placeholder 2"/>
          <p:cNvSpPr>
            <a:spLocks noGrp="1"/>
          </p:cNvSpPr>
          <p:nvPr>
            <p:ph idx="1"/>
          </p:nvPr>
        </p:nvSpPr>
        <p:spPr/>
        <p:txBody>
          <a:bodyPr/>
          <a:lstStyle/>
          <a:p>
            <a:r>
              <a:rPr lang="en-US" dirty="0"/>
              <a:t>Regular Meetings w/Organizational Meeting in October</a:t>
            </a:r>
          </a:p>
          <a:p>
            <a:r>
              <a:rPr lang="en-US" dirty="0"/>
              <a:t>Held in the District</a:t>
            </a:r>
          </a:p>
          <a:p>
            <a:r>
              <a:rPr lang="en-US" dirty="0"/>
              <a:t>District staff and/or consultants must attend to report on status of projects and related expenditures</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76800"/>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4789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Bond Committee Ethics</a:t>
            </a:r>
          </a:p>
        </p:txBody>
      </p:sp>
      <p:sp>
        <p:nvSpPr>
          <p:cNvPr id="3" name="Content Placeholder 2"/>
          <p:cNvSpPr>
            <a:spLocks noGrp="1"/>
          </p:cNvSpPr>
          <p:nvPr>
            <p:ph idx="1"/>
          </p:nvPr>
        </p:nvSpPr>
        <p:spPr/>
        <p:txBody>
          <a:bodyPr/>
          <a:lstStyle/>
          <a:p>
            <a:r>
              <a:rPr lang="en-US" dirty="0"/>
              <a:t>Financial Conflicts of Interest</a:t>
            </a:r>
          </a:p>
          <a:p>
            <a:r>
              <a:rPr lang="en-US" dirty="0"/>
              <a:t>Incompatible Activities</a:t>
            </a:r>
          </a:p>
          <a:p>
            <a:r>
              <a:rPr lang="en-US" dirty="0"/>
              <a:t>Ethics Policies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580" y="3657600"/>
            <a:ext cx="2743200" cy="2146852"/>
          </a:xfrm>
          <a:prstGeom prst="rect">
            <a:avLst/>
          </a:prstGeom>
        </p:spPr>
      </p:pic>
    </p:spTree>
    <p:extLst>
      <p:ext uri="{BB962C8B-B14F-4D97-AF65-F5344CB8AC3E}">
        <p14:creationId xmlns:p14="http://schemas.microsoft.com/office/powerpoint/2010/main" val="209976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Ethics Compliance</a:t>
            </a:r>
          </a:p>
        </p:txBody>
      </p:sp>
      <p:pic>
        <p:nvPicPr>
          <p:cNvPr id="5" name="Content Placeholder 4">
            <a:extLst>
              <a:ext uri="{FF2B5EF4-FFF2-40B4-BE49-F238E27FC236}">
                <a16:creationId xmlns:a16="http://schemas.microsoft.com/office/drawing/2014/main" id="{86D07FE8-5066-47ED-A5A9-9C79B8BA8A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8312" y="1600200"/>
            <a:ext cx="56673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83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Ethics Compliance</a:t>
            </a:r>
          </a:p>
        </p:txBody>
      </p:sp>
      <p:sp>
        <p:nvSpPr>
          <p:cNvPr id="3" name="Content Placeholder 2"/>
          <p:cNvSpPr>
            <a:spLocks noGrp="1"/>
          </p:cNvSpPr>
          <p:nvPr>
            <p:ph idx="1"/>
          </p:nvPr>
        </p:nvSpPr>
        <p:spPr/>
        <p:txBody>
          <a:bodyPr/>
          <a:lstStyle/>
          <a:p>
            <a:r>
              <a:rPr lang="en-US" dirty="0"/>
              <a:t>Form 700</a:t>
            </a:r>
          </a:p>
          <a:p>
            <a:pPr lvl="1"/>
            <a:r>
              <a:rPr lang="en-US" dirty="0"/>
              <a:t>When to Submit:</a:t>
            </a:r>
          </a:p>
          <a:p>
            <a:pPr lvl="2"/>
            <a:r>
              <a:rPr lang="en-US" dirty="0"/>
              <a:t>Assuming Office</a:t>
            </a:r>
          </a:p>
          <a:p>
            <a:pPr lvl="2"/>
            <a:r>
              <a:rPr lang="en-US" dirty="0"/>
              <a:t>Annually </a:t>
            </a:r>
          </a:p>
          <a:p>
            <a:pPr lvl="2"/>
            <a:r>
              <a:rPr lang="en-US" dirty="0"/>
              <a:t>Leaving Office</a:t>
            </a:r>
          </a:p>
          <a:p>
            <a:r>
              <a:rPr lang="en-US" dirty="0"/>
              <a:t>FPPC </a:t>
            </a:r>
          </a:p>
          <a:p>
            <a:pPr lvl="1"/>
            <a:r>
              <a:rPr lang="en-US" dirty="0"/>
              <a:t>Fair Political Practices Commission Website  </a:t>
            </a:r>
          </a:p>
          <a:p>
            <a:r>
              <a:rPr lang="en-US" dirty="0"/>
              <a:t>Ethics Policy Statement</a:t>
            </a:r>
          </a:p>
          <a:p>
            <a:pPr marL="0" indent="0">
              <a:buNone/>
            </a:pPr>
            <a:endParaRPr lang="en-US" dirty="0"/>
          </a:p>
        </p:txBody>
      </p:sp>
    </p:spTree>
    <p:extLst>
      <p:ext uri="{BB962C8B-B14F-4D97-AF65-F5344CB8AC3E}">
        <p14:creationId xmlns:p14="http://schemas.microsoft.com/office/powerpoint/2010/main" val="331172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Gifts - Questions to Ask</a:t>
            </a:r>
          </a:p>
        </p:txBody>
      </p:sp>
      <p:sp>
        <p:nvSpPr>
          <p:cNvPr id="3" name="Content Placeholder 2"/>
          <p:cNvSpPr>
            <a:spLocks noGrp="1"/>
          </p:cNvSpPr>
          <p:nvPr>
            <p:ph idx="1"/>
          </p:nvPr>
        </p:nvSpPr>
        <p:spPr/>
        <p:txBody>
          <a:bodyPr/>
          <a:lstStyle/>
          <a:p>
            <a:r>
              <a:rPr lang="en-US" dirty="0"/>
              <a:t>Did the gift come from a source listed in the conflict-of-interest code?</a:t>
            </a:r>
          </a:p>
          <a:p>
            <a:r>
              <a:rPr lang="en-US" dirty="0"/>
              <a:t>Is this gift/benefit available to the public generally or just to a select few?</a:t>
            </a:r>
          </a:p>
          <a:p>
            <a:r>
              <a:rPr lang="en-US" dirty="0"/>
              <a:t>Is this gift/benefit related to my position?</a:t>
            </a:r>
          </a:p>
          <a:p>
            <a:r>
              <a:rPr lang="en-US" dirty="0"/>
              <a:t>What is my relationship with the person offering the gift?</a:t>
            </a:r>
          </a:p>
        </p:txBody>
      </p:sp>
    </p:spTree>
    <p:extLst>
      <p:ext uri="{BB962C8B-B14F-4D97-AF65-F5344CB8AC3E}">
        <p14:creationId xmlns:p14="http://schemas.microsoft.com/office/powerpoint/2010/main" val="184090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bwMode="auto">
          <a:xfrm>
            <a:off x="4191000" y="63246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spcBef>
                <a:spcPct val="0"/>
              </a:spcBef>
              <a:buClrTx/>
              <a:buFontTx/>
              <a:buNone/>
              <a:defRPr/>
            </a:pPr>
            <a:fld id="{2BCE5424-A336-47B0-8A7C-269F6E63ED71}" type="slidenum">
              <a:rPr lang="en-US" altLang="en-US" smtClean="0"/>
              <a:pPr>
                <a:spcBef>
                  <a:spcPct val="0"/>
                </a:spcBef>
                <a:buClrTx/>
                <a:buFontTx/>
                <a:buNone/>
                <a:defRPr/>
              </a:pPr>
              <a:t>26</a:t>
            </a:fld>
            <a:endParaRPr lang="en-US" altLang="en-US" sz="1400">
              <a:latin typeface="Arial"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33463"/>
            <a:ext cx="640080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3"/>
            <a:ext cx="91408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4267200"/>
            <a:ext cx="25765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659313"/>
            <a:ext cx="180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ctr"/>
            <a:r>
              <a:rPr lang="en-US" sz="4000" b="1" dirty="0"/>
              <a:t>Part I: Bond Committee Basics</a:t>
            </a:r>
            <a:endParaRPr lang="en-US" altLang="en-US" sz="4000" b="1" dirty="0">
              <a:latin typeface="Tahoma" pitchFamily="34" charset="0"/>
              <a:cs typeface="Tahoma" pitchFamily="34" charset="0"/>
            </a:endParaRPr>
          </a:p>
        </p:txBody>
      </p:sp>
      <p:sp>
        <p:nvSpPr>
          <p:cNvPr id="921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a:latin typeface="Tahoma" pitchFamily="34" charset="0"/>
                <a:cs typeface="Tahoma" pitchFamily="34" charset="0"/>
              </a:rPr>
              <a:t>Measure BB</a:t>
            </a:r>
          </a:p>
          <a:p>
            <a:r>
              <a:rPr lang="en-US" altLang="en-US" dirty="0">
                <a:latin typeface="Tahoma" pitchFamily="34" charset="0"/>
                <a:cs typeface="Tahoma" pitchFamily="34" charset="0"/>
              </a:rPr>
              <a:t>Bond election conducted - November 2016</a:t>
            </a:r>
          </a:p>
          <a:p>
            <a:pPr lvl="1"/>
            <a:r>
              <a:rPr lang="en-US" altLang="en-US" dirty="0">
                <a:latin typeface="Tahoma" pitchFamily="34" charset="0"/>
                <a:cs typeface="Tahoma" pitchFamily="34" charset="0"/>
              </a:rPr>
              <a:t>Proposition 39, Strict Accountability in Local School Construction Bonds Act of 2000</a:t>
            </a:r>
          </a:p>
          <a:p>
            <a:r>
              <a:rPr lang="en-US" altLang="en-US" dirty="0">
                <a:latin typeface="Tahoma" pitchFamily="34" charset="0"/>
                <a:cs typeface="Tahoma" pitchFamily="34" charset="0"/>
              </a:rPr>
              <a:t>Education Code requires formation of CBOC to satisfy Prop 39 accountability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Bond Measure BB Projects</a:t>
            </a:r>
          </a:p>
        </p:txBody>
      </p:sp>
      <p:sp>
        <p:nvSpPr>
          <p:cNvPr id="3" name="Content Placeholder 2"/>
          <p:cNvSpPr>
            <a:spLocks noGrp="1"/>
          </p:cNvSpPr>
          <p:nvPr>
            <p:ph idx="1"/>
          </p:nvPr>
        </p:nvSpPr>
        <p:spPr/>
        <p:txBody>
          <a:bodyPr/>
          <a:lstStyle/>
          <a:p>
            <a:r>
              <a:rPr lang="en-US" dirty="0"/>
              <a:t>Upgrade/repair all neighborhood school classrooms </a:t>
            </a:r>
          </a:p>
          <a:p>
            <a:r>
              <a:rPr lang="en-US" dirty="0"/>
              <a:t>Retain/attract quality teachers by: </a:t>
            </a:r>
          </a:p>
          <a:p>
            <a:pPr lvl="1"/>
            <a:r>
              <a:rPr lang="en-US" dirty="0"/>
              <a:t>renovating all science, technology, engineering, art/math labs/classrooms and athletic facilities</a:t>
            </a:r>
          </a:p>
          <a:p>
            <a:pPr lvl="1"/>
            <a:r>
              <a:rPr lang="en-US" dirty="0"/>
              <a:t>Ensuring drinking water safety</a:t>
            </a:r>
          </a:p>
          <a:p>
            <a:pPr lvl="1"/>
            <a:r>
              <a:rPr lang="en-US" dirty="0"/>
              <a:t>Repairing, constructing, equipping/acquiring educational facilities to prepare students for college and 21</a:t>
            </a:r>
            <a:r>
              <a:rPr lang="en-US" baseline="30000" dirty="0"/>
              <a:t>st</a:t>
            </a:r>
            <a:r>
              <a:rPr lang="en-US" dirty="0"/>
              <a:t> century vocational jobs/careers</a:t>
            </a:r>
          </a:p>
        </p:txBody>
      </p:sp>
    </p:spTree>
    <p:extLst>
      <p:ext uri="{BB962C8B-B14F-4D97-AF65-F5344CB8AC3E}">
        <p14:creationId xmlns:p14="http://schemas.microsoft.com/office/powerpoint/2010/main" val="274319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Bond Committee Responsibilities</a:t>
            </a:r>
          </a:p>
        </p:txBody>
      </p:sp>
      <p:sp>
        <p:nvSpPr>
          <p:cNvPr id="3" name="Content Placeholder 2"/>
          <p:cNvSpPr>
            <a:spLocks noGrp="1"/>
          </p:cNvSpPr>
          <p:nvPr>
            <p:ph idx="1"/>
          </p:nvPr>
        </p:nvSpPr>
        <p:spPr/>
        <p:txBody>
          <a:bodyPr/>
          <a:lstStyle/>
          <a:p>
            <a:r>
              <a:rPr lang="en-US" dirty="0"/>
              <a:t>Inform the Public</a:t>
            </a:r>
          </a:p>
          <a:p>
            <a:r>
              <a:rPr lang="en-US" dirty="0"/>
              <a:t>Review Bond Expenditures</a:t>
            </a:r>
          </a:p>
          <a:p>
            <a:r>
              <a:rPr lang="en-US" dirty="0"/>
              <a:t>Annual Reporting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5" y="3962400"/>
            <a:ext cx="3248025" cy="1409700"/>
          </a:xfrm>
          <a:prstGeom prst="rect">
            <a:avLst/>
          </a:prstGeom>
        </p:spPr>
      </p:pic>
    </p:spTree>
    <p:extLst>
      <p:ext uri="{BB962C8B-B14F-4D97-AF65-F5344CB8AC3E}">
        <p14:creationId xmlns:p14="http://schemas.microsoft.com/office/powerpoint/2010/main" val="269779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Bond Committee Membership</a:t>
            </a:r>
          </a:p>
        </p:txBody>
      </p:sp>
      <p:sp>
        <p:nvSpPr>
          <p:cNvPr id="3" name="Content Placeholder 2"/>
          <p:cNvSpPr>
            <a:spLocks noGrp="1"/>
          </p:cNvSpPr>
          <p:nvPr>
            <p:ph idx="1"/>
          </p:nvPr>
        </p:nvSpPr>
        <p:spPr>
          <a:xfrm>
            <a:off x="3505200" y="1981200"/>
            <a:ext cx="5410200" cy="3886200"/>
          </a:xfrm>
        </p:spPr>
        <p:txBody>
          <a:bodyPr/>
          <a:lstStyle/>
          <a:p>
            <a:r>
              <a:rPr lang="en-US" dirty="0"/>
              <a:t>Term &amp; Duration</a:t>
            </a:r>
          </a:p>
          <a:p>
            <a:r>
              <a:rPr lang="en-US" dirty="0"/>
              <a:t>Conditions of Membership</a:t>
            </a:r>
          </a:p>
          <a:p>
            <a:r>
              <a:rPr lang="en-US" dirty="0"/>
              <a:t>Attendance</a:t>
            </a:r>
          </a:p>
          <a:p>
            <a:r>
              <a:rPr lang="en-US" dirty="0"/>
              <a:t>Actions &amp; Decisions</a:t>
            </a:r>
          </a:p>
          <a:p>
            <a:r>
              <a:rPr lang="en-US" dirty="0"/>
              <a:t>Committee Support</a:t>
            </a:r>
          </a:p>
        </p:txBody>
      </p:sp>
      <p:sp>
        <p:nvSpPr>
          <p:cNvPr id="4" name="Slide Number Placeholder 3"/>
          <p:cNvSpPr>
            <a:spLocks noGrp="1"/>
          </p:cNvSpPr>
          <p:nvPr>
            <p:ph type="sldNum" sz="quarter" idx="10"/>
          </p:nvPr>
        </p:nvSpPr>
        <p:spPr bwMode="auto">
          <a:xfrm>
            <a:off x="4191000" y="63246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fld id="{C9CBCA11-69F2-4FCF-B014-0BF322C9BD09}" type="slidenum">
              <a:rPr lang="en-US" altLang="en-US" smtClean="0"/>
              <a:pPr>
                <a:defRPr/>
              </a:pPr>
              <a:t>6</a:t>
            </a:fld>
            <a:endParaRPr lang="en-US" altLang="en-US" dirty="0"/>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35794" y="2458879"/>
            <a:ext cx="2488406" cy="1655921"/>
          </a:xfrm>
          <a:prstGeom prst="rect">
            <a:avLst/>
          </a:prstGeom>
        </p:spPr>
      </p:pic>
    </p:spTree>
    <p:extLst>
      <p:ext uri="{BB962C8B-B14F-4D97-AF65-F5344CB8AC3E}">
        <p14:creationId xmlns:p14="http://schemas.microsoft.com/office/powerpoint/2010/main" val="77253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a:t>Bond Committee </a:t>
            </a:r>
            <a:br>
              <a:rPr lang="en-US" sz="3400" b="1" dirty="0"/>
            </a:br>
            <a:r>
              <a:rPr lang="en-US" sz="3400" b="1" dirty="0"/>
              <a:t>Responsibilities &amp; Activities</a:t>
            </a:r>
          </a:p>
        </p:txBody>
      </p:sp>
      <p:sp>
        <p:nvSpPr>
          <p:cNvPr id="3" name="Content Placeholder 2"/>
          <p:cNvSpPr>
            <a:spLocks noGrp="1"/>
          </p:cNvSpPr>
          <p:nvPr>
            <p:ph idx="1"/>
          </p:nvPr>
        </p:nvSpPr>
        <p:spPr>
          <a:xfrm>
            <a:off x="228600" y="1676400"/>
            <a:ext cx="8610600" cy="4267200"/>
          </a:xfrm>
        </p:spPr>
        <p:txBody>
          <a:bodyPr/>
          <a:lstStyle/>
          <a:p>
            <a:r>
              <a:rPr lang="en-US" dirty="0"/>
              <a:t>Facilitate Efficient &amp; Economical Use of Bond Expenditures</a:t>
            </a:r>
          </a:p>
          <a:p>
            <a:r>
              <a:rPr lang="en-US" dirty="0"/>
              <a:t>Provide Oversight on District Accountability</a:t>
            </a:r>
          </a:p>
          <a:p>
            <a:r>
              <a:rPr lang="en-US" dirty="0"/>
              <a:t>Comply with Brown Act</a:t>
            </a:r>
          </a:p>
          <a:p>
            <a:endParaRPr lang="en-US" dirty="0"/>
          </a:p>
        </p:txBody>
      </p:sp>
    </p:spTree>
    <p:extLst>
      <p:ext uri="{BB962C8B-B14F-4D97-AF65-F5344CB8AC3E}">
        <p14:creationId xmlns:p14="http://schemas.microsoft.com/office/powerpoint/2010/main" val="90087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a:t>Items Outside of CBOC Responsibilities</a:t>
            </a:r>
          </a:p>
        </p:txBody>
      </p:sp>
      <p:sp>
        <p:nvSpPr>
          <p:cNvPr id="3" name="Content Placeholder 2"/>
          <p:cNvSpPr>
            <a:spLocks noGrp="1"/>
          </p:cNvSpPr>
          <p:nvPr>
            <p:ph idx="1"/>
          </p:nvPr>
        </p:nvSpPr>
        <p:spPr/>
        <p:txBody>
          <a:bodyPr/>
          <a:lstStyle/>
          <a:p>
            <a:r>
              <a:rPr lang="en-US" dirty="0"/>
              <a:t>The Committee </a:t>
            </a:r>
            <a:r>
              <a:rPr lang="en-US" b="1" i="1" dirty="0"/>
              <a:t>shall not</a:t>
            </a:r>
            <a:r>
              <a:rPr lang="en-US" dirty="0"/>
              <a:t>: </a:t>
            </a:r>
          </a:p>
          <a:p>
            <a:pPr lvl="1"/>
            <a:r>
              <a:rPr lang="en-US" dirty="0"/>
              <a:t>Participate in the actual bond sale or issuance process</a:t>
            </a:r>
          </a:p>
          <a:p>
            <a:pPr lvl="1"/>
            <a:r>
              <a:rPr lang="en-US" dirty="0"/>
              <a:t>Negotiate or select contractors or consultants</a:t>
            </a:r>
          </a:p>
          <a:p>
            <a:pPr lvl="1"/>
            <a:r>
              <a:rPr lang="en-US" dirty="0"/>
              <a:t>Inspect job sites without prior permission from the Superintendent</a:t>
            </a:r>
          </a:p>
          <a:p>
            <a:pPr lvl="1"/>
            <a:r>
              <a:rPr lang="en-US" dirty="0"/>
              <a:t>Contact District contractors or consultants without prior permission from Superintendent</a:t>
            </a:r>
          </a:p>
          <a:p>
            <a:pPr lvl="1"/>
            <a:r>
              <a:rPr lang="en-US" dirty="0"/>
              <a:t>Direct staff of the District</a:t>
            </a:r>
          </a:p>
          <a:p>
            <a:pPr lvl="1"/>
            <a:endParaRPr lang="en-US" dirty="0"/>
          </a:p>
        </p:txBody>
      </p:sp>
    </p:spTree>
    <p:extLst>
      <p:ext uri="{BB962C8B-B14F-4D97-AF65-F5344CB8AC3E}">
        <p14:creationId xmlns:p14="http://schemas.microsoft.com/office/powerpoint/2010/main" val="64953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a:t>Items Outside of CBOC Responsibilities</a:t>
            </a:r>
            <a:endParaRPr lang="en-US" sz="3400" dirty="0"/>
          </a:p>
        </p:txBody>
      </p:sp>
      <p:sp>
        <p:nvSpPr>
          <p:cNvPr id="3" name="Content Placeholder 2"/>
          <p:cNvSpPr>
            <a:spLocks noGrp="1"/>
          </p:cNvSpPr>
          <p:nvPr>
            <p:ph idx="1"/>
          </p:nvPr>
        </p:nvSpPr>
        <p:spPr/>
        <p:txBody>
          <a:bodyPr/>
          <a:lstStyle/>
          <a:p>
            <a:r>
              <a:rPr lang="en-US" sz="2600" dirty="0"/>
              <a:t>District has </a:t>
            </a:r>
            <a:r>
              <a:rPr lang="en-US" sz="2600" b="1" i="1" dirty="0"/>
              <a:t>not </a:t>
            </a:r>
            <a:r>
              <a:rPr lang="en-US" sz="2600" dirty="0"/>
              <a:t>charged CBOC with responsibility for: </a:t>
            </a:r>
          </a:p>
          <a:p>
            <a:pPr lvl="1"/>
            <a:r>
              <a:rPr lang="en-US" sz="2600" dirty="0"/>
              <a:t>Projects financed through State of California</a:t>
            </a:r>
          </a:p>
          <a:p>
            <a:pPr lvl="1"/>
            <a:r>
              <a:rPr lang="en-US" sz="2600" dirty="0"/>
              <a:t>Establishment of priorities of bond projects</a:t>
            </a:r>
          </a:p>
          <a:p>
            <a:pPr lvl="1"/>
            <a:r>
              <a:rPr lang="en-US" sz="2600" dirty="0"/>
              <a:t>Selection of consultants and professional service firms, such as architects, engineers and independent audit firms</a:t>
            </a:r>
          </a:p>
          <a:p>
            <a:pPr lvl="1"/>
            <a:r>
              <a:rPr lang="en-US" sz="2600" dirty="0"/>
              <a:t>Design approvals</a:t>
            </a:r>
          </a:p>
          <a:p>
            <a:pPr lvl="1"/>
            <a:r>
              <a:rPr lang="en-US" sz="2600" dirty="0"/>
              <a:t>Order of Construction</a:t>
            </a:r>
          </a:p>
          <a:p>
            <a:pPr lvl="1"/>
            <a:r>
              <a:rPr lang="en-US" sz="2600" dirty="0"/>
              <a:t>Decisions about non-Bond sources of funding</a:t>
            </a:r>
          </a:p>
          <a:p>
            <a:pPr lvl="1"/>
            <a:endParaRPr lang="en-US" dirty="0"/>
          </a:p>
        </p:txBody>
      </p:sp>
    </p:spTree>
    <p:extLst>
      <p:ext uri="{BB962C8B-B14F-4D97-AF65-F5344CB8AC3E}">
        <p14:creationId xmlns:p14="http://schemas.microsoft.com/office/powerpoint/2010/main" val="549832524"/>
      </p:ext>
    </p:extLst>
  </p:cSld>
  <p:clrMapOvr>
    <a:masterClrMapping/>
  </p:clrMapOvr>
</p:sld>
</file>

<file path=ppt/theme/theme1.xml><?xml version="1.0" encoding="utf-8"?>
<a:theme xmlns:a="http://schemas.openxmlformats.org/drawingml/2006/main" name="F3 Grid Body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3 Grid closing slide">
  <a:themeElements>
    <a:clrScheme name="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Grid closing slid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3 Grid closing slid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Grid closing slid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Grid closing slid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Grid closing slid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Grid closing slid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Grid closing slid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Grid closing slid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Grid closing slid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Grid closing slid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Grid closing slid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Grid closing slid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3 Pixel">
  <a:themeElements>
    <a:clrScheme name="2_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F3 Pixe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 I M A N A G E ! 4 6 0 2 2 3 2 . 1 < / d o c u m e n t i d >  
     < s e n d e r i d > A K I N G < / s e n d e r i d >  
     < s e n d e r e m a i l > A K I N G @ F 3 L A W . C O M < / s e n d e r e m a i l >  
     < l a s t m o d i f i e d > 2 0 1 9 - 1 2 - 0 4 T 1 1 : 2 1 : 0 0 . 0 0 0 0 0 0 0 - 0 8 : 0 0 < / l a s t m o d i f i e d >  
     < d a t a b a s e > I M A N A G E < / d a t a b a s e >  
 < / p r o p e r t i e s > 
</file>

<file path=customXml/itemProps1.xml><?xml version="1.0" encoding="utf-8"?>
<ds:datastoreItem xmlns:ds="http://schemas.openxmlformats.org/officeDocument/2006/customXml" ds:itemID="{B6422A79-76C3-45A9-9A04-3824D0B027C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Pixel</Template>
  <TotalTime>2002</TotalTime>
  <Words>5482</Words>
  <Application>Microsoft Office PowerPoint</Application>
  <PresentationFormat>On-screen Show (4:3)</PresentationFormat>
  <Paragraphs>413</Paragraphs>
  <Slides>28</Slides>
  <Notes>25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ＭＳ Ｐゴシック</vt:lpstr>
      <vt:lpstr>Arial</vt:lpstr>
      <vt:lpstr>Arial Unicode MS</vt:lpstr>
      <vt:lpstr>Tahoma</vt:lpstr>
      <vt:lpstr>Wingdings</vt:lpstr>
      <vt:lpstr>F3 Grid Body Slide</vt:lpstr>
      <vt:lpstr>F3 Grid closing slide</vt:lpstr>
      <vt:lpstr>3_Default Design</vt:lpstr>
      <vt:lpstr>2_F3 Pixel</vt:lpstr>
      <vt:lpstr>Measure BB Citizens’ Bond Oversight Committee</vt:lpstr>
      <vt:lpstr>Overview</vt:lpstr>
      <vt:lpstr>Part I: Bond Committee Basics</vt:lpstr>
      <vt:lpstr>Bond Measure BB Projects</vt:lpstr>
      <vt:lpstr>Bond Committee Responsibilities</vt:lpstr>
      <vt:lpstr>Bond Committee Membership</vt:lpstr>
      <vt:lpstr>Bond Committee  Responsibilities &amp; Activities</vt:lpstr>
      <vt:lpstr>Items Outside of CBOC Responsibilities</vt:lpstr>
      <vt:lpstr>Items Outside of CBOC Responsibilities</vt:lpstr>
      <vt:lpstr>Part II: The Brown Act</vt:lpstr>
      <vt:lpstr>What is a Meeting?</vt:lpstr>
      <vt:lpstr>The Meeting Agenda</vt:lpstr>
      <vt:lpstr>Serial Meetings Prohibited!</vt:lpstr>
      <vt:lpstr>Public Participation and Comment</vt:lpstr>
      <vt:lpstr>Robert’s Rules of Order </vt:lpstr>
      <vt:lpstr>Part III: CBOC Bylaws &amp; Ethics</vt:lpstr>
      <vt:lpstr>CBOC Bylaws</vt:lpstr>
      <vt:lpstr>Bylaws – Membership </vt:lpstr>
      <vt:lpstr>Bylaws – Common Questions</vt:lpstr>
      <vt:lpstr>Bylaws – Common Questions</vt:lpstr>
      <vt:lpstr>Bylaws – CBOC Meetings</vt:lpstr>
      <vt:lpstr>Bond Committee Ethics</vt:lpstr>
      <vt:lpstr>Ethics Compliance</vt:lpstr>
      <vt:lpstr>Ethics Compliance</vt:lpstr>
      <vt:lpstr>Gifts - Questions to Ask</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profile</dc:creator>
  <cp:lastModifiedBy>Lelia Gonzalez</cp:lastModifiedBy>
  <cp:revision>184</cp:revision>
  <cp:lastPrinted>2021-08-25T18:54:22Z</cp:lastPrinted>
  <dcterms:created xsi:type="dcterms:W3CDTF">2011-01-28T19:28:18Z</dcterms:created>
  <dcterms:modified xsi:type="dcterms:W3CDTF">2023-07-07T22:51:07Z</dcterms:modified>
</cp:coreProperties>
</file>