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7" r:id="rId5"/>
    <p:sldId id="3793" r:id="rId6"/>
    <p:sldId id="3794" r:id="rId7"/>
    <p:sldId id="467" r:id="rId8"/>
    <p:sldId id="3888" r:id="rId9"/>
    <p:sldId id="3920" r:id="rId10"/>
    <p:sldId id="496" r:id="rId11"/>
    <p:sldId id="3935" r:id="rId12"/>
    <p:sldId id="3937" r:id="rId13"/>
    <p:sldId id="3929" r:id="rId14"/>
    <p:sldId id="3930" r:id="rId15"/>
    <p:sldId id="3921" r:id="rId16"/>
    <p:sldId id="3922" r:id="rId17"/>
    <p:sldId id="3936" r:id="rId18"/>
    <p:sldId id="3925" r:id="rId19"/>
    <p:sldId id="527" r:id="rId20"/>
    <p:sldId id="39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Gerken" initials="HG" lastIdx="24" clrIdx="0">
    <p:extLst>
      <p:ext uri="{19B8F6BF-5375-455C-9EA6-DF929625EA0E}">
        <p15:presenceInfo xmlns:p15="http://schemas.microsoft.com/office/powerpoint/2012/main" userId="S::hgerken@healthequity.com::3ba92fd8-1370-4a82-91b6-e690b24bb754" providerId="AD"/>
      </p:ext>
    </p:extLst>
  </p:cmAuthor>
  <p:cmAuthor id="2" name="Amy Cowin" initials="AC" lastIdx="10" clrIdx="1">
    <p:extLst>
      <p:ext uri="{19B8F6BF-5375-455C-9EA6-DF929625EA0E}">
        <p15:presenceInfo xmlns:p15="http://schemas.microsoft.com/office/powerpoint/2012/main" userId="S::acowin@healthequity.com::eb56b0cb-f9eb-4900-aabd-0bba0cb61343" providerId="AD"/>
      </p:ext>
    </p:extLst>
  </p:cmAuthor>
  <p:cmAuthor id="3" name="Sherisa Bly" initials="SB" lastIdx="44" clrIdx="2">
    <p:extLst>
      <p:ext uri="{19B8F6BF-5375-455C-9EA6-DF929625EA0E}">
        <p15:presenceInfo xmlns:p15="http://schemas.microsoft.com/office/powerpoint/2012/main" userId="S::sbly@healthequity.com::196538dd-f018-4464-8f24-9f2656d320a2" providerId="AD"/>
      </p:ext>
    </p:extLst>
  </p:cmAuthor>
  <p:cmAuthor id="4" name="Robert Miller" initials="RM" lastIdx="6" clrIdx="3">
    <p:extLst>
      <p:ext uri="{19B8F6BF-5375-455C-9EA6-DF929625EA0E}">
        <p15:presenceInfo xmlns:p15="http://schemas.microsoft.com/office/powerpoint/2012/main" userId="S::romiller@healthequity.com::6c0a7fab-3bc5-4054-97cc-ead844f00ba1" providerId="AD"/>
      </p:ext>
    </p:extLst>
  </p:cmAuthor>
  <p:cmAuthor id="5" name="Beau Colvin" initials="BC" lastIdx="8" clrIdx="4">
    <p:extLst>
      <p:ext uri="{19B8F6BF-5375-455C-9EA6-DF929625EA0E}">
        <p15:presenceInfo xmlns:p15="http://schemas.microsoft.com/office/powerpoint/2012/main" userId="S::bcolvin@healthequity.com::a8ed4415-e91e-4ec7-ade8-329fbd416159" providerId="AD"/>
      </p:ext>
    </p:extLst>
  </p:cmAuthor>
  <p:cmAuthor id="6" name="Jason Folks" initials="JF" lastIdx="14" clrIdx="5">
    <p:extLst>
      <p:ext uri="{19B8F6BF-5375-455C-9EA6-DF929625EA0E}">
        <p15:presenceInfo xmlns:p15="http://schemas.microsoft.com/office/powerpoint/2012/main" userId="S::jasonf@healthequity.com::e18c002d-9ccf-4c2a-a2ca-b5803948df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a:srgbClr val="636263"/>
    <a:srgbClr val="007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56395" autoAdjust="0"/>
  </p:normalViewPr>
  <p:slideViewPr>
    <p:cSldViewPr snapToGrid="0">
      <p:cViewPr varScale="1">
        <p:scale>
          <a:sx n="37" d="100"/>
          <a:sy n="37" d="100"/>
        </p:scale>
        <p:origin x="1580" y="40"/>
      </p:cViewPr>
      <p:guideLst/>
    </p:cSldViewPr>
  </p:slideViewPr>
  <p:outlineViewPr>
    <p:cViewPr>
      <p:scale>
        <a:sx n="33" d="100"/>
        <a:sy n="33" d="100"/>
      </p:scale>
      <p:origin x="0" y="-15138"/>
    </p:cViewPr>
  </p:outlin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06T19:09:09.308" idx="23">
    <p:pos x="1668" y="2146"/>
    <p:text>INSERT enrollment date</p:text>
    <p:extLst>
      <p:ext uri="{C676402C-5697-4E1C-873F-D02D1690AC5C}">
        <p15:threadingInfo xmlns:p15="http://schemas.microsoft.com/office/powerpoint/2012/main" timeZoneBias="360"/>
      </p:ext>
    </p:extLst>
  </p:cm>
  <p:cm authorId="1" dt="2021-05-06T19:09:28.758" idx="24">
    <p:pos x="1783" y="2873"/>
    <p:text>INSERT enrollment URL</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D9874-3C56-43E5-9747-C7700867621A}" type="datetimeFigureOut">
              <a:rPr lang="en-US" smtClean="0"/>
              <a:t>7/25/2021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43B8F-3C50-44FF-89BB-5FC7D30605B6}" type="slidenum">
              <a:rPr lang="en-US" smtClean="0"/>
              <a:t>‹#›</a:t>
            </a:fld>
            <a:endParaRPr lang="en-US"/>
          </a:p>
        </p:txBody>
      </p:sp>
    </p:spTree>
    <p:extLst>
      <p:ext uri="{BB962C8B-B14F-4D97-AF65-F5344CB8AC3E}">
        <p14:creationId xmlns:p14="http://schemas.microsoft.com/office/powerpoint/2010/main" val="385066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55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10</a:t>
            </a:fld>
            <a:endParaRPr lang="en-US"/>
          </a:p>
        </p:txBody>
      </p:sp>
    </p:spTree>
    <p:extLst>
      <p:ext uri="{BB962C8B-B14F-4D97-AF65-F5344CB8AC3E}">
        <p14:creationId xmlns:p14="http://schemas.microsoft.com/office/powerpoint/2010/main" val="318619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has animation:</a:t>
            </a:r>
          </a:p>
          <a:p>
            <a:endParaRPr lang="en-US" dirty="0"/>
          </a:p>
          <a:p>
            <a:r>
              <a:rPr lang="en-US" dirty="0"/>
              <a:t>Slide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Ramesh and Priya’s DCFSA savings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Using their DCFSA allows them to save money on taxes while helping pay for childcare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Without an DCFSA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 $3,000 from paycheck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 $900 to taxes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 $2,000 for after school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26362"/>
                </a:solidFill>
                <a:effectLst/>
                <a:uLnTx/>
                <a:uFillTx/>
                <a:latin typeface="Arial"/>
                <a:ea typeface="+mn-ea"/>
                <a:cs typeface="+mn-cs"/>
              </a:rPr>
              <a:t>$100</a:t>
            </a:r>
            <a:r>
              <a:rPr lang="en-US" sz="1200" b="1" dirty="0">
                <a:solidFill>
                  <a:srgbClr val="626362"/>
                </a:solidFill>
                <a:latin typeface="Arial"/>
              </a:rPr>
              <a:t> </a:t>
            </a:r>
            <a:r>
              <a:rPr kumimoji="0" lang="en-US" sz="1200" b="0" i="0" u="none" strike="noStrike" kern="1200" cap="none" spc="0" normalizeH="0" baseline="0" noProof="0" dirty="0">
                <a:ln>
                  <a:noFill/>
                </a:ln>
                <a:solidFill>
                  <a:srgbClr val="626362"/>
                </a:solidFill>
                <a:effectLst/>
                <a:uLnTx/>
                <a:uFillTx/>
                <a:latin typeface="Arial"/>
                <a:ea typeface="+mn-ea"/>
                <a:cs typeface="+mn-cs"/>
              </a:rPr>
              <a:t>leftover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0" marR="0" indent="0" algn="l" rtl="0" eaLnBrk="1" fontAlgn="auto" latinLnBrk="0" hangingPunct="1">
              <a:spcBef>
                <a:spcPts val="0"/>
              </a:spcBef>
              <a:spcAft>
                <a:spcPts val="0"/>
              </a:spcAft>
            </a:pPr>
            <a:r>
              <a:rPr lang="en-US" sz="1800" b="0" i="0" u="none" strike="noStrike" kern="1200" dirty="0">
                <a:solidFill>
                  <a:srgbClr val="007A96"/>
                </a:solidFill>
                <a:effectLst/>
                <a:latin typeface="Arial" panose="020B0604020202020204" pitchFamily="34" charset="0"/>
              </a:rPr>
              <a:t>With a DCFSA:</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endParaRPr lang="en-US" sz="1800" b="0" i="0" u="none" strike="noStrike" kern="1200" dirty="0">
              <a:solidFill>
                <a:srgbClr val="626362"/>
              </a:solidFill>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626362"/>
                </a:solidFill>
                <a:effectLst/>
                <a:latin typeface="Arial" panose="020B0604020202020204" pitchFamily="34" charset="0"/>
              </a:rPr>
              <a:t>+ $3,000 in DCFSA</a:t>
            </a:r>
          </a:p>
          <a:p>
            <a:pPr marL="0" algn="l" rtl="0" eaLnBrk="1" fontAlgn="ctr" latinLnBrk="0" hangingPunct="1">
              <a:spcBef>
                <a:spcPts val="0"/>
              </a:spcBef>
              <a:spcAft>
                <a:spcPts val="0"/>
              </a:spcAft>
            </a:pPr>
            <a:r>
              <a:rPr lang="en-US" sz="1800" b="0" i="0" u="none" strike="noStrike" kern="1200" dirty="0">
                <a:solidFill>
                  <a:srgbClr val="626362"/>
                </a:solidFill>
                <a:effectLst/>
                <a:latin typeface="Arial" panose="020B0604020202020204" pitchFamily="34" charset="0"/>
              </a:rPr>
              <a:t>− $0 to taxes</a:t>
            </a:r>
          </a:p>
          <a:p>
            <a:pPr marL="0" algn="l" rtl="0" eaLnBrk="1" fontAlgn="ctr" latinLnBrk="0" hangingPunct="1">
              <a:spcBef>
                <a:spcPts val="0"/>
              </a:spcBef>
              <a:spcAft>
                <a:spcPts val="0"/>
              </a:spcAft>
            </a:pPr>
            <a:r>
              <a:rPr lang="en-US" sz="1800" b="0" i="0" u="none" strike="noStrike" kern="1200" dirty="0">
                <a:solidFill>
                  <a:srgbClr val="626362"/>
                </a:solidFill>
                <a:effectLst/>
                <a:latin typeface="Arial" panose="020B0604020202020204" pitchFamily="34" charset="0"/>
              </a:rPr>
              <a:t>− $2,000 for after school care</a:t>
            </a:r>
            <a:endParaRPr lang="en-US" sz="1800" b="1" i="0" u="none" strike="noStrike" kern="1200" dirty="0">
              <a:solidFill>
                <a:srgbClr val="007A96"/>
              </a:solidFill>
              <a:effectLst/>
              <a:latin typeface="Arial" panose="020B0604020202020204" pitchFamily="34" charset="0"/>
            </a:endParaRPr>
          </a:p>
          <a:p>
            <a:pPr marL="0" marR="0" indent="0" algn="l" rtl="0" eaLnBrk="1" fontAlgn="auto" latinLnBrk="0" hangingPunct="1">
              <a:spcBef>
                <a:spcPts val="0"/>
              </a:spcBef>
              <a:spcAft>
                <a:spcPts val="0"/>
              </a:spcAft>
            </a:pPr>
            <a:r>
              <a:rPr lang="en-US" sz="1800" b="1" i="0" u="none" strike="noStrike" kern="1200" dirty="0">
                <a:solidFill>
                  <a:srgbClr val="007A96"/>
                </a:solidFill>
                <a:effectLst/>
                <a:latin typeface="Arial" panose="020B0604020202020204" pitchFamily="34" charset="0"/>
              </a:rPr>
              <a:t>$1,000 </a:t>
            </a:r>
            <a:r>
              <a:rPr lang="en-US" sz="1800" b="0" i="0" u="none" strike="noStrike" kern="1200" dirty="0">
                <a:solidFill>
                  <a:srgbClr val="007A96"/>
                </a:solidFill>
                <a:effectLst/>
                <a:latin typeface="Arial" panose="020B0604020202020204" pitchFamily="34" charset="0"/>
              </a:rPr>
              <a:t>leftover for summer camp</a:t>
            </a:r>
            <a:endParaRPr lang="en-US"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12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 status. </a:t>
            </a:r>
            <a:endPar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F2C8D85-238B-4E9A-BCE6-25F85031B071}" type="slidenum">
              <a:rPr lang="en-US" smtClean="0"/>
              <a:t>11</a:t>
            </a:fld>
            <a:endParaRPr lang="en-US"/>
          </a:p>
        </p:txBody>
      </p:sp>
    </p:spTree>
    <p:extLst>
      <p:ext uri="{BB962C8B-B14F-4D97-AF65-F5344CB8AC3E}">
        <p14:creationId xmlns:p14="http://schemas.microsoft.com/office/powerpoint/2010/main" val="292789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BE42FE3-2463-BA40-B165-CCAA241FE5E0}" type="slidenum">
              <a:rPr lang="en-US" smtClean="0"/>
              <a:t>12</a:t>
            </a:fld>
            <a:endParaRPr lang="en-US"/>
          </a:p>
        </p:txBody>
      </p:sp>
    </p:spTree>
    <p:extLst>
      <p:ext uri="{BB962C8B-B14F-4D97-AF65-F5344CB8AC3E}">
        <p14:creationId xmlns:p14="http://schemas.microsoft.com/office/powerpoint/2010/main" val="4096267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13</a:t>
            </a:fld>
            <a:endParaRPr lang="en-US"/>
          </a:p>
        </p:txBody>
      </p:sp>
    </p:spTree>
    <p:extLst>
      <p:ext uri="{BB962C8B-B14F-4D97-AF65-F5344CB8AC3E}">
        <p14:creationId xmlns:p14="http://schemas.microsoft.com/office/powerpoint/2010/main" val="17732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has animation:</a:t>
            </a:r>
          </a:p>
          <a:p>
            <a:endParaRPr lang="en-US" dirty="0"/>
          </a:p>
          <a:p>
            <a:r>
              <a:rPr lang="en-US" dirty="0"/>
              <a:t>Slide Content:</a:t>
            </a:r>
          </a:p>
          <a:p>
            <a:r>
              <a:rPr lang="en-US" sz="1200" b="1" dirty="0">
                <a:latin typeface="+mj-lt"/>
              </a:rPr>
              <a:t>Get started today!</a:t>
            </a:r>
          </a:p>
          <a:p>
            <a:endParaRPr lang="en-US" sz="1200" b="1" dirty="0">
              <a:latin typeface="+mj-lt"/>
            </a:endParaRPr>
          </a:p>
          <a:p>
            <a:pPr marL="342900" marR="0" lvl="0" indent="-342900" algn="l" defTabSz="914400" rtl="0" eaLnBrk="1" fontAlgn="auto" latinLnBrk="0" hangingPunct="1">
              <a:lnSpc>
                <a:spcPct val="110000"/>
              </a:lnSpc>
              <a:spcBef>
                <a:spcPts val="0"/>
              </a:spcBef>
              <a:spcAft>
                <a:spcPts val="600"/>
              </a:spcAft>
              <a:buClrTx/>
              <a:buSzTx/>
              <a:buFont typeface="+mj-lt"/>
              <a:buAutoNum type="arabicPeriod"/>
              <a:tabLst/>
              <a:defRPr/>
            </a:pPr>
            <a:r>
              <a:rPr kumimoji="0" lang="en-US" sz="1600" b="0" i="0" u="none" strike="noStrike" kern="1200" cap="none" spc="0" normalizeH="0" baseline="0" noProof="0" dirty="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Each plan year during open enrollment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Choose election amount for the year (typically cannot change)</a:t>
            </a:r>
          </a:p>
          <a:p>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200" b="0" i="0" u="none" strike="noStrike" kern="1200" cap="none" spc="0" normalizeH="0" baseline="0" noProof="0" dirty="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Pre-tax 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Equal amounts are generally taken from each paycheck</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285750" marR="0" lvl="0" indent="-285750" algn="l" defTabSz="914400" rtl="0" eaLnBrk="1" fontAlgn="auto" latinLnBrk="0" hangingPunct="1">
              <a:lnSpc>
                <a:spcPct val="120000"/>
              </a:lnSpc>
              <a:spcBef>
                <a:spcPts val="0"/>
              </a:spcBef>
              <a:spcAft>
                <a:spcPts val="1200"/>
              </a:spcAft>
              <a:buClrTx/>
              <a:buSzTx/>
              <a:buFont typeface="+mj-lt"/>
              <a:buAutoNum type="arabicPeriod" startAt="3"/>
              <a:tabLst/>
              <a:defRPr/>
            </a:pPr>
            <a:r>
              <a:rPr kumimoji="0" lang="en-US" sz="1200" b="0" i="0" u="none" strike="noStrike" kern="1200" cap="none" spc="0" normalizeH="0" baseline="0" noProof="0" dirty="0">
                <a:ln>
                  <a:noFill/>
                </a:ln>
                <a:solidFill>
                  <a:srgbClr val="007A96"/>
                </a:solidFill>
                <a:effectLst/>
                <a:uLnTx/>
                <a:uFillTx/>
                <a:latin typeface="Arial"/>
                <a:ea typeface="+mn-ea"/>
                <a:cs typeface="+mn-cs"/>
              </a:rPr>
              <a:t>Use your funds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Pay with your HealthEquity</a:t>
            </a:r>
            <a:r>
              <a:rPr kumimoji="0" lang="en-US" sz="1200" b="0" i="0" u="none" strike="noStrike" kern="1200" cap="none" spc="0" normalizeH="0" baseline="30000" noProof="0" dirty="0">
                <a:ln>
                  <a:noFill/>
                </a:ln>
                <a:solidFill>
                  <a:srgbClr val="626362"/>
                </a:solidFill>
                <a:effectLst/>
                <a:uLnTx/>
                <a:uFillTx/>
                <a:latin typeface="Arial"/>
                <a:ea typeface="+mn-ea"/>
                <a:cs typeface="+mn-cs"/>
              </a:rPr>
              <a:t>®</a:t>
            </a:r>
            <a:r>
              <a:rPr kumimoji="0" lang="en-US" sz="1200" b="0" i="0" u="none" strike="noStrike" kern="1200" cap="none" spc="0" normalizeH="0" baseline="0" noProof="0" dirty="0">
                <a:ln>
                  <a:noFill/>
                </a:ln>
                <a:solidFill>
                  <a:srgbClr val="626362"/>
                </a:solidFill>
                <a:effectLst/>
                <a:uLnTx/>
                <a:uFillTx/>
                <a:latin typeface="Arial"/>
                <a:ea typeface="+mn-ea"/>
                <a:cs typeface="+mn-cs"/>
              </a:rPr>
              <a:t> Visa</a:t>
            </a:r>
            <a:r>
              <a:rPr kumimoji="0" lang="en-US" sz="1200" b="0" i="0" u="none" strike="noStrike" kern="1200" cap="none" spc="0" normalizeH="0" baseline="30000" noProof="0" dirty="0">
                <a:ln>
                  <a:noFill/>
                </a:ln>
                <a:solidFill>
                  <a:srgbClr val="626362"/>
                </a:solidFill>
                <a:effectLst/>
                <a:uLnTx/>
                <a:uFillTx/>
                <a:latin typeface="Arial"/>
                <a:ea typeface="+mn-ea"/>
                <a:cs typeface="+mn-cs"/>
              </a:rPr>
              <a:t>®</a:t>
            </a:r>
            <a:r>
              <a:rPr kumimoji="0" lang="en-US" sz="1200" b="0" i="0" u="none" strike="noStrike" kern="1200" cap="none" spc="0" normalizeH="0" baseline="0" noProof="0" dirty="0">
                <a:ln>
                  <a:noFill/>
                </a:ln>
                <a:solidFill>
                  <a:srgbClr val="626362"/>
                </a:solidFill>
                <a:effectLst/>
                <a:uLnTx/>
                <a:uFillTx/>
                <a:latin typeface="Arial"/>
                <a:ea typeface="+mn-ea"/>
                <a:cs typeface="+mn-cs"/>
              </a:rPr>
              <a:t> Reimbursement Account Card</a:t>
            </a:r>
            <a:r>
              <a:rPr kumimoji="0" lang="en-US" sz="1200" b="0" i="0" u="none" strike="noStrike" kern="1200" cap="none" spc="0" normalizeH="0" baseline="30000" noProof="0" dirty="0">
                <a:ln>
                  <a:noFill/>
                </a:ln>
                <a:solidFill>
                  <a:srgbClr val="626362"/>
                </a:solidFill>
                <a:effectLst/>
                <a:uLnTx/>
                <a:uFillTx/>
                <a:latin typeface="Arial"/>
                <a:ea typeface="+mn-ea"/>
                <a:cs typeface="+mn-cs"/>
              </a:rPr>
              <a:t>1</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Submit for reimbursement via the HealthEquity online tool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200" b="1" i="0" u="none" strike="noStrike" kern="1200" cap="none" spc="0" normalizeH="0" baseline="0" noProof="0" dirty="0">
                <a:ln>
                  <a:noFill/>
                </a:ln>
                <a:solidFill>
                  <a:srgbClr val="626362"/>
                </a:solidFill>
                <a:effectLst/>
                <a:uLnTx/>
                <a:uFillTx/>
                <a:latin typeface="Arial"/>
                <a:ea typeface="+mn-ea"/>
                <a:cs typeface="+mn-cs"/>
              </a:rPr>
              <a:t>Remember to save ALL receipts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endParaRPr kumimoji="0" lang="en-US" sz="1200" b="1" i="0" u="none" strike="noStrike" kern="1200" cap="none" spc="0" normalizeH="0" baseline="0" noProof="0" dirty="0">
              <a:ln>
                <a:noFill/>
              </a:ln>
              <a:solidFill>
                <a:srgbClr val="626362"/>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200"/>
              </a:spcAft>
              <a:buClrTx/>
              <a:buSzTx/>
              <a:buFont typeface="Wingdings" pitchFamily="2" charset="2"/>
              <a:buNone/>
              <a:tabLst/>
              <a:defRPr/>
            </a:pP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1200" b="0" i="0" u="none" strike="noStrike" kern="1200" cap="none" spc="0" normalizeH="0" baseline="0" noProof="0" dirty="0">
                <a:ln>
                  <a:noFill/>
                </a:ln>
                <a:solidFill>
                  <a:srgbClr val="626362"/>
                </a:solidFill>
                <a:effectLst/>
                <a:uLnTx/>
                <a:uFillTx/>
                <a:latin typeface="Arial"/>
                <a:ea typeface="+mn-ea"/>
                <a:cs typeface="+mn-cs"/>
              </a:rPr>
              <a:t>This card is issued by The Bancorp Bank; member FDIC pursuant to a license from Visa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p>
        </p:txBody>
      </p:sp>
      <p:sp>
        <p:nvSpPr>
          <p:cNvPr id="4" name="Slide Number Placeholder 3"/>
          <p:cNvSpPr>
            <a:spLocks noGrp="1"/>
          </p:cNvSpPr>
          <p:nvPr>
            <p:ph type="sldNum" sz="quarter" idx="5"/>
          </p:nvPr>
        </p:nvSpPr>
        <p:spPr/>
        <p:txBody>
          <a:bodyPr/>
          <a:lstStyle/>
          <a:p>
            <a:fld id="{9F2C8D85-238B-4E9A-BCE6-25F85031B071}" type="slidenum">
              <a:rPr lang="en-US" smtClean="0"/>
              <a:t>14</a:t>
            </a:fld>
            <a:endParaRPr lang="en-US"/>
          </a:p>
        </p:txBody>
      </p:sp>
    </p:spTree>
    <p:extLst>
      <p:ext uri="{BB962C8B-B14F-4D97-AF65-F5344CB8AC3E}">
        <p14:creationId xmlns:p14="http://schemas.microsoft.com/office/powerpoint/2010/main" val="350668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2C8D85-238B-4E9A-BCE6-25F85031B071}" type="slidenum">
              <a:rPr lang="en-US" smtClean="0"/>
              <a:t>15</a:t>
            </a:fld>
            <a:endParaRPr lang="en-US"/>
          </a:p>
        </p:txBody>
      </p:sp>
    </p:spTree>
    <p:extLst>
      <p:ext uri="{BB962C8B-B14F-4D97-AF65-F5344CB8AC3E}">
        <p14:creationId xmlns:p14="http://schemas.microsoft.com/office/powerpoint/2010/main" val="321856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23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B43B8F-3C50-44FF-89BB-5FC7D30605B6}" type="slidenum">
              <a:rPr lang="en-US" smtClean="0"/>
              <a:t>17</a:t>
            </a:fld>
            <a:endParaRPr lang="en-US"/>
          </a:p>
        </p:txBody>
      </p:sp>
    </p:spTree>
    <p:extLst>
      <p:ext uri="{BB962C8B-B14F-4D97-AF65-F5344CB8AC3E}">
        <p14:creationId xmlns:p14="http://schemas.microsoft.com/office/powerpoint/2010/main" val="108123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43B8F-3C50-44FF-89BB-5FC7D30605B6}" type="slidenum">
              <a:rPr lang="en-US" smtClean="0"/>
              <a:t>2</a:t>
            </a:fld>
            <a:endParaRPr lang="en-US"/>
          </a:p>
        </p:txBody>
      </p:sp>
    </p:spTree>
    <p:extLst>
      <p:ext uri="{BB962C8B-B14F-4D97-AF65-F5344CB8AC3E}">
        <p14:creationId xmlns:p14="http://schemas.microsoft.com/office/powerpoint/2010/main" val="44792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has animation:</a:t>
            </a:r>
          </a:p>
          <a:p>
            <a:endParaRPr lang="en-US" dirty="0"/>
          </a:p>
          <a:p>
            <a:r>
              <a:rPr lang="en-US" dirty="0"/>
              <a:t>Slide Content:</a:t>
            </a:r>
          </a:p>
          <a:p>
            <a:r>
              <a:rPr lang="en-US" sz="1200" b="1" dirty="0"/>
              <a:t>Why choose a Dependent Care FSA?</a:t>
            </a:r>
          </a:p>
          <a:p>
            <a:endParaRPr lang="en-US" sz="1200" b="1" dirty="0"/>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r>
              <a:rPr kumimoji="0" lang="en-US" sz="1600" b="0" i="0" u="none" strike="noStrike" kern="1200" cap="none" spc="0" normalizeH="0" baseline="0" noProof="0" dirty="0">
                <a:ln>
                  <a:noFill/>
                </a:ln>
                <a:solidFill>
                  <a:srgbClr val="007A96"/>
                </a:solidFill>
                <a:effectLst/>
                <a:uLnTx/>
                <a:uFillTx/>
                <a:latin typeface="Arial"/>
                <a:ea typeface="+mn-ea"/>
                <a:cs typeface="+mn-cs"/>
              </a:rPr>
              <a:t>Significant tax savings </a:t>
            </a:r>
            <a:r>
              <a:rPr kumimoji="0" lang="en-US" sz="1200" b="0" i="0" u="none" strike="noStrike" kern="1200" cap="none" spc="0" normalizeH="0" baseline="0" noProof="0" dirty="0">
                <a:ln>
                  <a:noFill/>
                </a:ln>
                <a:solidFill>
                  <a:srgbClr val="626362"/>
                </a:solidFill>
                <a:effectLst/>
                <a:uLnTx/>
                <a:uFillTx/>
                <a:latin typeface="Arial"/>
                <a:ea typeface="+mn-ea"/>
                <a:cs typeface="+mn-cs"/>
              </a:rPr>
              <a:t>Since each dollar you contribute to your DCFSA is tax-deductible</a:t>
            </a:r>
            <a:r>
              <a:rPr kumimoji="0" lang="en-US" sz="1200" b="0" i="0" u="none" strike="noStrike" kern="1200" cap="none" spc="0" normalizeH="0" baseline="30000" noProof="0" dirty="0">
                <a:ln>
                  <a:noFill/>
                </a:ln>
                <a:solidFill>
                  <a:srgbClr val="626362"/>
                </a:solidFill>
                <a:effectLst/>
                <a:uLnTx/>
                <a:uFillTx/>
                <a:latin typeface="Arial"/>
                <a:ea typeface="+mn-ea"/>
                <a:cs typeface="+mn-cs"/>
              </a:rPr>
              <a:t>1</a:t>
            </a:r>
            <a:r>
              <a:rPr kumimoji="0" lang="en-US" sz="1200" b="0" i="0" u="none" strike="noStrike" kern="1200" cap="none" spc="0" normalizeH="0" baseline="0" noProof="0" dirty="0">
                <a:ln>
                  <a:noFill/>
                </a:ln>
                <a:solidFill>
                  <a:srgbClr val="626362"/>
                </a:solidFill>
                <a:effectLst/>
                <a:uLnTx/>
                <a:uFillTx/>
                <a:latin typeface="Arial"/>
                <a:ea typeface="+mn-ea"/>
                <a:cs typeface="+mn-cs"/>
              </a:rPr>
              <a:t> you could potentially save $1500 on eligible medical expenses.</a:t>
            </a:r>
            <a:r>
              <a:rPr kumimoji="0" lang="en-US" sz="1200" b="0" i="0" u="none" strike="noStrike" kern="1200" cap="none" spc="0" normalizeH="0" baseline="30000" noProof="0" dirty="0">
                <a:ln>
                  <a:noFill/>
                </a:ln>
                <a:solidFill>
                  <a:srgbClr val="626362"/>
                </a:solidFill>
                <a:effectLst/>
                <a:uLnTx/>
                <a:uFillTx/>
                <a:latin typeface="Arial"/>
                <a:ea typeface="+mn-ea"/>
                <a:cs typeface="+mn-cs"/>
              </a:rPr>
              <a:t>2</a:t>
            </a:r>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342900" indent="-342900">
              <a:lnSpc>
                <a:spcPct val="110000"/>
              </a:lnSpc>
              <a:spcAft>
                <a:spcPts val="300"/>
              </a:spcAft>
              <a:buFont typeface="+mj-lt"/>
              <a:buAutoNum type="arabicPeriod"/>
              <a:defRPr/>
            </a:pPr>
            <a:r>
              <a:rPr kumimoji="0" lang="en-US" sz="1600" b="0" i="0" u="none" strike="noStrike" kern="1200" cap="none" spc="0" normalizeH="0" baseline="0" noProof="0" dirty="0">
                <a:ln>
                  <a:noFill/>
                </a:ln>
                <a:solidFill>
                  <a:srgbClr val="007A96"/>
                </a:solidFill>
                <a:effectLst/>
                <a:uLnTx/>
                <a:uFillTx/>
                <a:latin typeface="Arial"/>
                <a:ea typeface="+mn-ea"/>
                <a:cs typeface="+mn-cs"/>
              </a:rPr>
              <a:t>Combine with an </a:t>
            </a:r>
            <a:r>
              <a:rPr lang="en-US" sz="1600" dirty="0">
                <a:solidFill>
                  <a:srgbClr val="007A96"/>
                </a:solidFill>
                <a:latin typeface="Arial"/>
              </a:rPr>
              <a:t>HSA </a:t>
            </a:r>
            <a:r>
              <a:rPr kumimoji="0" lang="en-US" sz="1200" b="0" i="0" u="none" strike="noStrike" kern="1200" cap="none" spc="0" normalizeH="0" baseline="0" noProof="0" dirty="0">
                <a:ln>
                  <a:noFill/>
                </a:ln>
                <a:solidFill>
                  <a:srgbClr val="626362"/>
                </a:solidFill>
                <a:effectLst/>
                <a:uLnTx/>
                <a:uFillTx/>
                <a:latin typeface="Arial"/>
                <a:ea typeface="+mn-ea"/>
                <a:cs typeface="+mn-cs"/>
              </a:rPr>
              <a:t>Pairing a DCFSA with a health savings account (HSA) allows you to maximize your pre-tax HSA contributions and contribute additional pre-tax dollars to your DCFSA.</a:t>
            </a:r>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r>
              <a:rPr kumimoji="0" lang="en-US" sz="1600" b="0" i="0" u="none" strike="noStrike" kern="1200" cap="none" spc="0" normalizeH="0" baseline="0" noProof="0" dirty="0">
                <a:ln>
                  <a:noFill/>
                </a:ln>
                <a:solidFill>
                  <a:srgbClr val="007A96"/>
                </a:solidFill>
                <a:effectLst/>
                <a:uLnTx/>
                <a:uFillTx/>
                <a:latin typeface="Arial"/>
                <a:ea typeface="+mn-ea"/>
                <a:cs typeface="+mn-cs"/>
              </a:rPr>
              <a:t>Cover more than you think </a:t>
            </a:r>
            <a:r>
              <a:rPr kumimoji="0" lang="en-US" sz="1200" b="0" i="0" u="none" strike="noStrike" kern="1200" cap="none" spc="0" normalizeH="0" baseline="0" noProof="0" dirty="0">
                <a:ln>
                  <a:noFill/>
                </a:ln>
                <a:solidFill>
                  <a:srgbClr val="626362"/>
                </a:solidFill>
                <a:effectLst/>
                <a:uLnTx/>
                <a:uFillTx/>
                <a:latin typeface="Arial"/>
                <a:ea typeface="+mn-ea"/>
                <a:cs typeface="+mn-cs"/>
              </a:rPr>
              <a:t>Use DCFSA dollars to cover a wide variety of eligible dependent care expenses,</a:t>
            </a:r>
            <a:r>
              <a:rPr kumimoji="0" lang="en-US" sz="1200" b="0" i="0" u="none" strike="noStrike" kern="1200" cap="none" spc="0" normalizeH="0" baseline="30000" noProof="0" dirty="0">
                <a:ln>
                  <a:noFill/>
                </a:ln>
                <a:solidFill>
                  <a:srgbClr val="626362"/>
                </a:solidFill>
                <a:effectLst/>
                <a:uLnTx/>
                <a:uFillTx/>
                <a:latin typeface="Arial"/>
                <a:ea typeface="+mn-ea"/>
                <a:cs typeface="+mn-cs"/>
              </a:rPr>
              <a:t>3</a:t>
            </a:r>
            <a:r>
              <a:rPr kumimoji="0" lang="en-US" sz="1200" b="0" i="0" u="none" strike="noStrike" kern="1200" cap="none" spc="0" normalizeH="0" baseline="0" noProof="0" dirty="0">
                <a:ln>
                  <a:noFill/>
                </a:ln>
                <a:solidFill>
                  <a:srgbClr val="626362"/>
                </a:solidFill>
                <a:effectLst/>
                <a:uLnTx/>
                <a:uFillTx/>
                <a:latin typeface="Arial"/>
                <a:ea typeface="+mn-ea"/>
                <a:cs typeface="+mn-cs"/>
              </a:rPr>
              <a:t> including: daycare, nursery school, and preschool; summer day camp; before or afterschool programs; elder daycare.</a:t>
            </a:r>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300"/>
              </a:spcAft>
              <a:buClrTx/>
              <a:buSzTx/>
              <a:buFont typeface="+mj-lt"/>
              <a:buNone/>
              <a:tabLst/>
              <a:defRPr/>
            </a:pP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FSAs are never taxed at a federal income tax level when used appropriately for qualified medical expenses. Also, most states recognize FSA funds as tax-deductible with very few exceptions. Please consult a tax advisor regarding your state’s specific rules. </a:t>
            </a:r>
            <a:r>
              <a:rPr kumimoji="0" lang="en-US" sz="12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 status. </a:t>
            </a:r>
            <a:r>
              <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400" normalizeH="0" noProof="0" dirty="0">
                <a:ln>
                  <a:noFill/>
                </a:ln>
                <a:solidFill>
                  <a:srgbClr val="626362"/>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2</a:t>
            </a:r>
            <a:r>
              <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 Estimate for illustrative purposes only |</a:t>
            </a:r>
            <a:r>
              <a:rPr kumimoji="0" lang="en-US" sz="1200" b="0" i="0" u="none" strike="noStrike" kern="1200" cap="none" spc="400" normalizeH="0" noProof="0" dirty="0">
                <a:ln>
                  <a:noFill/>
                </a:ln>
                <a:solidFill>
                  <a:srgbClr val="626362"/>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3</a:t>
            </a:r>
            <a:r>
              <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p>
        </p:txBody>
      </p:sp>
      <p:sp>
        <p:nvSpPr>
          <p:cNvPr id="4" name="Slide Number Placeholder 3"/>
          <p:cNvSpPr>
            <a:spLocks noGrp="1"/>
          </p:cNvSpPr>
          <p:nvPr>
            <p:ph type="sldNum" sz="quarter" idx="5"/>
          </p:nvPr>
        </p:nvSpPr>
        <p:spPr/>
        <p:txBody>
          <a:bodyPr/>
          <a:lstStyle/>
          <a:p>
            <a:fld id="{9F2C8D85-238B-4E9A-BCE6-25F85031B071}" type="slidenum">
              <a:rPr lang="en-US" smtClean="0"/>
              <a:t>3</a:t>
            </a:fld>
            <a:endParaRPr lang="en-US"/>
          </a:p>
        </p:txBody>
      </p:sp>
    </p:spTree>
    <p:extLst>
      <p:ext uri="{BB962C8B-B14F-4D97-AF65-F5344CB8AC3E}">
        <p14:creationId xmlns:p14="http://schemas.microsoft.com/office/powerpoint/2010/main" val="181510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606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BE42FE3-2463-BA40-B165-CCAA241FE5E0}" type="slidenum">
              <a:rPr lang="en-US" smtClean="0"/>
              <a:t>5</a:t>
            </a:fld>
            <a:endParaRPr lang="en-US"/>
          </a:p>
        </p:txBody>
      </p:sp>
    </p:spTree>
    <p:extLst>
      <p:ext uri="{BB962C8B-B14F-4D97-AF65-F5344CB8AC3E}">
        <p14:creationId xmlns:p14="http://schemas.microsoft.com/office/powerpoint/2010/main" val="418451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6</a:t>
            </a:fld>
            <a:endParaRPr lang="en-US"/>
          </a:p>
        </p:txBody>
      </p:sp>
    </p:spTree>
    <p:extLst>
      <p:ext uri="{BB962C8B-B14F-4D97-AF65-F5344CB8AC3E}">
        <p14:creationId xmlns:p14="http://schemas.microsoft.com/office/powerpoint/2010/main" val="330996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You can easily search for eligible expenses to use your DCFSA funds on at healthequity.com/learn/dependent-care-expenses/</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7</a:t>
            </a:fld>
            <a:endParaRPr lang="en-US"/>
          </a:p>
        </p:txBody>
      </p:sp>
    </p:spTree>
    <p:extLst>
      <p:ext uri="{BB962C8B-B14F-4D97-AF65-F5344CB8AC3E}">
        <p14:creationId xmlns:p14="http://schemas.microsoft.com/office/powerpoint/2010/main" val="137994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E42FE3-2463-BA40-B165-CCAA241FE5E0}" type="slidenum">
              <a:rPr lang="en-US" smtClean="0"/>
              <a:t>8</a:t>
            </a:fld>
            <a:endParaRPr lang="en-US"/>
          </a:p>
        </p:txBody>
      </p:sp>
    </p:spTree>
    <p:extLst>
      <p:ext uri="{BB962C8B-B14F-4D97-AF65-F5344CB8AC3E}">
        <p14:creationId xmlns:p14="http://schemas.microsoft.com/office/powerpoint/2010/main" val="396131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Mid-year changes with a DCFSA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Unlike most FSA plans, the DCFSA may provide you with the flexibility to make the mid-year changes if you have a qualified life event.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will want to discuss with your plan administrator which of the following changes you may be allowed to make mid-year plan adjustments for:</a:t>
            </a:r>
          </a:p>
          <a:p>
            <a:pPr lvl="0"/>
            <a:r>
              <a:rPr lang="en-US" sz="1200" kern="1200" dirty="0">
                <a:solidFill>
                  <a:schemeClr val="tx1"/>
                </a:solidFill>
                <a:effectLst/>
                <a:latin typeface="+mn-lt"/>
                <a:ea typeface="+mn-ea"/>
                <a:cs typeface="+mn-cs"/>
              </a:rPr>
              <a:t>A change in marital status, such as marriage, divorce, or death of your spouse</a:t>
            </a:r>
          </a:p>
          <a:p>
            <a:pPr lvl="0"/>
            <a:r>
              <a:rPr lang="en-US" sz="1200" kern="1200" dirty="0">
                <a:solidFill>
                  <a:schemeClr val="tx1"/>
                </a:solidFill>
                <a:effectLst/>
                <a:latin typeface="+mn-lt"/>
                <a:ea typeface="+mn-ea"/>
                <a:cs typeface="+mn-cs"/>
              </a:rPr>
              <a:t>A change in the number of your dependents, such as birth or adoption of a child</a:t>
            </a:r>
          </a:p>
          <a:p>
            <a:pPr lvl="0"/>
            <a:r>
              <a:rPr lang="en-US" sz="1200" kern="1200" dirty="0">
                <a:solidFill>
                  <a:schemeClr val="tx1"/>
                </a:solidFill>
                <a:effectLst/>
                <a:latin typeface="+mn-lt"/>
                <a:ea typeface="+mn-ea"/>
                <a:cs typeface="+mn-cs"/>
              </a:rPr>
              <a:t>A change in employment status for you, your spouse, or dependent that affects eligibility</a:t>
            </a:r>
          </a:p>
          <a:p>
            <a:pPr lvl="0"/>
            <a:r>
              <a:rPr lang="en-US" sz="1200" kern="1200" dirty="0">
                <a:solidFill>
                  <a:schemeClr val="tx1"/>
                </a:solidFill>
                <a:effectLst/>
                <a:latin typeface="+mn-lt"/>
                <a:ea typeface="+mn-ea"/>
                <a:cs typeface="+mn-cs"/>
              </a:rPr>
              <a:t>A change in residence for you, your spouse, or dependent</a:t>
            </a:r>
          </a:p>
          <a:p>
            <a:pPr lvl="0"/>
            <a:r>
              <a:rPr lang="en-US" sz="1200" kern="1200" dirty="0">
                <a:solidFill>
                  <a:schemeClr val="tx1"/>
                </a:solidFill>
                <a:effectLst/>
                <a:latin typeface="+mn-lt"/>
                <a:ea typeface="+mn-ea"/>
                <a:cs typeface="+mn-cs"/>
              </a:rPr>
              <a:t>A change in childcare or elder care provider, change in cost, or change in coverage.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9</a:t>
            </a:fld>
            <a:endParaRPr lang="en-US"/>
          </a:p>
        </p:txBody>
      </p:sp>
    </p:spTree>
    <p:extLst>
      <p:ext uri="{BB962C8B-B14F-4D97-AF65-F5344CB8AC3E}">
        <p14:creationId xmlns:p14="http://schemas.microsoft.com/office/powerpoint/2010/main" val="1364617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a:solidFill>
                  <a:srgbClr val="FFFFFF"/>
                </a:solidFill>
                <a:latin typeface="Sanchez Slab Bold" panose="02000000000000000000" pitchFamily="2"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9" name="TextBox 8">
            <a:extLst>
              <a:ext uri="{FF2B5EF4-FFF2-40B4-BE49-F238E27FC236}">
                <a16:creationId xmlns:a16="http://schemas.microsoft.com/office/drawing/2014/main" id="{A90BB92F-6AD3-794F-9A68-356862D68F15}"/>
              </a:ext>
            </a:extLst>
          </p:cNvPr>
          <p:cNvSpPr txBox="1"/>
          <p:nvPr userDrawn="1"/>
        </p:nvSpPr>
        <p:spPr>
          <a:xfrm>
            <a:off x="1109472" y="5992368"/>
            <a:ext cx="9748001" cy="584968"/>
          </a:xfrm>
          <a:prstGeom prst="rect">
            <a:avLst/>
          </a:prstGeom>
          <a:noFill/>
        </p:spPr>
        <p:txBody>
          <a:bodyPr wrap="square" rIns="0" rtlCol="0">
            <a:spAutoFit/>
          </a:bodyPr>
          <a:lstStyle/>
          <a:p>
            <a:pPr algn="l"/>
            <a:r>
              <a:rPr lang="en-US" sz="1067" b="0" i="0" dirty="0">
                <a:solidFill>
                  <a:schemeClr val="bg1"/>
                </a:solidFill>
                <a:latin typeface="Arial" panose="020B0604020202020204" pitchFamily="34" charset="0"/>
                <a:cs typeface="Arial" pitchFamily="34" charset="0"/>
              </a:rPr>
              <a:t>Copyright © 2021 HealthEquity, Inc.</a:t>
            </a:r>
            <a:r>
              <a:rPr lang="en-US" sz="1067" b="0" i="0" baseline="0" dirty="0">
                <a:solidFill>
                  <a:schemeClr val="bg1"/>
                </a:solidFill>
                <a:latin typeface="Arial" panose="020B0604020202020204" pitchFamily="34" charset="0"/>
                <a:cs typeface="Arial" pitchFamily="34" charset="0"/>
              </a:rPr>
              <a:t> All rights reserved.</a:t>
            </a:r>
          </a:p>
          <a:p>
            <a:pPr algn="l"/>
            <a:r>
              <a:rPr lang="en-US" sz="1067" b="0" i="0" dirty="0">
                <a:solidFill>
                  <a:schemeClr val="bg1"/>
                </a:solidFill>
                <a:latin typeface="Arial" panose="020B0604020202020204" pitchFamily="34" charset="0"/>
                <a:cs typeface="Arial" pitchFamily="34" charset="0"/>
              </a:rPr>
              <a:t>HealthEquity does not provide legal, tax or financial advice. Always consult a professional when making life-changing decisions.</a:t>
            </a:r>
          </a:p>
          <a:p>
            <a:pPr algn="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92436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2969355D-9979-4CE4-B885-BF04AA02C27E}"/>
              </a:ext>
            </a:extLst>
          </p:cNvPr>
          <p:cNvSpPr>
            <a:spLocks noGrp="1"/>
          </p:cNvSpPr>
          <p:nvPr>
            <p:ph sz="quarter" idx="10"/>
          </p:nvPr>
        </p:nvSpPr>
        <p:spPr>
          <a:xfrm>
            <a:off x="609600" y="1514475"/>
            <a:ext cx="1819275" cy="450850"/>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2C14AA21-19B9-45EA-8385-38EB64454105}"/>
              </a:ext>
            </a:extLst>
          </p:cNvPr>
          <p:cNvSpPr>
            <a:spLocks noGrp="1"/>
          </p:cNvSpPr>
          <p:nvPr>
            <p:ph sz="quarter" idx="11"/>
          </p:nvPr>
        </p:nvSpPr>
        <p:spPr>
          <a:xfrm>
            <a:off x="609600" y="2271973"/>
            <a:ext cx="1819275" cy="450850"/>
          </a:xfrm>
        </p:spPr>
        <p:txBody>
          <a:bodyPr/>
          <a:lstStyle>
            <a:lvl1pPr marL="0" indent="0">
              <a:buNone/>
              <a:defRPr/>
            </a:lvl1pPr>
          </a:lstStyle>
          <a:p>
            <a:pPr lvl="0"/>
            <a:endParaRPr lang="en-GB" dirty="0"/>
          </a:p>
        </p:txBody>
      </p:sp>
      <p:sp>
        <p:nvSpPr>
          <p:cNvPr id="11" name="Slide Number Placeholder 2">
            <a:extLst>
              <a:ext uri="{FF2B5EF4-FFF2-40B4-BE49-F238E27FC236}">
                <a16:creationId xmlns:a16="http://schemas.microsoft.com/office/drawing/2014/main" id="{BE44B820-B3C7-4D18-96B7-F876EFEBA43C}"/>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247714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540336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94488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1C396D13-3ED2-4CAC-BC64-DFBFAD7ED9F2}"/>
              </a:ext>
            </a:extLst>
          </p:cNvPr>
          <p:cNvSpPr>
            <a:spLocks noGrp="1"/>
          </p:cNvSpPr>
          <p:nvPr>
            <p:ph sz="quarter" idx="10"/>
          </p:nvPr>
        </p:nvSpPr>
        <p:spPr>
          <a:xfrm>
            <a:off x="754063" y="1465263"/>
            <a:ext cx="1524680" cy="436108"/>
          </a:xfrm>
        </p:spPr>
        <p:txBody>
          <a:bodyPr/>
          <a:lstStyle>
            <a:lvl1pPr marL="0" indent="0">
              <a:buNone/>
              <a:defRPr/>
            </a:lvl1pPr>
          </a:lstStyle>
          <a:p>
            <a:pPr lvl="0"/>
            <a:endParaRPr lang="en-GB" dirty="0"/>
          </a:p>
        </p:txBody>
      </p:sp>
      <p:sp>
        <p:nvSpPr>
          <p:cNvPr id="10" name="Content Placeholder 4">
            <a:extLst>
              <a:ext uri="{FF2B5EF4-FFF2-40B4-BE49-F238E27FC236}">
                <a16:creationId xmlns:a16="http://schemas.microsoft.com/office/drawing/2014/main" id="{C4DE0CFF-E855-4772-8957-BDEEED92D557}"/>
              </a:ext>
            </a:extLst>
          </p:cNvPr>
          <p:cNvSpPr>
            <a:spLocks noGrp="1"/>
          </p:cNvSpPr>
          <p:nvPr>
            <p:ph sz="quarter" idx="11"/>
          </p:nvPr>
        </p:nvSpPr>
        <p:spPr>
          <a:xfrm>
            <a:off x="754063" y="1963173"/>
            <a:ext cx="1524680" cy="436108"/>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0F92A2AB-AEF7-4412-9C27-91FC41F2D3C1}"/>
              </a:ext>
            </a:extLst>
          </p:cNvPr>
          <p:cNvSpPr>
            <a:spLocks noGrp="1"/>
          </p:cNvSpPr>
          <p:nvPr>
            <p:ph sz="quarter" idx="12"/>
          </p:nvPr>
        </p:nvSpPr>
        <p:spPr>
          <a:xfrm>
            <a:off x="754063" y="2533314"/>
            <a:ext cx="1524680" cy="436108"/>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8DE06060-D883-4A81-923C-55CF616E27B1}"/>
              </a:ext>
            </a:extLst>
          </p:cNvPr>
          <p:cNvSpPr>
            <a:spLocks noGrp="1"/>
          </p:cNvSpPr>
          <p:nvPr>
            <p:ph sz="quarter" idx="13"/>
          </p:nvPr>
        </p:nvSpPr>
        <p:spPr>
          <a:xfrm>
            <a:off x="754063" y="3210946"/>
            <a:ext cx="1524680" cy="436108"/>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C2FF281B-DB91-4441-88AB-16A325DBEAEB}"/>
              </a:ext>
            </a:extLst>
          </p:cNvPr>
          <p:cNvSpPr>
            <a:spLocks noGrp="1"/>
          </p:cNvSpPr>
          <p:nvPr>
            <p:ph sz="quarter" idx="14"/>
          </p:nvPr>
        </p:nvSpPr>
        <p:spPr>
          <a:xfrm>
            <a:off x="754063" y="3708856"/>
            <a:ext cx="1524680" cy="436108"/>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860D9849-592B-4BBF-BF62-32708A015B95}"/>
              </a:ext>
            </a:extLst>
          </p:cNvPr>
          <p:cNvSpPr>
            <a:spLocks noGrp="1"/>
          </p:cNvSpPr>
          <p:nvPr>
            <p:ph sz="quarter" idx="15"/>
          </p:nvPr>
        </p:nvSpPr>
        <p:spPr>
          <a:xfrm>
            <a:off x="754063" y="4278997"/>
            <a:ext cx="1524680" cy="436108"/>
          </a:xfrm>
        </p:spPr>
        <p:txBody>
          <a:bodyPr/>
          <a:lstStyle>
            <a:lvl1pPr marL="0" indent="0">
              <a:buNone/>
              <a:defRPr/>
            </a:lvl1pPr>
          </a:lstStyle>
          <a:p>
            <a:pPr lvl="0"/>
            <a:endParaRPr lang="en-GB" dirty="0"/>
          </a:p>
        </p:txBody>
      </p:sp>
      <p:cxnSp>
        <p:nvCxnSpPr>
          <p:cNvPr id="9" name="Straight Connector 8">
            <a:extLst>
              <a:ext uri="{FF2B5EF4-FFF2-40B4-BE49-F238E27FC236}">
                <a16:creationId xmlns:a16="http://schemas.microsoft.com/office/drawing/2014/main" id="{635A5117-D2D2-4C4A-98EC-B36497E67D61}"/>
              </a:ext>
              <a:ext uri="{C183D7F6-B498-43B3-948B-1728B52AA6E4}">
                <adec:decorative xmlns:adec="http://schemas.microsoft.com/office/drawing/2017/decorative" val="1"/>
              </a:ext>
            </a:extLst>
          </p:cNvPr>
          <p:cNvCxnSpPr>
            <a:cxnSpLocks/>
          </p:cNvCxnSpPr>
          <p:nvPr userDrawn="1"/>
        </p:nvCxnSpPr>
        <p:spPr>
          <a:xfrm>
            <a:off x="2544018" y="3620809"/>
            <a:ext cx="0" cy="14426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9281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4515563D-72E1-4789-BCA1-B3E22ACE2EE9}"/>
              </a:ext>
            </a:extLst>
          </p:cNvPr>
          <p:cNvSpPr>
            <a:spLocks noGrp="1"/>
          </p:cNvSpPr>
          <p:nvPr>
            <p:ph sz="quarter" idx="10"/>
          </p:nvPr>
        </p:nvSpPr>
        <p:spPr>
          <a:xfrm>
            <a:off x="990600" y="1257300"/>
            <a:ext cx="2133600" cy="1009650"/>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22293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154732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652711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3" name="Content Placeholder 2">
            <a:extLst>
              <a:ext uri="{FF2B5EF4-FFF2-40B4-BE49-F238E27FC236}">
                <a16:creationId xmlns:a16="http://schemas.microsoft.com/office/drawing/2014/main" id="{5E2EC5CE-06DB-43FE-ABA4-C39E4AEEB066}"/>
              </a:ext>
            </a:extLst>
          </p:cNvPr>
          <p:cNvSpPr>
            <a:spLocks noGrp="1"/>
          </p:cNvSpPr>
          <p:nvPr>
            <p:ph sz="quarter" idx="10"/>
          </p:nvPr>
        </p:nvSpPr>
        <p:spPr>
          <a:xfrm>
            <a:off x="531813" y="1624013"/>
            <a:ext cx="2101850" cy="600075"/>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03254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2" name="Title 1">
            <a:extLst>
              <a:ext uri="{FF2B5EF4-FFF2-40B4-BE49-F238E27FC236}">
                <a16:creationId xmlns:a16="http://schemas.microsoft.com/office/drawing/2014/main" id="{D431F0AD-1F6F-4FA6-8E13-4589E9DA0DA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60264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9" name="Title 8">
            <a:extLst>
              <a:ext uri="{FF2B5EF4-FFF2-40B4-BE49-F238E27FC236}">
                <a16:creationId xmlns:a16="http://schemas.microsoft.com/office/drawing/2014/main" id="{17060454-2445-423A-9392-1D3184814751}"/>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05536830-6B03-4A69-A53E-B0BA90C1D961}"/>
              </a:ext>
            </a:extLst>
          </p:cNvPr>
          <p:cNvSpPr>
            <a:spLocks noGrp="1"/>
          </p:cNvSpPr>
          <p:nvPr>
            <p:ph sz="quarter" idx="10"/>
          </p:nvPr>
        </p:nvSpPr>
        <p:spPr>
          <a:xfrm>
            <a:off x="609600" y="1460500"/>
            <a:ext cx="1314450" cy="531813"/>
          </a:xfrm>
        </p:spPr>
        <p:txBody>
          <a:bodyPr/>
          <a:lstStyle>
            <a:lvl1pPr marL="0" indent="0">
              <a:buNone/>
              <a:defRPr/>
            </a:lvl1pPr>
          </a:lstStyle>
          <a:p>
            <a:pPr lvl="0"/>
            <a:endParaRPr lang="en-GB" dirty="0"/>
          </a:p>
        </p:txBody>
      </p:sp>
      <p:sp>
        <p:nvSpPr>
          <p:cNvPr id="12" name="Content Placeholder 10">
            <a:extLst>
              <a:ext uri="{FF2B5EF4-FFF2-40B4-BE49-F238E27FC236}">
                <a16:creationId xmlns:a16="http://schemas.microsoft.com/office/drawing/2014/main" id="{A638F193-02B8-43C1-B455-480D6217E7D3}"/>
              </a:ext>
            </a:extLst>
          </p:cNvPr>
          <p:cNvSpPr>
            <a:spLocks noGrp="1"/>
          </p:cNvSpPr>
          <p:nvPr>
            <p:ph sz="quarter" idx="11"/>
          </p:nvPr>
        </p:nvSpPr>
        <p:spPr>
          <a:xfrm>
            <a:off x="609600" y="2119882"/>
            <a:ext cx="1314450" cy="531813"/>
          </a:xfrm>
        </p:spPr>
        <p:txBody>
          <a:bodyPr/>
          <a:lstStyle>
            <a:lvl1pPr marL="0" indent="0">
              <a:buNone/>
              <a:defRPr/>
            </a:lvl1pPr>
          </a:lstStyle>
          <a:p>
            <a:pPr lvl="0"/>
            <a:endParaRPr lang="en-GB" dirty="0"/>
          </a:p>
        </p:txBody>
      </p:sp>
      <p:sp>
        <p:nvSpPr>
          <p:cNvPr id="13" name="Content Placeholder 10">
            <a:extLst>
              <a:ext uri="{FF2B5EF4-FFF2-40B4-BE49-F238E27FC236}">
                <a16:creationId xmlns:a16="http://schemas.microsoft.com/office/drawing/2014/main" id="{85779A6D-5A8C-4CA4-9CB3-F3D87A167631}"/>
              </a:ext>
            </a:extLst>
          </p:cNvPr>
          <p:cNvSpPr>
            <a:spLocks noGrp="1"/>
          </p:cNvSpPr>
          <p:nvPr>
            <p:ph sz="quarter" idx="12"/>
          </p:nvPr>
        </p:nvSpPr>
        <p:spPr>
          <a:xfrm>
            <a:off x="609600" y="2779264"/>
            <a:ext cx="1314450" cy="531813"/>
          </a:xfrm>
        </p:spPr>
        <p:txBody>
          <a:bodyPr/>
          <a:lstStyle>
            <a:lvl1pPr marL="0" indent="0">
              <a:buNone/>
              <a:defRPr/>
            </a:lvl1pPr>
          </a:lstStyle>
          <a:p>
            <a:pPr lvl="0"/>
            <a:endParaRPr lang="en-GB" dirty="0"/>
          </a:p>
        </p:txBody>
      </p:sp>
      <p:sp>
        <p:nvSpPr>
          <p:cNvPr id="14" name="Content Placeholder 10">
            <a:extLst>
              <a:ext uri="{FF2B5EF4-FFF2-40B4-BE49-F238E27FC236}">
                <a16:creationId xmlns:a16="http://schemas.microsoft.com/office/drawing/2014/main" id="{FA316ED6-4A15-4B4A-B2D1-B24FA3063372}"/>
              </a:ext>
            </a:extLst>
          </p:cNvPr>
          <p:cNvSpPr>
            <a:spLocks noGrp="1"/>
          </p:cNvSpPr>
          <p:nvPr>
            <p:ph sz="quarter" idx="13"/>
          </p:nvPr>
        </p:nvSpPr>
        <p:spPr>
          <a:xfrm>
            <a:off x="609600" y="3438646"/>
            <a:ext cx="1314450" cy="531813"/>
          </a:xfrm>
        </p:spPr>
        <p:txBody>
          <a:bodyPr/>
          <a:lstStyle>
            <a:lvl1pPr marL="0" indent="0">
              <a:buNone/>
              <a:defRPr/>
            </a:lvl1pPr>
          </a:lstStyle>
          <a:p>
            <a:pPr lvl="0"/>
            <a:endParaRPr lang="en-GB" dirty="0"/>
          </a:p>
        </p:txBody>
      </p:sp>
      <p:sp>
        <p:nvSpPr>
          <p:cNvPr id="15" name="Content Placeholder 10">
            <a:extLst>
              <a:ext uri="{FF2B5EF4-FFF2-40B4-BE49-F238E27FC236}">
                <a16:creationId xmlns:a16="http://schemas.microsoft.com/office/drawing/2014/main" id="{504CFADB-6596-4AC8-8B4F-A05F476A5AED}"/>
              </a:ext>
            </a:extLst>
          </p:cNvPr>
          <p:cNvSpPr>
            <a:spLocks noGrp="1"/>
          </p:cNvSpPr>
          <p:nvPr>
            <p:ph sz="quarter" idx="14"/>
          </p:nvPr>
        </p:nvSpPr>
        <p:spPr>
          <a:xfrm>
            <a:off x="2836460" y="1460500"/>
            <a:ext cx="1314450" cy="531813"/>
          </a:xfrm>
        </p:spPr>
        <p:txBody>
          <a:bodyPr/>
          <a:lstStyle>
            <a:lvl1pPr marL="0" indent="0">
              <a:buNone/>
              <a:defRPr/>
            </a:lvl1pPr>
          </a:lstStyle>
          <a:p>
            <a:pPr lvl="0"/>
            <a:endParaRPr lang="en-GB" dirty="0"/>
          </a:p>
        </p:txBody>
      </p:sp>
      <p:sp>
        <p:nvSpPr>
          <p:cNvPr id="16" name="Content Placeholder 10">
            <a:extLst>
              <a:ext uri="{FF2B5EF4-FFF2-40B4-BE49-F238E27FC236}">
                <a16:creationId xmlns:a16="http://schemas.microsoft.com/office/drawing/2014/main" id="{C7DB6E63-5591-4FFF-B33A-4D4A9BBD8CCD}"/>
              </a:ext>
            </a:extLst>
          </p:cNvPr>
          <p:cNvSpPr>
            <a:spLocks noGrp="1"/>
          </p:cNvSpPr>
          <p:nvPr>
            <p:ph sz="quarter" idx="15"/>
          </p:nvPr>
        </p:nvSpPr>
        <p:spPr>
          <a:xfrm>
            <a:off x="2836460" y="2119882"/>
            <a:ext cx="1314450" cy="531813"/>
          </a:xfrm>
        </p:spPr>
        <p:txBody>
          <a:bodyPr/>
          <a:lstStyle>
            <a:lvl1pPr marL="0" indent="0">
              <a:buNone/>
              <a:defRPr/>
            </a:lvl1pPr>
          </a:lstStyle>
          <a:p>
            <a:pPr lvl="0"/>
            <a:endParaRPr lang="en-GB" dirty="0"/>
          </a:p>
        </p:txBody>
      </p:sp>
      <p:sp>
        <p:nvSpPr>
          <p:cNvPr id="17" name="Content Placeholder 10">
            <a:extLst>
              <a:ext uri="{FF2B5EF4-FFF2-40B4-BE49-F238E27FC236}">
                <a16:creationId xmlns:a16="http://schemas.microsoft.com/office/drawing/2014/main" id="{0290AEB2-07C0-4813-8C06-478545F24F4D}"/>
              </a:ext>
            </a:extLst>
          </p:cNvPr>
          <p:cNvSpPr>
            <a:spLocks noGrp="1"/>
          </p:cNvSpPr>
          <p:nvPr>
            <p:ph sz="quarter" idx="16"/>
          </p:nvPr>
        </p:nvSpPr>
        <p:spPr>
          <a:xfrm>
            <a:off x="2836460" y="2779264"/>
            <a:ext cx="1314450" cy="531813"/>
          </a:xfrm>
        </p:spPr>
        <p:txBody>
          <a:bodyPr/>
          <a:lstStyle>
            <a:lvl1pPr marL="0" indent="0">
              <a:buNone/>
              <a:defRPr/>
            </a:lvl1pPr>
          </a:lstStyle>
          <a:p>
            <a:pPr lvl="0"/>
            <a:endParaRPr lang="en-GB" dirty="0"/>
          </a:p>
        </p:txBody>
      </p:sp>
      <p:sp>
        <p:nvSpPr>
          <p:cNvPr id="18" name="Content Placeholder 10">
            <a:extLst>
              <a:ext uri="{FF2B5EF4-FFF2-40B4-BE49-F238E27FC236}">
                <a16:creationId xmlns:a16="http://schemas.microsoft.com/office/drawing/2014/main" id="{D8CABD1A-7BDA-4D39-8F87-02F26B1CE361}"/>
              </a:ext>
            </a:extLst>
          </p:cNvPr>
          <p:cNvSpPr>
            <a:spLocks noGrp="1"/>
          </p:cNvSpPr>
          <p:nvPr>
            <p:ph sz="quarter" idx="17"/>
          </p:nvPr>
        </p:nvSpPr>
        <p:spPr>
          <a:xfrm>
            <a:off x="2836460" y="3438646"/>
            <a:ext cx="1314450" cy="531813"/>
          </a:xfrm>
        </p:spPr>
        <p:txBody>
          <a:bodyPr/>
          <a:lstStyle>
            <a:lvl1pPr marL="0" indent="0">
              <a:buNone/>
              <a:defRPr/>
            </a:lvl1pPr>
          </a:lstStyle>
          <a:p>
            <a:pPr lvl="0"/>
            <a:endParaRPr lang="en-GB" dirty="0"/>
          </a:p>
        </p:txBody>
      </p:sp>
      <p:sp>
        <p:nvSpPr>
          <p:cNvPr id="19" name="Slide Number Placeholder 1">
            <a:extLst>
              <a:ext uri="{FF2B5EF4-FFF2-40B4-BE49-F238E27FC236}">
                <a16:creationId xmlns:a16="http://schemas.microsoft.com/office/drawing/2014/main" id="{EA750A55-D180-4C9C-8E34-1AA19D15F197}"/>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t>‹#›</a:t>
            </a:fld>
            <a:endParaRPr lang="en-US"/>
          </a:p>
        </p:txBody>
      </p:sp>
    </p:spTree>
    <p:extLst>
      <p:ext uri="{BB962C8B-B14F-4D97-AF65-F5344CB8AC3E}">
        <p14:creationId xmlns:p14="http://schemas.microsoft.com/office/powerpoint/2010/main" val="39927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BA90-9A2C-4E76-8F8F-7732C8498642}"/>
              </a:ext>
            </a:extLst>
          </p:cNvPr>
          <p:cNvSpPr>
            <a:spLocks noGrp="1"/>
          </p:cNvSpPr>
          <p:nvPr>
            <p:ph type="title"/>
          </p:nvPr>
        </p:nvSpPr>
        <p:spPr/>
        <p:txBody>
          <a:bodyPr/>
          <a:lstStyle/>
          <a:p>
            <a:r>
              <a:rPr lang="en-US"/>
              <a:t>Click to edit Master title style</a:t>
            </a:r>
            <a:endParaRPr lang="en-GB"/>
          </a:p>
        </p:txBody>
      </p:sp>
      <p:cxnSp>
        <p:nvCxnSpPr>
          <p:cNvPr id="20" name="Straight Connector 19">
            <a:extLst>
              <a:ext uri="{C183D7F6-B498-43B3-948B-1728B52AA6E4}">
                <adec:decorative xmlns:adec="http://schemas.microsoft.com/office/drawing/2017/decorative" val="1"/>
              </a:ext>
            </a:extLst>
          </p:cNvPr>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C183D7F6-B498-43B3-948B-1728B52AA6E4}">
                <adec:decorative xmlns:adec="http://schemas.microsoft.com/office/drawing/2017/decorative" val="1"/>
              </a:ext>
            </a:extLst>
          </p:cNvPr>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4" name="Content Placeholder 3">
            <a:extLst>
              <a:ext uri="{FF2B5EF4-FFF2-40B4-BE49-F238E27FC236}">
                <a16:creationId xmlns:a16="http://schemas.microsoft.com/office/drawing/2014/main" id="{D6F02100-C16D-46A5-8A01-2119859732BB}"/>
              </a:ext>
            </a:extLst>
          </p:cNvPr>
          <p:cNvSpPr>
            <a:spLocks noGrp="1"/>
          </p:cNvSpPr>
          <p:nvPr>
            <p:ph sz="quarter" idx="10"/>
          </p:nvPr>
        </p:nvSpPr>
        <p:spPr>
          <a:xfrm>
            <a:off x="765175" y="1933575"/>
            <a:ext cx="2068513" cy="585788"/>
          </a:xfrm>
        </p:spPr>
        <p:txBody>
          <a:bodyPr/>
          <a:lstStyle>
            <a:lvl1pPr marL="0" indent="0">
              <a:buNone/>
              <a:defRPr/>
            </a:lvl1pPr>
          </a:lstStyle>
          <a:p>
            <a:pPr lvl="0"/>
            <a:endParaRPr lang="en-GB" dirty="0"/>
          </a:p>
        </p:txBody>
      </p:sp>
      <p:sp>
        <p:nvSpPr>
          <p:cNvPr id="11" name="Content Placeholder 3">
            <a:extLst>
              <a:ext uri="{FF2B5EF4-FFF2-40B4-BE49-F238E27FC236}">
                <a16:creationId xmlns:a16="http://schemas.microsoft.com/office/drawing/2014/main" id="{2D6DFB04-5639-48FD-B3A9-17F9652C180A}"/>
              </a:ext>
            </a:extLst>
          </p:cNvPr>
          <p:cNvSpPr>
            <a:spLocks noGrp="1"/>
          </p:cNvSpPr>
          <p:nvPr>
            <p:ph sz="quarter" idx="11"/>
          </p:nvPr>
        </p:nvSpPr>
        <p:spPr>
          <a:xfrm>
            <a:off x="765175" y="2843212"/>
            <a:ext cx="2068513" cy="585788"/>
          </a:xfrm>
        </p:spPr>
        <p:txBody>
          <a:bodyPr/>
          <a:lstStyle>
            <a:lvl1pPr marL="0" indent="0">
              <a:buNone/>
              <a:defRPr/>
            </a:lvl1pPr>
          </a:lstStyle>
          <a:p>
            <a:pPr lvl="0"/>
            <a:endParaRPr lang="en-GB" dirty="0"/>
          </a:p>
        </p:txBody>
      </p:sp>
      <p:sp>
        <p:nvSpPr>
          <p:cNvPr id="12" name="Content Placeholder 3">
            <a:extLst>
              <a:ext uri="{FF2B5EF4-FFF2-40B4-BE49-F238E27FC236}">
                <a16:creationId xmlns:a16="http://schemas.microsoft.com/office/drawing/2014/main" id="{FD12B418-1650-4C0D-BED9-BF032D3BA636}"/>
              </a:ext>
            </a:extLst>
          </p:cNvPr>
          <p:cNvSpPr>
            <a:spLocks noGrp="1"/>
          </p:cNvSpPr>
          <p:nvPr>
            <p:ph sz="quarter" idx="12"/>
          </p:nvPr>
        </p:nvSpPr>
        <p:spPr>
          <a:xfrm>
            <a:off x="765175" y="3774373"/>
            <a:ext cx="2068513" cy="585788"/>
          </a:xfrm>
        </p:spPr>
        <p:txBody>
          <a:bodyPr/>
          <a:lstStyle>
            <a:lvl1pPr marL="0" indent="0">
              <a:buNone/>
              <a:defRPr/>
            </a:lvl1pPr>
          </a:lstStyle>
          <a:p>
            <a:pPr lvl="0"/>
            <a:endParaRPr lang="en-GB" dirty="0"/>
          </a:p>
        </p:txBody>
      </p:sp>
      <p:sp>
        <p:nvSpPr>
          <p:cNvPr id="13" name="Content Placeholder 3">
            <a:extLst>
              <a:ext uri="{FF2B5EF4-FFF2-40B4-BE49-F238E27FC236}">
                <a16:creationId xmlns:a16="http://schemas.microsoft.com/office/drawing/2014/main" id="{3402A585-7960-46DB-AE4B-7467E56C1423}"/>
              </a:ext>
            </a:extLst>
          </p:cNvPr>
          <p:cNvSpPr>
            <a:spLocks noGrp="1"/>
          </p:cNvSpPr>
          <p:nvPr>
            <p:ph sz="quarter" idx="13"/>
          </p:nvPr>
        </p:nvSpPr>
        <p:spPr>
          <a:xfrm>
            <a:off x="765175" y="4684010"/>
            <a:ext cx="2068513" cy="585788"/>
          </a:xfrm>
        </p:spPr>
        <p:txBody>
          <a:bodyPr/>
          <a:lstStyle>
            <a:lvl1pPr marL="0" indent="0">
              <a:buNone/>
              <a:defRPr/>
            </a:lvl1pPr>
          </a:lstStyle>
          <a:p>
            <a:pPr lvl="0"/>
            <a:endParaRPr lang="en-GB" dirty="0"/>
          </a:p>
        </p:txBody>
      </p:sp>
      <p:cxnSp>
        <p:nvCxnSpPr>
          <p:cNvPr id="14" name="Straight Connector 13">
            <a:extLst>
              <a:ext uri="{FF2B5EF4-FFF2-40B4-BE49-F238E27FC236}">
                <a16:creationId xmlns:a16="http://schemas.microsoft.com/office/drawing/2014/main" id="{5B9213E0-CC84-4A3C-8626-12A1EE69E8C4}"/>
              </a:ext>
              <a:ext uri="{C183D7F6-B498-43B3-948B-1728B52AA6E4}">
                <adec:decorative xmlns:adec="http://schemas.microsoft.com/office/drawing/2017/decorative" val="1"/>
              </a:ext>
            </a:extLst>
          </p:cNvPr>
          <p:cNvCxnSpPr>
            <a:cxnSpLocks/>
          </p:cNvCxnSpPr>
          <p:nvPr userDrawn="1"/>
        </p:nvCxnSpPr>
        <p:spPr>
          <a:xfrm>
            <a:off x="3901440" y="855392"/>
            <a:ext cx="0" cy="432187"/>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566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583062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4092378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750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72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27723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323456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C0F5-5263-4092-96F1-635C5B56A6A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586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1281-EE02-4224-9B89-D8BD0686C21D}"/>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E116C131-8F7B-4D58-87E3-DB3BB14F57D7}"/>
              </a:ext>
            </a:extLst>
          </p:cNvPr>
          <p:cNvSpPr>
            <a:spLocks noGrp="1"/>
          </p:cNvSpPr>
          <p:nvPr>
            <p:ph sz="quarter" idx="10"/>
          </p:nvPr>
        </p:nvSpPr>
        <p:spPr>
          <a:xfrm>
            <a:off x="982663" y="1651000"/>
            <a:ext cx="1979612" cy="628650"/>
          </a:xfrm>
        </p:spPr>
        <p:txBody>
          <a:bodyPr/>
          <a:lstStyle>
            <a:lvl1pPr marL="0" indent="0">
              <a:buNone/>
              <a:defRPr/>
            </a:lvl1pPr>
          </a:lstStyle>
          <a:p>
            <a:pPr lvl="0"/>
            <a:endParaRPr lang="en-GB" dirty="0"/>
          </a:p>
        </p:txBody>
      </p:sp>
      <p:sp>
        <p:nvSpPr>
          <p:cNvPr id="4" name="Rectangle 3">
            <a:extLst>
              <a:ext uri="{FF2B5EF4-FFF2-40B4-BE49-F238E27FC236}">
                <a16:creationId xmlns:a16="http://schemas.microsoft.com/office/drawing/2014/main" id="{BA5D88E8-A289-42AC-898A-3BEC0E40AE2C}"/>
              </a:ext>
              <a:ext uri="{C183D7F6-B498-43B3-948B-1728B52AA6E4}">
                <adec:decorative xmlns:adec="http://schemas.microsoft.com/office/drawing/2017/decorative" val="1"/>
              </a:ext>
            </a:extLst>
          </p:cNvPr>
          <p:cNvSpPr/>
          <p:nvPr userDrawn="1"/>
        </p:nvSpPr>
        <p:spPr>
          <a:xfrm>
            <a:off x="6644639" y="1470924"/>
            <a:ext cx="5547361" cy="424407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1559603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ED42-7CC5-4F58-A02C-5D03B81CEE8D}"/>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EA0112E1-D0BA-433D-A065-12362BDD45DA}"/>
              </a:ext>
            </a:extLst>
          </p:cNvPr>
          <p:cNvSpPr>
            <a:spLocks noGrp="1"/>
          </p:cNvSpPr>
          <p:nvPr>
            <p:ph sz="quarter" idx="10"/>
          </p:nvPr>
        </p:nvSpPr>
        <p:spPr>
          <a:xfrm>
            <a:off x="968375" y="1801813"/>
            <a:ext cx="1952625" cy="504825"/>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508224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0CA9-E4CC-4E9A-87F7-E3BB2C5275B9}"/>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B1C905C8-A75A-49F2-ADBE-49C44E540804}"/>
              </a:ext>
              <a:ext uri="{C183D7F6-B498-43B3-948B-1728B52AA6E4}">
                <adec:decorative xmlns:adec="http://schemas.microsoft.com/office/drawing/2017/decorative" val="1"/>
              </a:ext>
            </a:extLst>
          </p:cNvPr>
          <p:cNvSpPr/>
          <p:nvPr userDrawn="1"/>
        </p:nvSpPr>
        <p:spPr>
          <a:xfrm>
            <a:off x="0" y="1"/>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370310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dirty="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
        <p:nvSpPr>
          <p:cNvPr id="11" name="TextBox 10">
            <a:extLst>
              <a:ext uri="{FF2B5EF4-FFF2-40B4-BE49-F238E27FC236}">
                <a16:creationId xmlns:a16="http://schemas.microsoft.com/office/drawing/2014/main" id="{4924A61C-D65A-194B-A954-B7520F9B8758}"/>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dirty="0">
                <a:solidFill>
                  <a:schemeClr val="bg1"/>
                </a:solidFill>
                <a:latin typeface="Arial" panose="020B0604020202020204" pitchFamily="34" charset="0"/>
                <a:cs typeface="Arial" pitchFamily="34" charset="0"/>
              </a:rPr>
              <a:t>Copyright © 2020 HealthEquity, Inc.</a:t>
            </a:r>
            <a:r>
              <a:rPr lang="en-US" sz="1067" b="0" i="0" baseline="0" dirty="0">
                <a:solidFill>
                  <a:schemeClr val="bg1"/>
                </a:solidFill>
                <a:latin typeface="Arial" panose="020B0604020202020204" pitchFamily="34" charset="0"/>
                <a:cs typeface="Arial" pitchFamily="34" charset="0"/>
              </a:rPr>
              <a:t> All rights reserved.</a:t>
            </a: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613062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20D3-9D4E-4318-B4FB-D1A1A682394E}"/>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716A0A4F-E9DE-4744-9338-AD14944A3592}"/>
              </a:ext>
            </a:extLst>
          </p:cNvPr>
          <p:cNvSpPr>
            <a:spLocks noGrp="1"/>
          </p:cNvSpPr>
          <p:nvPr>
            <p:ph sz="quarter" idx="10"/>
          </p:nvPr>
        </p:nvSpPr>
        <p:spPr>
          <a:xfrm>
            <a:off x="1173163" y="1706563"/>
            <a:ext cx="1911350" cy="490537"/>
          </a:xfrm>
        </p:spPr>
        <p:txBody>
          <a:bodyPr/>
          <a:lstStyle>
            <a:lvl1pPr marL="0" indent="0">
              <a:buNone/>
              <a:defRPr/>
            </a:lvl1pPr>
          </a:lstStyle>
          <a:p>
            <a:pPr lvl="0"/>
            <a:endParaRPr lang="en-GB" dirty="0"/>
          </a:p>
        </p:txBody>
      </p:sp>
      <p:sp>
        <p:nvSpPr>
          <p:cNvPr id="10" name="Rectangle 9">
            <a:extLst>
              <a:ext uri="{FF2B5EF4-FFF2-40B4-BE49-F238E27FC236}">
                <a16:creationId xmlns:a16="http://schemas.microsoft.com/office/drawing/2014/main" id="{179B6938-2EAD-4FC8-9FA3-CF778E868233}"/>
              </a:ext>
              <a:ext uri="{C183D7F6-B498-43B3-948B-1728B52AA6E4}">
                <adec:decorative xmlns:adec="http://schemas.microsoft.com/office/drawing/2017/decorative" val="1"/>
              </a:ext>
            </a:extLst>
          </p:cNvPr>
          <p:cNvSpPr/>
          <p:nvPr/>
        </p:nvSpPr>
        <p:spPr>
          <a:xfrm>
            <a:off x="6096001" y="1470924"/>
            <a:ext cx="6096000" cy="424407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1307177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1946401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2" name="Title 1">
            <a:extLst>
              <a:ext uri="{FF2B5EF4-FFF2-40B4-BE49-F238E27FC236}">
                <a16:creationId xmlns:a16="http://schemas.microsoft.com/office/drawing/2014/main" id="{E36A0B7F-A2B5-4C7D-9228-F32830292A8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99501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3508494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FEA693-8F47-4B7A-A917-68CE47CA040A}"/>
              </a:ext>
            </a:extLst>
          </p:cNvPr>
          <p:cNvSpPr>
            <a:spLocks noGrp="1"/>
          </p:cNvSpPr>
          <p:nvPr>
            <p:ph type="title"/>
          </p:nvPr>
        </p:nvSpPr>
        <p:spPr/>
        <p:txBody>
          <a:bodyPr/>
          <a:lstStyle/>
          <a:p>
            <a:r>
              <a:rPr lang="en-US"/>
              <a:t>Click to edit Master title style</a:t>
            </a:r>
            <a:endParaRPr lang="en-GB"/>
          </a:p>
        </p:txBody>
      </p:sp>
      <p:sp>
        <p:nvSpPr>
          <p:cNvPr id="9" name="Content Placeholder 8">
            <a:extLst>
              <a:ext uri="{FF2B5EF4-FFF2-40B4-BE49-F238E27FC236}">
                <a16:creationId xmlns:a16="http://schemas.microsoft.com/office/drawing/2014/main" id="{5683649A-BB04-432E-8494-57D6499EBF10}"/>
              </a:ext>
            </a:extLst>
          </p:cNvPr>
          <p:cNvSpPr>
            <a:spLocks noGrp="1"/>
          </p:cNvSpPr>
          <p:nvPr>
            <p:ph sz="quarter" idx="10"/>
          </p:nvPr>
        </p:nvSpPr>
        <p:spPr>
          <a:xfrm>
            <a:off x="1204913" y="1524000"/>
            <a:ext cx="1698625" cy="304800"/>
          </a:xfrm>
        </p:spPr>
        <p:txBody>
          <a:bodyPr/>
          <a:lstStyle>
            <a:lvl1pPr marL="0" indent="0">
              <a:buNone/>
              <a:defRPr/>
            </a:lvl1pPr>
          </a:lstStyle>
          <a:p>
            <a:pPr lvl="0"/>
            <a:endParaRPr lang="en-GB" dirty="0"/>
          </a:p>
        </p:txBody>
      </p:sp>
      <p:sp>
        <p:nvSpPr>
          <p:cNvPr id="10" name="Content Placeholder 8">
            <a:extLst>
              <a:ext uri="{FF2B5EF4-FFF2-40B4-BE49-F238E27FC236}">
                <a16:creationId xmlns:a16="http://schemas.microsoft.com/office/drawing/2014/main" id="{570CE957-0353-4F18-B3C4-E6A6EF28E379}"/>
              </a:ext>
            </a:extLst>
          </p:cNvPr>
          <p:cNvSpPr>
            <a:spLocks noGrp="1"/>
          </p:cNvSpPr>
          <p:nvPr>
            <p:ph sz="quarter" idx="11"/>
          </p:nvPr>
        </p:nvSpPr>
        <p:spPr>
          <a:xfrm>
            <a:off x="1204913" y="2175669"/>
            <a:ext cx="1698625" cy="304800"/>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390289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73979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90749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DAB71C80-667A-4708-92DF-816D51A82C32}"/>
              </a:ext>
            </a:extLst>
          </p:cNvPr>
          <p:cNvSpPr>
            <a:spLocks noGrp="1"/>
          </p:cNvSpPr>
          <p:nvPr>
            <p:ph sz="quarter" idx="10"/>
          </p:nvPr>
        </p:nvSpPr>
        <p:spPr>
          <a:xfrm>
            <a:off x="846138" y="1514475"/>
            <a:ext cx="1270000" cy="492125"/>
          </a:xfrm>
        </p:spPr>
        <p:txBody>
          <a:bodyPr/>
          <a:lstStyle>
            <a:lvl1pPr marL="0" indent="0">
              <a:buNone/>
              <a:defRPr/>
            </a:lvl1pPr>
          </a:lstStyle>
          <a:p>
            <a:pPr lvl="0"/>
            <a:endParaRPr lang="en-GB" dirty="0"/>
          </a:p>
        </p:txBody>
      </p:sp>
      <p:sp>
        <p:nvSpPr>
          <p:cNvPr id="9" name="Slide Number Placeholder 2">
            <a:extLst>
              <a:ext uri="{FF2B5EF4-FFF2-40B4-BE49-F238E27FC236}">
                <a16:creationId xmlns:a16="http://schemas.microsoft.com/office/drawing/2014/main" id="{6E4B8F8E-1FEE-4F6E-9307-5376862A5268}"/>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102984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A933834A-7982-4052-B6EB-FD9D0A11234E}"/>
              </a:ext>
            </a:extLst>
          </p:cNvPr>
          <p:cNvSpPr>
            <a:spLocks noGrp="1"/>
          </p:cNvSpPr>
          <p:nvPr>
            <p:ph sz="quarter" idx="10"/>
          </p:nvPr>
        </p:nvSpPr>
        <p:spPr>
          <a:xfrm>
            <a:off x="784225" y="1320800"/>
            <a:ext cx="1566863" cy="638175"/>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F2C5B289-DE9B-4ACC-97A4-6F94260E6F81}"/>
              </a:ext>
            </a:extLst>
          </p:cNvPr>
          <p:cNvSpPr>
            <a:spLocks noGrp="1"/>
          </p:cNvSpPr>
          <p:nvPr>
            <p:ph sz="quarter" idx="11"/>
          </p:nvPr>
        </p:nvSpPr>
        <p:spPr>
          <a:xfrm>
            <a:off x="784225" y="2104118"/>
            <a:ext cx="1566863" cy="638175"/>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633957E5-5A83-4EC3-85F3-EE822F5F135D}"/>
              </a:ext>
            </a:extLst>
          </p:cNvPr>
          <p:cNvSpPr>
            <a:spLocks noGrp="1"/>
          </p:cNvSpPr>
          <p:nvPr>
            <p:ph sz="quarter" idx="12"/>
          </p:nvPr>
        </p:nvSpPr>
        <p:spPr>
          <a:xfrm>
            <a:off x="784225" y="2887436"/>
            <a:ext cx="1566863" cy="638175"/>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3ACC46E1-FFE8-4DC0-A740-05AE2923E3F9}"/>
              </a:ext>
            </a:extLst>
          </p:cNvPr>
          <p:cNvSpPr>
            <a:spLocks noGrp="1"/>
          </p:cNvSpPr>
          <p:nvPr>
            <p:ph sz="quarter" idx="13"/>
          </p:nvPr>
        </p:nvSpPr>
        <p:spPr>
          <a:xfrm>
            <a:off x="784225" y="3670754"/>
            <a:ext cx="1566863" cy="638175"/>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A52D9690-1975-4BC6-AA0D-C70931E5DDC3}"/>
              </a:ext>
            </a:extLst>
          </p:cNvPr>
          <p:cNvSpPr>
            <a:spLocks noGrp="1"/>
          </p:cNvSpPr>
          <p:nvPr>
            <p:ph sz="quarter" idx="14"/>
          </p:nvPr>
        </p:nvSpPr>
        <p:spPr>
          <a:xfrm>
            <a:off x="2750910" y="1320800"/>
            <a:ext cx="1566863" cy="638175"/>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56ABDCB1-0C6B-4BB0-BF99-DB0DBAFD82B8}"/>
              </a:ext>
            </a:extLst>
          </p:cNvPr>
          <p:cNvSpPr>
            <a:spLocks noGrp="1"/>
          </p:cNvSpPr>
          <p:nvPr>
            <p:ph sz="quarter" idx="15"/>
          </p:nvPr>
        </p:nvSpPr>
        <p:spPr>
          <a:xfrm>
            <a:off x="2750910" y="2104118"/>
            <a:ext cx="1566863" cy="638175"/>
          </a:xfrm>
        </p:spPr>
        <p:txBody>
          <a:bodyPr/>
          <a:lstStyle>
            <a:lvl1pPr marL="0" indent="0">
              <a:buNone/>
              <a:defRPr/>
            </a:lvl1pPr>
          </a:lstStyle>
          <a:p>
            <a:pPr lvl="0"/>
            <a:endParaRPr lang="en-GB" dirty="0"/>
          </a:p>
        </p:txBody>
      </p:sp>
      <p:sp>
        <p:nvSpPr>
          <p:cNvPr id="15" name="Content Placeholder 4">
            <a:extLst>
              <a:ext uri="{FF2B5EF4-FFF2-40B4-BE49-F238E27FC236}">
                <a16:creationId xmlns:a16="http://schemas.microsoft.com/office/drawing/2014/main" id="{FF31374C-133F-43CB-A37E-2062B34B22D3}"/>
              </a:ext>
            </a:extLst>
          </p:cNvPr>
          <p:cNvSpPr>
            <a:spLocks noGrp="1"/>
          </p:cNvSpPr>
          <p:nvPr>
            <p:ph sz="quarter" idx="16"/>
          </p:nvPr>
        </p:nvSpPr>
        <p:spPr>
          <a:xfrm>
            <a:off x="2750910" y="2887436"/>
            <a:ext cx="1566863" cy="638175"/>
          </a:xfrm>
        </p:spPr>
        <p:txBody>
          <a:bodyPr/>
          <a:lstStyle>
            <a:lvl1pPr marL="0" indent="0">
              <a:buNone/>
              <a:defRPr/>
            </a:lvl1pPr>
          </a:lstStyle>
          <a:p>
            <a:pPr lvl="0"/>
            <a:endParaRPr lang="en-GB" dirty="0"/>
          </a:p>
        </p:txBody>
      </p:sp>
      <p:sp>
        <p:nvSpPr>
          <p:cNvPr id="16" name="Content Placeholder 4">
            <a:extLst>
              <a:ext uri="{FF2B5EF4-FFF2-40B4-BE49-F238E27FC236}">
                <a16:creationId xmlns:a16="http://schemas.microsoft.com/office/drawing/2014/main" id="{FF4BE5BD-DC1A-4402-AD80-3CE8FDAA3D9A}"/>
              </a:ext>
            </a:extLst>
          </p:cNvPr>
          <p:cNvSpPr>
            <a:spLocks noGrp="1"/>
          </p:cNvSpPr>
          <p:nvPr>
            <p:ph sz="quarter" idx="17"/>
          </p:nvPr>
        </p:nvSpPr>
        <p:spPr>
          <a:xfrm>
            <a:off x="2750910" y="3670754"/>
            <a:ext cx="1566863" cy="638175"/>
          </a:xfrm>
        </p:spPr>
        <p:txBody>
          <a:bodyPr/>
          <a:lstStyle>
            <a:lvl1pPr marL="0" indent="0">
              <a:buNone/>
              <a:defRPr/>
            </a:lvl1pPr>
          </a:lstStyle>
          <a:p>
            <a:pPr lvl="0"/>
            <a:endParaRPr lang="en-GB" dirty="0"/>
          </a:p>
        </p:txBody>
      </p:sp>
      <p:sp>
        <p:nvSpPr>
          <p:cNvPr id="17" name="Slide Number Placeholder 2">
            <a:extLst>
              <a:ext uri="{FF2B5EF4-FFF2-40B4-BE49-F238E27FC236}">
                <a16:creationId xmlns:a16="http://schemas.microsoft.com/office/drawing/2014/main" id="{868D4C0C-5ABF-493A-997F-EF0DB301EE93}"/>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234346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dirty="0"/>
          </a:p>
        </p:txBody>
      </p:sp>
      <p:sp>
        <p:nvSpPr>
          <p:cNvPr id="5" name="Content Placeholder 4">
            <a:extLst>
              <a:ext uri="{FF2B5EF4-FFF2-40B4-BE49-F238E27FC236}">
                <a16:creationId xmlns:a16="http://schemas.microsoft.com/office/drawing/2014/main" id="{F796758F-8CFA-4962-A88C-E99F87D92B05}"/>
              </a:ext>
            </a:extLst>
          </p:cNvPr>
          <p:cNvSpPr>
            <a:spLocks noGrp="1"/>
          </p:cNvSpPr>
          <p:nvPr>
            <p:ph sz="quarter" idx="10"/>
          </p:nvPr>
        </p:nvSpPr>
        <p:spPr>
          <a:xfrm>
            <a:off x="933450" y="1371600"/>
            <a:ext cx="1333500" cy="758825"/>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ECAE512D-7B78-4C6F-A89D-0A42AAD8A9C6}"/>
              </a:ext>
            </a:extLst>
          </p:cNvPr>
          <p:cNvSpPr>
            <a:spLocks noGrp="1"/>
          </p:cNvSpPr>
          <p:nvPr>
            <p:ph sz="quarter" idx="11"/>
          </p:nvPr>
        </p:nvSpPr>
        <p:spPr>
          <a:xfrm>
            <a:off x="971550" y="2282825"/>
            <a:ext cx="1333500" cy="758825"/>
          </a:xfrm>
        </p:spPr>
        <p:txBody>
          <a:bodyPr/>
          <a:lstStyle>
            <a:lvl1pPr marL="0" indent="0">
              <a:buNone/>
              <a:defRPr/>
            </a:lvl1pPr>
          </a:lstStyle>
          <a:p>
            <a:pPr lvl="0"/>
            <a:endParaRPr lang="en-GB" dirty="0"/>
          </a:p>
        </p:txBody>
      </p:sp>
      <p:sp>
        <p:nvSpPr>
          <p:cNvPr id="14" name="Slide Number Placeholder 2">
            <a:extLst>
              <a:ext uri="{FF2B5EF4-FFF2-40B4-BE49-F238E27FC236}">
                <a16:creationId xmlns:a16="http://schemas.microsoft.com/office/drawing/2014/main" id="{BBDD3184-A4B4-4AF0-B527-5D467470EEFB}"/>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4D8A0B07-9AFA-426A-859E-FDB1EB89656F}"/>
              </a:ext>
            </a:extLst>
          </p:cNvPr>
          <p:cNvSpPr>
            <a:spLocks noGrp="1"/>
          </p:cNvSpPr>
          <p:nvPr>
            <p:ph sz="quarter" idx="12"/>
          </p:nvPr>
        </p:nvSpPr>
        <p:spPr>
          <a:xfrm>
            <a:off x="803275" y="3186113"/>
            <a:ext cx="1954213" cy="630237"/>
          </a:xfrm>
        </p:spPr>
        <p:txBody>
          <a:bodyPr/>
          <a:lstStyle/>
          <a:p>
            <a:pPr lvl="0"/>
            <a:endParaRPr lang="en-US" dirty="0"/>
          </a:p>
        </p:txBody>
      </p:sp>
      <p:sp>
        <p:nvSpPr>
          <p:cNvPr id="6" name="Content Placeholder 5">
            <a:extLst>
              <a:ext uri="{FF2B5EF4-FFF2-40B4-BE49-F238E27FC236}">
                <a16:creationId xmlns:a16="http://schemas.microsoft.com/office/drawing/2014/main" id="{EF29535D-CA24-47FA-B8A7-3DEF59E2AF36}"/>
              </a:ext>
            </a:extLst>
          </p:cNvPr>
          <p:cNvSpPr>
            <a:spLocks noGrp="1"/>
          </p:cNvSpPr>
          <p:nvPr>
            <p:ph sz="quarter" idx="13"/>
          </p:nvPr>
        </p:nvSpPr>
        <p:spPr>
          <a:xfrm>
            <a:off x="803275" y="3816350"/>
            <a:ext cx="2092325" cy="755650"/>
          </a:xfrm>
        </p:spPr>
        <p:txBody>
          <a:bodyPr/>
          <a:lstStyle/>
          <a:p>
            <a:pPr lvl="0"/>
            <a:endParaRPr lang="en-US" dirty="0"/>
          </a:p>
        </p:txBody>
      </p:sp>
      <p:sp>
        <p:nvSpPr>
          <p:cNvPr id="10" name="Content Placeholder 9">
            <a:extLst>
              <a:ext uri="{FF2B5EF4-FFF2-40B4-BE49-F238E27FC236}">
                <a16:creationId xmlns:a16="http://schemas.microsoft.com/office/drawing/2014/main" id="{30A5456D-2711-4461-BD88-9AE21F38CE29}"/>
              </a:ext>
            </a:extLst>
          </p:cNvPr>
          <p:cNvSpPr>
            <a:spLocks noGrp="1"/>
          </p:cNvSpPr>
          <p:nvPr>
            <p:ph sz="quarter" idx="14"/>
          </p:nvPr>
        </p:nvSpPr>
        <p:spPr>
          <a:xfrm>
            <a:off x="609600" y="4794250"/>
            <a:ext cx="2286000" cy="430213"/>
          </a:xfrm>
        </p:spPr>
        <p:txBody>
          <a:bodyPr/>
          <a:lstStyle/>
          <a:p>
            <a:pPr lvl="0"/>
            <a:endParaRPr lang="en-US" dirty="0"/>
          </a:p>
        </p:txBody>
      </p:sp>
      <p:sp>
        <p:nvSpPr>
          <p:cNvPr id="16" name="Content Placeholder 15">
            <a:extLst>
              <a:ext uri="{FF2B5EF4-FFF2-40B4-BE49-F238E27FC236}">
                <a16:creationId xmlns:a16="http://schemas.microsoft.com/office/drawing/2014/main" id="{44A2AE95-5550-4727-A8F2-0FF2A060251B}"/>
              </a:ext>
            </a:extLst>
          </p:cNvPr>
          <p:cNvSpPr>
            <a:spLocks noGrp="1"/>
          </p:cNvSpPr>
          <p:nvPr>
            <p:ph sz="quarter" idx="15"/>
          </p:nvPr>
        </p:nvSpPr>
        <p:spPr>
          <a:xfrm>
            <a:off x="2757488" y="1155700"/>
            <a:ext cx="1773237" cy="823913"/>
          </a:xfrm>
        </p:spPr>
        <p:txBody>
          <a:bodyPr/>
          <a:lstStyle/>
          <a:p>
            <a:pPr lvl="0"/>
            <a:endParaRPr lang="en-US" dirty="0"/>
          </a:p>
        </p:txBody>
      </p:sp>
      <p:sp>
        <p:nvSpPr>
          <p:cNvPr id="18" name="Content Placeholder 17">
            <a:extLst>
              <a:ext uri="{FF2B5EF4-FFF2-40B4-BE49-F238E27FC236}">
                <a16:creationId xmlns:a16="http://schemas.microsoft.com/office/drawing/2014/main" id="{18D8338B-58DA-4779-B701-BF92372164BD}"/>
              </a:ext>
            </a:extLst>
          </p:cNvPr>
          <p:cNvSpPr>
            <a:spLocks noGrp="1"/>
          </p:cNvSpPr>
          <p:nvPr>
            <p:ph sz="quarter" idx="16"/>
          </p:nvPr>
        </p:nvSpPr>
        <p:spPr>
          <a:xfrm>
            <a:off x="2576513" y="2057400"/>
            <a:ext cx="1954212" cy="823913"/>
          </a:xfrm>
        </p:spPr>
        <p:txBody>
          <a:bodyPr/>
          <a:lstStyle/>
          <a:p>
            <a:pPr lvl="0"/>
            <a:endParaRPr lang="en-US" dirty="0"/>
          </a:p>
        </p:txBody>
      </p:sp>
      <p:sp>
        <p:nvSpPr>
          <p:cNvPr id="20" name="Content Placeholder 19">
            <a:extLst>
              <a:ext uri="{FF2B5EF4-FFF2-40B4-BE49-F238E27FC236}">
                <a16:creationId xmlns:a16="http://schemas.microsoft.com/office/drawing/2014/main" id="{FE280DA4-723E-418F-9282-80AF6B372B5E}"/>
              </a:ext>
            </a:extLst>
          </p:cNvPr>
          <p:cNvSpPr>
            <a:spLocks noGrp="1"/>
          </p:cNvSpPr>
          <p:nvPr>
            <p:ph sz="quarter" idx="17"/>
          </p:nvPr>
        </p:nvSpPr>
        <p:spPr>
          <a:xfrm>
            <a:off x="2576513" y="2963863"/>
            <a:ext cx="1841500" cy="630237"/>
          </a:xfrm>
        </p:spPr>
        <p:txBody>
          <a:bodyPr/>
          <a:lstStyle/>
          <a:p>
            <a:pPr lvl="0"/>
            <a:endParaRPr lang="en-US" dirty="0"/>
          </a:p>
        </p:txBody>
      </p:sp>
      <p:sp>
        <p:nvSpPr>
          <p:cNvPr id="22" name="Content Placeholder 21">
            <a:extLst>
              <a:ext uri="{FF2B5EF4-FFF2-40B4-BE49-F238E27FC236}">
                <a16:creationId xmlns:a16="http://schemas.microsoft.com/office/drawing/2014/main" id="{D55A682C-18AF-4F90-B1DB-798D1D26105D}"/>
              </a:ext>
            </a:extLst>
          </p:cNvPr>
          <p:cNvSpPr>
            <a:spLocks noGrp="1"/>
          </p:cNvSpPr>
          <p:nvPr>
            <p:ph sz="quarter" idx="18"/>
          </p:nvPr>
        </p:nvSpPr>
        <p:spPr>
          <a:xfrm>
            <a:off x="3352800" y="3594100"/>
            <a:ext cx="1336675" cy="630238"/>
          </a:xfrm>
        </p:spPr>
        <p:txBody>
          <a:bodyPr/>
          <a:lstStyle/>
          <a:p>
            <a:pPr lvl="0"/>
            <a:endParaRPr lang="en-US" dirty="0"/>
          </a:p>
        </p:txBody>
      </p:sp>
      <p:sp>
        <p:nvSpPr>
          <p:cNvPr id="24" name="Content Placeholder 23">
            <a:extLst>
              <a:ext uri="{FF2B5EF4-FFF2-40B4-BE49-F238E27FC236}">
                <a16:creationId xmlns:a16="http://schemas.microsoft.com/office/drawing/2014/main" id="{94655849-24FE-42AC-9B7F-BDE6BE9D1B16}"/>
              </a:ext>
            </a:extLst>
          </p:cNvPr>
          <p:cNvSpPr>
            <a:spLocks noGrp="1"/>
          </p:cNvSpPr>
          <p:nvPr>
            <p:ph sz="quarter" idx="19"/>
          </p:nvPr>
        </p:nvSpPr>
        <p:spPr>
          <a:xfrm>
            <a:off x="3167063" y="4306888"/>
            <a:ext cx="1736725" cy="1165225"/>
          </a:xfrm>
        </p:spPr>
        <p:txBody>
          <a:bodyPr/>
          <a:lstStyle/>
          <a:p>
            <a:pPr lvl="0"/>
            <a:endParaRPr lang="en-US" dirty="0"/>
          </a:p>
        </p:txBody>
      </p:sp>
      <p:sp>
        <p:nvSpPr>
          <p:cNvPr id="26" name="Content Placeholder 25">
            <a:extLst>
              <a:ext uri="{FF2B5EF4-FFF2-40B4-BE49-F238E27FC236}">
                <a16:creationId xmlns:a16="http://schemas.microsoft.com/office/drawing/2014/main" id="{3F7878CC-6036-4300-A1A1-F90333E20471}"/>
              </a:ext>
            </a:extLst>
          </p:cNvPr>
          <p:cNvSpPr>
            <a:spLocks noGrp="1"/>
          </p:cNvSpPr>
          <p:nvPr>
            <p:ph sz="quarter" idx="20"/>
          </p:nvPr>
        </p:nvSpPr>
        <p:spPr>
          <a:xfrm>
            <a:off x="4903788" y="1219200"/>
            <a:ext cx="1192212" cy="758825"/>
          </a:xfrm>
        </p:spPr>
        <p:txBody>
          <a:bodyPr/>
          <a:lstStyle/>
          <a:p>
            <a:pPr lvl="0"/>
            <a:endParaRPr lang="en-US" dirty="0"/>
          </a:p>
        </p:txBody>
      </p:sp>
      <p:sp>
        <p:nvSpPr>
          <p:cNvPr id="28" name="Content Placeholder 27">
            <a:extLst>
              <a:ext uri="{FF2B5EF4-FFF2-40B4-BE49-F238E27FC236}">
                <a16:creationId xmlns:a16="http://schemas.microsoft.com/office/drawing/2014/main" id="{9C53768B-3C88-442D-BD4C-A34D54CF3ED1}"/>
              </a:ext>
            </a:extLst>
          </p:cNvPr>
          <p:cNvSpPr>
            <a:spLocks noGrp="1"/>
          </p:cNvSpPr>
          <p:nvPr>
            <p:ph sz="quarter" idx="21"/>
          </p:nvPr>
        </p:nvSpPr>
        <p:spPr>
          <a:xfrm>
            <a:off x="4903788" y="1978025"/>
            <a:ext cx="1287462" cy="652463"/>
          </a:xfrm>
        </p:spPr>
        <p:txBody>
          <a:bodyPr/>
          <a:lstStyle/>
          <a:p>
            <a:pPr lvl="0"/>
            <a:endParaRPr lang="en-US" dirty="0"/>
          </a:p>
        </p:txBody>
      </p:sp>
      <p:sp>
        <p:nvSpPr>
          <p:cNvPr id="30" name="Content Placeholder 29">
            <a:extLst>
              <a:ext uri="{FF2B5EF4-FFF2-40B4-BE49-F238E27FC236}">
                <a16:creationId xmlns:a16="http://schemas.microsoft.com/office/drawing/2014/main" id="{531D670B-13F2-414E-80D5-35673B9DD1CA}"/>
              </a:ext>
            </a:extLst>
          </p:cNvPr>
          <p:cNvSpPr>
            <a:spLocks noGrp="1"/>
          </p:cNvSpPr>
          <p:nvPr>
            <p:ph sz="quarter" idx="22"/>
          </p:nvPr>
        </p:nvSpPr>
        <p:spPr>
          <a:xfrm>
            <a:off x="4903788" y="2630488"/>
            <a:ext cx="1287462" cy="555625"/>
          </a:xfrm>
        </p:spPr>
        <p:txBody>
          <a:bodyPr/>
          <a:lstStyle/>
          <a:p>
            <a:pPr lvl="0"/>
            <a:endParaRPr lang="en-US" dirty="0"/>
          </a:p>
        </p:txBody>
      </p:sp>
      <p:sp>
        <p:nvSpPr>
          <p:cNvPr id="32" name="Content Placeholder 31">
            <a:extLst>
              <a:ext uri="{FF2B5EF4-FFF2-40B4-BE49-F238E27FC236}">
                <a16:creationId xmlns:a16="http://schemas.microsoft.com/office/drawing/2014/main" id="{0F739661-4712-4D9D-B6FB-DC625617E284}"/>
              </a:ext>
            </a:extLst>
          </p:cNvPr>
          <p:cNvSpPr>
            <a:spLocks noGrp="1"/>
          </p:cNvSpPr>
          <p:nvPr>
            <p:ph sz="quarter" idx="23"/>
          </p:nvPr>
        </p:nvSpPr>
        <p:spPr>
          <a:xfrm>
            <a:off x="4857750" y="3268663"/>
            <a:ext cx="1517650" cy="758825"/>
          </a:xfrm>
        </p:spPr>
        <p:txBody>
          <a:bodyPr/>
          <a:lstStyle/>
          <a:p>
            <a:pPr lvl="0"/>
            <a:endParaRPr lang="en-US" dirty="0"/>
          </a:p>
        </p:txBody>
      </p:sp>
      <p:sp>
        <p:nvSpPr>
          <p:cNvPr id="34" name="Content Placeholder 33">
            <a:extLst>
              <a:ext uri="{FF2B5EF4-FFF2-40B4-BE49-F238E27FC236}">
                <a16:creationId xmlns:a16="http://schemas.microsoft.com/office/drawing/2014/main" id="{4C747624-727E-430E-8480-D4869BED78F8}"/>
              </a:ext>
            </a:extLst>
          </p:cNvPr>
          <p:cNvSpPr>
            <a:spLocks noGrp="1"/>
          </p:cNvSpPr>
          <p:nvPr>
            <p:ph sz="quarter" idx="24"/>
          </p:nvPr>
        </p:nvSpPr>
        <p:spPr>
          <a:xfrm>
            <a:off x="6191250" y="1211263"/>
            <a:ext cx="1517650" cy="581025"/>
          </a:xfrm>
        </p:spPr>
        <p:txBody>
          <a:bodyPr/>
          <a:lstStyle/>
          <a:p>
            <a:pPr lvl="0"/>
            <a:endParaRPr lang="en-US" dirty="0"/>
          </a:p>
        </p:txBody>
      </p:sp>
      <p:graphicFrame>
        <p:nvGraphicFramePr>
          <p:cNvPr id="35" name="Table 34">
            <a:extLst>
              <a:ext uri="{FF2B5EF4-FFF2-40B4-BE49-F238E27FC236}">
                <a16:creationId xmlns:a16="http://schemas.microsoft.com/office/drawing/2014/main" id="{50936DDF-2481-4067-A289-79861841E018}"/>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3054257855"/>
              </p:ext>
            </p:extLst>
          </p:nvPr>
        </p:nvGraphicFramePr>
        <p:xfrm>
          <a:off x="554658" y="3006753"/>
          <a:ext cx="3121628" cy="2895468"/>
        </p:xfrm>
        <a:graphic>
          <a:graphicData uri="http://schemas.openxmlformats.org/drawingml/2006/table">
            <a:tbl>
              <a:tblPr firstRow="1" bandRow="1">
                <a:tableStyleId>{5C22544A-7EE6-4342-B048-85BDC9FD1C3A}</a:tableStyleId>
              </a:tblPr>
              <a:tblGrid>
                <a:gridCol w="3121628">
                  <a:extLst>
                    <a:ext uri="{9D8B030D-6E8A-4147-A177-3AD203B41FA5}">
                      <a16:colId xmlns:a16="http://schemas.microsoft.com/office/drawing/2014/main" val="3875472367"/>
                    </a:ext>
                  </a:extLst>
                </a:gridCol>
              </a:tblGrid>
              <a:tr h="413098">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50325"/>
                  </a:ext>
                </a:extLst>
              </a:tr>
              <a:tr h="601556">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271544"/>
                  </a:ext>
                </a:extLst>
              </a:tr>
              <a:tr h="677702">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59316"/>
                  </a:ext>
                </a:extLst>
              </a:tr>
            </a:tbl>
          </a:graphicData>
        </a:graphic>
      </p:graphicFrame>
    </p:spTree>
    <p:extLst>
      <p:ext uri="{BB962C8B-B14F-4D97-AF65-F5344CB8AC3E}">
        <p14:creationId xmlns:p14="http://schemas.microsoft.com/office/powerpoint/2010/main" val="404823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9D8F2C03-F04C-4498-BFAD-DC344D95DC0C}"/>
              </a:ext>
            </a:extLst>
          </p:cNvPr>
          <p:cNvSpPr>
            <a:spLocks noGrp="1"/>
          </p:cNvSpPr>
          <p:nvPr>
            <p:ph sz="quarter" idx="10"/>
          </p:nvPr>
        </p:nvSpPr>
        <p:spPr>
          <a:xfrm>
            <a:off x="504825" y="1404938"/>
            <a:ext cx="1201738" cy="355600"/>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91A7AACC-F1B8-4811-B754-AF69ADFB08D2}"/>
              </a:ext>
            </a:extLst>
          </p:cNvPr>
          <p:cNvSpPr>
            <a:spLocks noGrp="1"/>
          </p:cNvSpPr>
          <p:nvPr>
            <p:ph sz="quarter" idx="11"/>
          </p:nvPr>
        </p:nvSpPr>
        <p:spPr>
          <a:xfrm>
            <a:off x="504825" y="1912938"/>
            <a:ext cx="1201738" cy="355600"/>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8C48653C-CD5D-45B3-89B6-CD5741427FBA}"/>
              </a:ext>
            </a:extLst>
          </p:cNvPr>
          <p:cNvSpPr>
            <a:spLocks noGrp="1"/>
          </p:cNvSpPr>
          <p:nvPr>
            <p:ph sz="quarter" idx="12"/>
          </p:nvPr>
        </p:nvSpPr>
        <p:spPr>
          <a:xfrm>
            <a:off x="504825" y="2420938"/>
            <a:ext cx="1201738" cy="355600"/>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D36AC927-CDFA-4D41-AD1E-126EE98AE8FE}"/>
              </a:ext>
            </a:extLst>
          </p:cNvPr>
          <p:cNvSpPr>
            <a:spLocks noGrp="1"/>
          </p:cNvSpPr>
          <p:nvPr>
            <p:ph sz="quarter" idx="13"/>
          </p:nvPr>
        </p:nvSpPr>
        <p:spPr>
          <a:xfrm>
            <a:off x="504825" y="2928938"/>
            <a:ext cx="1201738" cy="355600"/>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F3FCB2D6-4F30-45FF-849F-C0A8FE872B79}"/>
              </a:ext>
            </a:extLst>
          </p:cNvPr>
          <p:cNvSpPr>
            <a:spLocks noGrp="1"/>
          </p:cNvSpPr>
          <p:nvPr>
            <p:ph sz="quarter" idx="14"/>
          </p:nvPr>
        </p:nvSpPr>
        <p:spPr>
          <a:xfrm>
            <a:off x="504825" y="3573462"/>
            <a:ext cx="1201738" cy="355600"/>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10B5C799-D5F4-4D8D-838A-8CAD47BC94B8}"/>
              </a:ext>
            </a:extLst>
          </p:cNvPr>
          <p:cNvSpPr>
            <a:spLocks noGrp="1"/>
          </p:cNvSpPr>
          <p:nvPr>
            <p:ph sz="quarter" idx="15"/>
          </p:nvPr>
        </p:nvSpPr>
        <p:spPr>
          <a:xfrm>
            <a:off x="504825" y="4081462"/>
            <a:ext cx="1201738" cy="355600"/>
          </a:xfrm>
        </p:spPr>
        <p:txBody>
          <a:bodyPr/>
          <a:lstStyle>
            <a:lvl1pPr marL="0" indent="0">
              <a:buNone/>
              <a:defRPr/>
            </a:lvl1pPr>
          </a:lstStyle>
          <a:p>
            <a:pPr lvl="0"/>
            <a:endParaRPr lang="en-GB" dirty="0"/>
          </a:p>
        </p:txBody>
      </p:sp>
      <p:sp>
        <p:nvSpPr>
          <p:cNvPr id="15" name="Content Placeholder 4">
            <a:extLst>
              <a:ext uri="{FF2B5EF4-FFF2-40B4-BE49-F238E27FC236}">
                <a16:creationId xmlns:a16="http://schemas.microsoft.com/office/drawing/2014/main" id="{8F279AE7-4739-4CF5-A321-87B52FFC9E57}"/>
              </a:ext>
            </a:extLst>
          </p:cNvPr>
          <p:cNvSpPr>
            <a:spLocks noGrp="1"/>
          </p:cNvSpPr>
          <p:nvPr>
            <p:ph sz="quarter" idx="16"/>
          </p:nvPr>
        </p:nvSpPr>
        <p:spPr>
          <a:xfrm>
            <a:off x="504825" y="4589462"/>
            <a:ext cx="1201738" cy="355600"/>
          </a:xfrm>
        </p:spPr>
        <p:txBody>
          <a:bodyPr/>
          <a:lstStyle>
            <a:lvl1pPr marL="0" indent="0">
              <a:buNone/>
              <a:defRPr/>
            </a:lvl1pPr>
          </a:lstStyle>
          <a:p>
            <a:pPr lvl="0"/>
            <a:endParaRPr lang="en-GB" dirty="0"/>
          </a:p>
        </p:txBody>
      </p:sp>
      <p:sp>
        <p:nvSpPr>
          <p:cNvPr id="16" name="Content Placeholder 4">
            <a:extLst>
              <a:ext uri="{FF2B5EF4-FFF2-40B4-BE49-F238E27FC236}">
                <a16:creationId xmlns:a16="http://schemas.microsoft.com/office/drawing/2014/main" id="{B12E2847-330E-403F-9E89-26445EEBEE10}"/>
              </a:ext>
            </a:extLst>
          </p:cNvPr>
          <p:cNvSpPr>
            <a:spLocks noGrp="1"/>
          </p:cNvSpPr>
          <p:nvPr>
            <p:ph sz="quarter" idx="17"/>
          </p:nvPr>
        </p:nvSpPr>
        <p:spPr>
          <a:xfrm>
            <a:off x="504825" y="5097462"/>
            <a:ext cx="1201738" cy="355600"/>
          </a:xfrm>
        </p:spPr>
        <p:txBody>
          <a:bodyPr/>
          <a:lstStyle>
            <a:lvl1pPr marL="0" indent="0">
              <a:buNone/>
              <a:defRPr/>
            </a:lvl1pPr>
          </a:lstStyle>
          <a:p>
            <a:pPr lvl="0"/>
            <a:endParaRPr lang="en-GB" dirty="0"/>
          </a:p>
        </p:txBody>
      </p:sp>
      <p:sp>
        <p:nvSpPr>
          <p:cNvPr id="19" name="Slide Number Placeholder 2">
            <a:extLst>
              <a:ext uri="{FF2B5EF4-FFF2-40B4-BE49-F238E27FC236}">
                <a16:creationId xmlns:a16="http://schemas.microsoft.com/office/drawing/2014/main" id="{984D3063-7BB8-46D3-B4B7-176923B77089}"/>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84525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dirty="0"/>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dirty="0"/>
          </a:p>
        </p:txBody>
      </p:sp>
      <p:pic>
        <p:nvPicPr>
          <p:cNvPr id="10" name="Picture 9">
            <a:extLst>
              <a:ext uri="{FF2B5EF4-FFF2-40B4-BE49-F238E27FC236}">
                <a16:creationId xmlns:a16="http://schemas.microsoft.com/office/drawing/2014/main" id="{17A996A8-7C30-284C-B616-6D5581931DF3}"/>
              </a:ext>
              <a:ext uri="{C183D7F6-B498-43B3-948B-1728B52AA6E4}">
                <adec:decorative xmlns:adec="http://schemas.microsoft.com/office/drawing/2017/decorative" val="1"/>
              </a:ext>
            </a:extLst>
          </p:cNvPr>
          <p:cNvPicPr>
            <a:picLocks noChangeAspect="1"/>
          </p:cNvPicPr>
          <p:nvPr userDrawn="1"/>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r:embed="rId37"/>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897170730"/>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3" r:id="rId4"/>
    <p:sldLayoutId id="2147483664" r:id="rId5"/>
    <p:sldLayoutId id="2147483692" r:id="rId6"/>
    <p:sldLayoutId id="2147483691" r:id="rId7"/>
    <p:sldLayoutId id="2147483688" r:id="rId8"/>
    <p:sldLayoutId id="2147483679" r:id="rId9"/>
    <p:sldLayoutId id="2147483678" r:id="rId10"/>
    <p:sldLayoutId id="2147483665" r:id="rId11"/>
    <p:sldLayoutId id="2147483666" r:id="rId12"/>
    <p:sldLayoutId id="2147483687" r:id="rId13"/>
    <p:sldLayoutId id="2147483685" r:id="rId14"/>
    <p:sldLayoutId id="2147483667" r:id="rId15"/>
    <p:sldLayoutId id="2147483668" r:id="rId16"/>
    <p:sldLayoutId id="2147483693" r:id="rId17"/>
    <p:sldLayoutId id="2147483684" r:id="rId18"/>
    <p:sldLayoutId id="2147483683" r:id="rId19"/>
    <p:sldLayoutId id="2147483669" r:id="rId20"/>
    <p:sldLayoutId id="2147483670" r:id="rId21"/>
    <p:sldLayoutId id="2147483671" r:id="rId22"/>
    <p:sldLayoutId id="2147483672" r:id="rId23"/>
    <p:sldLayoutId id="2147483673" r:id="rId24"/>
    <p:sldLayoutId id="2147483674" r:id="rId25"/>
    <p:sldLayoutId id="2147483690" r:id="rId26"/>
    <p:sldLayoutId id="2147483689" r:id="rId27"/>
    <p:sldLayoutId id="2147483686" r:id="rId28"/>
    <p:sldLayoutId id="2147483682" r:id="rId29"/>
    <p:sldLayoutId id="2147483681" r:id="rId30"/>
    <p:sldLayoutId id="2147483675" r:id="rId31"/>
    <p:sldLayoutId id="2147483694" r:id="rId32"/>
    <p:sldLayoutId id="2147483676" r:id="rId33"/>
    <p:sldLayoutId id="2147483680" r:id="rId34"/>
  </p:sldLayoutIdLst>
  <p:hf hdr="0" ftr="0" dt="0"/>
  <p:txStyles>
    <p:titleStyle>
      <a:lvl1pPr algn="l" defTabSz="609585" rtl="0" eaLnBrk="1" latinLnBrk="0" hangingPunct="1">
        <a:spcBef>
          <a:spcPct val="0"/>
        </a:spcBef>
        <a:buNone/>
        <a:defRPr sz="3733" b="0" i="0" kern="1200">
          <a:solidFill>
            <a:schemeClr val="tx2"/>
          </a:solidFill>
          <a:latin typeface="Arial" panose="020B0604020202020204" pitchFamily="34" charset="0"/>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Arial" panose="020B0604020202020204" pitchFamily="34" charset="0"/>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Arial" panose="020B0604020202020204" pitchFamily="34" charset="0"/>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hyperlink" Target="https://healthequity.com/lear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hyperlink" Target="https://www2.healthequity.com/Learn/dependent-care-expens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5249-0EC9-4C2D-BD83-A050564BBE8B}"/>
              </a:ext>
            </a:extLst>
          </p:cNvPr>
          <p:cNvSpPr>
            <a:spLocks noGrp="1"/>
          </p:cNvSpPr>
          <p:nvPr>
            <p:ph type="title"/>
          </p:nvPr>
        </p:nvSpPr>
        <p:spPr>
          <a:xfrm>
            <a:off x="1040044" y="2368983"/>
            <a:ext cx="7033146" cy="2122580"/>
          </a:xfrm>
        </p:spPr>
        <p:txBody>
          <a:bodyPr>
            <a:noAutofit/>
          </a:bodyPr>
          <a:lstStyle/>
          <a:p>
            <a:pPr marL="0" marR="0" lvl="0" indent="0" defTabSz="609585" rtl="0" eaLnBrk="1" fontAlgn="auto" latinLnBrk="0" hangingPunct="1">
              <a:lnSpc>
                <a:spcPts val="7733"/>
              </a:lnSpc>
              <a:spcBef>
                <a:spcPts val="0"/>
              </a:spcBef>
              <a:spcAft>
                <a:spcPts val="0"/>
              </a:spcAft>
              <a:tabLst/>
              <a:defRPr/>
            </a:pPr>
            <a:r>
              <a:rPr lang="en-US" sz="6670" b="1" dirty="0">
                <a:solidFill>
                  <a:srgbClr val="FFFFFF"/>
                </a:solidFill>
              </a:rPr>
              <a:t>Turn</a:t>
            </a:r>
            <a:r>
              <a:rPr lang="en-US" sz="6670" b="1" spc="460" dirty="0">
                <a:solidFill>
                  <a:srgbClr val="FFFFFF"/>
                </a:solidFill>
              </a:rPr>
              <a:t> </a:t>
            </a:r>
            <a:r>
              <a:rPr lang="en-US" sz="6670" b="1" dirty="0">
                <a:solidFill>
                  <a:srgbClr val="FFFFFF"/>
                </a:solidFill>
              </a:rPr>
              <a:t>caregiving into</a:t>
            </a:r>
            <a:r>
              <a:rPr lang="en-US" sz="6670" b="1" spc="460" dirty="0">
                <a:solidFill>
                  <a:srgbClr val="FFFFFF"/>
                </a:solidFill>
              </a:rPr>
              <a:t> </a:t>
            </a:r>
            <a:r>
              <a:rPr lang="en-US" sz="6670" b="1" dirty="0">
                <a:solidFill>
                  <a:srgbClr val="FFFFFF"/>
                </a:solidFill>
              </a:rPr>
              <a:t>tax savings</a:t>
            </a:r>
            <a:endParaRPr lang="en-GB" sz="6670" b="1" dirty="0">
              <a:solidFill>
                <a:srgbClr val="FFFFFF"/>
              </a:solidFill>
            </a:endParaRPr>
          </a:p>
        </p:txBody>
      </p:sp>
      <p:pic>
        <p:nvPicPr>
          <p:cNvPr id="10" name="Picture 24" descr="HealthEquity® logo">
            <a:extLst>
              <a:ext uri="{FF2B5EF4-FFF2-40B4-BE49-F238E27FC236}">
                <a16:creationId xmlns:a16="http://schemas.microsoft.com/office/drawing/2014/main" id="{D482E2D1-7B3F-4636-BB85-F98966A4FEC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19200" y="914401"/>
            <a:ext cx="2438400" cy="390143"/>
          </a:xfrm>
          <a:prstGeom prst="rect">
            <a:avLst/>
          </a:prstGeom>
        </p:spPr>
      </p:pic>
      <p:sp>
        <p:nvSpPr>
          <p:cNvPr id="3" name="Content Placeholder 2">
            <a:extLst>
              <a:ext uri="{FF2B5EF4-FFF2-40B4-BE49-F238E27FC236}">
                <a16:creationId xmlns:a16="http://schemas.microsoft.com/office/drawing/2014/main" id="{66078A12-CF38-4F13-A153-93AD35D4EF65}"/>
              </a:ext>
            </a:extLst>
          </p:cNvPr>
          <p:cNvSpPr>
            <a:spLocks noGrp="1"/>
          </p:cNvSpPr>
          <p:nvPr>
            <p:ph sz="quarter" idx="10"/>
          </p:nvPr>
        </p:nvSpPr>
        <p:spPr>
          <a:xfrm>
            <a:off x="4037031" y="844761"/>
            <a:ext cx="7710085" cy="564264"/>
          </a:xfrm>
        </p:spPr>
        <p:txBody>
          <a:bodyPr>
            <a:noAutofit/>
          </a:bodyPr>
          <a:lstStyle/>
          <a:p>
            <a:pPr marL="0" marR="0" lvl="0" indent="0" algn="l" defTabSz="609585" rtl="0" eaLnBrk="1" fontAlgn="auto" latinLnBrk="0" hangingPunct="1">
              <a:lnSpc>
                <a:spcPct val="100000"/>
              </a:lnSpc>
              <a:spcBef>
                <a:spcPts val="1333"/>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Dependent Care Flexible Spending Account (DCFSA)</a:t>
            </a:r>
          </a:p>
        </p:txBody>
      </p:sp>
      <p:sp>
        <p:nvSpPr>
          <p:cNvPr id="4" name="Content Placeholder 3">
            <a:extLst>
              <a:ext uri="{FF2B5EF4-FFF2-40B4-BE49-F238E27FC236}">
                <a16:creationId xmlns:a16="http://schemas.microsoft.com/office/drawing/2014/main" id="{ACD9859E-0579-430F-9C46-F864AD5A8E1B}"/>
              </a:ext>
            </a:extLst>
          </p:cNvPr>
          <p:cNvSpPr>
            <a:spLocks noGrp="1"/>
          </p:cNvSpPr>
          <p:nvPr>
            <p:ph sz="quarter" idx="11"/>
          </p:nvPr>
        </p:nvSpPr>
        <p:spPr>
          <a:xfrm>
            <a:off x="1109472" y="5992368"/>
            <a:ext cx="7883959" cy="48418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mn-ea"/>
                <a:cs typeface="Arial" pitchFamily="34" charset="0"/>
              </a:rPr>
              <a:t>Copyright © 2021 HealthEquity,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mn-ea"/>
                <a:cs typeface="Arial" pitchFamily="34" charset="0"/>
              </a:rPr>
              <a:t>HealthEquity does not provide legal, tax or financial advice. Always consult a professional when making life-changing decisions.</a:t>
            </a:r>
          </a:p>
        </p:txBody>
      </p:sp>
    </p:spTree>
    <p:extLst>
      <p:ext uri="{BB962C8B-B14F-4D97-AF65-F5344CB8AC3E}">
        <p14:creationId xmlns:p14="http://schemas.microsoft.com/office/powerpoint/2010/main" val="247821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609600" y="243840"/>
            <a:ext cx="5924550" cy="882293"/>
          </a:xfrm>
        </p:spPr>
        <p:txBody>
          <a:bodyPr/>
          <a:lstStyle/>
          <a:p>
            <a:pPr>
              <a:lnSpc>
                <a:spcPts val="6080"/>
              </a:lnSpc>
            </a:pPr>
            <a:r>
              <a:rPr lang="en-US" sz="3800" b="1" dirty="0">
                <a:noFill/>
              </a:rPr>
              <a:t>Meet Ramesh and Priya</a:t>
            </a:r>
          </a:p>
        </p:txBody>
      </p:sp>
      <p:sp>
        <p:nvSpPr>
          <p:cNvPr id="2" name="Content Placeholder 1">
            <a:extLst>
              <a:ext uri="{FF2B5EF4-FFF2-40B4-BE49-F238E27FC236}">
                <a16:creationId xmlns:a16="http://schemas.microsoft.com/office/drawing/2014/main" id="{90E75FC4-5FCC-4B82-9526-C8A0786BBF92}"/>
              </a:ext>
            </a:extLst>
          </p:cNvPr>
          <p:cNvSpPr>
            <a:spLocks noGrp="1"/>
          </p:cNvSpPr>
          <p:nvPr>
            <p:ph sz="quarter" idx="10"/>
          </p:nvPr>
        </p:nvSpPr>
        <p:spPr>
          <a:xfrm>
            <a:off x="583579" y="1176152"/>
            <a:ext cx="5258557" cy="1967311"/>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DCFSA Plan | Contribution Limit $5,000</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With another baby on the way, they </a:t>
            </a:r>
            <a:br>
              <a:rPr kumimoji="0" lang="en-US" sz="2200" b="0" i="0" u="none" strike="noStrike" kern="1200" cap="none" spc="0" normalizeH="0" baseline="0" noProof="0" dirty="0">
                <a:ln>
                  <a:noFill/>
                </a:ln>
                <a:noFill/>
                <a:effectLst/>
                <a:uLnTx/>
                <a:uFillTx/>
                <a:latin typeface="Arial"/>
                <a:ea typeface="+mn-ea"/>
                <a:cs typeface="+mn-cs"/>
              </a:rPr>
            </a:br>
            <a:r>
              <a:rPr kumimoji="0" lang="en-US" sz="2200" b="0" i="0" u="none" strike="noStrike" kern="1200" cap="none" spc="0" normalizeH="0" baseline="0" noProof="0" dirty="0">
                <a:ln>
                  <a:noFill/>
                </a:ln>
                <a:noFill/>
                <a:effectLst/>
                <a:uLnTx/>
                <a:uFillTx/>
                <a:latin typeface="Arial"/>
                <a:ea typeface="+mn-ea"/>
                <a:cs typeface="+mn-cs"/>
              </a:rPr>
              <a:t>enroll in a DCFSA to pay for afterschool childcare for their daughter, Mya.</a:t>
            </a:r>
          </a:p>
        </p:txBody>
      </p:sp>
      <p:sp>
        <p:nvSpPr>
          <p:cNvPr id="3" name="Content Placeholder 2">
            <a:extLst>
              <a:ext uri="{FF2B5EF4-FFF2-40B4-BE49-F238E27FC236}">
                <a16:creationId xmlns:a16="http://schemas.microsoft.com/office/drawing/2014/main" id="{8D30B144-A9DD-41BC-8301-BBC3E1E8FA8B}"/>
              </a:ext>
            </a:extLst>
          </p:cNvPr>
          <p:cNvSpPr>
            <a:spLocks noGrp="1"/>
          </p:cNvSpPr>
          <p:nvPr>
            <p:ph sz="quarter" idx="11"/>
          </p:nvPr>
        </p:nvSpPr>
        <p:spPr>
          <a:xfrm>
            <a:off x="580734" y="3585952"/>
            <a:ext cx="1774065" cy="779097"/>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They contribute</a:t>
            </a:r>
          </a:p>
        </p:txBody>
      </p:sp>
      <p:sp>
        <p:nvSpPr>
          <p:cNvPr id="4" name="Content Placeholder 3">
            <a:extLst>
              <a:ext uri="{FF2B5EF4-FFF2-40B4-BE49-F238E27FC236}">
                <a16:creationId xmlns:a16="http://schemas.microsoft.com/office/drawing/2014/main" id="{AE3C886D-AF26-47FD-89F4-2B43C02BF309}"/>
              </a:ext>
            </a:extLst>
          </p:cNvPr>
          <p:cNvSpPr>
            <a:spLocks noGrp="1"/>
          </p:cNvSpPr>
          <p:nvPr>
            <p:ph sz="quarter" idx="12"/>
          </p:nvPr>
        </p:nvSpPr>
        <p:spPr>
          <a:xfrm>
            <a:off x="580279" y="4485690"/>
            <a:ext cx="1610721" cy="482924"/>
          </a:xfrm>
        </p:spPr>
        <p:txBody>
          <a:bodyPr>
            <a:noAutofit/>
          </a:bodyPr>
          <a:lstStyle/>
          <a:p>
            <a:r>
              <a:rPr lang="en-US" sz="3200" dirty="0">
                <a:solidFill>
                  <a:srgbClr val="007A96"/>
                </a:solidFill>
                <a:latin typeface="Arial" panose="020B0604020202020204" pitchFamily="34" charset="0"/>
                <a:cs typeface="Arial" panose="020B0604020202020204" pitchFamily="34" charset="0"/>
              </a:rPr>
              <a:t>$3,000</a:t>
            </a:r>
            <a:endParaRPr lang="en-GB" sz="3200" dirty="0"/>
          </a:p>
        </p:txBody>
      </p:sp>
      <p:sp>
        <p:nvSpPr>
          <p:cNvPr id="5" name="Content Placeholder 4">
            <a:extLst>
              <a:ext uri="{FF2B5EF4-FFF2-40B4-BE49-F238E27FC236}">
                <a16:creationId xmlns:a16="http://schemas.microsoft.com/office/drawing/2014/main" id="{2E599103-CABB-4FD0-AB7D-6A6BEEC50135}"/>
              </a:ext>
            </a:extLst>
          </p:cNvPr>
          <p:cNvSpPr>
            <a:spLocks noGrp="1"/>
          </p:cNvSpPr>
          <p:nvPr>
            <p:ph sz="quarter" idx="13"/>
          </p:nvPr>
        </p:nvSpPr>
        <p:spPr>
          <a:xfrm>
            <a:off x="3083690" y="3586198"/>
            <a:ext cx="2186871" cy="943207"/>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dirty="0">
                <a:ln>
                  <a:noFill/>
                </a:ln>
                <a:noFill/>
                <a:effectLst/>
                <a:uLnTx/>
                <a:uFillTx/>
                <a:latin typeface="Arial"/>
                <a:ea typeface="+mn-ea"/>
                <a:cs typeface="+mn-cs"/>
              </a:rPr>
              <a:t>Their annual </a:t>
            </a:r>
            <a:br>
              <a:rPr kumimoji="0" lang="en-US" sz="2000" b="0" i="0" u="none" strike="noStrike" kern="1200" cap="none" spc="0" normalizeH="0" baseline="0" noProof="0" dirty="0">
                <a:ln>
                  <a:noFill/>
                </a:ln>
                <a:noFill/>
                <a:effectLst/>
                <a:uLnTx/>
                <a:uFillTx/>
                <a:latin typeface="Arial"/>
                <a:ea typeface="+mn-ea"/>
                <a:cs typeface="+mn-cs"/>
              </a:rPr>
            </a:br>
            <a:r>
              <a:rPr kumimoji="0" lang="en-US" sz="2000" b="0" i="0" u="none" strike="noStrike" kern="1200" cap="none" spc="0" normalizeH="0" baseline="0" noProof="0" dirty="0">
                <a:ln>
                  <a:noFill/>
                </a:ln>
                <a:noFill/>
                <a:effectLst/>
                <a:uLnTx/>
                <a:uFillTx/>
                <a:latin typeface="Arial"/>
                <a:ea typeface="+mn-ea"/>
                <a:cs typeface="+mn-cs"/>
              </a:rPr>
              <a:t>tax savings</a:t>
            </a:r>
            <a:r>
              <a:rPr kumimoji="0" lang="en-US" sz="2000" b="0" i="0" u="none" strike="noStrike" kern="1200" cap="none" spc="0" normalizeH="0" baseline="30000" noProof="0" dirty="0">
                <a:ln>
                  <a:noFill/>
                </a:ln>
                <a:noFill/>
                <a:effectLst/>
                <a:uLnTx/>
                <a:uFillTx/>
                <a:latin typeface="Arial"/>
                <a:ea typeface="+mn-ea"/>
                <a:cs typeface="+mn-cs"/>
              </a:rPr>
              <a:t>1 </a:t>
            </a:r>
            <a:r>
              <a:rPr kumimoji="0" lang="en-US" sz="2000" b="0" i="0" u="none" strike="noStrike" kern="1200" cap="none" spc="0" normalizeH="0" baseline="0" noProof="0" dirty="0">
                <a:ln>
                  <a:noFill/>
                </a:ln>
                <a:noFill/>
                <a:effectLst/>
                <a:uLnTx/>
                <a:uFillTx/>
                <a:latin typeface="Arial"/>
                <a:ea typeface="+mn-ea"/>
                <a:cs typeface="+mn-cs"/>
              </a:rPr>
              <a:t>are</a:t>
            </a:r>
          </a:p>
        </p:txBody>
      </p:sp>
      <p:sp>
        <p:nvSpPr>
          <p:cNvPr id="6" name="Content Placeholder 5">
            <a:extLst>
              <a:ext uri="{FF2B5EF4-FFF2-40B4-BE49-F238E27FC236}">
                <a16:creationId xmlns:a16="http://schemas.microsoft.com/office/drawing/2014/main" id="{DC9F2475-F2FB-4DA4-8BD0-948216B7D3C6}"/>
              </a:ext>
            </a:extLst>
          </p:cNvPr>
          <p:cNvSpPr>
            <a:spLocks noGrp="1"/>
          </p:cNvSpPr>
          <p:nvPr>
            <p:ph sz="quarter" idx="14"/>
          </p:nvPr>
        </p:nvSpPr>
        <p:spPr>
          <a:xfrm>
            <a:off x="3081388" y="4483787"/>
            <a:ext cx="1482970" cy="570141"/>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$900</a:t>
            </a:r>
          </a:p>
        </p:txBody>
      </p:sp>
      <p:sp>
        <p:nvSpPr>
          <p:cNvPr id="8" name="Content Placeholder 7">
            <a:extLst>
              <a:ext uri="{FF2B5EF4-FFF2-40B4-BE49-F238E27FC236}">
                <a16:creationId xmlns:a16="http://schemas.microsoft.com/office/drawing/2014/main" id="{674EB314-961E-4FE0-8398-5ADDC8050F49}"/>
              </a:ext>
            </a:extLst>
          </p:cNvPr>
          <p:cNvSpPr>
            <a:spLocks noGrp="1"/>
          </p:cNvSpPr>
          <p:nvPr>
            <p:ph sz="quarter" idx="15"/>
          </p:nvPr>
        </p:nvSpPr>
        <p:spPr>
          <a:xfrm>
            <a:off x="576263" y="6083101"/>
            <a:ext cx="4034305" cy="748705"/>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dirty="0">
                <a:ln>
                  <a:noFill/>
                </a:ln>
                <a:no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dirty="0">
                <a:ln>
                  <a:noFill/>
                </a:ln>
                <a:noFill/>
                <a:effectLst/>
                <a:uLnTx/>
                <a:uFillTx/>
                <a:latin typeface="Arial"/>
                <a:ea typeface="+mn-ea"/>
                <a:cs typeface="+mn-cs"/>
              </a:rPr>
              <a:t>Estimated savings are based on an assumed combined federal and state income tax bracket of 30%. Actual savings will depend on your taxable income and tax</a:t>
            </a:r>
            <a:r>
              <a:rPr kumimoji="0" lang="en-US" sz="8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 status.</a:t>
            </a:r>
          </a:p>
        </p:txBody>
      </p:sp>
      <p:pic>
        <p:nvPicPr>
          <p:cNvPr id="18" name="Picture 2" descr="A family sharing a happy moment in which the father and daughter together touching the baby bump of the mother.">
            <a:extLst>
              <a:ext uri="{FF2B5EF4-FFF2-40B4-BE49-F238E27FC236}">
                <a16:creationId xmlns:a16="http://schemas.microsoft.com/office/drawing/2014/main" id="{29347FC5-44C3-6F44-8790-3E7BA634E507}"/>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8800"/>
                    </a14:imgEffect>
                    <a14:imgEffect>
                      <a14:saturation sat="95000"/>
                    </a14:imgEffect>
                    <a14:imgEffect>
                      <a14:brightnessContrast bright="5000"/>
                    </a14:imgEffect>
                  </a14:imgLayer>
                </a14:imgProps>
              </a:ext>
              <a:ext uri="{28A0092B-C50C-407E-A947-70E740481C1C}">
                <a14:useLocalDpi xmlns:a14="http://schemas.microsoft.com/office/drawing/2010/main"/>
              </a:ext>
            </a:extLst>
          </a:blip>
          <a:srcRect l="-11628"/>
          <a:stretch/>
        </p:blipFill>
        <p:spPr bwMode="auto">
          <a:xfrm>
            <a:off x="3709823" y="0"/>
            <a:ext cx="9187504" cy="687686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E666E48-2419-B746-807A-48FB35775400}"/>
              </a:ext>
              <a:ext uri="{C183D7F6-B498-43B3-948B-1728B52AA6E4}">
                <adec:decorative xmlns:adec="http://schemas.microsoft.com/office/drawing/2017/decorative" val="1"/>
              </a:ext>
            </a:extLst>
          </p:cNvPr>
          <p:cNvSpPr/>
          <p:nvPr/>
        </p:nvSpPr>
        <p:spPr>
          <a:xfrm flipV="1">
            <a:off x="4350686" y="1202"/>
            <a:ext cx="2662232" cy="687566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26" name="Rectangle 25">
            <a:extLst>
              <a:ext uri="{FF2B5EF4-FFF2-40B4-BE49-F238E27FC236}">
                <a16:creationId xmlns:a16="http://schemas.microsoft.com/office/drawing/2014/main" id="{2CB5D976-134E-4D4A-98E2-10A953AB4E77}"/>
              </a:ext>
              <a:ext uri="{C183D7F6-B498-43B3-948B-1728B52AA6E4}">
                <adec:decorative xmlns:adec="http://schemas.microsoft.com/office/drawing/2017/decorative" val="1"/>
              </a:ext>
            </a:extLst>
          </p:cNvPr>
          <p:cNvSpPr/>
          <p:nvPr/>
        </p:nvSpPr>
        <p:spPr>
          <a:xfrm>
            <a:off x="4536952" y="1202"/>
            <a:ext cx="3168983" cy="687566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14" name="Group 13">
            <a:extLst>
              <a:ext uri="{FF2B5EF4-FFF2-40B4-BE49-F238E27FC236}">
                <a16:creationId xmlns:a16="http://schemas.microsoft.com/office/drawing/2014/main" id="{010A8AE0-620A-487D-A8CB-F806CB357B5C}"/>
              </a:ext>
              <a:ext uri="{C183D7F6-B498-43B3-948B-1728B52AA6E4}">
                <adec:decorative xmlns:adec="http://schemas.microsoft.com/office/drawing/2017/decorative" val="1"/>
              </a:ext>
            </a:extLst>
          </p:cNvPr>
          <p:cNvGrpSpPr/>
          <p:nvPr/>
        </p:nvGrpSpPr>
        <p:grpSpPr>
          <a:xfrm>
            <a:off x="545021" y="433486"/>
            <a:ext cx="5743238" cy="6158805"/>
            <a:chOff x="545021" y="433486"/>
            <a:chExt cx="5743238" cy="6158805"/>
          </a:xfrm>
        </p:grpSpPr>
        <p:sp>
          <p:nvSpPr>
            <p:cNvPr id="9" name="TextBox 8">
              <a:extLst>
                <a:ext uri="{FF2B5EF4-FFF2-40B4-BE49-F238E27FC236}">
                  <a16:creationId xmlns:a16="http://schemas.microsoft.com/office/drawing/2014/main" id="{8D143AB6-18ED-41FF-AB25-097F56FA8C83}"/>
                </a:ext>
                <a:ext uri="{C183D7F6-B498-43B3-948B-1728B52AA6E4}">
                  <adec:decorative xmlns:adec="http://schemas.microsoft.com/office/drawing/2017/decorative" val="1"/>
                </a:ext>
              </a:extLst>
            </p:cNvPr>
            <p:cNvSpPr txBox="1"/>
            <p:nvPr/>
          </p:nvSpPr>
          <p:spPr>
            <a:xfrm>
              <a:off x="545021" y="433486"/>
              <a:ext cx="5719712" cy="677108"/>
            </a:xfrm>
            <a:prstGeom prst="rect">
              <a:avLst/>
            </a:prstGeom>
            <a:noFill/>
          </p:spPr>
          <p:txBody>
            <a:bodyPr wrap="square" rtlCol="0">
              <a:spAutoFit/>
            </a:bodyPr>
            <a:lstStyle/>
            <a:p>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Meet Ramesh and Priya</a:t>
              </a:r>
              <a:endParaRPr lang="en-GB" dirty="0" err="1">
                <a:solidFill>
                  <a:srgbClr val="7F7F7F"/>
                </a:solidFill>
              </a:endParaRPr>
            </a:p>
          </p:txBody>
        </p:sp>
        <p:sp>
          <p:nvSpPr>
            <p:cNvPr id="10" name="TextBox 9">
              <a:extLst>
                <a:ext uri="{FF2B5EF4-FFF2-40B4-BE49-F238E27FC236}">
                  <a16:creationId xmlns:a16="http://schemas.microsoft.com/office/drawing/2014/main" id="{D2F124D3-F5C1-4CFC-8316-5F6AECC33FB8}"/>
                </a:ext>
                <a:ext uri="{C183D7F6-B498-43B3-948B-1728B52AA6E4}">
                  <adec:decorative xmlns:adec="http://schemas.microsoft.com/office/drawing/2017/decorative" val="1"/>
                </a:ext>
              </a:extLst>
            </p:cNvPr>
            <p:cNvSpPr txBox="1"/>
            <p:nvPr/>
          </p:nvSpPr>
          <p:spPr>
            <a:xfrm>
              <a:off x="583406" y="1173376"/>
              <a:ext cx="5704853" cy="198602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DCFSA Plan</a:t>
              </a:r>
              <a:r>
                <a:rPr kumimoji="0" lang="en-US" sz="2200" b="0" i="0" u="none" strike="noStrike" kern="1200" cap="none" spc="500" normalizeH="0" noProof="0" dirty="0">
                  <a:ln>
                    <a:noFill/>
                  </a:ln>
                  <a:solidFill>
                    <a:srgbClr val="626362"/>
                  </a:solidFill>
                  <a:effectLst/>
                  <a:uLnTx/>
                  <a:uFillTx/>
                  <a:latin typeface="Arial"/>
                  <a:ea typeface="+mn-ea"/>
                  <a:cs typeface="+mn-cs"/>
                </a:rPr>
                <a:t> </a:t>
              </a:r>
              <a:r>
                <a:rPr kumimoji="0" lang="en-US" sz="2200" b="0" i="0" u="none" strike="noStrike" kern="1200" cap="none" spc="0" normalizeH="0" baseline="0" noProof="0" dirty="0">
                  <a:ln>
                    <a:noFill/>
                  </a:ln>
                  <a:solidFill>
                    <a:srgbClr val="626362"/>
                  </a:solidFill>
                  <a:effectLst/>
                  <a:uLnTx/>
                  <a:uFillTx/>
                  <a:latin typeface="Arial"/>
                  <a:ea typeface="+mn-ea"/>
                  <a:cs typeface="+mn-cs"/>
                </a:rPr>
                <a:t>|</a:t>
              </a:r>
              <a:r>
                <a:rPr kumimoji="0" lang="en-US" sz="2200" b="0" i="0" u="none" strike="noStrike" kern="1200" cap="none" spc="600" normalizeH="0" noProof="0" dirty="0">
                  <a:ln>
                    <a:noFill/>
                  </a:ln>
                  <a:solidFill>
                    <a:srgbClr val="626362"/>
                  </a:solidFill>
                  <a:effectLst/>
                  <a:uLnTx/>
                  <a:uFillTx/>
                  <a:latin typeface="Arial"/>
                  <a:ea typeface="+mn-ea"/>
                  <a:cs typeface="+mn-cs"/>
                </a:rPr>
                <a:t> </a:t>
              </a:r>
              <a:r>
                <a:rPr kumimoji="0" lang="en-US" sz="2200" b="0" i="0" u="none" strike="noStrike" kern="1200" cap="none" spc="0" normalizeH="0" baseline="0" noProof="0" dirty="0">
                  <a:ln>
                    <a:noFill/>
                  </a:ln>
                  <a:solidFill>
                    <a:srgbClr val="626362"/>
                  </a:solidFill>
                  <a:effectLst/>
                  <a:uLnTx/>
                  <a:uFillTx/>
                  <a:latin typeface="Arial"/>
                  <a:ea typeface="+mn-ea"/>
                  <a:cs typeface="+mn-cs"/>
                </a:rPr>
                <a:t>Contribution Limit $5,000</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With another baby on the way, they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enroll in a DCFSA to pay for afterschool childcare for their daughter, Mya.</a:t>
              </a:r>
            </a:p>
          </p:txBody>
        </p:sp>
        <p:sp>
          <p:nvSpPr>
            <p:cNvPr id="11" name="TextBox 10">
              <a:extLst>
                <a:ext uri="{FF2B5EF4-FFF2-40B4-BE49-F238E27FC236}">
                  <a16:creationId xmlns:a16="http://schemas.microsoft.com/office/drawing/2014/main" id="{4EE43AE2-60B1-4149-BC4C-93B0B4907C54}"/>
                </a:ext>
                <a:ext uri="{C183D7F6-B498-43B3-948B-1728B52AA6E4}">
                  <adec:decorative xmlns:adec="http://schemas.microsoft.com/office/drawing/2017/decorative" val="1"/>
                </a:ext>
              </a:extLst>
            </p:cNvPr>
            <p:cNvSpPr txBox="1"/>
            <p:nvPr/>
          </p:nvSpPr>
          <p:spPr>
            <a:xfrm>
              <a:off x="3083012" y="3585752"/>
              <a:ext cx="2507314" cy="85093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n-ea"/>
                  <a:cs typeface="+mn-cs"/>
                </a:rPr>
                <a:t>Their annual </a:t>
              </a:r>
              <a:br>
                <a:rPr kumimoji="0" lang="en-US" sz="2000" b="0" i="0" u="none" strike="noStrike" kern="1200" cap="none" spc="0" normalizeH="0" baseline="0" noProof="0">
                  <a:ln>
                    <a:noFill/>
                  </a:ln>
                  <a:solidFill>
                    <a:srgbClr val="626362"/>
                  </a:solidFill>
                  <a:effectLst/>
                  <a:uLnTx/>
                  <a:uFillTx/>
                  <a:latin typeface="Arial"/>
                  <a:ea typeface="+mn-ea"/>
                  <a:cs typeface="+mn-cs"/>
                </a:rPr>
              </a:br>
              <a:r>
                <a:rPr kumimoji="0" lang="en-US" sz="2000" b="0" i="0" u="none" strike="noStrike" kern="1200" cap="none" spc="0" normalizeH="0" baseline="0" noProof="0">
                  <a:ln>
                    <a:noFill/>
                  </a:ln>
                  <a:solidFill>
                    <a:srgbClr val="626362"/>
                  </a:solidFill>
                  <a:effectLst/>
                  <a:uLnTx/>
                  <a:uFillTx/>
                  <a:latin typeface="Arial"/>
                  <a:ea typeface="+mn-ea"/>
                  <a:cs typeface="+mn-cs"/>
                </a:rPr>
                <a:t>tax savings</a:t>
              </a:r>
              <a:r>
                <a:rPr kumimoji="0" lang="en-US" sz="2000" b="0" i="0" u="none" strike="noStrike" kern="1200" cap="none" spc="0" normalizeH="0" baseline="30000" noProof="0">
                  <a:ln>
                    <a:noFill/>
                  </a:ln>
                  <a:solidFill>
                    <a:srgbClr val="626362"/>
                  </a:solidFill>
                  <a:effectLst/>
                  <a:uLnTx/>
                  <a:uFillTx/>
                  <a:latin typeface="Arial"/>
                  <a:ea typeface="+mn-ea"/>
                  <a:cs typeface="+mn-cs"/>
                </a:rPr>
                <a:t>1 </a:t>
              </a:r>
              <a:r>
                <a:rPr kumimoji="0" lang="en-US" sz="2000" b="0" i="0" u="none" strike="noStrike" kern="1200" cap="none" spc="0" normalizeH="0" baseline="0" noProof="0">
                  <a:ln>
                    <a:noFill/>
                  </a:ln>
                  <a:solidFill>
                    <a:srgbClr val="626362"/>
                  </a:solidFill>
                  <a:effectLst/>
                  <a:uLnTx/>
                  <a:uFillTx/>
                  <a:latin typeface="Arial"/>
                  <a:ea typeface="+mn-ea"/>
                  <a:cs typeface="+mn-cs"/>
                </a:rPr>
                <a:t>are</a:t>
              </a:r>
              <a:endParaRPr kumimoji="0" lang="en-US" sz="2000" b="0" i="0" u="none" strike="noStrike" kern="1200" cap="none" spc="0" normalizeH="0" baseline="0" noProof="0" dirty="0">
                <a:ln>
                  <a:noFill/>
                </a:ln>
                <a:solidFill>
                  <a:srgbClr val="626362"/>
                </a:solidFill>
                <a:effectLst/>
                <a:uLnTx/>
                <a:uFillTx/>
                <a:latin typeface="Arial"/>
                <a:ea typeface="+mn-ea"/>
                <a:cs typeface="+mn-cs"/>
              </a:endParaRPr>
            </a:p>
          </p:txBody>
        </p:sp>
        <p:sp>
          <p:nvSpPr>
            <p:cNvPr id="12" name="TextBox 11">
              <a:extLst>
                <a:ext uri="{FF2B5EF4-FFF2-40B4-BE49-F238E27FC236}">
                  <a16:creationId xmlns:a16="http://schemas.microsoft.com/office/drawing/2014/main" id="{F2D9AC78-714A-4E03-9F0B-532E3FCB4467}"/>
                </a:ext>
                <a:ext uri="{C183D7F6-B498-43B3-948B-1728B52AA6E4}">
                  <adec:decorative xmlns:adec="http://schemas.microsoft.com/office/drawing/2017/decorative" val="1"/>
                </a:ext>
              </a:extLst>
            </p:cNvPr>
            <p:cNvSpPr txBox="1"/>
            <p:nvPr/>
          </p:nvSpPr>
          <p:spPr>
            <a:xfrm>
              <a:off x="3082499" y="4483432"/>
              <a:ext cx="1325034" cy="579646"/>
            </a:xfrm>
            <a:prstGeom prst="rect">
              <a:avLst/>
            </a:prstGeom>
            <a:noFill/>
          </p:spPr>
          <p:txBody>
            <a:bodyPr wrap="square" rtlCol="0">
              <a:sp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a:ln>
                    <a:noFill/>
                  </a:ln>
                  <a:solidFill>
                    <a:srgbClr val="007A96"/>
                  </a:solidFill>
                  <a:effectLst/>
                  <a:uLnTx/>
                  <a:uFillTx/>
                  <a:latin typeface="Arial" panose="020B0604020202020204" pitchFamily="34" charset="0"/>
                  <a:ea typeface="+mn-ea"/>
                  <a:cs typeface="Arial" panose="020B0604020202020204" pitchFamily="34" charset="0"/>
                </a:rPr>
                <a:t>$900</a:t>
              </a:r>
              <a:endPar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6E5B5DB0-1F7A-4C69-A44C-B72CADDE4AA9}"/>
                </a:ext>
                <a:ext uri="{C183D7F6-B498-43B3-948B-1728B52AA6E4}">
                  <adec:decorative xmlns:adec="http://schemas.microsoft.com/office/drawing/2017/decorative" val="1"/>
                </a:ext>
              </a:extLst>
            </p:cNvPr>
            <p:cNvSpPr txBox="1"/>
            <p:nvPr/>
          </p:nvSpPr>
          <p:spPr>
            <a:xfrm>
              <a:off x="576073" y="6084460"/>
              <a:ext cx="394895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status.</a:t>
              </a:r>
              <a:endPar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88174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609600" y="262890"/>
            <a:ext cx="5116938" cy="1414952"/>
          </a:xfrm>
        </p:spPr>
        <p:txBody>
          <a:bodyPr/>
          <a:lstStyle/>
          <a:p>
            <a:pPr>
              <a:lnSpc>
                <a:spcPct val="110000"/>
              </a:lnSpc>
            </a:pPr>
            <a:r>
              <a:rPr lang="en-US" sz="3800" b="1" dirty="0">
                <a:noFill/>
              </a:rPr>
              <a:t>Ramesh and Priya’s DCFSA savings</a:t>
            </a:r>
            <a:endParaRPr lang="en-US" sz="3800" b="1" baseline="30000" dirty="0">
              <a:noFill/>
            </a:endParaRPr>
          </a:p>
        </p:txBody>
      </p:sp>
      <p:sp>
        <p:nvSpPr>
          <p:cNvPr id="2" name="Content Placeholder 1">
            <a:extLst>
              <a:ext uri="{FF2B5EF4-FFF2-40B4-BE49-F238E27FC236}">
                <a16:creationId xmlns:a16="http://schemas.microsoft.com/office/drawing/2014/main" id="{6AC98AC8-354E-4F38-88CA-E73D2AC2251D}"/>
              </a:ext>
            </a:extLst>
          </p:cNvPr>
          <p:cNvSpPr>
            <a:spLocks noGrp="1"/>
          </p:cNvSpPr>
          <p:nvPr>
            <p:ph sz="quarter" idx="10"/>
          </p:nvPr>
        </p:nvSpPr>
        <p:spPr>
          <a:xfrm>
            <a:off x="545912" y="1703909"/>
            <a:ext cx="6235304" cy="962656"/>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Using their DCFSA allows them to save money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on taxes while helping pay for childcare needs. </a:t>
            </a:r>
          </a:p>
        </p:txBody>
      </p:sp>
      <p:sp>
        <p:nvSpPr>
          <p:cNvPr id="25" name="Content Placeholder 2">
            <a:extLst>
              <a:ext uri="{FF2B5EF4-FFF2-40B4-BE49-F238E27FC236}">
                <a16:creationId xmlns:a16="http://schemas.microsoft.com/office/drawing/2014/main" id="{17559F2D-404B-4FDD-93B6-C3C657FB7734}"/>
              </a:ext>
            </a:extLst>
          </p:cNvPr>
          <p:cNvSpPr>
            <a:spLocks noGrp="1"/>
          </p:cNvSpPr>
          <p:nvPr>
            <p:ph sz="quarter" idx="12"/>
          </p:nvPr>
        </p:nvSpPr>
        <p:spPr>
          <a:xfrm>
            <a:off x="560169" y="3036734"/>
            <a:ext cx="2334112" cy="345018"/>
          </a:xfrm>
        </p:spPr>
        <p:txBody>
          <a:bodyPr>
            <a:normAutofit lnSpcReduction="1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Without a DCFSA</a:t>
            </a:r>
          </a:p>
        </p:txBody>
      </p:sp>
      <p:sp>
        <p:nvSpPr>
          <p:cNvPr id="26" name="Content Placeholder 5">
            <a:extLst>
              <a:ext uri="{FF2B5EF4-FFF2-40B4-BE49-F238E27FC236}">
                <a16:creationId xmlns:a16="http://schemas.microsoft.com/office/drawing/2014/main" id="{FFF0E70A-9915-41BB-B7A8-78B840CAAA71}"/>
              </a:ext>
            </a:extLst>
          </p:cNvPr>
          <p:cNvSpPr>
            <a:spLocks noGrp="1"/>
          </p:cNvSpPr>
          <p:nvPr>
            <p:ph sz="quarter" idx="13"/>
          </p:nvPr>
        </p:nvSpPr>
        <p:spPr>
          <a:xfrm>
            <a:off x="558512" y="3551405"/>
            <a:ext cx="2643791" cy="345018"/>
          </a:xfrm>
        </p:spPr>
        <p:txBody>
          <a:bodyPr>
            <a:normAutofit lnSpcReduction="1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$3,000 from paycheck</a:t>
            </a:r>
          </a:p>
        </p:txBody>
      </p:sp>
      <p:sp>
        <p:nvSpPr>
          <p:cNvPr id="27" name="Content Placeholder 9">
            <a:extLst>
              <a:ext uri="{FF2B5EF4-FFF2-40B4-BE49-F238E27FC236}">
                <a16:creationId xmlns:a16="http://schemas.microsoft.com/office/drawing/2014/main" id="{F3E03E85-CC1B-4EA4-83FD-619C6E43D1C1}"/>
              </a:ext>
            </a:extLst>
          </p:cNvPr>
          <p:cNvSpPr>
            <a:spLocks noGrp="1"/>
          </p:cNvSpPr>
          <p:nvPr>
            <p:ph sz="quarter" idx="14"/>
          </p:nvPr>
        </p:nvSpPr>
        <p:spPr>
          <a:xfrm>
            <a:off x="508939" y="4141299"/>
            <a:ext cx="2286000" cy="430213"/>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$900 to taxes</a:t>
            </a:r>
          </a:p>
        </p:txBody>
      </p:sp>
      <p:sp>
        <p:nvSpPr>
          <p:cNvPr id="4" name="Content Placeholder 3">
            <a:extLst>
              <a:ext uri="{FF2B5EF4-FFF2-40B4-BE49-F238E27FC236}">
                <a16:creationId xmlns:a16="http://schemas.microsoft.com/office/drawing/2014/main" id="{11BFCC0A-6310-4C9C-8403-FE4E86668E46}"/>
              </a:ext>
            </a:extLst>
          </p:cNvPr>
          <p:cNvSpPr>
            <a:spLocks noGrp="1"/>
          </p:cNvSpPr>
          <p:nvPr>
            <p:ph sz="quarter" idx="15"/>
          </p:nvPr>
        </p:nvSpPr>
        <p:spPr>
          <a:xfrm>
            <a:off x="511877" y="4752292"/>
            <a:ext cx="3062501" cy="367239"/>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$2,000 for after school care</a:t>
            </a:r>
          </a:p>
        </p:txBody>
      </p:sp>
      <p:sp>
        <p:nvSpPr>
          <p:cNvPr id="9" name="Content Placeholder 8">
            <a:extLst>
              <a:ext uri="{FF2B5EF4-FFF2-40B4-BE49-F238E27FC236}">
                <a16:creationId xmlns:a16="http://schemas.microsoft.com/office/drawing/2014/main" id="{A1A8376E-146A-4CAF-AAD5-C9072BA4064C}"/>
              </a:ext>
            </a:extLst>
          </p:cNvPr>
          <p:cNvSpPr>
            <a:spLocks noGrp="1"/>
          </p:cNvSpPr>
          <p:nvPr>
            <p:ph sz="quarter" idx="16"/>
          </p:nvPr>
        </p:nvSpPr>
        <p:spPr>
          <a:xfrm>
            <a:off x="550371" y="5239630"/>
            <a:ext cx="945978" cy="823913"/>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26362"/>
                </a:solidFill>
                <a:effectLst/>
                <a:uLnTx/>
                <a:uFillTx/>
                <a:latin typeface="Arial"/>
                <a:ea typeface="+mn-ea"/>
                <a:cs typeface="+mn-cs"/>
              </a:rPr>
              <a:t>$100</a:t>
            </a:r>
            <a:r>
              <a:rPr lang="en-US" sz="1700" b="1" dirty="0">
                <a:solidFill>
                  <a:srgbClr val="626362"/>
                </a:solidFill>
                <a:latin typeface="Arial"/>
              </a:rPr>
              <a:t> </a:t>
            </a:r>
            <a:r>
              <a:rPr kumimoji="0" lang="en-US" sz="1700" b="0" i="0" u="none" strike="noStrike" kern="1200" cap="none" spc="0" normalizeH="0" baseline="0" noProof="0" dirty="0">
                <a:ln>
                  <a:noFill/>
                </a:ln>
                <a:solidFill>
                  <a:srgbClr val="626362"/>
                </a:solidFill>
                <a:effectLst/>
                <a:uLnTx/>
                <a:uFillTx/>
                <a:latin typeface="Arial"/>
                <a:ea typeface="+mn-ea"/>
                <a:cs typeface="+mn-cs"/>
              </a:rPr>
              <a:t>leftover</a:t>
            </a:r>
          </a:p>
        </p:txBody>
      </p:sp>
      <p:sp>
        <p:nvSpPr>
          <p:cNvPr id="30" name="Content Placeholder 19">
            <a:extLst>
              <a:ext uri="{FF2B5EF4-FFF2-40B4-BE49-F238E27FC236}">
                <a16:creationId xmlns:a16="http://schemas.microsoft.com/office/drawing/2014/main" id="{BFE2E32B-7A83-4679-8F18-D887CF6727B4}"/>
              </a:ext>
            </a:extLst>
          </p:cNvPr>
          <p:cNvSpPr>
            <a:spLocks noGrp="1"/>
          </p:cNvSpPr>
          <p:nvPr>
            <p:ph sz="quarter" idx="17"/>
          </p:nvPr>
        </p:nvSpPr>
        <p:spPr>
          <a:xfrm>
            <a:off x="4178576" y="3036734"/>
            <a:ext cx="1841500" cy="340681"/>
          </a:xfrm>
        </p:spPr>
        <p:txBody>
          <a:bodyPr>
            <a:normAutofit lnSpcReduction="1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noFill/>
                <a:effectLst/>
                <a:uLnTx/>
                <a:uFillTx/>
                <a:latin typeface="Arial"/>
                <a:ea typeface="+mn-ea"/>
                <a:cs typeface="+mn-cs"/>
              </a:rPr>
              <a:t>With a DCFSA</a:t>
            </a:r>
          </a:p>
        </p:txBody>
      </p:sp>
      <p:sp>
        <p:nvSpPr>
          <p:cNvPr id="31" name="Content Placeholder 21">
            <a:extLst>
              <a:ext uri="{FF2B5EF4-FFF2-40B4-BE49-F238E27FC236}">
                <a16:creationId xmlns:a16="http://schemas.microsoft.com/office/drawing/2014/main" id="{CF1D3063-EE5F-4324-8ACF-0DAEDA240430}"/>
              </a:ext>
            </a:extLst>
          </p:cNvPr>
          <p:cNvSpPr>
            <a:spLocks noGrp="1"/>
          </p:cNvSpPr>
          <p:nvPr>
            <p:ph sz="quarter" idx="18"/>
          </p:nvPr>
        </p:nvSpPr>
        <p:spPr>
          <a:xfrm>
            <a:off x="4178576" y="3559070"/>
            <a:ext cx="2193561" cy="329740"/>
          </a:xfrm>
        </p:spPr>
        <p:txBody>
          <a:bodyPr>
            <a:normAutofit lnSpcReduction="1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noFill/>
                <a:effectLst/>
                <a:uLnTx/>
                <a:uFillTx/>
                <a:latin typeface="Arial"/>
                <a:ea typeface="+mn-ea"/>
                <a:cs typeface="+mn-cs"/>
              </a:rPr>
              <a:t>+ $3,000 in DCFSA</a:t>
            </a:r>
          </a:p>
        </p:txBody>
      </p:sp>
      <p:sp>
        <p:nvSpPr>
          <p:cNvPr id="32" name="Content Placeholder 23">
            <a:extLst>
              <a:ext uri="{FF2B5EF4-FFF2-40B4-BE49-F238E27FC236}">
                <a16:creationId xmlns:a16="http://schemas.microsoft.com/office/drawing/2014/main" id="{CDFE2554-111D-4FB4-A122-D62DAA9D5F4B}"/>
              </a:ext>
            </a:extLst>
          </p:cNvPr>
          <p:cNvSpPr>
            <a:spLocks noGrp="1"/>
          </p:cNvSpPr>
          <p:nvPr>
            <p:ph sz="quarter" idx="19"/>
          </p:nvPr>
        </p:nvSpPr>
        <p:spPr>
          <a:xfrm>
            <a:off x="4181398" y="4154414"/>
            <a:ext cx="1736725" cy="353822"/>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noFill/>
                <a:effectLst/>
                <a:uLnTx/>
                <a:uFillTx/>
                <a:latin typeface="Arial"/>
                <a:ea typeface="+mn-ea"/>
                <a:cs typeface="+mn-cs"/>
              </a:rPr>
              <a:t>− $0 to taxes</a:t>
            </a:r>
          </a:p>
        </p:txBody>
      </p:sp>
      <p:sp>
        <p:nvSpPr>
          <p:cNvPr id="12" name="Content Placeholder 11">
            <a:extLst>
              <a:ext uri="{FF2B5EF4-FFF2-40B4-BE49-F238E27FC236}">
                <a16:creationId xmlns:a16="http://schemas.microsoft.com/office/drawing/2014/main" id="{046D95F0-814F-44C7-9226-621E83116DB5}"/>
              </a:ext>
            </a:extLst>
          </p:cNvPr>
          <p:cNvSpPr>
            <a:spLocks noGrp="1"/>
          </p:cNvSpPr>
          <p:nvPr>
            <p:ph sz="quarter" idx="20"/>
          </p:nvPr>
        </p:nvSpPr>
        <p:spPr>
          <a:xfrm>
            <a:off x="4178576" y="4745812"/>
            <a:ext cx="3715556" cy="262870"/>
          </a:xfrm>
        </p:spPr>
        <p:txBody>
          <a:bodyPr>
            <a:normAutofit fontScale="85000" lnSpcReduction="2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noFill/>
                <a:effectLst/>
                <a:uLnTx/>
                <a:uFillTx/>
                <a:latin typeface="Arial"/>
                <a:ea typeface="+mn-ea"/>
                <a:cs typeface="+mn-cs"/>
              </a:rPr>
              <a:t>− $2,000 for after school care</a:t>
            </a:r>
          </a:p>
        </p:txBody>
      </p:sp>
      <p:sp>
        <p:nvSpPr>
          <p:cNvPr id="38" name="Content Placeholder 37">
            <a:extLst>
              <a:ext uri="{FF2B5EF4-FFF2-40B4-BE49-F238E27FC236}">
                <a16:creationId xmlns:a16="http://schemas.microsoft.com/office/drawing/2014/main" id="{F8DEDFE4-668B-4228-9178-182F07E09DC2}"/>
              </a:ext>
            </a:extLst>
          </p:cNvPr>
          <p:cNvSpPr>
            <a:spLocks noGrp="1"/>
          </p:cNvSpPr>
          <p:nvPr>
            <p:ph sz="quarter" idx="21"/>
          </p:nvPr>
        </p:nvSpPr>
        <p:spPr>
          <a:xfrm>
            <a:off x="4178576" y="5244919"/>
            <a:ext cx="4030350" cy="71698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noFill/>
                <a:effectLst/>
                <a:uLnTx/>
                <a:uFillTx/>
                <a:latin typeface="Arial"/>
                <a:ea typeface="+mn-ea"/>
                <a:cs typeface="+mn-cs"/>
              </a:rPr>
              <a:t>$1,000 </a:t>
            </a:r>
            <a:br>
              <a:rPr kumimoji="0" lang="en-US" sz="2400" b="1" i="0" u="none" strike="noStrike" kern="1200" cap="none" spc="0" normalizeH="0" baseline="0" noProof="0" dirty="0">
                <a:ln>
                  <a:noFill/>
                </a:ln>
                <a:noFill/>
                <a:effectLst/>
                <a:uLnTx/>
                <a:uFillTx/>
                <a:latin typeface="Arial"/>
                <a:ea typeface="+mn-ea"/>
                <a:cs typeface="+mn-cs"/>
              </a:rPr>
            </a:br>
            <a:r>
              <a:rPr kumimoji="0" lang="en-US" sz="1700" b="0" i="0" u="none" strike="noStrike" kern="1200" cap="none" spc="0" normalizeH="0" baseline="0" noProof="0" dirty="0">
                <a:ln>
                  <a:noFill/>
                </a:ln>
                <a:noFill/>
                <a:effectLst/>
                <a:uLnTx/>
                <a:uFillTx/>
                <a:latin typeface="Arial"/>
                <a:ea typeface="+mn-ea"/>
                <a:cs typeface="+mn-cs"/>
              </a:rPr>
              <a:t>leftover for summer camp</a:t>
            </a:r>
          </a:p>
        </p:txBody>
      </p:sp>
      <p:sp>
        <p:nvSpPr>
          <p:cNvPr id="5" name="Content Placeholder 4">
            <a:extLst>
              <a:ext uri="{FF2B5EF4-FFF2-40B4-BE49-F238E27FC236}">
                <a16:creationId xmlns:a16="http://schemas.microsoft.com/office/drawing/2014/main" id="{F0727B1A-E42B-40A5-B9D7-05F971095DC5}"/>
              </a:ext>
            </a:extLst>
          </p:cNvPr>
          <p:cNvSpPr>
            <a:spLocks noGrp="1"/>
          </p:cNvSpPr>
          <p:nvPr>
            <p:ph sz="quarter" idx="11"/>
          </p:nvPr>
        </p:nvSpPr>
        <p:spPr>
          <a:xfrm>
            <a:off x="578472" y="6320412"/>
            <a:ext cx="6987926" cy="432347"/>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900" b="0" i="0" u="none" strike="noStrike" kern="1200" cap="none" spc="0" normalizeH="0" baseline="30000" noProof="0" dirty="0">
                <a:ln>
                  <a:noFill/>
                </a:ln>
                <a:no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dirty="0">
                <a:ln>
                  <a:noFill/>
                </a:ln>
                <a:noFill/>
                <a:effectLst/>
                <a:uLnTx/>
                <a:uFillTx/>
                <a:latin typeface="Arial"/>
                <a:ea typeface="+mn-ea"/>
              </a:rPr>
              <a:t>Estimated savings are based on an assumed combined federal and state income tax bracket of 30%. Actual savings will depend on your taxable income and tax status. </a:t>
            </a:r>
            <a:endParaRPr kumimoji="0" lang="en-US" sz="900" b="0" i="0" u="none" strike="noStrike" kern="1200" cap="none" spc="0" normalizeH="0" baseline="0" noProof="0" dirty="0">
              <a:ln>
                <a:noFill/>
              </a:ln>
              <a:noFill/>
              <a:effectLst/>
              <a:uLnTx/>
              <a:uFillTx/>
              <a:ea typeface="+mn-ea"/>
              <a:cs typeface="Arial" panose="020B0604020202020204" pitchFamily="34" charset="0"/>
            </a:endParaRPr>
          </a:p>
        </p:txBody>
      </p:sp>
      <p:pic>
        <p:nvPicPr>
          <p:cNvPr id="17" name="Picture 2" descr="A kid sitting on a table and drawing while a woman observing her.">
            <a:extLst>
              <a:ext uri="{FF2B5EF4-FFF2-40B4-BE49-F238E27FC236}">
                <a16:creationId xmlns:a16="http://schemas.microsoft.com/office/drawing/2014/main" id="{D4ECCECB-AC7E-A14D-905E-8539CCAC7DFF}"/>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4700"/>
                    </a14:imgEffect>
                    <a14:imgEffect>
                      <a14:saturation sat="95000"/>
                    </a14:imgEffect>
                  </a14:imgLayer>
                </a14:imgProps>
              </a:ext>
              <a:ext uri="{28A0092B-C50C-407E-A947-70E740481C1C}">
                <a14:useLocalDpi xmlns:a14="http://schemas.microsoft.com/office/drawing/2010/main"/>
              </a:ext>
            </a:extLst>
          </a:blip>
          <a:srcRect/>
          <a:stretch/>
        </p:blipFill>
        <p:spPr bwMode="auto">
          <a:xfrm>
            <a:off x="5391235" y="0"/>
            <a:ext cx="68007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3F1AA84-3388-C047-8EF8-091A41096B94}"/>
              </a:ext>
              <a:ext uri="{C183D7F6-B498-43B3-948B-1728B52AA6E4}">
                <adec:decorative xmlns:adec="http://schemas.microsoft.com/office/drawing/2017/decorative" val="1"/>
              </a:ext>
            </a:extLst>
          </p:cNvPr>
          <p:cNvSpPr/>
          <p:nvPr/>
        </p:nvSpPr>
        <p:spPr>
          <a:xfrm flipV="1">
            <a:off x="5231436" y="-2256"/>
            <a:ext cx="497824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5" name="Rectangle 14">
            <a:extLst>
              <a:ext uri="{FF2B5EF4-FFF2-40B4-BE49-F238E27FC236}">
                <a16:creationId xmlns:a16="http://schemas.microsoft.com/office/drawing/2014/main" id="{C225CDDF-292F-8740-8E7C-D234B8686765}"/>
              </a:ext>
              <a:ext uri="{C183D7F6-B498-43B3-948B-1728B52AA6E4}">
                <adec:decorative xmlns:adec="http://schemas.microsoft.com/office/drawing/2017/decorative" val="1"/>
              </a:ext>
            </a:extLst>
          </p:cNvPr>
          <p:cNvSpPr/>
          <p:nvPr/>
        </p:nvSpPr>
        <p:spPr>
          <a:xfrm>
            <a:off x="4994369" y="-2256"/>
            <a:ext cx="3989537"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45" name="Group 44">
            <a:extLst>
              <a:ext uri="{FF2B5EF4-FFF2-40B4-BE49-F238E27FC236}">
                <a16:creationId xmlns:a16="http://schemas.microsoft.com/office/drawing/2014/main" id="{F2C50684-48B0-42C8-94E6-8A4DCB8B9FB4}"/>
              </a:ext>
              <a:ext uri="{C183D7F6-B498-43B3-948B-1728B52AA6E4}">
                <adec:decorative xmlns:adec="http://schemas.microsoft.com/office/drawing/2017/decorative" val="1"/>
              </a:ext>
            </a:extLst>
          </p:cNvPr>
          <p:cNvGrpSpPr/>
          <p:nvPr/>
        </p:nvGrpSpPr>
        <p:grpSpPr>
          <a:xfrm>
            <a:off x="545306" y="329655"/>
            <a:ext cx="7021264" cy="6345553"/>
            <a:chOff x="545306" y="329655"/>
            <a:chExt cx="7021264" cy="6345553"/>
          </a:xfrm>
        </p:grpSpPr>
        <p:sp>
          <p:nvSpPr>
            <p:cNvPr id="6" name="TextBox 5">
              <a:extLst>
                <a:ext uri="{FF2B5EF4-FFF2-40B4-BE49-F238E27FC236}">
                  <a16:creationId xmlns:a16="http://schemas.microsoft.com/office/drawing/2014/main" id="{09968004-BEC8-4B3F-BA52-95B5CECEDDBA}"/>
                </a:ext>
                <a:ext uri="{C183D7F6-B498-43B3-948B-1728B52AA6E4}">
                  <adec:decorative xmlns:adec="http://schemas.microsoft.com/office/drawing/2017/decorative" val="1"/>
                </a:ext>
              </a:extLst>
            </p:cNvPr>
            <p:cNvSpPr txBox="1"/>
            <p:nvPr/>
          </p:nvSpPr>
          <p:spPr>
            <a:xfrm>
              <a:off x="547952" y="329655"/>
              <a:ext cx="4978241" cy="1328954"/>
            </a:xfrm>
            <a:prstGeom prst="rect">
              <a:avLst/>
            </a:prstGeom>
            <a:noFill/>
          </p:spPr>
          <p:txBody>
            <a:bodyPr wrap="square" rtlCol="0">
              <a:spAutoFit/>
            </a:bodyPr>
            <a:lstStyle/>
            <a:p>
              <a:pPr>
                <a:lnSpc>
                  <a:spcPct val="110000"/>
                </a:lnSpc>
              </a:pPr>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Ramesh and Priya’s </a:t>
              </a:r>
              <a:b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br>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DCFSA savings</a:t>
              </a:r>
              <a:endParaRPr lang="en-GB" dirty="0" err="1">
                <a:solidFill>
                  <a:srgbClr val="7F7F7F"/>
                </a:solidFill>
              </a:endParaRPr>
            </a:p>
          </p:txBody>
        </p:sp>
        <p:sp>
          <p:nvSpPr>
            <p:cNvPr id="7" name="TextBox 6">
              <a:extLst>
                <a:ext uri="{FF2B5EF4-FFF2-40B4-BE49-F238E27FC236}">
                  <a16:creationId xmlns:a16="http://schemas.microsoft.com/office/drawing/2014/main" id="{9116C7A7-1686-4DE6-801A-3AB6CF82A067}"/>
                </a:ext>
                <a:ext uri="{C183D7F6-B498-43B3-948B-1728B52AA6E4}">
                  <adec:decorative xmlns:adec="http://schemas.microsoft.com/office/drawing/2017/decorative" val="1"/>
                </a:ext>
              </a:extLst>
            </p:cNvPr>
            <p:cNvSpPr txBox="1"/>
            <p:nvPr/>
          </p:nvSpPr>
          <p:spPr>
            <a:xfrm>
              <a:off x="545306" y="1703954"/>
              <a:ext cx="6248400" cy="92672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Using their DCFSA allows them to save money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on taxes while helping pay for childcare needs. </a:t>
              </a:r>
            </a:p>
          </p:txBody>
        </p:sp>
        <p:sp>
          <p:nvSpPr>
            <p:cNvPr id="10" name="TextBox 9">
              <a:extLst>
                <a:ext uri="{FF2B5EF4-FFF2-40B4-BE49-F238E27FC236}">
                  <a16:creationId xmlns:a16="http://schemas.microsoft.com/office/drawing/2014/main" id="{4CD0ED82-49E3-4777-8C21-4AD0887B9D5D}"/>
                </a:ext>
                <a:ext uri="{C183D7F6-B498-43B3-948B-1728B52AA6E4}">
                  <adec:decorative xmlns:adec="http://schemas.microsoft.com/office/drawing/2017/decorative" val="1"/>
                </a:ext>
              </a:extLst>
            </p:cNvPr>
            <p:cNvSpPr txBox="1"/>
            <p:nvPr/>
          </p:nvSpPr>
          <p:spPr>
            <a:xfrm>
              <a:off x="578645" y="6305876"/>
              <a:ext cx="6987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9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 status. </a:t>
              </a:r>
              <a:endParaRPr kumimoji="0" lang="en-US" sz="9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endParaRPr>
            </a:p>
          </p:txBody>
        </p:sp>
      </p:grpSp>
      <p:graphicFrame>
        <p:nvGraphicFramePr>
          <p:cNvPr id="23" name="TextBox 7">
            <a:extLst>
              <a:ext uri="{FF2B5EF4-FFF2-40B4-BE49-F238E27FC236}">
                <a16:creationId xmlns:a16="http://schemas.microsoft.com/office/drawing/2014/main" id="{382E00BA-85C1-41A4-BBA3-8DB5672824A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2211498"/>
              </p:ext>
            </p:extLst>
          </p:nvPr>
        </p:nvGraphicFramePr>
        <p:xfrm>
          <a:off x="4178824" y="3008522"/>
          <a:ext cx="3062501" cy="297062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0" i="0" dirty="0">
                          <a:solidFill>
                            <a:srgbClr val="007A96"/>
                          </a:solidFill>
                          <a:latin typeface="+mn-lt"/>
                        </a:rPr>
                        <a:t>With a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dirty="0">
                          <a:solidFill>
                            <a:schemeClr val="tx1"/>
                          </a:solidFill>
                          <a:latin typeface="+mn-lt"/>
                        </a:rPr>
                        <a:t>+ $3,000 in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dirty="0">
                          <a:solidFill>
                            <a:schemeClr val="tx1"/>
                          </a:solidFill>
                          <a:latin typeface="+mn-lt"/>
                        </a:rPr>
                        <a:t>− $0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dirty="0">
                          <a:solidFill>
                            <a:schemeClr val="tx1"/>
                          </a:solidFill>
                          <a:latin typeface="+mn-lt"/>
                        </a:rPr>
                        <a:t>− $2,000 for after school care</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i="0" dirty="0">
                          <a:solidFill>
                            <a:srgbClr val="007A96"/>
                          </a:solidFill>
                          <a:latin typeface="+mn-lt"/>
                        </a:rPr>
                        <a:t>$1,000 </a:t>
                      </a:r>
                      <a:br>
                        <a:rPr lang="en-US" sz="3200" b="1" i="0" dirty="0">
                          <a:solidFill>
                            <a:srgbClr val="007A96"/>
                          </a:solidFill>
                          <a:latin typeface="+mn-lt"/>
                        </a:rPr>
                      </a:br>
                      <a:r>
                        <a:rPr lang="en-US" sz="1700" b="0" i="0" dirty="0">
                          <a:solidFill>
                            <a:srgbClr val="007A96"/>
                          </a:solidFill>
                          <a:latin typeface="+mn-lt"/>
                        </a:rPr>
                        <a:t>leftover for summer camp</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spTree>
    <p:extLst>
      <p:ext uri="{BB962C8B-B14F-4D97-AF65-F5344CB8AC3E}">
        <p14:creationId xmlns:p14="http://schemas.microsoft.com/office/powerpoint/2010/main" val="22958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B29B0-2045-4550-B6C8-5FB006B3C643}"/>
              </a:ext>
            </a:extLst>
          </p:cNvPr>
          <p:cNvSpPr>
            <a:spLocks noGrp="1"/>
          </p:cNvSpPr>
          <p:nvPr>
            <p:ph type="title"/>
          </p:nvPr>
        </p:nvSpPr>
        <p:spPr>
          <a:xfrm>
            <a:off x="547584" y="2566185"/>
            <a:ext cx="5547360" cy="2367282"/>
          </a:xfrm>
        </p:spPr>
        <p:txBody>
          <a:bodyPr/>
          <a:lstStyle/>
          <a:p>
            <a:pPr marL="0" marR="0" lvl="0" indent="0" defTabSz="914400" rtl="0" eaLnBrk="1" fontAlgn="auto" latinLnBrk="0" hangingPunct="1">
              <a:lnSpc>
                <a:spcPct val="130000"/>
              </a:lnSpc>
              <a:spcBef>
                <a:spcPts val="0"/>
              </a:spcBef>
              <a:spcAft>
                <a:spcPts val="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of the following healthcare accounts are DCFSA compatible with?</a:t>
            </a:r>
            <a:endParaRPr lang="en-GB" dirty="0"/>
          </a:p>
        </p:txBody>
      </p:sp>
      <p:sp>
        <p:nvSpPr>
          <p:cNvPr id="7" name="Oval 6">
            <a:extLst>
              <a:ext uri="{FF2B5EF4-FFF2-40B4-BE49-F238E27FC236}">
                <a16:creationId xmlns:a16="http://schemas.microsoft.com/office/drawing/2014/main" id="{CE8B6CF3-FFEE-495D-9291-01795CF99089}"/>
              </a:ext>
              <a:ext uri="{C183D7F6-B498-43B3-948B-1728B52AA6E4}">
                <adec:decorative xmlns:adec="http://schemas.microsoft.com/office/drawing/2017/decorative" val="1"/>
              </a:ext>
            </a:extLst>
          </p:cNvPr>
          <p:cNvSpPr/>
          <p:nvPr/>
        </p:nvSpPr>
        <p:spPr>
          <a:xfrm>
            <a:off x="542822" y="1775443"/>
            <a:ext cx="733085"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b="1" dirty="0">
                <a:solidFill>
                  <a:schemeClr val="bg1"/>
                </a:solidFill>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2C47D88F-8CB8-490C-879A-CA9B1DE5F5CF}"/>
              </a:ext>
            </a:extLst>
          </p:cNvPr>
          <p:cNvSpPr>
            <a:spLocks noGrp="1"/>
          </p:cNvSpPr>
          <p:nvPr>
            <p:ph sz="quarter" idx="10"/>
          </p:nvPr>
        </p:nvSpPr>
        <p:spPr>
          <a:xfrm>
            <a:off x="7217091" y="2502419"/>
            <a:ext cx="4670110" cy="2591684"/>
          </a:xfrm>
        </p:spPr>
        <p:txBody>
          <a:bodyPr>
            <a:noAutofit/>
          </a:bodyPr>
          <a:lstStyle/>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Healthcare Flexible Spending Account</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Health Savings Account</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Health Reimbursement Arrangement </a:t>
            </a:r>
          </a:p>
        </p:txBody>
      </p:sp>
    </p:spTree>
    <p:extLst>
      <p:ext uri="{BB962C8B-B14F-4D97-AF65-F5344CB8AC3E}">
        <p14:creationId xmlns:p14="http://schemas.microsoft.com/office/powerpoint/2010/main" val="426426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B1C8-5636-4840-894F-7B01F69C4190}"/>
              </a:ext>
            </a:extLst>
          </p:cNvPr>
          <p:cNvSpPr>
            <a:spLocks noGrp="1"/>
          </p:cNvSpPr>
          <p:nvPr>
            <p:ph type="title"/>
          </p:nvPr>
        </p:nvSpPr>
        <p:spPr>
          <a:xfrm>
            <a:off x="2296204" y="3139761"/>
            <a:ext cx="7600420" cy="1532510"/>
          </a:xfrm>
        </p:spPr>
        <p:txBody>
          <a:bodyPr/>
          <a:lstStyle/>
          <a:p>
            <a:pPr algn="ctr">
              <a:lnSpc>
                <a:spcPct val="120000"/>
              </a:lnSpc>
              <a:spcAft>
                <a:spcPts val="2400"/>
              </a:spcAft>
            </a:pPr>
            <a:r>
              <a:rPr lang="en-US" sz="3800" dirty="0">
                <a:solidFill>
                  <a:schemeClr val="tx2"/>
                </a:solidFill>
                <a:latin typeface="Arial" panose="020B0604020202020204" pitchFamily="34" charset="0"/>
                <a:cs typeface="Arial" panose="020B0604020202020204" pitchFamily="34" charset="0"/>
              </a:rPr>
              <a:t>These are all compatible accounts with your DCFSA</a:t>
            </a:r>
          </a:p>
        </p:txBody>
      </p:sp>
      <p:grpSp>
        <p:nvGrpSpPr>
          <p:cNvPr id="19" name="Group 18">
            <a:extLst>
              <a:ext uri="{FF2B5EF4-FFF2-40B4-BE49-F238E27FC236}">
                <a16:creationId xmlns:a16="http://schemas.microsoft.com/office/drawing/2014/main" id="{68E480EE-797A-C44B-8440-2FE95EE61B77}"/>
              </a:ext>
              <a:ext uri="{C183D7F6-B498-43B3-948B-1728B52AA6E4}">
                <adec:decorative xmlns:adec="http://schemas.microsoft.com/office/drawing/2017/decorative" val="1"/>
              </a:ext>
            </a:extLst>
          </p:cNvPr>
          <p:cNvGrpSpPr/>
          <p:nvPr/>
        </p:nvGrpSpPr>
        <p:grpSpPr>
          <a:xfrm>
            <a:off x="5754111" y="2240291"/>
            <a:ext cx="724912" cy="724912"/>
            <a:chOff x="4453552" y="1066071"/>
            <a:chExt cx="773364" cy="773364"/>
          </a:xfrm>
        </p:grpSpPr>
        <p:sp>
          <p:nvSpPr>
            <p:cNvPr id="20" name="Oval 19">
              <a:extLst>
                <a:ext uri="{FF2B5EF4-FFF2-40B4-BE49-F238E27FC236}">
                  <a16:creationId xmlns:a16="http://schemas.microsoft.com/office/drawing/2014/main" id="{0AA594FF-A6A9-4A42-9DEE-C7687DAA3F0C}"/>
                </a:ext>
                <a:ext uri="{C183D7F6-B498-43B3-948B-1728B52AA6E4}">
                  <adec:decorative xmlns:adec="http://schemas.microsoft.com/office/drawing/2017/decorative" val="1"/>
                </a:ext>
              </a:extLst>
            </p:cNvPr>
            <p:cNvSpPr/>
            <p:nvPr/>
          </p:nvSpPr>
          <p:spPr>
            <a:xfrm>
              <a:off x="4453552"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pic>
          <p:nvPicPr>
            <p:cNvPr id="21" name="Picture 20">
              <a:extLst>
                <a:ext uri="{FF2B5EF4-FFF2-40B4-BE49-F238E27FC236}">
                  <a16:creationId xmlns:a16="http://schemas.microsoft.com/office/drawing/2014/main" id="{B25120CF-B4F0-6744-955B-300D6E31541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4085" y="1193749"/>
              <a:ext cx="500308" cy="520501"/>
            </a:xfrm>
            <a:prstGeom prst="rect">
              <a:avLst/>
            </a:prstGeom>
          </p:spPr>
        </p:pic>
      </p:grpSp>
    </p:spTree>
    <p:extLst>
      <p:ext uri="{BB962C8B-B14F-4D97-AF65-F5344CB8AC3E}">
        <p14:creationId xmlns:p14="http://schemas.microsoft.com/office/powerpoint/2010/main" val="103561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55008" y="271136"/>
            <a:ext cx="10972800" cy="759119"/>
          </a:xfrm>
        </p:spPr>
        <p:txBody>
          <a:bodyPr/>
          <a:lstStyle/>
          <a:p>
            <a:pPr>
              <a:lnSpc>
                <a:spcPts val="6080"/>
              </a:lnSpc>
            </a:pPr>
            <a:r>
              <a:rPr lang="en-US" sz="3800" b="1" dirty="0">
                <a:latin typeface="+mj-lt"/>
              </a:rPr>
              <a:t>Get started today!</a:t>
            </a:r>
          </a:p>
        </p:txBody>
      </p:sp>
      <p:sp>
        <p:nvSpPr>
          <p:cNvPr id="2" name="Content Placeholder 1">
            <a:extLst>
              <a:ext uri="{FF2B5EF4-FFF2-40B4-BE49-F238E27FC236}">
                <a16:creationId xmlns:a16="http://schemas.microsoft.com/office/drawing/2014/main" id="{522BBE85-44AC-49ED-8872-756E2A7DA2FD}"/>
              </a:ext>
            </a:extLst>
          </p:cNvPr>
          <p:cNvSpPr>
            <a:spLocks noGrp="1"/>
          </p:cNvSpPr>
          <p:nvPr>
            <p:ph sz="quarter" idx="10"/>
          </p:nvPr>
        </p:nvSpPr>
        <p:spPr>
          <a:xfrm>
            <a:off x="361916" y="1536043"/>
            <a:ext cx="1566863" cy="959265"/>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19" name="Straight Connector 18">
            <a:extLst>
              <a:ext uri="{FF2B5EF4-FFF2-40B4-BE49-F238E27FC236}">
                <a16:creationId xmlns:a16="http://schemas.microsoft.com/office/drawing/2014/main" id="{48F99EF9-14B8-0A4D-B81B-41A3E62A11A9}"/>
              </a:ext>
              <a:ext uri="{C183D7F6-B498-43B3-948B-1728B52AA6E4}">
                <adec:decorative xmlns:adec="http://schemas.microsoft.com/office/drawing/2017/decorative" val="1"/>
              </a:ext>
            </a:extLst>
          </p:cNvPr>
          <p:cNvCxnSpPr>
            <a:cxnSpLocks/>
          </p:cNvCxnSpPr>
          <p:nvPr/>
        </p:nvCxnSpPr>
        <p:spPr>
          <a:xfrm>
            <a:off x="1231181" y="1770342"/>
            <a:ext cx="0" cy="384439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6A863416-290A-490E-9C36-7092FCCB2B7C}"/>
              </a:ext>
            </a:extLst>
          </p:cNvPr>
          <p:cNvSpPr>
            <a:spLocks noGrp="1"/>
          </p:cNvSpPr>
          <p:nvPr>
            <p:ph sz="quarter" idx="11"/>
          </p:nvPr>
        </p:nvSpPr>
        <p:spPr>
          <a:xfrm>
            <a:off x="1491542" y="1670623"/>
            <a:ext cx="2337877" cy="3269176"/>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Each plan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year during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open enrollment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Choose election amount for the year (typically cannot change)</a:t>
            </a:r>
          </a:p>
        </p:txBody>
      </p:sp>
      <p:sp>
        <p:nvSpPr>
          <p:cNvPr id="5" name="Content Placeholder 4">
            <a:extLst>
              <a:ext uri="{FF2B5EF4-FFF2-40B4-BE49-F238E27FC236}">
                <a16:creationId xmlns:a16="http://schemas.microsoft.com/office/drawing/2014/main" id="{F04BAC1B-F1FF-48B7-ACCC-0580C7DDA5ED}"/>
              </a:ext>
            </a:extLst>
          </p:cNvPr>
          <p:cNvSpPr>
            <a:spLocks noGrp="1"/>
          </p:cNvSpPr>
          <p:nvPr>
            <p:ph sz="quarter" idx="12"/>
          </p:nvPr>
        </p:nvSpPr>
        <p:spPr>
          <a:xfrm>
            <a:off x="4150618" y="1532951"/>
            <a:ext cx="1499820" cy="833172"/>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60" name="Straight Connector 59">
            <a:extLst>
              <a:ext uri="{FF2B5EF4-FFF2-40B4-BE49-F238E27FC236}">
                <a16:creationId xmlns:a16="http://schemas.microsoft.com/office/drawing/2014/main" id="{C11CD08E-F62C-CD42-A48F-5D98EB0140CA}"/>
              </a:ext>
              <a:ext uri="{C183D7F6-B498-43B3-948B-1728B52AA6E4}">
                <adec:decorative xmlns:adec="http://schemas.microsoft.com/office/drawing/2017/decorative" val="1"/>
              </a:ext>
            </a:extLst>
          </p:cNvPr>
          <p:cNvCxnSpPr>
            <a:cxnSpLocks/>
          </p:cNvCxnSpPr>
          <p:nvPr/>
        </p:nvCxnSpPr>
        <p:spPr>
          <a:xfrm>
            <a:off x="4985489" y="1770342"/>
            <a:ext cx="0" cy="3844396"/>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672E6114-E4E6-4825-86C8-03C90C870AED}"/>
              </a:ext>
            </a:extLst>
          </p:cNvPr>
          <p:cNvSpPr>
            <a:spLocks noGrp="1"/>
          </p:cNvSpPr>
          <p:nvPr>
            <p:ph sz="quarter" idx="13"/>
          </p:nvPr>
        </p:nvSpPr>
        <p:spPr>
          <a:xfrm>
            <a:off x="5247442" y="1670623"/>
            <a:ext cx="2214997" cy="2881887"/>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Pre-tax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Equal amounts are generally taken from each paycheck</a:t>
            </a:r>
          </a:p>
        </p:txBody>
      </p:sp>
      <p:sp>
        <p:nvSpPr>
          <p:cNvPr id="7" name="Content Placeholder 6">
            <a:extLst>
              <a:ext uri="{FF2B5EF4-FFF2-40B4-BE49-F238E27FC236}">
                <a16:creationId xmlns:a16="http://schemas.microsoft.com/office/drawing/2014/main" id="{093C9BBA-EE12-4AAC-B1DE-CE399FF146AD}"/>
              </a:ext>
            </a:extLst>
          </p:cNvPr>
          <p:cNvSpPr>
            <a:spLocks noGrp="1"/>
          </p:cNvSpPr>
          <p:nvPr>
            <p:ph sz="quarter" idx="14"/>
          </p:nvPr>
        </p:nvSpPr>
        <p:spPr>
          <a:xfrm>
            <a:off x="7869979" y="1533663"/>
            <a:ext cx="1566862" cy="1000125"/>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65" name="Straight Connector 64">
            <a:extLst>
              <a:ext uri="{FF2B5EF4-FFF2-40B4-BE49-F238E27FC236}">
                <a16:creationId xmlns:a16="http://schemas.microsoft.com/office/drawing/2014/main" id="{8857CFB4-3D08-1F42-AFA3-921A4DC28B2B}"/>
              </a:ext>
              <a:ext uri="{C183D7F6-B498-43B3-948B-1728B52AA6E4}">
                <adec:decorative xmlns:adec="http://schemas.microsoft.com/office/drawing/2017/decorative" val="1"/>
              </a:ext>
            </a:extLst>
          </p:cNvPr>
          <p:cNvCxnSpPr>
            <a:cxnSpLocks/>
          </p:cNvCxnSpPr>
          <p:nvPr/>
        </p:nvCxnSpPr>
        <p:spPr>
          <a:xfrm>
            <a:off x="8739797" y="1770342"/>
            <a:ext cx="0" cy="384439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24B2ACD-8FED-46C6-B3C4-9E881A7BB141}"/>
              </a:ext>
            </a:extLst>
          </p:cNvPr>
          <p:cNvSpPr>
            <a:spLocks noGrp="1"/>
          </p:cNvSpPr>
          <p:nvPr>
            <p:ph sz="quarter" idx="15"/>
          </p:nvPr>
        </p:nvSpPr>
        <p:spPr>
          <a:xfrm>
            <a:off x="9002058" y="1670623"/>
            <a:ext cx="2685963" cy="4108331"/>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Use your funds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Pay with your HealthEquity</a:t>
            </a:r>
            <a:r>
              <a:rPr kumimoji="0" lang="en-US" sz="1700" b="0" i="0" u="none" strike="noStrike" kern="1200" cap="none" spc="0" normalizeH="0" baseline="30000" noProof="0" dirty="0">
                <a:ln>
                  <a:noFill/>
                </a:ln>
                <a:solidFill>
                  <a:srgbClr val="626362"/>
                </a:solidFill>
                <a:effectLst/>
                <a:uLnTx/>
                <a:uFillTx/>
                <a:latin typeface="Arial"/>
                <a:ea typeface="+mn-ea"/>
                <a:cs typeface="+mn-cs"/>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Visa</a:t>
            </a:r>
            <a:r>
              <a:rPr kumimoji="0" lang="en-US" sz="1700" b="0" i="0" u="none" strike="noStrike" kern="1200" cap="none" spc="0" normalizeH="0" baseline="30000" noProof="0" dirty="0">
                <a:ln>
                  <a:noFill/>
                </a:ln>
                <a:solidFill>
                  <a:srgbClr val="626362"/>
                </a:solidFill>
                <a:effectLst/>
                <a:uLnTx/>
                <a:uFillTx/>
                <a:latin typeface="Arial"/>
                <a:ea typeface="+mn-ea"/>
                <a:cs typeface="+mn-cs"/>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Reimbursement Account Card</a:t>
            </a:r>
            <a:r>
              <a:rPr kumimoji="0" lang="en-US" sz="1700" b="0" i="0" u="none" strike="noStrike" kern="1200" cap="none" spc="0" normalizeH="0" baseline="30000" noProof="0" dirty="0">
                <a:ln>
                  <a:noFill/>
                </a:ln>
                <a:solidFill>
                  <a:srgbClr val="626362"/>
                </a:solidFill>
                <a:effectLst/>
                <a:uLnTx/>
                <a:uFillTx/>
                <a:latin typeface="Arial"/>
                <a:ea typeface="+mn-ea"/>
                <a:cs typeface="+mn-cs"/>
              </a:rPr>
              <a:t>1</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Submit for reimbursement via</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the HealthEquity online tool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1" i="0" u="none" strike="noStrike" kern="1200" cap="none" spc="0" normalizeH="0" baseline="0" noProof="0" dirty="0">
                <a:ln>
                  <a:noFill/>
                </a:ln>
                <a:solidFill>
                  <a:srgbClr val="626362"/>
                </a:solidFill>
                <a:effectLst/>
                <a:uLnTx/>
                <a:uFillTx/>
                <a:latin typeface="Arial"/>
                <a:ea typeface="+mn-ea"/>
                <a:cs typeface="+mn-cs"/>
              </a:rPr>
              <a:t>Remember to save </a:t>
            </a:r>
            <a:br>
              <a:rPr kumimoji="0" lang="en-US" sz="1700" b="1" i="0" u="none" strike="noStrike" kern="1200" cap="none" spc="0" normalizeH="0" baseline="0" noProof="0" dirty="0">
                <a:ln>
                  <a:noFill/>
                </a:ln>
                <a:solidFill>
                  <a:srgbClr val="626362"/>
                </a:solidFill>
                <a:effectLst/>
                <a:uLnTx/>
                <a:uFillTx/>
                <a:latin typeface="Arial"/>
                <a:ea typeface="+mn-ea"/>
                <a:cs typeface="+mn-cs"/>
              </a:rPr>
            </a:br>
            <a:r>
              <a:rPr kumimoji="0" lang="en-US" sz="1700" b="1" i="0" u="none" strike="noStrike" kern="1200" cap="none" spc="0" normalizeH="0" baseline="0" noProof="0" dirty="0">
                <a:ln>
                  <a:noFill/>
                </a:ln>
                <a:solidFill>
                  <a:srgbClr val="626362"/>
                </a:solidFill>
                <a:effectLst/>
                <a:uLnTx/>
                <a:uFillTx/>
                <a:latin typeface="Arial"/>
                <a:ea typeface="+mn-ea"/>
                <a:cs typeface="+mn-cs"/>
              </a:rPr>
              <a:t>ALL receipts</a:t>
            </a:r>
          </a:p>
        </p:txBody>
      </p:sp>
      <p:sp>
        <p:nvSpPr>
          <p:cNvPr id="9" name="Content Placeholder 8">
            <a:extLst>
              <a:ext uri="{FF2B5EF4-FFF2-40B4-BE49-F238E27FC236}">
                <a16:creationId xmlns:a16="http://schemas.microsoft.com/office/drawing/2014/main" id="{B8948D8D-2ED0-4100-BE55-A5726374B021}"/>
              </a:ext>
            </a:extLst>
          </p:cNvPr>
          <p:cNvSpPr>
            <a:spLocks noGrp="1"/>
          </p:cNvSpPr>
          <p:nvPr>
            <p:ph sz="quarter" idx="16"/>
          </p:nvPr>
        </p:nvSpPr>
        <p:spPr>
          <a:xfrm>
            <a:off x="619126" y="6132491"/>
            <a:ext cx="10856145" cy="454373"/>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dirty="0">
                <a:ln>
                  <a:noFill/>
                </a:ln>
                <a:solidFill>
                  <a:srgbClr val="626362"/>
                </a:solidFill>
                <a:effectLst/>
                <a:uLnTx/>
                <a:uFillTx/>
                <a:latin typeface="Arial"/>
                <a:ea typeface="+mn-ea"/>
                <a:cs typeface="+mn-cs"/>
              </a:rPr>
              <a:t>This card is issued by The Bancorp Bank; member FDIC pursuant to a license from Visa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p>
        </p:txBody>
      </p:sp>
    </p:spTree>
    <p:extLst>
      <p:ext uri="{BB962C8B-B14F-4D97-AF65-F5344CB8AC3E}">
        <p14:creationId xmlns:p14="http://schemas.microsoft.com/office/powerpoint/2010/main" val="386146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build="p"/>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609600" y="1958340"/>
            <a:ext cx="5722461" cy="1510180"/>
          </a:xfrm>
        </p:spPr>
        <p:txBody>
          <a:bodyPr>
            <a:noAutofit/>
          </a:bodyPr>
          <a:lstStyle/>
          <a:p>
            <a:pPr>
              <a:lnSpc>
                <a:spcPts val="6080"/>
              </a:lnSpc>
            </a:pPr>
            <a:r>
              <a:rPr lang="en-US" sz="3800" b="1" dirty="0">
                <a:noFill/>
                <a:cs typeface="Arial"/>
              </a:rPr>
              <a:t>Enrollment made easy </a:t>
            </a:r>
          </a:p>
        </p:txBody>
      </p:sp>
      <p:sp>
        <p:nvSpPr>
          <p:cNvPr id="4" name="Content Placeholder 3">
            <a:extLst>
              <a:ext uri="{FF2B5EF4-FFF2-40B4-BE49-F238E27FC236}">
                <a16:creationId xmlns:a16="http://schemas.microsoft.com/office/drawing/2014/main" id="{5464F20A-B058-497D-979F-25030F0A1E70}"/>
              </a:ext>
            </a:extLst>
          </p:cNvPr>
          <p:cNvSpPr>
            <a:spLocks noGrp="1"/>
          </p:cNvSpPr>
          <p:nvPr>
            <p:ph sz="quarter" idx="10"/>
          </p:nvPr>
        </p:nvSpPr>
        <p:spPr>
          <a:xfrm>
            <a:off x="548640" y="3049225"/>
            <a:ext cx="2483802" cy="2167105"/>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Save the date</a:t>
            </a:r>
          </a:p>
          <a:p>
            <a:pPr marL="0" marR="0" lvl="0" indent="0" algn="l" defTabSz="914400" rtl="0" eaLnBrk="1" fontAlgn="auto" latinLnBrk="0" hangingPunct="1">
              <a:lnSpc>
                <a:spcPct val="110000"/>
              </a:lnSpc>
              <a:spcBef>
                <a:spcPts val="0"/>
              </a:spcBef>
              <a:spcAft>
                <a:spcPts val="30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&lt;&lt; xx/xx/</a:t>
            </a:r>
            <a:r>
              <a:rPr kumimoji="0" lang="en-US" sz="2000" b="0" i="0" u="none" strike="noStrike" kern="1200" cap="none" spc="0" normalizeH="0" baseline="0" noProof="0" dirty="0" err="1">
                <a:ln>
                  <a:noFill/>
                </a:ln>
                <a:solidFill>
                  <a:srgbClr val="626362"/>
                </a:solidFill>
                <a:effectLst/>
                <a:uLnTx/>
                <a:uFillTx/>
                <a:latin typeface="Arial"/>
                <a:ea typeface="+mn-ea"/>
                <a:cs typeface="+mn-cs"/>
              </a:rPr>
              <a:t>xxxx</a:t>
            </a:r>
            <a:r>
              <a:rPr kumimoji="0" lang="en-US" sz="2000" b="0" i="0" u="none" strike="noStrike" kern="1200" cap="none" spc="0" normalizeH="0" baseline="0" noProof="0" dirty="0">
                <a:ln>
                  <a:noFill/>
                </a:ln>
                <a:solidFill>
                  <a:srgbClr val="626362"/>
                </a:solidFill>
                <a:effectLst/>
                <a:uLnTx/>
                <a:uFillTx/>
                <a:latin typeface="Arial"/>
                <a:ea typeface="+mn-ea"/>
                <a:cs typeface="+mn-cs"/>
              </a:rPr>
              <a:t> &gt;&gt;</a:t>
            </a:r>
            <a:endParaRPr kumimoji="0" lang="en-US" sz="2400" b="0" i="0" u="none" strike="noStrike" kern="1200" cap="none" spc="0" normalizeH="0" baseline="0" noProof="0" dirty="0">
              <a:ln>
                <a:noFill/>
              </a:ln>
              <a:solidFill>
                <a:srgbClr val="00AAC6"/>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Enroll here </a:t>
            </a:r>
            <a:endParaRPr kumimoji="0" lang="en-US" sz="2400" b="0" i="0" u="none" strike="noStrike" kern="1200" cap="none" spc="0" normalizeH="0" baseline="0" noProof="0" dirty="0">
              <a:ln>
                <a:noFill/>
              </a:ln>
              <a:solidFill>
                <a:srgbClr val="007A96"/>
              </a:solidFill>
              <a:effectLst/>
              <a:uLnTx/>
              <a:uFillTx/>
              <a:latin typeface="Arial"/>
              <a:ea typeface="+mn-ea"/>
              <a:cs typeface="Arial"/>
            </a:endParaRPr>
          </a:p>
          <a:p>
            <a:pPr marL="0" marR="0" lvl="0" indent="0" algn="l" defTabSz="914400" rtl="0" eaLnBrk="1" fontAlgn="auto" latinLnBrk="0" hangingPunct="1">
              <a:lnSpc>
                <a:spcPct val="110000"/>
              </a:lnSpc>
              <a:spcBef>
                <a:spcPts val="0"/>
              </a:spcBef>
              <a:spcAft>
                <a:spcPts val="30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&lt;&lt; custom URL &gt;&gt;</a:t>
            </a:r>
          </a:p>
        </p:txBody>
      </p:sp>
      <p:pic>
        <p:nvPicPr>
          <p:cNvPr id="14" name="Picture 13" descr="A man sharing a cheerful moment with a woman while checking some documents on a table.">
            <a:extLst>
              <a:ext uri="{FF2B5EF4-FFF2-40B4-BE49-F238E27FC236}">
                <a16:creationId xmlns:a16="http://schemas.microsoft.com/office/drawing/2014/main" id="{9F639A15-3503-614B-8D2D-1C5B244788B1}"/>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37530" y="0"/>
            <a:ext cx="8654469" cy="6858000"/>
          </a:xfrm>
          <a:prstGeom prst="rect">
            <a:avLst/>
          </a:prstGeom>
        </p:spPr>
      </p:pic>
      <p:sp>
        <p:nvSpPr>
          <p:cNvPr id="16" name="Rectangle 15">
            <a:extLst>
              <a:ext uri="{FF2B5EF4-FFF2-40B4-BE49-F238E27FC236}">
                <a16:creationId xmlns:a16="http://schemas.microsoft.com/office/drawing/2014/main" id="{0F5FCF3E-ED9C-D749-83DF-87B3BCE7011F}"/>
              </a:ext>
              <a:ext uri="{C183D7F6-B498-43B3-948B-1728B52AA6E4}">
                <adec:decorative xmlns:adec="http://schemas.microsoft.com/office/drawing/2017/decorative" val="1"/>
              </a:ext>
            </a:extLst>
          </p:cNvPr>
          <p:cNvSpPr/>
          <p:nvPr/>
        </p:nvSpPr>
        <p:spPr>
          <a:xfrm>
            <a:off x="3537529" y="1507958"/>
            <a:ext cx="2744647" cy="4138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7" name="Rectangle 16">
            <a:extLst>
              <a:ext uri="{FF2B5EF4-FFF2-40B4-BE49-F238E27FC236}">
                <a16:creationId xmlns:a16="http://schemas.microsoft.com/office/drawing/2014/main" id="{E3A2BFA8-8A37-034D-B5B1-ADC86B134A5F}"/>
              </a:ext>
              <a:ext uri="{C183D7F6-B498-43B3-948B-1728B52AA6E4}">
                <adec:decorative xmlns:adec="http://schemas.microsoft.com/office/drawing/2017/decorative" val="1"/>
              </a:ext>
            </a:extLst>
          </p:cNvPr>
          <p:cNvSpPr/>
          <p:nvPr/>
        </p:nvSpPr>
        <p:spPr>
          <a:xfrm>
            <a:off x="6167302" y="1507958"/>
            <a:ext cx="164759" cy="413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5" name="TextBox 4">
            <a:extLst>
              <a:ext uri="{FF2B5EF4-FFF2-40B4-BE49-F238E27FC236}">
                <a16:creationId xmlns:a16="http://schemas.microsoft.com/office/drawing/2014/main" id="{20B29364-D6C9-418E-92A7-9FCD20DD8F22}"/>
              </a:ext>
              <a:ext uri="{C183D7F6-B498-43B3-948B-1728B52AA6E4}">
                <adec:decorative xmlns:adec="http://schemas.microsoft.com/office/drawing/2017/decorative" val="1"/>
              </a:ext>
            </a:extLst>
          </p:cNvPr>
          <p:cNvSpPr txBox="1"/>
          <p:nvPr/>
        </p:nvSpPr>
        <p:spPr>
          <a:xfrm>
            <a:off x="544098" y="2204362"/>
            <a:ext cx="5651896" cy="677108"/>
          </a:xfrm>
          <a:prstGeom prst="rect">
            <a:avLst/>
          </a:prstGeom>
          <a:noFill/>
        </p:spPr>
        <p:txBody>
          <a:bodyPr wrap="square" rtlCol="0">
            <a:spAutoFit/>
          </a:bodyPr>
          <a:lstStyle/>
          <a:p>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Arial"/>
              </a:rPr>
              <a:t>Enrollment made easy </a:t>
            </a:r>
            <a:endParaRPr lang="en-GB" dirty="0" err="1">
              <a:solidFill>
                <a:srgbClr val="7F7F7F"/>
              </a:solidFill>
            </a:endParaRPr>
          </a:p>
        </p:txBody>
      </p:sp>
    </p:spTree>
    <p:extLst>
      <p:ext uri="{BB962C8B-B14F-4D97-AF65-F5344CB8AC3E}">
        <p14:creationId xmlns:p14="http://schemas.microsoft.com/office/powerpoint/2010/main" val="258464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DE7E743-A8C1-6144-918B-C36E8005DE41}"/>
              </a:ext>
            </a:extLst>
          </p:cNvPr>
          <p:cNvSpPr>
            <a:spLocks noGrp="1"/>
          </p:cNvSpPr>
          <p:nvPr>
            <p:ph type="title"/>
          </p:nvPr>
        </p:nvSpPr>
        <p:spPr>
          <a:xfrm>
            <a:off x="457200" y="2094916"/>
            <a:ext cx="3181350" cy="769441"/>
          </a:xfrm>
          <a:noFill/>
        </p:spPr>
        <p:txBody>
          <a:bodyPr wrap="square" rtlCol="0">
            <a:spAutoFit/>
          </a:bodyPr>
          <a:lstStyle/>
          <a:p>
            <a:pPr defTabSz="914400"/>
            <a:r>
              <a:rPr lang="en-US" sz="3800" b="1" dirty="0">
                <a:solidFill>
                  <a:srgbClr val="592C82"/>
                </a:solidFill>
              </a:rPr>
              <a:t>Questions?</a:t>
            </a:r>
          </a:p>
        </p:txBody>
      </p:sp>
      <p:sp>
        <p:nvSpPr>
          <p:cNvPr id="2" name="Content Placeholder 1">
            <a:extLst>
              <a:ext uri="{FF2B5EF4-FFF2-40B4-BE49-F238E27FC236}">
                <a16:creationId xmlns:a16="http://schemas.microsoft.com/office/drawing/2014/main" id="{D9C48EB0-37C6-46B0-A07F-0932CF9B3D6F}"/>
              </a:ext>
            </a:extLst>
          </p:cNvPr>
          <p:cNvSpPr>
            <a:spLocks noGrp="1"/>
          </p:cNvSpPr>
          <p:nvPr>
            <p:ph sz="quarter" idx="10"/>
          </p:nvPr>
        </p:nvSpPr>
        <p:spPr>
          <a:xfrm>
            <a:off x="457368" y="2917172"/>
            <a:ext cx="4044950" cy="1687898"/>
          </a:xfrm>
        </p:spPr>
        <p:txBody>
          <a:bodyPr>
            <a:no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noFill/>
                <a:effectLst/>
                <a:uLnTx/>
                <a:uFillTx/>
                <a:latin typeface="Arial"/>
                <a:ea typeface="+mn-ea"/>
                <a:cs typeface="+mn-cs"/>
              </a:rPr>
              <a:t>We’re here for you 24/7</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a:ln>
                  <a:noFill/>
                </a:ln>
                <a:noFill/>
                <a:effectLst/>
                <a:uLnTx/>
                <a:uFillTx/>
                <a:latin typeface="Arial"/>
                <a:ea typeface="+mn-ea"/>
                <a:cs typeface="+mn-cs"/>
              </a:rPr>
              <a:t>866.735.8195</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a:ln>
                  <a:noFill/>
                </a:ln>
                <a:noFill/>
                <a:effectLst/>
                <a:uLnTx/>
                <a:uFillTx/>
                <a:latin typeface="Arial"/>
                <a:ea typeface="+mn-ea"/>
                <a:cs typeface="+mn-cs"/>
              </a:rPr>
              <a:t>HealthEquity.com/Learn</a:t>
            </a:r>
            <a:endParaRPr kumimoji="0" lang="en-US" sz="2400" b="0" i="0" u="none" strike="noStrike" kern="1200" cap="none" spc="0" normalizeH="0" baseline="0" noProof="0" dirty="0">
              <a:ln>
                <a:noFill/>
              </a:ln>
              <a:noFill/>
              <a:effectLst/>
              <a:uLnTx/>
              <a:uFillTx/>
              <a:latin typeface="Arial"/>
              <a:ea typeface="+mn-ea"/>
              <a:cs typeface="Arial"/>
            </a:endParaRPr>
          </a:p>
        </p:txBody>
      </p:sp>
      <p:pic>
        <p:nvPicPr>
          <p:cNvPr id="9" name="Picture 8" descr="A customer service executive with headphones attending a call.">
            <a:extLst>
              <a:ext uri="{FF2B5EF4-FFF2-40B4-BE49-F238E27FC236}">
                <a16:creationId xmlns:a16="http://schemas.microsoft.com/office/drawing/2014/main" id="{2383FE9B-84EF-064B-B76E-C90A763B91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flipH="1">
            <a:off x="3443288" y="-1"/>
            <a:ext cx="8748709" cy="6858001"/>
          </a:xfrm>
          <a:prstGeom prst="rect">
            <a:avLst/>
          </a:prstGeom>
        </p:spPr>
      </p:pic>
      <p:sp>
        <p:nvSpPr>
          <p:cNvPr id="7" name="Rectangle 6">
            <a:extLst>
              <a:ext uri="{FF2B5EF4-FFF2-40B4-BE49-F238E27FC236}">
                <a16:creationId xmlns:a16="http://schemas.microsoft.com/office/drawing/2014/main" id="{E68AC581-4AD6-4943-9C66-9ECE1189D276}"/>
              </a:ext>
              <a:ext uri="{C183D7F6-B498-43B3-948B-1728B52AA6E4}">
                <adec:decorative xmlns:adec="http://schemas.microsoft.com/office/drawing/2017/decorative" val="1"/>
              </a:ext>
            </a:extLst>
          </p:cNvPr>
          <p:cNvSpPr/>
          <p:nvPr/>
        </p:nvSpPr>
        <p:spPr>
          <a:xfrm>
            <a:off x="3443288" y="1279525"/>
            <a:ext cx="1289684" cy="440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8" name="Rectangle 7">
            <a:extLst>
              <a:ext uri="{FF2B5EF4-FFF2-40B4-BE49-F238E27FC236}">
                <a16:creationId xmlns:a16="http://schemas.microsoft.com/office/drawing/2014/main" id="{AF598638-72C1-2A41-9FA7-2CFFEEBE386F}"/>
              </a:ext>
              <a:ext uri="{C183D7F6-B498-43B3-948B-1728B52AA6E4}">
                <adec:decorative xmlns:adec="http://schemas.microsoft.com/office/drawing/2017/decorative" val="1"/>
              </a:ext>
            </a:extLst>
          </p:cNvPr>
          <p:cNvSpPr/>
          <p:nvPr/>
        </p:nvSpPr>
        <p:spPr>
          <a:xfrm>
            <a:off x="4618098" y="1279525"/>
            <a:ext cx="164759" cy="44005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5" name="TextBox 14">
            <a:extLst>
              <a:ext uri="{FF2B5EF4-FFF2-40B4-BE49-F238E27FC236}">
                <a16:creationId xmlns:a16="http://schemas.microsoft.com/office/drawing/2014/main" id="{4FF7FB90-DD34-1041-8092-98C16D0A6A4B}"/>
              </a:ext>
              <a:ext uri="{C183D7F6-B498-43B3-948B-1728B52AA6E4}">
                <adec:decorative xmlns:adec="http://schemas.microsoft.com/office/drawing/2017/decorative" val="1"/>
              </a:ext>
            </a:extLst>
          </p:cNvPr>
          <p:cNvSpPr txBox="1"/>
          <p:nvPr/>
        </p:nvSpPr>
        <p:spPr>
          <a:xfrm>
            <a:off x="457200" y="2916380"/>
            <a:ext cx="3556000" cy="1687898"/>
          </a:xfrm>
          <a:prstGeom prst="rect">
            <a:avLst/>
          </a:prstGeom>
          <a:noFill/>
        </p:spPr>
        <p:txBody>
          <a:bodyPr wrap="square" lIns="91440" tIns="45720" rIns="91440" bIns="45720" rtlCol="0" anchor="t">
            <a:spAutoFit/>
          </a:bodyPr>
          <a:lstStyle/>
          <a:p>
            <a:pPr defTabSz="609585">
              <a:lnSpc>
                <a:spcPct val="130000"/>
              </a:lnSpc>
            </a:pPr>
            <a:r>
              <a:rPr lang="en-US" sz="2400" dirty="0">
                <a:solidFill>
                  <a:srgbClr val="007A96"/>
                </a:solidFill>
                <a:latin typeface="Arial"/>
              </a:rPr>
              <a:t>We’re here for you 24/7</a:t>
            </a:r>
          </a:p>
          <a:p>
            <a:pPr defTabSz="609585">
              <a:lnSpc>
                <a:spcPct val="130000"/>
              </a:lnSpc>
              <a:spcAft>
                <a:spcPts val="1600"/>
              </a:spcAft>
            </a:pPr>
            <a:r>
              <a:rPr lang="en-US" sz="2400" dirty="0">
                <a:solidFill>
                  <a:srgbClr val="007A96"/>
                </a:solidFill>
                <a:latin typeface="Arial"/>
              </a:rPr>
              <a:t>866.735.8195</a:t>
            </a:r>
          </a:p>
          <a:p>
            <a:pPr defTabSz="609585">
              <a:lnSpc>
                <a:spcPct val="130000"/>
              </a:lnSpc>
              <a:spcAft>
                <a:spcPts val="1600"/>
              </a:spcAft>
            </a:pPr>
            <a:r>
              <a:rPr lang="en-US" sz="2400" dirty="0">
                <a:solidFill>
                  <a:srgbClr val="007A96"/>
                </a:solidFill>
                <a:latin typeface="Arial"/>
                <a:hlinkClick r:id="rId4">
                  <a:extLst>
                    <a:ext uri="{A12FA001-AC4F-418D-AE19-62706E023703}">
                      <ahyp:hlinkClr xmlns:ahyp="http://schemas.microsoft.com/office/drawing/2018/hyperlinkcolor" val="tx"/>
                    </a:ext>
                  </a:extLst>
                </a:hlinkClick>
              </a:rPr>
              <a:t>HealthEquity.com/Learn</a:t>
            </a:r>
            <a:endParaRPr lang="en-US" sz="2400" dirty="0">
              <a:solidFill>
                <a:srgbClr val="007A96"/>
              </a:solidFill>
              <a:latin typeface="Arial"/>
              <a:cs typeface="Arial"/>
            </a:endParaRPr>
          </a:p>
        </p:txBody>
      </p:sp>
    </p:spTree>
    <p:extLst>
      <p:ext uri="{BB962C8B-B14F-4D97-AF65-F5344CB8AC3E}">
        <p14:creationId xmlns:p14="http://schemas.microsoft.com/office/powerpoint/2010/main" val="124508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135A-7EA6-479F-8543-944347B53534}"/>
              </a:ext>
            </a:extLst>
          </p:cNvPr>
          <p:cNvSpPr>
            <a:spLocks noGrp="1"/>
          </p:cNvSpPr>
          <p:nvPr>
            <p:ph type="title"/>
          </p:nvPr>
        </p:nvSpPr>
        <p:spPr>
          <a:xfrm>
            <a:off x="4173051" y="243841"/>
            <a:ext cx="3845899" cy="769441"/>
          </a:xfrm>
        </p:spPr>
        <p:txBody>
          <a:bodyPr/>
          <a:lstStyle/>
          <a:p>
            <a:pPr algn="ctr" defTabSz="914400"/>
            <a:r>
              <a:rPr lang="en-US" sz="3800" b="1" dirty="0">
                <a:noFill/>
              </a:rPr>
              <a:t>Thank You</a:t>
            </a:r>
            <a:endParaRPr lang="en-GB" sz="3800" b="1" dirty="0">
              <a:noFill/>
            </a:endParaRPr>
          </a:p>
        </p:txBody>
      </p:sp>
      <p:pic>
        <p:nvPicPr>
          <p:cNvPr id="3" name="Graphic 2" descr="HealthEquity® logo">
            <a:extLst>
              <a:ext uri="{FF2B5EF4-FFF2-40B4-BE49-F238E27FC236}">
                <a16:creationId xmlns:a16="http://schemas.microsoft.com/office/drawing/2014/main" id="{2F759499-8695-47C6-8B36-6065B756603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391472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50817" y="2100195"/>
            <a:ext cx="3212123" cy="994410"/>
          </a:xfrm>
        </p:spPr>
        <p:txBody>
          <a:bodyPr/>
          <a:lstStyle/>
          <a:p>
            <a:pPr>
              <a:lnSpc>
                <a:spcPts val="6080"/>
              </a:lnSpc>
            </a:pPr>
            <a:r>
              <a:rPr lang="en-US" sz="3800" b="1" dirty="0"/>
              <a:t>Save $1,500+</a:t>
            </a:r>
          </a:p>
        </p:txBody>
      </p:sp>
      <p:sp>
        <p:nvSpPr>
          <p:cNvPr id="2" name="Content Placeholder 1">
            <a:extLst>
              <a:ext uri="{FF2B5EF4-FFF2-40B4-BE49-F238E27FC236}">
                <a16:creationId xmlns:a16="http://schemas.microsoft.com/office/drawing/2014/main" id="{EDC390DB-CB84-496C-978C-DB6748E4920D}"/>
              </a:ext>
            </a:extLst>
          </p:cNvPr>
          <p:cNvSpPr>
            <a:spLocks noGrp="1"/>
          </p:cNvSpPr>
          <p:nvPr>
            <p:ph sz="quarter" idx="10"/>
          </p:nvPr>
        </p:nvSpPr>
        <p:spPr>
          <a:xfrm>
            <a:off x="549771" y="3016625"/>
            <a:ext cx="3909060" cy="1838325"/>
          </a:xfrm>
        </p:spPr>
        <p:txBody>
          <a:bodyPr>
            <a:noAutofit/>
          </a:bodyPr>
          <a:lstStyle/>
          <a:p>
            <a:pPr marL="0" marR="0" lvl="0" indent="0" algn="l" defTabSz="609585" rtl="0" eaLnBrk="1" fontAlgn="auto" latinLnBrk="0" hangingPunct="1">
              <a:lnSpc>
                <a:spcPct val="14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Families with ongoing childcare </a:t>
            </a:r>
            <a:br>
              <a:rPr kumimoji="0" lang="en-US" sz="2000" b="0" i="0" u="none" strike="noStrike" kern="1200" cap="none" spc="0" normalizeH="0" baseline="0" noProof="0" dirty="0">
                <a:ln>
                  <a:noFill/>
                </a:ln>
                <a:solidFill>
                  <a:srgbClr val="626362"/>
                </a:solidFill>
                <a:effectLst/>
                <a:uLnTx/>
                <a:uFillTx/>
                <a:latin typeface="Arial"/>
                <a:ea typeface="+mn-ea"/>
                <a:cs typeface="+mn-cs"/>
              </a:rPr>
            </a:br>
            <a:r>
              <a:rPr kumimoji="0" lang="en-US" sz="2000" b="0" i="0" u="none" strike="noStrike" kern="1200" cap="none" spc="0" normalizeH="0" baseline="0" noProof="0" dirty="0">
                <a:ln>
                  <a:noFill/>
                </a:ln>
                <a:solidFill>
                  <a:srgbClr val="626362"/>
                </a:solidFill>
                <a:effectLst/>
                <a:uLnTx/>
                <a:uFillTx/>
                <a:latin typeface="Arial"/>
                <a:ea typeface="+mn-ea"/>
                <a:cs typeface="+mn-cs"/>
              </a:rPr>
              <a:t>or elder care needs can save $1,500* or more every year on eligible expenses.</a:t>
            </a:r>
          </a:p>
        </p:txBody>
      </p:sp>
      <p:sp>
        <p:nvSpPr>
          <p:cNvPr id="4" name="Content Placeholder 3">
            <a:extLst>
              <a:ext uri="{FF2B5EF4-FFF2-40B4-BE49-F238E27FC236}">
                <a16:creationId xmlns:a16="http://schemas.microsoft.com/office/drawing/2014/main" id="{CD17CB02-E067-44B9-9B1F-A5429CC202E5}"/>
              </a:ext>
            </a:extLst>
          </p:cNvPr>
          <p:cNvSpPr>
            <a:spLocks noGrp="1"/>
          </p:cNvSpPr>
          <p:nvPr>
            <p:ph sz="quarter" idx="11"/>
          </p:nvPr>
        </p:nvSpPr>
        <p:spPr>
          <a:xfrm>
            <a:off x="579438" y="5999720"/>
            <a:ext cx="3072995" cy="738664"/>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0" noProof="0" dirty="0">
                <a:ln>
                  <a:noFill/>
                </a:ln>
                <a:solidFill>
                  <a:srgbClr val="6C6C6C"/>
                </a:solidFill>
                <a:effectLst/>
                <a:uLnTx/>
                <a:uFillTx/>
                <a:latin typeface="Arial" panose="020B0604020202020204" pitchFamily="34" charset="0"/>
                <a:ea typeface="+mn-ea"/>
                <a:cs typeface="Arial" panose="020B0604020202020204" pitchFamily="34" charset="0"/>
              </a:rPr>
              <a:t>*The example used is for illustrative purposes only; actual savings may vary. Estimated savings are based on an assumed combined federal and state income tax bracket of 30%. Actual savings will depend on your taxable income and tax status.</a:t>
            </a:r>
          </a:p>
        </p:txBody>
      </p:sp>
      <p:pic>
        <p:nvPicPr>
          <p:cNvPr id="13" name="Picture 2" descr="A man and a woman each with a kid on their lap enjoying the moment.">
            <a:extLst>
              <a:ext uri="{FF2B5EF4-FFF2-40B4-BE49-F238E27FC236}">
                <a16:creationId xmlns:a16="http://schemas.microsoft.com/office/drawing/2014/main" id="{4994057A-4FA7-1A48-968B-7CCD1E23622D}"/>
              </a:ext>
              <a:ext uri="{C183D7F6-B498-43B3-948B-1728B52AA6E4}">
                <adec:decorative xmlns:adec="http://schemas.microsoft.com/office/drawing/2017/decorative" val="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57700" y="0"/>
            <a:ext cx="7734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C19C8CB-4F1B-455F-82A0-D1C5EAC858E4}"/>
              </a:ext>
              <a:ext uri="{C183D7F6-B498-43B3-948B-1728B52AA6E4}">
                <adec:decorative xmlns:adec="http://schemas.microsoft.com/office/drawing/2017/decorative" val="1"/>
              </a:ext>
            </a:extLst>
          </p:cNvPr>
          <p:cNvSpPr/>
          <p:nvPr/>
        </p:nvSpPr>
        <p:spPr>
          <a:xfrm>
            <a:off x="4339988" y="1562491"/>
            <a:ext cx="576826" cy="37330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9" name="Rectangle 18">
            <a:extLst>
              <a:ext uri="{FF2B5EF4-FFF2-40B4-BE49-F238E27FC236}">
                <a16:creationId xmlns:a16="http://schemas.microsoft.com/office/drawing/2014/main" id="{CB9B9379-FB7D-4A94-B5F1-F86399D3AA65}"/>
              </a:ext>
              <a:ext uri="{C183D7F6-B498-43B3-948B-1728B52AA6E4}">
                <adec:decorative xmlns:adec="http://schemas.microsoft.com/office/drawing/2017/decorative" val="1"/>
              </a:ext>
            </a:extLst>
          </p:cNvPr>
          <p:cNvSpPr/>
          <p:nvPr/>
        </p:nvSpPr>
        <p:spPr>
          <a:xfrm>
            <a:off x="4801940" y="1562491"/>
            <a:ext cx="164759" cy="37330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Tree>
    <p:extLst>
      <p:ext uri="{BB962C8B-B14F-4D97-AF65-F5344CB8AC3E}">
        <p14:creationId xmlns:p14="http://schemas.microsoft.com/office/powerpoint/2010/main" val="138207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4848" y="271136"/>
            <a:ext cx="10972800" cy="759119"/>
          </a:xfrm>
        </p:spPr>
        <p:txBody>
          <a:bodyPr>
            <a:noAutofit/>
          </a:bodyPr>
          <a:lstStyle/>
          <a:p>
            <a:pPr>
              <a:lnSpc>
                <a:spcPts val="6080"/>
              </a:lnSpc>
            </a:pPr>
            <a:r>
              <a:rPr lang="en-US" sz="3800" b="1" dirty="0"/>
              <a:t>Why choose a Dependent Care FSA?</a:t>
            </a:r>
          </a:p>
        </p:txBody>
      </p:sp>
      <p:sp>
        <p:nvSpPr>
          <p:cNvPr id="2" name="Content Placeholder 1">
            <a:extLst>
              <a:ext uri="{FF2B5EF4-FFF2-40B4-BE49-F238E27FC236}">
                <a16:creationId xmlns:a16="http://schemas.microsoft.com/office/drawing/2014/main" id="{2F5C7732-B58E-4073-BC7C-94CC8BE9C2E4}"/>
              </a:ext>
            </a:extLst>
          </p:cNvPr>
          <p:cNvSpPr>
            <a:spLocks noGrp="1"/>
          </p:cNvSpPr>
          <p:nvPr>
            <p:ph sz="quarter" idx="10"/>
          </p:nvPr>
        </p:nvSpPr>
        <p:spPr>
          <a:xfrm>
            <a:off x="653171" y="1509160"/>
            <a:ext cx="1025137" cy="855209"/>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19" name="Straight Connector 18">
            <a:extLst>
              <a:ext uri="{FF2B5EF4-FFF2-40B4-BE49-F238E27FC236}">
                <a16:creationId xmlns:a16="http://schemas.microsoft.com/office/drawing/2014/main" id="{48F99EF9-14B8-0A4D-B81B-41A3E62A11A9}"/>
              </a:ext>
              <a:ext uri="{C183D7F6-B498-43B3-948B-1728B52AA6E4}">
                <adec:decorative xmlns:adec="http://schemas.microsoft.com/office/drawing/2017/decorative" val="1"/>
              </a:ext>
            </a:extLst>
          </p:cNvPr>
          <p:cNvCxnSpPr>
            <a:cxnSpLocks/>
          </p:cNvCxnSpPr>
          <p:nvPr/>
        </p:nvCxnSpPr>
        <p:spPr>
          <a:xfrm>
            <a:off x="1247223" y="1747548"/>
            <a:ext cx="0" cy="343912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5FA2F1AB-DD7C-4225-A412-7C1D21E32DB1}"/>
              </a:ext>
            </a:extLst>
          </p:cNvPr>
          <p:cNvSpPr>
            <a:spLocks noGrp="1"/>
          </p:cNvSpPr>
          <p:nvPr>
            <p:ph sz="quarter" idx="11"/>
          </p:nvPr>
        </p:nvSpPr>
        <p:spPr>
          <a:xfrm>
            <a:off x="1509223" y="1647938"/>
            <a:ext cx="2145283" cy="3731347"/>
          </a:xfrm>
        </p:spPr>
        <p:txBody>
          <a:bodyPr>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Significant </a:t>
            </a:r>
            <a:br>
              <a:rPr kumimoji="0" lang="en-US" sz="2400" b="0" i="0" u="none" strike="noStrike" kern="1200" cap="none" spc="0" normalizeH="0" baseline="0" noProof="0" dirty="0">
                <a:ln>
                  <a:noFill/>
                </a:ln>
                <a:solidFill>
                  <a:srgbClr val="007A96"/>
                </a:solidFill>
                <a:effectLst/>
                <a:uLnTx/>
                <a:uFillTx/>
                <a:latin typeface="Arial"/>
                <a:ea typeface="+mn-ea"/>
                <a:cs typeface="+mn-cs"/>
              </a:rPr>
            </a:br>
            <a:r>
              <a:rPr kumimoji="0" lang="en-US" sz="2400" b="0" i="0" u="none" strike="noStrike" kern="1200" cap="none" spc="0" normalizeH="0" baseline="0" noProof="0" dirty="0">
                <a:ln>
                  <a:noFill/>
                </a:ln>
                <a:solidFill>
                  <a:srgbClr val="007A96"/>
                </a:solidFill>
                <a:effectLst/>
                <a:uLnTx/>
                <a:uFillTx/>
                <a:latin typeface="Arial"/>
                <a:ea typeface="+mn-ea"/>
                <a:cs typeface="+mn-cs"/>
              </a:rPr>
              <a:t>tax savings</a:t>
            </a:r>
          </a:p>
          <a:p>
            <a:pPr marL="0" marR="0" lvl="0" indent="0" algn="l" defTabSz="914400" rtl="0" eaLnBrk="1" fontAlgn="auto" latinLnBrk="0" hangingPunct="1">
              <a:lnSpc>
                <a:spcPct val="13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Since each dollar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you contribute to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your DCFSA is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tax-deductible</a:t>
            </a:r>
            <a:r>
              <a:rPr kumimoji="0" lang="en-US" sz="1700" b="0" i="0" u="none" strike="noStrike" kern="1200" cap="none" spc="0" normalizeH="0" baseline="30000" noProof="0" dirty="0">
                <a:ln>
                  <a:noFill/>
                </a:ln>
                <a:solidFill>
                  <a:srgbClr val="626362"/>
                </a:solidFill>
                <a:effectLst/>
                <a:uLnTx/>
                <a:uFillTx/>
                <a:latin typeface="Arial"/>
                <a:ea typeface="+mn-ea"/>
                <a:cs typeface="+mn-cs"/>
              </a:rPr>
              <a:t>1</a:t>
            </a:r>
            <a:r>
              <a:rPr kumimoji="0" lang="en-US" sz="1700" b="0" i="0" u="none" strike="noStrike" kern="1200" cap="none" spc="0" normalizeH="0" baseline="0" noProof="0" dirty="0">
                <a:ln>
                  <a:noFill/>
                </a:ln>
                <a:solidFill>
                  <a:srgbClr val="626362"/>
                </a:solidFill>
                <a:effectLst/>
                <a:uLnTx/>
                <a:uFillTx/>
                <a:latin typeface="Arial"/>
                <a:ea typeface="+mn-ea"/>
                <a:cs typeface="+mn-cs"/>
              </a:rPr>
              <a:t>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you could potentially save $1500 on eligible medical expenses.</a:t>
            </a:r>
            <a:r>
              <a:rPr kumimoji="0" lang="en-US" sz="1700" b="0" i="0" u="none" strike="noStrike" kern="1200" cap="none" spc="0" normalizeH="0" baseline="30000" noProof="0" dirty="0">
                <a:ln>
                  <a:noFill/>
                </a:ln>
                <a:solidFill>
                  <a:srgbClr val="626362"/>
                </a:solidFill>
                <a:effectLst/>
                <a:uLnTx/>
                <a:uFillTx/>
                <a:latin typeface="Arial"/>
                <a:ea typeface="+mn-ea"/>
                <a:cs typeface="+mn-cs"/>
              </a:rPr>
              <a:t>2</a:t>
            </a:r>
            <a:endParaRPr kumimoji="0" lang="en-US" sz="1700" b="0" i="0" u="none" strike="noStrike" kern="1200" cap="none" spc="0" normalizeH="0" baseline="0" noProof="0" dirty="0">
              <a:ln>
                <a:noFill/>
              </a:ln>
              <a:solidFill>
                <a:srgbClr val="626362"/>
              </a:solidFill>
              <a:effectLst/>
              <a:uLnTx/>
              <a:uFillTx/>
              <a:latin typeface="Arial"/>
              <a:ea typeface="+mn-ea"/>
              <a:cs typeface="+mn-cs"/>
            </a:endParaRPr>
          </a:p>
        </p:txBody>
      </p:sp>
      <p:sp>
        <p:nvSpPr>
          <p:cNvPr id="5" name="Content Placeholder 4">
            <a:extLst>
              <a:ext uri="{FF2B5EF4-FFF2-40B4-BE49-F238E27FC236}">
                <a16:creationId xmlns:a16="http://schemas.microsoft.com/office/drawing/2014/main" id="{3B1EAC71-B1F1-42BF-B4C8-28616D58D936}"/>
              </a:ext>
            </a:extLst>
          </p:cNvPr>
          <p:cNvSpPr>
            <a:spLocks noGrp="1"/>
          </p:cNvSpPr>
          <p:nvPr>
            <p:ph sz="quarter" idx="12"/>
          </p:nvPr>
        </p:nvSpPr>
        <p:spPr>
          <a:xfrm>
            <a:off x="4136443" y="1517829"/>
            <a:ext cx="1286495" cy="863600"/>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50" name="Straight Connector 49">
            <a:extLst>
              <a:ext uri="{FF2B5EF4-FFF2-40B4-BE49-F238E27FC236}">
                <a16:creationId xmlns:a16="http://schemas.microsoft.com/office/drawing/2014/main" id="{18463E6F-E5E7-EA4E-8C52-AECCC0EEC5A3}"/>
              </a:ext>
              <a:ext uri="{C183D7F6-B498-43B3-948B-1728B52AA6E4}">
                <adec:decorative xmlns:adec="http://schemas.microsoft.com/office/drawing/2017/decorative" val="1"/>
              </a:ext>
            </a:extLst>
          </p:cNvPr>
          <p:cNvCxnSpPr>
            <a:cxnSpLocks/>
          </p:cNvCxnSpPr>
          <p:nvPr/>
        </p:nvCxnSpPr>
        <p:spPr>
          <a:xfrm>
            <a:off x="4868366" y="1724806"/>
            <a:ext cx="0" cy="346186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902863B7-597E-4717-A04F-DCDE74FF4DF4}"/>
              </a:ext>
            </a:extLst>
          </p:cNvPr>
          <p:cNvSpPr>
            <a:spLocks noGrp="1"/>
          </p:cNvSpPr>
          <p:nvPr>
            <p:ph sz="quarter" idx="13"/>
          </p:nvPr>
        </p:nvSpPr>
        <p:spPr>
          <a:xfrm>
            <a:off x="5131059" y="1636370"/>
            <a:ext cx="2647845" cy="4071488"/>
          </a:xfrm>
        </p:spPr>
        <p:txBody>
          <a:bodyPr>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Combine </a:t>
            </a:r>
            <a:br>
              <a:rPr kumimoji="0" lang="en-US" sz="2400" b="0" i="0" u="none" strike="noStrike" kern="1200" cap="none" spc="0" normalizeH="0" baseline="0" noProof="0" dirty="0">
                <a:ln>
                  <a:noFill/>
                </a:ln>
                <a:solidFill>
                  <a:srgbClr val="007A96"/>
                </a:solidFill>
                <a:effectLst/>
                <a:uLnTx/>
                <a:uFillTx/>
                <a:latin typeface="Arial"/>
                <a:ea typeface="+mn-ea"/>
                <a:cs typeface="+mn-cs"/>
              </a:rPr>
            </a:br>
            <a:r>
              <a:rPr kumimoji="0" lang="en-US" sz="2400" b="0" i="0" u="none" strike="noStrike" kern="1200" cap="none" spc="0" normalizeH="0" baseline="0" noProof="0" dirty="0">
                <a:ln>
                  <a:noFill/>
                </a:ln>
                <a:solidFill>
                  <a:srgbClr val="007A96"/>
                </a:solidFill>
                <a:effectLst/>
                <a:uLnTx/>
                <a:uFillTx/>
                <a:latin typeface="Arial"/>
                <a:ea typeface="+mn-ea"/>
                <a:cs typeface="+mn-cs"/>
              </a:rPr>
              <a:t>with an HSA</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Pairing a DCFSA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with a health savings account (HSA) allows you to maximize your pre-tax HSA contributions and contribute additional pre-tax dollars to your DCFSA.</a:t>
            </a:r>
          </a:p>
        </p:txBody>
      </p:sp>
      <p:sp>
        <p:nvSpPr>
          <p:cNvPr id="7" name="Content Placeholder 6">
            <a:extLst>
              <a:ext uri="{FF2B5EF4-FFF2-40B4-BE49-F238E27FC236}">
                <a16:creationId xmlns:a16="http://schemas.microsoft.com/office/drawing/2014/main" id="{4D12C4D0-BA45-4B55-B334-36632468065C}"/>
              </a:ext>
            </a:extLst>
          </p:cNvPr>
          <p:cNvSpPr>
            <a:spLocks noGrp="1"/>
          </p:cNvSpPr>
          <p:nvPr>
            <p:ph sz="quarter" idx="14"/>
          </p:nvPr>
        </p:nvSpPr>
        <p:spPr>
          <a:xfrm>
            <a:off x="8221941" y="1438296"/>
            <a:ext cx="1086096" cy="922345"/>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46" name="Straight Connector 45">
            <a:extLst>
              <a:ext uri="{FF2B5EF4-FFF2-40B4-BE49-F238E27FC236}">
                <a16:creationId xmlns:a16="http://schemas.microsoft.com/office/drawing/2014/main" id="{19149C7C-AC67-D242-A733-7E0563573675}"/>
              </a:ext>
              <a:ext uri="{C183D7F6-B498-43B3-948B-1728B52AA6E4}">
                <adec:decorative xmlns:adec="http://schemas.microsoft.com/office/drawing/2017/decorative" val="1"/>
              </a:ext>
            </a:extLst>
          </p:cNvPr>
          <p:cNvCxnSpPr>
            <a:cxnSpLocks/>
          </p:cNvCxnSpPr>
          <p:nvPr/>
        </p:nvCxnSpPr>
        <p:spPr>
          <a:xfrm>
            <a:off x="8849751" y="1643363"/>
            <a:ext cx="0" cy="3543307"/>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9D024C5E-E85F-45B3-AB65-9A142BA40C4D}"/>
              </a:ext>
            </a:extLst>
          </p:cNvPr>
          <p:cNvSpPr>
            <a:spLocks noGrp="1"/>
          </p:cNvSpPr>
          <p:nvPr>
            <p:ph sz="quarter" idx="15"/>
          </p:nvPr>
        </p:nvSpPr>
        <p:spPr>
          <a:xfrm>
            <a:off x="9111092" y="1564175"/>
            <a:ext cx="2421032" cy="3679226"/>
          </a:xfrm>
        </p:spPr>
        <p:txBody>
          <a:bodyPr>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Cover more than you think </a:t>
            </a:r>
          </a:p>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Use DCFSA dollars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to cover a wide variety of eligible dependent care expenses,</a:t>
            </a:r>
            <a:r>
              <a:rPr kumimoji="0" lang="en-US" sz="1700" b="0" i="0" u="none" strike="noStrike" kern="1200" cap="none" spc="0" normalizeH="0" baseline="30000" noProof="0" dirty="0">
                <a:ln>
                  <a:noFill/>
                </a:ln>
                <a:solidFill>
                  <a:srgbClr val="626362"/>
                </a:solidFill>
                <a:effectLst/>
                <a:uLnTx/>
                <a:uFillTx/>
                <a:latin typeface="Arial"/>
                <a:ea typeface="+mn-ea"/>
                <a:cs typeface="+mn-cs"/>
              </a:rPr>
              <a:t>3</a:t>
            </a:r>
            <a:r>
              <a:rPr kumimoji="0" lang="en-US" sz="1700" b="0" i="0" u="none" strike="noStrike" kern="1200" cap="none" spc="0" normalizeH="0" baseline="0" noProof="0" dirty="0">
                <a:ln>
                  <a:noFill/>
                </a:ln>
                <a:solidFill>
                  <a:srgbClr val="626362"/>
                </a:solidFill>
                <a:effectLst/>
                <a:uLnTx/>
                <a:uFillTx/>
                <a:latin typeface="Arial"/>
                <a:ea typeface="+mn-ea"/>
                <a:cs typeface="+mn-cs"/>
              </a:rPr>
              <a:t> including: daycare, nursery school, and preschool; summer day camp; before or afterschool programs; elder daycare.</a:t>
            </a:r>
          </a:p>
        </p:txBody>
      </p:sp>
      <p:sp>
        <p:nvSpPr>
          <p:cNvPr id="9" name="Content Placeholder 8">
            <a:extLst>
              <a:ext uri="{FF2B5EF4-FFF2-40B4-BE49-F238E27FC236}">
                <a16:creationId xmlns:a16="http://schemas.microsoft.com/office/drawing/2014/main" id="{3BEB85F5-12DC-43C1-AAD1-EEC121540739}"/>
              </a:ext>
            </a:extLst>
          </p:cNvPr>
          <p:cNvSpPr>
            <a:spLocks noGrp="1"/>
          </p:cNvSpPr>
          <p:nvPr>
            <p:ph sz="quarter" idx="16"/>
          </p:nvPr>
        </p:nvSpPr>
        <p:spPr>
          <a:xfrm>
            <a:off x="420458" y="6102779"/>
            <a:ext cx="11362568" cy="649452"/>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FSAs are never taxed at a federal income tax level when used appropriately for qualified medical expenses. Also, most states recognize FSA funds as tax-deductible with very few exceptions. Please consult a tax advisor regarding your state’s specific rules. </a:t>
            </a:r>
            <a:r>
              <a:rPr kumimoji="0" lang="en-US" sz="8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 status. </a:t>
            </a:r>
            <a:r>
              <a:rPr kumimoji="0" lang="en-US" sz="8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a:t>
            </a:r>
            <a:r>
              <a:rPr kumimoji="0" lang="en-US" sz="800" b="0" i="0" u="none" strike="noStrike" kern="1200" cap="none" spc="400" normalizeH="0" noProof="0" dirty="0">
                <a:ln>
                  <a:noFill/>
                </a:ln>
                <a:solidFill>
                  <a:srgbClr val="626362"/>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2</a:t>
            </a:r>
            <a:r>
              <a:rPr kumimoji="0" lang="en-US" sz="8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 Estimate for illustrative purposes only |</a:t>
            </a:r>
            <a:r>
              <a:rPr kumimoji="0" lang="en-US" sz="800" b="0" i="0" u="none" strike="noStrike" kern="1200" cap="none" spc="400" normalizeH="0" noProof="0" dirty="0">
                <a:ln>
                  <a:noFill/>
                </a:ln>
                <a:solidFill>
                  <a:srgbClr val="626362"/>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3</a:t>
            </a:r>
            <a:r>
              <a:rPr kumimoji="0" lang="en-US" sz="8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p>
        </p:txBody>
      </p:sp>
    </p:spTree>
    <p:extLst>
      <p:ext uri="{BB962C8B-B14F-4D97-AF65-F5344CB8AC3E}">
        <p14:creationId xmlns:p14="http://schemas.microsoft.com/office/powerpoint/2010/main" val="34038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4799-6844-43E4-8A10-7D7535E77258}"/>
              </a:ext>
            </a:extLst>
          </p:cNvPr>
          <p:cNvSpPr>
            <a:spLocks noGrp="1"/>
          </p:cNvSpPr>
          <p:nvPr>
            <p:ph type="title"/>
          </p:nvPr>
        </p:nvSpPr>
        <p:spPr>
          <a:xfrm>
            <a:off x="792845" y="303643"/>
            <a:ext cx="10972800" cy="769441"/>
          </a:xfrm>
        </p:spPr>
        <p:txBody>
          <a:bodyPr/>
          <a:lstStyle/>
          <a:p>
            <a:pPr marL="0" marR="0" lvl="0" indent="0" defTabSz="609585" rtl="0" eaLnBrk="1" fontAlgn="auto" latinLnBrk="0" hangingPunct="1">
              <a:lnSpc>
                <a:spcPct val="100000"/>
              </a:lnSpc>
              <a:spcBef>
                <a:spcPct val="0"/>
              </a:spcBef>
              <a:spcAft>
                <a:spcPts val="0"/>
              </a:spcAft>
              <a:tabLst/>
              <a:defRPr/>
            </a:pPr>
            <a:r>
              <a:rPr kumimoji="0" lang="en-US" sz="3800" b="1" i="0" u="none" strike="noStrike" kern="1200" cap="none" spc="0" normalizeH="0" baseline="0" noProof="0" dirty="0">
                <a:ln>
                  <a:noFill/>
                </a:ln>
                <a:solidFill>
                  <a:srgbClr val="592C82"/>
                </a:solidFill>
                <a:effectLst/>
                <a:uLnTx/>
                <a:uFillTx/>
                <a:latin typeface="Arial"/>
                <a:ea typeface="+mn-ea"/>
                <a:cs typeface="+mn-cs"/>
              </a:rPr>
              <a:t>The more you contribute – the more you save</a:t>
            </a:r>
            <a:endParaRPr lang="en-GB" dirty="0"/>
          </a:p>
        </p:txBody>
      </p:sp>
      <p:sp>
        <p:nvSpPr>
          <p:cNvPr id="3" name="Content Placeholder 2">
            <a:extLst>
              <a:ext uri="{FF2B5EF4-FFF2-40B4-BE49-F238E27FC236}">
                <a16:creationId xmlns:a16="http://schemas.microsoft.com/office/drawing/2014/main" id="{AAB0D772-C0E9-4866-A74F-1EF2CE30755B}"/>
              </a:ext>
            </a:extLst>
          </p:cNvPr>
          <p:cNvSpPr>
            <a:spLocks noGrp="1"/>
          </p:cNvSpPr>
          <p:nvPr>
            <p:ph sz="quarter" idx="10"/>
          </p:nvPr>
        </p:nvSpPr>
        <p:spPr>
          <a:xfrm>
            <a:off x="3011615" y="1554349"/>
            <a:ext cx="5863544" cy="507332"/>
          </a:xfrm>
        </p:spPr>
        <p:txBody>
          <a:bodyPr>
            <a:noAutofit/>
          </a:body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Internal Revenue Service Contribution Limits</a:t>
            </a:r>
          </a:p>
        </p:txBody>
      </p:sp>
      <p:graphicFrame>
        <p:nvGraphicFramePr>
          <p:cNvPr id="6" name="Table 5">
            <a:extLst>
              <a:ext uri="{FF2B5EF4-FFF2-40B4-BE49-F238E27FC236}">
                <a16:creationId xmlns:a16="http://schemas.microsoft.com/office/drawing/2014/main" id="{8112C16E-F105-5940-8597-E0154C4E37BB}"/>
              </a:ext>
            </a:extLst>
          </p:cNvPr>
          <p:cNvGraphicFramePr>
            <a:graphicFrameLocks noGrp="1"/>
          </p:cNvGraphicFramePr>
          <p:nvPr>
            <p:extLst>
              <p:ext uri="{D42A27DB-BD31-4B8C-83A1-F6EECF244321}">
                <p14:modId xmlns:p14="http://schemas.microsoft.com/office/powerpoint/2010/main" val="2445014080"/>
              </p:ext>
            </p:extLst>
          </p:nvPr>
        </p:nvGraphicFramePr>
        <p:xfrm>
          <a:off x="2177144" y="2073586"/>
          <a:ext cx="7721600" cy="330708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1965431758"/>
                    </a:ext>
                  </a:extLst>
                </a:gridCol>
                <a:gridCol w="3860800">
                  <a:extLst>
                    <a:ext uri="{9D8B030D-6E8A-4147-A177-3AD203B41FA5}">
                      <a16:colId xmlns:a16="http://schemas.microsoft.com/office/drawing/2014/main" val="766925907"/>
                    </a:ext>
                  </a:extLst>
                </a:gridCol>
              </a:tblGrid>
              <a:tr h="772160">
                <a:tc>
                  <a:txBody>
                    <a:bodyPr/>
                    <a:lstStyle/>
                    <a:p>
                      <a:r>
                        <a:rPr lang="en-US" sz="1900" b="0" i="0" dirty="0">
                          <a:latin typeface="Arial" panose="020B0604020202020204" pitchFamily="34" charset="0"/>
                        </a:rPr>
                        <a:t>Contribution</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r>
                        <a:rPr lang="en-US" sz="1900" b="0" i="0" dirty="0">
                          <a:latin typeface="Arial" panose="020B0604020202020204" pitchFamily="34" charset="0"/>
                        </a:rPr>
                        <a:t>Tax savings*</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1259840">
                <a:tc>
                  <a:txBody>
                    <a:bodyPr/>
                    <a:lstStyle/>
                    <a:p>
                      <a:r>
                        <a:rPr lang="en-US" sz="1900" b="0" i="0" dirty="0">
                          <a:latin typeface="Arial" panose="020B0604020202020204" pitchFamily="34" charset="0"/>
                        </a:rPr>
                        <a:t>Single or Filing Separately</a:t>
                      </a:r>
                    </a:p>
                    <a:p>
                      <a:r>
                        <a:rPr lang="en-US" sz="3200" b="0" i="0" dirty="0">
                          <a:latin typeface="Arial" panose="020B0604020202020204" pitchFamily="34" charset="0"/>
                        </a:rPr>
                        <a:t>$2,500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0" i="0" dirty="0">
                          <a:latin typeface="Arial" panose="020B0604020202020204" pitchFamily="34" charset="0"/>
                        </a:rPr>
                        <a:t>$750</a:t>
                      </a:r>
                    </a:p>
                  </a:txBody>
                  <a:tcPr marL="243840" marR="243840" marT="243840" marB="2438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863019990"/>
                  </a:ext>
                </a:extLst>
              </a:tr>
              <a:tr h="1259840">
                <a:tc>
                  <a:txBody>
                    <a:bodyPr/>
                    <a:lstStyle/>
                    <a:p>
                      <a:r>
                        <a:rPr lang="en-US" sz="1900" b="0" i="0" dirty="0">
                          <a:latin typeface="Arial" panose="020B0604020202020204" pitchFamily="34" charset="0"/>
                        </a:rPr>
                        <a:t>Married and Filing Jointly</a:t>
                      </a:r>
                    </a:p>
                    <a:p>
                      <a:r>
                        <a:rPr lang="en-US" sz="3200" b="0" i="0" dirty="0">
                          <a:latin typeface="Arial" panose="020B0604020202020204" pitchFamily="34" charset="0"/>
                        </a:rPr>
                        <a:t>$5,000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3200" b="0" i="0" dirty="0">
                          <a:latin typeface="Arial" panose="020B0604020202020204" pitchFamily="34" charset="0"/>
                        </a:rPr>
                        <a:t>$1,500</a:t>
                      </a:r>
                    </a:p>
                  </a:txBody>
                  <a:tcPr marL="243840" marR="243840" marT="243840" marB="2438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3459339"/>
                  </a:ext>
                </a:extLst>
              </a:tr>
            </a:tbl>
          </a:graphicData>
        </a:graphic>
      </p:graphicFrame>
      <p:sp>
        <p:nvSpPr>
          <p:cNvPr id="4" name="Content Placeholder 3">
            <a:extLst>
              <a:ext uri="{FF2B5EF4-FFF2-40B4-BE49-F238E27FC236}">
                <a16:creationId xmlns:a16="http://schemas.microsoft.com/office/drawing/2014/main" id="{F47B9583-B31A-486A-9257-1278A3B7FD05}"/>
              </a:ext>
            </a:extLst>
          </p:cNvPr>
          <p:cNvSpPr>
            <a:spLocks noGrp="1"/>
          </p:cNvSpPr>
          <p:nvPr>
            <p:ph sz="quarter" idx="11"/>
          </p:nvPr>
        </p:nvSpPr>
        <p:spPr>
          <a:xfrm>
            <a:off x="2177144" y="5764474"/>
            <a:ext cx="7936099" cy="47153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 status. </a:t>
            </a:r>
            <a:endParaRPr kumimoji="0" 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95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3697A0-9504-409D-963D-D3A291CC5007}"/>
              </a:ext>
            </a:extLst>
          </p:cNvPr>
          <p:cNvSpPr>
            <a:spLocks noGrp="1"/>
          </p:cNvSpPr>
          <p:nvPr>
            <p:ph type="title"/>
          </p:nvPr>
        </p:nvSpPr>
        <p:spPr>
          <a:xfrm>
            <a:off x="550587" y="2272196"/>
            <a:ext cx="4989258" cy="2765766"/>
          </a:xfrm>
        </p:spPr>
        <p:txBody>
          <a:bodyPr/>
          <a:lstStyle/>
          <a:p>
            <a:pPr marL="0" marR="0" lvl="0" indent="0" defTabSz="914400" rtl="0" eaLnBrk="1" fontAlgn="auto" latinLnBrk="0" hangingPunct="1">
              <a:lnSpc>
                <a:spcPct val="130000"/>
              </a:lnSpc>
              <a:spcBef>
                <a:spcPts val="0"/>
              </a:spcBef>
              <a:spcAft>
                <a:spcPts val="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of the following are potentially eligible DCFSA eligible?</a:t>
            </a:r>
            <a:endParaRPr lang="en-GB" dirty="0"/>
          </a:p>
        </p:txBody>
      </p:sp>
      <p:sp>
        <p:nvSpPr>
          <p:cNvPr id="4" name="Oval 3">
            <a:extLst>
              <a:ext uri="{FF2B5EF4-FFF2-40B4-BE49-F238E27FC236}">
                <a16:creationId xmlns:a16="http://schemas.microsoft.com/office/drawing/2014/main" id="{1D0B2FF5-B075-4087-8068-EE4E3E583D29}"/>
              </a:ext>
              <a:ext uri="{C183D7F6-B498-43B3-948B-1728B52AA6E4}">
                <adec:decorative xmlns:adec="http://schemas.microsoft.com/office/drawing/2017/decorative" val="1"/>
              </a:ext>
            </a:extLst>
          </p:cNvPr>
          <p:cNvSpPr/>
          <p:nvPr/>
        </p:nvSpPr>
        <p:spPr>
          <a:xfrm>
            <a:off x="542822" y="1470924"/>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b="1">
                <a:solidFill>
                  <a:schemeClr val="bg1"/>
                </a:solidFill>
                <a:latin typeface="Arial" panose="020B0604020202020204" pitchFamily="34" charset="0"/>
                <a:cs typeface="Arial" panose="020B0604020202020204" pitchFamily="34" charset="0"/>
              </a:rPr>
              <a:t>?</a:t>
            </a:r>
          </a:p>
        </p:txBody>
      </p:sp>
      <p:sp>
        <p:nvSpPr>
          <p:cNvPr id="7" name="Content Placeholder 6">
            <a:extLst>
              <a:ext uri="{FF2B5EF4-FFF2-40B4-BE49-F238E27FC236}">
                <a16:creationId xmlns:a16="http://schemas.microsoft.com/office/drawing/2014/main" id="{3E2CCEF7-7AF8-4A0A-90C8-56B872C6EC3C}"/>
              </a:ext>
            </a:extLst>
          </p:cNvPr>
          <p:cNvSpPr>
            <a:spLocks noGrp="1"/>
          </p:cNvSpPr>
          <p:nvPr>
            <p:ph sz="quarter" idx="10"/>
          </p:nvPr>
        </p:nvSpPr>
        <p:spPr>
          <a:xfrm>
            <a:off x="6824612" y="1898388"/>
            <a:ext cx="4477010" cy="3411347"/>
          </a:xfrm>
        </p:spPr>
        <p:txBody>
          <a:bodyPr>
            <a:noAutofit/>
          </a:bodyPr>
          <a:lstStyle/>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Daycare, nursery school, preschool</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Summer day camp</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Before and after school programs</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Elder day care</a:t>
            </a:r>
          </a:p>
        </p:txBody>
      </p:sp>
    </p:spTree>
    <p:extLst>
      <p:ext uri="{BB962C8B-B14F-4D97-AF65-F5344CB8AC3E}">
        <p14:creationId xmlns:p14="http://schemas.microsoft.com/office/powerpoint/2010/main" val="69259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71FA-1858-45B0-A4EF-C1DA1979C962}"/>
              </a:ext>
            </a:extLst>
          </p:cNvPr>
          <p:cNvSpPr>
            <a:spLocks noGrp="1"/>
          </p:cNvSpPr>
          <p:nvPr>
            <p:ph type="title"/>
          </p:nvPr>
        </p:nvSpPr>
        <p:spPr>
          <a:xfrm>
            <a:off x="1405078" y="3429223"/>
            <a:ext cx="9353266" cy="769441"/>
          </a:xfrm>
        </p:spPr>
        <p:txBody>
          <a:bodyPr/>
          <a:lstStyle/>
          <a:p>
            <a:pPr marL="0" marR="0" lvl="0" indent="0" defTabSz="914400" rtl="0" eaLnBrk="1" fontAlgn="auto" latinLnBrk="0" hangingPunct="1">
              <a:lnSpc>
                <a:spcPct val="100000"/>
              </a:lnSpc>
              <a:spcBef>
                <a:spcPts val="0"/>
              </a:spcBef>
              <a:spcAft>
                <a:spcPts val="240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These are all potentially eligible expenses</a:t>
            </a:r>
            <a:endParaRPr lang="en-GB" dirty="0"/>
          </a:p>
        </p:txBody>
      </p:sp>
      <p:grpSp>
        <p:nvGrpSpPr>
          <p:cNvPr id="9" name="Group 8">
            <a:extLst>
              <a:ext uri="{FF2B5EF4-FFF2-40B4-BE49-F238E27FC236}">
                <a16:creationId xmlns:a16="http://schemas.microsoft.com/office/drawing/2014/main" id="{47F9998A-E5ED-4C09-BD27-D32617EEC176}"/>
              </a:ext>
              <a:ext uri="{C183D7F6-B498-43B3-948B-1728B52AA6E4}">
                <adec:decorative xmlns:adec="http://schemas.microsoft.com/office/drawing/2017/decorative" val="1"/>
              </a:ext>
            </a:extLst>
          </p:cNvPr>
          <p:cNvGrpSpPr/>
          <p:nvPr/>
        </p:nvGrpSpPr>
        <p:grpSpPr>
          <a:xfrm>
            <a:off x="5498928" y="2513392"/>
            <a:ext cx="724912" cy="724912"/>
            <a:chOff x="4181311" y="1066071"/>
            <a:chExt cx="773364" cy="773364"/>
          </a:xfrm>
        </p:grpSpPr>
        <p:sp>
          <p:nvSpPr>
            <p:cNvPr id="10" name="Oval 9">
              <a:extLst>
                <a:ext uri="{FF2B5EF4-FFF2-40B4-BE49-F238E27FC236}">
                  <a16:creationId xmlns:a16="http://schemas.microsoft.com/office/drawing/2014/main" id="{5E5F43E0-D06E-40D2-8A3D-9E1F826CFAD5}"/>
                </a:ext>
                <a:ext uri="{C183D7F6-B498-43B3-948B-1728B52AA6E4}">
                  <adec:decorative xmlns:adec="http://schemas.microsoft.com/office/drawing/2017/decorative" val="1"/>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pic>
          <p:nvPicPr>
            <p:cNvPr id="11" name="Picture 10">
              <a:extLst>
                <a:ext uri="{FF2B5EF4-FFF2-40B4-BE49-F238E27FC236}">
                  <a16:creationId xmlns:a16="http://schemas.microsoft.com/office/drawing/2014/main" id="{CD589D53-ACD1-42C8-9201-C23D3DC75F0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Tree>
    <p:extLst>
      <p:ext uri="{BB962C8B-B14F-4D97-AF65-F5344CB8AC3E}">
        <p14:creationId xmlns:p14="http://schemas.microsoft.com/office/powerpoint/2010/main" val="12561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284501-81B5-46DE-BB12-D1A5024AB50B}"/>
              </a:ext>
            </a:extLst>
          </p:cNvPr>
          <p:cNvSpPr>
            <a:spLocks noGrp="1"/>
          </p:cNvSpPr>
          <p:nvPr>
            <p:ph type="title"/>
          </p:nvPr>
        </p:nvSpPr>
        <p:spPr>
          <a:xfrm>
            <a:off x="1640691" y="334332"/>
            <a:ext cx="10972800" cy="759119"/>
          </a:xfrm>
        </p:spPr>
        <p:txBody>
          <a:bodyPr/>
          <a:lstStyle/>
          <a:p>
            <a:pPr marL="0" marR="0" lvl="0" indent="0" defTabSz="609570" rtl="0" eaLnBrk="1" fontAlgn="auto" latinLnBrk="0" hangingPunct="1">
              <a:lnSpc>
                <a:spcPts val="5680"/>
              </a:lnSpc>
              <a:spcBef>
                <a:spcPts val="2400"/>
              </a:spcBef>
              <a:spcAft>
                <a:spcPts val="1600"/>
              </a:spcAft>
              <a:tabLst/>
              <a:defRPr/>
            </a:pPr>
            <a:r>
              <a:rPr kumimoji="0" lang="en-US" sz="4267" b="1" i="0" u="none" strike="noStrike" kern="1200" cap="none" spc="0" normalizeH="0" baseline="0" noProof="0" dirty="0">
                <a:ln>
                  <a:noFill/>
                </a:ln>
                <a:solidFill>
                  <a:srgbClr val="592C82"/>
                </a:solidFill>
                <a:effectLst/>
                <a:uLnTx/>
                <a:uFillTx/>
                <a:latin typeface="Arial"/>
                <a:ea typeface="+mn-ea"/>
                <a:cs typeface="Arial" panose="020B0604020202020204" pitchFamily="34" charset="0"/>
              </a:rPr>
              <a:t>Save on DCFSA eligible expenses</a:t>
            </a:r>
            <a:endParaRPr lang="en-GB" dirty="0"/>
          </a:p>
        </p:txBody>
      </p:sp>
      <p:pic>
        <p:nvPicPr>
          <p:cNvPr id="32" name="Content Placeholder 14">
            <a:extLst>
              <a:ext uri="{FF2B5EF4-FFF2-40B4-BE49-F238E27FC236}">
                <a16:creationId xmlns:a16="http://schemas.microsoft.com/office/drawing/2014/main" id="{2122928E-7799-4422-87D4-A980C0E8BA39}"/>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2278087" y="1625708"/>
            <a:ext cx="631697" cy="647489"/>
          </a:xfrm>
          <a:prstGeom prst="rect">
            <a:avLst/>
          </a:prstGeom>
        </p:spPr>
      </p:pic>
      <p:sp>
        <p:nvSpPr>
          <p:cNvPr id="10" name="Content Placeholder 9">
            <a:extLst>
              <a:ext uri="{FF2B5EF4-FFF2-40B4-BE49-F238E27FC236}">
                <a16:creationId xmlns:a16="http://schemas.microsoft.com/office/drawing/2014/main" id="{5BABFA6F-518A-41EE-A38E-B7CD672B4E3E}"/>
              </a:ext>
            </a:extLst>
          </p:cNvPr>
          <p:cNvSpPr>
            <a:spLocks noGrp="1"/>
          </p:cNvSpPr>
          <p:nvPr>
            <p:ph sz="quarter" idx="10"/>
          </p:nvPr>
        </p:nvSpPr>
        <p:spPr>
          <a:xfrm>
            <a:off x="1851626" y="2460584"/>
            <a:ext cx="1485900" cy="438907"/>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Childcare</a:t>
            </a:r>
          </a:p>
        </p:txBody>
      </p:sp>
      <p:sp>
        <p:nvSpPr>
          <p:cNvPr id="11" name="Content Placeholder 10">
            <a:extLst>
              <a:ext uri="{FF2B5EF4-FFF2-40B4-BE49-F238E27FC236}">
                <a16:creationId xmlns:a16="http://schemas.microsoft.com/office/drawing/2014/main" id="{853EDB9C-49AA-407A-8CB8-F3BFEE9FACAC}"/>
              </a:ext>
            </a:extLst>
          </p:cNvPr>
          <p:cNvSpPr>
            <a:spLocks noGrp="1"/>
          </p:cNvSpPr>
          <p:nvPr>
            <p:ph sz="quarter" idx="11"/>
          </p:nvPr>
        </p:nvSpPr>
        <p:spPr>
          <a:xfrm>
            <a:off x="1588487" y="2938508"/>
            <a:ext cx="2326886" cy="2323333"/>
          </a:xfrm>
        </p:spPr>
        <p:txBody>
          <a:bodyPr>
            <a:noAutofit/>
          </a:bodyPr>
          <a:lstStyle/>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Nanny and </a:t>
            </a:r>
            <a:b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au pair services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Before and after school programs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Summer day camp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Preschool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Babysitting</a:t>
            </a:r>
          </a:p>
        </p:txBody>
      </p:sp>
      <p:pic>
        <p:nvPicPr>
          <p:cNvPr id="37" name="Content Placeholder 14">
            <a:extLst>
              <a:ext uri="{FF2B5EF4-FFF2-40B4-BE49-F238E27FC236}">
                <a16:creationId xmlns:a16="http://schemas.microsoft.com/office/drawing/2014/main" id="{4FBED1BC-4FA0-4658-A1EE-62A328DE21AF}"/>
              </a:ext>
              <a:ext uri="{C183D7F6-B498-43B3-948B-1728B52AA6E4}">
                <adec:decorative xmlns:adec="http://schemas.microsoft.com/office/drawing/2017/decorative" val="1"/>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413777" y="1567529"/>
            <a:ext cx="745221" cy="763851"/>
          </a:xfrm>
          <a:prstGeom prst="rect">
            <a:avLst/>
          </a:prstGeom>
        </p:spPr>
      </p:pic>
      <p:sp>
        <p:nvSpPr>
          <p:cNvPr id="12" name="Content Placeholder 11">
            <a:extLst>
              <a:ext uri="{FF2B5EF4-FFF2-40B4-BE49-F238E27FC236}">
                <a16:creationId xmlns:a16="http://schemas.microsoft.com/office/drawing/2014/main" id="{46D146D2-846A-417A-8560-B1B7B18E215B}"/>
              </a:ext>
            </a:extLst>
          </p:cNvPr>
          <p:cNvSpPr>
            <a:spLocks noGrp="1"/>
          </p:cNvSpPr>
          <p:nvPr>
            <p:ph sz="quarter" idx="12"/>
          </p:nvPr>
        </p:nvSpPr>
        <p:spPr>
          <a:xfrm>
            <a:off x="4884704" y="2462718"/>
            <a:ext cx="1802730" cy="531813"/>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Elder care</a:t>
            </a:r>
          </a:p>
        </p:txBody>
      </p:sp>
      <p:sp>
        <p:nvSpPr>
          <p:cNvPr id="14" name="Content Placeholder 13">
            <a:extLst>
              <a:ext uri="{FF2B5EF4-FFF2-40B4-BE49-F238E27FC236}">
                <a16:creationId xmlns:a16="http://schemas.microsoft.com/office/drawing/2014/main" id="{0C24A0BF-81E5-4252-B633-8BC3A0FC0160}"/>
              </a:ext>
            </a:extLst>
          </p:cNvPr>
          <p:cNvSpPr>
            <a:spLocks noGrp="1"/>
          </p:cNvSpPr>
          <p:nvPr>
            <p:ph sz="quarter" idx="13"/>
          </p:nvPr>
        </p:nvSpPr>
        <p:spPr>
          <a:xfrm>
            <a:off x="4856465" y="2939421"/>
            <a:ext cx="1971055" cy="1456822"/>
          </a:xfrm>
        </p:spPr>
        <p:txBody>
          <a:bodyPr>
            <a:noAutofit/>
          </a:bodyPr>
          <a:lstStyle/>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Elder day care</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Work-related custodial elder care </a:t>
            </a:r>
          </a:p>
        </p:txBody>
      </p:sp>
      <p:pic>
        <p:nvPicPr>
          <p:cNvPr id="42" name="Content Placeholder 14">
            <a:extLst>
              <a:ext uri="{FF2B5EF4-FFF2-40B4-BE49-F238E27FC236}">
                <a16:creationId xmlns:a16="http://schemas.microsoft.com/office/drawing/2014/main" id="{625E4BAF-6874-49CD-9AE5-9057595C0783}"/>
              </a:ext>
              <a:ext uri="{C183D7F6-B498-43B3-948B-1728B52AA6E4}">
                <adec:decorative xmlns:adec="http://schemas.microsoft.com/office/drawing/2017/decorative" val="1"/>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8662996" y="1500156"/>
            <a:ext cx="893107" cy="915435"/>
          </a:xfrm>
          <a:prstGeom prst="rect">
            <a:avLst/>
          </a:prstGeom>
        </p:spPr>
      </p:pic>
      <p:sp>
        <p:nvSpPr>
          <p:cNvPr id="15" name="Content Placeholder 14">
            <a:extLst>
              <a:ext uri="{FF2B5EF4-FFF2-40B4-BE49-F238E27FC236}">
                <a16:creationId xmlns:a16="http://schemas.microsoft.com/office/drawing/2014/main" id="{48EC6698-0E25-4968-9CFD-D73D317A3B25}"/>
              </a:ext>
            </a:extLst>
          </p:cNvPr>
          <p:cNvSpPr>
            <a:spLocks noGrp="1"/>
          </p:cNvSpPr>
          <p:nvPr>
            <p:ph sz="quarter" idx="14"/>
          </p:nvPr>
        </p:nvSpPr>
        <p:spPr>
          <a:xfrm>
            <a:off x="7880273" y="2461988"/>
            <a:ext cx="2458611" cy="365126"/>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Care-associated</a:t>
            </a:r>
          </a:p>
        </p:txBody>
      </p:sp>
      <p:sp>
        <p:nvSpPr>
          <p:cNvPr id="16" name="Content Placeholder 15">
            <a:extLst>
              <a:ext uri="{FF2B5EF4-FFF2-40B4-BE49-F238E27FC236}">
                <a16:creationId xmlns:a16="http://schemas.microsoft.com/office/drawing/2014/main" id="{AE755FFF-845F-40F8-B9AA-508975CB39A3}"/>
              </a:ext>
            </a:extLst>
          </p:cNvPr>
          <p:cNvSpPr>
            <a:spLocks noGrp="1"/>
          </p:cNvSpPr>
          <p:nvPr>
            <p:ph sz="quarter" idx="15"/>
          </p:nvPr>
        </p:nvSpPr>
        <p:spPr>
          <a:xfrm>
            <a:off x="8077473" y="2938757"/>
            <a:ext cx="2142215" cy="1716909"/>
          </a:xfrm>
        </p:spPr>
        <p:txBody>
          <a:bodyPr>
            <a:noAutofit/>
          </a:bodyPr>
          <a:lstStyle/>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Transportation </a:t>
            </a:r>
            <a:b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costs to and </a:t>
            </a:r>
            <a:b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from eligible care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Late pick-up fees</a:t>
            </a:r>
          </a:p>
        </p:txBody>
      </p:sp>
      <p:sp>
        <p:nvSpPr>
          <p:cNvPr id="19" name="Content Placeholder 18">
            <a:extLst>
              <a:ext uri="{FF2B5EF4-FFF2-40B4-BE49-F238E27FC236}">
                <a16:creationId xmlns:a16="http://schemas.microsoft.com/office/drawing/2014/main" id="{2C876E46-664B-4928-B356-942BDED6CC43}"/>
              </a:ext>
            </a:extLst>
          </p:cNvPr>
          <p:cNvSpPr>
            <a:spLocks noGrp="1"/>
          </p:cNvSpPr>
          <p:nvPr>
            <p:ph sz="quarter" idx="16"/>
          </p:nvPr>
        </p:nvSpPr>
        <p:spPr>
          <a:xfrm>
            <a:off x="1973070" y="5778965"/>
            <a:ext cx="8246619" cy="795859"/>
          </a:xfrm>
        </p:spPr>
        <p:txBody>
          <a:bodyPr>
            <a:noAutofit/>
          </a:bodyPr>
          <a:lstStyle/>
          <a:p>
            <a:pPr marL="0" marR="0" lvl="0" indent="0" algn="ctr" defTabSz="914400" rtl="0" eaLnBrk="1" fontAlgn="auto" latinLnBrk="0" hangingPunct="1">
              <a:lnSpc>
                <a:spcPts val="5147"/>
              </a:lnSpc>
              <a:spcBef>
                <a:spcPts val="0"/>
              </a:spcBef>
              <a:spcAft>
                <a:spcPts val="2400"/>
              </a:spcAft>
              <a:buClrTx/>
              <a:buSzTx/>
              <a:buFontTx/>
              <a:buNone/>
              <a:tabLst/>
              <a:defRPr/>
            </a:pPr>
            <a:r>
              <a:rPr kumimoji="0" lang="en-US" sz="2667"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HealthEquity.com/Learn/dependent-care-expenses/</a:t>
            </a:r>
            <a:endParaRPr kumimoji="0" lang="en-US" sz="2667"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852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555294" y="298609"/>
            <a:ext cx="4610100" cy="1421287"/>
          </a:xfrm>
        </p:spPr>
        <p:txBody>
          <a:bodyPr/>
          <a:lstStyle/>
          <a:p>
            <a:pPr>
              <a:lnSpc>
                <a:spcPct val="110000"/>
              </a:lnSpc>
            </a:pPr>
            <a:r>
              <a:rPr lang="en-US" sz="3800" b="1" dirty="0">
                <a:noFill/>
              </a:rPr>
              <a:t>What’s needed 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0"/>
          </p:nvPr>
        </p:nvSpPr>
        <p:spPr>
          <a:xfrm>
            <a:off x="494226" y="1788758"/>
            <a:ext cx="5307624" cy="4110507"/>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400" b="0" i="0" u="none" strike="noStrike" kern="1200" cap="none" spc="0" normalizeH="0" baseline="0" noProof="0" dirty="0">
                <a:ln>
                  <a:noFill/>
                </a:ln>
                <a:noFill/>
                <a:effectLst/>
                <a:uLnTx/>
                <a:uFillTx/>
                <a:latin typeface="Arial"/>
                <a:ea typeface="+mn-ea"/>
                <a:cs typeface="+mn-cs"/>
              </a:rPr>
              <a:t>Documentation that includes </a:t>
            </a:r>
            <a:br>
              <a:rPr kumimoji="0" lang="en-US" sz="2400" b="0" i="0" u="none" strike="noStrike" kern="1200" cap="none" spc="0" normalizeH="0" baseline="0" noProof="0" dirty="0">
                <a:ln>
                  <a:noFill/>
                </a:ln>
                <a:noFill/>
                <a:effectLst/>
                <a:uLnTx/>
                <a:uFillTx/>
                <a:latin typeface="Arial"/>
                <a:ea typeface="+mn-ea"/>
                <a:cs typeface="+mn-cs"/>
              </a:rPr>
            </a:br>
            <a:r>
              <a:rPr kumimoji="0" lang="en-US" sz="2400" b="0" i="0" u="none" strike="noStrike" kern="1200" cap="none" spc="0" normalizeH="0" baseline="0" noProof="0" dirty="0">
                <a:ln>
                  <a:noFill/>
                </a:ln>
                <a:noFill/>
                <a:effectLst/>
                <a:uLnTx/>
                <a:uFillTx/>
                <a:latin typeface="Arial"/>
                <a:ea typeface="+mn-ea"/>
                <a:cs typeface="+mn-cs"/>
              </a:rPr>
              <a:t>the following should be provided:</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Name(s) of provider(s)</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Name(s) of patient</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Date(s) of service</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Description(s) of services</a:t>
            </a:r>
            <a:endParaRPr kumimoji="0" lang="en-US" sz="2400" b="0" i="0" u="none" strike="noStrike" kern="1200" cap="none" spc="0" normalizeH="0" baseline="0" noProof="0" dirty="0">
              <a:ln>
                <a:noFill/>
              </a:ln>
              <a:noFill/>
              <a:effectLst/>
              <a:uLnTx/>
              <a:uFillTx/>
              <a:latin typeface="Arial"/>
              <a:ea typeface="+mn-ea"/>
              <a:cs typeface="Arial"/>
            </a:endParaRP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Cost(s) of service</a:t>
            </a:r>
          </a:p>
        </p:txBody>
      </p:sp>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Oswald" panose="02000506000000020004" pitchFamily="2" charset="0"/>
            </a:endParaRPr>
          </a:p>
        </p:txBody>
      </p:sp>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Oswald" panose="02000506000000020004" pitchFamily="2"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4046498"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Oswald" panose="02000506000000020004" pitchFamily="2" charset="0"/>
            </a:endParaRPr>
          </a:p>
        </p:txBody>
      </p:sp>
      <p:grpSp>
        <p:nvGrpSpPr>
          <p:cNvPr id="6" name="Group 5">
            <a:extLst>
              <a:ext uri="{FF2B5EF4-FFF2-40B4-BE49-F238E27FC236}">
                <a16:creationId xmlns:a16="http://schemas.microsoft.com/office/drawing/2014/main" id="{929FB77C-0C1C-4176-B6C7-BD52956C8CAF}"/>
              </a:ext>
              <a:ext uri="{C183D7F6-B498-43B3-948B-1728B52AA6E4}">
                <adec:decorative xmlns:adec="http://schemas.microsoft.com/office/drawing/2017/decorative" val="1"/>
              </a:ext>
            </a:extLst>
          </p:cNvPr>
          <p:cNvGrpSpPr/>
          <p:nvPr/>
        </p:nvGrpSpPr>
        <p:grpSpPr>
          <a:xfrm>
            <a:off x="542154" y="316604"/>
            <a:ext cx="5381905" cy="5603666"/>
            <a:chOff x="542154" y="326764"/>
            <a:chExt cx="5381905" cy="5603666"/>
          </a:xfrm>
        </p:grpSpPr>
        <p:sp>
          <p:nvSpPr>
            <p:cNvPr id="4" name="TextBox 3">
              <a:extLst>
                <a:ext uri="{FF2B5EF4-FFF2-40B4-BE49-F238E27FC236}">
                  <a16:creationId xmlns:a16="http://schemas.microsoft.com/office/drawing/2014/main" id="{2EC2CFB0-80B1-4C45-9282-F9C0874B704C}"/>
                </a:ext>
                <a:ext uri="{C183D7F6-B498-43B3-948B-1728B52AA6E4}">
                  <adec:decorative xmlns:adec="http://schemas.microsoft.com/office/drawing/2017/decorative" val="1"/>
                </a:ext>
              </a:extLst>
            </p:cNvPr>
            <p:cNvSpPr txBox="1"/>
            <p:nvPr/>
          </p:nvSpPr>
          <p:spPr>
            <a:xfrm>
              <a:off x="542154" y="326764"/>
              <a:ext cx="4952396" cy="1328954"/>
            </a:xfrm>
            <a:prstGeom prst="rect">
              <a:avLst/>
            </a:prstGeom>
            <a:noFill/>
          </p:spPr>
          <p:txBody>
            <a:bodyPr wrap="square" rtlCol="0">
              <a:spAutoFit/>
            </a:bodyPr>
            <a:lstStyle/>
            <a:p>
              <a:pPr defTabSz="609585">
                <a:lnSpc>
                  <a:spcPct val="110000"/>
                </a:lnSpc>
                <a:spcBef>
                  <a:spcPct val="0"/>
                </a:spcBef>
              </a:pPr>
              <a:r>
                <a:rPr lang="en-US" sz="3800" b="1" dirty="0">
                  <a:solidFill>
                    <a:schemeClr val="tx2"/>
                  </a:solidFill>
                  <a:latin typeface="Arial" panose="020B0604020202020204" pitchFamily="34" charset="0"/>
                  <a:ea typeface="+mj-ea"/>
                  <a:cs typeface="+mj-cs"/>
                </a:rPr>
                <a:t>What’s needed</a:t>
              </a:r>
              <a:br>
                <a:rPr lang="en-US" sz="3800" b="1" dirty="0">
                  <a:solidFill>
                    <a:schemeClr val="tx2"/>
                  </a:solidFill>
                  <a:latin typeface="Arial" panose="020B0604020202020204" pitchFamily="34" charset="0"/>
                  <a:ea typeface="+mj-ea"/>
                  <a:cs typeface="+mj-cs"/>
                </a:rPr>
              </a:br>
              <a:r>
                <a:rPr lang="en-US" sz="3800" b="1" dirty="0">
                  <a:solidFill>
                    <a:schemeClr val="tx2"/>
                  </a:solidFill>
                  <a:latin typeface="Arial" panose="020B0604020202020204" pitchFamily="34" charset="0"/>
                  <a:ea typeface="+mj-ea"/>
                  <a:cs typeface="+mj-cs"/>
                </a:rPr>
                <a:t>for reimbursement</a:t>
              </a:r>
              <a:endParaRPr lang="en-GB" sz="3800" b="1" dirty="0" err="1">
                <a:solidFill>
                  <a:schemeClr val="tx2"/>
                </a:solidFill>
                <a:latin typeface="Arial" panose="020B0604020202020204" pitchFamily="34" charset="0"/>
                <a:ea typeface="+mj-ea"/>
                <a:cs typeface="+mj-cs"/>
              </a:endParaRPr>
            </a:p>
          </p:txBody>
        </p:sp>
        <p:sp>
          <p:nvSpPr>
            <p:cNvPr id="5" name="TextBox 4">
              <a:extLst>
                <a:ext uri="{FF2B5EF4-FFF2-40B4-BE49-F238E27FC236}">
                  <a16:creationId xmlns:a16="http://schemas.microsoft.com/office/drawing/2014/main" id="{C8D7ED19-9C15-4158-BFDD-4164604DB351}"/>
                </a:ext>
                <a:ext uri="{C183D7F6-B498-43B3-948B-1728B52AA6E4}">
                  <adec:decorative xmlns:adec="http://schemas.microsoft.com/office/drawing/2017/decorative" val="1"/>
                </a:ext>
              </a:extLst>
            </p:cNvPr>
            <p:cNvSpPr txBox="1"/>
            <p:nvPr/>
          </p:nvSpPr>
          <p:spPr>
            <a:xfrm>
              <a:off x="548760" y="1829447"/>
              <a:ext cx="5375299" cy="4100983"/>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Documentation that includes </a:t>
              </a:r>
              <a:br>
                <a:rPr kumimoji="0" lang="en-US" sz="2400" b="0" i="0" u="none" strike="noStrike" kern="1200" cap="none" spc="0" normalizeH="0" baseline="0" noProof="0" dirty="0">
                  <a:ln>
                    <a:noFill/>
                  </a:ln>
                  <a:solidFill>
                    <a:srgbClr val="007A96"/>
                  </a:solidFill>
                  <a:effectLst/>
                  <a:uLnTx/>
                  <a:uFillTx/>
                  <a:latin typeface="Arial"/>
                  <a:ea typeface="+mn-ea"/>
                  <a:cs typeface="+mn-cs"/>
                </a:rPr>
              </a:br>
              <a:r>
                <a:rPr kumimoji="0" lang="en-US" sz="2400" b="0" i="0" u="none" strike="noStrike" kern="1200" cap="none" spc="0" normalizeH="0" baseline="0" noProof="0" dirty="0">
                  <a:ln>
                    <a:noFill/>
                  </a:ln>
                  <a:solidFill>
                    <a:srgbClr val="007A96"/>
                  </a:solidFill>
                  <a:effectLst/>
                  <a:uLnTx/>
                  <a:uFillTx/>
                  <a:latin typeface="Arial"/>
                  <a:ea typeface="+mn-ea"/>
                  <a:cs typeface="+mn-cs"/>
                </a:rPr>
                <a:t>the following should be provided:</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Name(s) of provider(s)</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Name(s) of patient</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Date(s) of service</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Description(s) of services</a:t>
              </a:r>
              <a:endParaRPr kumimoji="0" lang="en-US" sz="2400" b="0" i="0" u="none" strike="noStrike" kern="1200" cap="none" spc="0" normalizeH="0" baseline="0" noProof="0" dirty="0">
                <a:ln>
                  <a:noFill/>
                </a:ln>
                <a:solidFill>
                  <a:srgbClr val="626362"/>
                </a:solidFill>
                <a:effectLst/>
                <a:uLnTx/>
                <a:uFillTx/>
                <a:latin typeface="Arial"/>
                <a:ea typeface="+mn-ea"/>
                <a:cs typeface="Arial"/>
              </a:endParaRP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Cost(s) of service</a:t>
              </a:r>
            </a:p>
          </p:txBody>
        </p:sp>
      </p:grpSp>
    </p:spTree>
    <p:extLst>
      <p:ext uri="{BB962C8B-B14F-4D97-AF65-F5344CB8AC3E}">
        <p14:creationId xmlns:p14="http://schemas.microsoft.com/office/powerpoint/2010/main" val="293981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4272BFFE-ABD9-4C4C-831F-DD20E8974BFD}"/>
              </a:ext>
            </a:extLst>
          </p:cNvPr>
          <p:cNvSpPr txBox="1">
            <a:spLocks noGrp="1"/>
          </p:cNvSpPr>
          <p:nvPr>
            <p:ph type="title"/>
          </p:nvPr>
        </p:nvSpPr>
        <p:spPr>
          <a:xfrm>
            <a:off x="609600" y="243841"/>
            <a:ext cx="5496558" cy="185430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defTabSz="609585">
              <a:defRPr/>
            </a:pPr>
            <a:r>
              <a:rPr lang="en-US" sz="3600" dirty="0">
                <a:noFill/>
                <a:latin typeface="+mj-lt"/>
              </a:rPr>
              <a:t>You can change your contribution during a qualifying life</a:t>
            </a:r>
            <a:r>
              <a:rPr lang="en-US" sz="3600" spc="400" dirty="0">
                <a:noFill/>
                <a:latin typeface="+mj-lt"/>
              </a:rPr>
              <a:t> </a:t>
            </a:r>
            <a:r>
              <a:rPr lang="en-US" sz="3600" dirty="0">
                <a:noFill/>
                <a:latin typeface="+mj-lt"/>
              </a:rPr>
              <a:t>event </a:t>
            </a:r>
          </a:p>
        </p:txBody>
      </p:sp>
      <p:sp>
        <p:nvSpPr>
          <p:cNvPr id="2" name="Content Placeholder 1">
            <a:extLst>
              <a:ext uri="{FF2B5EF4-FFF2-40B4-BE49-F238E27FC236}">
                <a16:creationId xmlns:a16="http://schemas.microsoft.com/office/drawing/2014/main" id="{6614BE13-E929-4AB9-A5AE-5B22D27572CB}"/>
              </a:ext>
            </a:extLst>
          </p:cNvPr>
          <p:cNvSpPr>
            <a:spLocks noGrp="1"/>
          </p:cNvSpPr>
          <p:nvPr>
            <p:ph sz="quarter" idx="10"/>
          </p:nvPr>
        </p:nvSpPr>
        <p:spPr>
          <a:xfrm>
            <a:off x="610096" y="2592815"/>
            <a:ext cx="5441290" cy="4108659"/>
          </a:xfrm>
        </p:spPr>
        <p:txBody>
          <a:bodyPr>
            <a:noAutofit/>
          </a:bodyPr>
          <a:lstStyle/>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Marital status </a:t>
            </a:r>
          </a:p>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Number of dependents </a:t>
            </a:r>
          </a:p>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Employment status </a:t>
            </a:r>
          </a:p>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Change in residence </a:t>
            </a:r>
          </a:p>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New childcare or </a:t>
            </a:r>
            <a:br>
              <a:rPr kumimoji="0" lang="en-US" sz="2400" b="0" i="0" u="none" strike="noStrike" kern="1200" cap="none" spc="0" normalizeH="0" baseline="0" noProof="0" dirty="0">
                <a:ln>
                  <a:noFill/>
                </a:ln>
                <a:noFill/>
                <a:effectLst/>
                <a:uLnTx/>
                <a:uFillTx/>
                <a:latin typeface="Arial"/>
                <a:ea typeface="+mn-ea"/>
                <a:cs typeface="+mn-cs"/>
              </a:rPr>
            </a:br>
            <a:r>
              <a:rPr kumimoji="0" lang="en-US" sz="2400" b="0" i="0" u="none" strike="noStrike" kern="1200" cap="none" spc="0" normalizeH="0" baseline="0" noProof="0" dirty="0">
                <a:ln>
                  <a:noFill/>
                </a:ln>
                <a:noFill/>
                <a:effectLst/>
                <a:uLnTx/>
                <a:uFillTx/>
                <a:latin typeface="Arial"/>
                <a:ea typeface="+mn-ea"/>
                <a:cs typeface="+mn-cs"/>
              </a:rPr>
              <a:t>eldercare provider</a:t>
            </a:r>
          </a:p>
        </p:txBody>
      </p:sp>
      <p:pic>
        <p:nvPicPr>
          <p:cNvPr id="8" name="Picture 2" descr="A couple looking at their baby scooping a spoonful of food from a bowl.">
            <a:extLst>
              <a:ext uri="{FF2B5EF4-FFF2-40B4-BE49-F238E27FC236}">
                <a16:creationId xmlns:a16="http://schemas.microsoft.com/office/drawing/2014/main" id="{5A7D8847-59CD-7349-A503-CAE0F6D56CD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3709823" y="0"/>
            <a:ext cx="9187504" cy="6876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52D25C9-E689-BD4D-AFD2-EC5F8E5C858A}"/>
              </a:ext>
              <a:ext uri="{C183D7F6-B498-43B3-948B-1728B52AA6E4}">
                <adec:decorative xmlns:adec="http://schemas.microsoft.com/office/drawing/2017/decorative" val="1"/>
              </a:ext>
            </a:extLst>
          </p:cNvPr>
          <p:cNvSpPr/>
          <p:nvPr/>
        </p:nvSpPr>
        <p:spPr>
          <a:xfrm>
            <a:off x="0" y="0"/>
            <a:ext cx="404325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 name="Rectangle 10">
            <a:extLst>
              <a:ext uri="{FF2B5EF4-FFF2-40B4-BE49-F238E27FC236}">
                <a16:creationId xmlns:a16="http://schemas.microsoft.com/office/drawing/2014/main" id="{1C8A19FC-392C-8F4D-97C5-E299469641A2}"/>
              </a:ext>
              <a:ext uri="{C183D7F6-B498-43B3-948B-1728B52AA6E4}">
                <adec:decorative xmlns:adec="http://schemas.microsoft.com/office/drawing/2017/decorative" val="1"/>
              </a:ext>
            </a:extLst>
          </p:cNvPr>
          <p:cNvSpPr/>
          <p:nvPr/>
        </p:nvSpPr>
        <p:spPr>
          <a:xfrm>
            <a:off x="3893641" y="1202"/>
            <a:ext cx="3249832" cy="687566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3" name="Rectangle 12">
            <a:extLst>
              <a:ext uri="{FF2B5EF4-FFF2-40B4-BE49-F238E27FC236}">
                <a16:creationId xmlns:a16="http://schemas.microsoft.com/office/drawing/2014/main" id="{A77183C7-DDA3-4F46-A83C-275927E16E32}"/>
              </a:ext>
              <a:ext uri="{C183D7F6-B498-43B3-948B-1728B52AA6E4}">
                <adec:decorative xmlns:adec="http://schemas.microsoft.com/office/drawing/2017/decorative" val="1"/>
              </a:ext>
            </a:extLst>
          </p:cNvPr>
          <p:cNvSpPr/>
          <p:nvPr/>
        </p:nvSpPr>
        <p:spPr>
          <a:xfrm flipV="1">
            <a:off x="4149673" y="1202"/>
            <a:ext cx="3249832" cy="687566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4" name="Group 3">
            <a:extLst>
              <a:ext uri="{FF2B5EF4-FFF2-40B4-BE49-F238E27FC236}">
                <a16:creationId xmlns:a16="http://schemas.microsoft.com/office/drawing/2014/main" id="{FB53310E-C50E-45D0-872F-2A73E93675AA}"/>
              </a:ext>
              <a:ext uri="{C183D7F6-B498-43B3-948B-1728B52AA6E4}">
                <adec:decorative xmlns:adec="http://schemas.microsoft.com/office/drawing/2017/decorative" val="1"/>
              </a:ext>
            </a:extLst>
          </p:cNvPr>
          <p:cNvGrpSpPr/>
          <p:nvPr/>
        </p:nvGrpSpPr>
        <p:grpSpPr>
          <a:xfrm>
            <a:off x="609601" y="357338"/>
            <a:ext cx="4811251" cy="5767980"/>
            <a:chOff x="609601" y="357338"/>
            <a:chExt cx="4811251" cy="5767980"/>
          </a:xfrm>
        </p:grpSpPr>
        <p:sp>
          <p:nvSpPr>
            <p:cNvPr id="12" name="TextBox 11">
              <a:extLst>
                <a:ext uri="{FF2B5EF4-FFF2-40B4-BE49-F238E27FC236}">
                  <a16:creationId xmlns:a16="http://schemas.microsoft.com/office/drawing/2014/main" id="{D9BDB076-F166-4C4E-91DA-EEB23096A590}"/>
                </a:ext>
                <a:ext uri="{C183D7F6-B498-43B3-948B-1728B52AA6E4}">
                  <adec:decorative xmlns:adec="http://schemas.microsoft.com/office/drawing/2017/decorative" val="1"/>
                </a:ext>
              </a:extLst>
            </p:cNvPr>
            <p:cNvSpPr txBox="1"/>
            <p:nvPr/>
          </p:nvSpPr>
          <p:spPr>
            <a:xfrm>
              <a:off x="609601" y="2593454"/>
              <a:ext cx="4664324" cy="3531864"/>
            </a:xfrm>
            <a:prstGeom prst="rect">
              <a:avLst/>
            </a:prstGeom>
            <a:noFill/>
          </p:spPr>
          <p:txBody>
            <a:bodyPr wrap="square" rtlCol="0">
              <a:spAutoFit/>
            </a:bodyPr>
            <a:lstStyle/>
            <a:p>
              <a:pPr marL="457189" indent="-457189">
                <a:lnSpc>
                  <a:spcPts val="2880"/>
                </a:lnSpc>
                <a:spcBef>
                  <a:spcPts val="1600"/>
                </a:spcBef>
                <a:spcAft>
                  <a:spcPts val="800"/>
                </a:spcAft>
                <a:buFont typeface="Wingdings" pitchFamily="2" charset="2"/>
                <a:buChar char="ü"/>
              </a:pPr>
              <a:r>
                <a:rPr lang="en-US" sz="2400" dirty="0"/>
                <a:t>Marital status </a:t>
              </a:r>
            </a:p>
            <a:p>
              <a:pPr marL="457189" indent="-457189">
                <a:lnSpc>
                  <a:spcPts val="2880"/>
                </a:lnSpc>
                <a:spcBef>
                  <a:spcPts val="1600"/>
                </a:spcBef>
                <a:spcAft>
                  <a:spcPts val="800"/>
                </a:spcAft>
                <a:buFont typeface="Wingdings" pitchFamily="2" charset="2"/>
                <a:buChar char="ü"/>
              </a:pPr>
              <a:r>
                <a:rPr lang="en-US" sz="2400" dirty="0"/>
                <a:t>Number of dependents </a:t>
              </a:r>
            </a:p>
            <a:p>
              <a:pPr marL="457189" indent="-457189">
                <a:lnSpc>
                  <a:spcPts val="2880"/>
                </a:lnSpc>
                <a:spcBef>
                  <a:spcPts val="1600"/>
                </a:spcBef>
                <a:spcAft>
                  <a:spcPts val="800"/>
                </a:spcAft>
                <a:buFont typeface="Wingdings" pitchFamily="2" charset="2"/>
                <a:buChar char="ü"/>
              </a:pPr>
              <a:r>
                <a:rPr lang="en-US" sz="2400" dirty="0"/>
                <a:t>Employment status </a:t>
              </a:r>
            </a:p>
            <a:p>
              <a:pPr marL="457189" indent="-457189">
                <a:lnSpc>
                  <a:spcPts val="2880"/>
                </a:lnSpc>
                <a:spcBef>
                  <a:spcPts val="1600"/>
                </a:spcBef>
                <a:spcAft>
                  <a:spcPts val="800"/>
                </a:spcAft>
                <a:buFont typeface="Wingdings" pitchFamily="2" charset="2"/>
                <a:buChar char="ü"/>
              </a:pPr>
              <a:r>
                <a:rPr lang="en-US" sz="2400" dirty="0"/>
                <a:t>Change in residence </a:t>
              </a:r>
            </a:p>
            <a:p>
              <a:pPr marL="457189" indent="-457189">
                <a:lnSpc>
                  <a:spcPts val="2880"/>
                </a:lnSpc>
                <a:spcBef>
                  <a:spcPts val="1600"/>
                </a:spcBef>
                <a:spcAft>
                  <a:spcPts val="800"/>
                </a:spcAft>
                <a:buFont typeface="Wingdings" pitchFamily="2" charset="2"/>
                <a:buChar char="ü"/>
              </a:pPr>
              <a:r>
                <a:rPr lang="en-US" sz="2400" dirty="0"/>
                <a:t>New childcare or </a:t>
              </a:r>
              <a:br>
                <a:rPr lang="en-US" sz="2400" dirty="0"/>
              </a:br>
              <a:r>
                <a:rPr lang="en-US" sz="2400" dirty="0"/>
                <a:t>eldercare provider</a:t>
              </a:r>
            </a:p>
          </p:txBody>
        </p:sp>
        <p:sp>
          <p:nvSpPr>
            <p:cNvPr id="3" name="TextBox 2">
              <a:extLst>
                <a:ext uri="{FF2B5EF4-FFF2-40B4-BE49-F238E27FC236}">
                  <a16:creationId xmlns:a16="http://schemas.microsoft.com/office/drawing/2014/main" id="{10D00D3F-AEF0-47CF-AE03-E5186867B0A9}"/>
                </a:ext>
                <a:ext uri="{C183D7F6-B498-43B3-948B-1728B52AA6E4}">
                  <adec:decorative xmlns:adec="http://schemas.microsoft.com/office/drawing/2017/decorative" val="1"/>
                </a:ext>
              </a:extLst>
            </p:cNvPr>
            <p:cNvSpPr txBox="1"/>
            <p:nvPr/>
          </p:nvSpPr>
          <p:spPr>
            <a:xfrm>
              <a:off x="639302" y="357338"/>
              <a:ext cx="4781550" cy="1742332"/>
            </a:xfrm>
            <a:prstGeom prst="rect">
              <a:avLst/>
            </a:prstGeom>
            <a:noFill/>
          </p:spPr>
          <p:txBody>
            <a:bodyPr wrap="square" rtlCol="0">
              <a:spAutoFit/>
            </a:bodyPr>
            <a:lstStyle/>
            <a:p>
              <a:r>
                <a:rPr lang="en-US" sz="3600" b="1" dirty="0">
                  <a:solidFill>
                    <a:schemeClr val="tx2"/>
                  </a:solidFill>
                  <a:latin typeface="+mj-lt"/>
                  <a:ea typeface="+mj-ea"/>
                  <a:cs typeface="+mj-cs"/>
                </a:rPr>
                <a:t>You can change your contribution during a qualifying life</a:t>
              </a:r>
              <a:r>
                <a:rPr lang="en-US" sz="3600" b="1" spc="300" dirty="0">
                  <a:solidFill>
                    <a:schemeClr val="tx2"/>
                  </a:solidFill>
                  <a:latin typeface="+mj-lt"/>
                  <a:ea typeface="+mj-ea"/>
                  <a:cs typeface="+mj-cs"/>
                </a:rPr>
                <a:t> </a:t>
              </a:r>
              <a:r>
                <a:rPr lang="en-US" sz="3600" b="1" dirty="0">
                  <a:solidFill>
                    <a:schemeClr val="tx2"/>
                  </a:solidFill>
                  <a:latin typeface="+mj-lt"/>
                  <a:ea typeface="+mj-ea"/>
                  <a:cs typeface="+mj-cs"/>
                </a:rPr>
                <a:t>event </a:t>
              </a:r>
              <a:endParaRPr lang="en-GB" sz="3600" b="1" dirty="0" err="1">
                <a:solidFill>
                  <a:schemeClr val="tx2"/>
                </a:solidFill>
                <a:latin typeface="+mj-lt"/>
                <a:ea typeface="+mj-ea"/>
                <a:cs typeface="+mj-cs"/>
              </a:endParaRPr>
            </a:p>
          </p:txBody>
        </p:sp>
      </p:grpSp>
    </p:spTree>
    <p:extLst>
      <p:ext uri="{BB962C8B-B14F-4D97-AF65-F5344CB8AC3E}">
        <p14:creationId xmlns:p14="http://schemas.microsoft.com/office/powerpoint/2010/main" val="2690870027"/>
      </p:ext>
    </p:extLst>
  </p:cSld>
  <p:clrMapOvr>
    <a:masterClrMapping/>
  </p:clrMapOvr>
</p:sld>
</file>

<file path=ppt/theme/theme1.xml><?xml version="1.0" encoding="utf-8"?>
<a:theme xmlns:a="http://schemas.openxmlformats.org/drawingml/2006/main" name="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A1A5D38D7876499F26BBD42C72CB1A" ma:contentTypeVersion="10" ma:contentTypeDescription="Create a new document." ma:contentTypeScope="" ma:versionID="d40a801c452b5ea430d49cfe037d996e">
  <xsd:schema xmlns:xsd="http://www.w3.org/2001/XMLSchema" xmlns:xs="http://www.w3.org/2001/XMLSchema" xmlns:p="http://schemas.microsoft.com/office/2006/metadata/properties" xmlns:ns2="ce94e72a-f1bf-4a8c-b95b-2de3b9ea1f72" xmlns:ns3="eee692be-9dfa-450e-84ce-8c4db8d683c5" targetNamespace="http://schemas.microsoft.com/office/2006/metadata/properties" ma:root="true" ma:fieldsID="2a19bca42ccd82244fed74a65e89d3c3" ns2:_="" ns3:_="">
    <xsd:import namespace="ce94e72a-f1bf-4a8c-b95b-2de3b9ea1f72"/>
    <xsd:import namespace="eee692be-9dfa-450e-84ce-8c4db8d68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4e72a-f1bf-4a8c-b95b-2de3b9ea1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e692be-9dfa-450e-84ce-8c4db8d683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4F9E82-DB8F-4083-AB1D-EA13EF834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4e72a-f1bf-4a8c-b95b-2de3b9ea1f72"/>
    <ds:schemaRef ds:uri="eee692be-9dfa-450e-84ce-8c4db8d68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AB03C6-D771-4E84-9554-82DF3949D3A7}">
  <ds:schemaRefs>
    <ds:schemaRef ds:uri="http://schemas.microsoft.com/sharepoint/v3/contenttype/forms"/>
  </ds:schemaRefs>
</ds:datastoreItem>
</file>

<file path=customXml/itemProps3.xml><?xml version="1.0" encoding="utf-8"?>
<ds:datastoreItem xmlns:ds="http://schemas.openxmlformats.org/officeDocument/2006/customXml" ds:itemID="{103579E8-777D-4ABC-96EA-2E7AD05490E5}">
  <ds:schemaRefs>
    <ds:schemaRef ds:uri="http://schemas.microsoft.com/office/infopath/2007/PartnerControls"/>
    <ds:schemaRef ds:uri="http://purl.org/dc/elements/1.1/"/>
    <ds:schemaRef ds:uri="http://purl.org/dc/terms/"/>
    <ds:schemaRef ds:uri="http://purl.org/dc/dcmitype/"/>
    <ds:schemaRef ds:uri="ce94e72a-f1bf-4a8c-b95b-2de3b9ea1f72"/>
    <ds:schemaRef ds:uri="http://schemas.microsoft.com/office/2006/documentManagement/types"/>
    <ds:schemaRef ds:uri="http://schemas.openxmlformats.org/package/2006/metadata/core-properties"/>
    <ds:schemaRef ds:uri="eee692be-9dfa-450e-84ce-8c4db8d683c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1045</TotalTime>
  <Words>1908</Words>
  <Application>Microsoft Office PowerPoint</Application>
  <PresentationFormat>Widescreen</PresentationFormat>
  <Paragraphs>234</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Oswald</vt:lpstr>
      <vt:lpstr>Sanchez Slab Bold</vt:lpstr>
      <vt:lpstr>Wingdings</vt:lpstr>
      <vt:lpstr>HealthEquity</vt:lpstr>
      <vt:lpstr>Turn caregiving into tax savings</vt:lpstr>
      <vt:lpstr>Save $1,500+</vt:lpstr>
      <vt:lpstr>Why choose a Dependent Care FSA?</vt:lpstr>
      <vt:lpstr>The more you contribute – the more you save</vt:lpstr>
      <vt:lpstr>Which of the following are potentially eligible DCFSA eligible?</vt:lpstr>
      <vt:lpstr>These are all potentially eligible expenses</vt:lpstr>
      <vt:lpstr>Save on DCFSA eligible expenses</vt:lpstr>
      <vt:lpstr>What’s needed for reimbursement</vt:lpstr>
      <vt:lpstr>You can change your contribution during a qualifying life event </vt:lpstr>
      <vt:lpstr>Meet Ramesh and Priya</vt:lpstr>
      <vt:lpstr>Ramesh and Priya’s DCFSA savings</vt:lpstr>
      <vt:lpstr>Which of the following healthcare accounts are DCFSA compatible with?</vt:lpstr>
      <vt:lpstr>These are all compatible accounts with your DCFSA</vt:lpstr>
      <vt:lpstr>Get started today!</vt:lpstr>
      <vt:lpstr>Enrollment made easy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 caregiving into tax savings</dc:title>
  <dc:creator>Amy Cowin</dc:creator>
  <cp:lastModifiedBy>Michelle Lawson</cp:lastModifiedBy>
  <cp:revision>69</cp:revision>
  <dcterms:created xsi:type="dcterms:W3CDTF">2021-04-13T20:59:21Z</dcterms:created>
  <dcterms:modified xsi:type="dcterms:W3CDTF">2021-07-25T12:41:55Z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2021-06-08T15:00:51Z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147e5cde-8a8f-49ac-8011-d9e1ea8c7cd7</vt:lpwstr>
  </property>
  <property fmtid="{D5CDD505-2E9C-101B-9397-08002B2CF9AE}" pid="8" name="MSIP_Label_3b23c674-de8a-426d-bc8b-74ad6594a910_ContentBits">
    <vt:lpwstr>0</vt:lpwstr>
  </property>
  <property fmtid="{D5CDD505-2E9C-101B-9397-08002B2CF9AE}" pid="9" name="ContentTypeId">
    <vt:lpwstr>0x0101009CA1A5D38D7876499F26BBD42C72CB1A</vt:lpwstr>
  </property>
</Properties>
</file>