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Lst>
  <p:notesMasterIdLst>
    <p:notesMasterId r:id="rId24"/>
  </p:notesMasterIdLst>
  <p:sldIdLst>
    <p:sldId id="257" r:id="rId6"/>
    <p:sldId id="3793" r:id="rId7"/>
    <p:sldId id="3794" r:id="rId8"/>
    <p:sldId id="467" r:id="rId9"/>
    <p:sldId id="3888" r:id="rId10"/>
    <p:sldId id="3920" r:id="rId11"/>
    <p:sldId id="501" r:id="rId12"/>
    <p:sldId id="376" r:id="rId13"/>
    <p:sldId id="3912" r:id="rId14"/>
    <p:sldId id="3929" r:id="rId15"/>
    <p:sldId id="3930" r:id="rId16"/>
    <p:sldId id="3926" r:id="rId17"/>
    <p:sldId id="3928" r:id="rId18"/>
    <p:sldId id="3924" r:id="rId19"/>
    <p:sldId id="3923" r:id="rId20"/>
    <p:sldId id="3931" r:id="rId21"/>
    <p:sldId id="527" r:id="rId22"/>
    <p:sldId id="390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Cowin" initials="AC" lastIdx="9" clrIdx="0">
    <p:extLst>
      <p:ext uri="{19B8F6BF-5375-455C-9EA6-DF929625EA0E}">
        <p15:presenceInfo xmlns:p15="http://schemas.microsoft.com/office/powerpoint/2012/main" userId="S::acowin@healthequity.com::eb56b0cb-f9eb-4900-aabd-0bba0cb61343" providerId="AD"/>
      </p:ext>
    </p:extLst>
  </p:cmAuthor>
  <p:cmAuthor id="2" name="Heather Gerken" initials="HG" lastIdx="34" clrIdx="1">
    <p:extLst>
      <p:ext uri="{19B8F6BF-5375-455C-9EA6-DF929625EA0E}">
        <p15:presenceInfo xmlns:p15="http://schemas.microsoft.com/office/powerpoint/2012/main" userId="S::hgerken@healthequity.com::3ba92fd8-1370-4a82-91b6-e690b24bb7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843E01-8373-4E73-9682-6AB2229A32AC}" v="2" dt="2021-06-28T20:22:34.958"/>
    <p1510:client id="{C6B387C1-BD58-439D-861D-654E3B175966}" v="1" dt="2021-06-28T20:32:10.119"/>
    <p1510:client id="{F9C9DE0F-2EC9-3CA1-EF99-B6182B4BCCA3}" v="6" dt="2021-06-28T23:40:46.0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0" autoAdjust="0"/>
    <p:restoredTop sz="71019" autoAdjust="0"/>
  </p:normalViewPr>
  <p:slideViewPr>
    <p:cSldViewPr snapToGrid="0">
      <p:cViewPr varScale="1">
        <p:scale>
          <a:sx n="47" d="100"/>
          <a:sy n="47" d="100"/>
        </p:scale>
        <p:origin x="12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5-06T19:09:09.308" idx="33">
    <p:pos x="1668" y="2146"/>
    <p:text>INSERT enrollment date</p:text>
    <p:extLst>
      <p:ext uri="{C676402C-5697-4E1C-873F-D02D1690AC5C}">
        <p15:threadingInfo xmlns:p15="http://schemas.microsoft.com/office/powerpoint/2012/main" timeZoneBias="360"/>
      </p:ext>
    </p:extLst>
  </p:cm>
  <p:cm authorId="2" dt="2021-05-06T19:09:28.758" idx="34">
    <p:pos x="1783" y="2873"/>
    <p:text>INSERT enrollment URL</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26B037-3F1F-43F3-8BE3-A495A325B4A1}" type="datetimeFigureOut">
              <a:rPr lang="en-US" smtClean="0"/>
              <a:t>7/25/2021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57E14-DC5A-44BF-AEA6-44BED0A5C845}" type="slidenum">
              <a:rPr lang="en-US" smtClean="0"/>
              <a:t>‹#›</a:t>
            </a:fld>
            <a:endParaRPr lang="en-US"/>
          </a:p>
        </p:txBody>
      </p:sp>
    </p:spTree>
    <p:extLst>
      <p:ext uri="{BB962C8B-B14F-4D97-AF65-F5344CB8AC3E}">
        <p14:creationId xmlns:p14="http://schemas.microsoft.com/office/powerpoint/2010/main" val="985454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sz="1200" kern="1200">
                <a:solidFill>
                  <a:schemeClr val="tx1"/>
                </a:solidFill>
                <a:effectLst/>
                <a:latin typeface="+mn-lt"/>
                <a:ea typeface="+mn-ea"/>
                <a:cs typeface="+mn-cs"/>
              </a:rPr>
              <a:t> </a:t>
            </a:r>
            <a:endParaRPr lang="en-US" sz="1200"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8552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C8D85-238B-4E9A-BCE6-25F85031B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896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001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070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has animation:</a:t>
            </a:r>
          </a:p>
          <a:p>
            <a:endParaRPr lang="en-US" dirty="0"/>
          </a:p>
          <a:p>
            <a:r>
              <a:rPr lang="en-US" dirty="0"/>
              <a:t>Slide Content:</a:t>
            </a:r>
          </a:p>
          <a:p>
            <a:r>
              <a:rPr lang="en-US" sz="1200" b="1" dirty="0"/>
              <a:t>Why choose a Dependent Care FSA?</a:t>
            </a:r>
          </a:p>
          <a:p>
            <a:endParaRPr lang="en-US" sz="1200" b="1" dirty="0"/>
          </a:p>
          <a:p>
            <a:pPr marL="342900" marR="0" lvl="0" indent="-342900" algn="l" defTabSz="914400" rtl="0" eaLnBrk="1" fontAlgn="auto" latinLnBrk="0" hangingPunct="1">
              <a:lnSpc>
                <a:spcPct val="110000"/>
              </a:lnSpc>
              <a:spcBef>
                <a:spcPts val="0"/>
              </a:spcBef>
              <a:spcAft>
                <a:spcPts val="300"/>
              </a:spcAft>
              <a:buClrTx/>
              <a:buSzTx/>
              <a:buFont typeface="+mj-lt"/>
              <a:buAutoNum type="arabicPeriod"/>
              <a:tabLst/>
              <a:defRPr/>
            </a:pPr>
            <a:r>
              <a:rPr kumimoji="0" lang="en-US" sz="1600" b="0" i="0" u="none" strike="noStrike" kern="1200" cap="none" spc="0" normalizeH="0" baseline="0" noProof="0" dirty="0">
                <a:ln>
                  <a:noFill/>
                </a:ln>
                <a:solidFill>
                  <a:srgbClr val="007A96"/>
                </a:solidFill>
                <a:effectLst/>
                <a:uLnTx/>
                <a:uFillTx/>
                <a:latin typeface="Arial"/>
                <a:ea typeface="+mn-ea"/>
                <a:cs typeface="+mn-cs"/>
              </a:rPr>
              <a:t>Significant tax savings </a:t>
            </a:r>
            <a:r>
              <a:rPr kumimoji="0" lang="en-US" sz="1200" b="0" i="0" u="none" strike="noStrike" kern="1200" cap="none" spc="0" normalizeH="0" baseline="0" noProof="0" dirty="0">
                <a:ln>
                  <a:noFill/>
                </a:ln>
                <a:solidFill>
                  <a:srgbClr val="626362"/>
                </a:solidFill>
                <a:effectLst/>
                <a:uLnTx/>
                <a:uFillTx/>
                <a:latin typeface="Arial"/>
                <a:ea typeface="+mn-ea"/>
                <a:cs typeface="+mn-cs"/>
              </a:rPr>
              <a:t>Since each dollar you contribute to your DCFSA is tax-deductible</a:t>
            </a:r>
            <a:r>
              <a:rPr kumimoji="0" lang="en-US" sz="1200" b="0" i="0" u="none" strike="noStrike" kern="1200" cap="none" spc="0" normalizeH="0" baseline="30000" noProof="0" dirty="0">
                <a:ln>
                  <a:noFill/>
                </a:ln>
                <a:solidFill>
                  <a:srgbClr val="626362"/>
                </a:solidFill>
                <a:effectLst/>
                <a:uLnTx/>
                <a:uFillTx/>
                <a:latin typeface="Arial"/>
                <a:ea typeface="+mn-ea"/>
                <a:cs typeface="+mn-cs"/>
              </a:rPr>
              <a:t>1</a:t>
            </a:r>
            <a:r>
              <a:rPr kumimoji="0" lang="en-US" sz="1200" b="0" i="0" u="none" strike="noStrike" kern="1200" cap="none" spc="0" normalizeH="0" baseline="0" noProof="0" dirty="0">
                <a:ln>
                  <a:noFill/>
                </a:ln>
                <a:solidFill>
                  <a:srgbClr val="626362"/>
                </a:solidFill>
                <a:effectLst/>
                <a:uLnTx/>
                <a:uFillTx/>
                <a:latin typeface="Arial"/>
                <a:ea typeface="+mn-ea"/>
                <a:cs typeface="+mn-cs"/>
              </a:rPr>
              <a:t> you could potentially save $1500 on eligible medical expenses.</a:t>
            </a:r>
            <a:r>
              <a:rPr kumimoji="0" lang="en-US" sz="1200" b="0" i="0" u="none" strike="noStrike" kern="1200" cap="none" spc="0" normalizeH="0" baseline="30000" noProof="0" dirty="0">
                <a:ln>
                  <a:noFill/>
                </a:ln>
                <a:solidFill>
                  <a:srgbClr val="626362"/>
                </a:solidFill>
                <a:effectLst/>
                <a:uLnTx/>
                <a:uFillTx/>
                <a:latin typeface="Arial"/>
                <a:ea typeface="+mn-ea"/>
                <a:cs typeface="+mn-cs"/>
              </a:rPr>
              <a:t>2</a:t>
            </a:r>
          </a:p>
          <a:p>
            <a:pPr marL="342900" marR="0" lvl="0" indent="-342900" algn="l" defTabSz="914400" rtl="0" eaLnBrk="1" fontAlgn="auto" latinLnBrk="0" hangingPunct="1">
              <a:lnSpc>
                <a:spcPct val="110000"/>
              </a:lnSpc>
              <a:spcBef>
                <a:spcPts val="0"/>
              </a:spcBef>
              <a:spcAft>
                <a:spcPts val="300"/>
              </a:spcAft>
              <a:buClrTx/>
              <a:buSzTx/>
              <a:buFont typeface="+mj-lt"/>
              <a:buAutoNum type="arabicPeriod"/>
              <a:tabLst/>
              <a:defRPr/>
            </a:pPr>
            <a:endParaRPr kumimoji="0" lang="en-US" sz="1200" b="0" i="0" u="none" strike="noStrike" kern="1200" cap="none" spc="0" normalizeH="0" baseline="0" noProof="0" dirty="0">
              <a:ln>
                <a:noFill/>
              </a:ln>
              <a:solidFill>
                <a:srgbClr val="626362"/>
              </a:solidFill>
              <a:effectLst/>
              <a:uLnTx/>
              <a:uFillTx/>
              <a:latin typeface="Arial"/>
              <a:ea typeface="+mn-ea"/>
              <a:cs typeface="+mn-cs"/>
            </a:endParaRPr>
          </a:p>
          <a:p>
            <a:pPr marL="342900" indent="-342900">
              <a:lnSpc>
                <a:spcPct val="110000"/>
              </a:lnSpc>
              <a:spcAft>
                <a:spcPts val="300"/>
              </a:spcAft>
              <a:buFont typeface="+mj-lt"/>
              <a:buAutoNum type="arabicPeriod"/>
              <a:defRPr/>
            </a:pPr>
            <a:r>
              <a:rPr kumimoji="0" lang="en-US" sz="1600" b="0" i="0" u="none" strike="noStrike" kern="1200" cap="none" spc="0" normalizeH="0" baseline="0" noProof="0" dirty="0">
                <a:ln>
                  <a:noFill/>
                </a:ln>
                <a:solidFill>
                  <a:srgbClr val="007A96"/>
                </a:solidFill>
                <a:effectLst/>
                <a:uLnTx/>
                <a:uFillTx/>
                <a:latin typeface="Arial"/>
                <a:ea typeface="+mn-ea"/>
                <a:cs typeface="+mn-cs"/>
              </a:rPr>
              <a:t>Combine with an </a:t>
            </a:r>
            <a:r>
              <a:rPr lang="en-US" sz="1600" dirty="0">
                <a:solidFill>
                  <a:srgbClr val="007A96"/>
                </a:solidFill>
                <a:latin typeface="Arial"/>
              </a:rPr>
              <a:t>HSA </a:t>
            </a:r>
            <a:r>
              <a:rPr kumimoji="0" lang="en-US" sz="1200" b="0" i="0" u="none" strike="noStrike" kern="1200" cap="none" spc="0" normalizeH="0" baseline="0" noProof="0" dirty="0">
                <a:ln>
                  <a:noFill/>
                </a:ln>
                <a:solidFill>
                  <a:srgbClr val="626362"/>
                </a:solidFill>
                <a:effectLst/>
                <a:uLnTx/>
                <a:uFillTx/>
                <a:latin typeface="Arial"/>
                <a:ea typeface="+mn-ea"/>
                <a:cs typeface="+mn-cs"/>
              </a:rPr>
              <a:t>Pairing a DCFSA with a health savings account (HSA) allows you to maximize your pre-tax HSA contributions and contribute additional pre-tax dollars to your DCFSA.</a:t>
            </a:r>
          </a:p>
          <a:p>
            <a:pPr marL="342900" marR="0" lvl="0" indent="-342900" algn="l" defTabSz="914400" rtl="0" eaLnBrk="1" fontAlgn="auto" latinLnBrk="0" hangingPunct="1">
              <a:lnSpc>
                <a:spcPct val="110000"/>
              </a:lnSpc>
              <a:spcBef>
                <a:spcPts val="0"/>
              </a:spcBef>
              <a:spcAft>
                <a:spcPts val="300"/>
              </a:spcAft>
              <a:buClrTx/>
              <a:buSzTx/>
              <a:buFont typeface="+mj-lt"/>
              <a:buAutoNum type="arabicPeriod"/>
              <a:tabLst/>
              <a:defRPr/>
            </a:pPr>
            <a:endParaRPr kumimoji="0" lang="en-US" sz="1200" b="0" i="0" u="none" strike="noStrike" kern="1200" cap="none" spc="0" normalizeH="0" baseline="0" noProof="0" dirty="0">
              <a:ln>
                <a:noFill/>
              </a:ln>
              <a:solidFill>
                <a:srgbClr val="626362"/>
              </a:solidFill>
              <a:effectLst/>
              <a:uLnTx/>
              <a:uFillTx/>
              <a:latin typeface="Arial"/>
              <a:ea typeface="+mn-ea"/>
              <a:cs typeface="+mn-cs"/>
            </a:endParaRPr>
          </a:p>
          <a:p>
            <a:pPr marL="342900" marR="0" lvl="0" indent="-342900" algn="l" defTabSz="914400" rtl="0" eaLnBrk="1" fontAlgn="auto" latinLnBrk="0" hangingPunct="1">
              <a:lnSpc>
                <a:spcPct val="110000"/>
              </a:lnSpc>
              <a:spcBef>
                <a:spcPts val="0"/>
              </a:spcBef>
              <a:spcAft>
                <a:spcPts val="300"/>
              </a:spcAft>
              <a:buClrTx/>
              <a:buSzTx/>
              <a:buFont typeface="+mj-lt"/>
              <a:buAutoNum type="arabicPeriod"/>
              <a:tabLst/>
              <a:defRPr/>
            </a:pPr>
            <a:r>
              <a:rPr kumimoji="0" lang="en-US" sz="1600" b="0" i="0" u="none" strike="noStrike" kern="1200" cap="none" spc="0" normalizeH="0" baseline="0" noProof="0" dirty="0">
                <a:ln>
                  <a:noFill/>
                </a:ln>
                <a:solidFill>
                  <a:srgbClr val="007A96"/>
                </a:solidFill>
                <a:effectLst/>
                <a:uLnTx/>
                <a:uFillTx/>
                <a:latin typeface="Arial"/>
                <a:ea typeface="+mn-ea"/>
                <a:cs typeface="+mn-cs"/>
              </a:rPr>
              <a:t>Cover more than you think </a:t>
            </a:r>
            <a:r>
              <a:rPr kumimoji="0" lang="en-US" sz="1200" b="0" i="0" u="none" strike="noStrike" kern="1200" cap="none" spc="0" normalizeH="0" baseline="0" noProof="0" dirty="0">
                <a:ln>
                  <a:noFill/>
                </a:ln>
                <a:solidFill>
                  <a:srgbClr val="626362"/>
                </a:solidFill>
                <a:effectLst/>
                <a:uLnTx/>
                <a:uFillTx/>
                <a:latin typeface="Arial"/>
                <a:ea typeface="+mn-ea"/>
                <a:cs typeface="+mn-cs"/>
              </a:rPr>
              <a:t>Use DCFSA dollars to cover a wide variety of eligible dependent care expenses,</a:t>
            </a:r>
            <a:r>
              <a:rPr kumimoji="0" lang="en-US" sz="1200" b="0" i="0" u="none" strike="noStrike" kern="1200" cap="none" spc="0" normalizeH="0" baseline="30000" noProof="0" dirty="0">
                <a:ln>
                  <a:noFill/>
                </a:ln>
                <a:solidFill>
                  <a:srgbClr val="626362"/>
                </a:solidFill>
                <a:effectLst/>
                <a:uLnTx/>
                <a:uFillTx/>
                <a:latin typeface="Arial"/>
                <a:ea typeface="+mn-ea"/>
                <a:cs typeface="+mn-cs"/>
              </a:rPr>
              <a:t>3</a:t>
            </a:r>
            <a:r>
              <a:rPr kumimoji="0" lang="en-US" sz="1200" b="0" i="0" u="none" strike="noStrike" kern="1200" cap="none" spc="0" normalizeH="0" baseline="0" noProof="0" dirty="0">
                <a:ln>
                  <a:noFill/>
                </a:ln>
                <a:solidFill>
                  <a:srgbClr val="626362"/>
                </a:solidFill>
                <a:effectLst/>
                <a:uLnTx/>
                <a:uFillTx/>
                <a:latin typeface="Arial"/>
                <a:ea typeface="+mn-ea"/>
                <a:cs typeface="+mn-cs"/>
              </a:rPr>
              <a:t> including: daycare, nursery school, and preschool; summer day camp; before or afterschool programs; elder daycare.</a:t>
            </a:r>
          </a:p>
          <a:p>
            <a:pPr marL="342900" marR="0" lvl="0" indent="-342900" algn="l" defTabSz="914400" rtl="0" eaLnBrk="1" fontAlgn="auto" latinLnBrk="0" hangingPunct="1">
              <a:lnSpc>
                <a:spcPct val="110000"/>
              </a:lnSpc>
              <a:spcBef>
                <a:spcPts val="0"/>
              </a:spcBef>
              <a:spcAft>
                <a:spcPts val="300"/>
              </a:spcAft>
              <a:buClrTx/>
              <a:buSzTx/>
              <a:buFont typeface="+mj-lt"/>
              <a:buAutoNum type="arabicPeriod"/>
              <a:tabLst/>
              <a:defRPr/>
            </a:pPr>
            <a:endParaRPr kumimoji="0" lang="en-US" sz="1200" b="0" i="0" u="none" strike="noStrike" kern="1200" cap="none" spc="0" normalizeH="0" baseline="0" noProof="0" dirty="0">
              <a:ln>
                <a:noFill/>
              </a:ln>
              <a:solidFill>
                <a:srgbClr val="626362"/>
              </a:solidFill>
              <a:effectLst/>
              <a:uLnTx/>
              <a:uFillTx/>
              <a:latin typeface="Arial"/>
              <a:ea typeface="+mn-ea"/>
              <a:cs typeface="+mn-cs"/>
            </a:endParaRPr>
          </a:p>
          <a:p>
            <a:pPr marL="0" marR="0" lvl="0" indent="0" algn="l" defTabSz="914400" rtl="0" eaLnBrk="1" fontAlgn="auto" latinLnBrk="0" hangingPunct="1">
              <a:lnSpc>
                <a:spcPct val="110000"/>
              </a:lnSpc>
              <a:spcBef>
                <a:spcPts val="0"/>
              </a:spcBef>
              <a:spcAft>
                <a:spcPts val="300"/>
              </a:spcAft>
              <a:buClrTx/>
              <a:buSzTx/>
              <a:buFont typeface="+mj-lt"/>
              <a:buNone/>
              <a:tabLst/>
              <a:defRPr/>
            </a:pPr>
            <a:r>
              <a:rPr kumimoji="0" lang="en-US" sz="1200" b="0" i="0" u="none" strike="noStrike" kern="1200" cap="none" spc="0" normalizeH="0" baseline="30000" noProof="0" dirty="0">
                <a:ln>
                  <a:noFill/>
                </a:ln>
                <a:solidFill>
                  <a:srgbClr val="626362"/>
                </a:solidFill>
                <a:effectLst/>
                <a:uLnTx/>
                <a:uFillTx/>
                <a:latin typeface="Arial" panose="020B0604020202020204" pitchFamily="34" charset="0"/>
                <a:ea typeface="+mn-ea"/>
                <a:cs typeface="Arial" panose="020B0604020202020204" pitchFamily="34" charset="0"/>
              </a:rPr>
              <a:t>1</a:t>
            </a:r>
            <a:r>
              <a:rPr kumimoji="0" lang="en-US" sz="12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FSAs are never taxed at a federal income tax level when used appropriately for qualified medical expenses. Also, most states recognize FSA funds as tax-deductible with very few exceptions. Please consult a tax advisor regarding your state’s specific rules. </a:t>
            </a:r>
            <a:r>
              <a:rPr kumimoji="0" lang="en-US" sz="1200" b="0" i="0" u="none" strike="noStrike" kern="1200" cap="none" spc="0" normalizeH="0" baseline="0" noProof="0" dirty="0">
                <a:ln>
                  <a:noFill/>
                </a:ln>
                <a:solidFill>
                  <a:srgbClr val="626362"/>
                </a:solidFill>
                <a:effectLst/>
                <a:uLnTx/>
                <a:uFillTx/>
                <a:latin typeface="Arial"/>
                <a:ea typeface="+mn-ea"/>
                <a:cs typeface="+mn-cs"/>
              </a:rPr>
              <a:t>Estimated savings are based on an assumed combined federal and state income tax bracket of 30%. Actual savings will depend on your taxable income and tax status. </a:t>
            </a:r>
            <a:r>
              <a:rPr kumimoji="0" lang="en-US" sz="12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400" normalizeH="0" noProof="0" dirty="0">
                <a:ln>
                  <a:noFill/>
                </a:ln>
                <a:solidFill>
                  <a:srgbClr val="626362"/>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30000" noProof="0" dirty="0">
                <a:ln>
                  <a:noFill/>
                </a:ln>
                <a:solidFill>
                  <a:srgbClr val="626362"/>
                </a:solidFill>
                <a:effectLst/>
                <a:uLnTx/>
                <a:uFillTx/>
                <a:latin typeface="Arial" panose="020B0604020202020204" pitchFamily="34" charset="0"/>
                <a:ea typeface="+mn-ea"/>
                <a:cs typeface="Arial" panose="020B0604020202020204" pitchFamily="34" charset="0"/>
              </a:rPr>
              <a:t>2</a:t>
            </a:r>
            <a:r>
              <a:rPr kumimoji="0" lang="en-US" sz="12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 Estimate for illustrative purposes only |</a:t>
            </a:r>
            <a:r>
              <a:rPr kumimoji="0" lang="en-US" sz="1200" b="0" i="0" u="none" strike="noStrike" kern="1200" cap="none" spc="400" normalizeH="0" noProof="0" dirty="0">
                <a:ln>
                  <a:noFill/>
                </a:ln>
                <a:solidFill>
                  <a:srgbClr val="626362"/>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30000" noProof="0" dirty="0">
                <a:ln>
                  <a:noFill/>
                </a:ln>
                <a:solidFill>
                  <a:srgbClr val="626362"/>
                </a:solidFill>
                <a:effectLst/>
                <a:uLnTx/>
                <a:uFillTx/>
                <a:latin typeface="Arial" panose="020B0604020202020204" pitchFamily="34" charset="0"/>
                <a:ea typeface="+mn-ea"/>
                <a:cs typeface="Arial" panose="020B0604020202020204" pitchFamily="34" charset="0"/>
              </a:rPr>
              <a:t>3</a:t>
            </a:r>
            <a:r>
              <a:rPr kumimoji="0" lang="en-US" sz="12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Eligible expenses may vary by plan design. Your employer determines which expenses are eligible for reimbursement. Please review plan documents carefully and consult your benefits team for a full list of eligible expenses. It is the member’s responsibility to ensure eligibility requirements as well as if they are eligible for the expenses submitted.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C8D85-238B-4E9A-BCE6-25F85031B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68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C8D85-238B-4E9A-BCE6-25F85031B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8567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72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623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C8D85-238B-4E9A-BCE6-25F85031B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101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6606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4512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9961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 can easily search for eligible expenses to use your Flexible Spending Account funds on at learn.healthequity.com/</a:t>
            </a:r>
            <a:r>
              <a:rPr lang="en-US" dirty="0" err="1">
                <a:cs typeface="Calibri"/>
              </a:rPr>
              <a:t>qme</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4329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has animation:</a:t>
            </a:r>
            <a:br>
              <a:rPr lang="en-US" dirty="0"/>
            </a:br>
            <a:br>
              <a:rPr lang="en-US" dirty="0"/>
            </a:br>
            <a:r>
              <a:rPr lang="en-US" dirty="0"/>
              <a:t>Slide Content:</a:t>
            </a:r>
          </a:p>
          <a:p>
            <a:r>
              <a:rPr lang="en-US" sz="1200" b="1">
                <a:solidFill>
                  <a:schemeClr val="accent1"/>
                </a:solidFill>
              </a:rPr>
              <a:t>Your carryover allows you to carry over up to $550 in unused funds from one plan year to the following plan year.</a:t>
            </a:r>
            <a:endParaRPr lang="en-US" b="1"/>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238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312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192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HealthEquity">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0" y="0"/>
            <a:ext cx="12182045" cy="68579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533" b="0" i="0">
              <a:solidFill>
                <a:schemeClr val="accent1"/>
              </a:solidFill>
              <a:latin typeface="Arial" panose="020B0604020202020204" pitchFamily="34" charset="0"/>
            </a:endParaRPr>
          </a:p>
        </p:txBody>
      </p:sp>
      <p:sp>
        <p:nvSpPr>
          <p:cNvPr id="29" name="Title 1">
            <a:extLst>
              <a:ext uri="{FF2B5EF4-FFF2-40B4-BE49-F238E27FC236}">
                <a16:creationId xmlns:a16="http://schemas.microsoft.com/office/drawing/2014/main" id="{DC42BF57-0D9D-8E4D-A345-2ECF68E78A84}"/>
              </a:ext>
            </a:extLst>
          </p:cNvPr>
          <p:cNvSpPr>
            <a:spLocks noGrp="1"/>
          </p:cNvSpPr>
          <p:nvPr>
            <p:ph type="title" hasCustomPrompt="1"/>
          </p:nvPr>
        </p:nvSpPr>
        <p:spPr>
          <a:xfrm>
            <a:off x="1219199" y="2170176"/>
            <a:ext cx="91440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31" name="Text Placeholder 37">
            <a:extLst>
              <a:ext uri="{FF2B5EF4-FFF2-40B4-BE49-F238E27FC236}">
                <a16:creationId xmlns:a16="http://schemas.microsoft.com/office/drawing/2014/main" id="{6177A03E-D8F6-064A-AA05-7A280FAAF257}"/>
              </a:ext>
            </a:extLst>
          </p:cNvPr>
          <p:cNvSpPr>
            <a:spLocks noGrp="1"/>
          </p:cNvSpPr>
          <p:nvPr>
            <p:ph type="body" sz="quarter" idx="10" hasCustomPrompt="1"/>
          </p:nvPr>
        </p:nvSpPr>
        <p:spPr>
          <a:xfrm>
            <a:off x="1219200" y="4267201"/>
            <a:ext cx="9144000" cy="584775"/>
          </a:xfrm>
        </p:spPr>
        <p:txBody>
          <a:bodyPr lIns="0" rIns="0">
            <a:spAutoFit/>
          </a:bodyPr>
          <a:lstStyle>
            <a:lvl1pPr marL="0" indent="0" algn="l">
              <a:buNone/>
              <a:defRPr sz="3200" b="0" i="0">
                <a:solidFill>
                  <a:srgbClr val="FFFFFF"/>
                </a:solidFill>
                <a:latin typeface="+mn-lt"/>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32" name="Picture 24">
            <a:extLst>
              <a:ext uri="{FF2B5EF4-FFF2-40B4-BE49-F238E27FC236}">
                <a16:creationId xmlns:a16="http://schemas.microsoft.com/office/drawing/2014/main" id="{E8208FD5-ABF4-4B44-A278-421D81C5413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219200" y="914401"/>
            <a:ext cx="2438400" cy="390143"/>
          </a:xfrm>
          <a:prstGeom prst="rect">
            <a:avLst/>
          </a:prstGeom>
        </p:spPr>
      </p:pic>
      <p:sp>
        <p:nvSpPr>
          <p:cNvPr id="10" name="TextBox 9">
            <a:extLst>
              <a:ext uri="{FF2B5EF4-FFF2-40B4-BE49-F238E27FC236}">
                <a16:creationId xmlns:a16="http://schemas.microsoft.com/office/drawing/2014/main" id="{FF27A2C0-B669-C348-A229-FC0AC9245603}"/>
              </a:ext>
            </a:extLst>
          </p:cNvPr>
          <p:cNvSpPr txBox="1"/>
          <p:nvPr userDrawn="1"/>
        </p:nvSpPr>
        <p:spPr>
          <a:xfrm>
            <a:off x="1109472" y="5992369"/>
            <a:ext cx="9748001" cy="584968"/>
          </a:xfrm>
          <a:prstGeom prst="rect">
            <a:avLst/>
          </a:prstGeom>
          <a:noFill/>
        </p:spPr>
        <p:txBody>
          <a:bodyPr wrap="square" rIns="0" rtlCol="0">
            <a:spAutoFit/>
          </a:bodyPr>
          <a:lstStyle/>
          <a:p>
            <a:pPr algn="l"/>
            <a:r>
              <a:rPr lang="en-US" sz="1067" b="0" i="0">
                <a:solidFill>
                  <a:schemeClr val="bg1"/>
                </a:solidFill>
                <a:latin typeface="+mn-lt"/>
                <a:cs typeface="Arial" pitchFamily="34" charset="0"/>
              </a:rPr>
              <a:t>Copyright © 2021 HealthEquity, Inc.</a:t>
            </a:r>
            <a:r>
              <a:rPr lang="en-US" sz="1067" b="0" i="0" baseline="0">
                <a:solidFill>
                  <a:schemeClr val="bg1"/>
                </a:solidFill>
                <a:latin typeface="+mn-lt"/>
                <a:cs typeface="Arial" pitchFamily="34" charset="0"/>
              </a:rPr>
              <a:t> All rights reserved.</a:t>
            </a:r>
          </a:p>
          <a:p>
            <a:pPr algn="l"/>
            <a:r>
              <a:rPr lang="en-US" sz="1067" b="0" i="0">
                <a:solidFill>
                  <a:schemeClr val="bg1"/>
                </a:solidFill>
                <a:latin typeface="+mn-lt"/>
                <a:cs typeface="Arial" pitchFamily="34" charset="0"/>
              </a:rPr>
              <a:t>HealthEquity does not provide legal, tax or financial advice. Always consult a professional when making life-changing decisions.</a:t>
            </a:r>
          </a:p>
          <a:p>
            <a:pPr algn="r"/>
            <a:endParaRPr lang="en-US" sz="1067" b="0" i="0">
              <a:solidFill>
                <a:schemeClr val="bg1"/>
              </a:solidFill>
              <a:latin typeface="+mn-lt"/>
              <a:cs typeface="Arial" pitchFamily="34" charset="0"/>
            </a:endParaRPr>
          </a:p>
        </p:txBody>
      </p:sp>
    </p:spTree>
    <p:extLst>
      <p:ext uri="{BB962C8B-B14F-4D97-AF65-F5344CB8AC3E}">
        <p14:creationId xmlns:p14="http://schemas.microsoft.com/office/powerpoint/2010/main" val="696186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ader left, content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50D68-03FD-0B4B-B4FC-98855CFC2B5E}"/>
              </a:ext>
            </a:extLst>
          </p:cNvPr>
          <p:cNvSpPr/>
          <p:nvPr userDrawn="1"/>
        </p:nvSpPr>
        <p:spPr>
          <a:xfrm>
            <a:off x="6096000" y="6096"/>
            <a:ext cx="6096000" cy="61203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a:p>
        </p:txBody>
      </p:sp>
      <p:sp>
        <p:nvSpPr>
          <p:cNvPr id="5" name="Content Placeholder 2"/>
          <p:cNvSpPr>
            <a:spLocks noGrp="1"/>
          </p:cNvSpPr>
          <p:nvPr>
            <p:ph sz="half" idx="1"/>
          </p:nvPr>
        </p:nvSpPr>
        <p:spPr>
          <a:xfrm>
            <a:off x="6705600" y="731520"/>
            <a:ext cx="4876800" cy="487680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8E2286D-9899-7F4A-BA52-87E5434728DB}"/>
              </a:ext>
            </a:extLst>
          </p:cNvPr>
          <p:cNvSpPr>
            <a:spLocks noGrp="1"/>
          </p:cNvSpPr>
          <p:nvPr>
            <p:ph type="title" hasCustomPrompt="1"/>
          </p:nvPr>
        </p:nvSpPr>
        <p:spPr>
          <a:xfrm>
            <a:off x="609600" y="243840"/>
            <a:ext cx="4876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F295136A-B265-4C4E-A3C0-04CA7B985945}"/>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823307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left">
    <p:spTree>
      <p:nvGrpSpPr>
        <p:cNvPr id="1" name=""/>
        <p:cNvGrpSpPr/>
        <p:nvPr/>
      </p:nvGrpSpPr>
      <p:grpSpPr>
        <a:xfrm>
          <a:off x="0" y="0"/>
          <a:ext cx="0" cy="0"/>
          <a:chOff x="0" y="0"/>
          <a:chExt cx="0" cy="0"/>
        </a:xfrm>
      </p:grpSpPr>
      <p:sp>
        <p:nvSpPr>
          <p:cNvPr id="8" name="Rectangle 7"/>
          <p:cNvSpPr/>
          <p:nvPr userDrawn="1"/>
        </p:nvSpPr>
        <p:spPr>
          <a:xfrm>
            <a:off x="4" y="3"/>
            <a:ext cx="1525703" cy="955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latin typeface="Arial" panose="020B0604020202020204" pitchFamily="34" charset="0"/>
            </a:endParaRPr>
          </a:p>
        </p:txBody>
      </p:sp>
      <p:sp>
        <p:nvSpPr>
          <p:cNvPr id="3" name="Picture Placeholder 2"/>
          <p:cNvSpPr>
            <a:spLocks noGrp="1"/>
          </p:cNvSpPr>
          <p:nvPr>
            <p:ph type="pic" idx="1" hasCustomPrompt="1"/>
          </p:nvPr>
        </p:nvSpPr>
        <p:spPr>
          <a:xfrm>
            <a:off x="0" y="0"/>
            <a:ext cx="4267200" cy="612038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143263EC-5D33-F343-BD1D-0ED01BBC0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10" name="Content Placeholder 3">
            <a:extLst>
              <a:ext uri="{FF2B5EF4-FFF2-40B4-BE49-F238E27FC236}">
                <a16:creationId xmlns:a16="http://schemas.microsoft.com/office/drawing/2014/main" id="{6F06E1F7-2517-C74F-83B9-5B16CBCDD125}"/>
              </a:ext>
            </a:extLst>
          </p:cNvPr>
          <p:cNvSpPr>
            <a:spLocks noGrp="1"/>
          </p:cNvSpPr>
          <p:nvPr>
            <p:ph sz="quarter" idx="11" hasCustomPrompt="1"/>
          </p:nvPr>
        </p:nvSpPr>
        <p:spPr>
          <a:xfrm>
            <a:off x="4876800" y="5375365"/>
            <a:ext cx="67056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1" name="Title Placeholder 1">
            <a:extLst>
              <a:ext uri="{FF2B5EF4-FFF2-40B4-BE49-F238E27FC236}">
                <a16:creationId xmlns:a16="http://schemas.microsoft.com/office/drawing/2014/main" id="{11EB573E-AC53-7C4A-8DFC-3B8D94CEABB6}"/>
              </a:ext>
            </a:extLst>
          </p:cNvPr>
          <p:cNvSpPr>
            <a:spLocks noGrp="1"/>
          </p:cNvSpPr>
          <p:nvPr>
            <p:ph type="title"/>
          </p:nvPr>
        </p:nvSpPr>
        <p:spPr>
          <a:xfrm>
            <a:off x="4876800" y="243840"/>
            <a:ext cx="6705600" cy="759119"/>
          </a:xfrm>
          <a:prstGeom prst="rect">
            <a:avLst/>
          </a:prstGeom>
        </p:spPr>
        <p:txBody>
          <a:bodyPr vert="horz" wrap="square" lIns="91440" tIns="91440" rIns="91440" bIns="91440" rtlCol="0" anchor="t" anchorCtr="0">
            <a:spAutoFit/>
          </a:bodyPr>
          <a:lstStyle/>
          <a:p>
            <a:endParaRPr lang="en-US"/>
          </a:p>
        </p:txBody>
      </p:sp>
      <p:sp>
        <p:nvSpPr>
          <p:cNvPr id="12" name="Content Placeholder 2">
            <a:extLst>
              <a:ext uri="{FF2B5EF4-FFF2-40B4-BE49-F238E27FC236}">
                <a16:creationId xmlns:a16="http://schemas.microsoft.com/office/drawing/2014/main" id="{DEE34C50-AC51-2B49-B47D-125196853F99}"/>
              </a:ext>
            </a:extLst>
          </p:cNvPr>
          <p:cNvSpPr>
            <a:spLocks noGrp="1"/>
          </p:cNvSpPr>
          <p:nvPr>
            <p:ph sz="quarter" idx="10"/>
          </p:nvPr>
        </p:nvSpPr>
        <p:spPr>
          <a:xfrm>
            <a:off x="4876800" y="1584960"/>
            <a:ext cx="6705600" cy="4023360"/>
          </a:xfrm>
        </p:spPr>
        <p:txBody>
          <a:bodyPr/>
          <a:lstStyle>
            <a:lvl1pPr>
              <a:defRPr sz="2667">
                <a:solidFill>
                  <a:schemeClr val="tx1"/>
                </a:solidFill>
              </a:defRPr>
            </a:lvl1pPr>
            <a:lvl2pPr>
              <a:defRPr sz="2400">
                <a:solidFill>
                  <a:schemeClr val="tx1"/>
                </a:solidFill>
              </a:defRPr>
            </a:lvl2pPr>
            <a:lvl3pPr>
              <a:defRPr sz="2133">
                <a:solidFill>
                  <a:schemeClr val="tx1"/>
                </a:solidFill>
              </a:defRPr>
            </a:lvl3pPr>
            <a:lvl4pPr>
              <a:defRPr sz="2133">
                <a:solidFill>
                  <a:schemeClr val="tx1"/>
                </a:solidFill>
              </a:defRPr>
            </a:lvl4pPr>
            <a:lvl5pPr>
              <a:defRPr sz="2133">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5443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eader with picture righ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4984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esenter title">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89052560-740C-A241-B486-34430600E04A}"/>
              </a:ext>
            </a:extLst>
          </p:cNvPr>
          <p:cNvSpPr/>
          <p:nvPr userDrawn="1"/>
        </p:nvSpPr>
        <p:spPr>
          <a:xfrm>
            <a:off x="0" y="5375366"/>
            <a:ext cx="12192000" cy="14800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pic>
        <p:nvPicPr>
          <p:cNvPr id="12" name="Picture 9">
            <a:extLst>
              <a:ext uri="{FF2B5EF4-FFF2-40B4-BE49-F238E27FC236}">
                <a16:creationId xmlns:a16="http://schemas.microsoft.com/office/drawing/2014/main" id="{F2CD32BC-1B62-6B45-8F32-ADAF7839E9C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598" y="5694907"/>
            <a:ext cx="2659233" cy="425477"/>
          </a:xfrm>
          <a:prstGeom prst="rect">
            <a:avLst/>
          </a:prstGeom>
        </p:spPr>
      </p:pic>
    </p:spTree>
    <p:extLst>
      <p:ext uri="{BB962C8B-B14F-4D97-AF65-F5344CB8AC3E}">
        <p14:creationId xmlns:p14="http://schemas.microsoft.com/office/powerpoint/2010/main" val="3374621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a:p>
        </p:txBody>
      </p:sp>
      <p:sp>
        <p:nvSpPr>
          <p:cNvPr id="3" name="Picture Placeholder 2">
            <a:extLst>
              <a:ext uri="{FF2B5EF4-FFF2-40B4-BE49-F238E27FC236}">
                <a16:creationId xmlns:a16="http://schemas.microsoft.com/office/drawing/2014/main" id="{19AB93C9-328E-254A-B592-0E158F1981FD}"/>
              </a:ext>
            </a:extLst>
          </p:cNvPr>
          <p:cNvSpPr>
            <a:spLocks noGrp="1"/>
          </p:cNvSpPr>
          <p:nvPr>
            <p:ph type="pic" sz="quarter" idx="13" hasCustomPrompt="1"/>
          </p:nvPr>
        </p:nvSpPr>
        <p:spPr>
          <a:xfrm>
            <a:off x="0" y="0"/>
            <a:ext cx="12192000" cy="6120384"/>
          </a:xfrm>
          <a:solidFill>
            <a:schemeClr val="bg2"/>
          </a:solidFill>
        </p:spPr>
        <p:txBody>
          <a:bodyPr anchor="ctr"/>
          <a:lstStyle>
            <a:lvl1pPr marL="0" indent="0" algn="ctr">
              <a:buNone/>
              <a:defRPr/>
            </a:lvl1pPr>
          </a:lstStyle>
          <a:p>
            <a:r>
              <a:rPr lang="en-US"/>
              <a:t>Insert Picture</a:t>
            </a:r>
          </a:p>
        </p:txBody>
      </p:sp>
      <p:sp>
        <p:nvSpPr>
          <p:cNvPr id="5" name="Content Placeholder 3">
            <a:extLst>
              <a:ext uri="{FF2B5EF4-FFF2-40B4-BE49-F238E27FC236}">
                <a16:creationId xmlns:a16="http://schemas.microsoft.com/office/drawing/2014/main" id="{785FE9A1-3DBA-1642-AAB0-4479ABAFD9F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bg1"/>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002010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2819400"/>
            <a:ext cx="4267200" cy="682752"/>
          </a:xfrm>
          <a:prstGeom prst="rect">
            <a:avLst/>
          </a:prstGeom>
        </p:spPr>
      </p:pic>
    </p:spTree>
    <p:extLst>
      <p:ext uri="{BB962C8B-B14F-4D97-AF65-F5344CB8AC3E}">
        <p14:creationId xmlns:p14="http://schemas.microsoft.com/office/powerpoint/2010/main" val="3807784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F6D07-388A-DC4E-A887-CC745EF66EC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96304E9-2B20-7944-98AB-37721DA77B2C}"/>
              </a:ext>
            </a:extLst>
          </p:cNvPr>
          <p:cNvSpPr>
            <a:spLocks noGrp="1"/>
          </p:cNvSpPr>
          <p:nvPr>
            <p:ph type="sldNum" sz="quarter" idx="10"/>
          </p:nvPr>
        </p:nvSpPr>
        <p:spPr/>
        <p:txBody>
          <a:bodyPr/>
          <a:lstStyle/>
          <a:p>
            <a:fld id="{9DB2B9AF-7C7A-ED4B-8B47-5EFC4C7403E8}" type="slidenum">
              <a:rPr lang="en-US" smtClean="0"/>
              <a:pPr/>
              <a:t>‹#›</a:t>
            </a:fld>
            <a:endParaRPr lang="en-US"/>
          </a:p>
        </p:txBody>
      </p:sp>
      <p:sp>
        <p:nvSpPr>
          <p:cNvPr id="4" name="Rectangle 3">
            <a:extLst>
              <a:ext uri="{FF2B5EF4-FFF2-40B4-BE49-F238E27FC236}">
                <a16:creationId xmlns:a16="http://schemas.microsoft.com/office/drawing/2014/main" id="{D494F664-7DE3-0E46-83E3-659732F0690C}"/>
              </a:ext>
            </a:extLst>
          </p:cNvPr>
          <p:cNvSpPr/>
          <p:nvPr userDrawn="1"/>
        </p:nvSpPr>
        <p:spPr>
          <a:xfrm>
            <a:off x="0" y="2"/>
            <a:ext cx="12192000"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Tree>
    <p:extLst>
      <p:ext uri="{BB962C8B-B14F-4D97-AF65-F5344CB8AC3E}">
        <p14:creationId xmlns:p14="http://schemas.microsoft.com/office/powerpoint/2010/main" val="2572267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HealthEquity">
    <p:bg>
      <p:bgPr>
        <a:solidFill>
          <a:schemeClr val="accent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533" b="0" i="0" dirty="0">
              <a:solidFill>
                <a:schemeClr val="accent1"/>
              </a:solidFill>
              <a:latin typeface="Arial" panose="020B0604020202020204" pitchFamily="34" charset="0"/>
            </a:endParaRPr>
          </a:p>
        </p:txBody>
      </p:sp>
      <p:sp>
        <p:nvSpPr>
          <p:cNvPr id="29" name="Title 1">
            <a:extLst>
              <a:ext uri="{FF2B5EF4-FFF2-40B4-BE49-F238E27FC236}">
                <a16:creationId xmlns:a16="http://schemas.microsoft.com/office/drawing/2014/main" id="{DC42BF57-0D9D-8E4D-A345-2ECF68E78A84}"/>
              </a:ext>
            </a:extLst>
          </p:cNvPr>
          <p:cNvSpPr>
            <a:spLocks noGrp="1"/>
          </p:cNvSpPr>
          <p:nvPr>
            <p:ph type="title" hasCustomPrompt="1"/>
          </p:nvPr>
        </p:nvSpPr>
        <p:spPr>
          <a:xfrm>
            <a:off x="1219199" y="2170176"/>
            <a:ext cx="91440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31" name="Text Placeholder 37">
            <a:extLst>
              <a:ext uri="{FF2B5EF4-FFF2-40B4-BE49-F238E27FC236}">
                <a16:creationId xmlns:a16="http://schemas.microsoft.com/office/drawing/2014/main" id="{6177A03E-D8F6-064A-AA05-7A280FAAF257}"/>
              </a:ext>
            </a:extLst>
          </p:cNvPr>
          <p:cNvSpPr>
            <a:spLocks noGrp="1"/>
          </p:cNvSpPr>
          <p:nvPr>
            <p:ph type="body" sz="quarter" idx="10" hasCustomPrompt="1"/>
          </p:nvPr>
        </p:nvSpPr>
        <p:spPr>
          <a:xfrm>
            <a:off x="1219200" y="4267201"/>
            <a:ext cx="9144000" cy="584775"/>
          </a:xfrm>
        </p:spPr>
        <p:txBody>
          <a:bodyPr lIns="0" rIns="0">
            <a:spAutoFit/>
          </a:bodyPr>
          <a:lstStyle>
            <a:lvl1pPr marL="0" indent="0" algn="l">
              <a:buNone/>
              <a:defRPr sz="3200">
                <a:solidFill>
                  <a:srgbClr val="FFFFFF"/>
                </a:solidFill>
                <a:latin typeface="Sanchez Slab Bold" panose="02000000000000000000" pitchFamily="2"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32" name="Picture 24">
            <a:extLst>
              <a:ext uri="{FF2B5EF4-FFF2-40B4-BE49-F238E27FC236}">
                <a16:creationId xmlns:a16="http://schemas.microsoft.com/office/drawing/2014/main" id="{E8208FD5-ABF4-4B44-A278-421D81C5413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219200" y="914401"/>
            <a:ext cx="2438400" cy="390143"/>
          </a:xfrm>
          <a:prstGeom prst="rect">
            <a:avLst/>
          </a:prstGeom>
        </p:spPr>
      </p:pic>
      <p:sp>
        <p:nvSpPr>
          <p:cNvPr id="9" name="TextBox 8">
            <a:extLst>
              <a:ext uri="{FF2B5EF4-FFF2-40B4-BE49-F238E27FC236}">
                <a16:creationId xmlns:a16="http://schemas.microsoft.com/office/drawing/2014/main" id="{A90BB92F-6AD3-794F-9A68-356862D68F15}"/>
              </a:ext>
            </a:extLst>
          </p:cNvPr>
          <p:cNvSpPr txBox="1"/>
          <p:nvPr userDrawn="1"/>
        </p:nvSpPr>
        <p:spPr>
          <a:xfrm>
            <a:off x="1109472" y="5992368"/>
            <a:ext cx="9748001" cy="584968"/>
          </a:xfrm>
          <a:prstGeom prst="rect">
            <a:avLst/>
          </a:prstGeom>
          <a:noFill/>
        </p:spPr>
        <p:txBody>
          <a:bodyPr wrap="square" rIns="0" rtlCol="0">
            <a:spAutoFit/>
          </a:bodyPr>
          <a:lstStyle/>
          <a:p>
            <a:pPr algn="l"/>
            <a:r>
              <a:rPr lang="en-US" sz="1067" b="0" i="0" dirty="0">
                <a:solidFill>
                  <a:schemeClr val="bg1"/>
                </a:solidFill>
                <a:latin typeface="Arial" panose="020B0604020202020204" pitchFamily="34" charset="0"/>
                <a:cs typeface="Arial" pitchFamily="34" charset="0"/>
              </a:rPr>
              <a:t>Copyright © 2021 HealthEquity, Inc.</a:t>
            </a:r>
            <a:r>
              <a:rPr lang="en-US" sz="1067" b="0" i="0" baseline="0" dirty="0">
                <a:solidFill>
                  <a:schemeClr val="bg1"/>
                </a:solidFill>
                <a:latin typeface="Arial" panose="020B0604020202020204" pitchFamily="34" charset="0"/>
                <a:cs typeface="Arial" pitchFamily="34" charset="0"/>
              </a:rPr>
              <a:t> All rights reserved.</a:t>
            </a:r>
          </a:p>
          <a:p>
            <a:pPr algn="l"/>
            <a:r>
              <a:rPr lang="en-US" sz="1067" b="0" i="0" dirty="0">
                <a:solidFill>
                  <a:schemeClr val="bg1"/>
                </a:solidFill>
                <a:latin typeface="Arial" panose="020B0604020202020204" pitchFamily="34" charset="0"/>
                <a:cs typeface="Arial" pitchFamily="34" charset="0"/>
              </a:rPr>
              <a:t>HealthEquity does not provide legal, tax or financial advice. Always consult a professional when making life-changing decisions.</a:t>
            </a:r>
          </a:p>
          <a:p>
            <a:pPr algn="r"/>
            <a:endParaRPr lang="en-US" sz="1067" b="0" i="0" dirty="0">
              <a:solidFill>
                <a:schemeClr val="bg1"/>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3242756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with picture - HealthEquity">
    <p:bg>
      <p:bgPr>
        <a:solidFill>
          <a:schemeClr val="accent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33" b="0" i="0" dirty="0">
              <a:solidFill>
                <a:schemeClr val="accent1"/>
              </a:solidFill>
              <a:latin typeface="Arial" panose="020B0604020202020204" pitchFamily="34" charset="0"/>
            </a:endParaRPr>
          </a:p>
        </p:txBody>
      </p:sp>
      <p:sp>
        <p:nvSpPr>
          <p:cNvPr id="27" name="Picture Placeholder 2">
            <a:extLst>
              <a:ext uri="{FF2B5EF4-FFF2-40B4-BE49-F238E27FC236}">
                <a16:creationId xmlns:a16="http://schemas.microsoft.com/office/drawing/2014/main" id="{8A46C0CC-9EFA-654D-B2EF-5E3FB8DEEF76}"/>
              </a:ext>
            </a:extLst>
          </p:cNvPr>
          <p:cNvSpPr>
            <a:spLocks noGrp="1"/>
          </p:cNvSpPr>
          <p:nvPr>
            <p:ph type="pic" idx="1" hasCustomPrompt="1"/>
          </p:nvPr>
        </p:nvSpPr>
        <p:spPr>
          <a:xfrm>
            <a:off x="5" y="0"/>
            <a:ext cx="3048000" cy="685190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15" name="Title 1">
            <a:extLst>
              <a:ext uri="{FF2B5EF4-FFF2-40B4-BE49-F238E27FC236}">
                <a16:creationId xmlns:a16="http://schemas.microsoft.com/office/drawing/2014/main" id="{50BCE4B8-3727-DF42-A4F9-F96FB269C8C3}"/>
              </a:ext>
            </a:extLst>
          </p:cNvPr>
          <p:cNvSpPr>
            <a:spLocks noGrp="1"/>
          </p:cNvSpPr>
          <p:nvPr>
            <p:ph type="title" hasCustomPrompt="1"/>
          </p:nvPr>
        </p:nvSpPr>
        <p:spPr>
          <a:xfrm>
            <a:off x="3657600" y="2170176"/>
            <a:ext cx="73152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16" name="Text Placeholder 37">
            <a:extLst>
              <a:ext uri="{FF2B5EF4-FFF2-40B4-BE49-F238E27FC236}">
                <a16:creationId xmlns:a16="http://schemas.microsoft.com/office/drawing/2014/main" id="{30273B0C-A99F-3A44-9647-0101216BA68C}"/>
              </a:ext>
            </a:extLst>
          </p:cNvPr>
          <p:cNvSpPr>
            <a:spLocks noGrp="1"/>
          </p:cNvSpPr>
          <p:nvPr>
            <p:ph type="body" sz="quarter" idx="10" hasCustomPrompt="1"/>
          </p:nvPr>
        </p:nvSpPr>
        <p:spPr>
          <a:xfrm>
            <a:off x="3657600" y="4267201"/>
            <a:ext cx="7315200" cy="584775"/>
          </a:xfrm>
        </p:spPr>
        <p:txBody>
          <a:bodyPr lIns="0" rIns="0">
            <a:spAutoFit/>
          </a:bodyPr>
          <a:lstStyle>
            <a:lvl1pPr marL="0" indent="0" algn="l">
              <a:buNone/>
              <a:defRPr sz="3200">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17" name="Picture 24">
            <a:extLst>
              <a:ext uri="{FF2B5EF4-FFF2-40B4-BE49-F238E27FC236}">
                <a16:creationId xmlns:a16="http://schemas.microsoft.com/office/drawing/2014/main" id="{2D061606-195E-4F4E-9423-86ECD60AA6C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57600" y="914401"/>
            <a:ext cx="2438400" cy="390143"/>
          </a:xfrm>
          <a:prstGeom prst="rect">
            <a:avLst/>
          </a:prstGeom>
        </p:spPr>
      </p:pic>
      <p:sp>
        <p:nvSpPr>
          <p:cNvPr id="22" name="Text Placeholder 37">
            <a:extLst>
              <a:ext uri="{FF2B5EF4-FFF2-40B4-BE49-F238E27FC236}">
                <a16:creationId xmlns:a16="http://schemas.microsoft.com/office/drawing/2014/main" id="{6F9618B6-A12E-7041-84F8-A1A3D15FCAA4}"/>
              </a:ext>
            </a:extLst>
          </p:cNvPr>
          <p:cNvSpPr>
            <a:spLocks noGrp="1"/>
          </p:cNvSpPr>
          <p:nvPr>
            <p:ph type="body" sz="quarter" idx="11" hasCustomPrompt="1"/>
          </p:nvPr>
        </p:nvSpPr>
        <p:spPr>
          <a:xfrm>
            <a:off x="3657600" y="5841837"/>
            <a:ext cx="4876800" cy="502766"/>
          </a:xfrm>
        </p:spPr>
        <p:txBody>
          <a:bodyPr wrap="square" lIns="0" rIns="0" anchor="b">
            <a:spAutoFit/>
          </a:bodyPr>
          <a:lstStyle>
            <a:lvl1pPr marL="0" indent="0" algn="l">
              <a:buNone/>
              <a:defRPr sz="2667">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Month dd, </a:t>
            </a:r>
            <a:r>
              <a:rPr lang="en-US" err="1"/>
              <a:t>yyyy</a:t>
            </a:r>
            <a:endParaRPr lang="en-US"/>
          </a:p>
        </p:txBody>
      </p:sp>
      <p:sp>
        <p:nvSpPr>
          <p:cNvPr id="11" name="TextBox 10">
            <a:extLst>
              <a:ext uri="{FF2B5EF4-FFF2-40B4-BE49-F238E27FC236}">
                <a16:creationId xmlns:a16="http://schemas.microsoft.com/office/drawing/2014/main" id="{4924A61C-D65A-194B-A954-B7520F9B8758}"/>
              </a:ext>
            </a:extLst>
          </p:cNvPr>
          <p:cNvSpPr txBox="1"/>
          <p:nvPr userDrawn="1"/>
        </p:nvSpPr>
        <p:spPr>
          <a:xfrm>
            <a:off x="4955867" y="6035041"/>
            <a:ext cx="6011333" cy="256545"/>
          </a:xfrm>
          <a:prstGeom prst="rect">
            <a:avLst/>
          </a:prstGeom>
          <a:noFill/>
        </p:spPr>
        <p:txBody>
          <a:bodyPr wrap="square" rIns="0" rtlCol="0">
            <a:spAutoFit/>
          </a:bodyPr>
          <a:lstStyle/>
          <a:p>
            <a:pPr algn="r"/>
            <a:r>
              <a:rPr lang="en-US" sz="1067" b="0" i="0" dirty="0">
                <a:solidFill>
                  <a:schemeClr val="bg1"/>
                </a:solidFill>
                <a:latin typeface="Arial" panose="020B0604020202020204" pitchFamily="34" charset="0"/>
                <a:cs typeface="Arial" pitchFamily="34" charset="0"/>
              </a:rPr>
              <a:t>Copyright © 2020 HealthEquity, Inc.</a:t>
            </a:r>
            <a:r>
              <a:rPr lang="en-US" sz="1067" b="0" i="0" baseline="0" dirty="0">
                <a:solidFill>
                  <a:schemeClr val="bg1"/>
                </a:solidFill>
                <a:latin typeface="Arial" panose="020B0604020202020204" pitchFamily="34" charset="0"/>
                <a:cs typeface="Arial" pitchFamily="34" charset="0"/>
              </a:rPr>
              <a:t> All rights reserved.</a:t>
            </a:r>
            <a:endParaRPr lang="en-US" sz="1067" b="0" i="0" dirty="0">
              <a:solidFill>
                <a:schemeClr val="bg1"/>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569011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
            <a:ext cx="12192000" cy="666704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3" name="Rectangle 2">
            <a:extLst>
              <a:ext uri="{FF2B5EF4-FFF2-40B4-BE49-F238E27FC236}">
                <a16:creationId xmlns:a16="http://schemas.microsoft.com/office/drawing/2014/main" id="{639F6E91-C181-A24B-84D9-6BF8F550D59E}"/>
              </a:ext>
            </a:extLst>
          </p:cNvPr>
          <p:cNvSpPr/>
          <p:nvPr userDrawn="1"/>
        </p:nvSpPr>
        <p:spPr>
          <a:xfrm>
            <a:off x="1" y="1"/>
            <a:ext cx="12191999" cy="4251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5" name="Title 1"/>
          <p:cNvSpPr>
            <a:spLocks noGrp="1"/>
          </p:cNvSpPr>
          <p:nvPr>
            <p:ph type="title" hasCustomPrompt="1"/>
          </p:nvPr>
        </p:nvSpPr>
        <p:spPr>
          <a:xfrm>
            <a:off x="1219200" y="2540371"/>
            <a:ext cx="9753600" cy="1117229"/>
          </a:xfrm>
          <a:noFill/>
        </p:spPr>
        <p:txBody>
          <a:bodyPr wrap="square" lIns="0" tIns="91440" rIns="0" bIns="137160" anchor="b" anchorCtr="0">
            <a:spAutoFit/>
          </a:bodyPr>
          <a:lstStyle>
            <a:lvl1pPr algn="l">
              <a:lnSpc>
                <a:spcPct val="90000"/>
              </a:lnSpc>
              <a:defRPr sz="6400" b="1" cap="none" baseline="0">
                <a:solidFill>
                  <a:schemeClr val="tx2"/>
                </a:solidFill>
              </a:defRPr>
            </a:lvl1pPr>
          </a:lstStyle>
          <a:p>
            <a:r>
              <a:rPr lang="en-US"/>
              <a:t>CLICK TO ADD TITLE</a:t>
            </a:r>
          </a:p>
        </p:txBody>
      </p:sp>
      <p:pic>
        <p:nvPicPr>
          <p:cNvPr id="6" name="Picture 9">
            <a:extLst>
              <a:ext uri="{FF2B5EF4-FFF2-40B4-BE49-F238E27FC236}">
                <a16:creationId xmlns:a16="http://schemas.microsoft.com/office/drawing/2014/main" id="{137B8B3A-8F11-0F40-AE17-35E06F82269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3139216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HealthEquity">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33" b="0" i="0">
              <a:solidFill>
                <a:schemeClr val="accent1"/>
              </a:solidFill>
              <a:latin typeface="Arial" panose="020B0604020202020204" pitchFamily="34" charset="0"/>
            </a:endParaRPr>
          </a:p>
        </p:txBody>
      </p:sp>
      <p:sp>
        <p:nvSpPr>
          <p:cNvPr id="27" name="Picture Placeholder 2">
            <a:extLst>
              <a:ext uri="{FF2B5EF4-FFF2-40B4-BE49-F238E27FC236}">
                <a16:creationId xmlns:a16="http://schemas.microsoft.com/office/drawing/2014/main" id="{8A46C0CC-9EFA-654D-B2EF-5E3FB8DEEF76}"/>
              </a:ext>
            </a:extLst>
          </p:cNvPr>
          <p:cNvSpPr>
            <a:spLocks noGrp="1"/>
          </p:cNvSpPr>
          <p:nvPr>
            <p:ph type="pic" idx="1" hasCustomPrompt="1"/>
          </p:nvPr>
        </p:nvSpPr>
        <p:spPr>
          <a:xfrm>
            <a:off x="5" y="0"/>
            <a:ext cx="3048000" cy="685190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10" name="TextBox 9">
            <a:extLst>
              <a:ext uri="{FF2B5EF4-FFF2-40B4-BE49-F238E27FC236}">
                <a16:creationId xmlns:a16="http://schemas.microsoft.com/office/drawing/2014/main" id="{1220890D-39BE-F34D-913A-290C5AB48DC4}"/>
              </a:ext>
            </a:extLst>
          </p:cNvPr>
          <p:cNvSpPr txBox="1"/>
          <p:nvPr userDrawn="1"/>
        </p:nvSpPr>
        <p:spPr>
          <a:xfrm>
            <a:off x="4955867" y="6035041"/>
            <a:ext cx="6011333" cy="256545"/>
          </a:xfrm>
          <a:prstGeom prst="rect">
            <a:avLst/>
          </a:prstGeom>
          <a:noFill/>
        </p:spPr>
        <p:txBody>
          <a:bodyPr wrap="square" rIns="0" rtlCol="0">
            <a:spAutoFit/>
          </a:bodyPr>
          <a:lstStyle/>
          <a:p>
            <a:pPr algn="r"/>
            <a:r>
              <a:rPr lang="en-US" sz="1067" b="0" i="0">
                <a:solidFill>
                  <a:schemeClr val="bg1"/>
                </a:solidFill>
                <a:latin typeface="+mn-lt"/>
                <a:cs typeface="Arial" pitchFamily="34" charset="0"/>
              </a:rPr>
              <a:t>Copyright © 2021 HealthEquity, Inc.</a:t>
            </a:r>
            <a:r>
              <a:rPr lang="en-US" sz="1067" b="0" i="0" baseline="0">
                <a:solidFill>
                  <a:schemeClr val="bg1"/>
                </a:solidFill>
                <a:latin typeface="+mn-lt"/>
                <a:cs typeface="Arial" pitchFamily="34" charset="0"/>
              </a:rPr>
              <a:t> All rights reserved.</a:t>
            </a:r>
            <a:endParaRPr lang="en-US" sz="1067" b="0" i="0">
              <a:solidFill>
                <a:schemeClr val="bg1"/>
              </a:solidFill>
              <a:latin typeface="+mn-lt"/>
              <a:cs typeface="Arial" pitchFamily="34" charset="0"/>
            </a:endParaRPr>
          </a:p>
        </p:txBody>
      </p:sp>
      <p:sp>
        <p:nvSpPr>
          <p:cNvPr id="15" name="Title 1">
            <a:extLst>
              <a:ext uri="{FF2B5EF4-FFF2-40B4-BE49-F238E27FC236}">
                <a16:creationId xmlns:a16="http://schemas.microsoft.com/office/drawing/2014/main" id="{50BCE4B8-3727-DF42-A4F9-F96FB269C8C3}"/>
              </a:ext>
            </a:extLst>
          </p:cNvPr>
          <p:cNvSpPr>
            <a:spLocks noGrp="1"/>
          </p:cNvSpPr>
          <p:nvPr>
            <p:ph type="title" hasCustomPrompt="1"/>
          </p:nvPr>
        </p:nvSpPr>
        <p:spPr>
          <a:xfrm>
            <a:off x="3657600" y="2170176"/>
            <a:ext cx="73152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16" name="Text Placeholder 37">
            <a:extLst>
              <a:ext uri="{FF2B5EF4-FFF2-40B4-BE49-F238E27FC236}">
                <a16:creationId xmlns:a16="http://schemas.microsoft.com/office/drawing/2014/main" id="{30273B0C-A99F-3A44-9647-0101216BA68C}"/>
              </a:ext>
            </a:extLst>
          </p:cNvPr>
          <p:cNvSpPr>
            <a:spLocks noGrp="1"/>
          </p:cNvSpPr>
          <p:nvPr>
            <p:ph type="body" sz="quarter" idx="10" hasCustomPrompt="1"/>
          </p:nvPr>
        </p:nvSpPr>
        <p:spPr>
          <a:xfrm>
            <a:off x="3657600" y="4267201"/>
            <a:ext cx="7315200" cy="584775"/>
          </a:xfrm>
        </p:spPr>
        <p:txBody>
          <a:bodyPr lIns="0" rIns="0">
            <a:spAutoFit/>
          </a:bodyPr>
          <a:lstStyle>
            <a:lvl1pPr marL="0" indent="0" algn="l">
              <a:buNone/>
              <a:defRPr sz="3200">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17" name="Picture 24">
            <a:extLst>
              <a:ext uri="{FF2B5EF4-FFF2-40B4-BE49-F238E27FC236}">
                <a16:creationId xmlns:a16="http://schemas.microsoft.com/office/drawing/2014/main" id="{2D061606-195E-4F4E-9423-86ECD60AA6C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57600" y="914401"/>
            <a:ext cx="2438400" cy="390143"/>
          </a:xfrm>
          <a:prstGeom prst="rect">
            <a:avLst/>
          </a:prstGeom>
        </p:spPr>
      </p:pic>
      <p:sp>
        <p:nvSpPr>
          <p:cNvPr id="22" name="Text Placeholder 37">
            <a:extLst>
              <a:ext uri="{FF2B5EF4-FFF2-40B4-BE49-F238E27FC236}">
                <a16:creationId xmlns:a16="http://schemas.microsoft.com/office/drawing/2014/main" id="{6F9618B6-A12E-7041-84F8-A1A3D15FCAA4}"/>
              </a:ext>
            </a:extLst>
          </p:cNvPr>
          <p:cNvSpPr>
            <a:spLocks noGrp="1"/>
          </p:cNvSpPr>
          <p:nvPr>
            <p:ph type="body" sz="quarter" idx="11" hasCustomPrompt="1"/>
          </p:nvPr>
        </p:nvSpPr>
        <p:spPr>
          <a:xfrm>
            <a:off x="3657600" y="5841837"/>
            <a:ext cx="4876800" cy="502766"/>
          </a:xfrm>
        </p:spPr>
        <p:txBody>
          <a:bodyPr wrap="square" lIns="0" rIns="0" anchor="b">
            <a:spAutoFit/>
          </a:bodyPr>
          <a:lstStyle>
            <a:lvl1pPr marL="0" indent="0" algn="l">
              <a:buNone/>
              <a:defRPr sz="2667">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Month dd, </a:t>
            </a:r>
            <a:r>
              <a:rPr lang="en-US" err="1"/>
              <a:t>yyyy</a:t>
            </a:r>
            <a:endParaRPr lang="en-US"/>
          </a:p>
        </p:txBody>
      </p:sp>
    </p:spTree>
    <p:extLst>
      <p:ext uri="{BB962C8B-B14F-4D97-AF65-F5344CB8AC3E}">
        <p14:creationId xmlns:p14="http://schemas.microsoft.com/office/powerpoint/2010/main" val="2022450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10" name="Slide Number Placeholder 5">
            <a:extLst>
              <a:ext uri="{FF2B5EF4-FFF2-40B4-BE49-F238E27FC236}">
                <a16:creationId xmlns:a16="http://schemas.microsoft.com/office/drawing/2014/main" id="{20F5D349-A966-F743-970F-88495CD248BD}"/>
              </a:ext>
            </a:extLst>
          </p:cNvPr>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a:solidFill>
                  <a:schemeClr val="bg1"/>
                </a:solidFill>
              </a:defRPr>
            </a:lvl1pPr>
          </a:lstStyle>
          <a:p>
            <a:fld id="{9DB2B9AF-7C7A-ED4B-8B47-5EFC4C7403E8}" type="slidenum">
              <a:rPr lang="en-US" smtClean="0"/>
              <a:pPr/>
              <a:t>‹#›</a:t>
            </a:fld>
            <a:endParaRPr lang="en-US"/>
          </a:p>
        </p:txBody>
      </p:sp>
      <p:sp>
        <p:nvSpPr>
          <p:cNvPr id="3" name="Content Placeholder 2">
            <a:extLst>
              <a:ext uri="{FF2B5EF4-FFF2-40B4-BE49-F238E27FC236}">
                <a16:creationId xmlns:a16="http://schemas.microsoft.com/office/drawing/2014/main" id="{1A9B9AAE-D8E7-B14D-A6BB-46DA172829A9}"/>
              </a:ext>
            </a:extLst>
          </p:cNvPr>
          <p:cNvSpPr>
            <a:spLocks noGrp="1"/>
          </p:cNvSpPr>
          <p:nvPr>
            <p:ph sz="quarter" idx="10"/>
          </p:nvPr>
        </p:nvSpPr>
        <p:spPr>
          <a:xfrm>
            <a:off x="609600" y="1584960"/>
            <a:ext cx="10972800" cy="4023360"/>
          </a:xfrm>
        </p:spPr>
        <p:txBody>
          <a:bodyPr/>
          <a:lstStyle>
            <a:lvl1pPr>
              <a:defRPr sz="2667">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A73E5-2E15-D348-9B64-DFF22FFB1A4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638320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subheader &amp;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10972800" cy="487680"/>
          </a:xfrm>
        </p:spPr>
        <p:txBody>
          <a:bodyPr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a:p>
        </p:txBody>
      </p:sp>
      <p:sp>
        <p:nvSpPr>
          <p:cNvPr id="8" name="Content Placeholder 2"/>
          <p:cNvSpPr>
            <a:spLocks noGrp="1"/>
          </p:cNvSpPr>
          <p:nvPr>
            <p:ph sz="half" idx="13"/>
          </p:nvPr>
        </p:nvSpPr>
        <p:spPr>
          <a:xfrm>
            <a:off x="609600" y="2133600"/>
            <a:ext cx="109728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3B5D29FB-19B0-944E-9842-0B2B6304AAFB}"/>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634238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and split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579661"/>
            <a:ext cx="5486400" cy="4023360"/>
          </a:xfrm>
        </p:spPr>
        <p:txBody>
          <a:bodyPr rIns="274320"/>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5999" y="1579661"/>
            <a:ext cx="5486400" cy="402336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57884" indent="-352629">
              <a:tabLst/>
              <a:defRPr sz="2133">
                <a:solidFill>
                  <a:schemeClr val="tx1"/>
                </a:solidFill>
              </a:defRPr>
            </a:lvl3pPr>
            <a:lvl4pPr marL="1402045" indent="-344162">
              <a:tabLst/>
              <a:defRPr sz="2133">
                <a:solidFill>
                  <a:schemeClr val="tx1"/>
                </a:solidFill>
              </a:defRPr>
            </a:lvl4pPr>
            <a:lvl5pPr marL="1754673"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DB2B9AF-7C7A-ED4B-8B47-5EFC4C7403E8}" type="slidenum">
              <a:rPr lang="en-US" smtClean="0"/>
              <a:t>‹#›</a:t>
            </a:fld>
            <a:endParaRPr lang="en-US"/>
          </a:p>
        </p:txBody>
      </p:sp>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EED2BB58-14D6-2244-87D6-FC014E8B149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725467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subheaders &amp; split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5486400" cy="487680"/>
          </a:xfrm>
        </p:spPr>
        <p:txBody>
          <a:bodyPr rIns="274320"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5" name="Text Placeholder 4"/>
          <p:cNvSpPr>
            <a:spLocks noGrp="1"/>
          </p:cNvSpPr>
          <p:nvPr>
            <p:ph type="body" sz="quarter" idx="3" hasCustomPrompt="1"/>
          </p:nvPr>
        </p:nvSpPr>
        <p:spPr>
          <a:xfrm>
            <a:off x="6096000" y="1584960"/>
            <a:ext cx="5486400" cy="487680"/>
          </a:xfrm>
        </p:spPr>
        <p:txBody>
          <a:bodyPr anchor="t">
            <a:norm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13" name="Content Placeholder 2">
            <a:extLst>
              <a:ext uri="{FF2B5EF4-FFF2-40B4-BE49-F238E27FC236}">
                <a16:creationId xmlns:a16="http://schemas.microsoft.com/office/drawing/2014/main" id="{9620F920-FB5B-C343-8699-9A33B0D5EFB6}"/>
              </a:ext>
            </a:extLst>
          </p:cNvPr>
          <p:cNvSpPr>
            <a:spLocks noGrp="1"/>
          </p:cNvSpPr>
          <p:nvPr>
            <p:ph sz="half" idx="13"/>
          </p:nvPr>
        </p:nvSpPr>
        <p:spPr>
          <a:xfrm>
            <a:off x="609599" y="2133600"/>
            <a:ext cx="5486400" cy="3413760"/>
          </a:xfrm>
        </p:spPr>
        <p:txBody>
          <a:bodyPr rIns="274320"/>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ACCB921D-3E0B-AF4C-BA3B-0477F3F5ACA0}"/>
              </a:ext>
            </a:extLst>
          </p:cNvPr>
          <p:cNvSpPr>
            <a:spLocks noGrp="1"/>
          </p:cNvSpPr>
          <p:nvPr>
            <p:ph sz="half" idx="2"/>
          </p:nvPr>
        </p:nvSpPr>
        <p:spPr>
          <a:xfrm>
            <a:off x="6095999" y="2133600"/>
            <a:ext cx="54864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57884" indent="-352629">
              <a:tabLst/>
              <a:defRPr sz="1867">
                <a:solidFill>
                  <a:schemeClr val="tx1"/>
                </a:solidFill>
              </a:defRPr>
            </a:lvl3pPr>
            <a:lvl4pPr marL="1402045" indent="-344162">
              <a:tabLst/>
              <a:defRPr sz="1867">
                <a:solidFill>
                  <a:schemeClr val="tx1"/>
                </a:solidFill>
              </a:defRPr>
            </a:lvl4pPr>
            <a:lvl5pPr marL="1754673"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761C340F-EA41-9548-9C00-F8C9B8E3305F}"/>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832171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10BB3492-7254-234B-BA8B-3595642F3C66}"/>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6" name="Rectangle 5">
            <a:extLst>
              <a:ext uri="{FF2B5EF4-FFF2-40B4-BE49-F238E27FC236}">
                <a16:creationId xmlns:a16="http://schemas.microsoft.com/office/drawing/2014/main" id="{B7854A22-75D4-004D-AD91-9BC8642F840C}"/>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Tree>
    <p:extLst>
      <p:ext uri="{BB962C8B-B14F-4D97-AF65-F5344CB8AC3E}">
        <p14:creationId xmlns:p14="http://schemas.microsoft.com/office/powerpoint/2010/main" val="425491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amp; icon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3" name="Picture Placeholder 2">
            <a:extLst>
              <a:ext uri="{FF2B5EF4-FFF2-40B4-BE49-F238E27FC236}">
                <a16:creationId xmlns:a16="http://schemas.microsoft.com/office/drawing/2014/main" id="{B4FC7E66-4F42-424E-A293-2832467625D2}"/>
              </a:ext>
            </a:extLst>
          </p:cNvPr>
          <p:cNvSpPr>
            <a:spLocks noGrp="1"/>
          </p:cNvSpPr>
          <p:nvPr>
            <p:ph type="pic" sz="quarter" idx="13" hasCustomPrompt="1"/>
          </p:nvPr>
        </p:nvSpPr>
        <p:spPr>
          <a:xfrm>
            <a:off x="1219200" y="1828800"/>
            <a:ext cx="1219200" cy="1219200"/>
          </a:xfrm>
        </p:spPr>
        <p:txBody>
          <a:bodyPr>
            <a:noAutofit/>
          </a:bodyPr>
          <a:lstStyle>
            <a:lvl1pPr marL="0" indent="0">
              <a:buNone/>
              <a:defRPr sz="2133"/>
            </a:lvl1pPr>
          </a:lstStyle>
          <a:p>
            <a:r>
              <a:rPr lang="en-US"/>
              <a:t>Click to add icon</a:t>
            </a:r>
          </a:p>
        </p:txBody>
      </p:sp>
      <p:sp>
        <p:nvSpPr>
          <p:cNvPr id="7" name="Text Placeholder 6">
            <a:extLst>
              <a:ext uri="{FF2B5EF4-FFF2-40B4-BE49-F238E27FC236}">
                <a16:creationId xmlns:a16="http://schemas.microsoft.com/office/drawing/2014/main" id="{2BD1A6E4-EA03-1B40-8C04-41B0309A3D0D}"/>
              </a:ext>
            </a:extLst>
          </p:cNvPr>
          <p:cNvSpPr>
            <a:spLocks noGrp="1"/>
          </p:cNvSpPr>
          <p:nvPr>
            <p:ph type="body" sz="quarter" idx="14" hasCustomPrompt="1"/>
          </p:nvPr>
        </p:nvSpPr>
        <p:spPr>
          <a:xfrm>
            <a:off x="6096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8" name="Text Placeholder 6">
            <a:extLst>
              <a:ext uri="{FF2B5EF4-FFF2-40B4-BE49-F238E27FC236}">
                <a16:creationId xmlns:a16="http://schemas.microsoft.com/office/drawing/2014/main" id="{654C8EC0-9C30-3543-A7B8-28399CF8F168}"/>
              </a:ext>
            </a:extLst>
          </p:cNvPr>
          <p:cNvSpPr>
            <a:spLocks noGrp="1"/>
          </p:cNvSpPr>
          <p:nvPr>
            <p:ph type="body" sz="quarter" idx="15" hasCustomPrompt="1"/>
          </p:nvPr>
        </p:nvSpPr>
        <p:spPr>
          <a:xfrm>
            <a:off x="6096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9" name="Picture Placeholder 2">
            <a:extLst>
              <a:ext uri="{FF2B5EF4-FFF2-40B4-BE49-F238E27FC236}">
                <a16:creationId xmlns:a16="http://schemas.microsoft.com/office/drawing/2014/main" id="{8D893610-95AB-DE4C-9591-EF84A7E68566}"/>
              </a:ext>
            </a:extLst>
          </p:cNvPr>
          <p:cNvSpPr>
            <a:spLocks noGrp="1"/>
          </p:cNvSpPr>
          <p:nvPr>
            <p:ph type="pic" sz="quarter" idx="16" hasCustomPrompt="1"/>
          </p:nvPr>
        </p:nvSpPr>
        <p:spPr>
          <a:xfrm>
            <a:off x="4047744" y="1828800"/>
            <a:ext cx="1219200" cy="1219200"/>
          </a:xfrm>
        </p:spPr>
        <p:txBody>
          <a:bodyPr>
            <a:noAutofit/>
          </a:bodyPr>
          <a:lstStyle>
            <a:lvl1pPr marL="0" indent="0">
              <a:buNone/>
              <a:defRPr sz="2133"/>
            </a:lvl1pPr>
          </a:lstStyle>
          <a:p>
            <a:r>
              <a:rPr lang="en-US"/>
              <a:t>Click to add icon</a:t>
            </a:r>
          </a:p>
        </p:txBody>
      </p:sp>
      <p:sp>
        <p:nvSpPr>
          <p:cNvPr id="10" name="Text Placeholder 6">
            <a:extLst>
              <a:ext uri="{FF2B5EF4-FFF2-40B4-BE49-F238E27FC236}">
                <a16:creationId xmlns:a16="http://schemas.microsoft.com/office/drawing/2014/main" id="{AC77022E-EDED-914C-8616-AA242F51AE8B}"/>
              </a:ext>
            </a:extLst>
          </p:cNvPr>
          <p:cNvSpPr>
            <a:spLocks noGrp="1"/>
          </p:cNvSpPr>
          <p:nvPr>
            <p:ph type="body" sz="quarter" idx="17" hasCustomPrompt="1"/>
          </p:nvPr>
        </p:nvSpPr>
        <p:spPr>
          <a:xfrm>
            <a:off x="3438144"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1" name="Text Placeholder 6">
            <a:extLst>
              <a:ext uri="{FF2B5EF4-FFF2-40B4-BE49-F238E27FC236}">
                <a16:creationId xmlns:a16="http://schemas.microsoft.com/office/drawing/2014/main" id="{D1B9A24B-CF9C-C945-8005-41043E0D96A2}"/>
              </a:ext>
            </a:extLst>
          </p:cNvPr>
          <p:cNvSpPr>
            <a:spLocks noGrp="1"/>
          </p:cNvSpPr>
          <p:nvPr>
            <p:ph type="body" sz="quarter" idx="18" hasCustomPrompt="1"/>
          </p:nvPr>
        </p:nvSpPr>
        <p:spPr>
          <a:xfrm>
            <a:off x="3438144"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2" name="Picture Placeholder 2">
            <a:extLst>
              <a:ext uri="{FF2B5EF4-FFF2-40B4-BE49-F238E27FC236}">
                <a16:creationId xmlns:a16="http://schemas.microsoft.com/office/drawing/2014/main" id="{A193DB8F-36F5-184D-B3E3-2508338EF276}"/>
              </a:ext>
            </a:extLst>
          </p:cNvPr>
          <p:cNvSpPr>
            <a:spLocks noGrp="1"/>
          </p:cNvSpPr>
          <p:nvPr>
            <p:ph type="pic" sz="quarter" idx="19" hasCustomPrompt="1"/>
          </p:nvPr>
        </p:nvSpPr>
        <p:spPr>
          <a:xfrm>
            <a:off x="6925056" y="1828800"/>
            <a:ext cx="1219200" cy="1219200"/>
          </a:xfrm>
        </p:spPr>
        <p:txBody>
          <a:bodyPr>
            <a:noAutofit/>
          </a:bodyPr>
          <a:lstStyle>
            <a:lvl1pPr marL="0" indent="0">
              <a:buNone/>
              <a:defRPr sz="2133"/>
            </a:lvl1pPr>
          </a:lstStyle>
          <a:p>
            <a:r>
              <a:rPr lang="en-US"/>
              <a:t>Click to add icon</a:t>
            </a:r>
          </a:p>
        </p:txBody>
      </p:sp>
      <p:sp>
        <p:nvSpPr>
          <p:cNvPr id="13" name="Text Placeholder 6">
            <a:extLst>
              <a:ext uri="{FF2B5EF4-FFF2-40B4-BE49-F238E27FC236}">
                <a16:creationId xmlns:a16="http://schemas.microsoft.com/office/drawing/2014/main" id="{500AD492-D007-5D40-884E-5F2416A7B9D3}"/>
              </a:ext>
            </a:extLst>
          </p:cNvPr>
          <p:cNvSpPr>
            <a:spLocks noGrp="1"/>
          </p:cNvSpPr>
          <p:nvPr>
            <p:ph type="body" sz="quarter" idx="20" hasCustomPrompt="1"/>
          </p:nvPr>
        </p:nvSpPr>
        <p:spPr>
          <a:xfrm>
            <a:off x="6315456"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4" name="Text Placeholder 6">
            <a:extLst>
              <a:ext uri="{FF2B5EF4-FFF2-40B4-BE49-F238E27FC236}">
                <a16:creationId xmlns:a16="http://schemas.microsoft.com/office/drawing/2014/main" id="{50500D15-600D-F64C-AAE1-A9891DDB145B}"/>
              </a:ext>
            </a:extLst>
          </p:cNvPr>
          <p:cNvSpPr>
            <a:spLocks noGrp="1"/>
          </p:cNvSpPr>
          <p:nvPr>
            <p:ph type="body" sz="quarter" idx="21" hasCustomPrompt="1"/>
          </p:nvPr>
        </p:nvSpPr>
        <p:spPr>
          <a:xfrm>
            <a:off x="6315456" y="3657599"/>
            <a:ext cx="2438400" cy="379656"/>
          </a:xfrm>
        </p:spPr>
        <p:txBody>
          <a:bodyPr>
            <a:sp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5" name="Picture Placeholder 2">
            <a:extLst>
              <a:ext uri="{FF2B5EF4-FFF2-40B4-BE49-F238E27FC236}">
                <a16:creationId xmlns:a16="http://schemas.microsoft.com/office/drawing/2014/main" id="{83159746-6860-6E4E-BEEA-622CFF57DA40}"/>
              </a:ext>
            </a:extLst>
          </p:cNvPr>
          <p:cNvSpPr>
            <a:spLocks noGrp="1"/>
          </p:cNvSpPr>
          <p:nvPr>
            <p:ph type="pic" sz="quarter" idx="22" hasCustomPrompt="1"/>
          </p:nvPr>
        </p:nvSpPr>
        <p:spPr>
          <a:xfrm>
            <a:off x="9753600" y="1828800"/>
            <a:ext cx="1219200" cy="1219200"/>
          </a:xfrm>
        </p:spPr>
        <p:txBody>
          <a:bodyPr>
            <a:noAutofit/>
          </a:bodyPr>
          <a:lstStyle>
            <a:lvl1pPr marL="0" indent="0">
              <a:buNone/>
              <a:defRPr sz="2133"/>
            </a:lvl1pPr>
          </a:lstStyle>
          <a:p>
            <a:r>
              <a:rPr lang="en-US"/>
              <a:t>Click to add icon</a:t>
            </a:r>
          </a:p>
        </p:txBody>
      </p:sp>
      <p:sp>
        <p:nvSpPr>
          <p:cNvPr id="16" name="Text Placeholder 6">
            <a:extLst>
              <a:ext uri="{FF2B5EF4-FFF2-40B4-BE49-F238E27FC236}">
                <a16:creationId xmlns:a16="http://schemas.microsoft.com/office/drawing/2014/main" id="{79A40F1F-D1D6-5E47-A57D-B4C538978198}"/>
              </a:ext>
            </a:extLst>
          </p:cNvPr>
          <p:cNvSpPr>
            <a:spLocks noGrp="1"/>
          </p:cNvSpPr>
          <p:nvPr>
            <p:ph type="body" sz="quarter" idx="23" hasCustomPrompt="1"/>
          </p:nvPr>
        </p:nvSpPr>
        <p:spPr>
          <a:xfrm>
            <a:off x="91440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7" name="Text Placeholder 6">
            <a:extLst>
              <a:ext uri="{FF2B5EF4-FFF2-40B4-BE49-F238E27FC236}">
                <a16:creationId xmlns:a16="http://schemas.microsoft.com/office/drawing/2014/main" id="{2C2B23CA-254B-9E4A-8C5C-217A22446D39}"/>
              </a:ext>
            </a:extLst>
          </p:cNvPr>
          <p:cNvSpPr>
            <a:spLocks noGrp="1"/>
          </p:cNvSpPr>
          <p:nvPr>
            <p:ph type="body" sz="quarter" idx="24" hasCustomPrompt="1"/>
          </p:nvPr>
        </p:nvSpPr>
        <p:spPr>
          <a:xfrm>
            <a:off x="91440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9" name="Content Placeholder 3">
            <a:extLst>
              <a:ext uri="{FF2B5EF4-FFF2-40B4-BE49-F238E27FC236}">
                <a16:creationId xmlns:a16="http://schemas.microsoft.com/office/drawing/2014/main" id="{E7AD39DF-F654-2146-981F-65641C1FFE9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928048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left, content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50D68-03FD-0B4B-B4FC-98855CFC2B5E}"/>
              </a:ext>
            </a:extLst>
          </p:cNvPr>
          <p:cNvSpPr/>
          <p:nvPr userDrawn="1"/>
        </p:nvSpPr>
        <p:spPr>
          <a:xfrm>
            <a:off x="6096000" y="6096"/>
            <a:ext cx="6096000" cy="61203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a:p>
        </p:txBody>
      </p:sp>
      <p:sp>
        <p:nvSpPr>
          <p:cNvPr id="5" name="Content Placeholder 2"/>
          <p:cNvSpPr>
            <a:spLocks noGrp="1"/>
          </p:cNvSpPr>
          <p:nvPr>
            <p:ph sz="half" idx="1"/>
          </p:nvPr>
        </p:nvSpPr>
        <p:spPr>
          <a:xfrm>
            <a:off x="6705600" y="731520"/>
            <a:ext cx="4876800" cy="487680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8E2286D-9899-7F4A-BA52-87E5434728DB}"/>
              </a:ext>
            </a:extLst>
          </p:cNvPr>
          <p:cNvSpPr>
            <a:spLocks noGrp="1"/>
          </p:cNvSpPr>
          <p:nvPr>
            <p:ph type="title" hasCustomPrompt="1"/>
          </p:nvPr>
        </p:nvSpPr>
        <p:spPr>
          <a:xfrm>
            <a:off x="609600" y="243840"/>
            <a:ext cx="4876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F295136A-B265-4C4E-A3C0-04CA7B985945}"/>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039741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left">
    <p:spTree>
      <p:nvGrpSpPr>
        <p:cNvPr id="1" name=""/>
        <p:cNvGrpSpPr/>
        <p:nvPr/>
      </p:nvGrpSpPr>
      <p:grpSpPr>
        <a:xfrm>
          <a:off x="0" y="0"/>
          <a:ext cx="0" cy="0"/>
          <a:chOff x="0" y="0"/>
          <a:chExt cx="0" cy="0"/>
        </a:xfrm>
      </p:grpSpPr>
      <p:sp>
        <p:nvSpPr>
          <p:cNvPr id="8" name="Rectangle 7"/>
          <p:cNvSpPr/>
          <p:nvPr userDrawn="1"/>
        </p:nvSpPr>
        <p:spPr>
          <a:xfrm>
            <a:off x="4" y="3"/>
            <a:ext cx="1525703" cy="955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latin typeface="Arial" panose="020B0604020202020204" pitchFamily="34" charset="0"/>
            </a:endParaRPr>
          </a:p>
        </p:txBody>
      </p:sp>
      <p:sp>
        <p:nvSpPr>
          <p:cNvPr id="3" name="Picture Placeholder 2"/>
          <p:cNvSpPr>
            <a:spLocks noGrp="1"/>
          </p:cNvSpPr>
          <p:nvPr>
            <p:ph type="pic" idx="1" hasCustomPrompt="1"/>
          </p:nvPr>
        </p:nvSpPr>
        <p:spPr>
          <a:xfrm>
            <a:off x="0" y="0"/>
            <a:ext cx="4267200" cy="612038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143263EC-5D33-F343-BD1D-0ED01BBC0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10" name="Content Placeholder 3">
            <a:extLst>
              <a:ext uri="{FF2B5EF4-FFF2-40B4-BE49-F238E27FC236}">
                <a16:creationId xmlns:a16="http://schemas.microsoft.com/office/drawing/2014/main" id="{6F06E1F7-2517-C74F-83B9-5B16CBCDD125}"/>
              </a:ext>
            </a:extLst>
          </p:cNvPr>
          <p:cNvSpPr>
            <a:spLocks noGrp="1"/>
          </p:cNvSpPr>
          <p:nvPr>
            <p:ph sz="quarter" idx="11" hasCustomPrompt="1"/>
          </p:nvPr>
        </p:nvSpPr>
        <p:spPr>
          <a:xfrm>
            <a:off x="4876800" y="5375365"/>
            <a:ext cx="67056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1" name="Title Placeholder 1">
            <a:extLst>
              <a:ext uri="{FF2B5EF4-FFF2-40B4-BE49-F238E27FC236}">
                <a16:creationId xmlns:a16="http://schemas.microsoft.com/office/drawing/2014/main" id="{11EB573E-AC53-7C4A-8DFC-3B8D94CEABB6}"/>
              </a:ext>
            </a:extLst>
          </p:cNvPr>
          <p:cNvSpPr>
            <a:spLocks noGrp="1"/>
          </p:cNvSpPr>
          <p:nvPr>
            <p:ph type="title"/>
          </p:nvPr>
        </p:nvSpPr>
        <p:spPr>
          <a:xfrm>
            <a:off x="4876800" y="243840"/>
            <a:ext cx="6705600" cy="759119"/>
          </a:xfrm>
          <a:prstGeom prst="rect">
            <a:avLst/>
          </a:prstGeom>
        </p:spPr>
        <p:txBody>
          <a:bodyPr vert="horz" wrap="square" lIns="91440" tIns="91440" rIns="91440" bIns="91440" rtlCol="0" anchor="t" anchorCtr="0">
            <a:spAutoFit/>
          </a:bodyPr>
          <a:lstStyle/>
          <a:p>
            <a:endParaRPr lang="en-US"/>
          </a:p>
        </p:txBody>
      </p:sp>
      <p:sp>
        <p:nvSpPr>
          <p:cNvPr id="12" name="Content Placeholder 2">
            <a:extLst>
              <a:ext uri="{FF2B5EF4-FFF2-40B4-BE49-F238E27FC236}">
                <a16:creationId xmlns:a16="http://schemas.microsoft.com/office/drawing/2014/main" id="{DEE34C50-AC51-2B49-B47D-125196853F99}"/>
              </a:ext>
            </a:extLst>
          </p:cNvPr>
          <p:cNvSpPr>
            <a:spLocks noGrp="1"/>
          </p:cNvSpPr>
          <p:nvPr>
            <p:ph sz="quarter" idx="10"/>
          </p:nvPr>
        </p:nvSpPr>
        <p:spPr>
          <a:xfrm>
            <a:off x="4876800" y="1584960"/>
            <a:ext cx="6705600" cy="4023360"/>
          </a:xfrm>
        </p:spPr>
        <p:txBody>
          <a:bodyPr/>
          <a:lstStyle>
            <a:lvl1pPr>
              <a:defRPr sz="2667">
                <a:solidFill>
                  <a:schemeClr val="tx1"/>
                </a:solidFill>
              </a:defRPr>
            </a:lvl1pPr>
            <a:lvl2pPr>
              <a:defRPr sz="2400">
                <a:solidFill>
                  <a:schemeClr val="tx1"/>
                </a:solidFill>
              </a:defRPr>
            </a:lvl2pPr>
            <a:lvl3pPr>
              <a:defRPr sz="2133">
                <a:solidFill>
                  <a:schemeClr val="tx1"/>
                </a:solidFill>
              </a:defRPr>
            </a:lvl3pPr>
            <a:lvl4pPr>
              <a:defRPr sz="2133">
                <a:solidFill>
                  <a:schemeClr val="tx1"/>
                </a:solidFill>
              </a:defRPr>
            </a:lvl4pPr>
            <a:lvl5pPr>
              <a:defRPr sz="2133">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0816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with picture righ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5121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esenter title">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89052560-740C-A241-B486-34430600E04A}"/>
              </a:ext>
            </a:extLst>
          </p:cNvPr>
          <p:cNvSpPr/>
          <p:nvPr userDrawn="1"/>
        </p:nvSpPr>
        <p:spPr>
          <a:xfrm>
            <a:off x="0" y="5375366"/>
            <a:ext cx="12192000" cy="14800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pic>
        <p:nvPicPr>
          <p:cNvPr id="12" name="Picture 9">
            <a:extLst>
              <a:ext uri="{FF2B5EF4-FFF2-40B4-BE49-F238E27FC236}">
                <a16:creationId xmlns:a16="http://schemas.microsoft.com/office/drawing/2014/main" id="{F2CD32BC-1B62-6B45-8F32-ADAF7839E9C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598" y="5694907"/>
            <a:ext cx="2659233" cy="425477"/>
          </a:xfrm>
          <a:prstGeom prst="rect">
            <a:avLst/>
          </a:prstGeom>
        </p:spPr>
      </p:pic>
    </p:spTree>
    <p:extLst>
      <p:ext uri="{BB962C8B-B14F-4D97-AF65-F5344CB8AC3E}">
        <p14:creationId xmlns:p14="http://schemas.microsoft.com/office/powerpoint/2010/main" val="3411268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
            <a:ext cx="12192000" cy="666704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3" name="Rectangle 2">
            <a:extLst>
              <a:ext uri="{FF2B5EF4-FFF2-40B4-BE49-F238E27FC236}">
                <a16:creationId xmlns:a16="http://schemas.microsoft.com/office/drawing/2014/main" id="{639F6E91-C181-A24B-84D9-6BF8F550D59E}"/>
              </a:ext>
            </a:extLst>
          </p:cNvPr>
          <p:cNvSpPr/>
          <p:nvPr userDrawn="1"/>
        </p:nvSpPr>
        <p:spPr>
          <a:xfrm>
            <a:off x="1" y="1"/>
            <a:ext cx="12191999" cy="4251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5" name="Title 1"/>
          <p:cNvSpPr>
            <a:spLocks noGrp="1"/>
          </p:cNvSpPr>
          <p:nvPr>
            <p:ph type="title" hasCustomPrompt="1"/>
          </p:nvPr>
        </p:nvSpPr>
        <p:spPr>
          <a:xfrm>
            <a:off x="1219200" y="2540371"/>
            <a:ext cx="9753600" cy="1117229"/>
          </a:xfrm>
          <a:noFill/>
        </p:spPr>
        <p:txBody>
          <a:bodyPr wrap="square" lIns="0" tIns="91440" rIns="0" bIns="137160" anchor="b" anchorCtr="0">
            <a:spAutoFit/>
          </a:bodyPr>
          <a:lstStyle>
            <a:lvl1pPr algn="l">
              <a:lnSpc>
                <a:spcPct val="90000"/>
              </a:lnSpc>
              <a:defRPr sz="6400" b="1" cap="none" baseline="0">
                <a:solidFill>
                  <a:schemeClr val="tx2"/>
                </a:solidFill>
              </a:defRPr>
            </a:lvl1pPr>
          </a:lstStyle>
          <a:p>
            <a:r>
              <a:rPr lang="en-US"/>
              <a:t>CLICK TO ADD TITLE</a:t>
            </a:r>
          </a:p>
        </p:txBody>
      </p:sp>
      <p:pic>
        <p:nvPicPr>
          <p:cNvPr id="6" name="Picture 9">
            <a:extLst>
              <a:ext uri="{FF2B5EF4-FFF2-40B4-BE49-F238E27FC236}">
                <a16:creationId xmlns:a16="http://schemas.microsoft.com/office/drawing/2014/main" id="{137B8B3A-8F11-0F40-AE17-35E06F82269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299366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a:p>
        </p:txBody>
      </p:sp>
      <p:sp>
        <p:nvSpPr>
          <p:cNvPr id="3" name="Picture Placeholder 2">
            <a:extLst>
              <a:ext uri="{FF2B5EF4-FFF2-40B4-BE49-F238E27FC236}">
                <a16:creationId xmlns:a16="http://schemas.microsoft.com/office/drawing/2014/main" id="{19AB93C9-328E-254A-B592-0E158F1981FD}"/>
              </a:ext>
            </a:extLst>
          </p:cNvPr>
          <p:cNvSpPr>
            <a:spLocks noGrp="1"/>
          </p:cNvSpPr>
          <p:nvPr>
            <p:ph type="pic" sz="quarter" idx="13" hasCustomPrompt="1"/>
          </p:nvPr>
        </p:nvSpPr>
        <p:spPr>
          <a:xfrm>
            <a:off x="0" y="0"/>
            <a:ext cx="12192000" cy="6120384"/>
          </a:xfrm>
          <a:solidFill>
            <a:schemeClr val="bg2"/>
          </a:solidFill>
        </p:spPr>
        <p:txBody>
          <a:bodyPr anchor="ctr"/>
          <a:lstStyle>
            <a:lvl1pPr marL="0" indent="0" algn="ctr">
              <a:buNone/>
              <a:defRPr/>
            </a:lvl1pPr>
          </a:lstStyle>
          <a:p>
            <a:r>
              <a:rPr lang="en-US"/>
              <a:t>Insert Picture</a:t>
            </a:r>
          </a:p>
        </p:txBody>
      </p:sp>
      <p:sp>
        <p:nvSpPr>
          <p:cNvPr id="5" name="Content Placeholder 3">
            <a:extLst>
              <a:ext uri="{FF2B5EF4-FFF2-40B4-BE49-F238E27FC236}">
                <a16:creationId xmlns:a16="http://schemas.microsoft.com/office/drawing/2014/main" id="{785FE9A1-3DBA-1642-AAB0-4479ABAFD9F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bg1"/>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0914029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2819400"/>
            <a:ext cx="4267200" cy="682752"/>
          </a:xfrm>
          <a:prstGeom prst="rect">
            <a:avLst/>
          </a:prstGeom>
        </p:spPr>
      </p:pic>
    </p:spTree>
    <p:extLst>
      <p:ext uri="{BB962C8B-B14F-4D97-AF65-F5344CB8AC3E}">
        <p14:creationId xmlns:p14="http://schemas.microsoft.com/office/powerpoint/2010/main" val="25365995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F6D07-388A-DC4E-A887-CC745EF66EC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96304E9-2B20-7944-98AB-37721DA77B2C}"/>
              </a:ext>
            </a:extLst>
          </p:cNvPr>
          <p:cNvSpPr>
            <a:spLocks noGrp="1"/>
          </p:cNvSpPr>
          <p:nvPr>
            <p:ph type="sldNum" sz="quarter" idx="10"/>
          </p:nvPr>
        </p:nvSpPr>
        <p:spPr/>
        <p:txBody>
          <a:bodyPr/>
          <a:lstStyle/>
          <a:p>
            <a:fld id="{9DB2B9AF-7C7A-ED4B-8B47-5EFC4C7403E8}" type="slidenum">
              <a:rPr lang="en-US" smtClean="0"/>
              <a:pPr/>
              <a:t>‹#›</a:t>
            </a:fld>
            <a:endParaRPr lang="en-US"/>
          </a:p>
        </p:txBody>
      </p:sp>
      <p:sp>
        <p:nvSpPr>
          <p:cNvPr id="4" name="Rectangle 3">
            <a:extLst>
              <a:ext uri="{FF2B5EF4-FFF2-40B4-BE49-F238E27FC236}">
                <a16:creationId xmlns:a16="http://schemas.microsoft.com/office/drawing/2014/main" id="{D494F664-7DE3-0E46-83E3-659732F0690C}"/>
              </a:ext>
            </a:extLst>
          </p:cNvPr>
          <p:cNvSpPr/>
          <p:nvPr userDrawn="1"/>
        </p:nvSpPr>
        <p:spPr>
          <a:xfrm>
            <a:off x="0" y="2"/>
            <a:ext cx="12192000"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Tree>
    <p:extLst>
      <p:ext uri="{BB962C8B-B14F-4D97-AF65-F5344CB8AC3E}">
        <p14:creationId xmlns:p14="http://schemas.microsoft.com/office/powerpoint/2010/main" val="261244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ader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10" name="Slide Number Placeholder 5">
            <a:extLst>
              <a:ext uri="{FF2B5EF4-FFF2-40B4-BE49-F238E27FC236}">
                <a16:creationId xmlns:a16="http://schemas.microsoft.com/office/drawing/2014/main" id="{20F5D349-A966-F743-970F-88495CD248BD}"/>
              </a:ext>
            </a:extLst>
          </p:cNvPr>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a:solidFill>
                  <a:schemeClr val="bg1"/>
                </a:solidFill>
              </a:defRPr>
            </a:lvl1pPr>
          </a:lstStyle>
          <a:p>
            <a:fld id="{9DB2B9AF-7C7A-ED4B-8B47-5EFC4C7403E8}" type="slidenum">
              <a:rPr lang="en-US" smtClean="0"/>
              <a:pPr/>
              <a:t>‹#›</a:t>
            </a:fld>
            <a:endParaRPr lang="en-US"/>
          </a:p>
        </p:txBody>
      </p:sp>
      <p:sp>
        <p:nvSpPr>
          <p:cNvPr id="3" name="Content Placeholder 2">
            <a:extLst>
              <a:ext uri="{FF2B5EF4-FFF2-40B4-BE49-F238E27FC236}">
                <a16:creationId xmlns:a16="http://schemas.microsoft.com/office/drawing/2014/main" id="{1A9B9AAE-D8E7-B14D-A6BB-46DA172829A9}"/>
              </a:ext>
            </a:extLst>
          </p:cNvPr>
          <p:cNvSpPr>
            <a:spLocks noGrp="1"/>
          </p:cNvSpPr>
          <p:nvPr>
            <p:ph sz="quarter" idx="10"/>
          </p:nvPr>
        </p:nvSpPr>
        <p:spPr>
          <a:xfrm>
            <a:off x="609600" y="1584960"/>
            <a:ext cx="10972800" cy="4023360"/>
          </a:xfrm>
        </p:spPr>
        <p:txBody>
          <a:bodyPr/>
          <a:lstStyle>
            <a:lvl1pPr>
              <a:defRPr sz="2667">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A73E5-2E15-D348-9B64-DFF22FFB1A4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493158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eader, subheader &amp;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10972800" cy="487680"/>
          </a:xfrm>
        </p:spPr>
        <p:txBody>
          <a:bodyPr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a:p>
        </p:txBody>
      </p:sp>
      <p:sp>
        <p:nvSpPr>
          <p:cNvPr id="8" name="Content Placeholder 2"/>
          <p:cNvSpPr>
            <a:spLocks noGrp="1"/>
          </p:cNvSpPr>
          <p:nvPr>
            <p:ph sz="half" idx="13"/>
          </p:nvPr>
        </p:nvSpPr>
        <p:spPr>
          <a:xfrm>
            <a:off x="609600" y="2133600"/>
            <a:ext cx="109728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3B5D29FB-19B0-944E-9842-0B2B6304AAFB}"/>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979237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eader and split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579661"/>
            <a:ext cx="5486400" cy="4023360"/>
          </a:xfrm>
        </p:spPr>
        <p:txBody>
          <a:bodyPr rIns="274320"/>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5999" y="1579661"/>
            <a:ext cx="5486400" cy="402336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57884" indent="-352629">
              <a:tabLst/>
              <a:defRPr sz="2133">
                <a:solidFill>
                  <a:schemeClr val="tx1"/>
                </a:solidFill>
              </a:defRPr>
            </a:lvl3pPr>
            <a:lvl4pPr marL="1402045" indent="-344162">
              <a:tabLst/>
              <a:defRPr sz="2133">
                <a:solidFill>
                  <a:schemeClr val="tx1"/>
                </a:solidFill>
              </a:defRPr>
            </a:lvl4pPr>
            <a:lvl5pPr marL="1754673"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DB2B9AF-7C7A-ED4B-8B47-5EFC4C7403E8}" type="slidenum">
              <a:rPr lang="en-US" smtClean="0"/>
              <a:t>‹#›</a:t>
            </a:fld>
            <a:endParaRPr lang="en-US"/>
          </a:p>
        </p:txBody>
      </p:sp>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EED2BB58-14D6-2244-87D6-FC014E8B149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964624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eader, subheaders &amp; split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5486400" cy="487680"/>
          </a:xfrm>
        </p:spPr>
        <p:txBody>
          <a:bodyPr rIns="274320"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5" name="Text Placeholder 4"/>
          <p:cNvSpPr>
            <a:spLocks noGrp="1"/>
          </p:cNvSpPr>
          <p:nvPr>
            <p:ph type="body" sz="quarter" idx="3" hasCustomPrompt="1"/>
          </p:nvPr>
        </p:nvSpPr>
        <p:spPr>
          <a:xfrm>
            <a:off x="6096000" y="1584960"/>
            <a:ext cx="5486400" cy="487680"/>
          </a:xfrm>
        </p:spPr>
        <p:txBody>
          <a:bodyPr anchor="t">
            <a:norm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13" name="Content Placeholder 2">
            <a:extLst>
              <a:ext uri="{FF2B5EF4-FFF2-40B4-BE49-F238E27FC236}">
                <a16:creationId xmlns:a16="http://schemas.microsoft.com/office/drawing/2014/main" id="{9620F920-FB5B-C343-8699-9A33B0D5EFB6}"/>
              </a:ext>
            </a:extLst>
          </p:cNvPr>
          <p:cNvSpPr>
            <a:spLocks noGrp="1"/>
          </p:cNvSpPr>
          <p:nvPr>
            <p:ph sz="half" idx="13"/>
          </p:nvPr>
        </p:nvSpPr>
        <p:spPr>
          <a:xfrm>
            <a:off x="609599" y="2133600"/>
            <a:ext cx="5486400" cy="3413760"/>
          </a:xfrm>
        </p:spPr>
        <p:txBody>
          <a:bodyPr rIns="274320"/>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ACCB921D-3E0B-AF4C-BA3B-0477F3F5ACA0}"/>
              </a:ext>
            </a:extLst>
          </p:cNvPr>
          <p:cNvSpPr>
            <a:spLocks noGrp="1"/>
          </p:cNvSpPr>
          <p:nvPr>
            <p:ph sz="half" idx="2"/>
          </p:nvPr>
        </p:nvSpPr>
        <p:spPr>
          <a:xfrm>
            <a:off x="6095999" y="2133600"/>
            <a:ext cx="54864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57884" indent="-352629">
              <a:tabLst/>
              <a:defRPr sz="1867">
                <a:solidFill>
                  <a:schemeClr val="tx1"/>
                </a:solidFill>
              </a:defRPr>
            </a:lvl3pPr>
            <a:lvl4pPr marL="1402045" indent="-344162">
              <a:tabLst/>
              <a:defRPr sz="1867">
                <a:solidFill>
                  <a:schemeClr val="tx1"/>
                </a:solidFill>
              </a:defRPr>
            </a:lvl4pPr>
            <a:lvl5pPr marL="1754673"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761C340F-EA41-9548-9C00-F8C9B8E3305F}"/>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205213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eader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10BB3492-7254-234B-BA8B-3595642F3C66}"/>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6" name="Rectangle 5">
            <a:extLst>
              <a:ext uri="{FF2B5EF4-FFF2-40B4-BE49-F238E27FC236}">
                <a16:creationId xmlns:a16="http://schemas.microsoft.com/office/drawing/2014/main" id="{B7854A22-75D4-004D-AD91-9BC8642F840C}"/>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Tree>
    <p:extLst>
      <p:ext uri="{BB962C8B-B14F-4D97-AF65-F5344CB8AC3E}">
        <p14:creationId xmlns:p14="http://schemas.microsoft.com/office/powerpoint/2010/main" val="4058835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ader &amp; icon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3" name="Picture Placeholder 2">
            <a:extLst>
              <a:ext uri="{FF2B5EF4-FFF2-40B4-BE49-F238E27FC236}">
                <a16:creationId xmlns:a16="http://schemas.microsoft.com/office/drawing/2014/main" id="{B4FC7E66-4F42-424E-A293-2832467625D2}"/>
              </a:ext>
            </a:extLst>
          </p:cNvPr>
          <p:cNvSpPr>
            <a:spLocks noGrp="1"/>
          </p:cNvSpPr>
          <p:nvPr>
            <p:ph type="pic" sz="quarter" idx="13" hasCustomPrompt="1"/>
          </p:nvPr>
        </p:nvSpPr>
        <p:spPr>
          <a:xfrm>
            <a:off x="1219200" y="1828800"/>
            <a:ext cx="1219200" cy="1219200"/>
          </a:xfrm>
        </p:spPr>
        <p:txBody>
          <a:bodyPr>
            <a:noAutofit/>
          </a:bodyPr>
          <a:lstStyle>
            <a:lvl1pPr marL="0" indent="0">
              <a:buNone/>
              <a:defRPr sz="2133"/>
            </a:lvl1pPr>
          </a:lstStyle>
          <a:p>
            <a:r>
              <a:rPr lang="en-US"/>
              <a:t>Click to add icon</a:t>
            </a:r>
          </a:p>
        </p:txBody>
      </p:sp>
      <p:sp>
        <p:nvSpPr>
          <p:cNvPr id="7" name="Text Placeholder 6">
            <a:extLst>
              <a:ext uri="{FF2B5EF4-FFF2-40B4-BE49-F238E27FC236}">
                <a16:creationId xmlns:a16="http://schemas.microsoft.com/office/drawing/2014/main" id="{2BD1A6E4-EA03-1B40-8C04-41B0309A3D0D}"/>
              </a:ext>
            </a:extLst>
          </p:cNvPr>
          <p:cNvSpPr>
            <a:spLocks noGrp="1"/>
          </p:cNvSpPr>
          <p:nvPr>
            <p:ph type="body" sz="quarter" idx="14" hasCustomPrompt="1"/>
          </p:nvPr>
        </p:nvSpPr>
        <p:spPr>
          <a:xfrm>
            <a:off x="6096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8" name="Text Placeholder 6">
            <a:extLst>
              <a:ext uri="{FF2B5EF4-FFF2-40B4-BE49-F238E27FC236}">
                <a16:creationId xmlns:a16="http://schemas.microsoft.com/office/drawing/2014/main" id="{654C8EC0-9C30-3543-A7B8-28399CF8F168}"/>
              </a:ext>
            </a:extLst>
          </p:cNvPr>
          <p:cNvSpPr>
            <a:spLocks noGrp="1"/>
          </p:cNvSpPr>
          <p:nvPr>
            <p:ph type="body" sz="quarter" idx="15" hasCustomPrompt="1"/>
          </p:nvPr>
        </p:nvSpPr>
        <p:spPr>
          <a:xfrm>
            <a:off x="6096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9" name="Picture Placeholder 2">
            <a:extLst>
              <a:ext uri="{FF2B5EF4-FFF2-40B4-BE49-F238E27FC236}">
                <a16:creationId xmlns:a16="http://schemas.microsoft.com/office/drawing/2014/main" id="{8D893610-95AB-DE4C-9591-EF84A7E68566}"/>
              </a:ext>
            </a:extLst>
          </p:cNvPr>
          <p:cNvSpPr>
            <a:spLocks noGrp="1"/>
          </p:cNvSpPr>
          <p:nvPr>
            <p:ph type="pic" sz="quarter" idx="16" hasCustomPrompt="1"/>
          </p:nvPr>
        </p:nvSpPr>
        <p:spPr>
          <a:xfrm>
            <a:off x="4047744" y="1828800"/>
            <a:ext cx="1219200" cy="1219200"/>
          </a:xfrm>
        </p:spPr>
        <p:txBody>
          <a:bodyPr>
            <a:noAutofit/>
          </a:bodyPr>
          <a:lstStyle>
            <a:lvl1pPr marL="0" indent="0">
              <a:buNone/>
              <a:defRPr sz="2133"/>
            </a:lvl1pPr>
          </a:lstStyle>
          <a:p>
            <a:r>
              <a:rPr lang="en-US"/>
              <a:t>Click to add icon</a:t>
            </a:r>
          </a:p>
        </p:txBody>
      </p:sp>
      <p:sp>
        <p:nvSpPr>
          <p:cNvPr id="10" name="Text Placeholder 6">
            <a:extLst>
              <a:ext uri="{FF2B5EF4-FFF2-40B4-BE49-F238E27FC236}">
                <a16:creationId xmlns:a16="http://schemas.microsoft.com/office/drawing/2014/main" id="{AC77022E-EDED-914C-8616-AA242F51AE8B}"/>
              </a:ext>
            </a:extLst>
          </p:cNvPr>
          <p:cNvSpPr>
            <a:spLocks noGrp="1"/>
          </p:cNvSpPr>
          <p:nvPr>
            <p:ph type="body" sz="quarter" idx="17" hasCustomPrompt="1"/>
          </p:nvPr>
        </p:nvSpPr>
        <p:spPr>
          <a:xfrm>
            <a:off x="3438144"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1" name="Text Placeholder 6">
            <a:extLst>
              <a:ext uri="{FF2B5EF4-FFF2-40B4-BE49-F238E27FC236}">
                <a16:creationId xmlns:a16="http://schemas.microsoft.com/office/drawing/2014/main" id="{D1B9A24B-CF9C-C945-8005-41043E0D96A2}"/>
              </a:ext>
            </a:extLst>
          </p:cNvPr>
          <p:cNvSpPr>
            <a:spLocks noGrp="1"/>
          </p:cNvSpPr>
          <p:nvPr>
            <p:ph type="body" sz="quarter" idx="18" hasCustomPrompt="1"/>
          </p:nvPr>
        </p:nvSpPr>
        <p:spPr>
          <a:xfrm>
            <a:off x="3438144"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2" name="Picture Placeholder 2">
            <a:extLst>
              <a:ext uri="{FF2B5EF4-FFF2-40B4-BE49-F238E27FC236}">
                <a16:creationId xmlns:a16="http://schemas.microsoft.com/office/drawing/2014/main" id="{A193DB8F-36F5-184D-B3E3-2508338EF276}"/>
              </a:ext>
            </a:extLst>
          </p:cNvPr>
          <p:cNvSpPr>
            <a:spLocks noGrp="1"/>
          </p:cNvSpPr>
          <p:nvPr>
            <p:ph type="pic" sz="quarter" idx="19" hasCustomPrompt="1"/>
          </p:nvPr>
        </p:nvSpPr>
        <p:spPr>
          <a:xfrm>
            <a:off x="6925056" y="1828800"/>
            <a:ext cx="1219200" cy="1219200"/>
          </a:xfrm>
        </p:spPr>
        <p:txBody>
          <a:bodyPr>
            <a:noAutofit/>
          </a:bodyPr>
          <a:lstStyle>
            <a:lvl1pPr marL="0" indent="0">
              <a:buNone/>
              <a:defRPr sz="2133"/>
            </a:lvl1pPr>
          </a:lstStyle>
          <a:p>
            <a:r>
              <a:rPr lang="en-US"/>
              <a:t>Click to add icon</a:t>
            </a:r>
          </a:p>
        </p:txBody>
      </p:sp>
      <p:sp>
        <p:nvSpPr>
          <p:cNvPr id="13" name="Text Placeholder 6">
            <a:extLst>
              <a:ext uri="{FF2B5EF4-FFF2-40B4-BE49-F238E27FC236}">
                <a16:creationId xmlns:a16="http://schemas.microsoft.com/office/drawing/2014/main" id="{500AD492-D007-5D40-884E-5F2416A7B9D3}"/>
              </a:ext>
            </a:extLst>
          </p:cNvPr>
          <p:cNvSpPr>
            <a:spLocks noGrp="1"/>
          </p:cNvSpPr>
          <p:nvPr>
            <p:ph type="body" sz="quarter" idx="20" hasCustomPrompt="1"/>
          </p:nvPr>
        </p:nvSpPr>
        <p:spPr>
          <a:xfrm>
            <a:off x="6315456"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4" name="Text Placeholder 6">
            <a:extLst>
              <a:ext uri="{FF2B5EF4-FFF2-40B4-BE49-F238E27FC236}">
                <a16:creationId xmlns:a16="http://schemas.microsoft.com/office/drawing/2014/main" id="{50500D15-600D-F64C-AAE1-A9891DDB145B}"/>
              </a:ext>
            </a:extLst>
          </p:cNvPr>
          <p:cNvSpPr>
            <a:spLocks noGrp="1"/>
          </p:cNvSpPr>
          <p:nvPr>
            <p:ph type="body" sz="quarter" idx="21" hasCustomPrompt="1"/>
          </p:nvPr>
        </p:nvSpPr>
        <p:spPr>
          <a:xfrm>
            <a:off x="6315456" y="3657599"/>
            <a:ext cx="2438400" cy="379656"/>
          </a:xfrm>
        </p:spPr>
        <p:txBody>
          <a:bodyPr>
            <a:sp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5" name="Picture Placeholder 2">
            <a:extLst>
              <a:ext uri="{FF2B5EF4-FFF2-40B4-BE49-F238E27FC236}">
                <a16:creationId xmlns:a16="http://schemas.microsoft.com/office/drawing/2014/main" id="{83159746-6860-6E4E-BEEA-622CFF57DA40}"/>
              </a:ext>
            </a:extLst>
          </p:cNvPr>
          <p:cNvSpPr>
            <a:spLocks noGrp="1"/>
          </p:cNvSpPr>
          <p:nvPr>
            <p:ph type="pic" sz="quarter" idx="22" hasCustomPrompt="1"/>
          </p:nvPr>
        </p:nvSpPr>
        <p:spPr>
          <a:xfrm>
            <a:off x="9753600" y="1828800"/>
            <a:ext cx="1219200" cy="1219200"/>
          </a:xfrm>
        </p:spPr>
        <p:txBody>
          <a:bodyPr>
            <a:noAutofit/>
          </a:bodyPr>
          <a:lstStyle>
            <a:lvl1pPr marL="0" indent="0">
              <a:buNone/>
              <a:defRPr sz="2133"/>
            </a:lvl1pPr>
          </a:lstStyle>
          <a:p>
            <a:r>
              <a:rPr lang="en-US"/>
              <a:t>Click to add icon</a:t>
            </a:r>
          </a:p>
        </p:txBody>
      </p:sp>
      <p:sp>
        <p:nvSpPr>
          <p:cNvPr id="16" name="Text Placeholder 6">
            <a:extLst>
              <a:ext uri="{FF2B5EF4-FFF2-40B4-BE49-F238E27FC236}">
                <a16:creationId xmlns:a16="http://schemas.microsoft.com/office/drawing/2014/main" id="{79A40F1F-D1D6-5E47-A57D-B4C538978198}"/>
              </a:ext>
            </a:extLst>
          </p:cNvPr>
          <p:cNvSpPr>
            <a:spLocks noGrp="1"/>
          </p:cNvSpPr>
          <p:nvPr>
            <p:ph type="body" sz="quarter" idx="23" hasCustomPrompt="1"/>
          </p:nvPr>
        </p:nvSpPr>
        <p:spPr>
          <a:xfrm>
            <a:off x="91440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7" name="Text Placeholder 6">
            <a:extLst>
              <a:ext uri="{FF2B5EF4-FFF2-40B4-BE49-F238E27FC236}">
                <a16:creationId xmlns:a16="http://schemas.microsoft.com/office/drawing/2014/main" id="{2C2B23CA-254B-9E4A-8C5C-217A22446D39}"/>
              </a:ext>
            </a:extLst>
          </p:cNvPr>
          <p:cNvSpPr>
            <a:spLocks noGrp="1"/>
          </p:cNvSpPr>
          <p:nvPr>
            <p:ph type="body" sz="quarter" idx="24" hasCustomPrompt="1"/>
          </p:nvPr>
        </p:nvSpPr>
        <p:spPr>
          <a:xfrm>
            <a:off x="91440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9" name="Content Placeholder 3">
            <a:extLst>
              <a:ext uri="{FF2B5EF4-FFF2-40B4-BE49-F238E27FC236}">
                <a16:creationId xmlns:a16="http://schemas.microsoft.com/office/drawing/2014/main" id="{E7AD39DF-F654-2146-981F-65641C1FFE9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22482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4.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2.sv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6123859"/>
            <a:ext cx="12192000" cy="7315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2" name="Title Placeholder 1"/>
          <p:cNvSpPr>
            <a:spLocks noGrp="1"/>
          </p:cNvSpPr>
          <p:nvPr>
            <p:ph type="title"/>
          </p:nvPr>
        </p:nvSpPr>
        <p:spPr>
          <a:xfrm>
            <a:off x="609600" y="243841"/>
            <a:ext cx="10972800" cy="759119"/>
          </a:xfrm>
          <a:prstGeom prst="rect">
            <a:avLst/>
          </a:prstGeom>
        </p:spPr>
        <p:txBody>
          <a:bodyPr vert="horz" wrap="square" lIns="91440" tIns="91440" rIns="91440" bIns="91440" rtlCol="0" anchor="t" anchorCtr="0">
            <a:spAutoFit/>
          </a:bodyPr>
          <a:lstStyle/>
          <a:p>
            <a:endParaRPr lang="en-US"/>
          </a:p>
        </p:txBody>
      </p:sp>
      <p:sp>
        <p:nvSpPr>
          <p:cNvPr id="3" name="Text Placeholder 2"/>
          <p:cNvSpPr>
            <a:spLocks noGrp="1"/>
          </p:cNvSpPr>
          <p:nvPr>
            <p:ph type="body" idx="1"/>
          </p:nvPr>
        </p:nvSpPr>
        <p:spPr>
          <a:xfrm>
            <a:off x="609600" y="1584960"/>
            <a:ext cx="10972800" cy="4023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i="0">
                <a:solidFill>
                  <a:schemeClr val="bg1"/>
                </a:solidFill>
                <a:latin typeface="Arial" panose="020B0604020202020204" pitchFamily="34" charset="0"/>
              </a:defRPr>
            </a:lvl1pPr>
          </a:lstStyle>
          <a:p>
            <a:fld id="{9DB2B9AF-7C7A-ED4B-8B47-5EFC4C7403E8}" type="slidenum">
              <a:rPr lang="en-US" smtClean="0"/>
              <a:pPr/>
              <a:t>‹#›</a:t>
            </a:fld>
            <a:endParaRPr lang="en-US"/>
          </a:p>
        </p:txBody>
      </p:sp>
      <p:pic>
        <p:nvPicPr>
          <p:cNvPr id="10" name="Picture 9">
            <a:extLst>
              <a:ext uri="{FF2B5EF4-FFF2-40B4-BE49-F238E27FC236}">
                <a16:creationId xmlns:a16="http://schemas.microsoft.com/office/drawing/2014/main" id="{17A996A8-7C30-284C-B616-6D5581931DF3}"/>
              </a:ext>
            </a:extLst>
          </p:cNvPr>
          <p:cNvPicPr>
            <a:picLocks noChangeAspect="1"/>
          </p:cNvPicPr>
          <p:nvPr userDrawn="1"/>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462884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609585" rtl="0" eaLnBrk="1" latinLnBrk="0" hangingPunct="1">
        <a:spcBef>
          <a:spcPct val="0"/>
        </a:spcBef>
        <a:buNone/>
        <a:defRPr sz="3733" b="1" i="0" kern="1200">
          <a:solidFill>
            <a:schemeClr val="tx2"/>
          </a:solidFill>
          <a:latin typeface="+mj-lt"/>
          <a:ea typeface="+mj-ea"/>
          <a:cs typeface="+mj-cs"/>
        </a:defRPr>
      </a:lvl1pPr>
    </p:titleStyle>
    <p:bodyStyle>
      <a:lvl1pPr marL="341367" indent="-341367" algn="l" defTabSz="609585" rtl="0" eaLnBrk="1" latinLnBrk="0" hangingPunct="1">
        <a:spcBef>
          <a:spcPts val="1333"/>
        </a:spcBef>
        <a:buFont typeface="Wingdings" pitchFamily="2" charset="2"/>
        <a:buChar char="§"/>
        <a:defRPr sz="2667" b="0" i="0" kern="1200">
          <a:solidFill>
            <a:schemeClr val="tx1"/>
          </a:solidFill>
          <a:latin typeface="+mn-lt"/>
          <a:ea typeface="+mn-ea"/>
          <a:cs typeface="+mn-cs"/>
        </a:defRPr>
      </a:lvl1pPr>
      <a:lvl2pPr marL="990575" indent="-380990" algn="l" defTabSz="609585" rtl="0" eaLnBrk="1" latinLnBrk="0" hangingPunct="1">
        <a:spcBef>
          <a:spcPts val="1333"/>
        </a:spcBef>
        <a:buFont typeface="Wingdings" pitchFamily="2" charset="2"/>
        <a:buChar char="§"/>
        <a:defRPr sz="2400" b="0" i="0" kern="1200">
          <a:solidFill>
            <a:schemeClr val="tx1"/>
          </a:solidFill>
          <a:latin typeface="+mn-lt"/>
          <a:ea typeface="+mn-ea"/>
          <a:cs typeface="+mn-cs"/>
        </a:defRPr>
      </a:lvl2pPr>
      <a:lvl3pPr marL="1523962" indent="-304792" algn="l" defTabSz="609585" rtl="0" eaLnBrk="1" latinLnBrk="0" hangingPunct="1">
        <a:spcBef>
          <a:spcPts val="1333"/>
        </a:spcBef>
        <a:buFont typeface="Wingdings" pitchFamily="2" charset="2"/>
        <a:buChar char="§"/>
        <a:defRPr sz="2133" b="0" i="0" kern="1200">
          <a:solidFill>
            <a:schemeClr val="tx1"/>
          </a:solidFill>
          <a:latin typeface="+mn-lt"/>
          <a:ea typeface="+mn-ea"/>
          <a:cs typeface="+mn-cs"/>
        </a:defRPr>
      </a:lvl3pPr>
      <a:lvl4pPr marL="2133547" indent="-304792" algn="l" defTabSz="609585" rtl="0" eaLnBrk="1" latinLnBrk="0" hangingPunct="1">
        <a:spcBef>
          <a:spcPts val="1333"/>
        </a:spcBef>
        <a:buFont typeface="Wingdings" pitchFamily="2" charset="2"/>
        <a:buChar char="§"/>
        <a:defRPr sz="2133" b="0" i="0" kern="1200">
          <a:solidFill>
            <a:schemeClr val="tx1"/>
          </a:solidFill>
          <a:latin typeface="+mn-lt"/>
          <a:ea typeface="+mn-ea"/>
          <a:cs typeface="+mn-cs"/>
        </a:defRPr>
      </a:lvl4pPr>
      <a:lvl5pPr marL="2743131" indent="-304792" algn="l" defTabSz="609585" rtl="0" eaLnBrk="1" latinLnBrk="0" hangingPunct="1">
        <a:spcBef>
          <a:spcPts val="1333"/>
        </a:spcBef>
        <a:buFont typeface="Wingdings" pitchFamily="2" charset="2"/>
        <a:buChar char="§"/>
        <a:defRPr sz="2133" b="0" i="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6123859"/>
            <a:ext cx="12192000" cy="7315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2" name="Title Placeholder 1"/>
          <p:cNvSpPr>
            <a:spLocks noGrp="1"/>
          </p:cNvSpPr>
          <p:nvPr>
            <p:ph type="title"/>
          </p:nvPr>
        </p:nvSpPr>
        <p:spPr>
          <a:xfrm>
            <a:off x="609600" y="243841"/>
            <a:ext cx="10972800" cy="759119"/>
          </a:xfrm>
          <a:prstGeom prst="rect">
            <a:avLst/>
          </a:prstGeom>
        </p:spPr>
        <p:txBody>
          <a:bodyPr vert="horz" wrap="square" lIns="91440" tIns="91440" rIns="91440" bIns="91440" rtlCol="0" anchor="t" anchorCtr="0">
            <a:spAutoFit/>
          </a:bodyPr>
          <a:lstStyle/>
          <a:p>
            <a:endParaRPr lang="en-US" dirty="0"/>
          </a:p>
        </p:txBody>
      </p:sp>
      <p:sp>
        <p:nvSpPr>
          <p:cNvPr id="3" name="Text Placeholder 2"/>
          <p:cNvSpPr>
            <a:spLocks noGrp="1"/>
          </p:cNvSpPr>
          <p:nvPr>
            <p:ph type="body" idx="1"/>
          </p:nvPr>
        </p:nvSpPr>
        <p:spPr>
          <a:xfrm>
            <a:off x="609600" y="1584960"/>
            <a:ext cx="10972800" cy="40233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i="0">
                <a:solidFill>
                  <a:schemeClr val="bg1"/>
                </a:solidFill>
                <a:latin typeface="Arial" panose="020B0604020202020204" pitchFamily="34" charset="0"/>
              </a:defRPr>
            </a:lvl1pPr>
          </a:lstStyle>
          <a:p>
            <a:fld id="{9DB2B9AF-7C7A-ED4B-8B47-5EFC4C7403E8}" type="slidenum">
              <a:rPr lang="en-US" smtClean="0"/>
              <a:pPr/>
              <a:t>‹#›</a:t>
            </a:fld>
            <a:endParaRPr lang="en-US" dirty="0"/>
          </a:p>
        </p:txBody>
      </p:sp>
      <p:pic>
        <p:nvPicPr>
          <p:cNvPr id="10" name="Picture 9">
            <a:extLst>
              <a:ext uri="{FF2B5EF4-FFF2-40B4-BE49-F238E27FC236}">
                <a16:creationId xmlns:a16="http://schemas.microsoft.com/office/drawing/2014/main" id="{17A996A8-7C30-284C-B616-6D5581931DF3}"/>
              </a:ext>
            </a:extLst>
          </p:cNvPr>
          <p:cNvPicPr>
            <a:picLocks noChangeAspect="1"/>
          </p:cNvPicPr>
          <p:nvPr userDrawn="1"/>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419963813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609585" rtl="0" eaLnBrk="1" latinLnBrk="0" hangingPunct="1">
        <a:spcBef>
          <a:spcPct val="0"/>
        </a:spcBef>
        <a:buNone/>
        <a:defRPr sz="3733" b="0" i="0" kern="1200">
          <a:solidFill>
            <a:schemeClr val="tx2"/>
          </a:solidFill>
          <a:latin typeface="Arial" panose="020B0604020202020204" pitchFamily="34" charset="0"/>
          <a:ea typeface="+mj-ea"/>
          <a:cs typeface="+mj-cs"/>
        </a:defRPr>
      </a:lvl1pPr>
    </p:titleStyle>
    <p:bodyStyle>
      <a:lvl1pPr marL="341367" indent="-341367" algn="l" defTabSz="609585" rtl="0" eaLnBrk="1" latinLnBrk="0" hangingPunct="1">
        <a:spcBef>
          <a:spcPts val="1333"/>
        </a:spcBef>
        <a:buFont typeface="Wingdings" pitchFamily="2" charset="2"/>
        <a:buChar char="§"/>
        <a:defRPr sz="2667" b="0" i="0" kern="1200">
          <a:solidFill>
            <a:schemeClr val="tx1"/>
          </a:solidFill>
          <a:latin typeface="Arial" panose="020B0604020202020204" pitchFamily="34" charset="0"/>
          <a:ea typeface="+mn-ea"/>
          <a:cs typeface="+mn-cs"/>
        </a:defRPr>
      </a:lvl1pPr>
      <a:lvl2pPr marL="990575" indent="-380990" algn="l" defTabSz="609585" rtl="0" eaLnBrk="1" latinLnBrk="0" hangingPunct="1">
        <a:spcBef>
          <a:spcPts val="1333"/>
        </a:spcBef>
        <a:buFont typeface="Wingdings" pitchFamily="2" charset="2"/>
        <a:buChar char="§"/>
        <a:defRPr sz="2400" b="0" i="0" kern="1200">
          <a:solidFill>
            <a:schemeClr val="tx1"/>
          </a:solidFill>
          <a:latin typeface="Arial" panose="020B0604020202020204" pitchFamily="34" charset="0"/>
          <a:ea typeface="+mn-ea"/>
          <a:cs typeface="+mn-cs"/>
        </a:defRPr>
      </a:lvl2pPr>
      <a:lvl3pPr marL="1523962" indent="-304792" algn="l" defTabSz="609585" rtl="0" eaLnBrk="1" latinLnBrk="0" hangingPunct="1">
        <a:spcBef>
          <a:spcPts val="1333"/>
        </a:spcBef>
        <a:buFont typeface="Wingdings" pitchFamily="2" charset="2"/>
        <a:buChar char="§"/>
        <a:defRPr sz="2133" b="0" i="0" kern="1200">
          <a:solidFill>
            <a:schemeClr val="tx1"/>
          </a:solidFill>
          <a:latin typeface="Arial" panose="020B0604020202020204" pitchFamily="34" charset="0"/>
          <a:ea typeface="+mn-ea"/>
          <a:cs typeface="+mn-cs"/>
        </a:defRPr>
      </a:lvl3pPr>
      <a:lvl4pPr marL="2133547" indent="-304792" algn="l" defTabSz="609585" rtl="0" eaLnBrk="1" latinLnBrk="0" hangingPunct="1">
        <a:spcBef>
          <a:spcPts val="1333"/>
        </a:spcBef>
        <a:buFont typeface="Wingdings" pitchFamily="2" charset="2"/>
        <a:buChar char="§"/>
        <a:defRPr sz="2133" b="0" i="0" kern="1200">
          <a:solidFill>
            <a:schemeClr val="tx1"/>
          </a:solidFill>
          <a:latin typeface="Arial" panose="020B0604020202020204" pitchFamily="34" charset="0"/>
          <a:ea typeface="+mn-ea"/>
          <a:cs typeface="+mn-cs"/>
        </a:defRPr>
      </a:lvl4pPr>
      <a:lvl5pPr marL="2743131" indent="-304792" algn="l" defTabSz="609585" rtl="0" eaLnBrk="1" latinLnBrk="0" hangingPunct="1">
        <a:spcBef>
          <a:spcPts val="1333"/>
        </a:spcBef>
        <a:buFont typeface="Wingdings" pitchFamily="2" charset="2"/>
        <a:buChar char="§"/>
        <a:defRPr sz="2133" b="0" i="0" kern="1200">
          <a:solidFill>
            <a:schemeClr val="tx1"/>
          </a:solidFill>
          <a:latin typeface="Arial" panose="020B060402020202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12" Type="http://schemas.microsoft.com/office/2007/relationships/hdphoto" Target="../media/hdphoto5.wdp"/><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8.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A64E3-97E8-BB4E-98F4-30A9432A8F0E}"/>
              </a:ext>
            </a:extLst>
          </p:cNvPr>
          <p:cNvSpPr>
            <a:spLocks noGrp="1"/>
          </p:cNvSpPr>
          <p:nvPr>
            <p:ph type="title"/>
          </p:nvPr>
        </p:nvSpPr>
        <p:spPr>
          <a:xfrm>
            <a:off x="1219199" y="2211362"/>
            <a:ext cx="9144000" cy="2031454"/>
          </a:xfrm>
        </p:spPr>
        <p:txBody>
          <a:bodyPr anchor="b"/>
          <a:lstStyle/>
          <a:p>
            <a:r>
              <a:rPr lang="en-US" sz="6650" dirty="0"/>
              <a:t>FSA: </a:t>
            </a:r>
            <a:br>
              <a:rPr lang="en-US" sz="6650" dirty="0"/>
            </a:br>
            <a:r>
              <a:rPr lang="en-US" sz="6650" dirty="0"/>
              <a:t>A flexible way to save</a:t>
            </a:r>
          </a:p>
        </p:txBody>
      </p:sp>
      <p:sp>
        <p:nvSpPr>
          <p:cNvPr id="8" name="Content Placeholder 5">
            <a:extLst>
              <a:ext uri="{FF2B5EF4-FFF2-40B4-BE49-F238E27FC236}">
                <a16:creationId xmlns:a16="http://schemas.microsoft.com/office/drawing/2014/main" id="{A56AE98F-7161-6442-9B5D-23848815B033}"/>
              </a:ext>
            </a:extLst>
          </p:cNvPr>
          <p:cNvSpPr txBox="1">
            <a:spLocks/>
          </p:cNvSpPr>
          <p:nvPr/>
        </p:nvSpPr>
        <p:spPr>
          <a:xfrm>
            <a:off x="4127266" y="831008"/>
            <a:ext cx="9623191" cy="512897"/>
          </a:xfrm>
          <a:prstGeom prst="rect">
            <a:avLst/>
          </a:prstGeom>
        </p:spPr>
        <p:txBody>
          <a:bodyPr vert="horz" lIns="0" tIns="60960" rIns="0" bIns="60960" rtlCol="0" anchor="t">
            <a:spAutoFit/>
          </a:bodyPr>
          <a:lstStyle>
            <a:lvl1pPr marL="0" indent="0" algn="l" defTabSz="457200" rtl="0" eaLnBrk="1" latinLnBrk="0" hangingPunct="1">
              <a:spcBef>
                <a:spcPts val="1000"/>
              </a:spcBef>
              <a:buFont typeface="Wingdings" pitchFamily="2" charset="2"/>
              <a:buNone/>
              <a:defRPr sz="2400" b="0" i="0" kern="1200">
                <a:solidFill>
                  <a:srgbClr val="FFFFFF"/>
                </a:solidFill>
                <a:latin typeface="Sanchez Slab Bold" panose="02000000000000000000" pitchFamily="2" charset="0"/>
                <a:ea typeface="+mn-ea"/>
                <a:cs typeface="+mn-cs"/>
              </a:defRPr>
            </a:lvl1pPr>
            <a:lvl2pPr marL="457189" indent="0" algn="l" defTabSz="457200" rtl="0" eaLnBrk="1" latinLnBrk="0" hangingPunct="1">
              <a:spcBef>
                <a:spcPts val="1000"/>
              </a:spcBef>
              <a:buFont typeface="Wingdings" pitchFamily="2" charset="2"/>
              <a:buNone/>
              <a:defRPr sz="1800" b="0" i="0" kern="1200">
                <a:solidFill>
                  <a:schemeClr val="tx1"/>
                </a:solidFill>
                <a:latin typeface="Helvetica Condensed" panose="020B0606020202030204" pitchFamily="34" charset="0"/>
                <a:ea typeface="+mn-ea"/>
                <a:cs typeface="+mn-cs"/>
              </a:defRPr>
            </a:lvl2pPr>
            <a:lvl3pPr marL="914378" indent="0" algn="l" defTabSz="457200" rtl="0" eaLnBrk="1" latinLnBrk="0" hangingPunct="1">
              <a:spcBef>
                <a:spcPts val="1000"/>
              </a:spcBef>
              <a:buFont typeface="Wingdings" pitchFamily="2" charset="2"/>
              <a:buNone/>
              <a:defRPr sz="1600" b="0" i="0" kern="1200">
                <a:solidFill>
                  <a:schemeClr val="tx1"/>
                </a:solidFill>
                <a:latin typeface="Helvetica Condensed" panose="020B0606020202030204" pitchFamily="34" charset="0"/>
                <a:ea typeface="+mn-ea"/>
                <a:cs typeface="+mn-cs"/>
              </a:defRPr>
            </a:lvl3pPr>
            <a:lvl4pPr marL="1371566" indent="0" algn="l" defTabSz="457200" rtl="0" eaLnBrk="1" latinLnBrk="0" hangingPunct="1">
              <a:spcBef>
                <a:spcPts val="1000"/>
              </a:spcBef>
              <a:buFont typeface="Wingdings" pitchFamily="2" charset="2"/>
              <a:buNone/>
              <a:defRPr sz="1600" b="0" i="0" kern="1200">
                <a:solidFill>
                  <a:schemeClr val="tx1"/>
                </a:solidFill>
                <a:latin typeface="Helvetica Condensed" panose="020B0606020202030204" pitchFamily="34" charset="0"/>
                <a:ea typeface="+mn-ea"/>
                <a:cs typeface="+mn-cs"/>
              </a:defRPr>
            </a:lvl4pPr>
            <a:lvl5pPr marL="1828754" indent="0" algn="l" defTabSz="457200" rtl="0" eaLnBrk="1" latinLnBrk="0" hangingPunct="1">
              <a:spcBef>
                <a:spcPts val="1000"/>
              </a:spcBef>
              <a:buFont typeface="Wingdings" pitchFamily="2" charset="2"/>
              <a:buNone/>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1333"/>
              </a:spcBef>
              <a:spcAft>
                <a:spcPts val="0"/>
              </a:spcAft>
              <a:buClrTx/>
              <a:buSzTx/>
              <a:buFont typeface="Wingdings" pitchFamily="2" charset="2"/>
              <a:buNone/>
              <a:tabLst/>
              <a:defRPr/>
            </a:pPr>
            <a:r>
              <a:rPr kumimoji="0" lang="en-US" sz="2500" b="0" i="0" u="none" strike="noStrike" kern="1200" cap="none" spc="0" normalizeH="0" baseline="0" noProof="0">
                <a:ln>
                  <a:noFill/>
                </a:ln>
                <a:solidFill>
                  <a:srgbClr val="FFFFFF"/>
                </a:solidFill>
                <a:effectLst/>
                <a:uLnTx/>
                <a:uFillTx/>
                <a:latin typeface="Arial"/>
                <a:ea typeface="+mn-ea"/>
                <a:cs typeface="+mn-cs"/>
              </a:rPr>
              <a:t>Flexible Spending Account (FSA)</a:t>
            </a:r>
          </a:p>
        </p:txBody>
      </p:sp>
      <p:cxnSp>
        <p:nvCxnSpPr>
          <p:cNvPr id="9" name="Straight Connector 8">
            <a:extLst>
              <a:ext uri="{FF2B5EF4-FFF2-40B4-BE49-F238E27FC236}">
                <a16:creationId xmlns:a16="http://schemas.microsoft.com/office/drawing/2014/main" id="{86E94628-27CE-DB45-886B-D87D7BA91380}"/>
              </a:ext>
            </a:extLst>
          </p:cNvPr>
          <p:cNvCxnSpPr>
            <a:cxnSpLocks/>
          </p:cNvCxnSpPr>
          <p:nvPr/>
        </p:nvCxnSpPr>
        <p:spPr>
          <a:xfrm>
            <a:off x="3901440" y="855392"/>
            <a:ext cx="0" cy="432187"/>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8210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7647364-A007-464F-B345-0044AA631224}"/>
              </a:ext>
            </a:extLst>
          </p:cNvPr>
          <p:cNvGrpSpPr/>
          <p:nvPr/>
        </p:nvGrpSpPr>
        <p:grpSpPr>
          <a:xfrm>
            <a:off x="716662" y="3485088"/>
            <a:ext cx="5379338" cy="1522853"/>
            <a:chOff x="546519" y="2891691"/>
            <a:chExt cx="5379338" cy="1522853"/>
          </a:xfrm>
        </p:grpSpPr>
        <p:grpSp>
          <p:nvGrpSpPr>
            <p:cNvPr id="21" name="Group 20">
              <a:extLst>
                <a:ext uri="{FF2B5EF4-FFF2-40B4-BE49-F238E27FC236}">
                  <a16:creationId xmlns:a16="http://schemas.microsoft.com/office/drawing/2014/main" id="{96CB2D16-83E4-FE4B-8294-DBC560B4252F}"/>
                </a:ext>
              </a:extLst>
            </p:cNvPr>
            <p:cNvGrpSpPr/>
            <p:nvPr/>
          </p:nvGrpSpPr>
          <p:grpSpPr>
            <a:xfrm>
              <a:off x="546519" y="2891691"/>
              <a:ext cx="2877029" cy="1522853"/>
              <a:chOff x="546519" y="1785547"/>
              <a:chExt cx="2877029" cy="1522853"/>
            </a:xfrm>
          </p:grpSpPr>
          <p:sp>
            <p:nvSpPr>
              <p:cNvPr id="22" name="Title 2">
                <a:extLst>
                  <a:ext uri="{FF2B5EF4-FFF2-40B4-BE49-F238E27FC236}">
                    <a16:creationId xmlns:a16="http://schemas.microsoft.com/office/drawing/2014/main" id="{97C594B9-739E-2C4B-9AB2-C2283F2BA41C}"/>
                  </a:ext>
                </a:extLst>
              </p:cNvPr>
              <p:cNvSpPr txBox="1">
                <a:spLocks/>
              </p:cNvSpPr>
              <p:nvPr/>
            </p:nvSpPr>
            <p:spPr>
              <a:xfrm>
                <a:off x="546520" y="1785547"/>
                <a:ext cx="1711223" cy="943207"/>
              </a:xfrm>
              <a:prstGeom prst="rect">
                <a:avLst/>
              </a:prstGeom>
            </p:spPr>
            <p:txBody>
              <a:bodyPr vert="horz" wrap="square" lIns="91440" tIns="91440" rIns="91440" bIns="91440" rtlCol="0" anchor="t" anchorCtr="0">
                <a:spAutoFit/>
              </a:bodyPr>
              <a:lstStyle>
                <a:lvl1pPr algn="l" defTabSz="609585" rtl="0" eaLnBrk="1" latinLnBrk="0" hangingPunct="1">
                  <a:spcBef>
                    <a:spcPct val="0"/>
                  </a:spcBef>
                  <a:buNone/>
                  <a:defRPr sz="3733" b="1" i="0" kern="1200">
                    <a:solidFill>
                      <a:schemeClr val="tx2"/>
                    </a:solidFill>
                    <a:latin typeface="+mj-lt"/>
                    <a:ea typeface="+mj-ea"/>
                    <a:cs typeface="+mj-cs"/>
                  </a:defRPr>
                </a:lvl1pPr>
              </a:lstStyle>
              <a:p>
                <a:pPr marL="0" marR="0" lvl="0" indent="0" algn="l" defTabSz="609585" rtl="0" eaLnBrk="1" fontAlgn="auto" latinLnBrk="0" hangingPunct="1">
                  <a:lnSpc>
                    <a:spcPct val="130000"/>
                  </a:lnSpc>
                  <a:spcBef>
                    <a:spcPct val="0"/>
                  </a:spcBef>
                  <a:spcAft>
                    <a:spcPts val="1800"/>
                  </a:spcAft>
                  <a:buClrTx/>
                  <a:buSzTx/>
                  <a:buFontTx/>
                  <a:buNone/>
                  <a:tabLst/>
                  <a:defRPr/>
                </a:pPr>
                <a:r>
                  <a:rPr kumimoji="0" lang="en-US" sz="2000" b="0" i="0" u="none" strike="noStrike" kern="1200" cap="none" spc="0" normalizeH="0" baseline="0" noProof="0">
                    <a:ln>
                      <a:noFill/>
                    </a:ln>
                    <a:solidFill>
                      <a:srgbClr val="626362"/>
                    </a:solidFill>
                    <a:effectLst/>
                    <a:uLnTx/>
                    <a:uFillTx/>
                    <a:latin typeface="Arial"/>
                    <a:ea typeface="+mj-ea"/>
                    <a:cs typeface="+mj-cs"/>
                  </a:rPr>
                  <a:t>Deion contributes</a:t>
                </a:r>
              </a:p>
            </p:txBody>
          </p:sp>
          <p:sp>
            <p:nvSpPr>
              <p:cNvPr id="23" name="TextBox 22">
                <a:extLst>
                  <a:ext uri="{FF2B5EF4-FFF2-40B4-BE49-F238E27FC236}">
                    <a16:creationId xmlns:a16="http://schemas.microsoft.com/office/drawing/2014/main" id="{DF9B0023-917A-2849-84F7-CA11778DCCD2}"/>
                  </a:ext>
                </a:extLst>
              </p:cNvPr>
              <p:cNvSpPr txBox="1"/>
              <p:nvPr/>
            </p:nvSpPr>
            <p:spPr>
              <a:xfrm>
                <a:off x="546519" y="2728754"/>
                <a:ext cx="2877029" cy="579646"/>
              </a:xfrm>
              <a:prstGeom prst="rect">
                <a:avLst/>
              </a:prstGeom>
              <a:noFill/>
            </p:spPr>
            <p:txBody>
              <a:bodyPr wrap="square" rtlCol="0">
                <a:spAutoFit/>
              </a:bodyPr>
              <a:lstStyle/>
              <a:p>
                <a:pPr marL="0" marR="0" lvl="0" indent="0" algn="l" defTabSz="914400" rtl="0" eaLnBrk="1" fontAlgn="auto" latinLnBrk="0" hangingPunct="1">
                  <a:lnSpc>
                    <a:spcPts val="3813"/>
                  </a:lnSpc>
                  <a:spcBef>
                    <a:spcPts val="0"/>
                  </a:spcBef>
                  <a:spcAft>
                    <a:spcPts val="4000"/>
                  </a:spcAft>
                  <a:buClrTx/>
                  <a:buSzTx/>
                  <a:buFontTx/>
                  <a:buNone/>
                  <a:tabLst/>
                  <a:defRPr/>
                </a:pPr>
                <a:r>
                  <a:rPr kumimoji="0" lang="en-US" sz="32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$2,000</a:t>
                </a:r>
              </a:p>
            </p:txBody>
          </p:sp>
        </p:grpSp>
        <p:grpSp>
          <p:nvGrpSpPr>
            <p:cNvPr id="59" name="Group 58">
              <a:extLst>
                <a:ext uri="{FF2B5EF4-FFF2-40B4-BE49-F238E27FC236}">
                  <a16:creationId xmlns:a16="http://schemas.microsoft.com/office/drawing/2014/main" id="{AD21DE12-8095-A74E-A471-5B7F067EB7B1}"/>
                </a:ext>
              </a:extLst>
            </p:cNvPr>
            <p:cNvGrpSpPr/>
            <p:nvPr/>
          </p:nvGrpSpPr>
          <p:grpSpPr>
            <a:xfrm>
              <a:off x="3048828" y="2891691"/>
              <a:ext cx="2877029" cy="1522853"/>
              <a:chOff x="546519" y="1785547"/>
              <a:chExt cx="2877029" cy="1522853"/>
            </a:xfrm>
          </p:grpSpPr>
          <p:sp>
            <p:nvSpPr>
              <p:cNvPr id="60" name="Title 2">
                <a:extLst>
                  <a:ext uri="{FF2B5EF4-FFF2-40B4-BE49-F238E27FC236}">
                    <a16:creationId xmlns:a16="http://schemas.microsoft.com/office/drawing/2014/main" id="{6F078AEA-021E-8F4C-A898-8EC2866E28A6}"/>
                  </a:ext>
                </a:extLst>
              </p:cNvPr>
              <p:cNvSpPr txBox="1">
                <a:spLocks/>
              </p:cNvSpPr>
              <p:nvPr/>
            </p:nvSpPr>
            <p:spPr>
              <a:xfrm>
                <a:off x="546519" y="1785547"/>
                <a:ext cx="2080879" cy="943207"/>
              </a:xfrm>
              <a:prstGeom prst="rect">
                <a:avLst/>
              </a:prstGeom>
            </p:spPr>
            <p:txBody>
              <a:bodyPr vert="horz" wrap="square" lIns="91440" tIns="91440" rIns="91440" bIns="91440" rtlCol="0" anchor="t" anchorCtr="0">
                <a:spAutoFit/>
              </a:bodyPr>
              <a:lstStyle>
                <a:lvl1pPr algn="l" defTabSz="609585" rtl="0" eaLnBrk="1" latinLnBrk="0" hangingPunct="1">
                  <a:spcBef>
                    <a:spcPct val="0"/>
                  </a:spcBef>
                  <a:buNone/>
                  <a:defRPr sz="3733" b="1" i="0" kern="1200">
                    <a:solidFill>
                      <a:schemeClr val="tx2"/>
                    </a:solidFill>
                    <a:latin typeface="+mj-lt"/>
                    <a:ea typeface="+mj-ea"/>
                    <a:cs typeface="+mj-cs"/>
                  </a:defRPr>
                </a:lvl1pPr>
              </a:lstStyle>
              <a:p>
                <a:pPr marL="0" marR="0" lvl="0" indent="0" algn="l" defTabSz="609585" rtl="0" eaLnBrk="1" fontAlgn="auto" latinLnBrk="0" hangingPunct="1">
                  <a:lnSpc>
                    <a:spcPct val="130000"/>
                  </a:lnSpc>
                  <a:spcBef>
                    <a:spcPct val="0"/>
                  </a:spcBef>
                  <a:spcAft>
                    <a:spcPts val="1800"/>
                  </a:spcAft>
                  <a:buClrTx/>
                  <a:buSzTx/>
                  <a:buFontTx/>
                  <a:buNone/>
                  <a:tabLst/>
                  <a:defRPr/>
                </a:pPr>
                <a:r>
                  <a:rPr kumimoji="0" lang="en-US" sz="2000" b="0" i="0" u="none" strike="noStrike" kern="1200" cap="none" spc="0" normalizeH="0" baseline="0" noProof="0">
                    <a:ln>
                      <a:noFill/>
                    </a:ln>
                    <a:solidFill>
                      <a:srgbClr val="626362"/>
                    </a:solidFill>
                    <a:effectLst/>
                    <a:uLnTx/>
                    <a:uFillTx/>
                    <a:latin typeface="Arial"/>
                    <a:ea typeface="+mj-ea"/>
                    <a:cs typeface="+mj-cs"/>
                  </a:rPr>
                  <a:t>His annual tax savings</a:t>
                </a:r>
                <a:r>
                  <a:rPr kumimoji="0" lang="en-US" sz="2000" b="0" i="0" u="none" strike="noStrike" kern="1200" cap="none" spc="0" normalizeH="0" baseline="30000" noProof="0">
                    <a:ln>
                      <a:noFill/>
                    </a:ln>
                    <a:solidFill>
                      <a:srgbClr val="626362"/>
                    </a:solidFill>
                    <a:effectLst/>
                    <a:uLnTx/>
                    <a:uFillTx/>
                    <a:latin typeface="Arial"/>
                    <a:ea typeface="+mj-ea"/>
                    <a:cs typeface="+mj-cs"/>
                  </a:rPr>
                  <a:t>1 </a:t>
                </a:r>
                <a:r>
                  <a:rPr kumimoji="0" lang="en-US" sz="2000" b="0" i="0" u="none" strike="noStrike" kern="1200" cap="none" spc="0" normalizeH="0" baseline="0" noProof="0">
                    <a:ln>
                      <a:noFill/>
                    </a:ln>
                    <a:solidFill>
                      <a:srgbClr val="626362"/>
                    </a:solidFill>
                    <a:effectLst/>
                    <a:uLnTx/>
                    <a:uFillTx/>
                    <a:latin typeface="Arial"/>
                    <a:ea typeface="+mj-ea"/>
                    <a:cs typeface="+mj-cs"/>
                  </a:rPr>
                  <a:t>are</a:t>
                </a:r>
              </a:p>
            </p:txBody>
          </p:sp>
          <p:sp>
            <p:nvSpPr>
              <p:cNvPr id="61" name="TextBox 60">
                <a:extLst>
                  <a:ext uri="{FF2B5EF4-FFF2-40B4-BE49-F238E27FC236}">
                    <a16:creationId xmlns:a16="http://schemas.microsoft.com/office/drawing/2014/main" id="{66FFE29A-966E-224A-9D32-A213FE67CA1F}"/>
                  </a:ext>
                </a:extLst>
              </p:cNvPr>
              <p:cNvSpPr txBox="1"/>
              <p:nvPr/>
            </p:nvSpPr>
            <p:spPr>
              <a:xfrm>
                <a:off x="546519" y="2728754"/>
                <a:ext cx="2877029" cy="579646"/>
              </a:xfrm>
              <a:prstGeom prst="rect">
                <a:avLst/>
              </a:prstGeom>
              <a:noFill/>
            </p:spPr>
            <p:txBody>
              <a:bodyPr wrap="square" rtlCol="0">
                <a:spAutoFit/>
              </a:bodyPr>
              <a:lstStyle/>
              <a:p>
                <a:pPr marL="0" marR="0" lvl="0" indent="0" algn="l" defTabSz="914400" rtl="0" eaLnBrk="1" fontAlgn="auto" latinLnBrk="0" hangingPunct="1">
                  <a:lnSpc>
                    <a:spcPts val="3813"/>
                  </a:lnSpc>
                  <a:spcBef>
                    <a:spcPts val="0"/>
                  </a:spcBef>
                  <a:spcAft>
                    <a:spcPts val="4000"/>
                  </a:spcAft>
                  <a:buClrTx/>
                  <a:buSzTx/>
                  <a:buFontTx/>
                  <a:buNone/>
                  <a:tabLst/>
                  <a:defRPr/>
                </a:pPr>
                <a:r>
                  <a:rPr kumimoji="0" lang="en-US" sz="32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$600</a:t>
                </a:r>
              </a:p>
            </p:txBody>
          </p:sp>
        </p:grpSp>
        <p:cxnSp>
          <p:nvCxnSpPr>
            <p:cNvPr id="62" name="Straight Connector 61">
              <a:extLst>
                <a:ext uri="{FF2B5EF4-FFF2-40B4-BE49-F238E27FC236}">
                  <a16:creationId xmlns:a16="http://schemas.microsoft.com/office/drawing/2014/main" id="{FE047C11-9FE8-5742-9AF7-7AC3B6724833}"/>
                </a:ext>
              </a:extLst>
            </p:cNvPr>
            <p:cNvCxnSpPr>
              <a:cxnSpLocks/>
            </p:cNvCxnSpPr>
            <p:nvPr/>
          </p:nvCxnSpPr>
          <p:spPr>
            <a:xfrm>
              <a:off x="2509339" y="2971901"/>
              <a:ext cx="0" cy="1442643"/>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sp>
        <p:nvSpPr>
          <p:cNvPr id="63" name="Title 2">
            <a:extLst>
              <a:ext uri="{FF2B5EF4-FFF2-40B4-BE49-F238E27FC236}">
                <a16:creationId xmlns:a16="http://schemas.microsoft.com/office/drawing/2014/main" id="{BB7FE49B-A4A2-434C-B01B-EBF37EB04D15}"/>
              </a:ext>
            </a:extLst>
          </p:cNvPr>
          <p:cNvSpPr txBox="1">
            <a:spLocks/>
          </p:cNvSpPr>
          <p:nvPr/>
        </p:nvSpPr>
        <p:spPr>
          <a:xfrm>
            <a:off x="546519" y="6070154"/>
            <a:ext cx="4615031" cy="615553"/>
          </a:xfrm>
          <a:prstGeom prst="rect">
            <a:avLst/>
          </a:prstGeom>
          <a:solidFill>
            <a:schemeClr val="bg1"/>
          </a:solid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30000" noProof="0">
                <a:ln>
                  <a:noFill/>
                </a:ln>
                <a:solidFill>
                  <a:srgbClr val="FFFFFF">
                    <a:lumMod val="50000"/>
                  </a:srgbClr>
                </a:solidFill>
                <a:effectLst/>
                <a:uLnTx/>
                <a:uFillTx/>
                <a:latin typeface="Arial" panose="020B0604020202020204" pitchFamily="34" charset="0"/>
                <a:ea typeface="+mj-ea"/>
                <a:cs typeface="Arial" panose="020B0604020202020204" pitchFamily="34" charset="0"/>
              </a:rPr>
              <a:t>1</a:t>
            </a:r>
            <a:r>
              <a:rPr kumimoji="0" lang="en-US" sz="800" b="0" i="0" u="none" strike="noStrike" kern="1200" cap="none" spc="0" normalizeH="0" baseline="0" noProof="0">
                <a:ln>
                  <a:noFill/>
                </a:ln>
                <a:solidFill>
                  <a:srgbClr val="FFFFFF">
                    <a:lumMod val="50000"/>
                  </a:srgbClr>
                </a:solidFill>
                <a:effectLst/>
                <a:uLnTx/>
                <a:uFillTx/>
                <a:latin typeface="Arial" panose="020B0604020202020204" pitchFamily="34" charset="0"/>
                <a:ea typeface="+mj-ea"/>
                <a:cs typeface="Arial" panose="020B0604020202020204" pitchFamily="34" charset="0"/>
              </a:rPr>
              <a:t>Assumes Deion pays 30% of his income in federal, state and social security taxes. Actual tax savings will depend on your HSA contributions, applicable State tax rates and your personal tax situation. Please consult your tax adviser for details.</a:t>
            </a:r>
          </a:p>
        </p:txBody>
      </p:sp>
      <p:pic>
        <p:nvPicPr>
          <p:cNvPr id="18" name="Picture 2">
            <a:extLst>
              <a:ext uri="{FF2B5EF4-FFF2-40B4-BE49-F238E27FC236}">
                <a16:creationId xmlns:a16="http://schemas.microsoft.com/office/drawing/2014/main" id="{29347FC5-44C3-6F44-8790-3E7BA634E50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flipH="1">
            <a:off x="5930501" y="0"/>
            <a:ext cx="6966825" cy="687686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D936002A-D928-B94F-BA18-35AD994C6001}"/>
              </a:ext>
            </a:extLst>
          </p:cNvPr>
          <p:cNvSpPr/>
          <p:nvPr/>
        </p:nvSpPr>
        <p:spPr>
          <a:xfrm>
            <a:off x="5312349" y="-9431"/>
            <a:ext cx="3816170" cy="6867432"/>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
        <p:nvSpPr>
          <p:cNvPr id="24" name="Title 2">
            <a:extLst>
              <a:ext uri="{FF2B5EF4-FFF2-40B4-BE49-F238E27FC236}">
                <a16:creationId xmlns:a16="http://schemas.microsoft.com/office/drawing/2014/main" id="{573F3C57-72F8-1B49-B859-8034B9FB3CB0}"/>
              </a:ext>
            </a:extLst>
          </p:cNvPr>
          <p:cNvSpPr>
            <a:spLocks noGrp="1"/>
          </p:cNvSpPr>
          <p:nvPr>
            <p:ph type="title"/>
          </p:nvPr>
        </p:nvSpPr>
        <p:spPr>
          <a:xfrm>
            <a:off x="548640" y="274320"/>
            <a:ext cx="6516433" cy="882293"/>
          </a:xfrm>
        </p:spPr>
        <p:txBody>
          <a:bodyPr/>
          <a:lstStyle/>
          <a:p>
            <a:pPr>
              <a:lnSpc>
                <a:spcPts val="6080"/>
              </a:lnSpc>
            </a:pPr>
            <a:r>
              <a:rPr lang="en-US" sz="3800" dirty="0"/>
              <a:t>Meet Deion</a:t>
            </a:r>
          </a:p>
        </p:txBody>
      </p:sp>
      <p:sp>
        <p:nvSpPr>
          <p:cNvPr id="25" name="Title 2">
            <a:extLst>
              <a:ext uri="{FF2B5EF4-FFF2-40B4-BE49-F238E27FC236}">
                <a16:creationId xmlns:a16="http://schemas.microsoft.com/office/drawing/2014/main" id="{CFFB5657-8D27-5344-B968-E043E464CAFD}"/>
              </a:ext>
            </a:extLst>
          </p:cNvPr>
          <p:cNvSpPr txBox="1">
            <a:spLocks/>
          </p:cNvSpPr>
          <p:nvPr/>
        </p:nvSpPr>
        <p:spPr>
          <a:xfrm>
            <a:off x="548640" y="1056665"/>
            <a:ext cx="5132386" cy="1960088"/>
          </a:xfrm>
          <a:prstGeom prst="rect">
            <a:avLst/>
          </a:prstGeom>
        </p:spPr>
        <p:txBody>
          <a:bodyPr vert="horz" wrap="square" lIns="91440" tIns="91440" rIns="91440" bIns="91440" rtlCol="0" anchor="t" anchorCtr="0">
            <a:spAutoFit/>
          </a:bodyPr>
          <a:lstStyle>
            <a:lvl1pPr algn="l" defTabSz="609585" rtl="0" eaLnBrk="1" latinLnBrk="0" hangingPunct="1">
              <a:spcBef>
                <a:spcPct val="0"/>
              </a:spcBef>
              <a:buNone/>
              <a:defRPr sz="3733" b="1" i="0" kern="1200">
                <a:solidFill>
                  <a:schemeClr val="tx2"/>
                </a:solidFill>
                <a:latin typeface="+mj-lt"/>
                <a:ea typeface="+mj-ea"/>
                <a:cs typeface="+mj-cs"/>
              </a:defRPr>
            </a:lvl1pPr>
          </a:lstStyle>
          <a:p>
            <a:pPr marL="0" marR="0" lvl="0" indent="0" algn="l" defTabSz="609585" rtl="0" eaLnBrk="1" fontAlgn="auto" latinLnBrk="0" hangingPunct="1">
              <a:lnSpc>
                <a:spcPct val="130000"/>
              </a:lnSpc>
              <a:spcBef>
                <a:spcPct val="0"/>
              </a:spcBef>
              <a:spcAft>
                <a:spcPts val="1200"/>
              </a:spcAft>
              <a:buClrTx/>
              <a:buSzTx/>
              <a:buFontTx/>
              <a:buNone/>
              <a:tabLst/>
              <a:defRPr/>
            </a:pPr>
            <a:r>
              <a:rPr kumimoji="0" lang="en-US" sz="2200" b="0" i="0" u="none" strike="noStrike" kern="1200" cap="none" spc="0" normalizeH="0" baseline="0" noProof="0" dirty="0">
                <a:ln>
                  <a:noFill/>
                </a:ln>
                <a:solidFill>
                  <a:srgbClr val="626362"/>
                </a:solidFill>
                <a:effectLst/>
                <a:uLnTx/>
                <a:uFillTx/>
                <a:latin typeface="Arial"/>
                <a:ea typeface="+mj-ea"/>
                <a:cs typeface="+mj-cs"/>
              </a:rPr>
              <a:t>FSA Plan  |  Contribution Limit $2,750</a:t>
            </a:r>
          </a:p>
          <a:p>
            <a:pPr marL="0" marR="0" lvl="0" indent="0" algn="l" defTabSz="609585" rtl="0" eaLnBrk="1" fontAlgn="auto" latinLnBrk="0" hangingPunct="1">
              <a:lnSpc>
                <a:spcPct val="120000"/>
              </a:lnSpc>
              <a:spcBef>
                <a:spcPct val="0"/>
              </a:spcBef>
              <a:spcAft>
                <a:spcPts val="1200"/>
              </a:spcAft>
              <a:buClrTx/>
              <a:buSzTx/>
              <a:buFontTx/>
              <a:buNone/>
              <a:tabLst/>
              <a:defRPr/>
            </a:pPr>
            <a:r>
              <a:rPr kumimoji="0" lang="en-US" sz="2200" b="0" i="0" u="none" strike="noStrike" kern="1200" cap="none" spc="0" normalizeH="0" baseline="0" noProof="0" dirty="0">
                <a:ln>
                  <a:noFill/>
                </a:ln>
                <a:solidFill>
                  <a:srgbClr val="626362"/>
                </a:solidFill>
                <a:effectLst/>
                <a:uLnTx/>
                <a:uFillTx/>
                <a:latin typeface="Arial"/>
                <a:ea typeface="+mj-ea"/>
                <a:cs typeface="+mj-cs"/>
              </a:rPr>
              <a:t>He’s budgeting his annual medical </a:t>
            </a:r>
            <a:br>
              <a:rPr kumimoji="0" lang="en-US" sz="2200" b="0" i="0" u="none" strike="noStrike" kern="1200" cap="none" spc="0" normalizeH="0" baseline="0" noProof="0" dirty="0">
                <a:ln>
                  <a:noFill/>
                </a:ln>
                <a:solidFill>
                  <a:srgbClr val="626362"/>
                </a:solidFill>
                <a:effectLst/>
                <a:uLnTx/>
                <a:uFillTx/>
                <a:latin typeface="Arial"/>
                <a:ea typeface="+mj-ea"/>
                <a:cs typeface="+mj-cs"/>
              </a:rPr>
            </a:br>
            <a:r>
              <a:rPr kumimoji="0" lang="en-US" sz="2200" b="0" i="0" u="none" strike="noStrike" kern="1200" cap="none" spc="0" normalizeH="0" baseline="0" noProof="0" dirty="0">
                <a:ln>
                  <a:noFill/>
                </a:ln>
                <a:solidFill>
                  <a:srgbClr val="626362"/>
                </a:solidFill>
                <a:effectLst/>
                <a:uLnTx/>
                <a:uFillTx/>
                <a:latin typeface="Arial"/>
                <a:ea typeface="+mj-ea"/>
                <a:cs typeface="+mj-cs"/>
              </a:rPr>
              <a:t>expenses and hoping to save enough </a:t>
            </a:r>
            <a:br>
              <a:rPr kumimoji="0" lang="en-US" sz="2200" b="0" i="0" u="none" strike="noStrike" kern="1200" cap="none" spc="0" normalizeH="0" baseline="0" noProof="0" dirty="0">
                <a:ln>
                  <a:noFill/>
                </a:ln>
                <a:solidFill>
                  <a:srgbClr val="626362"/>
                </a:solidFill>
                <a:effectLst/>
                <a:uLnTx/>
                <a:uFillTx/>
                <a:latin typeface="Arial"/>
                <a:ea typeface="+mj-ea"/>
                <a:cs typeface="+mj-cs"/>
              </a:rPr>
            </a:br>
            <a:r>
              <a:rPr kumimoji="0" lang="en-US" sz="2200" b="0" i="0" u="none" strike="noStrike" kern="1200" cap="none" spc="0" normalizeH="0" baseline="0" noProof="0" dirty="0">
                <a:ln>
                  <a:noFill/>
                </a:ln>
                <a:solidFill>
                  <a:srgbClr val="626362"/>
                </a:solidFill>
                <a:effectLst/>
                <a:uLnTx/>
                <a:uFillTx/>
                <a:latin typeface="Arial"/>
                <a:ea typeface="+mj-ea"/>
                <a:cs typeface="+mj-cs"/>
              </a:rPr>
              <a:t>for some nice prescription sunglasses.</a:t>
            </a:r>
          </a:p>
        </p:txBody>
      </p:sp>
      <p:sp>
        <p:nvSpPr>
          <p:cNvPr id="16" name="Rectangle 15">
            <a:extLst>
              <a:ext uri="{FF2B5EF4-FFF2-40B4-BE49-F238E27FC236}">
                <a16:creationId xmlns:a16="http://schemas.microsoft.com/office/drawing/2014/main" id="{F35C3C56-E3F6-0F43-868A-495429D2888E}"/>
              </a:ext>
            </a:extLst>
          </p:cNvPr>
          <p:cNvSpPr/>
          <p:nvPr/>
        </p:nvSpPr>
        <p:spPr>
          <a:xfrm>
            <a:off x="5504854" y="-9432"/>
            <a:ext cx="3816170" cy="6886294"/>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Tree>
    <p:extLst>
      <p:ext uri="{BB962C8B-B14F-4D97-AF65-F5344CB8AC3E}">
        <p14:creationId xmlns:p14="http://schemas.microsoft.com/office/powerpoint/2010/main" val="3881740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5ED686-4097-40EA-BDC8-9C6AB4A4251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B2B9AF-7C7A-ED4B-8B47-5EFC4C7403E8}"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B76DF604-D4D7-D34F-B7BC-59A2EFF10D0D}"/>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20" name="TextBox 19">
            <a:extLst>
              <a:ext uri="{FF2B5EF4-FFF2-40B4-BE49-F238E27FC236}">
                <a16:creationId xmlns:a16="http://schemas.microsoft.com/office/drawing/2014/main" id="{FDD73754-4583-9A49-B7FB-FF0B72153181}"/>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graphicFrame>
        <p:nvGraphicFramePr>
          <p:cNvPr id="19" name="Table 18">
            <a:extLst>
              <a:ext uri="{FF2B5EF4-FFF2-40B4-BE49-F238E27FC236}">
                <a16:creationId xmlns:a16="http://schemas.microsoft.com/office/drawing/2014/main" id="{D264C13E-36F5-4B41-95E3-FB3D47F43DA8}"/>
              </a:ext>
            </a:extLst>
          </p:cNvPr>
          <p:cNvGraphicFramePr>
            <a:graphicFrameLocks noGrp="1"/>
          </p:cNvGraphicFramePr>
          <p:nvPr/>
        </p:nvGraphicFramePr>
        <p:xfrm>
          <a:off x="588524" y="2494990"/>
          <a:ext cx="3121628" cy="2970622"/>
        </p:xfrm>
        <a:graphic>
          <a:graphicData uri="http://schemas.openxmlformats.org/drawingml/2006/table">
            <a:tbl>
              <a:tblPr firstRow="1" bandRow="1">
                <a:tableStyleId>{5C22544A-7EE6-4342-B048-85BDC9FD1C3A}</a:tableStyleId>
              </a:tblPr>
              <a:tblGrid>
                <a:gridCol w="3121628">
                  <a:extLst>
                    <a:ext uri="{9D8B030D-6E8A-4147-A177-3AD203B41FA5}">
                      <a16:colId xmlns:a16="http://schemas.microsoft.com/office/drawing/2014/main" val="3875472367"/>
                    </a:ext>
                  </a:extLst>
                </a:gridCol>
              </a:tblGrid>
              <a:tr h="413098">
                <a:tc>
                  <a:txBody>
                    <a:bodyPr/>
                    <a:lstStyle/>
                    <a:p>
                      <a:r>
                        <a:rPr lang="en-US" sz="1700" b="0" i="0">
                          <a:solidFill>
                            <a:schemeClr val="tx1"/>
                          </a:solidFill>
                          <a:latin typeface="+mn-lt"/>
                        </a:rPr>
                        <a:t>Without an FSA</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090125"/>
                  </a:ext>
                </a:extLst>
              </a:tr>
              <a:tr h="601556">
                <a:tc>
                  <a:txBody>
                    <a:bodyPr/>
                    <a:lstStyle/>
                    <a:p>
                      <a:r>
                        <a:rPr lang="en-US" sz="1700" b="0" i="0">
                          <a:solidFill>
                            <a:schemeClr val="tx1"/>
                          </a:solidFill>
                          <a:latin typeface="+mn-lt"/>
                        </a:rPr>
                        <a:t>+ $2,000 from paycheck</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1651311"/>
                  </a:ext>
                </a:extLst>
              </a:tr>
              <a:tr h="601556">
                <a:tc>
                  <a:txBody>
                    <a:bodyPr/>
                    <a:lstStyle/>
                    <a:p>
                      <a:r>
                        <a:rPr lang="en-US" sz="1700" b="0" i="0">
                          <a:solidFill>
                            <a:schemeClr val="tx1"/>
                          </a:solidFill>
                          <a:latin typeface="+mn-lt"/>
                        </a:rPr>
                        <a:t>- $600 to taxes</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6450325"/>
                  </a:ext>
                </a:extLst>
              </a:tr>
              <a:tr h="601556">
                <a:tc>
                  <a:txBody>
                    <a:bodyPr/>
                    <a:lstStyle/>
                    <a:p>
                      <a:r>
                        <a:rPr lang="en-US" sz="1700" b="0" i="0" dirty="0">
                          <a:solidFill>
                            <a:schemeClr val="tx1"/>
                          </a:solidFill>
                          <a:latin typeface="+mn-lt"/>
                        </a:rPr>
                        <a:t>- $1,350 in medical expenses</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9271544"/>
                  </a:ext>
                </a:extLst>
              </a:tr>
              <a:tr h="677702">
                <a:tc>
                  <a:txBody>
                    <a:bodyPr/>
                    <a:lstStyle/>
                    <a:p>
                      <a:r>
                        <a:rPr lang="en-US" sz="2400" b="1" i="0" dirty="0">
                          <a:solidFill>
                            <a:schemeClr val="tx1"/>
                          </a:solidFill>
                          <a:latin typeface="+mn-lt"/>
                        </a:rPr>
                        <a:t>$50</a:t>
                      </a:r>
                      <a:br>
                        <a:rPr lang="en-US" sz="1700" b="1" i="0" dirty="0">
                          <a:solidFill>
                            <a:schemeClr val="tx1"/>
                          </a:solidFill>
                          <a:latin typeface="+mn-lt"/>
                        </a:rPr>
                      </a:br>
                      <a:r>
                        <a:rPr lang="en-US" sz="1700" b="0" i="0" dirty="0">
                          <a:solidFill>
                            <a:schemeClr val="tx1"/>
                          </a:solidFill>
                          <a:latin typeface="+mn-lt"/>
                        </a:rPr>
                        <a:t>leftover</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1859316"/>
                  </a:ext>
                </a:extLst>
              </a:tr>
            </a:tbl>
          </a:graphicData>
        </a:graphic>
      </p:graphicFrame>
      <p:pic>
        <p:nvPicPr>
          <p:cNvPr id="17" name="Picture 2">
            <a:extLst>
              <a:ext uri="{FF2B5EF4-FFF2-40B4-BE49-F238E27FC236}">
                <a16:creationId xmlns:a16="http://schemas.microsoft.com/office/drawing/2014/main" id="{D4ECCECB-AC7E-A14D-905E-8539CCAC7DFF}"/>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colorTemperature colorTemp="6100"/>
                    </a14:imgEffect>
                  </a14:imgLayer>
                </a14:imgProps>
              </a:ext>
              <a:ext uri="{28A0092B-C50C-407E-A947-70E740481C1C}">
                <a14:useLocalDpi xmlns:a14="http://schemas.microsoft.com/office/drawing/2010/main"/>
              </a:ext>
            </a:extLst>
          </a:blip>
          <a:srcRect/>
          <a:stretch/>
        </p:blipFill>
        <p:spPr bwMode="auto">
          <a:xfrm>
            <a:off x="5391235" y="0"/>
            <a:ext cx="680076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314D4D6-D653-A944-8B62-2F50654B78BF}"/>
              </a:ext>
            </a:extLst>
          </p:cNvPr>
          <p:cNvSpPr txBox="1"/>
          <p:nvPr/>
        </p:nvSpPr>
        <p:spPr>
          <a:xfrm>
            <a:off x="6190593" y="263048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13" name="Title 2">
            <a:extLst>
              <a:ext uri="{FF2B5EF4-FFF2-40B4-BE49-F238E27FC236}">
                <a16:creationId xmlns:a16="http://schemas.microsoft.com/office/drawing/2014/main" id="{B58A74F5-3803-7F43-87E0-6E244A0100E5}"/>
              </a:ext>
            </a:extLst>
          </p:cNvPr>
          <p:cNvSpPr txBox="1">
            <a:spLocks/>
          </p:cNvSpPr>
          <p:nvPr/>
        </p:nvSpPr>
        <p:spPr>
          <a:xfrm>
            <a:off x="546519" y="6070154"/>
            <a:ext cx="6085509" cy="492443"/>
          </a:xfrm>
          <a:prstGeom prst="rect">
            <a:avLst/>
          </a:prstGeom>
          <a:solidFill>
            <a:schemeClr val="bg1"/>
          </a:solid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30000" noProof="0">
                <a:ln>
                  <a:noFill/>
                </a:ln>
                <a:solidFill>
                  <a:srgbClr val="FFFFFF">
                    <a:lumMod val="50000"/>
                  </a:srgbClr>
                </a:solidFill>
                <a:effectLst/>
                <a:uLnTx/>
                <a:uFillTx/>
                <a:latin typeface="Arial" panose="020B0604020202020204" pitchFamily="34" charset="0"/>
                <a:ea typeface="+mj-ea"/>
                <a:cs typeface="Arial" panose="020B0604020202020204" pitchFamily="34" charset="0"/>
              </a:rPr>
              <a:t>1</a:t>
            </a:r>
            <a:r>
              <a:rPr kumimoji="0" lang="en-US" sz="800" b="0" i="0" u="none" strike="noStrike" kern="1200" cap="none" spc="0" normalizeH="0" baseline="0" noProof="0">
                <a:ln>
                  <a:noFill/>
                </a:ln>
                <a:solidFill>
                  <a:srgbClr val="FFFFFF">
                    <a:lumMod val="50000"/>
                  </a:srgbClr>
                </a:solidFill>
                <a:effectLst/>
                <a:uLnTx/>
                <a:uFillTx/>
                <a:latin typeface="Arial" panose="020B0604020202020204" pitchFamily="34" charset="0"/>
                <a:ea typeface="+mj-ea"/>
                <a:cs typeface="Arial" panose="020B0604020202020204" pitchFamily="34" charset="0"/>
              </a:rPr>
              <a:t>Assumes Deion pays 30% of his income in federal, state and social security taxes. Actual tax savings will depend on your HSA contributions, applicable State tax rates and your personal tax situation. Please consult your tax adviser for details.</a:t>
            </a:r>
          </a:p>
        </p:txBody>
      </p:sp>
      <p:sp>
        <p:nvSpPr>
          <p:cNvPr id="14" name="Rectangle 13">
            <a:extLst>
              <a:ext uri="{FF2B5EF4-FFF2-40B4-BE49-F238E27FC236}">
                <a16:creationId xmlns:a16="http://schemas.microsoft.com/office/drawing/2014/main" id="{E73E0C5B-620B-C646-938F-8D2BEE14B3C9}"/>
              </a:ext>
            </a:extLst>
          </p:cNvPr>
          <p:cNvSpPr/>
          <p:nvPr/>
        </p:nvSpPr>
        <p:spPr>
          <a:xfrm>
            <a:off x="4785822" y="12032"/>
            <a:ext cx="4978241"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
        <p:nvSpPr>
          <p:cNvPr id="15" name="Rectangle 14">
            <a:extLst>
              <a:ext uri="{FF2B5EF4-FFF2-40B4-BE49-F238E27FC236}">
                <a16:creationId xmlns:a16="http://schemas.microsoft.com/office/drawing/2014/main" id="{C225CDDF-292F-8740-8E7C-D234B8686765}"/>
              </a:ext>
            </a:extLst>
          </p:cNvPr>
          <p:cNvSpPr/>
          <p:nvPr/>
        </p:nvSpPr>
        <p:spPr>
          <a:xfrm>
            <a:off x="4994369" y="12032"/>
            <a:ext cx="4978241"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48640" y="274320"/>
            <a:ext cx="7655898" cy="882293"/>
          </a:xfrm>
        </p:spPr>
        <p:txBody>
          <a:bodyPr/>
          <a:lstStyle/>
          <a:p>
            <a:pPr>
              <a:lnSpc>
                <a:spcPts val="6080"/>
              </a:lnSpc>
            </a:pPr>
            <a:r>
              <a:rPr lang="en-US" sz="3800" dirty="0"/>
              <a:t>Deion’s FSA savings</a:t>
            </a:r>
            <a:endParaRPr lang="en-US" sz="3800" baseline="30000" dirty="0"/>
          </a:p>
        </p:txBody>
      </p:sp>
      <p:sp>
        <p:nvSpPr>
          <p:cNvPr id="27" name="Title 2">
            <a:extLst>
              <a:ext uri="{FF2B5EF4-FFF2-40B4-BE49-F238E27FC236}">
                <a16:creationId xmlns:a16="http://schemas.microsoft.com/office/drawing/2014/main" id="{4A6CBBE0-7D73-0943-BA25-ACEEB554F7B4}"/>
              </a:ext>
            </a:extLst>
          </p:cNvPr>
          <p:cNvSpPr txBox="1">
            <a:spLocks/>
          </p:cNvSpPr>
          <p:nvPr/>
        </p:nvSpPr>
        <p:spPr>
          <a:xfrm>
            <a:off x="546519" y="1056661"/>
            <a:ext cx="6800765" cy="1019062"/>
          </a:xfrm>
          <a:prstGeom prst="rect">
            <a:avLst/>
          </a:prstGeom>
        </p:spPr>
        <p:txBody>
          <a:bodyPr vert="horz" wrap="square" lIns="91440" tIns="91440" rIns="91440" bIns="91440" rtlCol="0" anchor="t" anchorCtr="0">
            <a:spAutoFit/>
          </a:bodyPr>
          <a:lstStyle>
            <a:lvl1pPr algn="l" defTabSz="609585" rtl="0" eaLnBrk="1" latinLnBrk="0" hangingPunct="1">
              <a:spcBef>
                <a:spcPct val="0"/>
              </a:spcBef>
              <a:buNone/>
              <a:defRPr sz="3733" b="1" i="0" kern="1200">
                <a:solidFill>
                  <a:schemeClr val="tx2"/>
                </a:solidFill>
                <a:latin typeface="+mj-lt"/>
                <a:ea typeface="+mj-ea"/>
                <a:cs typeface="+mj-cs"/>
              </a:defRPr>
            </a:lvl1pPr>
          </a:lstStyle>
          <a:p>
            <a:pPr marL="0" marR="0" lvl="0" indent="0" algn="l" defTabSz="609585" rtl="0" eaLnBrk="1" fontAlgn="auto" latinLnBrk="0" hangingPunct="1">
              <a:lnSpc>
                <a:spcPct val="130000"/>
              </a:lnSpc>
              <a:spcBef>
                <a:spcPct val="0"/>
              </a:spcBef>
              <a:spcAft>
                <a:spcPts val="1200"/>
              </a:spcAft>
              <a:buClrTx/>
              <a:buSzTx/>
              <a:buFontTx/>
              <a:buNone/>
              <a:tabLst/>
              <a:defRPr/>
            </a:pPr>
            <a:r>
              <a:rPr kumimoji="0" lang="en-US" sz="2200" b="0" i="0" u="none" strike="noStrike" kern="1200" cap="none" spc="0" normalizeH="0" baseline="0" noProof="0" dirty="0">
                <a:ln>
                  <a:noFill/>
                </a:ln>
                <a:solidFill>
                  <a:srgbClr val="626362"/>
                </a:solidFill>
                <a:effectLst/>
                <a:uLnTx/>
                <a:uFillTx/>
                <a:latin typeface="Arial"/>
                <a:ea typeface="+mj-ea"/>
                <a:cs typeface="+mj-cs"/>
              </a:rPr>
              <a:t>After $1,350 in expenses near the end of the year, he’s curious to see if he has enough for the glasses. </a:t>
            </a:r>
          </a:p>
        </p:txBody>
      </p:sp>
      <p:graphicFrame>
        <p:nvGraphicFramePr>
          <p:cNvPr id="16" name="Table 15">
            <a:extLst>
              <a:ext uri="{FF2B5EF4-FFF2-40B4-BE49-F238E27FC236}">
                <a16:creationId xmlns:a16="http://schemas.microsoft.com/office/drawing/2014/main" id="{36EB24B9-65C6-2F40-90B1-DEACEEEBC96C}"/>
              </a:ext>
            </a:extLst>
          </p:cNvPr>
          <p:cNvGraphicFramePr>
            <a:graphicFrameLocks noGrp="1"/>
          </p:cNvGraphicFramePr>
          <p:nvPr>
            <p:extLst>
              <p:ext uri="{D42A27DB-BD31-4B8C-83A1-F6EECF244321}">
                <p14:modId xmlns:p14="http://schemas.microsoft.com/office/powerpoint/2010/main" val="521167171"/>
              </p:ext>
            </p:extLst>
          </p:nvPr>
        </p:nvGraphicFramePr>
        <p:xfrm>
          <a:off x="4212442" y="2494990"/>
          <a:ext cx="3062501" cy="3229702"/>
        </p:xfrm>
        <a:graphic>
          <a:graphicData uri="http://schemas.openxmlformats.org/drawingml/2006/table">
            <a:tbl>
              <a:tblPr firstRow="1" bandRow="1">
                <a:tableStyleId>{5C22544A-7EE6-4342-B048-85BDC9FD1C3A}</a:tableStyleId>
              </a:tblPr>
              <a:tblGrid>
                <a:gridCol w="3062501">
                  <a:extLst>
                    <a:ext uri="{9D8B030D-6E8A-4147-A177-3AD203B41FA5}">
                      <a16:colId xmlns:a16="http://schemas.microsoft.com/office/drawing/2014/main" val="3875472367"/>
                    </a:ext>
                  </a:extLst>
                </a:gridCol>
              </a:tblGrid>
              <a:tr h="41309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700" b="0" i="0" dirty="0">
                          <a:solidFill>
                            <a:srgbClr val="007A96"/>
                          </a:solidFill>
                          <a:latin typeface="+mn-lt"/>
                        </a:rPr>
                        <a:t>With an FSA</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090125"/>
                  </a:ext>
                </a:extLst>
              </a:tr>
              <a:tr h="601556">
                <a:tc>
                  <a:txBody>
                    <a:bodyPr/>
                    <a:lstStyle/>
                    <a:p>
                      <a:r>
                        <a:rPr lang="en-US" sz="1700" b="0" i="0" dirty="0">
                          <a:solidFill>
                            <a:schemeClr val="tx1"/>
                          </a:solidFill>
                          <a:latin typeface="+mn-lt"/>
                        </a:rPr>
                        <a:t>+ $2,000 in FSA</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1651311"/>
                  </a:ext>
                </a:extLst>
              </a:tr>
              <a:tr h="601556">
                <a:tc>
                  <a:txBody>
                    <a:bodyPr/>
                    <a:lstStyle/>
                    <a:p>
                      <a:r>
                        <a:rPr lang="en-US" sz="1700" b="0" i="0">
                          <a:solidFill>
                            <a:schemeClr val="tx1"/>
                          </a:solidFill>
                          <a:latin typeface="+mn-lt"/>
                        </a:rPr>
                        <a:t>- $0 to taxes</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108852"/>
                  </a:ext>
                </a:extLst>
              </a:tr>
              <a:tr h="601556">
                <a:tc>
                  <a:txBody>
                    <a:bodyPr/>
                    <a:lstStyle/>
                    <a:p>
                      <a:r>
                        <a:rPr lang="en-US" sz="1700" b="0" i="0">
                          <a:solidFill>
                            <a:schemeClr val="tx1"/>
                          </a:solidFill>
                          <a:latin typeface="+mn-lt"/>
                        </a:rPr>
                        <a:t>- 1,350 in medical expenses</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26309"/>
                  </a:ext>
                </a:extLst>
              </a:tr>
              <a:tr h="601556">
                <a:tc>
                  <a:txBody>
                    <a:bodyPr/>
                    <a:lstStyle/>
                    <a:p>
                      <a:r>
                        <a:rPr lang="en-US" sz="2400" b="1" i="0" dirty="0">
                          <a:solidFill>
                            <a:srgbClr val="007A96"/>
                          </a:solidFill>
                          <a:latin typeface="+mn-lt"/>
                        </a:rPr>
                        <a:t>$650 </a:t>
                      </a:r>
                      <a:br>
                        <a:rPr lang="en-US" sz="2400" b="1" i="0" dirty="0">
                          <a:solidFill>
                            <a:srgbClr val="007A96"/>
                          </a:solidFill>
                          <a:latin typeface="+mn-lt"/>
                        </a:rPr>
                      </a:br>
                      <a:r>
                        <a:rPr lang="en-US" sz="1700" b="0" i="0" dirty="0">
                          <a:solidFill>
                            <a:srgbClr val="007A96"/>
                          </a:solidFill>
                          <a:latin typeface="+mn-lt"/>
                        </a:rPr>
                        <a:t>leftover for </a:t>
                      </a:r>
                      <a:br>
                        <a:rPr lang="en-US" sz="1700" b="0" i="0" dirty="0">
                          <a:solidFill>
                            <a:srgbClr val="007A96"/>
                          </a:solidFill>
                          <a:latin typeface="+mn-lt"/>
                        </a:rPr>
                      </a:br>
                      <a:r>
                        <a:rPr lang="en-US" sz="1700" b="0" i="0" dirty="0">
                          <a:solidFill>
                            <a:srgbClr val="007A96"/>
                          </a:solidFill>
                          <a:latin typeface="+mn-lt"/>
                        </a:rPr>
                        <a:t>prescription sunglasses</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5932967"/>
                  </a:ext>
                </a:extLst>
              </a:tr>
            </a:tbl>
          </a:graphicData>
        </a:graphic>
      </p:graphicFrame>
    </p:spTree>
    <p:extLst>
      <p:ext uri="{BB962C8B-B14F-4D97-AF65-F5344CB8AC3E}">
        <p14:creationId xmlns:p14="http://schemas.microsoft.com/office/powerpoint/2010/main" val="229586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9ACB61-AFF5-944E-84A7-23F234FE1150}"/>
              </a:ext>
            </a:extLst>
          </p:cNvPr>
          <p:cNvSpPr/>
          <p:nvPr/>
        </p:nvSpPr>
        <p:spPr>
          <a:xfrm>
            <a:off x="-4975" y="2"/>
            <a:ext cx="12192000" cy="68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BD349245-7338-5C46-9A18-10EBB5C1B302}"/>
              </a:ext>
            </a:extLst>
          </p:cNvPr>
          <p:cNvGrpSpPr/>
          <p:nvPr/>
        </p:nvGrpSpPr>
        <p:grpSpPr>
          <a:xfrm>
            <a:off x="542822" y="1052197"/>
            <a:ext cx="11649179" cy="4753606"/>
            <a:chOff x="542822" y="345197"/>
            <a:chExt cx="11649179" cy="4753606"/>
          </a:xfrm>
        </p:grpSpPr>
        <p:sp>
          <p:nvSpPr>
            <p:cNvPr id="8" name="Rectangle 7">
              <a:extLst>
                <a:ext uri="{FF2B5EF4-FFF2-40B4-BE49-F238E27FC236}">
                  <a16:creationId xmlns:a16="http://schemas.microsoft.com/office/drawing/2014/main" id="{4925D1A2-B79C-6942-B09D-AFDD378EA542}"/>
                </a:ext>
              </a:extLst>
            </p:cNvPr>
            <p:cNvSpPr/>
            <p:nvPr/>
          </p:nvSpPr>
          <p:spPr>
            <a:xfrm>
              <a:off x="6096001" y="345197"/>
              <a:ext cx="6096000" cy="475360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grpSp>
          <p:nvGrpSpPr>
            <p:cNvPr id="4" name="Group 3">
              <a:extLst>
                <a:ext uri="{FF2B5EF4-FFF2-40B4-BE49-F238E27FC236}">
                  <a16:creationId xmlns:a16="http://schemas.microsoft.com/office/drawing/2014/main" id="{9B95C7D1-8682-634E-8EB5-8EF1065F9CCA}"/>
                </a:ext>
              </a:extLst>
            </p:cNvPr>
            <p:cNvGrpSpPr/>
            <p:nvPr/>
          </p:nvGrpSpPr>
          <p:grpSpPr>
            <a:xfrm>
              <a:off x="542822" y="921507"/>
              <a:ext cx="5163711" cy="3129449"/>
              <a:chOff x="542822" y="921507"/>
              <a:chExt cx="5163711" cy="3129449"/>
            </a:xfrm>
          </p:grpSpPr>
          <p:sp>
            <p:nvSpPr>
              <p:cNvPr id="14" name="TextBox 13">
                <a:extLst>
                  <a:ext uri="{FF2B5EF4-FFF2-40B4-BE49-F238E27FC236}">
                    <a16:creationId xmlns:a16="http://schemas.microsoft.com/office/drawing/2014/main" id="{D1E22D61-FB4A-5B4E-8423-CDAAF901235A}"/>
                  </a:ext>
                </a:extLst>
              </p:cNvPr>
              <p:cNvSpPr txBox="1"/>
              <p:nvPr/>
            </p:nvSpPr>
            <p:spPr>
              <a:xfrm>
                <a:off x="548640" y="1757187"/>
                <a:ext cx="5157893" cy="229376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592C82"/>
                    </a:solidFill>
                    <a:effectLst/>
                    <a:uLnTx/>
                    <a:uFillTx/>
                    <a:latin typeface="Arial" panose="020B0604020202020204" pitchFamily="34" charset="0"/>
                    <a:ea typeface="+mn-ea"/>
                    <a:cs typeface="Arial" panose="020B0604020202020204" pitchFamily="34" charset="0"/>
                  </a:rPr>
                  <a:t>Which FSA benefits do you feel will be most useful for your needs?</a:t>
                </a:r>
              </a:p>
            </p:txBody>
          </p:sp>
          <p:sp>
            <p:nvSpPr>
              <p:cNvPr id="11" name="Oval 10">
                <a:extLst>
                  <a:ext uri="{FF2B5EF4-FFF2-40B4-BE49-F238E27FC236}">
                    <a16:creationId xmlns:a16="http://schemas.microsoft.com/office/drawing/2014/main" id="{4084D5F9-C120-C245-A8A6-B4DD72C6A66B}"/>
                  </a:ext>
                </a:extLst>
              </p:cNvPr>
              <p:cNvSpPr/>
              <p:nvPr/>
            </p:nvSpPr>
            <p:spPr>
              <a:xfrm>
                <a:off x="542822" y="921507"/>
                <a:ext cx="724911" cy="72491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p>
            </p:txBody>
          </p:sp>
        </p:grpSp>
        <p:sp>
          <p:nvSpPr>
            <p:cNvPr id="2" name="TextBox 1">
              <a:extLst>
                <a:ext uri="{FF2B5EF4-FFF2-40B4-BE49-F238E27FC236}">
                  <a16:creationId xmlns:a16="http://schemas.microsoft.com/office/drawing/2014/main" id="{26F2CC62-92F9-4996-870E-0398DDE5F782}"/>
                </a:ext>
              </a:extLst>
            </p:cNvPr>
            <p:cNvSpPr txBox="1"/>
            <p:nvPr/>
          </p:nvSpPr>
          <p:spPr>
            <a:xfrm>
              <a:off x="6824825" y="921507"/>
              <a:ext cx="4638352" cy="360098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Having funds up front at the start of a plan year</a:t>
              </a:r>
            </a:p>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Tax savings on contributions</a:t>
              </a:r>
            </a:p>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Number of products that are FSA-eligible </a:t>
              </a:r>
            </a:p>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Money on hand for medical emergencies when needed </a:t>
              </a:r>
            </a:p>
          </p:txBody>
        </p:sp>
      </p:grpSp>
    </p:spTree>
    <p:extLst>
      <p:ext uri="{BB962C8B-B14F-4D97-AF65-F5344CB8AC3E}">
        <p14:creationId xmlns:p14="http://schemas.microsoft.com/office/powerpoint/2010/main" val="2716881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9ACB61-AFF5-944E-84A7-23F234FE1150}"/>
              </a:ext>
            </a:extLst>
          </p:cNvPr>
          <p:cNvSpPr/>
          <p:nvPr/>
        </p:nvSpPr>
        <p:spPr>
          <a:xfrm>
            <a:off x="-4975" y="2"/>
            <a:ext cx="12192000" cy="68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grpSp>
        <p:nvGrpSpPr>
          <p:cNvPr id="3" name="Group 2">
            <a:extLst>
              <a:ext uri="{FF2B5EF4-FFF2-40B4-BE49-F238E27FC236}">
                <a16:creationId xmlns:a16="http://schemas.microsoft.com/office/drawing/2014/main" id="{A2754F21-5BF8-D547-AF41-AFE0CAF35529}"/>
              </a:ext>
            </a:extLst>
          </p:cNvPr>
          <p:cNvGrpSpPr/>
          <p:nvPr/>
        </p:nvGrpSpPr>
        <p:grpSpPr>
          <a:xfrm>
            <a:off x="0" y="2513392"/>
            <a:ext cx="12192000" cy="1623299"/>
            <a:chOff x="0" y="4827922"/>
            <a:chExt cx="12192000" cy="1623299"/>
          </a:xfrm>
        </p:grpSpPr>
        <p:sp>
          <p:nvSpPr>
            <p:cNvPr id="15" name="TextBox 14">
              <a:extLst>
                <a:ext uri="{FF2B5EF4-FFF2-40B4-BE49-F238E27FC236}">
                  <a16:creationId xmlns:a16="http://schemas.microsoft.com/office/drawing/2014/main" id="{32D190C9-5722-C34C-A14E-7975C44FA7EF}"/>
                </a:ext>
              </a:extLst>
            </p:cNvPr>
            <p:cNvSpPr txBox="1"/>
            <p:nvPr/>
          </p:nvSpPr>
          <p:spPr>
            <a:xfrm>
              <a:off x="0" y="5774113"/>
              <a:ext cx="121920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3800" b="0" i="0" u="none" strike="noStrike" kern="1200" cap="none" spc="0" normalizeH="0" baseline="0" noProof="0">
                  <a:ln>
                    <a:noFill/>
                  </a:ln>
                  <a:solidFill>
                    <a:srgbClr val="592C82"/>
                  </a:solidFill>
                  <a:effectLst/>
                  <a:uLnTx/>
                  <a:uFillTx/>
                  <a:latin typeface="Arial" panose="020B0604020202020204" pitchFamily="34" charset="0"/>
                  <a:ea typeface="+mn-ea"/>
                  <a:cs typeface="Arial" panose="020B0604020202020204" pitchFamily="34" charset="0"/>
                </a:rPr>
                <a:t>Give yourself flexibility and amazing tax savings! </a:t>
              </a:r>
            </a:p>
          </p:txBody>
        </p:sp>
        <p:grpSp>
          <p:nvGrpSpPr>
            <p:cNvPr id="19" name="Group 18">
              <a:extLst>
                <a:ext uri="{FF2B5EF4-FFF2-40B4-BE49-F238E27FC236}">
                  <a16:creationId xmlns:a16="http://schemas.microsoft.com/office/drawing/2014/main" id="{68E480EE-797A-C44B-8440-2FE95EE61B77}"/>
                </a:ext>
              </a:extLst>
            </p:cNvPr>
            <p:cNvGrpSpPr/>
            <p:nvPr/>
          </p:nvGrpSpPr>
          <p:grpSpPr>
            <a:xfrm>
              <a:off x="5498928" y="4827922"/>
              <a:ext cx="724912" cy="724912"/>
              <a:chOff x="4181311" y="1066071"/>
              <a:chExt cx="773364" cy="773364"/>
            </a:xfrm>
          </p:grpSpPr>
          <p:sp>
            <p:nvSpPr>
              <p:cNvPr id="20" name="Oval 19">
                <a:extLst>
                  <a:ext uri="{FF2B5EF4-FFF2-40B4-BE49-F238E27FC236}">
                    <a16:creationId xmlns:a16="http://schemas.microsoft.com/office/drawing/2014/main" id="{0AA594FF-A6A9-4A42-9DEE-C7687DAA3F0C}"/>
                  </a:ext>
                </a:extLst>
              </p:cNvPr>
              <p:cNvSpPr/>
              <p:nvPr/>
            </p:nvSpPr>
            <p:spPr>
              <a:xfrm>
                <a:off x="4181311" y="1066071"/>
                <a:ext cx="773364" cy="7733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pic>
            <p:nvPicPr>
              <p:cNvPr id="21" name="Picture 20" descr="A picture containing light, drawing&#10;&#10;Description automatically generated">
                <a:extLst>
                  <a:ext uri="{FF2B5EF4-FFF2-40B4-BE49-F238E27FC236}">
                    <a16:creationId xmlns:a16="http://schemas.microsoft.com/office/drawing/2014/main" id="{B25120CF-B4F0-6744-955B-300D6E3154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grpSp>
    </p:spTree>
    <p:extLst>
      <p:ext uri="{BB962C8B-B14F-4D97-AF65-F5344CB8AC3E}">
        <p14:creationId xmlns:p14="http://schemas.microsoft.com/office/powerpoint/2010/main" val="259433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5ED686-4097-40EA-BDC8-9C6AB4A4251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B2B9AF-7C7A-ED4B-8B47-5EFC4C7403E8}"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B76DF604-D4D7-D34F-B7BC-59A2EFF10D0D}"/>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20" name="TextBox 19">
            <a:extLst>
              <a:ext uri="{FF2B5EF4-FFF2-40B4-BE49-F238E27FC236}">
                <a16:creationId xmlns:a16="http://schemas.microsoft.com/office/drawing/2014/main" id="{FDD73754-4583-9A49-B7FB-FF0B72153181}"/>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48640" y="274320"/>
            <a:ext cx="10134449" cy="882293"/>
          </a:xfrm>
        </p:spPr>
        <p:txBody>
          <a:bodyPr/>
          <a:lstStyle/>
          <a:p>
            <a:pPr>
              <a:lnSpc>
                <a:spcPts val="6080"/>
              </a:lnSpc>
            </a:pPr>
            <a:r>
              <a:rPr lang="en-US" sz="3800" b="1" dirty="0">
                <a:latin typeface="+mj-lt"/>
              </a:rPr>
              <a:t>Get started today!</a:t>
            </a:r>
          </a:p>
        </p:txBody>
      </p:sp>
      <p:grpSp>
        <p:nvGrpSpPr>
          <p:cNvPr id="12" name="Group 11">
            <a:extLst>
              <a:ext uri="{FF2B5EF4-FFF2-40B4-BE49-F238E27FC236}">
                <a16:creationId xmlns:a16="http://schemas.microsoft.com/office/drawing/2014/main" id="{52B2C168-009C-CA47-BDC5-7C592830CBC3}"/>
              </a:ext>
            </a:extLst>
          </p:cNvPr>
          <p:cNvGrpSpPr/>
          <p:nvPr/>
        </p:nvGrpSpPr>
        <p:grpSpPr>
          <a:xfrm>
            <a:off x="344443" y="1532927"/>
            <a:ext cx="3216434" cy="4081810"/>
            <a:chOff x="60560" y="1057922"/>
            <a:chExt cx="3216434" cy="3633799"/>
          </a:xfrm>
        </p:grpSpPr>
        <p:grpSp>
          <p:nvGrpSpPr>
            <p:cNvPr id="13" name="Group 12">
              <a:extLst>
                <a:ext uri="{FF2B5EF4-FFF2-40B4-BE49-F238E27FC236}">
                  <a16:creationId xmlns:a16="http://schemas.microsoft.com/office/drawing/2014/main" id="{07E217EE-1B0F-8945-909F-72D9E93FF3F9}"/>
                </a:ext>
              </a:extLst>
            </p:cNvPr>
            <p:cNvGrpSpPr/>
            <p:nvPr/>
          </p:nvGrpSpPr>
          <p:grpSpPr>
            <a:xfrm>
              <a:off x="60560" y="1057922"/>
              <a:ext cx="3216434" cy="2988275"/>
              <a:chOff x="-14321" y="1503347"/>
              <a:chExt cx="3216434" cy="2988275"/>
            </a:xfrm>
          </p:grpSpPr>
          <p:sp>
            <p:nvSpPr>
              <p:cNvPr id="21" name="Title 2">
                <a:extLst>
                  <a:ext uri="{FF2B5EF4-FFF2-40B4-BE49-F238E27FC236}">
                    <a16:creationId xmlns:a16="http://schemas.microsoft.com/office/drawing/2014/main" id="{A78B96A3-F932-2B4E-906F-19F2C51DBFF9}"/>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1</a:t>
                </a:r>
              </a:p>
            </p:txBody>
          </p:sp>
          <p:sp>
            <p:nvSpPr>
              <p:cNvPr id="23" name="TextBox 22">
                <a:extLst>
                  <a:ext uri="{FF2B5EF4-FFF2-40B4-BE49-F238E27FC236}">
                    <a16:creationId xmlns:a16="http://schemas.microsoft.com/office/drawing/2014/main" id="{FF1494E3-539D-6B46-ABD1-5020E93AE6D6}"/>
                  </a:ext>
                </a:extLst>
              </p:cNvPr>
              <p:cNvSpPr txBox="1"/>
              <p:nvPr/>
            </p:nvSpPr>
            <p:spPr>
              <a:xfrm>
                <a:off x="1134103" y="1625930"/>
                <a:ext cx="2068010"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Sign up </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Each plan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year during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open enrollment</a:t>
                </a:r>
              </a:p>
              <a:p>
                <a:pPr marL="285750" marR="0" lvl="0" indent="-285750" algn="l" defTabSz="914400" rtl="0" eaLnBrk="1" fontAlgn="auto" latinLnBrk="0" hangingPunct="1">
                  <a:lnSpc>
                    <a:spcPct val="120000"/>
                  </a:lnSpc>
                  <a:spcBef>
                    <a:spcPts val="0"/>
                  </a:spcBef>
                  <a:spcAft>
                    <a:spcPts val="6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Choose election amount for the year (typically cannot change)</a:t>
                </a:r>
              </a:p>
            </p:txBody>
          </p:sp>
        </p:grpSp>
        <p:cxnSp>
          <p:nvCxnSpPr>
            <p:cNvPr id="19" name="Straight Connector 18">
              <a:extLst>
                <a:ext uri="{FF2B5EF4-FFF2-40B4-BE49-F238E27FC236}">
                  <a16:creationId xmlns:a16="http://schemas.microsoft.com/office/drawing/2014/main" id="{48F99EF9-14B8-0A4D-B81B-41A3E62A11A9}"/>
                </a:ext>
              </a:extLst>
            </p:cNvPr>
            <p:cNvCxnSpPr>
              <a:cxnSpLocks/>
            </p:cNvCxnSpPr>
            <p:nvPr/>
          </p:nvCxnSpPr>
          <p:spPr>
            <a:xfrm>
              <a:off x="947298" y="1269279"/>
              <a:ext cx="0" cy="3422442"/>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sp>
        <p:nvSpPr>
          <p:cNvPr id="27" name="Title 2">
            <a:extLst>
              <a:ext uri="{FF2B5EF4-FFF2-40B4-BE49-F238E27FC236}">
                <a16:creationId xmlns:a16="http://schemas.microsoft.com/office/drawing/2014/main" id="{D09C33A5-5DA6-8945-9CD4-296416EC7AC3}"/>
              </a:ext>
            </a:extLst>
          </p:cNvPr>
          <p:cNvSpPr txBox="1">
            <a:spLocks/>
          </p:cNvSpPr>
          <p:nvPr/>
        </p:nvSpPr>
        <p:spPr>
          <a:xfrm>
            <a:off x="588524" y="6056628"/>
            <a:ext cx="11014951" cy="49244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3000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rPr>
              <a:t>1</a:t>
            </a:r>
            <a:r>
              <a:rPr kumimoji="0" lang="en-US" sz="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rPr>
              <a:t>This card is issued by The Bancorp Bank, pursuant to a license from U.S.A. Inc. Your card can be used everywhere Visa debit cards are accepted for qualified expenses. This card cannot be used at ATMs and you cannot get cash back, and cannot be used at gas stations, restaurants, or other establishments not health related. See Cardholder Agreement for complete usage restrictions.</a:t>
            </a:r>
          </a:p>
        </p:txBody>
      </p:sp>
      <p:grpSp>
        <p:nvGrpSpPr>
          <p:cNvPr id="58" name="Group 57">
            <a:extLst>
              <a:ext uri="{FF2B5EF4-FFF2-40B4-BE49-F238E27FC236}">
                <a16:creationId xmlns:a16="http://schemas.microsoft.com/office/drawing/2014/main" id="{1F196618-7F6D-0D43-B7D2-AB197AD1847B}"/>
              </a:ext>
            </a:extLst>
          </p:cNvPr>
          <p:cNvGrpSpPr/>
          <p:nvPr/>
        </p:nvGrpSpPr>
        <p:grpSpPr>
          <a:xfrm>
            <a:off x="4098751" y="1532927"/>
            <a:ext cx="3216434" cy="4081811"/>
            <a:chOff x="60560" y="1057922"/>
            <a:chExt cx="3216434" cy="3633800"/>
          </a:xfrm>
        </p:grpSpPr>
        <p:grpSp>
          <p:nvGrpSpPr>
            <p:cNvPr id="59" name="Group 58">
              <a:extLst>
                <a:ext uri="{FF2B5EF4-FFF2-40B4-BE49-F238E27FC236}">
                  <a16:creationId xmlns:a16="http://schemas.microsoft.com/office/drawing/2014/main" id="{75023E87-66B8-C145-AC6A-67E299B02B45}"/>
                </a:ext>
              </a:extLst>
            </p:cNvPr>
            <p:cNvGrpSpPr/>
            <p:nvPr/>
          </p:nvGrpSpPr>
          <p:grpSpPr>
            <a:xfrm>
              <a:off x="60560" y="1057922"/>
              <a:ext cx="3216434" cy="2988275"/>
              <a:chOff x="-14321" y="1503347"/>
              <a:chExt cx="3216434" cy="2988275"/>
            </a:xfrm>
          </p:grpSpPr>
          <p:sp>
            <p:nvSpPr>
              <p:cNvPr id="61" name="Title 2">
                <a:extLst>
                  <a:ext uri="{FF2B5EF4-FFF2-40B4-BE49-F238E27FC236}">
                    <a16:creationId xmlns:a16="http://schemas.microsoft.com/office/drawing/2014/main" id="{D9D0946E-FA51-E540-BCAC-DCB93F0466A0}"/>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2</a:t>
                </a:r>
              </a:p>
            </p:txBody>
          </p:sp>
          <p:sp>
            <p:nvSpPr>
              <p:cNvPr id="62" name="TextBox 61">
                <a:extLst>
                  <a:ext uri="{FF2B5EF4-FFF2-40B4-BE49-F238E27FC236}">
                    <a16:creationId xmlns:a16="http://schemas.microsoft.com/office/drawing/2014/main" id="{017132E2-306E-6B48-BA7E-7F1A6B848024}"/>
                  </a:ext>
                </a:extLst>
              </p:cNvPr>
              <p:cNvSpPr txBox="1"/>
              <p:nvPr/>
            </p:nvSpPr>
            <p:spPr>
              <a:xfrm>
                <a:off x="1134102" y="1625930"/>
                <a:ext cx="2068011"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Contribute</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Pre-tax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through payroll</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Amount withheld from each paycheck is typically equal</a:t>
                </a:r>
              </a:p>
            </p:txBody>
          </p:sp>
        </p:grpSp>
        <p:cxnSp>
          <p:nvCxnSpPr>
            <p:cNvPr id="60" name="Straight Connector 59">
              <a:extLst>
                <a:ext uri="{FF2B5EF4-FFF2-40B4-BE49-F238E27FC236}">
                  <a16:creationId xmlns:a16="http://schemas.microsoft.com/office/drawing/2014/main" id="{C11CD08E-F62C-CD42-A48F-5D98EB0140CA}"/>
                </a:ext>
              </a:extLst>
            </p:cNvPr>
            <p:cNvCxnSpPr>
              <a:cxnSpLocks/>
            </p:cNvCxnSpPr>
            <p:nvPr/>
          </p:nvCxnSpPr>
          <p:spPr>
            <a:xfrm>
              <a:off x="947298" y="1269279"/>
              <a:ext cx="0" cy="3422443"/>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63" name="Group 62">
            <a:extLst>
              <a:ext uri="{FF2B5EF4-FFF2-40B4-BE49-F238E27FC236}">
                <a16:creationId xmlns:a16="http://schemas.microsoft.com/office/drawing/2014/main" id="{81CD686A-8C82-B043-9E4D-03F1D1A7986D}"/>
              </a:ext>
            </a:extLst>
          </p:cNvPr>
          <p:cNvGrpSpPr/>
          <p:nvPr/>
        </p:nvGrpSpPr>
        <p:grpSpPr>
          <a:xfrm>
            <a:off x="7853059" y="1532927"/>
            <a:ext cx="3655909" cy="4081810"/>
            <a:chOff x="60560" y="1057922"/>
            <a:chExt cx="3655909" cy="3633799"/>
          </a:xfrm>
        </p:grpSpPr>
        <p:grpSp>
          <p:nvGrpSpPr>
            <p:cNvPr id="64" name="Group 63">
              <a:extLst>
                <a:ext uri="{FF2B5EF4-FFF2-40B4-BE49-F238E27FC236}">
                  <a16:creationId xmlns:a16="http://schemas.microsoft.com/office/drawing/2014/main" id="{EFAEF7B7-514D-7340-A948-38462ACA495A}"/>
                </a:ext>
              </a:extLst>
            </p:cNvPr>
            <p:cNvGrpSpPr/>
            <p:nvPr/>
          </p:nvGrpSpPr>
          <p:grpSpPr>
            <a:xfrm>
              <a:off x="60560" y="1057922"/>
              <a:ext cx="3655909" cy="2988275"/>
              <a:chOff x="-14321" y="1503347"/>
              <a:chExt cx="3655909" cy="2988275"/>
            </a:xfrm>
          </p:grpSpPr>
          <p:sp>
            <p:nvSpPr>
              <p:cNvPr id="66" name="Title 2">
                <a:extLst>
                  <a:ext uri="{FF2B5EF4-FFF2-40B4-BE49-F238E27FC236}">
                    <a16:creationId xmlns:a16="http://schemas.microsoft.com/office/drawing/2014/main" id="{950D7B17-6483-D347-8C7F-90CB5AB38A60}"/>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3</a:t>
                </a:r>
              </a:p>
            </p:txBody>
          </p:sp>
          <p:sp>
            <p:nvSpPr>
              <p:cNvPr id="67" name="TextBox 66">
                <a:extLst>
                  <a:ext uri="{FF2B5EF4-FFF2-40B4-BE49-F238E27FC236}">
                    <a16:creationId xmlns:a16="http://schemas.microsoft.com/office/drawing/2014/main" id="{1835F296-2B73-6946-9546-407685B50EBA}"/>
                  </a:ext>
                </a:extLst>
              </p:cNvPr>
              <p:cNvSpPr txBox="1"/>
              <p:nvPr/>
            </p:nvSpPr>
            <p:spPr>
              <a:xfrm>
                <a:off x="1134102" y="1625930"/>
                <a:ext cx="2507486"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Use your funds</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Pay with your HealthEquity</a:t>
                </a:r>
                <a:r>
                  <a:rPr kumimoji="0" lang="en-US" sz="1700" b="0" i="0" u="none" strike="noStrike" kern="1200" cap="none" spc="0" normalizeH="0" baseline="30000" noProof="0" dirty="0">
                    <a:ln>
                      <a:noFill/>
                    </a:ln>
                    <a:solidFill>
                      <a:srgbClr val="626362"/>
                    </a:solidFill>
                    <a:effectLst/>
                    <a:uLnTx/>
                    <a:uFillTx/>
                    <a:latin typeface="Arial"/>
                    <a:ea typeface="+mn-ea"/>
                    <a:cs typeface="+mn-cs"/>
                  </a:rPr>
                  <a:t>®</a:t>
                </a:r>
                <a:r>
                  <a:rPr kumimoji="0" lang="en-US" sz="1700" b="0" i="0" u="none" strike="noStrike" kern="1200" cap="none" spc="0" normalizeH="0" baseline="0" noProof="0" dirty="0">
                    <a:ln>
                      <a:noFill/>
                    </a:ln>
                    <a:solidFill>
                      <a:srgbClr val="626362"/>
                    </a:solidFill>
                    <a:effectLst/>
                    <a:uLnTx/>
                    <a:uFillTx/>
                    <a:latin typeface="Arial"/>
                    <a:ea typeface="+mn-ea"/>
                    <a:cs typeface="+mn-cs"/>
                  </a:rPr>
                  <a:t> Visa</a:t>
                </a:r>
                <a:r>
                  <a:rPr kumimoji="0" lang="en-US" sz="1700" b="0" i="0" u="none" strike="noStrike" kern="1200" cap="none" spc="0" normalizeH="0" baseline="30000" noProof="0" dirty="0">
                    <a:ln>
                      <a:noFill/>
                    </a:ln>
                    <a:solidFill>
                      <a:srgbClr val="626362"/>
                    </a:solidFill>
                    <a:effectLst/>
                    <a:uLnTx/>
                    <a:uFillTx/>
                    <a:latin typeface="Arial"/>
                    <a:ea typeface="+mn-ea"/>
                    <a:cs typeface="+mn-cs"/>
                  </a:rPr>
                  <a:t>®</a:t>
                </a:r>
                <a:r>
                  <a:rPr kumimoji="0" lang="en-US" sz="1700" b="0" i="0" u="none" strike="noStrike" kern="1200" cap="none" spc="0" normalizeH="0" baseline="0" noProof="0" dirty="0">
                    <a:ln>
                      <a:noFill/>
                    </a:ln>
                    <a:solidFill>
                      <a:srgbClr val="626362"/>
                    </a:solidFill>
                    <a:effectLst/>
                    <a:uLnTx/>
                    <a:uFillTx/>
                    <a:latin typeface="Arial"/>
                    <a:ea typeface="+mn-ea"/>
                    <a:cs typeface="+mn-cs"/>
                  </a:rPr>
                  <a:t> Reimbursement Account Card</a:t>
                </a:r>
                <a:r>
                  <a:rPr kumimoji="0" lang="en-US" sz="1700" b="0" i="0" u="none" strike="noStrike" kern="1200" cap="none" spc="0" normalizeH="0" baseline="30000" noProof="0" dirty="0">
                    <a:ln>
                      <a:noFill/>
                    </a:ln>
                    <a:solidFill>
                      <a:srgbClr val="626362"/>
                    </a:solidFill>
                    <a:effectLst/>
                    <a:uLnTx/>
                    <a:uFillTx/>
                    <a:latin typeface="Arial"/>
                    <a:ea typeface="+mn-ea"/>
                    <a:cs typeface="+mn-cs"/>
                  </a:rPr>
                  <a:t>1</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Submit for reimbursement via</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the HealthEquity online tool</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1" i="0" u="none" strike="noStrike" kern="1200" cap="none" spc="0" normalizeH="0" baseline="0" noProof="0" dirty="0">
                    <a:ln>
                      <a:noFill/>
                    </a:ln>
                    <a:solidFill>
                      <a:srgbClr val="626362"/>
                    </a:solidFill>
                    <a:effectLst/>
                    <a:uLnTx/>
                    <a:uFillTx/>
                    <a:latin typeface="Arial"/>
                    <a:ea typeface="+mn-ea"/>
                    <a:cs typeface="+mn-cs"/>
                  </a:rPr>
                  <a:t>Remember to save </a:t>
                </a:r>
                <a:br>
                  <a:rPr kumimoji="0" lang="en-US" sz="1700" b="1" i="0" u="none" strike="noStrike" kern="1200" cap="none" spc="0" normalizeH="0" baseline="0" noProof="0" dirty="0">
                    <a:ln>
                      <a:noFill/>
                    </a:ln>
                    <a:solidFill>
                      <a:srgbClr val="626362"/>
                    </a:solidFill>
                    <a:effectLst/>
                    <a:uLnTx/>
                    <a:uFillTx/>
                    <a:latin typeface="Arial"/>
                    <a:ea typeface="+mn-ea"/>
                    <a:cs typeface="+mn-cs"/>
                  </a:rPr>
                </a:br>
                <a:r>
                  <a:rPr kumimoji="0" lang="en-US" sz="1700" b="1" i="0" u="none" strike="noStrike" kern="1200" cap="none" spc="0" normalizeH="0" baseline="0" noProof="0" dirty="0">
                    <a:ln>
                      <a:noFill/>
                    </a:ln>
                    <a:solidFill>
                      <a:srgbClr val="626362"/>
                    </a:solidFill>
                    <a:effectLst/>
                    <a:uLnTx/>
                    <a:uFillTx/>
                    <a:latin typeface="Arial"/>
                    <a:ea typeface="+mn-ea"/>
                    <a:cs typeface="+mn-cs"/>
                  </a:rPr>
                  <a:t>ALL receipts</a:t>
                </a:r>
              </a:p>
            </p:txBody>
          </p:sp>
        </p:grpSp>
        <p:cxnSp>
          <p:nvCxnSpPr>
            <p:cNvPr id="65" name="Straight Connector 64">
              <a:extLst>
                <a:ext uri="{FF2B5EF4-FFF2-40B4-BE49-F238E27FC236}">
                  <a16:creationId xmlns:a16="http://schemas.microsoft.com/office/drawing/2014/main" id="{8857CFB4-3D08-1F42-AFA3-921A4DC28B2B}"/>
                </a:ext>
              </a:extLst>
            </p:cNvPr>
            <p:cNvCxnSpPr>
              <a:cxnSpLocks/>
            </p:cNvCxnSpPr>
            <p:nvPr/>
          </p:nvCxnSpPr>
          <p:spPr>
            <a:xfrm>
              <a:off x="947298" y="1269279"/>
              <a:ext cx="0" cy="3422442"/>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8666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5ED686-4097-40EA-BDC8-9C6AB4A4251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B2B9AF-7C7A-ED4B-8B47-5EFC4C7403E8}"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2" name="Group 1">
            <a:extLst>
              <a:ext uri="{FF2B5EF4-FFF2-40B4-BE49-F238E27FC236}">
                <a16:creationId xmlns:a16="http://schemas.microsoft.com/office/drawing/2014/main" id="{A2C41095-3997-424F-9057-F85973F8A931}"/>
              </a:ext>
            </a:extLst>
          </p:cNvPr>
          <p:cNvGrpSpPr/>
          <p:nvPr/>
        </p:nvGrpSpPr>
        <p:grpSpPr>
          <a:xfrm>
            <a:off x="3352800" y="0"/>
            <a:ext cx="8839199" cy="6858000"/>
            <a:chOff x="3352800" y="0"/>
            <a:chExt cx="8839199" cy="6858000"/>
          </a:xfrm>
        </p:grpSpPr>
        <p:pic>
          <p:nvPicPr>
            <p:cNvPr id="14" name="Picture 13">
              <a:extLst>
                <a:ext uri="{FF2B5EF4-FFF2-40B4-BE49-F238E27FC236}">
                  <a16:creationId xmlns:a16="http://schemas.microsoft.com/office/drawing/2014/main" id="{9F639A15-3503-614B-8D2D-1C5B244788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37530" y="0"/>
              <a:ext cx="8654469" cy="6858000"/>
            </a:xfrm>
            <a:prstGeom prst="rect">
              <a:avLst/>
            </a:prstGeom>
          </p:spPr>
        </p:pic>
        <p:sp>
          <p:nvSpPr>
            <p:cNvPr id="18" name="TextBox 17">
              <a:extLst>
                <a:ext uri="{FF2B5EF4-FFF2-40B4-BE49-F238E27FC236}">
                  <a16:creationId xmlns:a16="http://schemas.microsoft.com/office/drawing/2014/main" id="{B76DF604-D4D7-D34F-B7BC-59A2EFF10D0D}"/>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20" name="TextBox 19">
              <a:extLst>
                <a:ext uri="{FF2B5EF4-FFF2-40B4-BE49-F238E27FC236}">
                  <a16:creationId xmlns:a16="http://schemas.microsoft.com/office/drawing/2014/main" id="{FDD73754-4583-9A49-B7FB-FF0B72153181}"/>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grpSp>
      <p:sp>
        <p:nvSpPr>
          <p:cNvPr id="16" name="Rectangle 15">
            <a:extLst>
              <a:ext uri="{FF2B5EF4-FFF2-40B4-BE49-F238E27FC236}">
                <a16:creationId xmlns:a16="http://schemas.microsoft.com/office/drawing/2014/main" id="{0F5FCF3E-ED9C-D749-83DF-87B3BCE7011F}"/>
              </a:ext>
            </a:extLst>
          </p:cNvPr>
          <p:cNvSpPr/>
          <p:nvPr/>
        </p:nvSpPr>
        <p:spPr>
          <a:xfrm>
            <a:off x="2028005" y="1507958"/>
            <a:ext cx="4254171" cy="41388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sp>
        <p:nvSpPr>
          <p:cNvPr id="17" name="Rectangle 16">
            <a:extLst>
              <a:ext uri="{FF2B5EF4-FFF2-40B4-BE49-F238E27FC236}">
                <a16:creationId xmlns:a16="http://schemas.microsoft.com/office/drawing/2014/main" id="{E3A2BFA8-8A37-034D-B5B1-ADC86B134A5F}"/>
              </a:ext>
            </a:extLst>
          </p:cNvPr>
          <p:cNvSpPr/>
          <p:nvPr/>
        </p:nvSpPr>
        <p:spPr>
          <a:xfrm>
            <a:off x="6167302" y="1507958"/>
            <a:ext cx="164759" cy="4138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48640" y="2038560"/>
            <a:ext cx="5733536" cy="911468"/>
          </a:xfrm>
        </p:spPr>
        <p:txBody>
          <a:bodyPr/>
          <a:lstStyle/>
          <a:p>
            <a:pPr>
              <a:lnSpc>
                <a:spcPts val="6080"/>
              </a:lnSpc>
            </a:pPr>
            <a:r>
              <a:rPr lang="en-US" sz="3800">
                <a:cs typeface="Arial"/>
              </a:rPr>
              <a:t>Enrollment made easy </a:t>
            </a:r>
          </a:p>
        </p:txBody>
      </p:sp>
      <p:sp>
        <p:nvSpPr>
          <p:cNvPr id="11" name="Title 2">
            <a:extLst>
              <a:ext uri="{FF2B5EF4-FFF2-40B4-BE49-F238E27FC236}">
                <a16:creationId xmlns:a16="http://schemas.microsoft.com/office/drawing/2014/main" id="{4D0C2D67-C67C-164F-9D82-11739F16B6DB}"/>
              </a:ext>
            </a:extLst>
          </p:cNvPr>
          <p:cNvSpPr txBox="1">
            <a:spLocks/>
          </p:cNvSpPr>
          <p:nvPr/>
        </p:nvSpPr>
        <p:spPr>
          <a:xfrm>
            <a:off x="548640" y="3004149"/>
            <a:ext cx="4719638" cy="2186624"/>
          </a:xfrm>
          <a:prstGeom prst="rect">
            <a:avLst/>
          </a:prstGeom>
        </p:spPr>
        <p:txBody>
          <a:bodyPr vert="horz" wrap="square" lIns="91440" tIns="91440" rIns="91440" bIns="91440" rtlCol="0" anchor="t" anchorCtr="0">
            <a:spAutoFit/>
          </a:bodyPr>
          <a:lstStyle>
            <a:lvl1pPr algn="l" defTabSz="609585" rtl="0" eaLnBrk="1" latinLnBrk="0" hangingPunct="1">
              <a:spcBef>
                <a:spcPct val="0"/>
              </a:spcBef>
              <a:buNone/>
              <a:defRPr sz="3733" b="1" i="0" kern="1200">
                <a:solidFill>
                  <a:schemeClr val="tx2"/>
                </a:solidFill>
                <a:latin typeface="+mj-lt"/>
                <a:ea typeface="+mj-ea"/>
                <a:cs typeface="+mj-cs"/>
              </a:defRPr>
            </a:lvl1pPr>
          </a:lstStyle>
          <a:p>
            <a:pPr marL="0" marR="0" lvl="0" indent="0" algn="l" defTabSz="609585" rtl="0" eaLnBrk="1" fontAlgn="auto" latinLnBrk="0" hangingPunct="1">
              <a:lnSpc>
                <a:spcPct val="110000"/>
              </a:lnSpc>
              <a:spcBef>
                <a:spcPct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j-ea"/>
                <a:cs typeface="+mj-cs"/>
              </a:rPr>
              <a:t>Save the date</a:t>
            </a:r>
          </a:p>
          <a:p>
            <a:pPr marL="0" marR="0" lvl="0" indent="0" algn="l" defTabSz="609585" rtl="0" eaLnBrk="1" fontAlgn="auto" latinLnBrk="0" hangingPunct="1">
              <a:lnSpc>
                <a:spcPct val="110000"/>
              </a:lnSpc>
              <a:spcBef>
                <a:spcPct val="0"/>
              </a:spcBef>
              <a:spcAft>
                <a:spcPts val="3000"/>
              </a:spcAft>
              <a:buClrTx/>
              <a:buSzTx/>
              <a:buFontTx/>
              <a:buNone/>
              <a:tabLst/>
              <a:defRPr/>
            </a:pPr>
            <a:r>
              <a:rPr kumimoji="0" lang="en-US" sz="2000" b="0" i="0" u="none" strike="noStrike" kern="1200" cap="none" spc="0" normalizeH="0" baseline="0" noProof="0" dirty="0">
                <a:ln>
                  <a:noFill/>
                </a:ln>
                <a:solidFill>
                  <a:srgbClr val="626362"/>
                </a:solidFill>
                <a:effectLst/>
                <a:uLnTx/>
                <a:uFillTx/>
                <a:latin typeface="Arial"/>
                <a:ea typeface="+mj-ea"/>
                <a:cs typeface="+mj-cs"/>
              </a:rPr>
              <a:t>&lt;&lt; xx/xx/</a:t>
            </a:r>
            <a:r>
              <a:rPr kumimoji="0" lang="en-US" sz="2000" b="0" i="0" u="none" strike="noStrike" kern="1200" cap="none" spc="0" normalizeH="0" baseline="0" noProof="0" dirty="0" err="1">
                <a:ln>
                  <a:noFill/>
                </a:ln>
                <a:solidFill>
                  <a:srgbClr val="626362"/>
                </a:solidFill>
                <a:effectLst/>
                <a:uLnTx/>
                <a:uFillTx/>
                <a:latin typeface="Arial"/>
                <a:ea typeface="+mj-ea"/>
                <a:cs typeface="+mj-cs"/>
              </a:rPr>
              <a:t>xxxx</a:t>
            </a:r>
            <a:r>
              <a:rPr kumimoji="0" lang="en-US" sz="2000" b="0" i="0" u="none" strike="noStrike" kern="1200" cap="none" spc="0" normalizeH="0" baseline="0" noProof="0" dirty="0">
                <a:ln>
                  <a:noFill/>
                </a:ln>
                <a:solidFill>
                  <a:srgbClr val="626362"/>
                </a:solidFill>
                <a:effectLst/>
                <a:uLnTx/>
                <a:uFillTx/>
                <a:latin typeface="Arial"/>
                <a:ea typeface="+mj-ea"/>
                <a:cs typeface="+mj-cs"/>
              </a:rPr>
              <a:t> &gt;&gt;</a:t>
            </a:r>
            <a:endParaRPr kumimoji="0" lang="en-US" sz="2400" b="0" i="0" u="none" strike="noStrike" kern="1200" cap="none" spc="0" normalizeH="0" baseline="0" noProof="0" dirty="0">
              <a:ln>
                <a:noFill/>
              </a:ln>
              <a:solidFill>
                <a:srgbClr val="00AAC6"/>
              </a:solidFill>
              <a:effectLst/>
              <a:uLnTx/>
              <a:uFillTx/>
              <a:latin typeface="Arial"/>
              <a:ea typeface="+mj-ea"/>
              <a:cs typeface="+mj-cs"/>
            </a:endParaRPr>
          </a:p>
          <a:p>
            <a:pPr marL="0" marR="0" lvl="0" indent="0" algn="l" defTabSz="609585" rtl="0" eaLnBrk="1" fontAlgn="auto" latinLnBrk="0" hangingPunct="1">
              <a:lnSpc>
                <a:spcPct val="110000"/>
              </a:lnSpc>
              <a:spcBef>
                <a:spcPct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j-ea"/>
                <a:cs typeface="+mj-cs"/>
              </a:rPr>
              <a:t>Enroll here </a:t>
            </a:r>
            <a:endParaRPr kumimoji="0" lang="en-US" sz="2400" b="0" i="0" u="none" strike="noStrike" kern="1200" cap="none" spc="0" normalizeH="0" baseline="0" noProof="0" dirty="0">
              <a:ln>
                <a:noFill/>
              </a:ln>
              <a:solidFill>
                <a:srgbClr val="007A96"/>
              </a:solidFill>
              <a:effectLst/>
              <a:uLnTx/>
              <a:uFillTx/>
              <a:latin typeface="Arial"/>
              <a:ea typeface="+mj-ea"/>
              <a:cs typeface="Arial"/>
            </a:endParaRPr>
          </a:p>
          <a:p>
            <a:pPr marL="0" marR="0" lvl="0" indent="0" algn="l" defTabSz="609585" rtl="0" eaLnBrk="1" fontAlgn="auto" latinLnBrk="0" hangingPunct="1">
              <a:lnSpc>
                <a:spcPct val="110000"/>
              </a:lnSpc>
              <a:spcBef>
                <a:spcPct val="0"/>
              </a:spcBef>
              <a:spcAft>
                <a:spcPts val="3000"/>
              </a:spcAft>
              <a:buClrTx/>
              <a:buSzTx/>
              <a:buFontTx/>
              <a:buNone/>
              <a:tabLst/>
              <a:defRPr/>
            </a:pPr>
            <a:r>
              <a:rPr kumimoji="0" lang="en-US" sz="2000" b="0" i="0" u="none" strike="noStrike" kern="1200" cap="none" spc="0" normalizeH="0" baseline="0" noProof="0" dirty="0">
                <a:ln>
                  <a:noFill/>
                </a:ln>
                <a:solidFill>
                  <a:srgbClr val="626362"/>
                </a:solidFill>
                <a:effectLst/>
                <a:uLnTx/>
                <a:uFillTx/>
                <a:latin typeface="Arial"/>
                <a:ea typeface="+mj-ea"/>
                <a:cs typeface="+mj-cs"/>
              </a:rPr>
              <a:t>&lt;&lt; custom URL &gt;&gt;</a:t>
            </a:r>
          </a:p>
        </p:txBody>
      </p:sp>
    </p:spTree>
    <p:extLst>
      <p:ext uri="{BB962C8B-B14F-4D97-AF65-F5344CB8AC3E}">
        <p14:creationId xmlns:p14="http://schemas.microsoft.com/office/powerpoint/2010/main" val="2584649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Placeholder 5">
            <a:extLst>
              <a:ext uri="{FF2B5EF4-FFF2-40B4-BE49-F238E27FC236}">
                <a16:creationId xmlns:a16="http://schemas.microsoft.com/office/drawing/2014/main" id="{4EA8561D-1347-2E41-8D18-ED4F666C3D4D}"/>
              </a:ext>
            </a:extLst>
          </p:cNvPr>
          <p:cNvPicPr>
            <a:picLocks noChangeAspect="1"/>
          </p:cNvPicPr>
          <p:nvPr/>
        </p:nvPicPr>
        <p:blipFill rotWithShape="1">
          <a:blip r:embed="rId3">
            <a:extLst>
              <a:ext uri="{28A0092B-C50C-407E-A947-70E740481C1C}">
                <a14:useLocalDpi xmlns:a14="http://schemas.microsoft.com/office/drawing/2010/main" val="0"/>
              </a:ext>
            </a:extLst>
          </a:blip>
          <a:srcRect l="6476" t="10686" r="23950" b="9385"/>
          <a:stretch/>
        </p:blipFill>
        <p:spPr>
          <a:xfrm flipH="1">
            <a:off x="3261361" y="-1"/>
            <a:ext cx="8980908" cy="6873825"/>
          </a:xfrm>
          <a:prstGeom prst="rect">
            <a:avLst/>
          </a:prstGeom>
        </p:spPr>
      </p:pic>
      <p:sp>
        <p:nvSpPr>
          <p:cNvPr id="3" name="Slide Number Placeholder 2">
            <a:extLst>
              <a:ext uri="{FF2B5EF4-FFF2-40B4-BE49-F238E27FC236}">
                <a16:creationId xmlns:a16="http://schemas.microsoft.com/office/drawing/2014/main" id="{8D2040C7-C44E-714E-9E04-2ADDE14C3DF0}"/>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B2B9AF-7C7A-ED4B-8B47-5EFC4C7403E8}"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 name="Rectangle 16">
            <a:extLst>
              <a:ext uri="{FF2B5EF4-FFF2-40B4-BE49-F238E27FC236}">
                <a16:creationId xmlns:a16="http://schemas.microsoft.com/office/drawing/2014/main" id="{03691894-4167-684A-A788-8CF109C3DE21}"/>
              </a:ext>
            </a:extLst>
          </p:cNvPr>
          <p:cNvSpPr/>
          <p:nvPr/>
        </p:nvSpPr>
        <p:spPr>
          <a:xfrm>
            <a:off x="1732765" y="0"/>
            <a:ext cx="5783104"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AC6"/>
              </a:solidFill>
              <a:effectLst/>
              <a:uLnTx/>
              <a:uFillTx/>
              <a:latin typeface="Arial" panose="020B0604020202020204" pitchFamily="34" charset="0"/>
              <a:ea typeface="+mn-ea"/>
              <a:cs typeface="+mn-cs"/>
            </a:endParaRPr>
          </a:p>
        </p:txBody>
      </p:sp>
      <p:sp>
        <p:nvSpPr>
          <p:cNvPr id="22" name="Rectangle 21">
            <a:extLst>
              <a:ext uri="{FF2B5EF4-FFF2-40B4-BE49-F238E27FC236}">
                <a16:creationId xmlns:a16="http://schemas.microsoft.com/office/drawing/2014/main" id="{42579C7D-65A7-2045-8D73-6DF15147E7FA}"/>
              </a:ext>
            </a:extLst>
          </p:cNvPr>
          <p:cNvSpPr/>
          <p:nvPr/>
        </p:nvSpPr>
        <p:spPr>
          <a:xfrm>
            <a:off x="2727943" y="0"/>
            <a:ext cx="4454675"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AC6"/>
              </a:solidFill>
              <a:effectLst/>
              <a:uLnTx/>
              <a:uFillTx/>
              <a:latin typeface="Arial" panose="020B0604020202020204" pitchFamily="34" charset="0"/>
              <a:ea typeface="+mn-ea"/>
              <a:cs typeface="+mn-cs"/>
            </a:endParaRPr>
          </a:p>
        </p:txBody>
      </p:sp>
      <p:sp>
        <p:nvSpPr>
          <p:cNvPr id="12" name="Rectangle 11">
            <a:extLst>
              <a:ext uri="{FF2B5EF4-FFF2-40B4-BE49-F238E27FC236}">
                <a16:creationId xmlns:a16="http://schemas.microsoft.com/office/drawing/2014/main" id="{01A997E3-1597-174F-B7E3-6D898106E42E}"/>
              </a:ext>
            </a:extLst>
          </p:cNvPr>
          <p:cNvSpPr/>
          <p:nvPr/>
        </p:nvSpPr>
        <p:spPr>
          <a:xfrm>
            <a:off x="2987434" y="0"/>
            <a:ext cx="5061853" cy="6873824"/>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AC6"/>
              </a:solidFill>
              <a:effectLst/>
              <a:uLnTx/>
              <a:uFillTx/>
              <a:latin typeface="Arial" panose="020B0604020202020204" pitchFamily="34" charset="0"/>
              <a:ea typeface="+mn-ea"/>
              <a:cs typeface="+mn-cs"/>
            </a:endParaRPr>
          </a:p>
        </p:txBody>
      </p:sp>
      <p:sp>
        <p:nvSpPr>
          <p:cNvPr id="18" name="Title 2">
            <a:extLst>
              <a:ext uri="{FF2B5EF4-FFF2-40B4-BE49-F238E27FC236}">
                <a16:creationId xmlns:a16="http://schemas.microsoft.com/office/drawing/2014/main" id="{FF858FF3-9DC3-FD4B-951A-669DE9BAE8B8}"/>
              </a:ext>
            </a:extLst>
          </p:cNvPr>
          <p:cNvSpPr txBox="1">
            <a:spLocks/>
          </p:cNvSpPr>
          <p:nvPr/>
        </p:nvSpPr>
        <p:spPr>
          <a:xfrm>
            <a:off x="548639" y="1113845"/>
            <a:ext cx="5771573" cy="4169603"/>
          </a:xfrm>
          <a:prstGeom prst="rect">
            <a:avLst/>
          </a:prstGeom>
        </p:spPr>
        <p:txBody>
          <a:bodyPr vert="horz" wrap="square" lIns="91440" tIns="91440" rIns="91440" bIns="91440" rtlCol="0" anchor="t" anchorCtr="0">
            <a:spAutoFit/>
          </a:bodyPr>
          <a:lstStyle>
            <a:lvl1pPr algn="l" defTabSz="609585" rtl="0" eaLnBrk="1" latinLnBrk="0" hangingPunct="1">
              <a:spcBef>
                <a:spcPct val="0"/>
              </a:spcBef>
              <a:buNone/>
              <a:defRPr sz="3733" b="1" i="0" kern="1200">
                <a:solidFill>
                  <a:schemeClr val="tx2"/>
                </a:solidFill>
                <a:latin typeface="+mj-lt"/>
                <a:ea typeface="+mj-ea"/>
                <a:cs typeface="+mj-cs"/>
              </a:defRPr>
            </a:lvl1pPr>
          </a:lstStyle>
          <a:p>
            <a:pPr marL="457200" marR="0" lvl="0" indent="-457200" algn="l" defTabSz="609585" rtl="0" eaLnBrk="1" fontAlgn="auto" latinLnBrk="0" hangingPunct="1">
              <a:lnSpc>
                <a:spcPct val="130000"/>
              </a:lnSpc>
              <a:spcBef>
                <a:spcPct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j-ea"/>
                <a:cs typeface="Arial"/>
              </a:rPr>
              <a:t>On-the-go access and history</a:t>
            </a:r>
          </a:p>
          <a:p>
            <a:pPr marL="457200" marR="0" lvl="0" indent="-457200" algn="l" defTabSz="609585" rtl="0" eaLnBrk="1" fontAlgn="auto" latinLnBrk="0" hangingPunct="1">
              <a:lnSpc>
                <a:spcPct val="130000"/>
              </a:lnSpc>
              <a:spcBef>
                <a:spcPct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j-ea"/>
                <a:cs typeface="Arial"/>
              </a:rPr>
              <a:t>Photo documentation</a:t>
            </a:r>
          </a:p>
          <a:p>
            <a:pPr marL="457200" marR="0" lvl="0" indent="-457200" algn="l" defTabSz="609585" rtl="0" eaLnBrk="1" fontAlgn="auto" latinLnBrk="0" hangingPunct="1">
              <a:lnSpc>
                <a:spcPct val="130000"/>
              </a:lnSpc>
              <a:spcBef>
                <a:spcPct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j-ea"/>
                <a:cs typeface="Arial"/>
              </a:rPr>
              <a:t>Send payments and reimbursements</a:t>
            </a:r>
          </a:p>
          <a:p>
            <a:pPr marL="457200" marR="0" lvl="0" indent="-457200" algn="l" defTabSz="609585" rtl="0" eaLnBrk="1" fontAlgn="auto" latinLnBrk="0" hangingPunct="1">
              <a:lnSpc>
                <a:spcPct val="130000"/>
              </a:lnSpc>
              <a:spcBef>
                <a:spcPct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j-ea"/>
                <a:cs typeface="Arial"/>
              </a:rPr>
              <a:t>Manage debit card transactions</a:t>
            </a:r>
          </a:p>
          <a:p>
            <a:pPr marL="457200" marR="0" lvl="0" indent="-457200" algn="l" defTabSz="609585" rtl="0" eaLnBrk="1" fontAlgn="auto" latinLnBrk="0" hangingPunct="1">
              <a:lnSpc>
                <a:spcPct val="130000"/>
              </a:lnSpc>
              <a:spcBef>
                <a:spcPct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j-ea"/>
                <a:cs typeface="Arial"/>
              </a:rPr>
              <a:t>Initiate claims and view their status</a:t>
            </a:r>
          </a:p>
          <a:p>
            <a:pPr marL="457200" marR="0" lvl="0" indent="-457200" algn="l" defTabSz="609585" rtl="0" eaLnBrk="1" fontAlgn="auto" latinLnBrk="0" hangingPunct="1">
              <a:lnSpc>
                <a:spcPct val="130000"/>
              </a:lnSpc>
              <a:spcBef>
                <a:spcPct val="0"/>
              </a:spcBef>
              <a:spcAft>
                <a:spcPts val="0"/>
              </a:spcAft>
              <a:buClrTx/>
              <a:buSzTx/>
              <a:buFont typeface="Wingdings" pitchFamily="2" charset="2"/>
              <a:buChar char="ü"/>
              <a:tabLst/>
              <a:defRPr/>
            </a:pPr>
            <a:endParaRPr kumimoji="0" lang="en-US" sz="2400" b="0" i="0" u="none" strike="noStrike" kern="1200" cap="none" spc="0" normalizeH="0" baseline="0" noProof="0" dirty="0">
              <a:ln>
                <a:noFill/>
              </a:ln>
              <a:solidFill>
                <a:srgbClr val="00AAC6"/>
              </a:solidFill>
              <a:effectLst/>
              <a:uLnTx/>
              <a:uFillTx/>
              <a:latin typeface="Arial"/>
              <a:ea typeface="+mj-ea"/>
              <a:cs typeface="Arial"/>
            </a:endParaRPr>
          </a:p>
        </p:txBody>
      </p:sp>
      <p:sp>
        <p:nvSpPr>
          <p:cNvPr id="11" name="Title 2">
            <a:extLst>
              <a:ext uri="{FF2B5EF4-FFF2-40B4-BE49-F238E27FC236}">
                <a16:creationId xmlns:a16="http://schemas.microsoft.com/office/drawing/2014/main" id="{632F96FD-51B1-A143-93D7-5B1D87092272}"/>
              </a:ext>
            </a:extLst>
          </p:cNvPr>
          <p:cNvSpPr txBox="1">
            <a:spLocks/>
          </p:cNvSpPr>
          <p:nvPr/>
        </p:nvSpPr>
        <p:spPr>
          <a:xfrm>
            <a:off x="548640" y="274320"/>
            <a:ext cx="6468402" cy="839525"/>
          </a:xfrm>
          <a:prstGeom prst="rect">
            <a:avLst/>
          </a:prstGeom>
        </p:spPr>
        <p:txBody>
          <a:bodyPr vert="horz" wrap="square" lIns="121920" tIns="121920" rIns="121920" bIns="121920" rtlCol="0" anchor="t" anchorCtr="0">
            <a:spAutoFit/>
          </a:bodyPr>
          <a:lstStyle>
            <a:lvl1pPr algn="l" defTabSz="457200" rtl="0" eaLnBrk="1" latinLnBrk="0" hangingPunct="1">
              <a:spcBef>
                <a:spcPct val="0"/>
              </a:spcBef>
              <a:buNone/>
              <a:defRPr sz="2800" b="0" i="0" kern="1200">
                <a:solidFill>
                  <a:schemeClr val="tx2"/>
                </a:solidFill>
                <a:latin typeface="Oswald" panose="02000506000000020004" pitchFamily="2" charset="0"/>
                <a:ea typeface="+mj-ea"/>
                <a:cs typeface="+mj-cs"/>
              </a:defRPr>
            </a:lvl1pPr>
          </a:lstStyle>
          <a:p>
            <a:pPr marL="0" marR="0" lvl="0" indent="0" algn="l" defTabSz="457200" rtl="0" eaLnBrk="1" fontAlgn="auto" latinLnBrk="0" hangingPunct="1">
              <a:lnSpc>
                <a:spcPct val="110000"/>
              </a:lnSpc>
              <a:spcBef>
                <a:spcPct val="0"/>
              </a:spcBef>
              <a:spcAft>
                <a:spcPts val="0"/>
              </a:spcAft>
              <a:buClrTx/>
              <a:buSzTx/>
              <a:buFontTx/>
              <a:buNone/>
              <a:tabLst/>
              <a:defRPr/>
            </a:pPr>
            <a:r>
              <a:rPr kumimoji="0" lang="en-US" sz="3800" b="1" i="0" u="none" strike="noStrike" kern="1200" cap="none" spc="0" normalizeH="0" baseline="0" noProof="0" dirty="0">
                <a:ln>
                  <a:noFill/>
                </a:ln>
                <a:solidFill>
                  <a:srgbClr val="592C82"/>
                </a:solidFill>
                <a:effectLst/>
                <a:uLnTx/>
                <a:uFillTx/>
                <a:latin typeface="Arial"/>
                <a:ea typeface="+mj-ea"/>
                <a:cs typeface="Arial"/>
              </a:rPr>
              <a:t>Go mobile</a:t>
            </a:r>
            <a:r>
              <a:rPr kumimoji="0" lang="en-US" sz="3800" b="1" i="0" u="none" strike="noStrike" kern="1200" cap="none" spc="0" normalizeH="0" baseline="30000" noProof="0" dirty="0">
                <a:ln>
                  <a:noFill/>
                </a:ln>
                <a:solidFill>
                  <a:srgbClr val="592C82"/>
                </a:solidFill>
                <a:effectLst/>
                <a:uLnTx/>
                <a:uFillTx/>
                <a:latin typeface="Arial"/>
                <a:ea typeface="+mj-ea"/>
                <a:cs typeface="Arial"/>
              </a:rPr>
              <a:t>1</a:t>
            </a:r>
            <a:endParaRPr kumimoji="0" lang="en-US" sz="2800" b="0" i="0" u="none" strike="noStrike" kern="1200" cap="none" spc="0" normalizeH="0" baseline="30000" noProof="0" dirty="0">
              <a:ln>
                <a:noFill/>
              </a:ln>
              <a:solidFill>
                <a:srgbClr val="592C82"/>
              </a:solidFill>
              <a:effectLst/>
              <a:uLnTx/>
              <a:uFillTx/>
              <a:latin typeface="Arial" panose="020B0604020202020204" pitchFamily="34" charset="0"/>
              <a:ea typeface="+mj-ea"/>
              <a:cs typeface="+mj-cs"/>
            </a:endParaRPr>
          </a:p>
        </p:txBody>
      </p:sp>
      <p:sp>
        <p:nvSpPr>
          <p:cNvPr id="10" name="Title 2">
            <a:extLst>
              <a:ext uri="{FF2B5EF4-FFF2-40B4-BE49-F238E27FC236}">
                <a16:creationId xmlns:a16="http://schemas.microsoft.com/office/drawing/2014/main" id="{610F8358-9D33-564E-98B6-0FF1393E07CC}"/>
              </a:ext>
            </a:extLst>
          </p:cNvPr>
          <p:cNvSpPr txBox="1">
            <a:spLocks/>
          </p:cNvSpPr>
          <p:nvPr/>
        </p:nvSpPr>
        <p:spPr>
          <a:xfrm>
            <a:off x="548639" y="6302849"/>
            <a:ext cx="5120227" cy="369332"/>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30000" noProof="0">
                <a:ln>
                  <a:noFill/>
                </a:ln>
                <a:solidFill>
                  <a:srgbClr val="FFFFFF">
                    <a:lumMod val="50000"/>
                  </a:srgbClr>
                </a:solidFill>
                <a:effectLst/>
                <a:uLnTx/>
                <a:uFillTx/>
                <a:latin typeface="Arial" panose="020B0604020202020204" pitchFamily="34" charset="0"/>
                <a:ea typeface="+mj-ea"/>
                <a:cs typeface="Arial" panose="020B0604020202020204" pitchFamily="34" charset="0"/>
              </a:rPr>
              <a:t>1</a:t>
            </a:r>
            <a:r>
              <a:rPr kumimoji="0" lang="en-US" sz="800" b="0" i="0" u="none" strike="noStrike" kern="1200" cap="none" spc="0" normalizeH="0" baseline="0" noProof="0">
                <a:ln>
                  <a:noFill/>
                </a:ln>
                <a:solidFill>
                  <a:srgbClr val="FFFFFF">
                    <a:lumMod val="50000"/>
                  </a:srgbClr>
                </a:solidFill>
                <a:effectLst/>
                <a:uLnTx/>
                <a:uFillTx/>
                <a:latin typeface="Arial" panose="020B0604020202020204" pitchFamily="34" charset="0"/>
                <a:ea typeface="+mj-ea"/>
                <a:cs typeface="Arial" panose="020B0604020202020204" pitchFamily="34" charset="0"/>
              </a:rPr>
              <a:t>Accounts must be activated via the HealthEquity website  in order to use the mobile app. </a:t>
            </a:r>
          </a:p>
        </p:txBody>
      </p:sp>
    </p:spTree>
    <p:extLst>
      <p:ext uri="{BB962C8B-B14F-4D97-AF65-F5344CB8AC3E}">
        <p14:creationId xmlns:p14="http://schemas.microsoft.com/office/powerpoint/2010/main" val="2835070507"/>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383FE9B-84EF-064B-B76E-C90A763B91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flipH="1">
            <a:off x="3443288" y="-1"/>
            <a:ext cx="8748709" cy="6858001"/>
          </a:xfrm>
          <a:prstGeom prst="rect">
            <a:avLst/>
          </a:prstGeom>
        </p:spPr>
      </p:pic>
      <p:sp>
        <p:nvSpPr>
          <p:cNvPr id="7" name="Rectangle 6">
            <a:extLst>
              <a:ext uri="{FF2B5EF4-FFF2-40B4-BE49-F238E27FC236}">
                <a16:creationId xmlns:a16="http://schemas.microsoft.com/office/drawing/2014/main" id="{E68AC581-4AD6-4943-9C66-9ECE1189D276}"/>
              </a:ext>
            </a:extLst>
          </p:cNvPr>
          <p:cNvSpPr/>
          <p:nvPr/>
        </p:nvSpPr>
        <p:spPr>
          <a:xfrm>
            <a:off x="478801" y="1279525"/>
            <a:ext cx="4254171" cy="44005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AF598638-72C1-2A41-9FA7-2CFFEEBE386F}"/>
              </a:ext>
            </a:extLst>
          </p:cNvPr>
          <p:cNvSpPr/>
          <p:nvPr/>
        </p:nvSpPr>
        <p:spPr>
          <a:xfrm>
            <a:off x="4618098" y="1279525"/>
            <a:ext cx="164759" cy="44005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sp>
        <p:nvSpPr>
          <p:cNvPr id="10" name="Title 2">
            <a:extLst>
              <a:ext uri="{FF2B5EF4-FFF2-40B4-BE49-F238E27FC236}">
                <a16:creationId xmlns:a16="http://schemas.microsoft.com/office/drawing/2014/main" id="{DDE7E743-A8C1-6144-918B-C36E8005DE41}"/>
              </a:ext>
            </a:extLst>
          </p:cNvPr>
          <p:cNvSpPr>
            <a:spLocks noGrp="1"/>
          </p:cNvSpPr>
          <p:nvPr>
            <p:ph type="title"/>
          </p:nvPr>
        </p:nvSpPr>
        <p:spPr>
          <a:xfrm>
            <a:off x="457200" y="1973718"/>
            <a:ext cx="3556000" cy="899798"/>
          </a:xfrm>
        </p:spPr>
        <p:txBody>
          <a:bodyPr/>
          <a:lstStyle/>
          <a:p>
            <a:pPr>
              <a:lnSpc>
                <a:spcPts val="6080"/>
              </a:lnSpc>
            </a:pPr>
            <a:r>
              <a:rPr lang="en-US" sz="3800"/>
              <a:t>Questions?</a:t>
            </a:r>
          </a:p>
        </p:txBody>
      </p:sp>
      <p:sp>
        <p:nvSpPr>
          <p:cNvPr id="15" name="TextBox 14">
            <a:extLst>
              <a:ext uri="{FF2B5EF4-FFF2-40B4-BE49-F238E27FC236}">
                <a16:creationId xmlns:a16="http://schemas.microsoft.com/office/drawing/2014/main" id="{4FF7FB90-DD34-1041-8092-98C16D0A6A4B}"/>
              </a:ext>
            </a:extLst>
          </p:cNvPr>
          <p:cNvSpPr txBox="1"/>
          <p:nvPr/>
        </p:nvSpPr>
        <p:spPr>
          <a:xfrm>
            <a:off x="457200" y="2916380"/>
            <a:ext cx="5112984" cy="1687898"/>
          </a:xfrm>
          <a:prstGeom prst="rect">
            <a:avLst/>
          </a:prstGeom>
          <a:noFill/>
        </p:spPr>
        <p:txBody>
          <a:bodyPr wrap="square" rtlCol="0">
            <a:spAutoFit/>
          </a:bodyPr>
          <a:lstStyle/>
          <a:p>
            <a:pPr marL="0" marR="0" lvl="0" indent="0" algn="l" defTabSz="609585"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We’re here for you 24/7</a:t>
            </a:r>
          </a:p>
          <a:p>
            <a:pPr marL="0" marR="0" lvl="0" indent="0" algn="l" defTabSz="609585" rtl="0" eaLnBrk="1" fontAlgn="auto" latinLnBrk="0" hangingPunct="1">
              <a:lnSpc>
                <a:spcPct val="130000"/>
              </a:lnSpc>
              <a:spcBef>
                <a:spcPts val="0"/>
              </a:spcBef>
              <a:spcAft>
                <a:spcPts val="1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866.735.8195</a:t>
            </a:r>
          </a:p>
          <a:p>
            <a:pPr marL="0" marR="0" lvl="0" indent="0" algn="l" defTabSz="609585" rtl="0" eaLnBrk="1" fontAlgn="auto" latinLnBrk="0" hangingPunct="1">
              <a:lnSpc>
                <a:spcPct val="130000"/>
              </a:lnSpc>
              <a:spcBef>
                <a:spcPts val="0"/>
              </a:spcBef>
              <a:spcAft>
                <a:spcPts val="1600"/>
              </a:spcAft>
              <a:buClrTx/>
              <a:buSzTx/>
              <a:buFontTx/>
              <a:buNone/>
              <a:tabLst/>
              <a:defRPr/>
            </a:pPr>
            <a:r>
              <a:rPr kumimoji="0" lang="en-US" sz="2400" b="0" i="0" u="none" strike="noStrike" kern="1200" cap="none" spc="0" normalizeH="0" baseline="0" noProof="0" dirty="0" err="1">
                <a:ln>
                  <a:noFill/>
                </a:ln>
                <a:solidFill>
                  <a:srgbClr val="007A96"/>
                </a:solidFill>
                <a:effectLst/>
                <a:uLnTx/>
                <a:uFillTx/>
                <a:latin typeface="Arial"/>
                <a:ea typeface="+mn-ea"/>
                <a:cs typeface="+mn-cs"/>
              </a:rPr>
              <a:t>HealthEquity.com</a:t>
            </a:r>
            <a:r>
              <a:rPr kumimoji="0" lang="en-US" sz="2400" b="0" i="0" u="none" strike="noStrike" kern="1200" cap="none" spc="0" normalizeH="0" baseline="0" noProof="0" dirty="0">
                <a:ln>
                  <a:noFill/>
                </a:ln>
                <a:solidFill>
                  <a:srgbClr val="007A96"/>
                </a:solidFill>
                <a:effectLst/>
                <a:uLnTx/>
                <a:uFillTx/>
                <a:latin typeface="Arial"/>
                <a:ea typeface="+mn-ea"/>
                <a:cs typeface="+mn-cs"/>
              </a:rPr>
              <a:t>/Learn</a:t>
            </a:r>
          </a:p>
        </p:txBody>
      </p:sp>
    </p:spTree>
    <p:extLst>
      <p:ext uri="{BB962C8B-B14F-4D97-AF65-F5344CB8AC3E}">
        <p14:creationId xmlns:p14="http://schemas.microsoft.com/office/powerpoint/2010/main" val="1245088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721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A picture containing person, water, person, outdoor&#10;&#10;Description automatically generated">
            <a:extLst>
              <a:ext uri="{FF2B5EF4-FFF2-40B4-BE49-F238E27FC236}">
                <a16:creationId xmlns:a16="http://schemas.microsoft.com/office/drawing/2014/main" id="{15C30120-A084-F041-B57B-0800889A3C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6455" y="0"/>
            <a:ext cx="8185546" cy="6858000"/>
          </a:xfrm>
          <a:prstGeom prst="rect">
            <a:avLst/>
          </a:prstGeom>
        </p:spPr>
      </p:pic>
      <p:sp>
        <p:nvSpPr>
          <p:cNvPr id="3" name="Slide Number Placeholder 2">
            <a:extLst>
              <a:ext uri="{FF2B5EF4-FFF2-40B4-BE49-F238E27FC236}">
                <a16:creationId xmlns:a16="http://schemas.microsoft.com/office/drawing/2014/main" id="{535ED686-4097-40EA-BDC8-9C6AB4A4251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B2B9AF-7C7A-ED4B-8B47-5EFC4C7403E8}"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5" name="Rectangle 14">
            <a:extLst>
              <a:ext uri="{FF2B5EF4-FFF2-40B4-BE49-F238E27FC236}">
                <a16:creationId xmlns:a16="http://schemas.microsoft.com/office/drawing/2014/main" id="{750C81D2-FAD0-F741-8E2E-A442C4C3E09B}"/>
              </a:ext>
            </a:extLst>
          </p:cNvPr>
          <p:cNvSpPr/>
          <p:nvPr/>
        </p:nvSpPr>
        <p:spPr>
          <a:xfrm>
            <a:off x="1088622" y="1562491"/>
            <a:ext cx="4254171" cy="37330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sp>
        <p:nvSpPr>
          <p:cNvPr id="16" name="Rectangle 15">
            <a:extLst>
              <a:ext uri="{FF2B5EF4-FFF2-40B4-BE49-F238E27FC236}">
                <a16:creationId xmlns:a16="http://schemas.microsoft.com/office/drawing/2014/main" id="{6461E32D-AAC7-AD44-8515-64E146F0C508}"/>
              </a:ext>
            </a:extLst>
          </p:cNvPr>
          <p:cNvSpPr/>
          <p:nvPr/>
        </p:nvSpPr>
        <p:spPr>
          <a:xfrm>
            <a:off x="5227919" y="1562491"/>
            <a:ext cx="164759" cy="37330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sp>
        <p:nvSpPr>
          <p:cNvPr id="17" name="TextBox 16">
            <a:extLst>
              <a:ext uri="{FF2B5EF4-FFF2-40B4-BE49-F238E27FC236}">
                <a16:creationId xmlns:a16="http://schemas.microsoft.com/office/drawing/2014/main" id="{203F35C0-3D78-4141-8958-F9CCB078C72D}"/>
              </a:ext>
            </a:extLst>
          </p:cNvPr>
          <p:cNvSpPr txBox="1"/>
          <p:nvPr/>
        </p:nvSpPr>
        <p:spPr>
          <a:xfrm>
            <a:off x="548640" y="3016817"/>
            <a:ext cx="4368174" cy="1335687"/>
          </a:xfrm>
          <a:prstGeom prst="rect">
            <a:avLst/>
          </a:prstGeom>
          <a:noFill/>
        </p:spPr>
        <p:txBody>
          <a:bodyPr wrap="square" lIns="91440" tIns="45720" rIns="91440" bIns="45720" rtlCol="0" anchor="t">
            <a:spAutoFit/>
          </a:bodyPr>
          <a:lstStyle/>
          <a:p>
            <a:pPr marL="0" marR="0" lvl="0" indent="0" algn="l" defTabSz="609585" rtl="0" eaLnBrk="1" fontAlgn="auto" latinLnBrk="0" hangingPunct="1">
              <a:lnSpc>
                <a:spcPct val="140000"/>
              </a:lnSpc>
              <a:spcBef>
                <a:spcPts val="0"/>
              </a:spcBef>
              <a:spcAft>
                <a:spcPts val="0"/>
              </a:spcAft>
              <a:buClrTx/>
              <a:buSzTx/>
              <a:buFontTx/>
              <a:buNone/>
              <a:tabLst/>
              <a:defRPr/>
            </a:pPr>
            <a:r>
              <a:rPr kumimoji="0" lang="en-US" sz="2000" b="0" i="0" u="none" strike="noStrike" kern="1200" cap="none" spc="0" normalizeH="0" baseline="0" noProof="0">
                <a:ln>
                  <a:noFill/>
                </a:ln>
                <a:solidFill>
                  <a:srgbClr val="626362"/>
                </a:solidFill>
                <a:effectLst/>
                <a:uLnTx/>
                <a:uFillTx/>
                <a:latin typeface="Arial"/>
                <a:ea typeface="+mn-ea"/>
                <a:cs typeface="+mn-cs"/>
              </a:rPr>
              <a:t>Members who contribute the max </a:t>
            </a:r>
            <a:br>
              <a:rPr kumimoji="0" lang="en-US" sz="2000" b="0" i="0" u="none" strike="noStrike" kern="1200" cap="none" spc="0" normalizeH="0" baseline="0" noProof="0">
                <a:ln>
                  <a:noFill/>
                </a:ln>
                <a:solidFill>
                  <a:srgbClr val="626362"/>
                </a:solidFill>
                <a:effectLst/>
                <a:uLnTx/>
                <a:uFillTx/>
                <a:latin typeface="Arial"/>
                <a:ea typeface="+mn-ea"/>
                <a:cs typeface="+mn-cs"/>
              </a:rPr>
            </a:br>
            <a:r>
              <a:rPr kumimoji="0" lang="en-US" sz="2000" b="0" i="0" u="none" strike="noStrike" kern="1200" cap="none" spc="0" normalizeH="0" baseline="0" noProof="0">
                <a:ln>
                  <a:noFill/>
                </a:ln>
                <a:solidFill>
                  <a:srgbClr val="626362"/>
                </a:solidFill>
                <a:effectLst/>
                <a:uLnTx/>
                <a:uFillTx/>
                <a:latin typeface="Arial"/>
                <a:ea typeface="+mn-ea"/>
                <a:cs typeface="+mn-cs"/>
              </a:rPr>
              <a:t>to their FSA can save $800+ each year* on eligible medical expenses.</a:t>
            </a:r>
          </a:p>
        </p:txBody>
      </p:sp>
      <p:sp>
        <p:nvSpPr>
          <p:cNvPr id="18" name="TextBox 17">
            <a:extLst>
              <a:ext uri="{FF2B5EF4-FFF2-40B4-BE49-F238E27FC236}">
                <a16:creationId xmlns:a16="http://schemas.microsoft.com/office/drawing/2014/main" id="{B76DF604-D4D7-D34F-B7BC-59A2EFF10D0D}"/>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20" name="TextBox 19">
            <a:extLst>
              <a:ext uri="{FF2B5EF4-FFF2-40B4-BE49-F238E27FC236}">
                <a16:creationId xmlns:a16="http://schemas.microsoft.com/office/drawing/2014/main" id="{FDD73754-4583-9A49-B7FB-FF0B72153181}"/>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48640" y="2109135"/>
            <a:ext cx="5733536" cy="911468"/>
          </a:xfrm>
        </p:spPr>
        <p:txBody>
          <a:bodyPr/>
          <a:lstStyle/>
          <a:p>
            <a:pPr>
              <a:lnSpc>
                <a:spcPts val="6080"/>
              </a:lnSpc>
            </a:pPr>
            <a:r>
              <a:rPr lang="en-US" sz="3800"/>
              <a:t>Save $800+</a:t>
            </a:r>
          </a:p>
        </p:txBody>
      </p:sp>
      <p:sp>
        <p:nvSpPr>
          <p:cNvPr id="11" name="Title 2">
            <a:extLst>
              <a:ext uri="{FF2B5EF4-FFF2-40B4-BE49-F238E27FC236}">
                <a16:creationId xmlns:a16="http://schemas.microsoft.com/office/drawing/2014/main" id="{4D331B17-29FC-DC4F-90F3-717A851E0FCF}"/>
              </a:ext>
            </a:extLst>
          </p:cNvPr>
          <p:cNvSpPr txBox="1">
            <a:spLocks/>
          </p:cNvSpPr>
          <p:nvPr/>
        </p:nvSpPr>
        <p:spPr>
          <a:xfrm>
            <a:off x="548640" y="5923331"/>
            <a:ext cx="3457814" cy="738664"/>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rPr>
              <a:t>*The example used is for illustrative purposes only; actual savings may vary. Estimated savings are based on an assumed combined federal and state income tax bracket of 30%. Actual savings will depend on your taxable income and tax status.</a:t>
            </a:r>
          </a:p>
        </p:txBody>
      </p:sp>
    </p:spTree>
    <p:extLst>
      <p:ext uri="{BB962C8B-B14F-4D97-AF65-F5344CB8AC3E}">
        <p14:creationId xmlns:p14="http://schemas.microsoft.com/office/powerpoint/2010/main" val="1382072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5ED686-4097-40EA-BDC8-9C6AB4A4251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B2B9AF-7C7A-ED4B-8B47-5EFC4C7403E8}"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B76DF604-D4D7-D34F-B7BC-59A2EFF10D0D}"/>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20" name="TextBox 19">
            <a:extLst>
              <a:ext uri="{FF2B5EF4-FFF2-40B4-BE49-F238E27FC236}">
                <a16:creationId xmlns:a16="http://schemas.microsoft.com/office/drawing/2014/main" id="{FDD73754-4583-9A49-B7FB-FF0B72153181}"/>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48640" y="274320"/>
            <a:ext cx="7298267" cy="911468"/>
          </a:xfrm>
        </p:spPr>
        <p:txBody>
          <a:bodyPr/>
          <a:lstStyle/>
          <a:p>
            <a:pPr>
              <a:lnSpc>
                <a:spcPts val="6080"/>
              </a:lnSpc>
            </a:pPr>
            <a:r>
              <a:rPr lang="en-US" sz="3800" dirty="0"/>
              <a:t>Why choose an FSA?</a:t>
            </a:r>
          </a:p>
        </p:txBody>
      </p:sp>
      <p:grpSp>
        <p:nvGrpSpPr>
          <p:cNvPr id="12" name="Group 11">
            <a:extLst>
              <a:ext uri="{FF2B5EF4-FFF2-40B4-BE49-F238E27FC236}">
                <a16:creationId xmlns:a16="http://schemas.microsoft.com/office/drawing/2014/main" id="{52B2C168-009C-CA47-BDC5-7C592830CBC3}"/>
              </a:ext>
            </a:extLst>
          </p:cNvPr>
          <p:cNvGrpSpPr/>
          <p:nvPr/>
        </p:nvGrpSpPr>
        <p:grpSpPr>
          <a:xfrm>
            <a:off x="360485" y="1295512"/>
            <a:ext cx="5661799" cy="1958045"/>
            <a:chOff x="60560" y="1057922"/>
            <a:chExt cx="5661799" cy="1743134"/>
          </a:xfrm>
        </p:grpSpPr>
        <p:grpSp>
          <p:nvGrpSpPr>
            <p:cNvPr id="13" name="Group 12">
              <a:extLst>
                <a:ext uri="{FF2B5EF4-FFF2-40B4-BE49-F238E27FC236}">
                  <a16:creationId xmlns:a16="http://schemas.microsoft.com/office/drawing/2014/main" id="{07E217EE-1B0F-8945-909F-72D9E93FF3F9}"/>
                </a:ext>
              </a:extLst>
            </p:cNvPr>
            <p:cNvGrpSpPr/>
            <p:nvPr/>
          </p:nvGrpSpPr>
          <p:grpSpPr>
            <a:xfrm>
              <a:off x="60560" y="1057922"/>
              <a:ext cx="5661799" cy="1743134"/>
              <a:chOff x="-14321" y="1503347"/>
              <a:chExt cx="5661799" cy="1743134"/>
            </a:xfrm>
          </p:grpSpPr>
          <p:sp>
            <p:nvSpPr>
              <p:cNvPr id="21" name="Title 2">
                <a:extLst>
                  <a:ext uri="{FF2B5EF4-FFF2-40B4-BE49-F238E27FC236}">
                    <a16:creationId xmlns:a16="http://schemas.microsoft.com/office/drawing/2014/main" id="{A78B96A3-F932-2B4E-906F-19F2C51DBFF9}"/>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1</a:t>
                </a:r>
              </a:p>
            </p:txBody>
          </p:sp>
          <p:sp>
            <p:nvSpPr>
              <p:cNvPr id="23" name="TextBox 22">
                <a:extLst>
                  <a:ext uri="{FF2B5EF4-FFF2-40B4-BE49-F238E27FC236}">
                    <a16:creationId xmlns:a16="http://schemas.microsoft.com/office/drawing/2014/main" id="{FF1494E3-539D-6B46-ABD1-5020E93AE6D6}"/>
                  </a:ext>
                </a:extLst>
              </p:cNvPr>
              <p:cNvSpPr txBox="1"/>
              <p:nvPr/>
            </p:nvSpPr>
            <p:spPr>
              <a:xfrm>
                <a:off x="1134102" y="1625930"/>
                <a:ext cx="4513376" cy="1620551"/>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Significant tax savings</a:t>
                </a:r>
              </a:p>
              <a:p>
                <a:pPr marL="0" marR="0" lvl="0" indent="0" algn="l" defTabSz="914400" rtl="0" eaLnBrk="1" fontAlgn="auto" latinLnBrk="0" hangingPunct="1">
                  <a:lnSpc>
                    <a:spcPct val="130000"/>
                  </a:lnSpc>
                  <a:spcBef>
                    <a:spcPts val="0"/>
                  </a:spcBef>
                  <a:spcAft>
                    <a:spcPts val="30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Since each dollar you contribute to your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FSA is tax-deductible</a:t>
                </a:r>
                <a:r>
                  <a:rPr kumimoji="0" lang="en-US" sz="1700" b="0" i="0" u="none" strike="noStrike" kern="1200" cap="none" spc="0" normalizeH="0" baseline="30000" noProof="0" dirty="0">
                    <a:ln>
                      <a:noFill/>
                    </a:ln>
                    <a:solidFill>
                      <a:srgbClr val="626362"/>
                    </a:solidFill>
                    <a:effectLst/>
                    <a:uLnTx/>
                    <a:uFillTx/>
                    <a:latin typeface="Arial"/>
                    <a:ea typeface="+mn-ea"/>
                    <a:cs typeface="+mn-cs"/>
                  </a:rPr>
                  <a:t>1</a:t>
                </a:r>
                <a:r>
                  <a:rPr kumimoji="0" lang="en-US" sz="1700" b="0" i="0" u="none" strike="noStrike" kern="1200" cap="none" spc="0" normalizeH="0" baseline="0" noProof="0" dirty="0">
                    <a:ln>
                      <a:noFill/>
                    </a:ln>
                    <a:solidFill>
                      <a:srgbClr val="626362"/>
                    </a:solidFill>
                    <a:effectLst/>
                    <a:uLnTx/>
                    <a:uFillTx/>
                    <a:latin typeface="Arial"/>
                    <a:ea typeface="+mn-ea"/>
                    <a:cs typeface="+mn-cs"/>
                  </a:rPr>
                  <a:t> you could potentially save 30 percent or more on qualified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medical expenses.</a:t>
                </a:r>
                <a:r>
                  <a:rPr kumimoji="0" lang="en-US" sz="1700" b="0" i="0" u="none" strike="noStrike" kern="1200" cap="none" spc="0" normalizeH="0" baseline="30000" noProof="0" dirty="0">
                    <a:ln>
                      <a:noFill/>
                    </a:ln>
                    <a:solidFill>
                      <a:srgbClr val="626362"/>
                    </a:solidFill>
                    <a:effectLst/>
                    <a:uLnTx/>
                    <a:uFillTx/>
                    <a:latin typeface="Arial"/>
                    <a:ea typeface="+mn-ea"/>
                    <a:cs typeface="+mn-cs"/>
                  </a:rPr>
                  <a:t>2</a:t>
                </a:r>
                <a:r>
                  <a:rPr kumimoji="0" lang="en-US" sz="1700" b="0" i="0" u="none" strike="noStrike" kern="1200" cap="none" spc="0" normalizeH="0" baseline="0" noProof="0" dirty="0">
                    <a:ln>
                      <a:noFill/>
                    </a:ln>
                    <a:solidFill>
                      <a:srgbClr val="626362"/>
                    </a:solidFill>
                    <a:effectLst/>
                    <a:uLnTx/>
                    <a:uFillTx/>
                    <a:latin typeface="Arial"/>
                    <a:ea typeface="+mn-ea"/>
                    <a:cs typeface="+mn-cs"/>
                  </a:rPr>
                  <a:t> </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 </a:t>
                </a:r>
                <a:endParaRPr kumimoji="0" lang="en-US" sz="1700" b="0" i="0" u="none" strike="noStrike" kern="1200" cap="none" spc="0" normalizeH="0" baseline="0" noProof="0" dirty="0">
                  <a:ln>
                    <a:noFill/>
                  </a:ln>
                  <a:solidFill>
                    <a:srgbClr val="626362"/>
                  </a:solidFill>
                  <a:effectLst/>
                  <a:uLnTx/>
                  <a:uFillTx/>
                  <a:latin typeface="Arial"/>
                  <a:ea typeface="+mn-ea"/>
                  <a:cs typeface="Arial"/>
                </a:endParaRPr>
              </a:p>
            </p:txBody>
          </p:sp>
        </p:grpSp>
        <p:cxnSp>
          <p:nvCxnSpPr>
            <p:cNvPr id="19" name="Straight Connector 18">
              <a:extLst>
                <a:ext uri="{FF2B5EF4-FFF2-40B4-BE49-F238E27FC236}">
                  <a16:creationId xmlns:a16="http://schemas.microsoft.com/office/drawing/2014/main" id="{48F99EF9-14B8-0A4D-B81B-41A3E62A11A9}"/>
                </a:ext>
              </a:extLst>
            </p:cNvPr>
            <p:cNvCxnSpPr>
              <a:cxnSpLocks/>
            </p:cNvCxnSpPr>
            <p:nvPr/>
          </p:nvCxnSpPr>
          <p:spPr>
            <a:xfrm>
              <a:off x="947298" y="1269279"/>
              <a:ext cx="0" cy="1504611"/>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EDC10F25-A3E4-9348-90C1-58E11D2CF630}"/>
              </a:ext>
            </a:extLst>
          </p:cNvPr>
          <p:cNvGrpSpPr/>
          <p:nvPr/>
        </p:nvGrpSpPr>
        <p:grpSpPr>
          <a:xfrm>
            <a:off x="6095998" y="3685706"/>
            <a:ext cx="5179031" cy="2897974"/>
            <a:chOff x="60560" y="1057922"/>
            <a:chExt cx="5179031" cy="2897974"/>
          </a:xfrm>
        </p:grpSpPr>
        <p:grpSp>
          <p:nvGrpSpPr>
            <p:cNvPr id="45" name="Group 44">
              <a:extLst>
                <a:ext uri="{FF2B5EF4-FFF2-40B4-BE49-F238E27FC236}">
                  <a16:creationId xmlns:a16="http://schemas.microsoft.com/office/drawing/2014/main" id="{A9D7CAD9-66AA-E24F-AF49-47F7900CC890}"/>
                </a:ext>
              </a:extLst>
            </p:cNvPr>
            <p:cNvGrpSpPr/>
            <p:nvPr/>
          </p:nvGrpSpPr>
          <p:grpSpPr>
            <a:xfrm>
              <a:off x="60560" y="1057922"/>
              <a:ext cx="5179031" cy="2897974"/>
              <a:chOff x="-14321" y="1503347"/>
              <a:chExt cx="5179031" cy="2897974"/>
            </a:xfrm>
          </p:grpSpPr>
          <p:sp>
            <p:nvSpPr>
              <p:cNvPr id="47" name="Title 2">
                <a:extLst>
                  <a:ext uri="{FF2B5EF4-FFF2-40B4-BE49-F238E27FC236}">
                    <a16:creationId xmlns:a16="http://schemas.microsoft.com/office/drawing/2014/main" id="{DD2B0E87-E225-3847-A613-B3C20FE68F3C}"/>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4</a:t>
                </a:r>
              </a:p>
            </p:txBody>
          </p:sp>
          <p:sp>
            <p:nvSpPr>
              <p:cNvPr id="48" name="TextBox 47">
                <a:extLst>
                  <a:ext uri="{FF2B5EF4-FFF2-40B4-BE49-F238E27FC236}">
                    <a16:creationId xmlns:a16="http://schemas.microsoft.com/office/drawing/2014/main" id="{53A4AEDF-F4B5-D043-A4FE-BA13AD6FC970}"/>
                  </a:ext>
                </a:extLst>
              </p:cNvPr>
              <p:cNvSpPr txBox="1"/>
              <p:nvPr/>
            </p:nvSpPr>
            <p:spPr>
              <a:xfrm>
                <a:off x="1134102" y="1625931"/>
                <a:ext cx="4030608" cy="2775390"/>
              </a:xfrm>
              <a:prstGeom prst="rect">
                <a:avLst/>
              </a:prstGeom>
              <a:noFill/>
            </p:spPr>
            <p:txBody>
              <a:bodyPr wrap="square" rtlCol="0">
                <a:no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Spend beyond the doctor</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Your FSA dollars can help pay for thousands of eligible medical expenses, including over-the-counter meds and menstrual care products.</a:t>
                </a:r>
                <a:r>
                  <a:rPr kumimoji="0" lang="en-US" sz="1700" b="0" i="0" u="none" strike="noStrike" kern="1200" cap="none" spc="0" normalizeH="0" baseline="30000" noProof="0" dirty="0">
                    <a:ln>
                      <a:noFill/>
                    </a:ln>
                    <a:solidFill>
                      <a:srgbClr val="626362"/>
                    </a:solidFill>
                    <a:effectLst/>
                    <a:uLnTx/>
                    <a:uFillTx/>
                    <a:latin typeface="Arial"/>
                    <a:ea typeface="+mn-ea"/>
                    <a:cs typeface="+mn-cs"/>
                  </a:rPr>
                  <a:t>3</a:t>
                </a:r>
                <a:r>
                  <a:rPr kumimoji="0" lang="en-US" sz="1700" b="0" i="0" u="none" strike="noStrike" kern="1200" cap="none" spc="0" normalizeH="0" baseline="0" noProof="0" dirty="0">
                    <a:ln>
                      <a:noFill/>
                    </a:ln>
                    <a:solidFill>
                      <a:srgbClr val="626362"/>
                    </a:solidFill>
                    <a:effectLst/>
                    <a:uLnTx/>
                    <a:uFillTx/>
                    <a:latin typeface="Arial"/>
                    <a:ea typeface="+mn-ea"/>
                    <a:cs typeface="+mn-cs"/>
                  </a:rPr>
                  <a:t>    </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 </a:t>
                </a:r>
              </a:p>
            </p:txBody>
          </p:sp>
        </p:grpSp>
        <p:cxnSp>
          <p:nvCxnSpPr>
            <p:cNvPr id="46" name="Straight Connector 45">
              <a:extLst>
                <a:ext uri="{FF2B5EF4-FFF2-40B4-BE49-F238E27FC236}">
                  <a16:creationId xmlns:a16="http://schemas.microsoft.com/office/drawing/2014/main" id="{19149C7C-AC67-D242-A733-7E0563573675}"/>
                </a:ext>
              </a:extLst>
            </p:cNvPr>
            <p:cNvCxnSpPr>
              <a:cxnSpLocks/>
            </p:cNvCxnSpPr>
            <p:nvPr/>
          </p:nvCxnSpPr>
          <p:spPr>
            <a:xfrm>
              <a:off x="947298" y="1269279"/>
              <a:ext cx="0" cy="1731577"/>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ED3A3FCA-B28B-8849-BAE8-A3970C763F0A}"/>
              </a:ext>
            </a:extLst>
          </p:cNvPr>
          <p:cNvGrpSpPr/>
          <p:nvPr/>
        </p:nvGrpSpPr>
        <p:grpSpPr>
          <a:xfrm>
            <a:off x="360485" y="3685706"/>
            <a:ext cx="5179031" cy="1942934"/>
            <a:chOff x="60560" y="1057922"/>
            <a:chExt cx="5179031" cy="1942934"/>
          </a:xfrm>
        </p:grpSpPr>
        <p:grpSp>
          <p:nvGrpSpPr>
            <p:cNvPr id="49" name="Group 48">
              <a:extLst>
                <a:ext uri="{FF2B5EF4-FFF2-40B4-BE49-F238E27FC236}">
                  <a16:creationId xmlns:a16="http://schemas.microsoft.com/office/drawing/2014/main" id="{AD6AA6F2-9EDA-124F-935A-AF993274E34D}"/>
                </a:ext>
              </a:extLst>
            </p:cNvPr>
            <p:cNvGrpSpPr/>
            <p:nvPr/>
          </p:nvGrpSpPr>
          <p:grpSpPr>
            <a:xfrm>
              <a:off x="60560" y="1057922"/>
              <a:ext cx="5179031" cy="1942934"/>
              <a:chOff x="-14321" y="1503347"/>
              <a:chExt cx="5179031" cy="1942934"/>
            </a:xfrm>
          </p:grpSpPr>
          <p:sp>
            <p:nvSpPr>
              <p:cNvPr id="51" name="Title 2">
                <a:extLst>
                  <a:ext uri="{FF2B5EF4-FFF2-40B4-BE49-F238E27FC236}">
                    <a16:creationId xmlns:a16="http://schemas.microsoft.com/office/drawing/2014/main" id="{B5996B28-9CA7-C145-91CD-9E3E788C907E}"/>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3</a:t>
                </a:r>
              </a:p>
            </p:txBody>
          </p:sp>
          <p:sp>
            <p:nvSpPr>
              <p:cNvPr id="52" name="TextBox 51">
                <a:extLst>
                  <a:ext uri="{FF2B5EF4-FFF2-40B4-BE49-F238E27FC236}">
                    <a16:creationId xmlns:a16="http://schemas.microsoft.com/office/drawing/2014/main" id="{9E19C7E5-EC10-7340-BE77-78BAB33C9F17}"/>
                  </a:ext>
                </a:extLst>
              </p:cNvPr>
              <p:cNvSpPr txBox="1"/>
              <p:nvPr/>
            </p:nvSpPr>
            <p:spPr>
              <a:xfrm>
                <a:off x="1134102" y="1625931"/>
                <a:ext cx="4030608" cy="1820350"/>
              </a:xfrm>
              <a:prstGeom prst="rect">
                <a:avLst/>
              </a:prstGeom>
              <a:noFill/>
            </p:spPr>
            <p:txBody>
              <a:bodyPr wrap="square" rtlCol="0">
                <a:no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Simple saving and spending</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Pre-tax payroll contributions along with  easy-to-use payment options make managing your account convenient and hassle-free. </a:t>
                </a:r>
              </a:p>
            </p:txBody>
          </p:sp>
        </p:grpSp>
        <p:cxnSp>
          <p:nvCxnSpPr>
            <p:cNvPr id="50" name="Straight Connector 49">
              <a:extLst>
                <a:ext uri="{FF2B5EF4-FFF2-40B4-BE49-F238E27FC236}">
                  <a16:creationId xmlns:a16="http://schemas.microsoft.com/office/drawing/2014/main" id="{18463E6F-E5E7-EA4E-8C52-AECCC0EEC5A3}"/>
                </a:ext>
              </a:extLst>
            </p:cNvPr>
            <p:cNvCxnSpPr>
              <a:cxnSpLocks/>
            </p:cNvCxnSpPr>
            <p:nvPr/>
          </p:nvCxnSpPr>
          <p:spPr>
            <a:xfrm>
              <a:off x="947298" y="1269279"/>
              <a:ext cx="0" cy="1731577"/>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a:extLst>
              <a:ext uri="{FF2B5EF4-FFF2-40B4-BE49-F238E27FC236}">
                <a16:creationId xmlns:a16="http://schemas.microsoft.com/office/drawing/2014/main" id="{B732228F-1B14-D141-A706-0E12300ADCF0}"/>
              </a:ext>
            </a:extLst>
          </p:cNvPr>
          <p:cNvGrpSpPr/>
          <p:nvPr/>
        </p:nvGrpSpPr>
        <p:grpSpPr>
          <a:xfrm>
            <a:off x="6105301" y="1295512"/>
            <a:ext cx="5661799" cy="1927530"/>
            <a:chOff x="60560" y="1057922"/>
            <a:chExt cx="5661799" cy="1715968"/>
          </a:xfrm>
        </p:grpSpPr>
        <p:grpSp>
          <p:nvGrpSpPr>
            <p:cNvPr id="54" name="Group 53">
              <a:extLst>
                <a:ext uri="{FF2B5EF4-FFF2-40B4-BE49-F238E27FC236}">
                  <a16:creationId xmlns:a16="http://schemas.microsoft.com/office/drawing/2014/main" id="{EAA4E2CB-F78A-E144-AEDD-FEE6C7187346}"/>
                </a:ext>
              </a:extLst>
            </p:cNvPr>
            <p:cNvGrpSpPr/>
            <p:nvPr/>
          </p:nvGrpSpPr>
          <p:grpSpPr>
            <a:xfrm>
              <a:off x="60560" y="1057922"/>
              <a:ext cx="5661799" cy="1715967"/>
              <a:chOff x="-14321" y="1503347"/>
              <a:chExt cx="5661799" cy="1715967"/>
            </a:xfrm>
          </p:grpSpPr>
          <p:sp>
            <p:nvSpPr>
              <p:cNvPr id="56" name="Title 2">
                <a:extLst>
                  <a:ext uri="{FF2B5EF4-FFF2-40B4-BE49-F238E27FC236}">
                    <a16:creationId xmlns:a16="http://schemas.microsoft.com/office/drawing/2014/main" id="{B361760E-44B7-DD4A-8275-40906174D871}"/>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2</a:t>
                </a:r>
              </a:p>
            </p:txBody>
          </p:sp>
          <p:sp>
            <p:nvSpPr>
              <p:cNvPr id="57" name="TextBox 56">
                <a:extLst>
                  <a:ext uri="{FF2B5EF4-FFF2-40B4-BE49-F238E27FC236}">
                    <a16:creationId xmlns:a16="http://schemas.microsoft.com/office/drawing/2014/main" id="{5DA16D48-E903-7847-A258-3CF2E9C190D8}"/>
                  </a:ext>
                </a:extLst>
              </p:cNvPr>
              <p:cNvSpPr txBox="1"/>
              <p:nvPr/>
            </p:nvSpPr>
            <p:spPr>
              <a:xfrm>
                <a:off x="1134102" y="1625930"/>
                <a:ext cx="4513376" cy="1593384"/>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Get your money right away </a:t>
                </a:r>
              </a:p>
              <a:p>
                <a:pPr marL="0" marR="0" lvl="0" indent="0" algn="l" defTabSz="914400" rtl="0" eaLnBrk="1" fontAlgn="auto" latinLnBrk="0" hangingPunct="1">
                  <a:lnSpc>
                    <a:spcPct val="130000"/>
                  </a:lnSpc>
                  <a:spcBef>
                    <a:spcPts val="0"/>
                  </a:spcBef>
                  <a:spcAft>
                    <a:spcPts val="30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You’ll have access to the entire elected amount on the first day of the plan year.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That means you can spend now and contribute later. </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 </a:t>
                </a:r>
                <a:endParaRPr kumimoji="0" lang="en-US" sz="1700" b="0" i="0" u="none" strike="noStrike" kern="1200" cap="none" spc="0" normalizeH="0" baseline="0" noProof="0" dirty="0">
                  <a:ln>
                    <a:noFill/>
                  </a:ln>
                  <a:solidFill>
                    <a:srgbClr val="626362"/>
                  </a:solidFill>
                  <a:effectLst/>
                  <a:uLnTx/>
                  <a:uFillTx/>
                  <a:latin typeface="Arial"/>
                  <a:ea typeface="+mn-ea"/>
                  <a:cs typeface="Arial"/>
                </a:endParaRPr>
              </a:p>
            </p:txBody>
          </p:sp>
        </p:grpSp>
        <p:cxnSp>
          <p:nvCxnSpPr>
            <p:cNvPr id="55" name="Straight Connector 54">
              <a:extLst>
                <a:ext uri="{FF2B5EF4-FFF2-40B4-BE49-F238E27FC236}">
                  <a16:creationId xmlns:a16="http://schemas.microsoft.com/office/drawing/2014/main" id="{C22936B3-1A3A-2E40-9F5A-2EF9B5D5C9FF}"/>
                </a:ext>
              </a:extLst>
            </p:cNvPr>
            <p:cNvCxnSpPr>
              <a:cxnSpLocks/>
            </p:cNvCxnSpPr>
            <p:nvPr/>
          </p:nvCxnSpPr>
          <p:spPr>
            <a:xfrm>
              <a:off x="947298" y="1269279"/>
              <a:ext cx="0" cy="1504611"/>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sp>
        <p:nvSpPr>
          <p:cNvPr id="63" name="Title 2">
            <a:extLst>
              <a:ext uri="{FF2B5EF4-FFF2-40B4-BE49-F238E27FC236}">
                <a16:creationId xmlns:a16="http://schemas.microsoft.com/office/drawing/2014/main" id="{B1788C1C-DF7C-B24E-857F-8F4D715F773A}"/>
              </a:ext>
            </a:extLst>
          </p:cNvPr>
          <p:cNvSpPr txBox="1">
            <a:spLocks/>
          </p:cNvSpPr>
          <p:nvPr/>
        </p:nvSpPr>
        <p:spPr>
          <a:xfrm>
            <a:off x="390649" y="6056628"/>
            <a:ext cx="11429304" cy="751488"/>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3000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rPr>
              <a:t>1</a:t>
            </a:r>
            <a:r>
              <a:rPr kumimoji="0" lang="en-US" sz="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rPr>
              <a:t>FSAs are never taxed at a federal income tax level when used appropriately for qualified medical expenses. Also, most states recognize FSA funds as tax-deductible with very few exceptions. Please consult a tax advisor regarding your state’s specific rules.  |  </a:t>
            </a:r>
            <a:r>
              <a:rPr kumimoji="0" lang="en-US" sz="800" b="0" i="0" u="none" strike="noStrike" kern="1200" cap="none" spc="0" normalizeH="0" baseline="3000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rPr>
              <a:t>2</a:t>
            </a:r>
            <a:r>
              <a:rPr kumimoji="0" lang="en-US" sz="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rPr>
              <a:t>Based on average federal income and payroll taxes. Estimate for illustrative purposes only  |  </a:t>
            </a:r>
            <a:r>
              <a:rPr kumimoji="0" lang="en-US" sz="800" b="0" i="0" u="none" strike="noStrike" kern="1200" cap="none" spc="0" normalizeH="0" baseline="3000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rPr>
              <a:t>3</a:t>
            </a:r>
            <a:r>
              <a:rPr kumimoji="0" lang="en-US" sz="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rPr>
              <a:t>Eligible expenses may vary by plan design. Your employer determines which expenses are eligible for reimbursement. Please review plan documents carefully and consult your benefits team for a full list of eligible expenses. It is the member’s responsibility to ensure eligibility requirements as well as if they are eligible for the expenses submitted. </a:t>
            </a:r>
          </a:p>
          <a:p>
            <a:pPr marL="0" marR="0" lvl="0" indent="0" algn="l" defTabSz="457200" rtl="0" eaLnBrk="1" fontAlgn="auto" latinLnBrk="0" hangingPunct="1">
              <a:lnSpc>
                <a:spcPct val="100000"/>
              </a:lnSpc>
              <a:spcBef>
                <a:spcPct val="0"/>
              </a:spcBef>
              <a:spcAft>
                <a:spcPts val="133"/>
              </a:spcAft>
              <a:buClrTx/>
              <a:buSzTx/>
              <a:buFontTx/>
              <a:buNone/>
              <a:tabLst/>
              <a:defRPr/>
            </a:pPr>
            <a:endParaRPr kumimoji="0" lang="en-US" sz="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40382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1B7E0CD-697C-AB4B-A146-029F19C145BC}"/>
              </a:ext>
            </a:extLst>
          </p:cNvPr>
          <p:cNvGraphicFramePr>
            <a:graphicFrameLocks noGrp="1"/>
          </p:cNvGraphicFramePr>
          <p:nvPr/>
        </p:nvGraphicFramePr>
        <p:xfrm>
          <a:off x="2608883" y="2036367"/>
          <a:ext cx="6669008" cy="2140381"/>
        </p:xfrm>
        <a:graphic>
          <a:graphicData uri="http://schemas.openxmlformats.org/drawingml/2006/table">
            <a:tbl>
              <a:tblPr firstRow="1" bandRow="1">
                <a:tableStyleId>{5C22544A-7EE6-4342-B048-85BDC9FD1C3A}</a:tableStyleId>
              </a:tblPr>
              <a:tblGrid>
                <a:gridCol w="3325965">
                  <a:extLst>
                    <a:ext uri="{9D8B030D-6E8A-4147-A177-3AD203B41FA5}">
                      <a16:colId xmlns:a16="http://schemas.microsoft.com/office/drawing/2014/main" val="1965431758"/>
                    </a:ext>
                  </a:extLst>
                </a:gridCol>
                <a:gridCol w="3343043">
                  <a:extLst>
                    <a:ext uri="{9D8B030D-6E8A-4147-A177-3AD203B41FA5}">
                      <a16:colId xmlns:a16="http://schemas.microsoft.com/office/drawing/2014/main" val="766925907"/>
                    </a:ext>
                  </a:extLst>
                </a:gridCol>
              </a:tblGrid>
              <a:tr h="0">
                <a:tc>
                  <a:txBody>
                    <a:bodyPr/>
                    <a:lstStyle/>
                    <a:p>
                      <a:r>
                        <a:rPr lang="en-US" sz="2200" b="0" i="0">
                          <a:latin typeface="+mn-lt"/>
                        </a:rPr>
                        <a:t>Contribution limit</a:t>
                      </a:r>
                    </a:p>
                  </a:txBody>
                  <a:tcPr marL="310097" marR="310097" marT="310097" marB="310097" anchor="ctr">
                    <a:lnB w="12700" cap="flat" cmpd="sng" algn="ctr">
                      <a:solidFill>
                        <a:schemeClr val="bg2"/>
                      </a:solidFill>
                      <a:prstDash val="solid"/>
                      <a:round/>
                      <a:headEnd type="none" w="med" len="med"/>
                      <a:tailEnd type="none" w="med" len="med"/>
                    </a:lnB>
                  </a:tcPr>
                </a:tc>
                <a:tc>
                  <a:txBody>
                    <a:bodyPr/>
                    <a:lstStyle/>
                    <a:p>
                      <a:r>
                        <a:rPr lang="en-US" sz="2200" b="0" i="0">
                          <a:latin typeface="+mn-lt"/>
                        </a:rPr>
                        <a:t>Tax savings*</a:t>
                      </a:r>
                    </a:p>
                  </a:txBody>
                  <a:tcPr marL="310097" marR="310097" marT="310097" marB="310097" anchor="ctr">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665257813"/>
                  </a:ext>
                </a:extLst>
              </a:tr>
              <a:tr h="1184907">
                <a:tc>
                  <a:txBody>
                    <a:bodyPr/>
                    <a:lstStyle/>
                    <a:p>
                      <a:r>
                        <a:rPr lang="en-US" sz="2800" b="0" i="0">
                          <a:latin typeface="+mn-lt"/>
                        </a:rPr>
                        <a:t>$2,750</a:t>
                      </a:r>
                    </a:p>
                  </a:txBody>
                  <a:tcPr marL="310097" marR="310097" marT="310097" marB="31009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r>
                        <a:rPr lang="en-US" sz="2800" b="1" i="0" dirty="0">
                          <a:latin typeface="+mn-lt"/>
                        </a:rPr>
                        <a:t>$825</a:t>
                      </a:r>
                    </a:p>
                  </a:txBody>
                  <a:tcPr marL="310097" marR="310097" marT="310097" marB="310097">
                    <a:lnL w="12700" cap="flat" cmpd="sng" algn="ctr">
                      <a:solidFill>
                        <a:schemeClr val="bg2"/>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3459339"/>
                  </a:ext>
                </a:extLst>
              </a:tr>
            </a:tbl>
          </a:graphicData>
        </a:graphic>
      </p:graphicFrame>
      <p:sp>
        <p:nvSpPr>
          <p:cNvPr id="9" name="Title 2">
            <a:extLst>
              <a:ext uri="{FF2B5EF4-FFF2-40B4-BE49-F238E27FC236}">
                <a16:creationId xmlns:a16="http://schemas.microsoft.com/office/drawing/2014/main" id="{2DF5819C-4F99-D245-AF6E-7636E76F218E}"/>
              </a:ext>
            </a:extLst>
          </p:cNvPr>
          <p:cNvSpPr txBox="1">
            <a:spLocks/>
          </p:cNvSpPr>
          <p:nvPr/>
        </p:nvSpPr>
        <p:spPr>
          <a:xfrm>
            <a:off x="0" y="274320"/>
            <a:ext cx="12192000" cy="830997"/>
          </a:xfrm>
          <a:prstGeom prst="rect">
            <a:avLst/>
          </a:prstGeom>
        </p:spPr>
        <p:txBody>
          <a:bodyPr vert="horz" wrap="square" lIns="121920" tIns="121920" rIns="121920" bIns="121920" rtlCol="0" anchor="t" anchorCtr="0">
            <a:spAutoFit/>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a:ln>
                  <a:noFill/>
                </a:ln>
                <a:solidFill>
                  <a:srgbClr val="592C82"/>
                </a:solidFill>
                <a:effectLst/>
                <a:uLnTx/>
                <a:uFillTx/>
                <a:latin typeface="Arial"/>
                <a:ea typeface="+mj-ea"/>
                <a:cs typeface="+mj-cs"/>
              </a:rPr>
              <a:t>The more you contribute – the more you save</a:t>
            </a:r>
          </a:p>
        </p:txBody>
      </p:sp>
      <p:sp>
        <p:nvSpPr>
          <p:cNvPr id="7" name="Title 2">
            <a:extLst>
              <a:ext uri="{FF2B5EF4-FFF2-40B4-BE49-F238E27FC236}">
                <a16:creationId xmlns:a16="http://schemas.microsoft.com/office/drawing/2014/main" id="{CAB85E96-8E26-2C48-8B15-9A655307AC07}"/>
              </a:ext>
            </a:extLst>
          </p:cNvPr>
          <p:cNvSpPr txBox="1">
            <a:spLocks/>
          </p:cNvSpPr>
          <p:nvPr/>
        </p:nvSpPr>
        <p:spPr>
          <a:xfrm>
            <a:off x="2608883" y="1477334"/>
            <a:ext cx="6669008" cy="553998"/>
          </a:xfrm>
          <a:prstGeom prst="rect">
            <a:avLst/>
          </a:prstGeom>
        </p:spPr>
        <p:txBody>
          <a:bodyPr vert="horz" wrap="square" lIns="121920" tIns="121920" rIns="121920" bIns="121920" rtlCol="0" anchor="t" anchorCtr="0">
            <a:spAutoFit/>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a:ln>
                  <a:noFill/>
                </a:ln>
                <a:solidFill>
                  <a:srgbClr val="626362"/>
                </a:solidFill>
                <a:effectLst/>
                <a:uLnTx/>
                <a:uFillTx/>
                <a:latin typeface="Arial"/>
                <a:ea typeface="+mj-ea"/>
                <a:cs typeface="+mj-cs"/>
              </a:rPr>
              <a:t>IRS Contribution Limits</a:t>
            </a:r>
          </a:p>
        </p:txBody>
      </p:sp>
      <p:sp>
        <p:nvSpPr>
          <p:cNvPr id="10" name="Title 2">
            <a:extLst>
              <a:ext uri="{FF2B5EF4-FFF2-40B4-BE49-F238E27FC236}">
                <a16:creationId xmlns:a16="http://schemas.microsoft.com/office/drawing/2014/main" id="{58689251-B2C7-1D43-A046-4C2020636771}"/>
              </a:ext>
            </a:extLst>
          </p:cNvPr>
          <p:cNvSpPr txBox="1">
            <a:spLocks/>
          </p:cNvSpPr>
          <p:nvPr/>
        </p:nvSpPr>
        <p:spPr>
          <a:xfrm>
            <a:off x="2608883" y="4317337"/>
            <a:ext cx="6669008" cy="49244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rPr>
              <a:t>*Estimated savings are based on assumed combined state and federal income tax bracket of 30%.. Actual savings will depend on your taxable income and tax status. Example for illustrative purposes only. </a:t>
            </a:r>
          </a:p>
        </p:txBody>
      </p:sp>
    </p:spTree>
    <p:extLst>
      <p:ext uri="{BB962C8B-B14F-4D97-AF65-F5344CB8AC3E}">
        <p14:creationId xmlns:p14="http://schemas.microsoft.com/office/powerpoint/2010/main" val="167955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9ACB61-AFF5-944E-84A7-23F234FE1150}"/>
              </a:ext>
            </a:extLst>
          </p:cNvPr>
          <p:cNvSpPr/>
          <p:nvPr/>
        </p:nvSpPr>
        <p:spPr>
          <a:xfrm>
            <a:off x="-4975" y="2"/>
            <a:ext cx="12192000" cy="68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BD349245-7338-5C46-9A18-10EBB5C1B302}"/>
              </a:ext>
            </a:extLst>
          </p:cNvPr>
          <p:cNvGrpSpPr/>
          <p:nvPr/>
        </p:nvGrpSpPr>
        <p:grpSpPr>
          <a:xfrm>
            <a:off x="542822" y="1183055"/>
            <a:ext cx="11656520" cy="4726678"/>
            <a:chOff x="542822" y="476055"/>
            <a:chExt cx="11656520" cy="4726678"/>
          </a:xfrm>
        </p:grpSpPr>
        <p:sp>
          <p:nvSpPr>
            <p:cNvPr id="8" name="Rectangle 7">
              <a:extLst>
                <a:ext uri="{FF2B5EF4-FFF2-40B4-BE49-F238E27FC236}">
                  <a16:creationId xmlns:a16="http://schemas.microsoft.com/office/drawing/2014/main" id="{4925D1A2-B79C-6942-B09D-AFDD378EA542}"/>
                </a:ext>
              </a:extLst>
            </p:cNvPr>
            <p:cNvSpPr/>
            <p:nvPr/>
          </p:nvSpPr>
          <p:spPr>
            <a:xfrm>
              <a:off x="6103342" y="476055"/>
              <a:ext cx="6096000" cy="472667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grpSp>
          <p:nvGrpSpPr>
            <p:cNvPr id="4" name="Group 3">
              <a:extLst>
                <a:ext uri="{FF2B5EF4-FFF2-40B4-BE49-F238E27FC236}">
                  <a16:creationId xmlns:a16="http://schemas.microsoft.com/office/drawing/2014/main" id="{9B95C7D1-8682-634E-8EB5-8EF1065F9CCA}"/>
                </a:ext>
              </a:extLst>
            </p:cNvPr>
            <p:cNvGrpSpPr/>
            <p:nvPr/>
          </p:nvGrpSpPr>
          <p:grpSpPr>
            <a:xfrm>
              <a:off x="542822" y="476055"/>
              <a:ext cx="4956106" cy="3889721"/>
              <a:chOff x="542822" y="476055"/>
              <a:chExt cx="4956106" cy="3889721"/>
            </a:xfrm>
          </p:grpSpPr>
          <p:sp>
            <p:nvSpPr>
              <p:cNvPr id="14" name="TextBox 13">
                <a:extLst>
                  <a:ext uri="{FF2B5EF4-FFF2-40B4-BE49-F238E27FC236}">
                    <a16:creationId xmlns:a16="http://schemas.microsoft.com/office/drawing/2014/main" id="{D1E22D61-FB4A-5B4E-8423-CDAAF901235A}"/>
                  </a:ext>
                </a:extLst>
              </p:cNvPr>
              <p:cNvSpPr txBox="1"/>
              <p:nvPr/>
            </p:nvSpPr>
            <p:spPr>
              <a:xfrm>
                <a:off x="548640" y="1311735"/>
                <a:ext cx="4950288" cy="305404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592C82"/>
                    </a:solidFill>
                    <a:effectLst/>
                    <a:uLnTx/>
                    <a:uFillTx/>
                    <a:latin typeface="Arial" panose="020B0604020202020204" pitchFamily="34" charset="0"/>
                    <a:ea typeface="+mn-ea"/>
                    <a:cs typeface="Arial" panose="020B0604020202020204" pitchFamily="34" charset="0"/>
                  </a:rPr>
                  <a:t>Which of these expenses are eligible</a:t>
                </a:r>
                <a:br>
                  <a:rPr kumimoji="0" lang="en-US" sz="3800" b="0" i="0" u="none" strike="noStrike" kern="1200" cap="none" spc="0" normalizeH="0" baseline="0" noProof="0" dirty="0">
                    <a:ln>
                      <a:noFill/>
                    </a:ln>
                    <a:solidFill>
                      <a:srgbClr val="592C82"/>
                    </a:solidFill>
                    <a:effectLst/>
                    <a:uLnTx/>
                    <a:uFillTx/>
                    <a:latin typeface="Arial" panose="020B0604020202020204" pitchFamily="34" charset="0"/>
                    <a:ea typeface="+mn-ea"/>
                    <a:cs typeface="Arial" panose="020B0604020202020204" pitchFamily="34" charset="0"/>
                  </a:rPr>
                </a:br>
                <a:r>
                  <a:rPr kumimoji="0" lang="en-US" sz="3800" b="0" i="0" u="none" strike="noStrike" kern="1200" cap="none" spc="0" normalizeH="0" baseline="0" noProof="0" dirty="0">
                    <a:ln>
                      <a:noFill/>
                    </a:ln>
                    <a:solidFill>
                      <a:srgbClr val="592C82"/>
                    </a:solidFill>
                    <a:effectLst/>
                    <a:uLnTx/>
                    <a:uFillTx/>
                    <a:latin typeface="Arial" panose="020B0604020202020204" pitchFamily="34" charset="0"/>
                    <a:ea typeface="+mn-ea"/>
                    <a:cs typeface="Arial" panose="020B0604020202020204" pitchFamily="34" charset="0"/>
                  </a:rPr>
                  <a:t>to be purchased with FSA funds?</a:t>
                </a:r>
              </a:p>
            </p:txBody>
          </p:sp>
          <p:sp>
            <p:nvSpPr>
              <p:cNvPr id="11" name="Oval 10">
                <a:extLst>
                  <a:ext uri="{FF2B5EF4-FFF2-40B4-BE49-F238E27FC236}">
                    <a16:creationId xmlns:a16="http://schemas.microsoft.com/office/drawing/2014/main" id="{4084D5F9-C120-C245-A8A6-B4DD72C6A66B}"/>
                  </a:ext>
                </a:extLst>
              </p:cNvPr>
              <p:cNvSpPr/>
              <p:nvPr/>
            </p:nvSpPr>
            <p:spPr>
              <a:xfrm>
                <a:off x="542822" y="476055"/>
                <a:ext cx="724911" cy="72491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p>
            </p:txBody>
          </p:sp>
        </p:grpSp>
        <p:sp>
          <p:nvSpPr>
            <p:cNvPr id="2" name="TextBox 1">
              <a:extLst>
                <a:ext uri="{FF2B5EF4-FFF2-40B4-BE49-F238E27FC236}">
                  <a16:creationId xmlns:a16="http://schemas.microsoft.com/office/drawing/2014/main" id="{26F2CC62-92F9-4996-870E-0398DDE5F782}"/>
                </a:ext>
              </a:extLst>
            </p:cNvPr>
            <p:cNvSpPr txBox="1"/>
            <p:nvPr/>
          </p:nvSpPr>
          <p:spPr>
            <a:xfrm>
              <a:off x="6719919" y="1392205"/>
              <a:ext cx="4974240" cy="289310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30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Orthodontia</a:t>
              </a:r>
            </a:p>
            <a:p>
              <a:pPr marL="457200" marR="0" lvl="0" indent="-457200" algn="l" defTabSz="914400" rtl="0" eaLnBrk="1" fontAlgn="auto" latinLnBrk="0" hangingPunct="1">
                <a:lnSpc>
                  <a:spcPct val="100000"/>
                </a:lnSpc>
                <a:spcBef>
                  <a:spcPts val="0"/>
                </a:spcBef>
                <a:spcAft>
                  <a:spcPts val="30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Lasik surgery</a:t>
              </a:r>
            </a:p>
            <a:p>
              <a:pPr marL="457200" marR="0" lvl="0" indent="-457200" algn="l" defTabSz="914400" rtl="0" eaLnBrk="1" fontAlgn="auto" latinLnBrk="0" hangingPunct="1">
                <a:lnSpc>
                  <a:spcPct val="100000"/>
                </a:lnSpc>
                <a:spcBef>
                  <a:spcPts val="0"/>
                </a:spcBef>
                <a:spcAft>
                  <a:spcPts val="30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Personal protective equipment </a:t>
              </a:r>
              <a:r>
                <a:rPr kumimoji="0" lang="en-US" sz="11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(primary use to prevent COVID-19 spread)</a:t>
              </a:r>
            </a:p>
            <a:p>
              <a:pPr marL="457200" marR="0" lvl="0" indent="-457200" algn="l" defTabSz="914400" rtl="0" eaLnBrk="1" fontAlgn="auto" latinLnBrk="0" hangingPunct="1">
                <a:lnSpc>
                  <a:spcPct val="100000"/>
                </a:lnSpc>
                <a:spcBef>
                  <a:spcPts val="0"/>
                </a:spcBef>
                <a:spcAft>
                  <a:spcPts val="30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Over-the-counter medication </a:t>
              </a:r>
            </a:p>
          </p:txBody>
        </p:sp>
      </p:grpSp>
    </p:spTree>
    <p:extLst>
      <p:ext uri="{BB962C8B-B14F-4D97-AF65-F5344CB8AC3E}">
        <p14:creationId xmlns:p14="http://schemas.microsoft.com/office/powerpoint/2010/main" val="692594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9ACB61-AFF5-944E-84A7-23F234FE1150}"/>
              </a:ext>
            </a:extLst>
          </p:cNvPr>
          <p:cNvSpPr/>
          <p:nvPr/>
        </p:nvSpPr>
        <p:spPr>
          <a:xfrm>
            <a:off x="-4975" y="-138894"/>
            <a:ext cx="12192000" cy="68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grpSp>
        <p:nvGrpSpPr>
          <p:cNvPr id="3" name="Group 2">
            <a:extLst>
              <a:ext uri="{FF2B5EF4-FFF2-40B4-BE49-F238E27FC236}">
                <a16:creationId xmlns:a16="http://schemas.microsoft.com/office/drawing/2014/main" id="{A2754F21-5BF8-D547-AF41-AFE0CAF35529}"/>
              </a:ext>
            </a:extLst>
          </p:cNvPr>
          <p:cNvGrpSpPr/>
          <p:nvPr/>
        </p:nvGrpSpPr>
        <p:grpSpPr>
          <a:xfrm>
            <a:off x="0" y="2513392"/>
            <a:ext cx="12192000" cy="1623299"/>
            <a:chOff x="0" y="4827922"/>
            <a:chExt cx="12192000" cy="1623299"/>
          </a:xfrm>
        </p:grpSpPr>
        <p:sp>
          <p:nvSpPr>
            <p:cNvPr id="15" name="TextBox 14">
              <a:extLst>
                <a:ext uri="{FF2B5EF4-FFF2-40B4-BE49-F238E27FC236}">
                  <a16:creationId xmlns:a16="http://schemas.microsoft.com/office/drawing/2014/main" id="{32D190C9-5722-C34C-A14E-7975C44FA7EF}"/>
                </a:ext>
              </a:extLst>
            </p:cNvPr>
            <p:cNvSpPr txBox="1"/>
            <p:nvPr/>
          </p:nvSpPr>
          <p:spPr>
            <a:xfrm>
              <a:off x="0" y="5774113"/>
              <a:ext cx="121920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3800" b="0" i="0" u="none" strike="noStrike" kern="1200" cap="none" spc="0" normalizeH="0" baseline="0" noProof="0">
                  <a:ln>
                    <a:noFill/>
                  </a:ln>
                  <a:solidFill>
                    <a:srgbClr val="592C82"/>
                  </a:solidFill>
                  <a:effectLst/>
                  <a:uLnTx/>
                  <a:uFillTx/>
                  <a:latin typeface="Arial" panose="020B0604020202020204" pitchFamily="34" charset="0"/>
                  <a:ea typeface="+mn-ea"/>
                  <a:cs typeface="Arial" panose="020B0604020202020204" pitchFamily="34" charset="0"/>
                </a:rPr>
                <a:t>These are all eligible expenses  </a:t>
              </a:r>
            </a:p>
          </p:txBody>
        </p:sp>
        <p:grpSp>
          <p:nvGrpSpPr>
            <p:cNvPr id="19" name="Group 18">
              <a:extLst>
                <a:ext uri="{FF2B5EF4-FFF2-40B4-BE49-F238E27FC236}">
                  <a16:creationId xmlns:a16="http://schemas.microsoft.com/office/drawing/2014/main" id="{68E480EE-797A-C44B-8440-2FE95EE61B77}"/>
                </a:ext>
              </a:extLst>
            </p:cNvPr>
            <p:cNvGrpSpPr/>
            <p:nvPr/>
          </p:nvGrpSpPr>
          <p:grpSpPr>
            <a:xfrm>
              <a:off x="5498928" y="4827922"/>
              <a:ext cx="724912" cy="724912"/>
              <a:chOff x="4181311" y="1066071"/>
              <a:chExt cx="773364" cy="773364"/>
            </a:xfrm>
          </p:grpSpPr>
          <p:sp>
            <p:nvSpPr>
              <p:cNvPr id="20" name="Oval 19">
                <a:extLst>
                  <a:ext uri="{FF2B5EF4-FFF2-40B4-BE49-F238E27FC236}">
                    <a16:creationId xmlns:a16="http://schemas.microsoft.com/office/drawing/2014/main" id="{0AA594FF-A6A9-4A42-9DEE-C7687DAA3F0C}"/>
                  </a:ext>
                </a:extLst>
              </p:cNvPr>
              <p:cNvSpPr/>
              <p:nvPr/>
            </p:nvSpPr>
            <p:spPr>
              <a:xfrm>
                <a:off x="4181311" y="1066071"/>
                <a:ext cx="773364" cy="7733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pic>
            <p:nvPicPr>
              <p:cNvPr id="21" name="Picture 20" descr="A picture containing light, drawing&#10;&#10;Description automatically generated">
                <a:extLst>
                  <a:ext uri="{FF2B5EF4-FFF2-40B4-BE49-F238E27FC236}">
                    <a16:creationId xmlns:a16="http://schemas.microsoft.com/office/drawing/2014/main" id="{B25120CF-B4F0-6744-955B-300D6E3154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grpSp>
    </p:spTree>
    <p:extLst>
      <p:ext uri="{BB962C8B-B14F-4D97-AF65-F5344CB8AC3E}">
        <p14:creationId xmlns:p14="http://schemas.microsoft.com/office/powerpoint/2010/main" val="125611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5515A16E-EF2A-BF4D-A3A6-68478CA94E0D}"/>
              </a:ext>
            </a:extLst>
          </p:cNvPr>
          <p:cNvSpPr txBox="1">
            <a:spLocks noGrp="1"/>
          </p:cNvSpPr>
          <p:nvPr>
            <p:ph type="title" idx="4294967295"/>
          </p:nvPr>
        </p:nvSpPr>
        <p:spPr>
          <a:xfrm>
            <a:off x="0" y="365761"/>
            <a:ext cx="12192000" cy="795859"/>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609570">
              <a:lnSpc>
                <a:spcPts val="5680"/>
              </a:lnSpc>
              <a:spcBef>
                <a:spcPts val="2400"/>
              </a:spcBef>
              <a:spcAft>
                <a:spcPts val="1600"/>
              </a:spcAft>
              <a:defRPr/>
            </a:pPr>
            <a:r>
              <a:rPr lang="en-US" sz="4267" dirty="0">
                <a:solidFill>
                  <a:srgbClr val="592C82"/>
                </a:solidFill>
                <a:latin typeface="Arial" panose="020B0604020202020204" pitchFamily="34" charset="0"/>
                <a:ea typeface="+mn-ea"/>
                <a:cs typeface="Arial" panose="020B0604020202020204" pitchFamily="34" charset="0"/>
              </a:rPr>
              <a:t>Save on FSA eligible expenses</a:t>
            </a:r>
          </a:p>
        </p:txBody>
      </p:sp>
      <p:pic>
        <p:nvPicPr>
          <p:cNvPr id="44" name="Content Placeholder 14">
            <a:extLst>
              <a:ext uri="{FF2B5EF4-FFF2-40B4-BE49-F238E27FC236}">
                <a16:creationId xmlns:a16="http://schemas.microsoft.com/office/drawing/2014/main" id="{560C4D6C-4D42-CD4E-9AD3-69B280D58037}"/>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p:blipFill>
        <p:spPr>
          <a:xfrm>
            <a:off x="597665" y="1540881"/>
            <a:ext cx="738460" cy="785496"/>
          </a:xfrm>
          <a:prstGeom prst="rect">
            <a:avLst/>
          </a:prstGeom>
        </p:spPr>
      </p:pic>
      <p:sp>
        <p:nvSpPr>
          <p:cNvPr id="43" name="Title 2">
            <a:extLst>
              <a:ext uri="{FF2B5EF4-FFF2-40B4-BE49-F238E27FC236}">
                <a16:creationId xmlns:a16="http://schemas.microsoft.com/office/drawing/2014/main" id="{310F9ACD-F2EC-3742-8CDA-7F49936391A7}"/>
              </a:ext>
            </a:extLst>
          </p:cNvPr>
          <p:cNvSpPr txBox="1">
            <a:spLocks/>
          </p:cNvSpPr>
          <p:nvPr/>
        </p:nvSpPr>
        <p:spPr>
          <a:xfrm>
            <a:off x="1447001" y="1439239"/>
            <a:ext cx="2404500" cy="57445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2133"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Medical care </a:t>
            </a:r>
          </a:p>
        </p:txBody>
      </p:sp>
      <p:sp>
        <p:nvSpPr>
          <p:cNvPr id="45" name="Content Placeholder 3">
            <a:extLst>
              <a:ext uri="{FF2B5EF4-FFF2-40B4-BE49-F238E27FC236}">
                <a16:creationId xmlns:a16="http://schemas.microsoft.com/office/drawing/2014/main" id="{E0828B3B-D562-B24E-8416-A2187634F494}"/>
              </a:ext>
            </a:extLst>
          </p:cNvPr>
          <p:cNvSpPr txBox="1">
            <a:spLocks/>
          </p:cNvSpPr>
          <p:nvPr/>
        </p:nvSpPr>
        <p:spPr>
          <a:xfrm>
            <a:off x="1447003" y="1975936"/>
            <a:ext cx="2647205" cy="915435"/>
          </a:xfrm>
          <a:prstGeom prst="rect">
            <a:avLst/>
          </a:prstGeom>
        </p:spPr>
        <p:txBody>
          <a:bodyPr vert="horz" lIns="121920" tIns="60960" rIns="365760" bIns="60960" numCol="1" rtlCol="0">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Doctor visits </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Hospital services </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Prescriptions</a:t>
            </a:r>
          </a:p>
        </p:txBody>
      </p:sp>
      <p:pic>
        <p:nvPicPr>
          <p:cNvPr id="80" name="Content Placeholder 14">
            <a:extLst>
              <a:ext uri="{FF2B5EF4-FFF2-40B4-BE49-F238E27FC236}">
                <a16:creationId xmlns:a16="http://schemas.microsoft.com/office/drawing/2014/main" id="{029F0FCF-D79C-314B-9881-713741CEC74F}"/>
              </a:ext>
              <a:ext uri="{C183D7F6-B498-43B3-948B-1728B52AA6E4}">
                <adec:decorative xmlns:adec="http://schemas.microsoft.com/office/drawing/2017/decorative" val="1"/>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rcRect/>
          <a:stretch/>
        </p:blipFill>
        <p:spPr>
          <a:xfrm>
            <a:off x="4244052" y="1257964"/>
            <a:ext cx="981168" cy="1005697"/>
          </a:xfrm>
          <a:prstGeom prst="rect">
            <a:avLst/>
          </a:prstGeom>
        </p:spPr>
      </p:pic>
      <p:sp>
        <p:nvSpPr>
          <p:cNvPr id="79" name="Title 2">
            <a:extLst>
              <a:ext uri="{FF2B5EF4-FFF2-40B4-BE49-F238E27FC236}">
                <a16:creationId xmlns:a16="http://schemas.microsoft.com/office/drawing/2014/main" id="{D8A29E5A-301E-F946-A50F-4A70DA45C765}"/>
              </a:ext>
            </a:extLst>
          </p:cNvPr>
          <p:cNvSpPr txBox="1">
            <a:spLocks/>
          </p:cNvSpPr>
          <p:nvPr/>
        </p:nvSpPr>
        <p:spPr>
          <a:xfrm>
            <a:off x="5336095" y="1439239"/>
            <a:ext cx="2404500" cy="57445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2133"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Vision</a:t>
            </a:r>
          </a:p>
        </p:txBody>
      </p:sp>
      <p:sp>
        <p:nvSpPr>
          <p:cNvPr id="81" name="Content Placeholder 3">
            <a:extLst>
              <a:ext uri="{FF2B5EF4-FFF2-40B4-BE49-F238E27FC236}">
                <a16:creationId xmlns:a16="http://schemas.microsoft.com/office/drawing/2014/main" id="{E9494C54-5DC8-7244-A5BA-51A44756AEB0}"/>
              </a:ext>
            </a:extLst>
          </p:cNvPr>
          <p:cNvSpPr txBox="1">
            <a:spLocks/>
          </p:cNvSpPr>
          <p:nvPr/>
        </p:nvSpPr>
        <p:spPr>
          <a:xfrm>
            <a:off x="5336098" y="1975936"/>
            <a:ext cx="2647205" cy="915435"/>
          </a:xfrm>
          <a:prstGeom prst="rect">
            <a:avLst/>
          </a:prstGeom>
        </p:spPr>
        <p:txBody>
          <a:bodyPr vert="horz" lIns="121920" tIns="60960" rIns="365760" bIns="60960" numCol="1" rtlCol="0">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Eye exams </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Prescription glasses/contacts   </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Lasik surgery </a:t>
            </a:r>
          </a:p>
        </p:txBody>
      </p:sp>
      <p:pic>
        <p:nvPicPr>
          <p:cNvPr id="84" name="Content Placeholder 14">
            <a:extLst>
              <a:ext uri="{FF2B5EF4-FFF2-40B4-BE49-F238E27FC236}">
                <a16:creationId xmlns:a16="http://schemas.microsoft.com/office/drawing/2014/main" id="{A8C0611F-6820-5742-BDEA-70D3F9DCD596}"/>
              </a:ext>
              <a:ext uri="{C183D7F6-B498-43B3-948B-1728B52AA6E4}">
                <adec:decorative xmlns:adec="http://schemas.microsoft.com/office/drawing/2017/decorative" val="1"/>
              </a:ext>
            </a:extLst>
          </p:cNvPr>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a:ext>
            </a:extLst>
          </a:blip>
          <a:srcRect/>
          <a:stretch/>
        </p:blipFill>
        <p:spPr>
          <a:xfrm>
            <a:off x="8504379" y="1541622"/>
            <a:ext cx="691212" cy="708492"/>
          </a:xfrm>
          <a:prstGeom prst="rect">
            <a:avLst/>
          </a:prstGeom>
        </p:spPr>
      </p:pic>
      <p:sp>
        <p:nvSpPr>
          <p:cNvPr id="83" name="Title 2">
            <a:extLst>
              <a:ext uri="{FF2B5EF4-FFF2-40B4-BE49-F238E27FC236}">
                <a16:creationId xmlns:a16="http://schemas.microsoft.com/office/drawing/2014/main" id="{4B614135-7237-FB4E-8565-8D6F75D13334}"/>
              </a:ext>
            </a:extLst>
          </p:cNvPr>
          <p:cNvSpPr txBox="1">
            <a:spLocks/>
          </p:cNvSpPr>
          <p:nvPr/>
        </p:nvSpPr>
        <p:spPr>
          <a:xfrm>
            <a:off x="9225187" y="1439239"/>
            <a:ext cx="2404500" cy="57445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2133"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Dental</a:t>
            </a:r>
          </a:p>
        </p:txBody>
      </p:sp>
      <p:sp>
        <p:nvSpPr>
          <p:cNvPr id="85" name="Content Placeholder 3">
            <a:extLst>
              <a:ext uri="{FF2B5EF4-FFF2-40B4-BE49-F238E27FC236}">
                <a16:creationId xmlns:a16="http://schemas.microsoft.com/office/drawing/2014/main" id="{8CC795B9-3C95-AF45-A092-8F3985EA0B36}"/>
              </a:ext>
            </a:extLst>
          </p:cNvPr>
          <p:cNvSpPr txBox="1">
            <a:spLocks/>
          </p:cNvSpPr>
          <p:nvPr/>
        </p:nvSpPr>
        <p:spPr>
          <a:xfrm>
            <a:off x="9225190" y="1975936"/>
            <a:ext cx="2647205" cy="915435"/>
          </a:xfrm>
          <a:prstGeom prst="rect">
            <a:avLst/>
          </a:prstGeom>
        </p:spPr>
        <p:txBody>
          <a:bodyPr vert="horz" lIns="121920" tIns="60960" rIns="365760" bIns="60960" numCol="1" rtlCol="0">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Teeth cleaning </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Dental reconstruction </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Orthodontia </a:t>
            </a:r>
          </a:p>
        </p:txBody>
      </p:sp>
      <p:pic>
        <p:nvPicPr>
          <p:cNvPr id="88" name="Content Placeholder 14">
            <a:extLst>
              <a:ext uri="{FF2B5EF4-FFF2-40B4-BE49-F238E27FC236}">
                <a16:creationId xmlns:a16="http://schemas.microsoft.com/office/drawing/2014/main" id="{D16298CE-3C84-9541-A5E1-4F249C10B452}"/>
              </a:ext>
              <a:ext uri="{C183D7F6-B498-43B3-948B-1728B52AA6E4}">
                <adec:decorative xmlns:adec="http://schemas.microsoft.com/office/drawing/2017/decorative" val="1"/>
              </a:ext>
            </a:extLst>
          </p:cNvPr>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a:ext>
            </a:extLst>
          </a:blip>
          <a:srcRect/>
          <a:stretch/>
        </p:blipFill>
        <p:spPr>
          <a:xfrm>
            <a:off x="1580799" y="3642382"/>
            <a:ext cx="853828" cy="756921"/>
          </a:xfrm>
          <a:prstGeom prst="rect">
            <a:avLst/>
          </a:prstGeom>
        </p:spPr>
      </p:pic>
      <p:sp>
        <p:nvSpPr>
          <p:cNvPr id="87" name="Title 2">
            <a:extLst>
              <a:ext uri="{FF2B5EF4-FFF2-40B4-BE49-F238E27FC236}">
                <a16:creationId xmlns:a16="http://schemas.microsoft.com/office/drawing/2014/main" id="{470DA641-82D3-5741-A9D5-9EF648747927}"/>
              </a:ext>
            </a:extLst>
          </p:cNvPr>
          <p:cNvSpPr txBox="1">
            <a:spLocks/>
          </p:cNvSpPr>
          <p:nvPr/>
        </p:nvSpPr>
        <p:spPr>
          <a:xfrm>
            <a:off x="2515837" y="3539999"/>
            <a:ext cx="2780151" cy="57445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2133"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Personal health</a:t>
            </a:r>
          </a:p>
        </p:txBody>
      </p:sp>
      <p:sp>
        <p:nvSpPr>
          <p:cNvPr id="89" name="Content Placeholder 3">
            <a:extLst>
              <a:ext uri="{FF2B5EF4-FFF2-40B4-BE49-F238E27FC236}">
                <a16:creationId xmlns:a16="http://schemas.microsoft.com/office/drawing/2014/main" id="{8ABDF6CB-4CD3-5A48-9A16-780D895BB262}"/>
              </a:ext>
            </a:extLst>
          </p:cNvPr>
          <p:cNvSpPr txBox="1">
            <a:spLocks/>
          </p:cNvSpPr>
          <p:nvPr/>
        </p:nvSpPr>
        <p:spPr>
          <a:xfrm>
            <a:off x="2515837" y="4114515"/>
            <a:ext cx="4784892" cy="915435"/>
          </a:xfrm>
          <a:prstGeom prst="rect">
            <a:avLst/>
          </a:prstGeom>
        </p:spPr>
        <p:txBody>
          <a:bodyPr vert="horz" lIns="121920" tIns="60960" rIns="365760" bIns="60960" numCol="1" rtlCol="0">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OTC pain relievers   </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Feminine care products </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Personal protective equipment*</a:t>
            </a:r>
          </a:p>
          <a:p>
            <a:pPr marL="14816" marR="0" lvl="0" indent="0" algn="l" defTabSz="609570" rtl="0" eaLnBrk="1" fontAlgn="auto" latinLnBrk="0" hangingPunct="1">
              <a:lnSpc>
                <a:spcPct val="100000"/>
              </a:lnSpc>
              <a:spcBef>
                <a:spcPts val="0"/>
              </a:spcBef>
              <a:spcAft>
                <a:spcPts val="800"/>
              </a:spcAft>
              <a:buClrTx/>
              <a:buSzTx/>
              <a:buFont typeface="Wingdings" pitchFamily="2" charset="2"/>
              <a:buNone/>
              <a:tabLst>
                <a:tab pos="1661501" algn="l"/>
              </a:tabLst>
              <a:defRPr/>
            </a:pPr>
            <a:r>
              <a:rPr kumimoji="0" lang="en-US" sz="1067"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*If used for the primary purpose of preventing spread of COVID-19</a:t>
            </a:r>
          </a:p>
        </p:txBody>
      </p:sp>
      <p:pic>
        <p:nvPicPr>
          <p:cNvPr id="92" name="Content Placeholder 14">
            <a:extLst>
              <a:ext uri="{FF2B5EF4-FFF2-40B4-BE49-F238E27FC236}">
                <a16:creationId xmlns:a16="http://schemas.microsoft.com/office/drawing/2014/main" id="{BE901B00-7567-234B-BD80-F0AB507DBE12}"/>
              </a:ext>
              <a:ext uri="{C183D7F6-B498-43B3-948B-1728B52AA6E4}">
                <adec:decorative xmlns:adec="http://schemas.microsoft.com/office/drawing/2017/decorative" val="1"/>
              </a:ext>
            </a:extLst>
          </p:cNvPr>
          <p:cNvPicPr>
            <a:picLocks noChangeAspect="1"/>
          </p:cNvPicPr>
          <p:nvPr/>
        </p:nvPicPr>
        <p:blipFill>
          <a:blip r:embed="rId11" cstate="screen">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rcRect/>
          <a:stretch/>
        </p:blipFill>
        <p:spPr>
          <a:xfrm>
            <a:off x="7335909" y="3728681"/>
            <a:ext cx="738460" cy="756921"/>
          </a:xfrm>
          <a:prstGeom prst="rect">
            <a:avLst/>
          </a:prstGeom>
        </p:spPr>
      </p:pic>
      <p:sp>
        <p:nvSpPr>
          <p:cNvPr id="91" name="Title 2">
            <a:extLst>
              <a:ext uri="{FF2B5EF4-FFF2-40B4-BE49-F238E27FC236}">
                <a16:creationId xmlns:a16="http://schemas.microsoft.com/office/drawing/2014/main" id="{6DBA1395-10CD-E74A-A388-0B5C16FB0091}"/>
              </a:ext>
            </a:extLst>
          </p:cNvPr>
          <p:cNvSpPr txBox="1">
            <a:spLocks/>
          </p:cNvSpPr>
          <p:nvPr/>
        </p:nvSpPr>
        <p:spPr>
          <a:xfrm>
            <a:off x="8061123" y="3653391"/>
            <a:ext cx="2404500" cy="57445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2133"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Alternative care</a:t>
            </a:r>
          </a:p>
        </p:txBody>
      </p:sp>
      <p:sp>
        <p:nvSpPr>
          <p:cNvPr id="93" name="Content Placeholder 3">
            <a:extLst>
              <a:ext uri="{FF2B5EF4-FFF2-40B4-BE49-F238E27FC236}">
                <a16:creationId xmlns:a16="http://schemas.microsoft.com/office/drawing/2014/main" id="{A3475632-9537-7748-8DBC-B64DFC0F87A0}"/>
              </a:ext>
            </a:extLst>
          </p:cNvPr>
          <p:cNvSpPr txBox="1">
            <a:spLocks/>
          </p:cNvSpPr>
          <p:nvPr/>
        </p:nvSpPr>
        <p:spPr>
          <a:xfrm>
            <a:off x="8061126" y="4190088"/>
            <a:ext cx="2647205" cy="915435"/>
          </a:xfrm>
          <a:prstGeom prst="rect">
            <a:avLst/>
          </a:prstGeom>
        </p:spPr>
        <p:txBody>
          <a:bodyPr vert="horz" lIns="121920" tIns="60960" rIns="365760" bIns="60960" numCol="1" rtlCol="0">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Chiropractic care</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Acupuncture</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Massage* </a:t>
            </a:r>
          </a:p>
          <a:p>
            <a:pPr marL="14816" marR="0" lvl="0" indent="0" algn="l" defTabSz="609570" rtl="0" eaLnBrk="1" fontAlgn="auto" latinLnBrk="0" hangingPunct="1">
              <a:lnSpc>
                <a:spcPct val="100000"/>
              </a:lnSpc>
              <a:spcBef>
                <a:spcPts val="0"/>
              </a:spcBef>
              <a:spcAft>
                <a:spcPts val="800"/>
              </a:spcAft>
              <a:buClrTx/>
              <a:buSzTx/>
              <a:buFont typeface="Wingdings" pitchFamily="2" charset="2"/>
              <a:buNone/>
              <a:tabLst>
                <a:tab pos="1661501" algn="l"/>
              </a:tabLst>
              <a:defRPr/>
            </a:pPr>
            <a:endParaRPr kumimoji="0" lang="en-US" sz="1600" b="0" i="0" u="none" strike="noStrike" kern="1200" cap="none" spc="0" normalizeH="0" baseline="0" noProof="0" dirty="0">
              <a:ln>
                <a:noFill/>
              </a:ln>
              <a:solidFill>
                <a:srgbClr val="626362"/>
              </a:solidFill>
              <a:effectLst/>
              <a:uLnTx/>
              <a:uFillTx/>
              <a:latin typeface="Helvetica Condensed" panose="020B0606020202030204" pitchFamily="34" charset="0"/>
              <a:ea typeface="+mn-ea"/>
              <a:cs typeface="+mn-cs"/>
            </a:endParaRPr>
          </a:p>
        </p:txBody>
      </p:sp>
      <p:sp>
        <p:nvSpPr>
          <p:cNvPr id="3" name="Rectangle 2">
            <a:extLst>
              <a:ext uri="{FF2B5EF4-FFF2-40B4-BE49-F238E27FC236}">
                <a16:creationId xmlns:a16="http://schemas.microsoft.com/office/drawing/2014/main" id="{07856EFA-6A62-C74D-BBE2-7F9B92E485E5}"/>
              </a:ext>
            </a:extLst>
          </p:cNvPr>
          <p:cNvSpPr/>
          <p:nvPr/>
        </p:nvSpPr>
        <p:spPr>
          <a:xfrm>
            <a:off x="7982008" y="5248231"/>
            <a:ext cx="2605200" cy="256545"/>
          </a:xfrm>
          <a:prstGeom prst="rect">
            <a:avLst/>
          </a:prstGeom>
        </p:spPr>
        <p:txBody>
          <a:bodyPr wrap="none">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*May require letter of medical necessity </a:t>
            </a:r>
          </a:p>
        </p:txBody>
      </p:sp>
      <p:sp>
        <p:nvSpPr>
          <p:cNvPr id="13" name="TextBox 12">
            <a:extLst>
              <a:ext uri="{FF2B5EF4-FFF2-40B4-BE49-F238E27FC236}">
                <a16:creationId xmlns:a16="http://schemas.microsoft.com/office/drawing/2014/main" id="{BEB7D6A2-F7F5-5B49-A874-A081BE78B84A}"/>
              </a:ext>
            </a:extLst>
          </p:cNvPr>
          <p:cNvSpPr txBox="1"/>
          <p:nvPr/>
        </p:nvSpPr>
        <p:spPr>
          <a:xfrm>
            <a:off x="2" y="5872578"/>
            <a:ext cx="12191999" cy="660694"/>
          </a:xfrm>
          <a:prstGeom prst="rect">
            <a:avLst/>
          </a:prstGeom>
          <a:noFill/>
        </p:spPr>
        <p:txBody>
          <a:bodyPr wrap="square" rtlCol="0">
            <a:spAutoFit/>
          </a:bodyPr>
          <a:lstStyle/>
          <a:p>
            <a:pPr marL="0" marR="0" lvl="0" indent="0" algn="ctr" defTabSz="609570" rtl="0" eaLnBrk="1" fontAlgn="auto" latinLnBrk="0" hangingPunct="1">
              <a:lnSpc>
                <a:spcPts val="5147"/>
              </a:lnSpc>
              <a:spcBef>
                <a:spcPts val="0"/>
              </a:spcBef>
              <a:spcAft>
                <a:spcPts val="2400"/>
              </a:spcAft>
              <a:buClrTx/>
              <a:buSzTx/>
              <a:buFontTx/>
              <a:buNone/>
              <a:tabLst/>
              <a:defRPr/>
            </a:pPr>
            <a:r>
              <a:rPr kumimoji="0" lang="en-US" sz="2667"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Learn.HealthEquity.com/QME</a:t>
            </a:r>
          </a:p>
        </p:txBody>
      </p:sp>
    </p:spTree>
    <p:extLst>
      <p:ext uri="{BB962C8B-B14F-4D97-AF65-F5344CB8AC3E}">
        <p14:creationId xmlns:p14="http://schemas.microsoft.com/office/powerpoint/2010/main" val="1557738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5BF4D644-E2D0-1B40-85C7-0727BDC6029A}"/>
              </a:ext>
            </a:extLst>
          </p:cNvPr>
          <p:cNvSpPr txBox="1">
            <a:spLocks/>
          </p:cNvSpPr>
          <p:nvPr/>
        </p:nvSpPr>
        <p:spPr>
          <a:xfrm>
            <a:off x="1680517" y="365761"/>
            <a:ext cx="8329529" cy="1538883"/>
          </a:xfrm>
          <a:prstGeom prst="rect">
            <a:avLst/>
          </a:prstGeom>
          <a:noFill/>
          <a:ln>
            <a:noFill/>
            <a:prstDash/>
          </a:ln>
          <a:effectLst/>
        </p:spPr>
        <p:txBody>
          <a:bodyPr rot="0" spcFirstLastPara="0" vertOverflow="overflow" horzOverflow="overflow" vert="horz" wrap="square" lIns="121920" tIns="121920" rIns="121920" bIns="121920" numCol="1" spcCol="0" rtlCol="0" fromWordArt="0" anchor="t" anchorCtr="0" forceAA="0" compatLnSpc="1">
            <a:prstTxWarp prst="textNoShape">
              <a:avLst/>
            </a:prstTxWarp>
            <a:spAutoFit/>
          </a:bodyPr>
          <a:lstStyle>
            <a:lvl1pPr algn="l" defTabSz="457200" rtl="0" eaLnBrk="1" latinLnBrk="0" hangingPunct="1">
              <a:spcBef>
                <a:spcPct val="0"/>
              </a:spcBef>
              <a:buNone/>
              <a:defRPr sz="2800" b="1" i="0" kern="1200">
                <a:solidFill>
                  <a:schemeClr val="tx2"/>
                </a:solidFill>
                <a:latin typeface="+mj-lt"/>
                <a:ea typeface="+mj-ea"/>
                <a:cs typeface="+mj-cs"/>
              </a:defRPr>
            </a:lvl1pPr>
          </a:lstStyle>
          <a:p>
            <a:pPr lvl="0" algn="ctr" defTabSz="609585">
              <a:defRPr/>
            </a:pPr>
            <a:r>
              <a:rPr lang="en-US" dirty="0">
                <a:solidFill>
                  <a:schemeClr val="accent1"/>
                </a:solidFill>
              </a:rPr>
              <a:t>Your carryover allows you to carry over up to $550 in unused funds from one plan year to the following plan year.</a:t>
            </a:r>
            <a:endParaRPr kumimoji="0" lang="en-US" b="1" i="0" u="none" strike="noStrike" kern="1200" cap="none" spc="0" normalizeH="0" baseline="0" noProof="0" dirty="0">
              <a:ln>
                <a:noFill/>
              </a:ln>
              <a:solidFill>
                <a:srgbClr val="592C82"/>
              </a:solidFill>
              <a:effectLst/>
              <a:uLnTx/>
              <a:uFillTx/>
              <a:latin typeface="Arial"/>
              <a:ea typeface="+mj-ea"/>
              <a:cs typeface="+mj-cs"/>
            </a:endParaRPr>
          </a:p>
        </p:txBody>
      </p:sp>
      <p:grpSp>
        <p:nvGrpSpPr>
          <p:cNvPr id="24" name="Group 23" descr="A graph showing Year 1's funds available throughout Year 1, with up to $550 able to carryover into Year 2.">
            <a:extLst>
              <a:ext uri="{FF2B5EF4-FFF2-40B4-BE49-F238E27FC236}">
                <a16:creationId xmlns:a16="http://schemas.microsoft.com/office/drawing/2014/main" id="{AF3A7949-C6D4-9243-AF4C-183B25CDC843}"/>
              </a:ext>
            </a:extLst>
          </p:cNvPr>
          <p:cNvGrpSpPr/>
          <p:nvPr/>
        </p:nvGrpSpPr>
        <p:grpSpPr>
          <a:xfrm>
            <a:off x="1680517" y="2232238"/>
            <a:ext cx="8409603" cy="3530796"/>
            <a:chOff x="1260388" y="1674178"/>
            <a:chExt cx="6307202" cy="2648097"/>
          </a:xfrm>
        </p:grpSpPr>
        <p:sp>
          <p:nvSpPr>
            <p:cNvPr id="25" name="Pentagon 24">
              <a:extLst>
                <a:ext uri="{FF2B5EF4-FFF2-40B4-BE49-F238E27FC236}">
                  <a16:creationId xmlns:a16="http://schemas.microsoft.com/office/drawing/2014/main" id="{BC7AB1C4-9A0B-A347-8B1F-6B51E6D2C8DF}"/>
                </a:ext>
                <a:ext uri="{C183D7F6-B498-43B3-948B-1728B52AA6E4}">
                  <adec:decorative xmlns:adec="http://schemas.microsoft.com/office/drawing/2017/decorative" val="1"/>
                </a:ext>
              </a:extLst>
            </p:cNvPr>
            <p:cNvSpPr/>
            <p:nvPr/>
          </p:nvSpPr>
          <p:spPr>
            <a:xfrm>
              <a:off x="1260388" y="1682220"/>
              <a:ext cx="3069791" cy="1912951"/>
            </a:xfrm>
            <a:prstGeom prst="homePlat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1F1F2"/>
                </a:solidFill>
                <a:effectLst/>
                <a:uLnTx/>
                <a:uFillTx/>
                <a:latin typeface="Oswald" panose="02000506000000020004" pitchFamily="2" charset="0"/>
                <a:ea typeface="+mn-ea"/>
                <a:cs typeface="+mn-cs"/>
              </a:endParaRPr>
            </a:p>
          </p:txBody>
        </p:sp>
        <p:sp>
          <p:nvSpPr>
            <p:cNvPr id="26" name="Title 2">
              <a:extLst>
                <a:ext uri="{FF2B5EF4-FFF2-40B4-BE49-F238E27FC236}">
                  <a16:creationId xmlns:a16="http://schemas.microsoft.com/office/drawing/2014/main" id="{4CEAA45A-1D23-A844-A719-CEC517E799C0}"/>
                </a:ext>
              </a:extLst>
            </p:cNvPr>
            <p:cNvSpPr txBox="1">
              <a:spLocks/>
            </p:cNvSpPr>
            <p:nvPr/>
          </p:nvSpPr>
          <p:spPr>
            <a:xfrm>
              <a:off x="1383726" y="3658176"/>
              <a:ext cx="2990797"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626362"/>
                  </a:solidFill>
                  <a:effectLst/>
                  <a:uLnTx/>
                  <a:uFillTx/>
                  <a:latin typeface="Arial"/>
                  <a:ea typeface="+mj-ea"/>
                  <a:cs typeface="+mj-cs"/>
                </a:rPr>
                <a:t>Year 1</a:t>
              </a:r>
            </a:p>
          </p:txBody>
        </p:sp>
        <p:sp>
          <p:nvSpPr>
            <p:cNvPr id="27" name="Rectangle 26">
              <a:extLst>
                <a:ext uri="{FF2B5EF4-FFF2-40B4-BE49-F238E27FC236}">
                  <a16:creationId xmlns:a16="http://schemas.microsoft.com/office/drawing/2014/main" id="{747D76FA-4CF6-E440-BC0A-7DE5FA4B044A}"/>
                </a:ext>
                <a:ext uri="{C183D7F6-B498-43B3-948B-1728B52AA6E4}">
                  <adec:decorative xmlns:adec="http://schemas.microsoft.com/office/drawing/2017/decorative" val="1"/>
                </a:ext>
              </a:extLst>
            </p:cNvPr>
            <p:cNvSpPr/>
            <p:nvPr/>
          </p:nvSpPr>
          <p:spPr>
            <a:xfrm>
              <a:off x="1279242" y="1682220"/>
              <a:ext cx="888923" cy="1912951"/>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7A96"/>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84D479FD-6306-0943-9D02-577C8B62E1D0}"/>
                </a:ext>
              </a:extLst>
            </p:cNvPr>
            <p:cNvSpPr/>
            <p:nvPr/>
          </p:nvSpPr>
          <p:spPr>
            <a:xfrm>
              <a:off x="2033387" y="1958136"/>
              <a:ext cx="1099702" cy="163703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A8132DE3-AF17-0D49-88B9-61F498825686}"/>
                </a:ext>
              </a:extLst>
            </p:cNvPr>
            <p:cNvSpPr/>
            <p:nvPr/>
          </p:nvSpPr>
          <p:spPr>
            <a:xfrm>
              <a:off x="2551861" y="2872536"/>
              <a:ext cx="888923" cy="72263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0EDA70FD-449B-D14A-BAE4-9797C0AFDDD6}"/>
                </a:ext>
              </a:extLst>
            </p:cNvPr>
            <p:cNvSpPr/>
            <p:nvPr/>
          </p:nvSpPr>
          <p:spPr>
            <a:xfrm>
              <a:off x="3353139" y="3133506"/>
              <a:ext cx="968535" cy="46166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F08533C6-E178-074E-B14C-A4C350FE188C}"/>
                </a:ext>
              </a:extLst>
            </p:cNvPr>
            <p:cNvCxnSpPr>
              <a:cxnSpLocks/>
            </p:cNvCxnSpPr>
            <p:nvPr/>
          </p:nvCxnSpPr>
          <p:spPr>
            <a:xfrm flipH="1">
              <a:off x="1273501" y="1674178"/>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grpSp>
          <p:nvGrpSpPr>
            <p:cNvPr id="38" name="Group 37">
              <a:extLst>
                <a:ext uri="{FF2B5EF4-FFF2-40B4-BE49-F238E27FC236}">
                  <a16:creationId xmlns:a16="http://schemas.microsoft.com/office/drawing/2014/main" id="{C4DFBAFD-F06D-2849-B7AA-426E7DB8FF84}"/>
                </a:ext>
              </a:extLst>
            </p:cNvPr>
            <p:cNvGrpSpPr/>
            <p:nvPr/>
          </p:nvGrpSpPr>
          <p:grpSpPr>
            <a:xfrm>
              <a:off x="4285838" y="1674178"/>
              <a:ext cx="3281752" cy="2445663"/>
              <a:chOff x="4285838" y="1893634"/>
              <a:chExt cx="3281752" cy="2445663"/>
            </a:xfrm>
          </p:grpSpPr>
          <p:sp>
            <p:nvSpPr>
              <p:cNvPr id="41" name="Pentagon 40">
                <a:extLst>
                  <a:ext uri="{FF2B5EF4-FFF2-40B4-BE49-F238E27FC236}">
                    <a16:creationId xmlns:a16="http://schemas.microsoft.com/office/drawing/2014/main" id="{6149F161-D254-2C4C-8327-A5B5CC0CE416}"/>
                  </a:ext>
                </a:extLst>
              </p:cNvPr>
              <p:cNvSpPr/>
              <p:nvPr/>
            </p:nvSpPr>
            <p:spPr>
              <a:xfrm>
                <a:off x="4342953" y="2997214"/>
                <a:ext cx="3069791" cy="817414"/>
              </a:xfrm>
              <a:prstGeom prst="homePlat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1F1F2"/>
                  </a:solidFill>
                  <a:effectLst/>
                  <a:uLnTx/>
                  <a:uFillTx/>
                  <a:latin typeface="Oswald" panose="02000506000000020004" pitchFamily="2" charset="0"/>
                  <a:ea typeface="+mn-ea"/>
                  <a:cs typeface="+mn-cs"/>
                </a:endParaRPr>
              </a:p>
            </p:txBody>
          </p:sp>
          <p:sp>
            <p:nvSpPr>
              <p:cNvPr id="42" name="Title 2">
                <a:extLst>
                  <a:ext uri="{FF2B5EF4-FFF2-40B4-BE49-F238E27FC236}">
                    <a16:creationId xmlns:a16="http://schemas.microsoft.com/office/drawing/2014/main" id="{66C1FEC2-EF48-664A-BE57-D60EEF5029A9}"/>
                  </a:ext>
                </a:extLst>
              </p:cNvPr>
              <p:cNvSpPr txBox="1">
                <a:spLocks/>
              </p:cNvSpPr>
              <p:nvPr/>
            </p:nvSpPr>
            <p:spPr>
              <a:xfrm>
                <a:off x="4452842" y="3877632"/>
                <a:ext cx="2741883"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626362"/>
                    </a:solidFill>
                    <a:effectLst/>
                    <a:uLnTx/>
                    <a:uFillTx/>
                    <a:latin typeface="Arial"/>
                    <a:ea typeface="+mj-ea"/>
                    <a:cs typeface="+mj-cs"/>
                  </a:rPr>
                  <a:t>Year 2</a:t>
                </a:r>
              </a:p>
            </p:txBody>
          </p:sp>
          <p:sp>
            <p:nvSpPr>
              <p:cNvPr id="43" name="Rectangle 42">
                <a:extLst>
                  <a:ext uri="{FF2B5EF4-FFF2-40B4-BE49-F238E27FC236}">
                    <a16:creationId xmlns:a16="http://schemas.microsoft.com/office/drawing/2014/main" id="{51BDFC61-D946-8B43-A484-CBD769B33FC4}"/>
                  </a:ext>
                </a:extLst>
              </p:cNvPr>
              <p:cNvSpPr/>
              <p:nvPr/>
            </p:nvSpPr>
            <p:spPr>
              <a:xfrm>
                <a:off x="4285838" y="3459638"/>
                <a:ext cx="790362" cy="354990"/>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a:ea typeface="+mn-ea"/>
                  <a:cs typeface="+mn-cs"/>
                </a:endParaRPr>
              </a:p>
            </p:txBody>
          </p:sp>
          <p:sp>
            <p:nvSpPr>
              <p:cNvPr id="44" name="Rectangle 43">
                <a:extLst>
                  <a:ext uri="{FF2B5EF4-FFF2-40B4-BE49-F238E27FC236}">
                    <a16:creationId xmlns:a16="http://schemas.microsoft.com/office/drawing/2014/main" id="{98F0DDB7-4231-5042-9851-7C55AFBC6033}"/>
                  </a:ext>
                </a:extLst>
              </p:cNvPr>
              <p:cNvSpPr/>
              <p:nvPr/>
            </p:nvSpPr>
            <p:spPr>
              <a:xfrm>
                <a:off x="5042930" y="3648173"/>
                <a:ext cx="1166101" cy="166454"/>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a:ea typeface="+mn-ea"/>
                  <a:cs typeface="+mn-cs"/>
                </a:endParaRPr>
              </a:p>
            </p:txBody>
          </p:sp>
          <p:cxnSp>
            <p:nvCxnSpPr>
              <p:cNvPr id="45" name="Straight Connector 44">
                <a:extLst>
                  <a:ext uri="{FF2B5EF4-FFF2-40B4-BE49-F238E27FC236}">
                    <a16:creationId xmlns:a16="http://schemas.microsoft.com/office/drawing/2014/main" id="{1698A9B4-21AA-8E4E-AAB7-8367A5563BAF}"/>
                  </a:ext>
                </a:extLst>
              </p:cNvPr>
              <p:cNvCxnSpPr>
                <a:cxnSpLocks/>
              </p:cNvCxnSpPr>
              <p:nvPr/>
            </p:nvCxnSpPr>
            <p:spPr>
              <a:xfrm flipH="1">
                <a:off x="7397616" y="1893634"/>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0D35D6CC-15D7-8C4D-98F4-63D22AA427DC}"/>
                  </a:ext>
                </a:extLst>
              </p:cNvPr>
              <p:cNvCxnSpPr>
                <a:cxnSpLocks/>
                <a:stCxn id="47" idx="1"/>
              </p:cNvCxnSpPr>
              <p:nvPr/>
            </p:nvCxnSpPr>
            <p:spPr>
              <a:xfrm flipH="1">
                <a:off x="4330182" y="2550996"/>
                <a:ext cx="889393" cy="3154"/>
              </a:xfrm>
              <a:prstGeom prst="line">
                <a:avLst/>
              </a:prstGeom>
              <a:ln w="19050">
                <a:solidFill>
                  <a:schemeClr val="tx1"/>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7" name="Title 2">
                <a:extLst>
                  <a:ext uri="{FF2B5EF4-FFF2-40B4-BE49-F238E27FC236}">
                    <a16:creationId xmlns:a16="http://schemas.microsoft.com/office/drawing/2014/main" id="{973D3469-DB69-B943-B9A7-E635FF572116}"/>
                  </a:ext>
                </a:extLst>
              </p:cNvPr>
              <p:cNvSpPr txBox="1">
                <a:spLocks/>
              </p:cNvSpPr>
              <p:nvPr/>
            </p:nvSpPr>
            <p:spPr>
              <a:xfrm>
                <a:off x="5219575" y="2366330"/>
                <a:ext cx="2348015" cy="369332"/>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7A96"/>
                    </a:solidFill>
                    <a:effectLst/>
                    <a:uLnTx/>
                    <a:uFillTx/>
                    <a:latin typeface="Arial"/>
                    <a:ea typeface="+mj-ea"/>
                    <a:cs typeface="+mj-cs"/>
                  </a:rPr>
                  <a:t>Up to $550</a:t>
                </a:r>
              </a:p>
            </p:txBody>
          </p:sp>
        </p:grpSp>
        <p:sp>
          <p:nvSpPr>
            <p:cNvPr id="39" name="TextBox 38">
              <a:extLst>
                <a:ext uri="{FF2B5EF4-FFF2-40B4-BE49-F238E27FC236}">
                  <a16:creationId xmlns:a16="http://schemas.microsoft.com/office/drawing/2014/main" id="{E3F2CE40-8154-804E-BA2F-FD9C28F1B8BF}"/>
                </a:ext>
              </a:extLst>
            </p:cNvPr>
            <p:cNvSpPr txBox="1"/>
            <p:nvPr/>
          </p:nvSpPr>
          <p:spPr>
            <a:xfrm>
              <a:off x="7368988" y="3976026"/>
              <a:ext cx="138548" cy="3462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err="1">
                <a:ln>
                  <a:noFill/>
                </a:ln>
                <a:solidFill>
                  <a:srgbClr val="7F7F7F"/>
                </a:solidFill>
                <a:effectLst/>
                <a:uLnTx/>
                <a:uFillTx/>
                <a:latin typeface="Arial"/>
                <a:ea typeface="+mn-ea"/>
                <a:cs typeface="+mn-cs"/>
              </a:endParaRPr>
            </a:p>
          </p:txBody>
        </p:sp>
        <p:cxnSp>
          <p:nvCxnSpPr>
            <p:cNvPr id="40" name="Straight Connector 39">
              <a:extLst>
                <a:ext uri="{FF2B5EF4-FFF2-40B4-BE49-F238E27FC236}">
                  <a16:creationId xmlns:a16="http://schemas.microsoft.com/office/drawing/2014/main" id="{D241595F-3E92-2B4E-82F1-018341E5E92A}"/>
                </a:ext>
              </a:extLst>
            </p:cNvPr>
            <p:cNvCxnSpPr>
              <a:cxnSpLocks/>
            </p:cNvCxnSpPr>
            <p:nvPr/>
          </p:nvCxnSpPr>
          <p:spPr>
            <a:xfrm flipH="1">
              <a:off x="4330180" y="1674178"/>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50418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F2D24B2-C7BB-2A44-8DE3-71002EBBFC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076699" y="0"/>
            <a:ext cx="8152995" cy="6858000"/>
          </a:xfrm>
          <a:prstGeom prst="rect">
            <a:avLst/>
          </a:prstGeom>
        </p:spPr>
      </p:pic>
      <p:sp>
        <p:nvSpPr>
          <p:cNvPr id="21" name="Rectangle 20">
            <a:extLst>
              <a:ext uri="{FF2B5EF4-FFF2-40B4-BE49-F238E27FC236}">
                <a16:creationId xmlns:a16="http://schemas.microsoft.com/office/drawing/2014/main" id="{63617EBE-11EF-4D42-8220-685F3F0D5332}"/>
              </a:ext>
            </a:extLst>
          </p:cNvPr>
          <p:cNvSpPr/>
          <p:nvPr/>
        </p:nvSpPr>
        <p:spPr>
          <a:xfrm>
            <a:off x="3914581" y="0"/>
            <a:ext cx="321012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
        <p:nvSpPr>
          <p:cNvPr id="22" name="TextBox 21">
            <a:extLst>
              <a:ext uri="{FF2B5EF4-FFF2-40B4-BE49-F238E27FC236}">
                <a16:creationId xmlns:a16="http://schemas.microsoft.com/office/drawing/2014/main" id="{EFDA0FF1-AA36-4142-A9F4-996F9579FEF1}"/>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23" name="TextBox 22">
            <a:extLst>
              <a:ext uri="{FF2B5EF4-FFF2-40B4-BE49-F238E27FC236}">
                <a16:creationId xmlns:a16="http://schemas.microsoft.com/office/drawing/2014/main" id="{2C90F82E-DCEE-7546-B55B-C5740FC5AF09}"/>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BC9DD7F6-3619-DA45-8583-26EB8975F19B}"/>
              </a:ext>
            </a:extLst>
          </p:cNvPr>
          <p:cNvSpPr/>
          <p:nvPr/>
        </p:nvSpPr>
        <p:spPr>
          <a:xfrm>
            <a:off x="3445165" y="12032"/>
            <a:ext cx="386584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
        <p:nvSpPr>
          <p:cNvPr id="27" name="Rectangle 26">
            <a:extLst>
              <a:ext uri="{FF2B5EF4-FFF2-40B4-BE49-F238E27FC236}">
                <a16:creationId xmlns:a16="http://schemas.microsoft.com/office/drawing/2014/main" id="{34406981-500B-DE47-8FFB-7D9AC04A7176}"/>
              </a:ext>
            </a:extLst>
          </p:cNvPr>
          <p:cNvSpPr/>
          <p:nvPr/>
        </p:nvSpPr>
        <p:spPr>
          <a:xfrm>
            <a:off x="3846218" y="12032"/>
            <a:ext cx="4046498"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
        <p:nvSpPr>
          <p:cNvPr id="24" name="Title 2">
            <a:extLst>
              <a:ext uri="{FF2B5EF4-FFF2-40B4-BE49-F238E27FC236}">
                <a16:creationId xmlns:a16="http://schemas.microsoft.com/office/drawing/2014/main" id="{573F3C57-72F8-1B49-B859-8034B9FB3CB0}"/>
              </a:ext>
            </a:extLst>
          </p:cNvPr>
          <p:cNvSpPr>
            <a:spLocks noGrp="1"/>
          </p:cNvSpPr>
          <p:nvPr>
            <p:ph type="title"/>
          </p:nvPr>
        </p:nvSpPr>
        <p:spPr>
          <a:xfrm>
            <a:off x="546519" y="274320"/>
            <a:ext cx="4615031" cy="1421287"/>
          </a:xfrm>
        </p:spPr>
        <p:txBody>
          <a:bodyPr/>
          <a:lstStyle/>
          <a:p>
            <a:pPr>
              <a:lnSpc>
                <a:spcPct val="110000"/>
              </a:lnSpc>
            </a:pPr>
            <a:r>
              <a:rPr lang="en-US" sz="3800" dirty="0"/>
              <a:t>What’s needed </a:t>
            </a:r>
            <a:br>
              <a:rPr lang="en-US" sz="3800" dirty="0"/>
            </a:br>
            <a:r>
              <a:rPr lang="en-US" sz="3800" dirty="0"/>
              <a:t>for reimbursement</a:t>
            </a:r>
          </a:p>
        </p:txBody>
      </p:sp>
      <p:sp>
        <p:nvSpPr>
          <p:cNvPr id="19" name="Title 2">
            <a:extLst>
              <a:ext uri="{FF2B5EF4-FFF2-40B4-BE49-F238E27FC236}">
                <a16:creationId xmlns:a16="http://schemas.microsoft.com/office/drawing/2014/main" id="{ACA7A183-A361-C04F-917F-38DC0800DD52}"/>
              </a:ext>
            </a:extLst>
          </p:cNvPr>
          <p:cNvSpPr txBox="1">
            <a:spLocks/>
          </p:cNvSpPr>
          <p:nvPr/>
        </p:nvSpPr>
        <p:spPr>
          <a:xfrm>
            <a:off x="548640" y="1774471"/>
            <a:ext cx="6059359" cy="4729756"/>
          </a:xfrm>
          <a:prstGeom prst="rect">
            <a:avLst/>
          </a:prstGeom>
        </p:spPr>
        <p:txBody>
          <a:bodyPr vert="horz" wrap="square" lIns="91440" tIns="91440" rIns="91440" bIns="91440" rtlCol="0" anchor="t" anchorCtr="0">
            <a:spAutoFit/>
          </a:bodyPr>
          <a:lstStyle>
            <a:lvl1pPr algn="l" defTabSz="609585" rtl="0" eaLnBrk="1" latinLnBrk="0" hangingPunct="1">
              <a:spcBef>
                <a:spcPct val="0"/>
              </a:spcBef>
              <a:buNone/>
              <a:defRPr sz="3733" b="1" i="0" kern="1200">
                <a:solidFill>
                  <a:schemeClr val="tx2"/>
                </a:solidFill>
                <a:latin typeface="+mj-lt"/>
                <a:ea typeface="+mj-ea"/>
                <a:cs typeface="+mj-cs"/>
              </a:defRPr>
            </a:lvl1pPr>
          </a:lstStyle>
          <a:p>
            <a:pPr marL="0" marR="0" lvl="0" indent="0" algn="l" defTabSz="609585" rtl="0" eaLnBrk="1" fontAlgn="auto" latinLnBrk="0" hangingPunct="1">
              <a:lnSpc>
                <a:spcPct val="130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j-ea"/>
                <a:cs typeface="+mj-cs"/>
              </a:rPr>
              <a:t>Documentation that includes </a:t>
            </a:r>
            <a:br>
              <a:rPr kumimoji="0" lang="en-US" sz="2400" b="0" i="0" u="none" strike="noStrike" kern="1200" cap="none" spc="0" normalizeH="0" baseline="0" noProof="0" dirty="0">
                <a:ln>
                  <a:noFill/>
                </a:ln>
                <a:solidFill>
                  <a:srgbClr val="007A96"/>
                </a:solidFill>
                <a:effectLst/>
                <a:uLnTx/>
                <a:uFillTx/>
                <a:latin typeface="Arial"/>
                <a:ea typeface="+mj-ea"/>
                <a:cs typeface="+mj-cs"/>
              </a:rPr>
            </a:br>
            <a:r>
              <a:rPr kumimoji="0" lang="en-US" sz="2400" b="0" i="0" u="none" strike="noStrike" kern="1200" cap="none" spc="0" normalizeH="0" baseline="0" noProof="0" dirty="0">
                <a:ln>
                  <a:noFill/>
                </a:ln>
                <a:solidFill>
                  <a:srgbClr val="007A96"/>
                </a:solidFill>
                <a:effectLst/>
                <a:uLnTx/>
                <a:uFillTx/>
                <a:latin typeface="Arial"/>
                <a:ea typeface="+mj-ea"/>
                <a:cs typeface="+mj-cs"/>
              </a:rPr>
              <a:t>the following should be provided:</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n-ea"/>
                <a:cs typeface="+mn-cs"/>
              </a:rPr>
              <a:t>Name(s) of provider</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n-ea"/>
                <a:cs typeface="+mn-cs"/>
              </a:rPr>
              <a:t>Name(s) of patient</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n-ea"/>
                <a:cs typeface="+mn-cs"/>
              </a:rPr>
              <a:t>Date(s) of service</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n-ea"/>
                <a:cs typeface="+mn-cs"/>
              </a:rPr>
              <a:t>Description(s) of services</a:t>
            </a:r>
            <a:endParaRPr kumimoji="0" lang="en-US" sz="2400" b="0" i="0" u="none" strike="noStrike" kern="1200" cap="none" spc="0" normalizeH="0" baseline="0" noProof="0" dirty="0">
              <a:ln>
                <a:noFill/>
              </a:ln>
              <a:solidFill>
                <a:srgbClr val="626362"/>
              </a:solidFill>
              <a:effectLst/>
              <a:uLnTx/>
              <a:uFillTx/>
              <a:latin typeface="Arial"/>
              <a:ea typeface="+mn-ea"/>
              <a:cs typeface="Arial"/>
            </a:endParaRP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n-ea"/>
                <a:cs typeface="+mn-cs"/>
              </a:rPr>
              <a:t>Cost(s) of service</a:t>
            </a:r>
          </a:p>
          <a:p>
            <a:pPr marL="0" marR="0" lvl="0" indent="0" algn="l" defTabSz="609585" rtl="0" eaLnBrk="1" fontAlgn="auto" latinLnBrk="0" hangingPunct="1">
              <a:lnSpc>
                <a:spcPct val="130000"/>
              </a:lnSpc>
              <a:spcBef>
                <a:spcPct val="0"/>
              </a:spcBef>
              <a:spcAft>
                <a:spcPts val="1800"/>
              </a:spcAft>
              <a:buClrTx/>
              <a:buSzTx/>
              <a:buFontTx/>
              <a:buNone/>
              <a:tabLst/>
              <a:defRPr/>
            </a:pPr>
            <a:endParaRPr kumimoji="0" lang="en-US" sz="2400" b="0" i="0" u="none" strike="noStrike" kern="1200" cap="none" spc="0" normalizeH="0" baseline="0" noProof="0" dirty="0">
              <a:ln>
                <a:noFill/>
              </a:ln>
              <a:solidFill>
                <a:srgbClr val="00AAC6"/>
              </a:solidFill>
              <a:effectLst/>
              <a:uLnTx/>
              <a:uFillTx/>
              <a:latin typeface="Arial"/>
              <a:ea typeface="+mj-ea"/>
              <a:cs typeface="+mj-cs"/>
            </a:endParaRPr>
          </a:p>
        </p:txBody>
      </p:sp>
    </p:spTree>
    <p:extLst>
      <p:ext uri="{BB962C8B-B14F-4D97-AF65-F5344CB8AC3E}">
        <p14:creationId xmlns:p14="http://schemas.microsoft.com/office/powerpoint/2010/main" val="2974438469"/>
      </p:ext>
    </p:extLst>
  </p:cSld>
  <p:clrMapOvr>
    <a:masterClrMapping/>
  </p:clrMapOvr>
</p:sld>
</file>

<file path=ppt/theme/theme1.xml><?xml version="1.0" encoding="utf-8"?>
<a:theme xmlns:a="http://schemas.openxmlformats.org/drawingml/2006/main" name="HealthEquity">
  <a:themeElements>
    <a:clrScheme name="HealthEquity Feb 2018">
      <a:dk1>
        <a:srgbClr val="626362"/>
      </a:dk1>
      <a:lt1>
        <a:srgbClr val="FFFFFF"/>
      </a:lt1>
      <a:dk2>
        <a:srgbClr val="592C82"/>
      </a:dk2>
      <a:lt2>
        <a:srgbClr val="F1F1F2"/>
      </a:lt2>
      <a:accent1>
        <a:srgbClr val="592C82"/>
      </a:accent1>
      <a:accent2>
        <a:srgbClr val="00AAC6"/>
      </a:accent2>
      <a:accent3>
        <a:srgbClr val="0070B9"/>
      </a:accent3>
      <a:accent4>
        <a:srgbClr val="53934F"/>
      </a:accent4>
      <a:accent5>
        <a:srgbClr val="DCDDDE"/>
      </a:accent5>
      <a:accent6>
        <a:srgbClr val="A7A9AC"/>
      </a:accent6>
      <a:hlink>
        <a:srgbClr val="00A9C5"/>
      </a:hlink>
      <a:folHlink>
        <a:srgbClr val="00A9C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7F7F7F"/>
            </a:solidFill>
          </a:defRPr>
        </a:defPPr>
      </a:lstStyle>
    </a:txDef>
  </a:objectDefaults>
  <a:extraClrSchemeLst/>
</a:theme>
</file>

<file path=ppt/theme/theme2.xml><?xml version="1.0" encoding="utf-8"?>
<a:theme xmlns:a="http://schemas.openxmlformats.org/drawingml/2006/main" name="1_HealthEquity">
  <a:themeElements>
    <a:clrScheme name="HealthEquity Feb 2018">
      <a:dk1>
        <a:srgbClr val="626362"/>
      </a:dk1>
      <a:lt1>
        <a:srgbClr val="FFFFFF"/>
      </a:lt1>
      <a:dk2>
        <a:srgbClr val="592C82"/>
      </a:dk2>
      <a:lt2>
        <a:srgbClr val="F1F1F2"/>
      </a:lt2>
      <a:accent1>
        <a:srgbClr val="592C82"/>
      </a:accent1>
      <a:accent2>
        <a:srgbClr val="00AAC6"/>
      </a:accent2>
      <a:accent3>
        <a:srgbClr val="0070B9"/>
      </a:accent3>
      <a:accent4>
        <a:srgbClr val="53934F"/>
      </a:accent4>
      <a:accent5>
        <a:srgbClr val="DCDDDE"/>
      </a:accent5>
      <a:accent6>
        <a:srgbClr val="A7A9AC"/>
      </a:accent6>
      <a:hlink>
        <a:srgbClr val="00A9C5"/>
      </a:hlink>
      <a:folHlink>
        <a:srgbClr val="00A9C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7F7F7F"/>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CA1A5D38D7876499F26BBD42C72CB1A" ma:contentTypeVersion="10" ma:contentTypeDescription="Create a new document." ma:contentTypeScope="" ma:versionID="d40a801c452b5ea430d49cfe037d996e">
  <xsd:schema xmlns:xsd="http://www.w3.org/2001/XMLSchema" xmlns:xs="http://www.w3.org/2001/XMLSchema" xmlns:p="http://schemas.microsoft.com/office/2006/metadata/properties" xmlns:ns2="ce94e72a-f1bf-4a8c-b95b-2de3b9ea1f72" xmlns:ns3="eee692be-9dfa-450e-84ce-8c4db8d683c5" targetNamespace="http://schemas.microsoft.com/office/2006/metadata/properties" ma:root="true" ma:fieldsID="2a19bca42ccd82244fed74a65e89d3c3" ns2:_="" ns3:_="">
    <xsd:import namespace="ce94e72a-f1bf-4a8c-b95b-2de3b9ea1f72"/>
    <xsd:import namespace="eee692be-9dfa-450e-84ce-8c4db8d683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94e72a-f1bf-4a8c-b95b-2de3b9ea1f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e692be-9dfa-450e-84ce-8c4db8d683c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94495C-38EB-498E-8278-B5305B6293EB}">
  <ds:schemaRefs>
    <ds:schemaRef ds:uri="http://schemas.microsoft.com/sharepoint/v3/contenttype/forms"/>
  </ds:schemaRefs>
</ds:datastoreItem>
</file>

<file path=customXml/itemProps2.xml><?xml version="1.0" encoding="utf-8"?>
<ds:datastoreItem xmlns:ds="http://schemas.openxmlformats.org/officeDocument/2006/customXml" ds:itemID="{E7C928E6-E11A-452A-BD61-3A8EAE4B2C99}">
  <ds:schemaRefs>
    <ds:schemaRef ds:uri="http://www.w3.org/XML/1998/namespace"/>
    <ds:schemaRef ds:uri="http://schemas.microsoft.com/office/2006/documentManagement/types"/>
    <ds:schemaRef ds:uri="ce94e72a-f1bf-4a8c-b95b-2de3b9ea1f72"/>
    <ds:schemaRef ds:uri="http://purl.org/dc/terms/"/>
    <ds:schemaRef ds:uri="http://schemas.microsoft.com/office/2006/metadata/properties"/>
    <ds:schemaRef ds:uri="http://schemas.openxmlformats.org/package/2006/metadata/core-properties"/>
    <ds:schemaRef ds:uri="http://purl.org/dc/elements/1.1/"/>
    <ds:schemaRef ds:uri="http://purl.org/dc/dcmitype/"/>
    <ds:schemaRef ds:uri="http://schemas.microsoft.com/office/infopath/2007/PartnerControls"/>
    <ds:schemaRef ds:uri="eee692be-9dfa-450e-84ce-8c4db8d683c5"/>
  </ds:schemaRefs>
</ds:datastoreItem>
</file>

<file path=customXml/itemProps3.xml><?xml version="1.0" encoding="utf-8"?>
<ds:datastoreItem xmlns:ds="http://schemas.openxmlformats.org/officeDocument/2006/customXml" ds:itemID="{A0C2BDE9-095C-441C-8CAA-5EF07E56AF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94e72a-f1bf-4a8c-b95b-2de3b9ea1f72"/>
    <ds:schemaRef ds:uri="eee692be-9dfa-450e-84ce-8c4db8d683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TotalTime>
  <Words>1366</Words>
  <Application>Microsoft Office PowerPoint</Application>
  <PresentationFormat>Widescreen</PresentationFormat>
  <Paragraphs>175</Paragraphs>
  <Slides>18</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Helvetica Condensed</vt:lpstr>
      <vt:lpstr>Oswald</vt:lpstr>
      <vt:lpstr>Sanchez Slab Bold</vt:lpstr>
      <vt:lpstr>Wingdings</vt:lpstr>
      <vt:lpstr>HealthEquity</vt:lpstr>
      <vt:lpstr>1_HealthEquity</vt:lpstr>
      <vt:lpstr>FSA:  A flexible way to save</vt:lpstr>
      <vt:lpstr>Save $800+</vt:lpstr>
      <vt:lpstr>Why choose an FSA?</vt:lpstr>
      <vt:lpstr>PowerPoint Presentation</vt:lpstr>
      <vt:lpstr>PowerPoint Presentation</vt:lpstr>
      <vt:lpstr>PowerPoint Presentation</vt:lpstr>
      <vt:lpstr>Save on FSA eligible expenses</vt:lpstr>
      <vt:lpstr>PowerPoint Presentation</vt:lpstr>
      <vt:lpstr>What’s needed  for reimbursement</vt:lpstr>
      <vt:lpstr>Meet Deion</vt:lpstr>
      <vt:lpstr>Deion’s FSA savings</vt:lpstr>
      <vt:lpstr>PowerPoint Presentation</vt:lpstr>
      <vt:lpstr>PowerPoint Presentation</vt:lpstr>
      <vt:lpstr>Get started today!</vt:lpstr>
      <vt:lpstr>Enrollment made easy </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Healthcare FSA:  A flexible way to save</dc:title>
  <dc:creator>Amy Cowin</dc:creator>
  <cp:lastModifiedBy>Michelle Lawson</cp:lastModifiedBy>
  <cp:revision>4</cp:revision>
  <dcterms:created xsi:type="dcterms:W3CDTF">2021-06-15T17:31:21Z</dcterms:created>
  <dcterms:modified xsi:type="dcterms:W3CDTF">2021-07-25T12:40:19Z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0x0101009CA1A5D38D7876499F26BBD42C72CB1A</vt:lpwstr>
  </property>
</Properties>
</file>