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sldIdLst>
    <p:sldId id="256" r:id="rId5"/>
    <p:sldId id="257" r:id="rId6"/>
    <p:sldId id="258" r:id="rId7"/>
    <p:sldId id="259" r:id="rId8"/>
    <p:sldId id="260" r:id="rId9"/>
    <p:sldId id="261"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9/14/2021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9/14/2021</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9/14/2021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9/14/2021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9/14/2021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9/14/2021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9/14/2021</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9/14/2021</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microsoft.com/office/2007/relationships/hdphoto" Target="../media/hdphoto1.wdp"/><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9/14/2021</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4">
                <a:duotone>
                  <a:schemeClr val="accent1">
                    <a:shade val="45000"/>
                    <a:satMod val="135000"/>
                  </a:schemeClr>
                  <a:prstClr val="white"/>
                </a:duotone>
                <a:extLst>
                  <a:ext uri="{BEBA8EAE-BF5A-486C-A8C5-ECC9F3942E4B}">
                    <a14:imgProps xmlns:a14="http://schemas.microsoft.com/office/drawing/2010/main">
                      <a14:imgLayer r:embed="rId1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6">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7.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7.pn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7.png"/><Relationship Id="rId4" Type="http://schemas.openxmlformats.org/officeDocument/2006/relationships/hyperlink" Target="https://kyhortcouncil.org/farm-to-school-month/" TargetMode="Externa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7.png"/><Relationship Id="rId4" Type="http://schemas.openxmlformats.org/officeDocument/2006/relationships/hyperlink" Target="mailto:Kristin@foodchainlex.org"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Sustainability Coordinator Training</a:t>
            </a:r>
          </a:p>
        </p:txBody>
      </p:sp>
      <p:sp>
        <p:nvSpPr>
          <p:cNvPr id="3" name="Subtitle 2"/>
          <p:cNvSpPr>
            <a:spLocks noGrp="1"/>
          </p:cNvSpPr>
          <p:nvPr>
            <p:ph type="subTitle" idx="1"/>
          </p:nvPr>
        </p:nvSpPr>
        <p:spPr/>
        <p:txBody>
          <a:bodyPr/>
          <a:lstStyle/>
          <a:p>
            <a:r>
              <a:rPr lang="en-US" dirty="0"/>
              <a:t>Meeting You Where You Are: Community Partnerships</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91834" y="4672580"/>
            <a:ext cx="5486411" cy="2185420"/>
          </a:xfrm>
          <a:prstGeom prst="rect">
            <a:avLst/>
          </a:prstGeom>
        </p:spPr>
      </p:pic>
      <p:pic>
        <p:nvPicPr>
          <p:cNvPr id="5" name="Audio 4">
            <a:hlinkClick r:id="" action="ppaction://media"/>
            <a:extLst>
              <a:ext uri="{FF2B5EF4-FFF2-40B4-BE49-F238E27FC236}">
                <a16:creationId xmlns:a16="http://schemas.microsoft.com/office/drawing/2014/main" id="{5EAF8A66-1783-4234-8C1A-495C3EE50DB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3311337086"/>
      </p:ext>
    </p:extLst>
  </p:cSld>
  <p:clrMapOvr>
    <a:masterClrMapping/>
  </p:clrMapOvr>
  <mc:AlternateContent xmlns:mc="http://schemas.openxmlformats.org/markup-compatibility/2006" xmlns:p14="http://schemas.microsoft.com/office/powerpoint/2010/main">
    <mc:Choice Requires="p14">
      <p:transition spd="slow" p14:dur="6000" advTm="2135"/>
    </mc:Choice>
    <mc:Fallback xmlns="">
      <p:transition spd="slow" advTm="21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*Organization/Partner Name</a:t>
            </a:r>
          </a:p>
        </p:txBody>
      </p:sp>
      <p:sp>
        <p:nvSpPr>
          <p:cNvPr id="3" name="Content Placeholder 2"/>
          <p:cNvSpPr>
            <a:spLocks noGrp="1"/>
          </p:cNvSpPr>
          <p:nvPr>
            <p:ph idx="1"/>
          </p:nvPr>
        </p:nvSpPr>
        <p:spPr/>
        <p:txBody>
          <a:bodyPr>
            <a:normAutofit/>
          </a:bodyPr>
          <a:lstStyle/>
          <a:p>
            <a:pPr marL="0" indent="0">
              <a:buNone/>
            </a:pPr>
            <a:r>
              <a:rPr lang="en-US" sz="4000" dirty="0">
                <a:solidFill>
                  <a:srgbClr val="FF0000"/>
                </a:solidFill>
              </a:rPr>
              <a:t>Fayette County Farm to School Coalition</a:t>
            </a:r>
          </a:p>
          <a:p>
            <a:pPr marL="0" indent="0">
              <a:buNone/>
            </a:pPr>
            <a:r>
              <a:rPr lang="en-US" sz="4000" dirty="0">
                <a:solidFill>
                  <a:srgbClr val="FF0000"/>
                </a:solidFill>
              </a:rPr>
              <a:t>	through </a:t>
            </a:r>
            <a:r>
              <a:rPr lang="en-US" sz="4000" dirty="0" err="1">
                <a:solidFill>
                  <a:srgbClr val="FF0000"/>
                </a:solidFill>
              </a:rPr>
              <a:t>FoodChain</a:t>
            </a:r>
            <a:endParaRPr lang="en-US" sz="4000" dirty="0">
              <a:solidFill>
                <a:srgbClr val="FF0000"/>
              </a:solidFill>
            </a:endParaRPr>
          </a:p>
          <a:p>
            <a:r>
              <a:rPr lang="en-US" sz="2800" dirty="0">
                <a:solidFill>
                  <a:srgbClr val="FF0000"/>
                </a:solidFill>
              </a:rPr>
              <a:t>Coalition comprised of organizations, FCPS reps, private schools working together to make Farm to School successful in Fayette County</a:t>
            </a:r>
            <a:endParaRPr lang="en-US" sz="2800" dirty="0"/>
          </a:p>
        </p:txBody>
      </p:sp>
      <p:pic>
        <p:nvPicPr>
          <p:cNvPr id="1026" name="Picture 2">
            <a:extLst>
              <a:ext uri="{FF2B5EF4-FFF2-40B4-BE49-F238E27FC236}">
                <a16:creationId xmlns:a16="http://schemas.microsoft.com/office/drawing/2014/main" id="{D4B85F5F-6989-4D7F-97FA-24CC9378AD2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21680" y="4487265"/>
            <a:ext cx="1931264" cy="2066792"/>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9A69096C-2364-4FE7-A6D3-28EA15AF02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1048444137"/>
      </p:ext>
    </p:extLst>
  </p:cSld>
  <p:clrMapOvr>
    <a:masterClrMapping/>
  </p:clrMapOvr>
  <mc:AlternateContent xmlns:mc="http://schemas.openxmlformats.org/markup-compatibility/2006" xmlns:p14="http://schemas.microsoft.com/office/powerpoint/2010/main">
    <mc:Choice Requires="p14">
      <p:transition spd="slow" p14:dur="2000" advTm="34445"/>
    </mc:Choice>
    <mc:Fallback xmlns="">
      <p:transition spd="slow" advTm="34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Farm to School</a:t>
            </a:r>
          </a:p>
        </p:txBody>
      </p:sp>
      <p:sp>
        <p:nvSpPr>
          <p:cNvPr id="3" name="Content Placeholder 2"/>
          <p:cNvSpPr>
            <a:spLocks noGrp="1"/>
          </p:cNvSpPr>
          <p:nvPr>
            <p:ph idx="1"/>
          </p:nvPr>
        </p:nvSpPr>
        <p:spPr/>
        <p:txBody>
          <a:bodyPr>
            <a:normAutofit/>
          </a:bodyPr>
          <a:lstStyle/>
          <a:p>
            <a:r>
              <a:rPr lang="en-US" sz="3200" b="1" i="0" dirty="0">
                <a:solidFill>
                  <a:srgbClr val="284039"/>
                </a:solidFill>
                <a:effectLst/>
                <a:latin typeface="museo-sans"/>
              </a:rPr>
              <a:t>Farm to school enriches the connection communities have with fresh, healthy food and local food producers by changing food purchasing and education practices at schools and early care and education sites.</a:t>
            </a:r>
          </a:p>
          <a:p>
            <a:pPr lvl="1"/>
            <a:r>
              <a:rPr lang="en-US" sz="3400" b="1" dirty="0">
                <a:solidFill>
                  <a:srgbClr val="284039"/>
                </a:solidFill>
                <a:latin typeface="museo-sans"/>
              </a:rPr>
              <a:t>Procurement</a:t>
            </a:r>
          </a:p>
          <a:p>
            <a:pPr lvl="1"/>
            <a:r>
              <a:rPr lang="en-US" sz="3400" b="1" dirty="0">
                <a:solidFill>
                  <a:srgbClr val="284039"/>
                </a:solidFill>
                <a:latin typeface="museo-sans"/>
              </a:rPr>
              <a:t>Education</a:t>
            </a:r>
          </a:p>
          <a:p>
            <a:pPr lvl="1"/>
            <a:r>
              <a:rPr lang="en-US" sz="3400" b="1" dirty="0">
                <a:solidFill>
                  <a:srgbClr val="284039"/>
                </a:solidFill>
                <a:latin typeface="museo-sans"/>
              </a:rPr>
              <a:t>School Gardens</a:t>
            </a:r>
            <a:endParaRPr lang="en-US" sz="3400" dirty="0"/>
          </a:p>
        </p:txBody>
      </p:sp>
      <p:pic>
        <p:nvPicPr>
          <p:cNvPr id="4" name="Audio 3">
            <a:hlinkClick r:id="" action="ppaction://media"/>
            <a:extLst>
              <a:ext uri="{FF2B5EF4-FFF2-40B4-BE49-F238E27FC236}">
                <a16:creationId xmlns:a16="http://schemas.microsoft.com/office/drawing/2014/main" id="{AB83B46F-6034-42A6-AAF9-710CF29D771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3254834753"/>
      </p:ext>
    </p:extLst>
  </p:cSld>
  <p:clrMapOvr>
    <a:masterClrMapping/>
  </p:clrMapOvr>
  <mc:AlternateContent xmlns:mc="http://schemas.openxmlformats.org/markup-compatibility/2006" xmlns:p14="http://schemas.microsoft.com/office/powerpoint/2010/main">
    <mc:Choice Requires="p14">
      <p:transition spd="slow" p14:dur="2000" advTm="64445"/>
    </mc:Choice>
    <mc:Fallback xmlns="">
      <p:transition spd="slow" advTm="64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Upcoming events</a:t>
            </a:r>
          </a:p>
        </p:txBody>
      </p:sp>
      <p:sp>
        <p:nvSpPr>
          <p:cNvPr id="3" name="Content Placeholder 2"/>
          <p:cNvSpPr>
            <a:spLocks noGrp="1"/>
          </p:cNvSpPr>
          <p:nvPr>
            <p:ph idx="1"/>
          </p:nvPr>
        </p:nvSpPr>
        <p:spPr/>
        <p:txBody>
          <a:bodyPr>
            <a:normAutofit/>
          </a:bodyPr>
          <a:lstStyle/>
          <a:p>
            <a:r>
              <a:rPr lang="en-US" sz="3200" dirty="0"/>
              <a:t>Launch of statewide Kentucky Farm to School Network</a:t>
            </a:r>
          </a:p>
          <a:p>
            <a:r>
              <a:rPr lang="en-US" sz="3200" dirty="0"/>
              <a:t>October is Farm to School Month</a:t>
            </a:r>
          </a:p>
          <a:p>
            <a:pPr lvl="1"/>
            <a:r>
              <a:rPr lang="en-US" sz="2800" dirty="0"/>
              <a:t>Learn about Farm to School</a:t>
            </a:r>
          </a:p>
          <a:p>
            <a:pPr lvl="1"/>
            <a:r>
              <a:rPr lang="en-US" sz="2800" dirty="0"/>
              <a:t>Engage students in different activities</a:t>
            </a:r>
          </a:p>
          <a:p>
            <a:pPr lvl="1"/>
            <a:r>
              <a:rPr lang="en-US" sz="2800" dirty="0"/>
              <a:t>Education resources and presentations</a:t>
            </a:r>
          </a:p>
          <a:p>
            <a:pPr lvl="1"/>
            <a:r>
              <a:rPr lang="en-US" sz="2800" dirty="0"/>
              <a:t>Posters and stickers for schools to participate</a:t>
            </a:r>
          </a:p>
          <a:p>
            <a:endParaRPr lang="en-US" sz="3200" dirty="0"/>
          </a:p>
          <a:p>
            <a:endParaRPr lang="en-US" sz="3200" dirty="0"/>
          </a:p>
        </p:txBody>
      </p:sp>
      <p:pic>
        <p:nvPicPr>
          <p:cNvPr id="4" name="Audio 3">
            <a:hlinkClick r:id="" action="ppaction://media"/>
            <a:extLst>
              <a:ext uri="{FF2B5EF4-FFF2-40B4-BE49-F238E27FC236}">
                <a16:creationId xmlns:a16="http://schemas.microsoft.com/office/drawing/2014/main" id="{47BDF963-D19E-41A1-AD6A-AB29E9FD04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1797125894"/>
      </p:ext>
    </p:extLst>
  </p:cSld>
  <p:clrMapOvr>
    <a:masterClrMapping/>
  </p:clrMapOvr>
  <mc:AlternateContent xmlns:mc="http://schemas.openxmlformats.org/markup-compatibility/2006" xmlns:p14="http://schemas.microsoft.com/office/powerpoint/2010/main">
    <mc:Choice Requires="p14">
      <p:transition spd="slow" p14:dur="2000" advTm="111489"/>
    </mc:Choice>
    <mc:Fallback xmlns="">
      <p:transition spd="slow" advTm="11148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p:txBody>
          <a:bodyPr/>
          <a:lstStyle/>
          <a:p>
            <a:r>
              <a:rPr lang="en-US" sz="4000" dirty="0">
                <a:hlinkClick r:id="rId4"/>
              </a:rPr>
              <a:t>https://kyhortcouncil.org/farm-to-school-month/</a:t>
            </a:r>
            <a:endParaRPr lang="en-US" sz="4000" dirty="0"/>
          </a:p>
          <a:p>
            <a:pPr lvl="1"/>
            <a:r>
              <a:rPr lang="en-US" sz="3200" dirty="0"/>
              <a:t>Links to virtual field trips from KY Ag in the Classroom</a:t>
            </a:r>
          </a:p>
          <a:p>
            <a:pPr lvl="1"/>
            <a:r>
              <a:rPr lang="en-US" sz="3200" dirty="0"/>
              <a:t>Links to Fayette County Farm to School economic, health, and environmental impacts of Farm to School</a:t>
            </a:r>
          </a:p>
        </p:txBody>
      </p:sp>
      <p:pic>
        <p:nvPicPr>
          <p:cNvPr id="5" name="Audio 4">
            <a:hlinkClick r:id="" action="ppaction://media"/>
            <a:extLst>
              <a:ext uri="{FF2B5EF4-FFF2-40B4-BE49-F238E27FC236}">
                <a16:creationId xmlns:a16="http://schemas.microsoft.com/office/drawing/2014/main" id="{CBB28ED7-4512-4B25-AFDD-7EB040DEA0C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1707636165"/>
      </p:ext>
    </p:extLst>
  </p:cSld>
  <p:clrMapOvr>
    <a:masterClrMapping/>
  </p:clrMapOvr>
  <mc:AlternateContent xmlns:mc="http://schemas.openxmlformats.org/markup-compatibility/2006" xmlns:p14="http://schemas.microsoft.com/office/powerpoint/2010/main">
    <mc:Choice Requires="p14">
      <p:transition spd="slow" p14:dur="2000" advTm="65676"/>
    </mc:Choice>
    <mc:Fallback xmlns="">
      <p:transition spd="slow" advTm="6567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a:t>
            </a:r>
          </a:p>
        </p:txBody>
      </p:sp>
      <p:sp>
        <p:nvSpPr>
          <p:cNvPr id="3" name="Content Placeholder 2"/>
          <p:cNvSpPr>
            <a:spLocks noGrp="1"/>
          </p:cNvSpPr>
          <p:nvPr>
            <p:ph idx="1"/>
          </p:nvPr>
        </p:nvSpPr>
        <p:spPr/>
        <p:txBody>
          <a:bodyPr>
            <a:normAutofit/>
          </a:bodyPr>
          <a:lstStyle/>
          <a:p>
            <a:r>
              <a:rPr lang="en-US" sz="3600" dirty="0"/>
              <a:t>Kristin Hughes- Director of Education and Outreach, </a:t>
            </a:r>
            <a:r>
              <a:rPr lang="en-US" sz="3600" dirty="0" err="1"/>
              <a:t>FoodChain</a:t>
            </a:r>
            <a:endParaRPr lang="en-US" sz="3400" dirty="0"/>
          </a:p>
          <a:p>
            <a:pPr lvl="1"/>
            <a:r>
              <a:rPr lang="en-US" sz="3400" dirty="0"/>
              <a:t>If you would like more information or to schedule a presentation for other faculty or for students, please reach out:</a:t>
            </a:r>
          </a:p>
          <a:p>
            <a:pPr marL="274320" lvl="1" indent="0">
              <a:buNone/>
            </a:pPr>
            <a:r>
              <a:rPr lang="en-US" sz="3400" dirty="0">
                <a:hlinkClick r:id="rId4"/>
              </a:rPr>
              <a:t>Kristin@foodchainlex.org</a:t>
            </a:r>
            <a:endParaRPr lang="en-US" sz="3400" dirty="0"/>
          </a:p>
          <a:p>
            <a:pPr marL="274320" lvl="1" indent="0">
              <a:buNone/>
            </a:pPr>
            <a:endParaRPr lang="en-US" sz="3400" dirty="0"/>
          </a:p>
        </p:txBody>
      </p:sp>
      <p:pic>
        <p:nvPicPr>
          <p:cNvPr id="4" name="Audio 3">
            <a:hlinkClick r:id="" action="ppaction://media"/>
            <a:extLst>
              <a:ext uri="{FF2B5EF4-FFF2-40B4-BE49-F238E27FC236}">
                <a16:creationId xmlns:a16="http://schemas.microsoft.com/office/drawing/2014/main" id="{3E27EEB7-256D-48A2-A489-9626E74B6FE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836400" y="6502400"/>
            <a:ext cx="203200" cy="203200"/>
          </a:xfrm>
          <a:prstGeom prst="rect">
            <a:avLst/>
          </a:prstGeom>
        </p:spPr>
      </p:pic>
    </p:spTree>
    <p:extLst>
      <p:ext uri="{BB962C8B-B14F-4D97-AF65-F5344CB8AC3E}">
        <p14:creationId xmlns:p14="http://schemas.microsoft.com/office/powerpoint/2010/main" val="2001179698"/>
      </p:ext>
    </p:extLst>
  </p:cSld>
  <p:clrMapOvr>
    <a:masterClrMapping/>
  </p:clrMapOvr>
  <mc:AlternateContent xmlns:mc="http://schemas.openxmlformats.org/markup-compatibility/2006" xmlns:p14="http://schemas.microsoft.com/office/powerpoint/2010/main">
    <mc:Choice Requires="p14">
      <p:transition spd="slow" p14:dur="2000" advTm="26480"/>
    </mc:Choice>
    <mc:Fallback xmlns="">
      <p:transition spd="slow" advTm="264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10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8DDE65C8B00B3429C75CC114B86823C" ma:contentTypeVersion="14" ma:contentTypeDescription="Create a new document." ma:contentTypeScope="" ma:versionID="e24d8b197bf6e629b8d4c2315005abbd">
  <xsd:schema xmlns:xsd="http://www.w3.org/2001/XMLSchema" xmlns:xs="http://www.w3.org/2001/XMLSchema" xmlns:p="http://schemas.microsoft.com/office/2006/metadata/properties" xmlns:ns3="9fe3a2b7-9914-41d0-9d70-37ec3303423b" xmlns:ns4="6e0fc790-2f0b-4093-80ff-7e6cca427b75" targetNamespace="http://schemas.microsoft.com/office/2006/metadata/properties" ma:root="true" ma:fieldsID="01ef1039f8b57f6d66fe66c1c8bf5588" ns3:_="" ns4:_="">
    <xsd:import namespace="9fe3a2b7-9914-41d0-9d70-37ec3303423b"/>
    <xsd:import namespace="6e0fc790-2f0b-4093-80ff-7e6cca427b7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fe3a2b7-9914-41d0-9d70-37ec330342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Location" ma:index="12" nillable="true" ma:displayName="MediaServiceLoca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e0fc790-2f0b-4093-80ff-7e6cca427b7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0891A7B-0F0F-4116-A434-A60A29E21C95}">
  <ds:schemaRefs>
    <ds:schemaRef ds:uri="http://schemas.microsoft.com/sharepoint/v3/contenttype/forms"/>
  </ds:schemaRefs>
</ds:datastoreItem>
</file>

<file path=customXml/itemProps2.xml><?xml version="1.0" encoding="utf-8"?>
<ds:datastoreItem xmlns:ds="http://schemas.openxmlformats.org/officeDocument/2006/customXml" ds:itemID="{87ACBE54-1485-4B23-B2E6-16AEDD2512EC}">
  <ds:schemaRefs>
    <ds:schemaRef ds:uri="http://schemas.microsoft.com/office/infopath/2007/PartnerControls"/>
    <ds:schemaRef ds:uri="http://purl.org/dc/elements/1.1/"/>
    <ds:schemaRef ds:uri="http://schemas.microsoft.com/office/2006/metadata/properties"/>
    <ds:schemaRef ds:uri="6e0fc790-2f0b-4093-80ff-7e6cca427b75"/>
    <ds:schemaRef ds:uri="9fe3a2b7-9914-41d0-9d70-37ec3303423b"/>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1E0A220D-F650-4A20-A1BF-27F05D36D36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fe3a2b7-9914-41d0-9d70-37ec3303423b"/>
    <ds:schemaRef ds:uri="6e0fc790-2f0b-4093-80ff-7e6cca427b7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TM03090434[[fn=Wood Type]]</Template>
  <TotalTime>444</TotalTime>
  <Words>190</Words>
  <Application>Microsoft Office PowerPoint</Application>
  <PresentationFormat>Widescreen</PresentationFormat>
  <Paragraphs>26</Paragraphs>
  <Slides>6</Slides>
  <Notes>0</Notes>
  <HiddenSlides>0</HiddenSlides>
  <MMClips>6</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museo-sans</vt:lpstr>
      <vt:lpstr>Rockwell</vt:lpstr>
      <vt:lpstr>Rockwell Condensed</vt:lpstr>
      <vt:lpstr>Wingdings</vt:lpstr>
      <vt:lpstr>Wood Type</vt:lpstr>
      <vt:lpstr>Sustainability Coordinator Training</vt:lpstr>
      <vt:lpstr>*Organization/Partner Name</vt:lpstr>
      <vt:lpstr>What is Farm to School</vt:lpstr>
      <vt:lpstr>Upcoming events</vt:lpstr>
      <vt:lpstr>Resources</vt:lpstr>
      <vt:lpstr>Contact</vt:lpstr>
    </vt:vector>
  </TitlesOfParts>
  <Company>FCPS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Sustainability Coordinator Training</dc:title>
  <dc:creator>Logsdon, Tresine</dc:creator>
  <cp:lastModifiedBy>Logsdon, Tresine</cp:lastModifiedBy>
  <cp:revision>5</cp:revision>
  <dcterms:created xsi:type="dcterms:W3CDTF">2021-08-12T19:59:03Z</dcterms:created>
  <dcterms:modified xsi:type="dcterms:W3CDTF">2021-09-14T13:01:46Z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0x01010098DDE65C8B00B3429C75CC114B86823C</vt:lpwstr>
  </property>
</Properties>
</file>