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85" r:id="rId5"/>
    <p:sldId id="304" r:id="rId6"/>
    <p:sldId id="280" r:id="rId7"/>
    <p:sldId id="294" r:id="rId8"/>
    <p:sldId id="295" r:id="rId9"/>
    <p:sldId id="305" r:id="rId10"/>
    <p:sldId id="296" r:id="rId11"/>
    <p:sldId id="301" r:id="rId12"/>
    <p:sldId id="286" r:id="rId13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95E71D-8918-4A17-B4E4-473BED967F19}">
  <a:tblStyle styleId="{8495E71D-8918-4A17-B4E4-473BED967F1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D6D8D6C1-EC78-4256-9658-498B5BC76D2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0F9C8B4-3C79-4490-8D30-5AEE59AA13DD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tcBdr/>
        <a:fill>
          <a:solidFill>
            <a:srgbClr val="E6E6E6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6E6E6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256" autoAdjust="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0577" tIns="45288" rIns="90577" bIns="45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0577" tIns="45288" rIns="90577" bIns="45288" rtlCol="0"/>
          <a:lstStyle>
            <a:lvl1pPr algn="r">
              <a:defRPr sz="1200"/>
            </a:lvl1pPr>
          </a:lstStyle>
          <a:p>
            <a:fld id="{1A4E7464-A8AA-453D-A133-D34B42E132B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0577" tIns="45288" rIns="90577" bIns="45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0577" tIns="45288" rIns="90577" bIns="45288" rtlCol="0" anchor="b"/>
          <a:lstStyle>
            <a:lvl1pPr algn="r">
              <a:defRPr sz="1200"/>
            </a:lvl1pPr>
          </a:lstStyle>
          <a:p>
            <a:fld id="{5FDE6666-98E1-4DDF-9D49-850EF393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6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2" tIns="90562" rIns="90562" bIns="90562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4" y="1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2" tIns="90562" rIns="90562" bIns="90562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15793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2" tIns="90562" rIns="90562" bIns="90562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70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2" tIns="90562" rIns="90562" bIns="90562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4" y="8829970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415793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4" y="8829970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415793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4" y="8829970"/>
            <a:ext cx="297180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15793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2" tIns="90562" rIns="90562" bIns="90562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4888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D. Roussos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D. Roussos</a:t>
            </a:r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457200" y="6324600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Shape 16"/>
          <p:cNvSpPr/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gradFill>
            <a:gsLst>
              <a:gs pos="0">
                <a:srgbClr val="FF0000"/>
              </a:gs>
              <a:gs pos="9000">
                <a:srgbClr val="FF0000"/>
              </a:gs>
              <a:gs pos="43000">
                <a:srgbClr val="FFC000"/>
              </a:gs>
              <a:gs pos="63000">
                <a:srgbClr val="FFC000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A7BE89-4C22-4C29-A425-E951A530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18" y="0"/>
            <a:ext cx="7772400" cy="1470025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800" b="1" dirty="0"/>
              <a:t>Penn Hills School District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C61C52B-0B19-4944-9B82-C25701944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03729"/>
            <a:ext cx="6400800" cy="17526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April 21, 2021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Presented by Dr. Daniel J. Matsook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Chief Recovery Officer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9818" y="2327563"/>
            <a:ext cx="7523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Financial Recovery Plan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Second Amendment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ESSER Funds vs Tax Increases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88831"/>
            <a:ext cx="9144000" cy="4858703"/>
          </a:xfrm>
        </p:spPr>
        <p:txBody>
          <a:bodyPr/>
          <a:lstStyle/>
          <a:p>
            <a:pPr marL="1225550" lvl="1" indent="-742950">
              <a:buAutoNum type="arabicPeriod"/>
            </a:pPr>
            <a:r>
              <a:rPr lang="en-US" sz="3200" b="1" dirty="0"/>
              <a:t>Elementary and Secondary School </a:t>
            </a:r>
          </a:p>
          <a:p>
            <a:pPr marL="482600" lvl="1" indent="0">
              <a:buNone/>
            </a:pPr>
            <a:r>
              <a:rPr lang="en-US" sz="3200" b="1" dirty="0"/>
              <a:t>	   Emergency Relief Funds (ESSER)</a:t>
            </a:r>
          </a:p>
          <a:p>
            <a:pPr marL="482600" lvl="1" indent="0">
              <a:buNone/>
            </a:pPr>
            <a:r>
              <a:rPr lang="en-US" sz="3200" b="1" dirty="0"/>
              <a:t>		&gt;  Three Allotments - $17M</a:t>
            </a:r>
          </a:p>
          <a:p>
            <a:pPr marL="482600" lvl="1" indent="0">
              <a:buNone/>
            </a:pPr>
            <a:r>
              <a:rPr lang="en-US" sz="3200" b="1" dirty="0"/>
              <a:t>		&gt;  One-Time Funds</a:t>
            </a:r>
          </a:p>
          <a:p>
            <a:pPr marL="482600" lvl="1" indent="0">
              <a:buNone/>
            </a:pPr>
            <a:r>
              <a:rPr lang="en-US" sz="3200" b="1" dirty="0"/>
              <a:t>				</a:t>
            </a:r>
            <a:r>
              <a:rPr lang="en-US" sz="4000" b="1" dirty="0"/>
              <a:t>vs</a:t>
            </a:r>
          </a:p>
          <a:p>
            <a:pPr marL="1225550" lvl="1" indent="-742950">
              <a:buAutoNum type="arabicPeriod" startAt="2"/>
            </a:pPr>
            <a:r>
              <a:rPr lang="en-US" sz="3200" b="1" dirty="0"/>
              <a:t>Strategic Tax Increases</a:t>
            </a:r>
          </a:p>
          <a:p>
            <a:pPr marL="482600" lvl="1" indent="0">
              <a:buNone/>
            </a:pPr>
            <a:r>
              <a:rPr lang="en-US" sz="3200" b="1" dirty="0"/>
              <a:t>		&gt;  Recurring/Increasing Expenditures</a:t>
            </a:r>
          </a:p>
          <a:p>
            <a:pPr marL="482600" lvl="1" indent="0">
              <a:buNone/>
            </a:pPr>
            <a:r>
              <a:rPr lang="en-US" sz="3200" b="1" dirty="0"/>
              <a:t>		&gt;  1-2 Year Projections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 to Black…to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)</a:t>
            </a:r>
          </a:p>
          <a:p>
            <a:pPr marL="482600" lvl="1" indent="0">
              <a:buNone/>
            </a:pPr>
            <a:r>
              <a:rPr lang="en-US" sz="3200" b="1" dirty="0"/>
              <a:t>		</a:t>
            </a:r>
          </a:p>
          <a:p>
            <a:pPr marL="25400" indent="0">
              <a:buNone/>
            </a:pPr>
            <a:endParaRPr lang="en-US" sz="3600" b="1" dirty="0"/>
          </a:p>
          <a:p>
            <a:pPr marL="539750" indent="-514350">
              <a:buAutoNum type="arabicPeriod"/>
            </a:pPr>
            <a:endParaRPr lang="en-US" b="1" dirty="0"/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60"/>
            <a:ext cx="8229600" cy="1773382"/>
          </a:xfrm>
        </p:spPr>
        <p:txBody>
          <a:bodyPr/>
          <a:lstStyle/>
          <a:p>
            <a:r>
              <a:rPr lang="en-US" b="1" dirty="0"/>
              <a:t>Miscellaneous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33710"/>
            <a:ext cx="8229600" cy="5013824"/>
          </a:xfrm>
        </p:spPr>
        <p:txBody>
          <a:bodyPr/>
          <a:lstStyle/>
          <a:p>
            <a:pPr marL="25400" indent="0">
              <a:buNone/>
            </a:pPr>
            <a:r>
              <a:rPr lang="en-US" b="1" dirty="0"/>
              <a:t>1.  </a:t>
            </a:r>
            <a:r>
              <a:rPr lang="en-US" b="1" u="sng" dirty="0"/>
              <a:t>Exit Criteria</a:t>
            </a:r>
          </a:p>
          <a:p>
            <a:pPr marL="25400" indent="0">
              <a:buNone/>
            </a:pPr>
            <a:r>
              <a:rPr lang="en-US" sz="3600" b="1" dirty="0"/>
              <a:t>	</a:t>
            </a:r>
            <a:r>
              <a:rPr lang="en-US" sz="2800" b="1" dirty="0"/>
              <a:t>&gt;  Three Consecutive Years</a:t>
            </a:r>
          </a:p>
          <a:p>
            <a:pPr marL="25400" indent="0">
              <a:buNone/>
            </a:pPr>
            <a:r>
              <a:rPr lang="en-US" sz="2800" b="1" dirty="0"/>
              <a:t>	&gt;   Six Areas – Dependent Upon Stable Revenue</a:t>
            </a:r>
          </a:p>
          <a:p>
            <a:pPr marL="25400" indent="0">
              <a:buNone/>
            </a:pPr>
            <a:r>
              <a:rPr lang="en-US" sz="2800" b="1" dirty="0"/>
              <a:t>	&gt;   Submit Letter to Request Termination</a:t>
            </a:r>
          </a:p>
          <a:p>
            <a:pPr marL="25400" indent="0">
              <a:buNone/>
            </a:pPr>
            <a:r>
              <a:rPr lang="en-US" b="1" dirty="0"/>
              <a:t>2.  </a:t>
            </a:r>
            <a:r>
              <a:rPr lang="en-US" b="1" u="sng" dirty="0"/>
              <a:t>Appendices</a:t>
            </a:r>
          </a:p>
          <a:p>
            <a:pPr marL="25400" indent="0">
              <a:buNone/>
            </a:pPr>
            <a:r>
              <a:rPr lang="en-US" sz="3600" b="1" dirty="0"/>
              <a:t>	&gt;  </a:t>
            </a:r>
            <a:r>
              <a:rPr lang="en-US" sz="2800" b="1" dirty="0"/>
              <a:t>First Amendment/PDE Letter</a:t>
            </a:r>
          </a:p>
          <a:p>
            <a:pPr marL="25400" indent="0">
              <a:buNone/>
            </a:pPr>
            <a:r>
              <a:rPr lang="en-US" sz="2800" b="1" dirty="0"/>
              <a:t>	&gt;   FRP Progress Report</a:t>
            </a:r>
          </a:p>
          <a:p>
            <a:pPr marL="25400" indent="0">
              <a:buNone/>
            </a:pPr>
            <a:r>
              <a:rPr lang="en-US" sz="2800" b="1" dirty="0"/>
              <a:t>	&gt;   Enrollment Updates</a:t>
            </a:r>
          </a:p>
          <a:p>
            <a:pPr marL="25400" indent="0">
              <a:buNone/>
            </a:pPr>
            <a:r>
              <a:rPr lang="en-US" sz="2800" b="1" dirty="0"/>
              <a:t>	&gt;   Five-Year Projections</a:t>
            </a:r>
          </a:p>
          <a:p>
            <a:pPr marL="25400" indent="0">
              <a:buNone/>
            </a:pPr>
            <a:endParaRPr lang="en-US" sz="3600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2DA4-1281-459F-8E6B-A443F6D6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Wrap-Up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9BD1-6018-4D9E-8DAF-CAB5E460A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951037"/>
            <a:ext cx="8319407" cy="452596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3600" b="1" dirty="0"/>
              <a:t>Great  Progress / </a:t>
            </a:r>
            <a:r>
              <a:rPr lang="en-US" sz="3600" b="1" dirty="0">
                <a:solidFill>
                  <a:schemeClr val="tx1"/>
                </a:solidFill>
              </a:rPr>
              <a:t>Stay the Course</a:t>
            </a:r>
          </a:p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lang="en-US" sz="3600" b="1" dirty="0"/>
          </a:p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3600" b="1" dirty="0"/>
              <a:t>30 Day Inspection (Website &amp; Supt. Office)</a:t>
            </a:r>
          </a:p>
          <a:p>
            <a:pPr marL="0" lv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lang="en-US" sz="3600" b="1" dirty="0"/>
          </a:p>
          <a:p>
            <a:pPr marL="0" lv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3600" b="1" dirty="0"/>
              <a:t>May 26: Board Action </a:t>
            </a:r>
          </a:p>
          <a:p>
            <a:pPr marL="0" lv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lang="en-US" sz="3600" b="1" dirty="0"/>
          </a:p>
          <a:p>
            <a:pPr marL="0" lv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3600" b="1" dirty="0"/>
              <a:t>Questions?</a:t>
            </a:r>
          </a:p>
          <a:p>
            <a:pPr marL="2540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0A87D-1FE9-411B-AA91-8A403289791B}"/>
              </a:ext>
            </a:extLst>
          </p:cNvPr>
          <p:cNvSpPr txBox="1"/>
          <p:nvPr/>
        </p:nvSpPr>
        <p:spPr>
          <a:xfrm>
            <a:off x="3265392" y="6354147"/>
            <a:ext cx="26132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1200" dirty="0">
                <a:solidFill>
                  <a:srgbClr val="C00000"/>
                </a:solidFill>
              </a:rPr>
              <a:t>PENN HILLS SCHOOL DISTRICT  </a:t>
            </a:r>
          </a:p>
          <a:p>
            <a:pPr lvl="0" algn="ctr"/>
            <a:r>
              <a:rPr lang="en-US" sz="1200" dirty="0">
                <a:solidFill>
                  <a:srgbClr val="C00000"/>
                </a:solidFill>
              </a:rPr>
              <a:t>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8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77091" y="110836"/>
            <a:ext cx="8520545" cy="178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Remarks</a:t>
            </a: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17763" y="1898073"/>
            <a:ext cx="8839200" cy="4390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3600" b="1" dirty="0"/>
              <a:t>Financial Recovery Plan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400" b="1" dirty="0"/>
              <a:t>Approved in June of 2019</a:t>
            </a:r>
            <a:endParaRPr lang="en-US" sz="2400" b="1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lang="en-US"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3600" b="1" dirty="0"/>
              <a:t> First Amendment </a:t>
            </a:r>
          </a:p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sz="2400" b="1" dirty="0"/>
              <a:t>Approved in June of 2020</a:t>
            </a:r>
          </a:p>
          <a:p>
            <a:pPr marL="0" indent="0" algn="ctr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lang="en-US"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3600" b="1" dirty="0"/>
              <a:t>Second Amendment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400" b="1" dirty="0"/>
              <a:t>Board Action on May 26, 2021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lang="en-US" sz="3600" b="1" dirty="0"/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lang="en-US" sz="3600" b="1" dirty="0"/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lang="en-US" sz="3600" b="1"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  <a:endParaRPr sz="12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Another Amendment?</a:t>
            </a: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91886" y="1856509"/>
            <a:ext cx="8229600" cy="449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COVID-19 Pandemic</a:t>
            </a:r>
          </a:p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sz="3600" b="1" dirty="0"/>
          </a:p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Two-Year Review</a:t>
            </a:r>
          </a:p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b="1" dirty="0"/>
          </a:p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New/Revised/Expanded Initiatives</a:t>
            </a:r>
          </a:p>
          <a:p>
            <a:pPr marL="2540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12 Finance + 12 Academic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dirty="0"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SECOND AMENDMENT</a:t>
            </a:r>
            <a:endParaRPr sz="12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83A6-F34A-4A8D-B05A-A76002BD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1A57F-19C1-459D-B40C-CB98BEE06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8831"/>
            <a:ext cx="8229600" cy="4832070"/>
          </a:xfrm>
        </p:spPr>
        <p:txBody>
          <a:bodyPr/>
          <a:lstStyle/>
          <a:p>
            <a:pPr marL="25400" indent="0" algn="ctr">
              <a:buNone/>
            </a:pPr>
            <a:r>
              <a:rPr lang="en-US" sz="3600" b="1" u="sng" dirty="0"/>
              <a:t>Progress Made</a:t>
            </a:r>
            <a:r>
              <a:rPr lang="en-US" sz="3600" b="1" dirty="0"/>
              <a:t>* – Highlights</a:t>
            </a:r>
          </a:p>
          <a:p>
            <a:pPr marL="768350" indent="-742950">
              <a:buAutoNum type="arabicPeriod"/>
            </a:pPr>
            <a:r>
              <a:rPr lang="en-US" sz="3600" b="1" dirty="0"/>
              <a:t>Fund Balance</a:t>
            </a:r>
          </a:p>
          <a:p>
            <a:pPr marL="768350" indent="-742950">
              <a:buAutoNum type="arabicPeriod"/>
            </a:pPr>
            <a:r>
              <a:rPr lang="en-US" sz="3600" b="1" dirty="0"/>
              <a:t>Basic Education Subsidy Advances</a:t>
            </a:r>
          </a:p>
          <a:p>
            <a:pPr marL="768350" indent="-742950">
              <a:buAutoNum type="arabicPeriod"/>
            </a:pPr>
            <a:r>
              <a:rPr lang="en-US" sz="3600" b="1" dirty="0"/>
              <a:t>Tax Anticipation Note</a:t>
            </a:r>
          </a:p>
          <a:p>
            <a:pPr marL="768350" indent="-742950">
              <a:buAutoNum type="arabicPeriod"/>
            </a:pPr>
            <a:r>
              <a:rPr lang="en-US" sz="3600" b="1" dirty="0"/>
              <a:t>Cash Flow Relief</a:t>
            </a:r>
          </a:p>
          <a:p>
            <a:pPr marL="768350" indent="-742950">
              <a:buAutoNum type="arabicPeriod"/>
            </a:pPr>
            <a:r>
              <a:rPr lang="en-US" sz="3600" b="1" dirty="0"/>
              <a:t>Balanced Budget</a:t>
            </a:r>
          </a:p>
          <a:p>
            <a:pPr marL="25400" indent="0">
              <a:buNone/>
            </a:pPr>
            <a:r>
              <a:rPr lang="en-US" sz="3600" b="1" dirty="0"/>
              <a:t>    *</a:t>
            </a:r>
            <a:r>
              <a:rPr lang="en-US" sz="3600" b="1" dirty="0" smtClean="0"/>
              <a:t>One-Time </a:t>
            </a:r>
            <a:r>
              <a:rPr lang="en-US" sz="3600" b="1" dirty="0"/>
              <a:t>Enhancements/Pandemic</a:t>
            </a:r>
          </a:p>
          <a:p>
            <a:pPr marL="25400" indent="0">
              <a:buNone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AB750-5176-4CC0-9E77-695BAE53254C}"/>
              </a:ext>
            </a:extLst>
          </p:cNvPr>
          <p:cNvSpPr txBox="1"/>
          <p:nvPr/>
        </p:nvSpPr>
        <p:spPr>
          <a:xfrm>
            <a:off x="3011230" y="6320901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0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FINANCES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23517"/>
            <a:ext cx="8441871" cy="4924017"/>
          </a:xfrm>
        </p:spPr>
        <p:txBody>
          <a:bodyPr/>
          <a:lstStyle/>
          <a:p>
            <a:pPr marL="25400" indent="0" algn="ctr">
              <a:buNone/>
            </a:pPr>
            <a:r>
              <a:rPr lang="en-US" sz="3600" b="1" u="sng" dirty="0"/>
              <a:t>Moving Forward </a:t>
            </a:r>
            <a:r>
              <a:rPr lang="en-US" sz="3600" b="1" dirty="0"/>
              <a:t>– Highlights</a:t>
            </a:r>
          </a:p>
          <a:p>
            <a:pPr marL="25400" indent="0" algn="ctr">
              <a:buNone/>
            </a:pPr>
            <a:endParaRPr lang="en-US" sz="1200" b="1" dirty="0"/>
          </a:p>
          <a:p>
            <a:pPr marL="539750" indent="-514350">
              <a:buAutoNum type="arabicPeriod"/>
            </a:pPr>
            <a:r>
              <a:rPr lang="en-US" sz="3600" b="1" dirty="0"/>
              <a:t>Strategic Incremental Tax Raises</a:t>
            </a:r>
          </a:p>
          <a:p>
            <a:pPr marL="939800" lvl="2" indent="0">
              <a:buNone/>
            </a:pPr>
            <a:r>
              <a:rPr lang="en-US" sz="2800" b="1" dirty="0"/>
              <a:t>&gt;  Address “Recurring” Revenue Shortfall</a:t>
            </a:r>
          </a:p>
          <a:p>
            <a:pPr marL="939800" lvl="2" indent="0">
              <a:buNone/>
            </a:pPr>
            <a:r>
              <a:rPr lang="en-US" sz="2800" b="1" dirty="0"/>
              <a:t>&gt;  21-22 Budget:</a:t>
            </a:r>
            <a:r>
              <a:rPr lang="en-US" sz="2800" b="1" dirty="0">
                <a:solidFill>
                  <a:schemeClr val="tx1"/>
                </a:solidFill>
              </a:rPr>
              <a:t> Index/.75mill (TBD) </a:t>
            </a:r>
            <a:r>
              <a:rPr lang="en-US" sz="2800" b="1" dirty="0">
                <a:solidFill>
                  <a:srgbClr val="FF0000"/>
                </a:solidFill>
              </a:rPr>
              <a:t>(3.2M)</a:t>
            </a:r>
          </a:p>
          <a:p>
            <a:pPr marL="939800" lvl="2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539750" indent="-514350">
              <a:buAutoNum type="arabicPeriod"/>
            </a:pPr>
            <a:r>
              <a:rPr lang="en-US" sz="3600" b="1" dirty="0"/>
              <a:t>PR/Charter School Enrollment</a:t>
            </a:r>
          </a:p>
          <a:p>
            <a:pPr marL="939800" lvl="2" indent="0">
              <a:buNone/>
            </a:pPr>
            <a:r>
              <a:rPr lang="en-US" sz="2800" b="1" dirty="0"/>
              <a:t>&gt;  $17M Impact on Budget ($1.3 </a:t>
            </a:r>
            <a:r>
              <a:rPr lang="en-US" b="1" dirty="0"/>
              <a:t>Increase Annually</a:t>
            </a:r>
            <a:r>
              <a:rPr lang="en-US" sz="2800" b="1" dirty="0"/>
              <a:t>)</a:t>
            </a:r>
          </a:p>
          <a:p>
            <a:pPr marL="939800" lvl="2" indent="0">
              <a:buNone/>
            </a:pPr>
            <a:r>
              <a:rPr lang="en-US" sz="2800" b="1" dirty="0"/>
              <a:t>&gt;  Communication/Educate about Changes</a:t>
            </a:r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>
              <a:buNone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FINANCES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8831"/>
            <a:ext cx="8229600" cy="4858703"/>
          </a:xfrm>
        </p:spPr>
        <p:txBody>
          <a:bodyPr/>
          <a:lstStyle/>
          <a:p>
            <a:pPr marL="25400" indent="0" algn="ctr">
              <a:buNone/>
            </a:pPr>
            <a:r>
              <a:rPr lang="en-US" b="1" u="sng" dirty="0"/>
              <a:t>Moving Forward </a:t>
            </a:r>
            <a:r>
              <a:rPr lang="en-US" b="1" dirty="0"/>
              <a:t>- Highlights</a:t>
            </a:r>
          </a:p>
          <a:p>
            <a:pPr marL="25400" indent="0">
              <a:buNone/>
            </a:pPr>
            <a:r>
              <a:rPr lang="en-US" sz="2800" b="1" dirty="0"/>
              <a:t>3.  Implement PASBO Recommendations</a:t>
            </a:r>
          </a:p>
          <a:p>
            <a:pPr marL="939800" lvl="2" indent="0">
              <a:buNone/>
            </a:pPr>
            <a:r>
              <a:rPr lang="en-US" b="1" dirty="0"/>
              <a:t>&gt;  B&amp;G/Transportation/Technology</a:t>
            </a:r>
          </a:p>
          <a:p>
            <a:pPr marL="939800" lvl="2" indent="0">
              <a:buNone/>
            </a:pPr>
            <a:endParaRPr lang="en-US" sz="1800" b="1" dirty="0"/>
          </a:p>
          <a:p>
            <a:pPr marL="25400" indent="0">
              <a:buNone/>
            </a:pPr>
            <a:r>
              <a:rPr lang="en-US" sz="2800" b="1" dirty="0"/>
              <a:t>4.  Transparency</a:t>
            </a:r>
          </a:p>
          <a:p>
            <a:pPr marL="939800" lvl="2" indent="0">
              <a:buNone/>
            </a:pPr>
            <a:r>
              <a:rPr lang="en-US" b="1" dirty="0"/>
              <a:t>&gt;  Three Board Policies</a:t>
            </a:r>
          </a:p>
          <a:p>
            <a:pPr marL="939800" lvl="2" indent="0">
              <a:buNone/>
            </a:pPr>
            <a:endParaRPr lang="en-US" sz="1600" b="1" dirty="0"/>
          </a:p>
          <a:p>
            <a:pPr marL="25400" indent="0">
              <a:buNone/>
            </a:pPr>
            <a:r>
              <a:rPr lang="en-US" sz="2800" b="1" dirty="0"/>
              <a:t>5.  Prudent Management/Expenditures</a:t>
            </a:r>
          </a:p>
          <a:p>
            <a:pPr marL="939800" lvl="2" indent="0">
              <a:buNone/>
            </a:pPr>
            <a:r>
              <a:rPr lang="en-US" sz="2800" b="1" dirty="0"/>
              <a:t>&gt;  </a:t>
            </a:r>
            <a:r>
              <a:rPr lang="en-US" b="1" dirty="0"/>
              <a:t>Responsible/Necessary Spending </a:t>
            </a:r>
          </a:p>
          <a:p>
            <a:pPr marL="939800" lvl="2" indent="0">
              <a:buNone/>
            </a:pPr>
            <a:r>
              <a:rPr lang="en-US" b="1" dirty="0"/>
              <a:t>&gt;   Long-Range Planning Mindset</a:t>
            </a:r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>
              <a:buNone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8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ACADEMICS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 algn="ctr">
              <a:buNone/>
            </a:pPr>
            <a:r>
              <a:rPr lang="en-US" sz="3600" b="1" u="sng" dirty="0"/>
              <a:t>Progress Made </a:t>
            </a:r>
            <a:r>
              <a:rPr lang="en-US" sz="3600" b="1" dirty="0"/>
              <a:t>- Highlights</a:t>
            </a:r>
          </a:p>
          <a:p>
            <a:pPr marL="539750" indent="-514350">
              <a:buAutoNum type="arabicPeriod"/>
            </a:pPr>
            <a:r>
              <a:rPr lang="en-US" sz="3600" b="1" dirty="0"/>
              <a:t>Collaboration</a:t>
            </a:r>
          </a:p>
          <a:p>
            <a:pPr marL="539750" indent="-514350">
              <a:buAutoNum type="arabicPeriod"/>
            </a:pPr>
            <a:r>
              <a:rPr lang="en-US" sz="3600" b="1" dirty="0"/>
              <a:t>Virtual Instruction/Universal/Rigor</a:t>
            </a:r>
          </a:p>
          <a:p>
            <a:pPr marL="539750" indent="-514350">
              <a:buAutoNum type="arabicPeriod"/>
            </a:pPr>
            <a:r>
              <a:rPr lang="en-US" sz="3600" b="1" dirty="0"/>
              <a:t>Formative Assessment/Questioning</a:t>
            </a:r>
          </a:p>
          <a:p>
            <a:pPr marL="539750" indent="-514350">
              <a:buAutoNum type="arabicPeriod"/>
            </a:pPr>
            <a:r>
              <a:rPr lang="en-US" sz="3600" b="1" dirty="0"/>
              <a:t>Classroom Walkthroughs</a:t>
            </a:r>
          </a:p>
          <a:p>
            <a:pPr marL="539750" indent="-514350">
              <a:buAutoNum type="arabicPeriod"/>
            </a:pPr>
            <a:r>
              <a:rPr lang="en-US" sz="3600" b="1" dirty="0"/>
              <a:t>Middle School Transformation</a:t>
            </a:r>
          </a:p>
          <a:p>
            <a:pPr marL="539750" indent="-514350">
              <a:buAutoNum type="arabicPeriod"/>
            </a:pPr>
            <a:endParaRPr lang="en-US" b="1" dirty="0"/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ACADEMICS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 algn="ctr">
              <a:buNone/>
            </a:pPr>
            <a:r>
              <a:rPr lang="en-US" sz="3600" b="1" u="sng" dirty="0"/>
              <a:t>Moving Forward </a:t>
            </a:r>
            <a:r>
              <a:rPr lang="en-US" sz="3600" b="1" dirty="0"/>
              <a:t>- Highlights</a:t>
            </a:r>
          </a:p>
          <a:p>
            <a:pPr marL="539750" indent="-514350">
              <a:buAutoNum type="arabicPeriod"/>
            </a:pPr>
            <a:r>
              <a:rPr lang="en-US" sz="3600" b="1" dirty="0"/>
              <a:t>Professional Development</a:t>
            </a:r>
          </a:p>
          <a:p>
            <a:pPr marL="939800" lvl="2" indent="0">
              <a:buNone/>
            </a:pPr>
            <a:r>
              <a:rPr lang="en-US" sz="2800" b="1" dirty="0"/>
              <a:t>&gt;  In-House Expertise/Technology</a:t>
            </a:r>
          </a:p>
          <a:p>
            <a:pPr marL="539750" indent="-514350">
              <a:buAutoNum type="arabicPeriod"/>
            </a:pPr>
            <a:r>
              <a:rPr lang="en-US" sz="3600" b="1" dirty="0"/>
              <a:t>Collaboration Time</a:t>
            </a:r>
          </a:p>
          <a:p>
            <a:pPr marL="939800" lvl="2" indent="0">
              <a:buNone/>
            </a:pPr>
            <a:r>
              <a:rPr lang="en-US" sz="2800" b="1" dirty="0"/>
              <a:t>&gt;  Professional Learning Community</a:t>
            </a:r>
          </a:p>
          <a:p>
            <a:pPr marL="539750" indent="-514350">
              <a:buAutoNum type="arabicPeriod"/>
            </a:pPr>
            <a:r>
              <a:rPr lang="en-US" sz="3600" b="1" dirty="0"/>
              <a:t>School Climate/Culture</a:t>
            </a:r>
          </a:p>
          <a:p>
            <a:pPr marL="939800" lvl="2" indent="0">
              <a:buNone/>
            </a:pPr>
            <a:r>
              <a:rPr lang="en-US" sz="2800" b="1" dirty="0"/>
              <a:t>&gt;  Impact on Achievement</a:t>
            </a:r>
          </a:p>
          <a:p>
            <a:pPr marL="939800" lvl="2" indent="0">
              <a:buNone/>
            </a:pPr>
            <a:endParaRPr lang="en-US" sz="2800" b="1" dirty="0"/>
          </a:p>
          <a:p>
            <a:pPr marL="25400" indent="0">
              <a:buNone/>
            </a:pPr>
            <a:endParaRPr lang="en-US" b="1" dirty="0"/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18"/>
            <a:ext cx="8229600" cy="1773382"/>
          </a:xfrm>
        </p:spPr>
        <p:txBody>
          <a:bodyPr/>
          <a:lstStyle/>
          <a:p>
            <a:r>
              <a:rPr lang="en-US" b="1" dirty="0"/>
              <a:t>ACADEMICS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612C56-D1E4-4579-8F6F-71CD9F86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8831"/>
            <a:ext cx="8392886" cy="4525963"/>
          </a:xfrm>
        </p:spPr>
        <p:txBody>
          <a:bodyPr/>
          <a:lstStyle/>
          <a:p>
            <a:pPr marL="25400" indent="0" algn="ctr">
              <a:buNone/>
            </a:pPr>
            <a:r>
              <a:rPr lang="en-US" sz="3600" b="1" u="sng" dirty="0"/>
              <a:t>Moving Forward </a:t>
            </a:r>
            <a:r>
              <a:rPr lang="en-US" sz="3600" b="1" dirty="0"/>
              <a:t>- Highlights</a:t>
            </a:r>
          </a:p>
          <a:p>
            <a:pPr marL="25400" indent="0">
              <a:buNone/>
            </a:pPr>
            <a:r>
              <a:rPr lang="en-US" sz="3600" b="1" dirty="0"/>
              <a:t>4.   Diversity and Equity</a:t>
            </a:r>
          </a:p>
          <a:p>
            <a:pPr marL="939800" lvl="2" indent="0">
              <a:buNone/>
            </a:pPr>
            <a:r>
              <a:rPr lang="en-US" sz="2800" b="1" dirty="0"/>
              <a:t>&gt;  Policy/ Practice</a:t>
            </a:r>
          </a:p>
          <a:p>
            <a:pPr marL="25400" indent="0">
              <a:buNone/>
            </a:pPr>
            <a:r>
              <a:rPr lang="en-US" sz="3600" b="1" dirty="0"/>
              <a:t>5.   Connection to Financial Recovery</a:t>
            </a:r>
          </a:p>
          <a:p>
            <a:pPr marL="939800" lvl="2" indent="0">
              <a:buNone/>
            </a:pPr>
            <a:r>
              <a:rPr lang="en-US" sz="2800" b="1" dirty="0"/>
              <a:t>&gt;  </a:t>
            </a:r>
            <a:r>
              <a:rPr lang="en-US" sz="2800" b="1" dirty="0" smtClean="0"/>
              <a:t>Impact on Charter School Enrollment</a:t>
            </a:r>
            <a:endParaRPr lang="en-US" sz="2800" b="1" dirty="0"/>
          </a:p>
          <a:p>
            <a:pPr marL="939800" lvl="2" indent="0">
              <a:buNone/>
            </a:pPr>
            <a:r>
              <a:rPr lang="en-US" sz="2800" b="1" dirty="0"/>
              <a:t>&gt;  Professional and Academic Growth</a:t>
            </a:r>
          </a:p>
          <a:p>
            <a:pPr marL="939800" lvl="2" indent="0">
              <a:buNone/>
            </a:pPr>
            <a:r>
              <a:rPr lang="en-US" sz="2800" b="1" dirty="0"/>
              <a:t>&gt;  Evident in Student Achievement </a:t>
            </a:r>
          </a:p>
          <a:p>
            <a:pPr marL="539750" indent="-514350">
              <a:buAutoNum type="arabicPeriod"/>
            </a:pPr>
            <a:endParaRPr lang="en-US" b="1" dirty="0"/>
          </a:p>
          <a:p>
            <a:pPr marL="539750" indent="-514350">
              <a:buAutoNum type="arabicPeriod"/>
            </a:pPr>
            <a:endParaRPr lang="en-US" b="1" dirty="0"/>
          </a:p>
          <a:p>
            <a:pPr marL="25400" indent="0" algn="ctr">
              <a:buNone/>
            </a:pPr>
            <a:endParaRPr lang="en-US" b="1" u="sng" dirty="0"/>
          </a:p>
          <a:p>
            <a:pPr marL="25400" indent="0" algn="ctr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62F0B-A25E-476A-8E5A-29B294CCC87D}"/>
              </a:ext>
            </a:extLst>
          </p:cNvPr>
          <p:cNvSpPr txBox="1"/>
          <p:nvPr/>
        </p:nvSpPr>
        <p:spPr>
          <a:xfrm>
            <a:off x="3188782" y="6347534"/>
            <a:ext cx="22942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PENN HILLS SCHOOL DISTRICT  </a:t>
            </a:r>
            <a:endParaRPr lang="en-US" sz="1200" dirty="0"/>
          </a:p>
          <a:p>
            <a:pPr lvl="0" algn="ctr">
              <a:buSzPts val="1400"/>
            </a:pP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SECOND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352</Words>
  <Application>Microsoft Office PowerPoint</Application>
  <PresentationFormat>On-screen Show (4:3)</PresentationFormat>
  <Paragraphs>145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Penn Hills School District</vt:lpstr>
      <vt:lpstr>Opening Remarks</vt:lpstr>
      <vt:lpstr>Why Another Amendment?</vt:lpstr>
      <vt:lpstr>FINANCES</vt:lpstr>
      <vt:lpstr>FINANCES</vt:lpstr>
      <vt:lpstr>FINANCES</vt:lpstr>
      <vt:lpstr>ACADEMICS</vt:lpstr>
      <vt:lpstr>ACADEMICS</vt:lpstr>
      <vt:lpstr>ACADEMICS</vt:lpstr>
      <vt:lpstr>ESSER Funds vs Tax Increases</vt:lpstr>
      <vt:lpstr>Miscellaneous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Hills School District  Final Proposed 2018-2019 General Fund Budget</dc:title>
  <dc:creator>Eileen Navish</dc:creator>
  <cp:lastModifiedBy>Daniel Matsook</cp:lastModifiedBy>
  <cp:revision>120</cp:revision>
  <cp:lastPrinted>2021-04-21T12:54:32Z</cp:lastPrinted>
  <dcterms:modified xsi:type="dcterms:W3CDTF">2021-04-21T15:51:15Z</dcterms:modified>
</cp:coreProperties>
</file>