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61" r:id="rId4"/>
    <p:sldId id="285" r:id="rId5"/>
    <p:sldId id="304" r:id="rId6"/>
    <p:sldId id="280" r:id="rId7"/>
    <p:sldId id="294" r:id="rId8"/>
    <p:sldId id="295" r:id="rId9"/>
    <p:sldId id="305" r:id="rId10"/>
    <p:sldId id="296" r:id="rId11"/>
    <p:sldId id="301" r:id="rId12"/>
    <p:sldId id="286" r:id="rId13"/>
  </p:sldIdLst>
  <p:sldSz cx="9144000" cy="6858000" type="screen4x3"/>
  <p:notesSz cx="6858000" cy="9296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495E71D-8918-4A17-B4E4-473BED967F19}">
  <a:tblStyle styleId="{8495E71D-8918-4A17-B4E4-473BED967F19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 b="off" i="off"/>
      <a:tcStyle>
        <a:tcBdr/>
        <a:fill>
          <a:solidFill>
            <a:schemeClr val="dk1">
              <a:alpha val="20000"/>
            </a:schemeClr>
          </a:solidFill>
        </a:fill>
      </a:tcStyle>
    </a:band1H>
    <a:band2H>
      <a:tcTxStyle b="off" i="off"/>
      <a:tcStyle>
        <a:tcBdr/>
      </a:tcStyle>
    </a:band2H>
    <a:band1V>
      <a:tcTxStyle b="off" i="off"/>
      <a:tcStyle>
        <a:tcBdr/>
        <a:fill>
          <a:solidFill>
            <a:schemeClr val="dk1">
              <a:alpha val="20000"/>
            </a:schemeClr>
          </a:solidFill>
        </a:fill>
      </a:tcStyle>
    </a:band1V>
    <a:band2V>
      <a:tcTxStyle b="off" i="off"/>
      <a:tcStyle>
        <a:tcBdr/>
      </a:tcStyle>
    </a:band2V>
    <a:lastCol>
      <a:tcTxStyle b="on" i="off"/>
      <a:tcStyle>
        <a:tcBdr/>
      </a:tcStyle>
    </a:lastCol>
    <a:firstCol>
      <a:tcTxStyle b="on" i="off"/>
      <a:tcStyle>
        <a:tcBdr/>
      </a:tcStyle>
    </a:firstCol>
    <a:lastRow>
      <a:tcTxStyle b="on" i="off"/>
      <a:tcStyle>
        <a:tcBdr>
          <a:top>
            <a:ln w="508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rgbClr val="FFFFFF">
              <a:alpha val="0"/>
            </a:srgbClr>
          </a:solidFill>
        </a:fill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n" i="off"/>
      <a:tcStyle>
        <a:tcBdr>
          <a:bottom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rgbClr val="FFFFFF">
              <a:alpha val="0"/>
            </a:srgbClr>
          </a:solidFill>
        </a:fill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  <a:tblStyle styleId="{D6D8D6C1-EC78-4256-9658-498B5BC76D2F}" styleName="Table_1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CF4"/>
          </a:solidFill>
        </a:fill>
      </a:tcStyle>
    </a:wholeTbl>
    <a:band1H>
      <a:tcTxStyle b="off" i="off"/>
      <a:tcStyle>
        <a:tcBdr/>
        <a:fill>
          <a:solidFill>
            <a:srgbClr val="CFD7E7"/>
          </a:solidFill>
        </a:fill>
      </a:tcStyle>
    </a:band1H>
    <a:band2H>
      <a:tcTxStyle b="off" i="off"/>
      <a:tcStyle>
        <a:tcBdr/>
      </a:tcStyle>
    </a:band2H>
    <a:band1V>
      <a:tcTxStyle b="off" i="off"/>
      <a:tcStyle>
        <a:tcBdr/>
        <a:fill>
          <a:solidFill>
            <a:srgbClr val="CFD7E7"/>
          </a:solidFill>
        </a:fill>
      </a:tcStyle>
    </a:band1V>
    <a:band2V>
      <a:tcTxStyle b="off" i="off"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  <a:tblStyle styleId="{30F9C8B4-3C79-4490-8D30-5AEE59AA13DD}" styleName="Table_2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chemeClr val="lt1"/>
          </a:solidFill>
        </a:fill>
      </a:tcStyle>
    </a:wholeTbl>
    <a:band1H>
      <a:tcTxStyle b="off" i="off"/>
      <a:tcStyle>
        <a:tcBdr/>
        <a:fill>
          <a:solidFill>
            <a:srgbClr val="E6E6E6"/>
          </a:solidFill>
        </a:fill>
      </a:tcStyle>
    </a:band1H>
    <a:band2H>
      <a:tcTxStyle b="off" i="off"/>
      <a:tcStyle>
        <a:tcBdr/>
      </a:tcStyle>
    </a:band2H>
    <a:band1V>
      <a:tcTxStyle b="off" i="off"/>
      <a:tcStyle>
        <a:tcBdr/>
        <a:fill>
          <a:solidFill>
            <a:srgbClr val="E6E6E6"/>
          </a:solidFill>
        </a:fill>
      </a:tcStyle>
    </a:band1V>
    <a:band2V>
      <a:tcTxStyle b="off" i="off"/>
      <a:tcStyle>
        <a:tcBdr/>
      </a:tcStyle>
    </a:band2V>
    <a:lastCol>
      <a:tcTxStyle b="on" i="off"/>
      <a:tcStyle>
        <a:tcBdr/>
      </a:tcStyle>
    </a:lastCol>
    <a:firstCol>
      <a:tcTxStyle b="on" i="off"/>
      <a:tcStyle>
        <a:tcBdr/>
      </a:tcStyle>
    </a:firstCol>
    <a:lastRow>
      <a:tcTxStyle b="on" i="off"/>
      <a:tcStyle>
        <a:tcBdr>
          <a:top>
            <a:ln w="508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lt1"/>
          </a:solidFill>
        </a:fill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dk1"/>
          </a:solidFill>
        </a:fill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5256" autoAdjust="0"/>
  </p:normalViewPr>
  <p:slideViewPr>
    <p:cSldViewPr snapToGrid="0">
      <p:cViewPr varScale="1">
        <p:scale>
          <a:sx n="69" d="100"/>
          <a:sy n="69" d="100"/>
        </p:scale>
        <p:origin x="1440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72421" cy="466725"/>
          </a:xfrm>
          <a:prstGeom prst="rect">
            <a:avLst/>
          </a:prstGeom>
        </p:spPr>
        <p:txBody>
          <a:bodyPr vert="horz" lIns="90577" tIns="45288" rIns="90577" bIns="4528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027" y="1"/>
            <a:ext cx="2972421" cy="466725"/>
          </a:xfrm>
          <a:prstGeom prst="rect">
            <a:avLst/>
          </a:prstGeom>
        </p:spPr>
        <p:txBody>
          <a:bodyPr vert="horz" lIns="90577" tIns="45288" rIns="90577" bIns="45288" rtlCol="0"/>
          <a:lstStyle>
            <a:lvl1pPr algn="r">
              <a:defRPr sz="1200"/>
            </a:lvl1pPr>
          </a:lstStyle>
          <a:p>
            <a:fld id="{1A4E7464-A8AA-453D-A133-D34B42E132B4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2972421" cy="466725"/>
          </a:xfrm>
          <a:prstGeom prst="rect">
            <a:avLst/>
          </a:prstGeom>
        </p:spPr>
        <p:txBody>
          <a:bodyPr vert="horz" lIns="90577" tIns="45288" rIns="90577" bIns="4528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027" y="8829676"/>
            <a:ext cx="2972421" cy="466725"/>
          </a:xfrm>
          <a:prstGeom prst="rect">
            <a:avLst/>
          </a:prstGeom>
        </p:spPr>
        <p:txBody>
          <a:bodyPr vert="horz" lIns="90577" tIns="45288" rIns="90577" bIns="45288" rtlCol="0" anchor="b"/>
          <a:lstStyle>
            <a:lvl1pPr algn="r">
              <a:defRPr sz="1200"/>
            </a:lvl1pPr>
          </a:lstStyle>
          <a:p>
            <a:fld id="{5FDE6666-98E1-4DDF-9D49-850EF3937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7060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1"/>
            <a:ext cx="297180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562" tIns="90562" rIns="90562" bIns="90562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4" y="1"/>
            <a:ext cx="297180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562" tIns="90562" rIns="90562" bIns="90562" anchor="t" anchorCtr="0"/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1049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415793"/>
            <a:ext cx="548640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562" tIns="90562" rIns="90562" bIns="90562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829970"/>
            <a:ext cx="297180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562" tIns="90562" rIns="90562" bIns="90562" anchor="b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4" y="8829970"/>
            <a:ext cx="297180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22" tIns="46061" rIns="92122" bIns="46061" anchor="b" anchorCtr="0">
            <a:noAutofit/>
          </a:bodyPr>
          <a:lstStyle/>
          <a:p>
            <a:pPr algn="r">
              <a:buSzPts val="1200"/>
            </a:pPr>
            <a:fld id="{00000000-1234-1234-1234-123412341234}" type="slidenum">
              <a:rPr lang="en-US" sz="120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ts val="1200"/>
              </a:pPr>
              <a:t>‹#›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>
            <a:off x="685800" y="4415793"/>
            <a:ext cx="548640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22" tIns="46061" rIns="92122" bIns="46061" anchor="t" anchorCtr="0">
            <a:noAutofit/>
          </a:bodyPr>
          <a:lstStyle/>
          <a:p>
            <a:pPr marL="0" indent="0"/>
            <a:endParaRPr/>
          </a:p>
        </p:txBody>
      </p:sp>
      <p:sp>
        <p:nvSpPr>
          <p:cNvPr id="85" name="Shape 85"/>
          <p:cNvSpPr txBox="1">
            <a:spLocks noGrp="1"/>
          </p:cNvSpPr>
          <p:nvPr>
            <p:ph type="sldNum" idx="12"/>
          </p:nvPr>
        </p:nvSpPr>
        <p:spPr>
          <a:xfrm>
            <a:off x="3884614" y="8829970"/>
            <a:ext cx="297180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22" tIns="46061" rIns="92122" bIns="46061" anchor="b" anchorCtr="0">
            <a:noAutofit/>
          </a:bodyPr>
          <a:lstStyle/>
          <a:p>
            <a:pPr algn="r">
              <a:buSzPts val="1200"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ts val="1200"/>
              </a:pPr>
              <a:t>1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685800" y="4415793"/>
            <a:ext cx="548640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22" tIns="46061" rIns="92122" bIns="46061" anchor="t" anchorCtr="0">
            <a:noAutofit/>
          </a:bodyPr>
          <a:lstStyle/>
          <a:p>
            <a:pPr marL="0" indent="0"/>
            <a:endParaRPr/>
          </a:p>
        </p:txBody>
      </p:sp>
      <p:sp>
        <p:nvSpPr>
          <p:cNvPr id="93" name="Shape 93"/>
          <p:cNvSpPr txBox="1">
            <a:spLocks noGrp="1"/>
          </p:cNvSpPr>
          <p:nvPr>
            <p:ph type="sldNum" idx="12"/>
          </p:nvPr>
        </p:nvSpPr>
        <p:spPr>
          <a:xfrm>
            <a:off x="3884614" y="8829970"/>
            <a:ext cx="297180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22" tIns="46061" rIns="92122" bIns="46061" anchor="b" anchorCtr="0">
            <a:noAutofit/>
          </a:bodyPr>
          <a:lstStyle/>
          <a:p>
            <a:pPr algn="r">
              <a:buSzPts val="1200"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ts val="1200"/>
              </a:pPr>
              <a:t>2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>
            <a:off x="685800" y="4415793"/>
            <a:ext cx="548640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562" tIns="90562" rIns="90562" bIns="90562" anchor="t" anchorCtr="0">
            <a:noAutofit/>
          </a:bodyPr>
          <a:lstStyle/>
          <a:p>
            <a:pPr marL="0" indent="0"/>
            <a:endParaRPr/>
          </a:p>
        </p:txBody>
      </p:sp>
      <p:sp>
        <p:nvSpPr>
          <p:cNvPr id="121" name="Shape 121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457200" y="1488831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D. Roussos</a:t>
            </a: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5" name="Shape 65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D. Roussos</a:t>
            </a:r>
            <a:endParaRPr/>
          </a:p>
        </p:txBody>
      </p:sp>
      <p:cxnSp>
        <p:nvCxnSpPr>
          <p:cNvPr id="15" name="Shape 15"/>
          <p:cNvCxnSpPr/>
          <p:nvPr/>
        </p:nvCxnSpPr>
        <p:spPr>
          <a:xfrm>
            <a:off x="457200" y="6324600"/>
            <a:ext cx="8229600" cy="0"/>
          </a:xfrm>
          <a:prstGeom prst="straightConnector1">
            <a:avLst/>
          </a:prstGeom>
          <a:noFill/>
          <a:ln w="9525" cap="flat" cmpd="sng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6" name="Shape 16"/>
          <p:cNvSpPr/>
          <p:nvPr/>
        </p:nvSpPr>
        <p:spPr>
          <a:xfrm>
            <a:off x="457200" y="381000"/>
            <a:ext cx="8229600" cy="1143000"/>
          </a:xfrm>
          <a:prstGeom prst="rect">
            <a:avLst/>
          </a:prstGeom>
          <a:gradFill>
            <a:gsLst>
              <a:gs pos="0">
                <a:srgbClr val="FF0000"/>
              </a:gs>
              <a:gs pos="9000">
                <a:srgbClr val="FF0000"/>
              </a:gs>
              <a:gs pos="43000">
                <a:srgbClr val="FFC000"/>
              </a:gs>
              <a:gs pos="63000">
                <a:srgbClr val="FFC000"/>
              </a:gs>
              <a:gs pos="100000">
                <a:schemeClr val="lt1"/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9A7BE89-4C22-4C29-A425-E951A530F1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8818" y="0"/>
            <a:ext cx="7772400" cy="1470025"/>
          </a:xfrm>
        </p:spPr>
        <p:txBody>
          <a:bodyPr/>
          <a:lstStyle/>
          <a:p>
            <a:r>
              <a:rPr lang="en-US" b="1" dirty="0"/>
              <a:t/>
            </a:r>
            <a:br>
              <a:rPr lang="en-US" b="1" dirty="0"/>
            </a:br>
            <a:r>
              <a:rPr lang="en-US" sz="4800" b="1" dirty="0"/>
              <a:t>Penn Hills School District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1C61C52B-0B19-4944-9B82-C25701944C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4003729"/>
            <a:ext cx="6400800" cy="1752600"/>
          </a:xfrm>
        </p:spPr>
        <p:txBody>
          <a:bodyPr/>
          <a:lstStyle/>
          <a:p>
            <a:r>
              <a:rPr lang="en-US" sz="2800" b="1" dirty="0">
                <a:solidFill>
                  <a:schemeClr val="tx1"/>
                </a:solidFill>
              </a:rPr>
              <a:t>April 21, 2021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Presented by Dr. Daniel J. Matsook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Chief Recovery Officer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969818" y="2327563"/>
            <a:ext cx="752301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Financial Recovery Plan</a:t>
            </a:r>
          </a:p>
          <a:p>
            <a:pPr algn="ctr"/>
            <a:r>
              <a:rPr lang="en-US" sz="4800" b="1" dirty="0">
                <a:solidFill>
                  <a:srgbClr val="FF0000"/>
                </a:solidFill>
              </a:rPr>
              <a:t>Second Amendment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7818"/>
            <a:ext cx="8229600" cy="1773382"/>
          </a:xfrm>
        </p:spPr>
        <p:txBody>
          <a:bodyPr/>
          <a:lstStyle/>
          <a:p>
            <a:r>
              <a:rPr lang="en-US" b="1" dirty="0"/>
              <a:t>ESSER Funds vs Tax Increases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F612C56-D1E4-4579-8F6F-71CD9F864C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0" y="1488831"/>
            <a:ext cx="9144000" cy="4858703"/>
          </a:xfrm>
        </p:spPr>
        <p:txBody>
          <a:bodyPr/>
          <a:lstStyle/>
          <a:p>
            <a:pPr marL="1225550" lvl="1" indent="-742950">
              <a:buAutoNum type="arabicPeriod"/>
            </a:pPr>
            <a:r>
              <a:rPr lang="en-US" sz="3200" b="1" dirty="0"/>
              <a:t>Elementary and Secondary School </a:t>
            </a:r>
          </a:p>
          <a:p>
            <a:pPr marL="482600" lvl="1" indent="0">
              <a:buNone/>
            </a:pPr>
            <a:r>
              <a:rPr lang="en-US" sz="3200" b="1" dirty="0"/>
              <a:t>	   Emergency Relief Funds (ESSER)</a:t>
            </a:r>
          </a:p>
          <a:p>
            <a:pPr marL="482600" lvl="1" indent="0">
              <a:buNone/>
            </a:pPr>
            <a:r>
              <a:rPr lang="en-US" sz="3200" b="1" dirty="0"/>
              <a:t>		&gt;  Three Allotments - $17M</a:t>
            </a:r>
          </a:p>
          <a:p>
            <a:pPr marL="482600" lvl="1" indent="0">
              <a:buNone/>
            </a:pPr>
            <a:r>
              <a:rPr lang="en-US" sz="3200" b="1" dirty="0"/>
              <a:t>		&gt;  One-Time Funds</a:t>
            </a:r>
          </a:p>
          <a:p>
            <a:pPr marL="482600" lvl="1" indent="0">
              <a:buNone/>
            </a:pPr>
            <a:r>
              <a:rPr lang="en-US" sz="3200" b="1" dirty="0"/>
              <a:t>				</a:t>
            </a:r>
            <a:r>
              <a:rPr lang="en-US" sz="4000" b="1" dirty="0"/>
              <a:t>vs</a:t>
            </a:r>
          </a:p>
          <a:p>
            <a:pPr marL="1225550" lvl="1" indent="-742950">
              <a:buAutoNum type="arabicPeriod" startAt="2"/>
            </a:pPr>
            <a:r>
              <a:rPr lang="en-US" sz="3200" b="1" dirty="0"/>
              <a:t>Strategic Tax Increases</a:t>
            </a:r>
          </a:p>
          <a:p>
            <a:pPr marL="482600" lvl="1" indent="0">
              <a:buNone/>
            </a:pPr>
            <a:r>
              <a:rPr lang="en-US" sz="3200" b="1" dirty="0"/>
              <a:t>		&gt;  Recurring/Increasing Expenditures</a:t>
            </a:r>
          </a:p>
          <a:p>
            <a:pPr marL="482600" lvl="1" indent="0">
              <a:buNone/>
            </a:pPr>
            <a:r>
              <a:rPr lang="en-US" sz="3200" b="1" dirty="0"/>
              <a:t>		&gt;  1-2 Year Projections </a:t>
            </a:r>
            <a:r>
              <a:rPr lang="en-US" b="1" dirty="0"/>
              <a:t>(</a:t>
            </a:r>
            <a:r>
              <a:rPr lang="en-US" b="1" dirty="0">
                <a:solidFill>
                  <a:srgbClr val="FF0000"/>
                </a:solidFill>
              </a:rPr>
              <a:t>Red</a:t>
            </a:r>
            <a:r>
              <a:rPr lang="en-US" b="1" dirty="0"/>
              <a:t> to Black…to </a:t>
            </a:r>
            <a:r>
              <a:rPr lang="en-US" b="1" dirty="0">
                <a:solidFill>
                  <a:srgbClr val="FF0000"/>
                </a:solidFill>
              </a:rPr>
              <a:t>Red</a:t>
            </a:r>
            <a:r>
              <a:rPr lang="en-US" b="1" dirty="0"/>
              <a:t>)</a:t>
            </a:r>
          </a:p>
          <a:p>
            <a:pPr marL="482600" lvl="1" indent="0">
              <a:buNone/>
            </a:pPr>
            <a:r>
              <a:rPr lang="en-US" sz="3200" b="1" dirty="0"/>
              <a:t>		</a:t>
            </a:r>
          </a:p>
          <a:p>
            <a:pPr marL="25400" indent="0">
              <a:buNone/>
            </a:pPr>
            <a:endParaRPr lang="en-US" sz="3600" b="1" dirty="0"/>
          </a:p>
          <a:p>
            <a:pPr marL="539750" indent="-514350">
              <a:buAutoNum type="arabicPeriod"/>
            </a:pPr>
            <a:endParaRPr lang="en-US" b="1" dirty="0"/>
          </a:p>
          <a:p>
            <a:pPr marL="539750" indent="-514350">
              <a:buAutoNum type="arabicPeriod"/>
            </a:pPr>
            <a:endParaRPr lang="en-US" b="1" dirty="0"/>
          </a:p>
          <a:p>
            <a:pPr marL="25400" indent="0" algn="ctr">
              <a:buNone/>
            </a:pPr>
            <a:endParaRPr lang="en-US" b="1" u="sng" dirty="0"/>
          </a:p>
          <a:p>
            <a:pPr marL="25400" indent="0" algn="ctr">
              <a:buNone/>
            </a:pPr>
            <a:endParaRPr lang="en-US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2D62F0B-A25E-476A-8E5A-29B294CCC87D}"/>
              </a:ext>
            </a:extLst>
          </p:cNvPr>
          <p:cNvSpPr txBox="1"/>
          <p:nvPr/>
        </p:nvSpPr>
        <p:spPr>
          <a:xfrm>
            <a:off x="3188782" y="6347534"/>
            <a:ext cx="2294218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buSzPts val="1400"/>
            </a:pPr>
            <a:r>
              <a:rPr lang="en-US" sz="1200" dirty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PENN HILLS SCHOOL DISTRICT  </a:t>
            </a:r>
            <a:endParaRPr lang="en-US" sz="1200" dirty="0"/>
          </a:p>
          <a:p>
            <a:pPr lvl="0" algn="ctr">
              <a:buSzPts val="1400"/>
            </a:pPr>
            <a:r>
              <a:rPr lang="en-US" sz="1200" dirty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 SECOND AMENDMENT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8321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860"/>
            <a:ext cx="8229600" cy="1773382"/>
          </a:xfrm>
        </p:spPr>
        <p:txBody>
          <a:bodyPr/>
          <a:lstStyle/>
          <a:p>
            <a:r>
              <a:rPr lang="en-US" b="1" dirty="0"/>
              <a:t>Miscellaneous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F612C56-D1E4-4579-8F6F-71CD9F864C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333710"/>
            <a:ext cx="8229600" cy="5013824"/>
          </a:xfrm>
        </p:spPr>
        <p:txBody>
          <a:bodyPr/>
          <a:lstStyle/>
          <a:p>
            <a:pPr marL="25400" indent="0">
              <a:buNone/>
            </a:pPr>
            <a:r>
              <a:rPr lang="en-US" b="1" dirty="0"/>
              <a:t>1.  </a:t>
            </a:r>
            <a:r>
              <a:rPr lang="en-US" b="1" u="sng" dirty="0"/>
              <a:t>Exit Criteria</a:t>
            </a:r>
          </a:p>
          <a:p>
            <a:pPr marL="25400" indent="0">
              <a:buNone/>
            </a:pPr>
            <a:r>
              <a:rPr lang="en-US" sz="3600" b="1" dirty="0"/>
              <a:t>	</a:t>
            </a:r>
            <a:r>
              <a:rPr lang="en-US" sz="2800" b="1" dirty="0"/>
              <a:t>&gt;  Three Consecutive Years</a:t>
            </a:r>
          </a:p>
          <a:p>
            <a:pPr marL="25400" indent="0">
              <a:buNone/>
            </a:pPr>
            <a:r>
              <a:rPr lang="en-US" sz="2800" b="1" dirty="0"/>
              <a:t>	&gt;   Six Areas – Dependent Upon Stable Revenue</a:t>
            </a:r>
          </a:p>
          <a:p>
            <a:pPr marL="25400" indent="0">
              <a:buNone/>
            </a:pPr>
            <a:r>
              <a:rPr lang="en-US" sz="2800" b="1" dirty="0"/>
              <a:t>	&gt;   Submit Letter to Request Termination</a:t>
            </a:r>
          </a:p>
          <a:p>
            <a:pPr marL="25400" indent="0">
              <a:buNone/>
            </a:pPr>
            <a:r>
              <a:rPr lang="en-US" b="1" dirty="0"/>
              <a:t>2.  </a:t>
            </a:r>
            <a:r>
              <a:rPr lang="en-US" b="1" u="sng" dirty="0"/>
              <a:t>Appendices</a:t>
            </a:r>
          </a:p>
          <a:p>
            <a:pPr marL="25400" indent="0">
              <a:buNone/>
            </a:pPr>
            <a:r>
              <a:rPr lang="en-US" sz="3600" b="1" dirty="0"/>
              <a:t>	&gt;  </a:t>
            </a:r>
            <a:r>
              <a:rPr lang="en-US" sz="2800" b="1" dirty="0"/>
              <a:t>First Amendment/PDE Letter</a:t>
            </a:r>
          </a:p>
          <a:p>
            <a:pPr marL="25400" indent="0">
              <a:buNone/>
            </a:pPr>
            <a:r>
              <a:rPr lang="en-US" sz="2800" b="1" dirty="0"/>
              <a:t>	&gt;   FRP Progress Report</a:t>
            </a:r>
          </a:p>
          <a:p>
            <a:pPr marL="25400" indent="0">
              <a:buNone/>
            </a:pPr>
            <a:r>
              <a:rPr lang="en-US" sz="2800" b="1" dirty="0"/>
              <a:t>	&gt;   Enrollment Updates</a:t>
            </a:r>
          </a:p>
          <a:p>
            <a:pPr marL="25400" indent="0">
              <a:buNone/>
            </a:pPr>
            <a:r>
              <a:rPr lang="en-US" sz="2800" b="1" dirty="0"/>
              <a:t>	&gt;   Five-Year Projections</a:t>
            </a:r>
          </a:p>
          <a:p>
            <a:pPr marL="25400" indent="0">
              <a:buNone/>
            </a:pPr>
            <a:endParaRPr lang="en-US" sz="3600" b="1" dirty="0"/>
          </a:p>
          <a:p>
            <a:pPr marL="25400" indent="0" algn="ctr">
              <a:buNone/>
            </a:pPr>
            <a:endParaRPr lang="en-US" b="1" u="sng" dirty="0"/>
          </a:p>
          <a:p>
            <a:pPr marL="25400" indent="0" algn="ctr">
              <a:buNone/>
            </a:pPr>
            <a:endParaRPr lang="en-US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2D62F0B-A25E-476A-8E5A-29B294CCC87D}"/>
              </a:ext>
            </a:extLst>
          </p:cNvPr>
          <p:cNvSpPr txBox="1"/>
          <p:nvPr/>
        </p:nvSpPr>
        <p:spPr>
          <a:xfrm>
            <a:off x="3188782" y="6347534"/>
            <a:ext cx="2294218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buSzPts val="1400"/>
            </a:pPr>
            <a:r>
              <a:rPr lang="en-US" sz="1200" dirty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PENN HILLS SCHOOL DISTRICT  </a:t>
            </a:r>
            <a:endParaRPr lang="en-US" sz="1200" dirty="0"/>
          </a:p>
          <a:p>
            <a:pPr lvl="0" algn="ctr">
              <a:buSzPts val="1400"/>
            </a:pPr>
            <a:r>
              <a:rPr lang="en-US" sz="1200" dirty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 SECOND AMENDMENT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828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342DA4-1281-459F-8E6B-A443F6D6EA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Wrap-Up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579BD1-6018-4D9E-8DAF-CAB5E460A8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199" y="1951037"/>
            <a:ext cx="8319407" cy="4525963"/>
          </a:xfrm>
        </p:spPr>
        <p:txBody>
          <a:bodyPr/>
          <a:lstStyle/>
          <a:p>
            <a:pPr marL="0" indent="0" algn="ctr">
              <a:lnSpc>
                <a:spcPct val="80000"/>
              </a:lnSpc>
              <a:spcBef>
                <a:spcPts val="544"/>
              </a:spcBef>
              <a:buSzPts val="2720"/>
              <a:buNone/>
            </a:pPr>
            <a:r>
              <a:rPr lang="en-US" sz="3600" b="1" dirty="0"/>
              <a:t>Great  Progress / </a:t>
            </a:r>
            <a:r>
              <a:rPr lang="en-US" sz="3600" b="1" dirty="0">
                <a:solidFill>
                  <a:schemeClr val="tx1"/>
                </a:solidFill>
              </a:rPr>
              <a:t>Stay the Course</a:t>
            </a:r>
          </a:p>
          <a:p>
            <a:pPr marL="0" indent="0" algn="ctr">
              <a:lnSpc>
                <a:spcPct val="80000"/>
              </a:lnSpc>
              <a:spcBef>
                <a:spcPts val="544"/>
              </a:spcBef>
              <a:buSzPts val="2720"/>
              <a:buNone/>
            </a:pPr>
            <a:endParaRPr lang="en-US" sz="3600" b="1" dirty="0"/>
          </a:p>
          <a:p>
            <a:pPr marL="0" indent="0" algn="ctr">
              <a:lnSpc>
                <a:spcPct val="80000"/>
              </a:lnSpc>
              <a:spcBef>
                <a:spcPts val="544"/>
              </a:spcBef>
              <a:buSzPts val="2720"/>
              <a:buNone/>
            </a:pPr>
            <a:r>
              <a:rPr lang="en-US" sz="3600" b="1" dirty="0"/>
              <a:t>30 Day Inspection (Website &amp; Supt. Office)</a:t>
            </a:r>
          </a:p>
          <a:p>
            <a:pPr marL="0" lvl="0" indent="0" algn="ctr">
              <a:lnSpc>
                <a:spcPct val="80000"/>
              </a:lnSpc>
              <a:spcBef>
                <a:spcPts val="544"/>
              </a:spcBef>
              <a:buSzPts val="2720"/>
              <a:buNone/>
            </a:pPr>
            <a:endParaRPr lang="en-US" sz="3600" b="1" dirty="0"/>
          </a:p>
          <a:p>
            <a:pPr marL="0" lvl="0" indent="0" algn="ctr">
              <a:lnSpc>
                <a:spcPct val="80000"/>
              </a:lnSpc>
              <a:spcBef>
                <a:spcPts val="544"/>
              </a:spcBef>
              <a:buSzPts val="2720"/>
              <a:buNone/>
            </a:pPr>
            <a:r>
              <a:rPr lang="en-US" sz="3600" b="1" dirty="0"/>
              <a:t>May 26: Board Action </a:t>
            </a:r>
          </a:p>
          <a:p>
            <a:pPr marL="0" lvl="0" indent="0" algn="ctr">
              <a:lnSpc>
                <a:spcPct val="80000"/>
              </a:lnSpc>
              <a:spcBef>
                <a:spcPts val="544"/>
              </a:spcBef>
              <a:buSzPts val="2720"/>
              <a:buNone/>
            </a:pPr>
            <a:endParaRPr lang="en-US" sz="3600" b="1" dirty="0"/>
          </a:p>
          <a:p>
            <a:pPr marL="0" lvl="0" indent="0" algn="ctr">
              <a:lnSpc>
                <a:spcPct val="80000"/>
              </a:lnSpc>
              <a:spcBef>
                <a:spcPts val="544"/>
              </a:spcBef>
              <a:buSzPts val="2720"/>
              <a:buNone/>
            </a:pPr>
            <a:r>
              <a:rPr lang="en-US" sz="3600" b="1" dirty="0"/>
              <a:t>Questions?</a:t>
            </a:r>
          </a:p>
          <a:p>
            <a:pPr marL="25400" indent="0"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CB0A87D-1FE9-411B-AA91-8A403289791B}"/>
              </a:ext>
            </a:extLst>
          </p:cNvPr>
          <p:cNvSpPr txBox="1"/>
          <p:nvPr/>
        </p:nvSpPr>
        <p:spPr>
          <a:xfrm>
            <a:off x="3265392" y="6354147"/>
            <a:ext cx="2613216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lang="en-US" sz="1200" dirty="0">
                <a:solidFill>
                  <a:srgbClr val="C00000"/>
                </a:solidFill>
              </a:rPr>
              <a:t>PENN HILLS SCHOOL DISTRICT  </a:t>
            </a:r>
          </a:p>
          <a:p>
            <a:pPr lvl="0" algn="ctr"/>
            <a:r>
              <a:rPr lang="en-US" sz="1200" dirty="0">
                <a:solidFill>
                  <a:srgbClr val="C00000"/>
                </a:solidFill>
              </a:rPr>
              <a:t>SECOND AMENDMENT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185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>
            <a:spLocks noGrp="1"/>
          </p:cNvSpPr>
          <p:nvPr>
            <p:ph type="title"/>
          </p:nvPr>
        </p:nvSpPr>
        <p:spPr>
          <a:xfrm>
            <a:off x="277091" y="110836"/>
            <a:ext cx="8520545" cy="17872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Opening Remarks</a:t>
            </a:r>
            <a:endParaRPr sz="44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117763" y="1898073"/>
            <a:ext cx="8839200" cy="4390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8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2720"/>
              <a:buNone/>
            </a:pPr>
            <a:r>
              <a:rPr lang="en-US" sz="3600" b="1" dirty="0"/>
              <a:t>Financial Recovery Plan </a:t>
            </a:r>
          </a:p>
          <a:p>
            <a:pPr marL="0" marR="0" lvl="0" indent="0" algn="ctr" rtl="0">
              <a:lnSpc>
                <a:spcPct val="8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2720"/>
              <a:buNone/>
            </a:pPr>
            <a:r>
              <a:rPr lang="en-US" sz="2400" b="1" dirty="0"/>
              <a:t>Approved in June of 2019</a:t>
            </a:r>
            <a:endParaRPr lang="en-US" sz="2400" b="1" i="0" u="none" strike="noStrike" cap="none" dirty="0">
              <a:solidFill>
                <a:schemeClr val="dk1"/>
              </a:solidFill>
              <a:sym typeface="Calibri"/>
            </a:endParaRPr>
          </a:p>
          <a:p>
            <a:pPr marL="0" marR="0" lvl="0" indent="0" algn="ctr" rtl="0">
              <a:lnSpc>
                <a:spcPct val="8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2720"/>
              <a:buNone/>
            </a:pPr>
            <a:endParaRPr lang="en-US" sz="36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indent="0" algn="ctr">
              <a:lnSpc>
                <a:spcPct val="80000"/>
              </a:lnSpc>
              <a:spcBef>
                <a:spcPts val="544"/>
              </a:spcBef>
              <a:buSzPts val="2720"/>
              <a:buNone/>
            </a:pPr>
            <a:r>
              <a:rPr lang="en-US" sz="3600" b="1" dirty="0"/>
              <a:t> First Amendment </a:t>
            </a:r>
          </a:p>
          <a:p>
            <a:pPr marL="0" indent="0" algn="ctr">
              <a:lnSpc>
                <a:spcPct val="80000"/>
              </a:lnSpc>
              <a:spcBef>
                <a:spcPts val="544"/>
              </a:spcBef>
              <a:buSzPts val="2720"/>
              <a:buNone/>
            </a:pPr>
            <a:r>
              <a:rPr lang="en-US" sz="2400" b="1" dirty="0"/>
              <a:t>Approved in June of 2020</a:t>
            </a:r>
          </a:p>
          <a:p>
            <a:pPr marL="0" indent="0" algn="ctr">
              <a:lnSpc>
                <a:spcPct val="80000"/>
              </a:lnSpc>
              <a:spcBef>
                <a:spcPts val="544"/>
              </a:spcBef>
              <a:buSzPts val="2720"/>
              <a:buNone/>
            </a:pPr>
            <a:endParaRPr lang="en-US" sz="36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8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2720"/>
              <a:buNone/>
            </a:pPr>
            <a:r>
              <a:rPr lang="en-US" sz="3600" b="1" dirty="0"/>
              <a:t>Second Amendment</a:t>
            </a:r>
          </a:p>
          <a:p>
            <a:pPr marL="0" marR="0" lvl="0" indent="0" algn="ctr" rtl="0">
              <a:lnSpc>
                <a:spcPct val="8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2720"/>
              <a:buNone/>
            </a:pPr>
            <a:r>
              <a:rPr lang="en-US" sz="2400" b="1" dirty="0"/>
              <a:t>Board Action on May 26, 2021</a:t>
            </a:r>
          </a:p>
          <a:p>
            <a:pPr marL="0" marR="0" lvl="0" indent="0" algn="ctr" rtl="0">
              <a:lnSpc>
                <a:spcPct val="8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2720"/>
              <a:buNone/>
            </a:pPr>
            <a:endParaRPr lang="en-US" sz="3600" b="1" dirty="0"/>
          </a:p>
          <a:p>
            <a:pPr marL="0" marR="0" lvl="0" indent="0" algn="ctr" rtl="0">
              <a:lnSpc>
                <a:spcPct val="8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2720"/>
              <a:buNone/>
            </a:pPr>
            <a:endParaRPr lang="en-US" sz="3600" b="1" dirty="0"/>
          </a:p>
          <a:p>
            <a:pPr marL="0" marR="0" lvl="0" indent="0" algn="ctr" rtl="0">
              <a:lnSpc>
                <a:spcPct val="8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2720"/>
              <a:buNone/>
            </a:pPr>
            <a:endParaRPr lang="en-US" sz="3600" b="1" dirty="0"/>
          </a:p>
          <a:p>
            <a:pPr marL="0" marR="0" lvl="0" indent="0" algn="l" rtl="0">
              <a:lnSpc>
                <a:spcPct val="8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272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170180" algn="l" rtl="0">
              <a:lnSpc>
                <a:spcPct val="8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2720"/>
              <a:buFont typeface="Arial"/>
              <a:buNone/>
            </a:pPr>
            <a:endParaRPr sz="272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170180" algn="l" rtl="0">
              <a:lnSpc>
                <a:spcPct val="8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2720"/>
              <a:buFont typeface="Arial"/>
              <a:buNone/>
            </a:pPr>
            <a:endParaRPr sz="272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200" b="0" i="0" u="none" strike="noStrike" cap="none" dirty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PENN HILLS SCHOOL DISTRICT  </a:t>
            </a:r>
          </a:p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200" b="0" i="0" u="none" strike="noStrike" cap="none" dirty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 SECOND AMENDMENT</a:t>
            </a:r>
            <a:endParaRPr sz="1200" b="0" i="0" u="none" strike="noStrike" cap="none" dirty="0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Why Another Amendment?</a:t>
            </a:r>
            <a:endParaRPr sz="44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" name="Shape 124"/>
          <p:cNvSpPr txBox="1">
            <a:spLocks noGrp="1"/>
          </p:cNvSpPr>
          <p:nvPr>
            <p:ph type="body" idx="1"/>
          </p:nvPr>
        </p:nvSpPr>
        <p:spPr>
          <a:xfrm>
            <a:off x="391886" y="1856509"/>
            <a:ext cx="8229600" cy="44998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5400" marR="0" lvl="0" indent="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sz="3600" b="1" dirty="0"/>
              <a:t>COVID-19 Pandemic</a:t>
            </a:r>
          </a:p>
          <a:p>
            <a:pPr marL="25400" marR="0" lvl="0" indent="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lang="en-US" sz="3600" b="1" dirty="0"/>
          </a:p>
          <a:p>
            <a:pPr marL="25400" marR="0" lvl="0" indent="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sz="3600" b="1" dirty="0"/>
              <a:t>Two-Year Review</a:t>
            </a:r>
          </a:p>
          <a:p>
            <a:pPr marL="25400" marR="0" lvl="0" indent="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lang="en-US" b="1" dirty="0"/>
          </a:p>
          <a:p>
            <a:pPr marL="25400" marR="0" lvl="0" indent="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sz="3600" b="1" dirty="0"/>
              <a:t>New/Revised/Expanded Initiatives</a:t>
            </a:r>
          </a:p>
          <a:p>
            <a:pPr marL="25400" marR="0" lvl="0" indent="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sz="3600" b="1" dirty="0"/>
              <a:t>12 Finance + 12 Academic</a:t>
            </a:r>
          </a:p>
        </p:txBody>
      </p:sp>
      <p:sp>
        <p:nvSpPr>
          <p:cNvPr id="125" name="Shape 12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200" b="0" i="0" u="none" strike="noStrike" cap="none" dirty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PENN HILLS SCHOOL DISTRICT  </a:t>
            </a:r>
            <a:endParaRPr lang="en-US" dirty="0"/>
          </a:p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200" b="0" i="0" u="none" strike="noStrike" cap="none" dirty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dirty="0"/>
              <a:t>SECOND AMENDMENT</a:t>
            </a:r>
            <a:endParaRPr sz="1200" b="0" i="0" u="none" strike="noStrike" cap="none" dirty="0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5283A6-F34A-4A8D-B05A-A76002BDBE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FINANCES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71A57F-19C1-459D-B40C-CB98BEE06F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488831"/>
            <a:ext cx="8229600" cy="4832070"/>
          </a:xfrm>
        </p:spPr>
        <p:txBody>
          <a:bodyPr/>
          <a:lstStyle/>
          <a:p>
            <a:pPr marL="25400" indent="0" algn="ctr">
              <a:buNone/>
            </a:pPr>
            <a:r>
              <a:rPr lang="en-US" sz="3600" b="1" u="sng" dirty="0"/>
              <a:t>Progress Made</a:t>
            </a:r>
            <a:r>
              <a:rPr lang="en-US" sz="3600" b="1" dirty="0"/>
              <a:t>* – Highlights</a:t>
            </a:r>
          </a:p>
          <a:p>
            <a:pPr marL="768350" indent="-742950">
              <a:buAutoNum type="arabicPeriod"/>
            </a:pPr>
            <a:r>
              <a:rPr lang="en-US" sz="3600" b="1" dirty="0"/>
              <a:t>Fund Balance</a:t>
            </a:r>
          </a:p>
          <a:p>
            <a:pPr marL="768350" indent="-742950">
              <a:buAutoNum type="arabicPeriod"/>
            </a:pPr>
            <a:r>
              <a:rPr lang="en-US" sz="3600" b="1" dirty="0"/>
              <a:t>Basic Education Subsidy Advances</a:t>
            </a:r>
          </a:p>
          <a:p>
            <a:pPr marL="768350" indent="-742950">
              <a:buAutoNum type="arabicPeriod"/>
            </a:pPr>
            <a:r>
              <a:rPr lang="en-US" sz="3600" b="1" dirty="0"/>
              <a:t>Tax Anticipation Note</a:t>
            </a:r>
          </a:p>
          <a:p>
            <a:pPr marL="768350" indent="-742950">
              <a:buAutoNum type="arabicPeriod"/>
            </a:pPr>
            <a:r>
              <a:rPr lang="en-US" sz="3600" b="1" dirty="0"/>
              <a:t>Cash Flow Relief</a:t>
            </a:r>
          </a:p>
          <a:p>
            <a:pPr marL="768350" indent="-742950">
              <a:buAutoNum type="arabicPeriod"/>
            </a:pPr>
            <a:r>
              <a:rPr lang="en-US" sz="3600" b="1" dirty="0"/>
              <a:t>Balanced Budget</a:t>
            </a:r>
          </a:p>
          <a:p>
            <a:pPr marL="25400" indent="0">
              <a:buNone/>
            </a:pPr>
            <a:r>
              <a:rPr lang="en-US" sz="3600" b="1" dirty="0"/>
              <a:t>    *</a:t>
            </a:r>
            <a:r>
              <a:rPr lang="en-US" sz="3600" b="1" dirty="0" smtClean="0"/>
              <a:t>One-Time </a:t>
            </a:r>
            <a:r>
              <a:rPr lang="en-US" sz="3600" b="1" dirty="0"/>
              <a:t>Enhancements/Pandemic</a:t>
            </a:r>
          </a:p>
          <a:p>
            <a:pPr marL="25400" indent="0">
              <a:buNone/>
            </a:pPr>
            <a:endParaRPr lang="en-US" sz="14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DDAB750-5176-4CC0-9E77-695BAE53254C}"/>
              </a:ext>
            </a:extLst>
          </p:cNvPr>
          <p:cNvSpPr txBox="1"/>
          <p:nvPr/>
        </p:nvSpPr>
        <p:spPr>
          <a:xfrm>
            <a:off x="3011230" y="6320901"/>
            <a:ext cx="2294218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buSzPts val="1400"/>
            </a:pPr>
            <a:r>
              <a:rPr lang="en-US" sz="1200" dirty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PENN HILLS SCHOOL DISTRICT  </a:t>
            </a:r>
            <a:endParaRPr lang="en-US" sz="1200" dirty="0"/>
          </a:p>
          <a:p>
            <a:pPr lvl="0" algn="ctr">
              <a:buSzPts val="1400"/>
            </a:pPr>
            <a:r>
              <a:rPr lang="en-US" sz="1200" dirty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 SECOND AMENDMENT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4501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 tmFilter="0, 0; .2, .5; .8, .5; 1, 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250" autoRev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 tmFilter="0, 0; .2, .5; .8, .5; 1, 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2" dur="250" autoRev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 tmFilter="0, 0; .2, .5; .8, .5; 1, 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" dur="250" autoRev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7818"/>
            <a:ext cx="8229600" cy="1773382"/>
          </a:xfrm>
        </p:spPr>
        <p:txBody>
          <a:bodyPr/>
          <a:lstStyle/>
          <a:p>
            <a:r>
              <a:rPr lang="en-US" b="1" dirty="0"/>
              <a:t>FINANCES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F612C56-D1E4-4579-8F6F-71CD9F864C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423517"/>
            <a:ext cx="8441871" cy="4924017"/>
          </a:xfrm>
        </p:spPr>
        <p:txBody>
          <a:bodyPr/>
          <a:lstStyle/>
          <a:p>
            <a:pPr marL="25400" indent="0" algn="ctr">
              <a:buNone/>
            </a:pPr>
            <a:r>
              <a:rPr lang="en-US" sz="3600" b="1" u="sng" dirty="0"/>
              <a:t>Moving Forward </a:t>
            </a:r>
            <a:r>
              <a:rPr lang="en-US" sz="3600" b="1" dirty="0"/>
              <a:t>– Highlights</a:t>
            </a:r>
          </a:p>
          <a:p>
            <a:pPr marL="25400" indent="0" algn="ctr">
              <a:buNone/>
            </a:pPr>
            <a:endParaRPr lang="en-US" sz="1200" b="1" dirty="0"/>
          </a:p>
          <a:p>
            <a:pPr marL="539750" indent="-514350">
              <a:buAutoNum type="arabicPeriod"/>
            </a:pPr>
            <a:r>
              <a:rPr lang="en-US" sz="3600" b="1" dirty="0"/>
              <a:t>Strategic Incremental Tax Raises</a:t>
            </a:r>
          </a:p>
          <a:p>
            <a:pPr marL="939800" lvl="2" indent="0">
              <a:buNone/>
            </a:pPr>
            <a:r>
              <a:rPr lang="en-US" sz="2800" b="1" dirty="0"/>
              <a:t>&gt;  Address “Recurring” Revenue Shortfall</a:t>
            </a:r>
          </a:p>
          <a:p>
            <a:pPr marL="939800" lvl="2" indent="0">
              <a:buNone/>
            </a:pPr>
            <a:r>
              <a:rPr lang="en-US" sz="2800" b="1" dirty="0"/>
              <a:t>&gt;  21-22 Budget:</a:t>
            </a:r>
            <a:r>
              <a:rPr lang="en-US" sz="2800" b="1" dirty="0">
                <a:solidFill>
                  <a:schemeClr val="tx1"/>
                </a:solidFill>
              </a:rPr>
              <a:t> Index/.75mill (TBD) </a:t>
            </a:r>
            <a:r>
              <a:rPr lang="en-US" sz="2800" b="1" dirty="0">
                <a:solidFill>
                  <a:srgbClr val="FF0000"/>
                </a:solidFill>
              </a:rPr>
              <a:t>(3.2M)</a:t>
            </a:r>
          </a:p>
          <a:p>
            <a:pPr marL="939800" lvl="2" indent="0">
              <a:buNone/>
            </a:pPr>
            <a:endParaRPr lang="en-US" sz="2800" b="1" dirty="0">
              <a:solidFill>
                <a:srgbClr val="FF0000"/>
              </a:solidFill>
            </a:endParaRPr>
          </a:p>
          <a:p>
            <a:pPr marL="539750" indent="-514350">
              <a:buAutoNum type="arabicPeriod"/>
            </a:pPr>
            <a:r>
              <a:rPr lang="en-US" sz="3600" b="1" dirty="0"/>
              <a:t>PR/Charter School Enrollment</a:t>
            </a:r>
          </a:p>
          <a:p>
            <a:pPr marL="939800" lvl="2" indent="0">
              <a:buNone/>
            </a:pPr>
            <a:r>
              <a:rPr lang="en-US" sz="2800" b="1" dirty="0"/>
              <a:t>&gt;  $17M Impact on Budget ($1.3 </a:t>
            </a:r>
            <a:r>
              <a:rPr lang="en-US" b="1" dirty="0"/>
              <a:t>Increase Annually</a:t>
            </a:r>
            <a:r>
              <a:rPr lang="en-US" sz="2800" b="1" dirty="0"/>
              <a:t>)</a:t>
            </a:r>
          </a:p>
          <a:p>
            <a:pPr marL="939800" lvl="2" indent="0">
              <a:buNone/>
            </a:pPr>
            <a:r>
              <a:rPr lang="en-US" sz="2800" b="1" dirty="0"/>
              <a:t>&gt;  Communication/Educate about Changes</a:t>
            </a:r>
          </a:p>
          <a:p>
            <a:pPr marL="539750" indent="-514350">
              <a:buAutoNum type="arabicPeriod"/>
            </a:pPr>
            <a:endParaRPr lang="en-US" b="1" dirty="0"/>
          </a:p>
          <a:p>
            <a:pPr marL="25400" indent="0">
              <a:buNone/>
            </a:pPr>
            <a:endParaRPr lang="en-US" b="1" dirty="0"/>
          </a:p>
          <a:p>
            <a:pPr marL="25400" indent="0" algn="ctr">
              <a:buNone/>
            </a:pPr>
            <a:endParaRPr lang="en-US" b="1" u="sng" dirty="0"/>
          </a:p>
          <a:p>
            <a:pPr marL="25400" indent="0" algn="ctr">
              <a:buNone/>
            </a:pPr>
            <a:endParaRPr lang="en-US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2D62F0B-A25E-476A-8E5A-29B294CCC87D}"/>
              </a:ext>
            </a:extLst>
          </p:cNvPr>
          <p:cNvSpPr txBox="1"/>
          <p:nvPr/>
        </p:nvSpPr>
        <p:spPr>
          <a:xfrm>
            <a:off x="3188782" y="6347534"/>
            <a:ext cx="2294218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buSzPts val="1400"/>
            </a:pPr>
            <a:r>
              <a:rPr lang="en-US" sz="1200" dirty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PENN HILLS SCHOOL DISTRICT  </a:t>
            </a:r>
            <a:endParaRPr lang="en-US" sz="1200" dirty="0"/>
          </a:p>
          <a:p>
            <a:pPr lvl="0" algn="ctr">
              <a:buSzPts val="1400"/>
            </a:pPr>
            <a:r>
              <a:rPr lang="en-US" sz="1200" dirty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 SECOND AMENDMENT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5669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7818"/>
            <a:ext cx="8229600" cy="1773382"/>
          </a:xfrm>
        </p:spPr>
        <p:txBody>
          <a:bodyPr/>
          <a:lstStyle/>
          <a:p>
            <a:r>
              <a:rPr lang="en-US" b="1" dirty="0"/>
              <a:t>FINANCES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F612C56-D1E4-4579-8F6F-71CD9F864C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488831"/>
            <a:ext cx="8229600" cy="4858703"/>
          </a:xfrm>
        </p:spPr>
        <p:txBody>
          <a:bodyPr/>
          <a:lstStyle/>
          <a:p>
            <a:pPr marL="25400" indent="0" algn="ctr">
              <a:buNone/>
            </a:pPr>
            <a:r>
              <a:rPr lang="en-US" b="1" u="sng" dirty="0"/>
              <a:t>Moving Forward </a:t>
            </a:r>
            <a:r>
              <a:rPr lang="en-US" b="1" dirty="0"/>
              <a:t>- Highlights</a:t>
            </a:r>
          </a:p>
          <a:p>
            <a:pPr marL="25400" indent="0">
              <a:buNone/>
            </a:pPr>
            <a:r>
              <a:rPr lang="en-US" sz="2800" b="1" dirty="0"/>
              <a:t>3.  Implement PASBO Recommendations</a:t>
            </a:r>
          </a:p>
          <a:p>
            <a:pPr marL="939800" lvl="2" indent="0">
              <a:buNone/>
            </a:pPr>
            <a:r>
              <a:rPr lang="en-US" b="1" dirty="0"/>
              <a:t>&gt;  B&amp;G/Transportation/Technology</a:t>
            </a:r>
          </a:p>
          <a:p>
            <a:pPr marL="939800" lvl="2" indent="0">
              <a:buNone/>
            </a:pPr>
            <a:endParaRPr lang="en-US" sz="1800" b="1" dirty="0"/>
          </a:p>
          <a:p>
            <a:pPr marL="25400" indent="0">
              <a:buNone/>
            </a:pPr>
            <a:r>
              <a:rPr lang="en-US" sz="2800" b="1" dirty="0"/>
              <a:t>4.  Transparency</a:t>
            </a:r>
          </a:p>
          <a:p>
            <a:pPr marL="939800" lvl="2" indent="0">
              <a:buNone/>
            </a:pPr>
            <a:r>
              <a:rPr lang="en-US" b="1" dirty="0"/>
              <a:t>&gt;  Three Board Policies</a:t>
            </a:r>
          </a:p>
          <a:p>
            <a:pPr marL="939800" lvl="2" indent="0">
              <a:buNone/>
            </a:pPr>
            <a:endParaRPr lang="en-US" sz="1600" b="1" dirty="0"/>
          </a:p>
          <a:p>
            <a:pPr marL="25400" indent="0">
              <a:buNone/>
            </a:pPr>
            <a:r>
              <a:rPr lang="en-US" sz="2800" b="1" dirty="0"/>
              <a:t>5.  Prudent Management/Expenditures</a:t>
            </a:r>
          </a:p>
          <a:p>
            <a:pPr marL="939800" lvl="2" indent="0">
              <a:buNone/>
            </a:pPr>
            <a:r>
              <a:rPr lang="en-US" sz="2800" b="1" dirty="0"/>
              <a:t>&gt;  </a:t>
            </a:r>
            <a:r>
              <a:rPr lang="en-US" b="1" dirty="0"/>
              <a:t>Responsible/Necessary Spending </a:t>
            </a:r>
          </a:p>
          <a:p>
            <a:pPr marL="939800" lvl="2" indent="0">
              <a:buNone/>
            </a:pPr>
            <a:r>
              <a:rPr lang="en-US" b="1" dirty="0"/>
              <a:t>&gt;   Long-Range Planning Mindset</a:t>
            </a:r>
          </a:p>
          <a:p>
            <a:pPr marL="539750" indent="-514350">
              <a:buAutoNum type="arabicPeriod"/>
            </a:pPr>
            <a:endParaRPr lang="en-US" b="1" dirty="0"/>
          </a:p>
          <a:p>
            <a:pPr marL="25400" indent="0">
              <a:buNone/>
            </a:pPr>
            <a:endParaRPr lang="en-US" b="1" dirty="0"/>
          </a:p>
          <a:p>
            <a:pPr marL="25400" indent="0" algn="ctr">
              <a:buNone/>
            </a:pPr>
            <a:endParaRPr lang="en-US" b="1" u="sng" dirty="0"/>
          </a:p>
          <a:p>
            <a:pPr marL="25400" indent="0" algn="ctr">
              <a:buNone/>
            </a:pPr>
            <a:endParaRPr lang="en-US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2D62F0B-A25E-476A-8E5A-29B294CCC87D}"/>
              </a:ext>
            </a:extLst>
          </p:cNvPr>
          <p:cNvSpPr txBox="1"/>
          <p:nvPr/>
        </p:nvSpPr>
        <p:spPr>
          <a:xfrm>
            <a:off x="3188782" y="6347534"/>
            <a:ext cx="2294218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buSzPts val="1400"/>
            </a:pPr>
            <a:r>
              <a:rPr lang="en-US" sz="1200" dirty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PENN HILLS SCHOOL DISTRICT  </a:t>
            </a:r>
            <a:endParaRPr lang="en-US" sz="1200" dirty="0"/>
          </a:p>
          <a:p>
            <a:pPr lvl="0" algn="ctr">
              <a:buSzPts val="1400"/>
            </a:pPr>
            <a:r>
              <a:rPr lang="en-US" sz="1200" dirty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 SECOND AMENDMENT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6889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7818"/>
            <a:ext cx="8229600" cy="1773382"/>
          </a:xfrm>
        </p:spPr>
        <p:txBody>
          <a:bodyPr/>
          <a:lstStyle/>
          <a:p>
            <a:r>
              <a:rPr lang="en-US" b="1" dirty="0"/>
              <a:t>ACADEMICS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F612C56-D1E4-4579-8F6F-71CD9F864C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5400" indent="0" algn="ctr">
              <a:buNone/>
            </a:pPr>
            <a:r>
              <a:rPr lang="en-US" sz="3600" b="1" u="sng" dirty="0"/>
              <a:t>Progress Made </a:t>
            </a:r>
            <a:r>
              <a:rPr lang="en-US" sz="3600" b="1" dirty="0"/>
              <a:t>- Highlights</a:t>
            </a:r>
          </a:p>
          <a:p>
            <a:pPr marL="539750" indent="-514350">
              <a:buAutoNum type="arabicPeriod"/>
            </a:pPr>
            <a:r>
              <a:rPr lang="en-US" sz="3600" b="1" dirty="0"/>
              <a:t>Collaboration</a:t>
            </a:r>
          </a:p>
          <a:p>
            <a:pPr marL="539750" indent="-514350">
              <a:buAutoNum type="arabicPeriod"/>
            </a:pPr>
            <a:r>
              <a:rPr lang="en-US" sz="3600" b="1" dirty="0"/>
              <a:t>Virtual Instruction/Universal/Rigor</a:t>
            </a:r>
          </a:p>
          <a:p>
            <a:pPr marL="539750" indent="-514350">
              <a:buAutoNum type="arabicPeriod"/>
            </a:pPr>
            <a:r>
              <a:rPr lang="en-US" sz="3600" b="1" dirty="0"/>
              <a:t>Formative Assessment/Questioning</a:t>
            </a:r>
          </a:p>
          <a:p>
            <a:pPr marL="539750" indent="-514350">
              <a:buAutoNum type="arabicPeriod"/>
            </a:pPr>
            <a:r>
              <a:rPr lang="en-US" sz="3600" b="1" dirty="0"/>
              <a:t>Classroom Walkthroughs</a:t>
            </a:r>
          </a:p>
          <a:p>
            <a:pPr marL="539750" indent="-514350">
              <a:buAutoNum type="arabicPeriod"/>
            </a:pPr>
            <a:r>
              <a:rPr lang="en-US" sz="3600" b="1" dirty="0"/>
              <a:t>Middle School Transformation</a:t>
            </a:r>
          </a:p>
          <a:p>
            <a:pPr marL="539750" indent="-514350">
              <a:buAutoNum type="arabicPeriod"/>
            </a:pPr>
            <a:endParaRPr lang="en-US" b="1" dirty="0"/>
          </a:p>
          <a:p>
            <a:pPr marL="539750" indent="-514350">
              <a:buAutoNum type="arabicPeriod"/>
            </a:pPr>
            <a:endParaRPr lang="en-US" b="1" dirty="0"/>
          </a:p>
          <a:p>
            <a:pPr marL="25400" indent="0" algn="ctr">
              <a:buNone/>
            </a:pPr>
            <a:endParaRPr lang="en-US" b="1" u="sng" dirty="0"/>
          </a:p>
          <a:p>
            <a:pPr marL="25400" indent="0" algn="ctr">
              <a:buNone/>
            </a:pPr>
            <a:endParaRPr lang="en-US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2D62F0B-A25E-476A-8E5A-29B294CCC87D}"/>
              </a:ext>
            </a:extLst>
          </p:cNvPr>
          <p:cNvSpPr txBox="1"/>
          <p:nvPr/>
        </p:nvSpPr>
        <p:spPr>
          <a:xfrm>
            <a:off x="3188782" y="6347534"/>
            <a:ext cx="2294218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buSzPts val="1400"/>
            </a:pPr>
            <a:r>
              <a:rPr lang="en-US" sz="1200" dirty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PENN HILLS SCHOOL DISTRICT  </a:t>
            </a:r>
            <a:endParaRPr lang="en-US" sz="1200" dirty="0"/>
          </a:p>
          <a:p>
            <a:pPr lvl="0" algn="ctr">
              <a:buSzPts val="1400"/>
            </a:pPr>
            <a:r>
              <a:rPr lang="en-US" sz="1200" dirty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 SECOND AMENDMENT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6457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7818"/>
            <a:ext cx="8229600" cy="1773382"/>
          </a:xfrm>
        </p:spPr>
        <p:txBody>
          <a:bodyPr/>
          <a:lstStyle/>
          <a:p>
            <a:r>
              <a:rPr lang="en-US" b="1" dirty="0"/>
              <a:t>ACADEMICS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F612C56-D1E4-4579-8F6F-71CD9F864C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5400" indent="0" algn="ctr">
              <a:buNone/>
            </a:pPr>
            <a:r>
              <a:rPr lang="en-US" sz="3600" b="1" u="sng" dirty="0"/>
              <a:t>Moving Forward </a:t>
            </a:r>
            <a:r>
              <a:rPr lang="en-US" sz="3600" b="1" dirty="0"/>
              <a:t>- Highlights</a:t>
            </a:r>
          </a:p>
          <a:p>
            <a:pPr marL="539750" indent="-514350">
              <a:buAutoNum type="arabicPeriod"/>
            </a:pPr>
            <a:r>
              <a:rPr lang="en-US" sz="3600" b="1" dirty="0"/>
              <a:t>Professional Development</a:t>
            </a:r>
          </a:p>
          <a:p>
            <a:pPr marL="939800" lvl="2" indent="0">
              <a:buNone/>
            </a:pPr>
            <a:r>
              <a:rPr lang="en-US" sz="2800" b="1" dirty="0"/>
              <a:t>&gt;  In-House Expertise/Technology</a:t>
            </a:r>
          </a:p>
          <a:p>
            <a:pPr marL="539750" indent="-514350">
              <a:buAutoNum type="arabicPeriod"/>
            </a:pPr>
            <a:r>
              <a:rPr lang="en-US" sz="3600" b="1" dirty="0"/>
              <a:t>Collaboration Time</a:t>
            </a:r>
          </a:p>
          <a:p>
            <a:pPr marL="939800" lvl="2" indent="0">
              <a:buNone/>
            </a:pPr>
            <a:r>
              <a:rPr lang="en-US" sz="2800" b="1" dirty="0"/>
              <a:t>&gt;  Professional Learning Community</a:t>
            </a:r>
          </a:p>
          <a:p>
            <a:pPr marL="539750" indent="-514350">
              <a:buAutoNum type="arabicPeriod"/>
            </a:pPr>
            <a:r>
              <a:rPr lang="en-US" sz="3600" b="1" dirty="0"/>
              <a:t>School Climate/Culture</a:t>
            </a:r>
          </a:p>
          <a:p>
            <a:pPr marL="939800" lvl="2" indent="0">
              <a:buNone/>
            </a:pPr>
            <a:r>
              <a:rPr lang="en-US" sz="2800" b="1" dirty="0"/>
              <a:t>&gt;  Impact on Achievement</a:t>
            </a:r>
          </a:p>
          <a:p>
            <a:pPr marL="939800" lvl="2" indent="0">
              <a:buNone/>
            </a:pPr>
            <a:endParaRPr lang="en-US" sz="2800" b="1" dirty="0"/>
          </a:p>
          <a:p>
            <a:pPr marL="25400" indent="0">
              <a:buNone/>
            </a:pPr>
            <a:endParaRPr lang="en-US" b="1" dirty="0"/>
          </a:p>
          <a:p>
            <a:pPr marL="539750" indent="-514350">
              <a:buAutoNum type="arabicPeriod"/>
            </a:pPr>
            <a:endParaRPr lang="en-US" b="1" dirty="0"/>
          </a:p>
          <a:p>
            <a:pPr marL="25400" indent="0" algn="ctr">
              <a:buNone/>
            </a:pPr>
            <a:endParaRPr lang="en-US" b="1" u="sng" dirty="0"/>
          </a:p>
          <a:p>
            <a:pPr marL="25400" indent="0" algn="ctr">
              <a:buNone/>
            </a:pPr>
            <a:endParaRPr lang="en-US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2D62F0B-A25E-476A-8E5A-29B294CCC87D}"/>
              </a:ext>
            </a:extLst>
          </p:cNvPr>
          <p:cNvSpPr txBox="1"/>
          <p:nvPr/>
        </p:nvSpPr>
        <p:spPr>
          <a:xfrm>
            <a:off x="3188782" y="6347534"/>
            <a:ext cx="2294218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buSzPts val="1400"/>
            </a:pPr>
            <a:r>
              <a:rPr lang="en-US" sz="1200" dirty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PENN HILLS SCHOOL DISTRICT  </a:t>
            </a:r>
            <a:endParaRPr lang="en-US" sz="1200" dirty="0"/>
          </a:p>
          <a:p>
            <a:pPr lvl="0" algn="ctr">
              <a:buSzPts val="1400"/>
            </a:pPr>
            <a:r>
              <a:rPr lang="en-US" sz="1200" dirty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 SECOND AMENDMENT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9460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7818"/>
            <a:ext cx="8229600" cy="1773382"/>
          </a:xfrm>
        </p:spPr>
        <p:txBody>
          <a:bodyPr/>
          <a:lstStyle/>
          <a:p>
            <a:r>
              <a:rPr lang="en-US" b="1" dirty="0"/>
              <a:t>ACADEMICS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F612C56-D1E4-4579-8F6F-71CD9F864C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488831"/>
            <a:ext cx="8392886" cy="4525963"/>
          </a:xfrm>
        </p:spPr>
        <p:txBody>
          <a:bodyPr/>
          <a:lstStyle/>
          <a:p>
            <a:pPr marL="25400" indent="0" algn="ctr">
              <a:buNone/>
            </a:pPr>
            <a:r>
              <a:rPr lang="en-US" sz="3600" b="1" u="sng" dirty="0"/>
              <a:t>Moving Forward </a:t>
            </a:r>
            <a:r>
              <a:rPr lang="en-US" sz="3600" b="1" dirty="0"/>
              <a:t>- Highlights</a:t>
            </a:r>
          </a:p>
          <a:p>
            <a:pPr marL="25400" indent="0">
              <a:buNone/>
            </a:pPr>
            <a:r>
              <a:rPr lang="en-US" sz="3600" b="1" dirty="0"/>
              <a:t>4.   Diversity and Equity</a:t>
            </a:r>
          </a:p>
          <a:p>
            <a:pPr marL="939800" lvl="2" indent="0">
              <a:buNone/>
            </a:pPr>
            <a:r>
              <a:rPr lang="en-US" sz="2800" b="1" dirty="0"/>
              <a:t>&gt;  Policy/ Practice</a:t>
            </a:r>
          </a:p>
          <a:p>
            <a:pPr marL="25400" indent="0">
              <a:buNone/>
            </a:pPr>
            <a:r>
              <a:rPr lang="en-US" sz="3600" b="1" dirty="0"/>
              <a:t>5.   Connection to Financial Recovery</a:t>
            </a:r>
          </a:p>
          <a:p>
            <a:pPr marL="939800" lvl="2" indent="0">
              <a:buNone/>
            </a:pPr>
            <a:r>
              <a:rPr lang="en-US" sz="2800" b="1" dirty="0"/>
              <a:t>&gt;  </a:t>
            </a:r>
            <a:r>
              <a:rPr lang="en-US" sz="2800" b="1" dirty="0" smtClean="0"/>
              <a:t>Impact on Charter School Enrollment</a:t>
            </a:r>
            <a:endParaRPr lang="en-US" sz="2800" b="1" dirty="0"/>
          </a:p>
          <a:p>
            <a:pPr marL="939800" lvl="2" indent="0">
              <a:buNone/>
            </a:pPr>
            <a:r>
              <a:rPr lang="en-US" sz="2800" b="1" dirty="0"/>
              <a:t>&gt;  Professional and Academic Growth</a:t>
            </a:r>
          </a:p>
          <a:p>
            <a:pPr marL="939800" lvl="2" indent="0">
              <a:buNone/>
            </a:pPr>
            <a:r>
              <a:rPr lang="en-US" sz="2800" b="1" dirty="0"/>
              <a:t>&gt;  Evident in Student Achievement </a:t>
            </a:r>
          </a:p>
          <a:p>
            <a:pPr marL="539750" indent="-514350">
              <a:buAutoNum type="arabicPeriod"/>
            </a:pPr>
            <a:endParaRPr lang="en-US" b="1" dirty="0"/>
          </a:p>
          <a:p>
            <a:pPr marL="539750" indent="-514350">
              <a:buAutoNum type="arabicPeriod"/>
            </a:pPr>
            <a:endParaRPr lang="en-US" b="1" dirty="0"/>
          </a:p>
          <a:p>
            <a:pPr marL="25400" indent="0" algn="ctr">
              <a:buNone/>
            </a:pPr>
            <a:endParaRPr lang="en-US" b="1" u="sng" dirty="0"/>
          </a:p>
          <a:p>
            <a:pPr marL="25400" indent="0" algn="ctr">
              <a:buNone/>
            </a:pPr>
            <a:endParaRPr lang="en-US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2D62F0B-A25E-476A-8E5A-29B294CCC87D}"/>
              </a:ext>
            </a:extLst>
          </p:cNvPr>
          <p:cNvSpPr txBox="1"/>
          <p:nvPr/>
        </p:nvSpPr>
        <p:spPr>
          <a:xfrm>
            <a:off x="3188782" y="6347534"/>
            <a:ext cx="2294218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buSzPts val="1400"/>
            </a:pPr>
            <a:r>
              <a:rPr lang="en-US" sz="1200" dirty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PENN HILLS SCHOOL DISTRICT  </a:t>
            </a:r>
            <a:endParaRPr lang="en-US" sz="1200" dirty="0"/>
          </a:p>
          <a:p>
            <a:pPr lvl="0" algn="ctr">
              <a:buSzPts val="1400"/>
            </a:pPr>
            <a:r>
              <a:rPr lang="en-US" sz="1200" dirty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 SECOND AMENDMENT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9271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2607</TotalTime>
  <Words>352</Words>
  <Application>Microsoft Office PowerPoint</Application>
  <PresentationFormat>On-screen Show (4:3)</PresentationFormat>
  <Paragraphs>145</Paragraphs>
  <Slides>12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 Penn Hills School District</vt:lpstr>
      <vt:lpstr>Opening Remarks</vt:lpstr>
      <vt:lpstr>Why Another Amendment?</vt:lpstr>
      <vt:lpstr>FINANCES</vt:lpstr>
      <vt:lpstr>FINANCES</vt:lpstr>
      <vt:lpstr>FINANCES</vt:lpstr>
      <vt:lpstr>ACADEMICS</vt:lpstr>
      <vt:lpstr>ACADEMICS</vt:lpstr>
      <vt:lpstr>ACADEMICS</vt:lpstr>
      <vt:lpstr>ESSER Funds vs Tax Increases</vt:lpstr>
      <vt:lpstr>Miscellaneous</vt:lpstr>
      <vt:lpstr>Wrap-Up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Penn Hills School District  Final Proposed 2018-2019 General Fund Budget</dc:title>
  <dc:creator>Eileen Navish</dc:creator>
  <cp:lastModifiedBy>Daniel Matsook</cp:lastModifiedBy>
  <cp:revision>120</cp:revision>
  <cp:lastPrinted>2021-04-21T12:54:32Z</cp:lastPrinted>
  <dcterms:modified xsi:type="dcterms:W3CDTF">2021-04-21T15:51:15Z</dcterms:modified>
</cp:coreProperties>
</file>