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59" r:id="rId3"/>
    <p:sldMasterId id="2147483661" r:id="rId4"/>
    <p:sldMasterId id="2147483663" r:id="rId5"/>
  </p:sldMasterIdLst>
  <p:notesMasterIdLst>
    <p:notesMasterId r:id="rId26"/>
  </p:notesMasterIdLst>
  <p:sldIdLst>
    <p:sldId id="256" r:id="rId6"/>
    <p:sldId id="275" r:id="rId7"/>
    <p:sldId id="257" r:id="rId8"/>
    <p:sldId id="258" r:id="rId9"/>
    <p:sldId id="259" r:id="rId10"/>
    <p:sldId id="260" r:id="rId11"/>
    <p:sldId id="276" r:id="rId12"/>
    <p:sldId id="262" r:id="rId13"/>
    <p:sldId id="263" r:id="rId14"/>
    <p:sldId id="264" r:id="rId15"/>
    <p:sldId id="265" r:id="rId16"/>
    <p:sldId id="266" r:id="rId17"/>
    <p:sldId id="267" r:id="rId18"/>
    <p:sldId id="269" r:id="rId19"/>
    <p:sldId id="268" r:id="rId20"/>
    <p:sldId id="270" r:id="rId21"/>
    <p:sldId id="271" r:id="rId22"/>
    <p:sldId id="272" r:id="rId23"/>
    <p:sldId id="273" r:id="rId24"/>
    <p:sldId id="274" r:id="rId25"/>
  </p:sldIdLst>
  <p:sldSz cx="9144000" cy="6858000" type="screen4x3"/>
  <p:notesSz cx="6950075" cy="9236075"/>
  <p:embeddedFontLst>
    <p:embeddedFont>
      <p:font typeface="Bookman Old Style" panose="02050604050505020204" pitchFamily="18" charset="0"/>
      <p:regular r:id="rId27"/>
      <p:bold r:id="rId28"/>
      <p:italic r:id="rId29"/>
      <p:boldItalic r:id="rId30"/>
    </p:embeddedFont>
    <p:embeddedFont>
      <p:font typeface="Georgia" panose="02040502050405020303" pitchFamily="18" charset="0"/>
      <p:regular r:id="rId31"/>
      <p:bold r:id="rId32"/>
      <p:italic r:id="rId33"/>
      <p:boldItalic r:id="rId34"/>
    </p:embeddedFont>
    <p:embeddedFont>
      <p:font typeface="Palatino Linotype" panose="02040502050505030304" pitchFamily="18" charset="0"/>
      <p:regular r:id="rId35"/>
      <p:bold r:id="rId36"/>
      <p:italic r:id="rId37"/>
      <p:boldItalic r:id="rId38"/>
    </p:embeddedFont>
    <p:embeddedFont>
      <p:font typeface="Book Antiqua" panose="02040602050305030304" pitchFamily="18"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hazRcmf4msXFZYX9dWAPiQrBaD8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3084" autoAdjust="0"/>
  </p:normalViewPr>
  <p:slideViewPr>
    <p:cSldViewPr snapToGrid="0">
      <p:cViewPr>
        <p:scale>
          <a:sx n="86" d="100"/>
          <a:sy n="86" d="100"/>
        </p:scale>
        <p:origin x="-1494"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4"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58575" y="692700"/>
            <a:ext cx="4633600" cy="3463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000" y="4387125"/>
            <a:ext cx="5560050" cy="415622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4690755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notes"/>
          <p:cNvSpPr txBox="1">
            <a:spLocks noGrp="1"/>
          </p:cNvSpPr>
          <p:nvPr>
            <p:ph type="body" idx="1"/>
          </p:nvPr>
        </p:nvSpPr>
        <p:spPr>
          <a:xfrm>
            <a:off x="695000" y="4387125"/>
            <a:ext cx="5560050" cy="4156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1: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txBox="1">
            <a:spLocks noGrp="1"/>
          </p:cNvSpPr>
          <p:nvPr>
            <p:ph type="body" idx="1"/>
          </p:nvPr>
        </p:nvSpPr>
        <p:spPr>
          <a:xfrm>
            <a:off x="695000" y="4387125"/>
            <a:ext cx="5560050" cy="4156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11: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txBox="1">
            <a:spLocks noGrp="1"/>
          </p:cNvSpPr>
          <p:nvPr>
            <p:ph type="body" idx="1"/>
          </p:nvPr>
        </p:nvSpPr>
        <p:spPr>
          <a:xfrm>
            <a:off x="695000" y="4387125"/>
            <a:ext cx="5560050" cy="4156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12: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4:notes"/>
          <p:cNvSpPr txBox="1">
            <a:spLocks noGrp="1"/>
          </p:cNvSpPr>
          <p:nvPr>
            <p:ph type="body" idx="1"/>
          </p:nvPr>
        </p:nvSpPr>
        <p:spPr>
          <a:xfrm>
            <a:off x="695000" y="4387125"/>
            <a:ext cx="5560050" cy="4156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14: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3:notes"/>
          <p:cNvSpPr txBox="1">
            <a:spLocks noGrp="1"/>
          </p:cNvSpPr>
          <p:nvPr>
            <p:ph type="body" idx="1"/>
          </p:nvPr>
        </p:nvSpPr>
        <p:spPr>
          <a:xfrm>
            <a:off x="695000" y="4387125"/>
            <a:ext cx="5560050" cy="4156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p13: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5:notes"/>
          <p:cNvSpPr txBox="1">
            <a:spLocks noGrp="1"/>
          </p:cNvSpPr>
          <p:nvPr>
            <p:ph type="body" idx="1"/>
          </p:nvPr>
        </p:nvSpPr>
        <p:spPr>
          <a:xfrm>
            <a:off x="695000" y="4387125"/>
            <a:ext cx="5560050" cy="4156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15: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6:notes"/>
          <p:cNvSpPr txBox="1">
            <a:spLocks noGrp="1"/>
          </p:cNvSpPr>
          <p:nvPr>
            <p:ph type="body" idx="1"/>
          </p:nvPr>
        </p:nvSpPr>
        <p:spPr>
          <a:xfrm>
            <a:off x="695000" y="4387125"/>
            <a:ext cx="5560050" cy="4156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p16: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7:notes"/>
          <p:cNvSpPr txBox="1">
            <a:spLocks noGrp="1"/>
          </p:cNvSpPr>
          <p:nvPr>
            <p:ph type="body" idx="1"/>
          </p:nvPr>
        </p:nvSpPr>
        <p:spPr>
          <a:xfrm>
            <a:off x="695000" y="4387125"/>
            <a:ext cx="5560050" cy="4156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p17: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8:notes"/>
          <p:cNvSpPr txBox="1">
            <a:spLocks noGrp="1"/>
          </p:cNvSpPr>
          <p:nvPr>
            <p:ph type="body" idx="1"/>
          </p:nvPr>
        </p:nvSpPr>
        <p:spPr>
          <a:xfrm>
            <a:off x="695000" y="4387125"/>
            <a:ext cx="5560050" cy="4156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p18: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9:notes"/>
          <p:cNvSpPr txBox="1">
            <a:spLocks noGrp="1"/>
          </p:cNvSpPr>
          <p:nvPr>
            <p:ph type="body" idx="1"/>
          </p:nvPr>
        </p:nvSpPr>
        <p:spPr>
          <a:xfrm>
            <a:off x="695000" y="4387125"/>
            <a:ext cx="5560050" cy="4156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p19: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2:notes"/>
          <p:cNvSpPr txBox="1">
            <a:spLocks noGrp="1"/>
          </p:cNvSpPr>
          <p:nvPr>
            <p:ph type="body" idx="1"/>
          </p:nvPr>
        </p:nvSpPr>
        <p:spPr>
          <a:xfrm>
            <a:off x="695000" y="4387125"/>
            <a:ext cx="5560050" cy="4156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2: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3:notes"/>
          <p:cNvSpPr txBox="1">
            <a:spLocks noGrp="1"/>
          </p:cNvSpPr>
          <p:nvPr>
            <p:ph type="body" idx="1"/>
          </p:nvPr>
        </p:nvSpPr>
        <p:spPr>
          <a:xfrm>
            <a:off x="695000" y="4387125"/>
            <a:ext cx="5560050" cy="4156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3: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4:notes"/>
          <p:cNvSpPr txBox="1">
            <a:spLocks noGrp="1"/>
          </p:cNvSpPr>
          <p:nvPr>
            <p:ph type="body" idx="1"/>
          </p:nvPr>
        </p:nvSpPr>
        <p:spPr>
          <a:xfrm>
            <a:off x="695000" y="4387125"/>
            <a:ext cx="5560050" cy="4156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4: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95000" y="4387125"/>
            <a:ext cx="5560050" cy="4156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5: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txBox="1">
            <a:spLocks noGrp="1"/>
          </p:cNvSpPr>
          <p:nvPr>
            <p:ph type="body" idx="1"/>
          </p:nvPr>
        </p:nvSpPr>
        <p:spPr>
          <a:xfrm>
            <a:off x="695000" y="4387125"/>
            <a:ext cx="5560050" cy="4156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7: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8:notes"/>
          <p:cNvSpPr txBox="1">
            <a:spLocks noGrp="1"/>
          </p:cNvSpPr>
          <p:nvPr>
            <p:ph type="body" idx="1"/>
          </p:nvPr>
        </p:nvSpPr>
        <p:spPr>
          <a:xfrm>
            <a:off x="695000" y="4387125"/>
            <a:ext cx="5560050" cy="4156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8: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95000" y="4387125"/>
            <a:ext cx="5560050" cy="4156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9: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95000" y="4387125"/>
            <a:ext cx="5560050" cy="4156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p10: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1"/>
          <p:cNvSpPr txBox="1">
            <a:spLocks noGrp="1"/>
          </p:cNvSpPr>
          <p:nvPr>
            <p:ph type="ctrTitle"/>
          </p:nvPr>
        </p:nvSpPr>
        <p:spPr>
          <a:xfrm>
            <a:off x="685800" y="1371600"/>
            <a:ext cx="7848600" cy="19272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5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1"/>
          <p:cNvSpPr txBox="1">
            <a:spLocks noGrp="1"/>
          </p:cNvSpPr>
          <p:nvPr>
            <p:ph type="subTitle" idx="1"/>
          </p:nvPr>
        </p:nvSpPr>
        <p:spPr>
          <a:xfrm>
            <a:off x="685800" y="3505200"/>
            <a:ext cx="6400800" cy="1752600"/>
          </a:xfrm>
          <a:prstGeom prst="rect">
            <a:avLst/>
          </a:prstGeom>
          <a:noFill/>
          <a:ln>
            <a:noFill/>
          </a:ln>
        </p:spPr>
        <p:txBody>
          <a:bodyPr spcFirstLastPara="1" wrap="square" lIns="91425" tIns="45700" rIns="91425" bIns="45700" anchor="t" anchorCtr="0">
            <a:noAutofit/>
          </a:bodyPr>
          <a:lstStyle>
            <a:lvl1pPr lvl="0" algn="l">
              <a:spcBef>
                <a:spcPts val="480"/>
              </a:spcBef>
              <a:spcAft>
                <a:spcPts val="0"/>
              </a:spcAft>
              <a:buSzPts val="2040"/>
              <a:buNone/>
              <a:defRPr>
                <a:solidFill>
                  <a:srgbClr val="55556F"/>
                </a:solidFill>
              </a:defRPr>
            </a:lvl1pPr>
            <a:lvl2pPr lvl="1" algn="ctr">
              <a:spcBef>
                <a:spcPts val="400"/>
              </a:spcBef>
              <a:spcAft>
                <a:spcPts val="0"/>
              </a:spcAft>
              <a:buSzPts val="1700"/>
              <a:buNone/>
              <a:defRPr>
                <a:solidFill>
                  <a:srgbClr val="8B8B8D"/>
                </a:solidFill>
              </a:defRPr>
            </a:lvl2pPr>
            <a:lvl3pPr lvl="2" algn="ctr">
              <a:spcBef>
                <a:spcPts val="360"/>
              </a:spcBef>
              <a:spcAft>
                <a:spcPts val="0"/>
              </a:spcAft>
              <a:buSzPts val="1620"/>
              <a:buNone/>
              <a:defRPr>
                <a:solidFill>
                  <a:srgbClr val="8B8B8D"/>
                </a:solidFill>
              </a:defRPr>
            </a:lvl3pPr>
            <a:lvl4pPr lvl="3" algn="ctr">
              <a:spcBef>
                <a:spcPts val="320"/>
              </a:spcBef>
              <a:spcAft>
                <a:spcPts val="0"/>
              </a:spcAft>
              <a:buSzPts val="1600"/>
              <a:buNone/>
              <a:defRPr>
                <a:solidFill>
                  <a:srgbClr val="8B8B8D"/>
                </a:solidFill>
              </a:defRPr>
            </a:lvl4pPr>
            <a:lvl5pPr lvl="4" algn="ctr">
              <a:spcBef>
                <a:spcPts val="280"/>
              </a:spcBef>
              <a:spcAft>
                <a:spcPts val="0"/>
              </a:spcAft>
              <a:buSzPts val="1400"/>
              <a:buNone/>
              <a:defRPr>
                <a:solidFill>
                  <a:srgbClr val="8B8B8D"/>
                </a:solidFill>
              </a:defRPr>
            </a:lvl5pPr>
            <a:lvl6pPr lvl="5" algn="ctr">
              <a:spcBef>
                <a:spcPts val="260"/>
              </a:spcBef>
              <a:spcAft>
                <a:spcPts val="0"/>
              </a:spcAft>
              <a:buSzPts val="1300"/>
              <a:buNone/>
              <a:defRPr>
                <a:solidFill>
                  <a:srgbClr val="8B8B8D"/>
                </a:solidFill>
              </a:defRPr>
            </a:lvl6pPr>
            <a:lvl7pPr lvl="6" algn="ctr">
              <a:spcBef>
                <a:spcPts val="260"/>
              </a:spcBef>
              <a:spcAft>
                <a:spcPts val="0"/>
              </a:spcAft>
              <a:buSzPts val="1300"/>
              <a:buNone/>
              <a:defRPr>
                <a:solidFill>
                  <a:srgbClr val="8B8B8D"/>
                </a:solidFill>
              </a:defRPr>
            </a:lvl7pPr>
            <a:lvl8pPr lvl="7" algn="ctr">
              <a:spcBef>
                <a:spcPts val="260"/>
              </a:spcBef>
              <a:spcAft>
                <a:spcPts val="0"/>
              </a:spcAft>
              <a:buSzPts val="1300"/>
              <a:buNone/>
              <a:defRPr>
                <a:solidFill>
                  <a:srgbClr val="8B8B8D"/>
                </a:solidFill>
              </a:defRPr>
            </a:lvl8pPr>
            <a:lvl9pPr lvl="8" algn="ctr">
              <a:spcBef>
                <a:spcPts val="260"/>
              </a:spcBef>
              <a:spcAft>
                <a:spcPts val="0"/>
              </a:spcAft>
              <a:buSzPts val="1300"/>
              <a:buNone/>
              <a:defRPr>
                <a:solidFill>
                  <a:srgbClr val="8B8B8D"/>
                </a:solidFill>
              </a:defRPr>
            </a:lvl9pPr>
          </a:lstStyle>
          <a:p>
            <a:endParaRPr/>
          </a:p>
        </p:txBody>
      </p:sp>
      <p:sp>
        <p:nvSpPr>
          <p:cNvPr id="17" name="Google Shape;17;p21"/>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1"/>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1"/>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0"/>
        <p:cNvGrpSpPr/>
        <p:nvPr/>
      </p:nvGrpSpPr>
      <p:grpSpPr>
        <a:xfrm>
          <a:off x="0" y="0"/>
          <a:ext cx="0" cy="0"/>
          <a:chOff x="0" y="0"/>
          <a:chExt cx="0" cy="0"/>
        </a:xfrm>
      </p:grpSpPr>
      <p:sp>
        <p:nvSpPr>
          <p:cNvPr id="101" name="Google Shape;101;p34"/>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34"/>
          <p:cNvSpPr txBox="1">
            <a:spLocks noGrp="1"/>
          </p:cNvSpPr>
          <p:nvPr>
            <p:ph type="body" idx="1"/>
          </p:nvPr>
        </p:nvSpPr>
        <p:spPr>
          <a:xfrm>
            <a:off x="457200" y="1676400"/>
            <a:ext cx="3931920" cy="639762"/>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1700"/>
              <a:buNone/>
              <a:defRPr sz="2000" b="0">
                <a:solidFill>
                  <a:schemeClr val="dk2"/>
                </a:solidFill>
              </a:defRPr>
            </a:lvl1pPr>
            <a:lvl2pPr marL="914400" lvl="1" indent="-228600" algn="l">
              <a:spcBef>
                <a:spcPts val="400"/>
              </a:spcBef>
              <a:spcAft>
                <a:spcPts val="0"/>
              </a:spcAft>
              <a:buSzPts val="1700"/>
              <a:buNone/>
              <a:defRPr sz="2000" b="1"/>
            </a:lvl2pPr>
            <a:lvl3pPr marL="1371600" lvl="2" indent="-228600" algn="l">
              <a:spcBef>
                <a:spcPts val="360"/>
              </a:spcBef>
              <a:spcAft>
                <a:spcPts val="0"/>
              </a:spcAft>
              <a:buSzPts val="162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103" name="Google Shape;103;p34"/>
          <p:cNvSpPr txBox="1">
            <a:spLocks noGrp="1"/>
          </p:cNvSpPr>
          <p:nvPr>
            <p:ph type="body" idx="2"/>
          </p:nvPr>
        </p:nvSpPr>
        <p:spPr>
          <a:xfrm>
            <a:off x="457200" y="2438400"/>
            <a:ext cx="3931920" cy="3951288"/>
          </a:xfrm>
          <a:prstGeom prst="rect">
            <a:avLst/>
          </a:prstGeom>
          <a:noFill/>
          <a:ln>
            <a:noFill/>
          </a:ln>
        </p:spPr>
        <p:txBody>
          <a:bodyPr spcFirstLastPara="1" wrap="square" lIns="91425" tIns="45700" rIns="91425" bIns="45700" anchor="t" anchorCtr="0">
            <a:noAutofit/>
          </a:bodyPr>
          <a:lstStyle>
            <a:lvl1pPr marL="457200" lvl="0" indent="-358140" algn="l">
              <a:spcBef>
                <a:spcPts val="480"/>
              </a:spcBef>
              <a:spcAft>
                <a:spcPts val="0"/>
              </a:spcAft>
              <a:buSzPts val="2040"/>
              <a:buChar char="•"/>
              <a:defRPr sz="2400"/>
            </a:lvl1pPr>
            <a:lvl2pPr marL="914400" lvl="1" indent="-336550" algn="l">
              <a:spcBef>
                <a:spcPts val="400"/>
              </a:spcBef>
              <a:spcAft>
                <a:spcPts val="0"/>
              </a:spcAft>
              <a:buSzPts val="1700"/>
              <a:buChar char="•"/>
              <a:defRPr sz="2000"/>
            </a:lvl2pPr>
            <a:lvl3pPr marL="1371600" lvl="2" indent="-331469" algn="l">
              <a:spcBef>
                <a:spcPts val="360"/>
              </a:spcBef>
              <a:spcAft>
                <a:spcPts val="0"/>
              </a:spcAft>
              <a:buSzPts val="162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104" name="Google Shape;104;p34"/>
          <p:cNvSpPr txBox="1">
            <a:spLocks noGrp="1"/>
          </p:cNvSpPr>
          <p:nvPr>
            <p:ph type="body" idx="3"/>
          </p:nvPr>
        </p:nvSpPr>
        <p:spPr>
          <a:xfrm>
            <a:off x="4754880" y="1676400"/>
            <a:ext cx="3931920" cy="639762"/>
          </a:xfrm>
          <a:prstGeom prst="rect">
            <a:avLst/>
          </a:prstGeom>
          <a:noFill/>
          <a:ln>
            <a:noFill/>
          </a:ln>
        </p:spPr>
        <p:txBody>
          <a:bodyPr spcFirstLastPara="1" wrap="square" lIns="91425" tIns="45700" rIns="91425" bIns="45700" anchor="ctr" anchorCtr="0">
            <a:normAutofit/>
          </a:bodyPr>
          <a:lstStyle>
            <a:lvl1pPr marL="457200" lvl="0" indent="-228600" algn="ctr">
              <a:spcBef>
                <a:spcPts val="400"/>
              </a:spcBef>
              <a:spcAft>
                <a:spcPts val="0"/>
              </a:spcAft>
              <a:buSzPts val="1700"/>
              <a:buNone/>
              <a:defRPr sz="2000" b="0">
                <a:solidFill>
                  <a:schemeClr val="dk2"/>
                </a:solidFill>
                <a:latin typeface="Arial"/>
                <a:ea typeface="Arial"/>
                <a:cs typeface="Arial"/>
                <a:sym typeface="Arial"/>
              </a:defRPr>
            </a:lvl1pPr>
            <a:lvl2pPr marL="914400" lvl="1" indent="-228600" algn="l">
              <a:spcBef>
                <a:spcPts val="400"/>
              </a:spcBef>
              <a:spcAft>
                <a:spcPts val="0"/>
              </a:spcAft>
              <a:buSzPts val="1700"/>
              <a:buNone/>
              <a:defRPr sz="2000" b="1"/>
            </a:lvl2pPr>
            <a:lvl3pPr marL="1371600" lvl="2" indent="-228600" algn="l">
              <a:spcBef>
                <a:spcPts val="360"/>
              </a:spcBef>
              <a:spcAft>
                <a:spcPts val="0"/>
              </a:spcAft>
              <a:buSzPts val="162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105" name="Google Shape;105;p34"/>
          <p:cNvSpPr txBox="1">
            <a:spLocks noGrp="1"/>
          </p:cNvSpPr>
          <p:nvPr>
            <p:ph type="body" idx="4"/>
          </p:nvPr>
        </p:nvSpPr>
        <p:spPr>
          <a:xfrm>
            <a:off x="4754880" y="2438400"/>
            <a:ext cx="3931920" cy="3951288"/>
          </a:xfrm>
          <a:prstGeom prst="rect">
            <a:avLst/>
          </a:prstGeom>
          <a:noFill/>
          <a:ln>
            <a:noFill/>
          </a:ln>
        </p:spPr>
        <p:txBody>
          <a:bodyPr spcFirstLastPara="1" wrap="square" lIns="91425" tIns="45700" rIns="91425" bIns="45700" anchor="t" anchorCtr="0">
            <a:noAutofit/>
          </a:bodyPr>
          <a:lstStyle>
            <a:lvl1pPr marL="457200" lvl="0" indent="-358140" algn="l">
              <a:spcBef>
                <a:spcPts val="480"/>
              </a:spcBef>
              <a:spcAft>
                <a:spcPts val="0"/>
              </a:spcAft>
              <a:buSzPts val="2040"/>
              <a:buChar char="•"/>
              <a:defRPr sz="2400"/>
            </a:lvl1pPr>
            <a:lvl2pPr marL="914400" lvl="1" indent="-336550" algn="l">
              <a:spcBef>
                <a:spcPts val="400"/>
              </a:spcBef>
              <a:spcAft>
                <a:spcPts val="0"/>
              </a:spcAft>
              <a:buSzPts val="1700"/>
              <a:buChar char="•"/>
              <a:defRPr sz="2000"/>
            </a:lvl2pPr>
            <a:lvl3pPr marL="1371600" lvl="2" indent="-331469" algn="l">
              <a:spcBef>
                <a:spcPts val="360"/>
              </a:spcBef>
              <a:spcAft>
                <a:spcPts val="0"/>
              </a:spcAft>
              <a:buSzPts val="162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106" name="Google Shape;106;p34"/>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34"/>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34"/>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8"/>
        <p:cNvGrpSpPr/>
        <p:nvPr/>
      </p:nvGrpSpPr>
      <p:grpSpPr>
        <a:xfrm>
          <a:off x="0" y="0"/>
          <a:ext cx="0" cy="0"/>
          <a:chOff x="0" y="0"/>
          <a:chExt cx="0" cy="0"/>
        </a:xfrm>
      </p:grpSpPr>
      <p:sp>
        <p:nvSpPr>
          <p:cNvPr id="119" name="Google Shape;119;p36"/>
          <p:cNvSpPr txBox="1">
            <a:spLocks noGrp="1"/>
          </p:cNvSpPr>
          <p:nvPr>
            <p:ph type="title"/>
          </p:nvPr>
        </p:nvSpPr>
        <p:spPr>
          <a:xfrm>
            <a:off x="457200" y="792080"/>
            <a:ext cx="2139696" cy="126187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36"/>
          <p:cNvSpPr txBox="1">
            <a:spLocks noGrp="1"/>
          </p:cNvSpPr>
          <p:nvPr>
            <p:ph type="body" idx="1"/>
          </p:nvPr>
        </p:nvSpPr>
        <p:spPr>
          <a:xfrm>
            <a:off x="2971800" y="792080"/>
            <a:ext cx="5715000" cy="5577840"/>
          </a:xfrm>
          <a:prstGeom prst="rect">
            <a:avLst/>
          </a:prstGeom>
          <a:noFill/>
          <a:ln>
            <a:noFill/>
          </a:ln>
        </p:spPr>
        <p:txBody>
          <a:bodyPr spcFirstLastPara="1" wrap="square" lIns="91425" tIns="45700" rIns="91425" bIns="45700" anchor="t" anchorCtr="0">
            <a:noAutofit/>
          </a:bodyPr>
          <a:lstStyle>
            <a:lvl1pPr marL="457200" lvl="0" indent="-401320" algn="l">
              <a:spcBef>
                <a:spcPts val="640"/>
              </a:spcBef>
              <a:spcAft>
                <a:spcPts val="0"/>
              </a:spcAft>
              <a:buSzPts val="2720"/>
              <a:buChar char="•"/>
              <a:defRPr sz="3200"/>
            </a:lvl1pPr>
            <a:lvl2pPr marL="914400" lvl="1" indent="-379730" algn="l">
              <a:spcBef>
                <a:spcPts val="560"/>
              </a:spcBef>
              <a:spcAft>
                <a:spcPts val="0"/>
              </a:spcAft>
              <a:buSzPts val="2380"/>
              <a:buChar char="•"/>
              <a:defRPr sz="2800"/>
            </a:lvl2pPr>
            <a:lvl3pPr marL="1371600" lvl="2" indent="-365760" algn="l">
              <a:spcBef>
                <a:spcPts val="480"/>
              </a:spcBef>
              <a:spcAft>
                <a:spcPts val="0"/>
              </a:spcAft>
              <a:buSzPts val="2160"/>
              <a:buChar char="•"/>
              <a:defRPr sz="2400"/>
            </a:lvl3pPr>
            <a:lvl4pPr marL="1828800" lvl="3" indent="-355600" algn="l">
              <a:spcBef>
                <a:spcPts val="400"/>
              </a:spcBef>
              <a:spcAft>
                <a:spcPts val="0"/>
              </a:spcAft>
              <a:buSzPts val="2000"/>
              <a:buChar char="•"/>
              <a:defRPr sz="2000"/>
            </a:lvl4pPr>
            <a:lvl5pPr marL="2286000" lvl="4" indent="-355600" algn="l">
              <a:spcBef>
                <a:spcPts val="400"/>
              </a:spcBef>
              <a:spcAft>
                <a:spcPts val="0"/>
              </a:spcAft>
              <a:buSzPts val="2000"/>
              <a:buChar char="•"/>
              <a:defRPr sz="2000"/>
            </a:lvl5pPr>
            <a:lvl6pPr marL="2743200" lvl="5" indent="-355600" algn="l">
              <a:spcBef>
                <a:spcPts val="400"/>
              </a:spcBef>
              <a:spcAft>
                <a:spcPts val="0"/>
              </a:spcAft>
              <a:buSzPts val="2000"/>
              <a:buChar char="•"/>
              <a:defRPr sz="2000"/>
            </a:lvl6pPr>
            <a:lvl7pPr marL="3200400" lvl="6" indent="-355600" algn="l">
              <a:spcBef>
                <a:spcPts val="400"/>
              </a:spcBef>
              <a:spcAft>
                <a:spcPts val="0"/>
              </a:spcAft>
              <a:buSzPts val="2000"/>
              <a:buChar char="•"/>
              <a:defRPr sz="2000"/>
            </a:lvl7pPr>
            <a:lvl8pPr marL="3657600" lvl="7" indent="-355600" algn="l">
              <a:spcBef>
                <a:spcPts val="400"/>
              </a:spcBef>
              <a:spcAft>
                <a:spcPts val="0"/>
              </a:spcAft>
              <a:buSzPts val="2000"/>
              <a:buChar char="•"/>
              <a:defRPr sz="2000"/>
            </a:lvl8pPr>
            <a:lvl9pPr marL="4114800" lvl="8" indent="-355600" algn="l">
              <a:spcBef>
                <a:spcPts val="400"/>
              </a:spcBef>
              <a:spcAft>
                <a:spcPts val="0"/>
              </a:spcAft>
              <a:buSzPts val="2000"/>
              <a:buChar char="•"/>
              <a:defRPr sz="2000"/>
            </a:lvl9pPr>
          </a:lstStyle>
          <a:p>
            <a:endParaRPr/>
          </a:p>
        </p:txBody>
      </p:sp>
      <p:sp>
        <p:nvSpPr>
          <p:cNvPr id="121" name="Google Shape;121;p36"/>
          <p:cNvSpPr txBox="1">
            <a:spLocks noGrp="1"/>
          </p:cNvSpPr>
          <p:nvPr>
            <p:ph type="body" idx="2"/>
          </p:nvPr>
        </p:nvSpPr>
        <p:spPr>
          <a:xfrm>
            <a:off x="457201" y="2130552"/>
            <a:ext cx="2139696" cy="4243615"/>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190"/>
              <a:buNone/>
              <a:defRPr sz="1400"/>
            </a:lvl1pPr>
            <a:lvl2pPr marL="914400" lvl="1" indent="-228600" algn="l">
              <a:spcBef>
                <a:spcPts val="240"/>
              </a:spcBef>
              <a:spcAft>
                <a:spcPts val="0"/>
              </a:spcAft>
              <a:buSzPts val="1020"/>
              <a:buNone/>
              <a:defRPr sz="1200"/>
            </a:lvl2pPr>
            <a:lvl3pPr marL="1371600" lvl="2" indent="-228600" algn="l">
              <a:spcBef>
                <a:spcPts val="200"/>
              </a:spcBef>
              <a:spcAft>
                <a:spcPts val="0"/>
              </a:spcAft>
              <a:buSzPts val="9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122" name="Google Shape;122;p36"/>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36"/>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36"/>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25755" algn="l">
              <a:spcBef>
                <a:spcPts val="360"/>
              </a:spcBef>
              <a:spcAft>
                <a:spcPts val="0"/>
              </a:spcAft>
              <a:buSzPts val="1530"/>
              <a:buChar char="•"/>
              <a:defRPr/>
            </a:lvl1pPr>
            <a:lvl2pPr marL="914400" lvl="1" indent="-325755" algn="l">
              <a:spcBef>
                <a:spcPts val="360"/>
              </a:spcBef>
              <a:spcAft>
                <a:spcPts val="0"/>
              </a:spcAft>
              <a:buSzPts val="1530"/>
              <a:buChar char="•"/>
              <a:defRPr/>
            </a:lvl2pPr>
            <a:lvl3pPr marL="1371600" lvl="2" indent="-331469" algn="l">
              <a:spcBef>
                <a:spcPts val="360"/>
              </a:spcBef>
              <a:spcAft>
                <a:spcPts val="0"/>
              </a:spcAft>
              <a:buSzPts val="162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1" name="Google Shape;31;p23"/>
          <p:cNvSpPr>
            <a:spLocks noGrp="1"/>
          </p:cNvSpPr>
          <p:nvPr>
            <p:ph type="clipArt" idx="2"/>
          </p:nvPr>
        </p:nvSpPr>
        <p:spPr>
          <a:xfrm>
            <a:off x="4648200" y="1981200"/>
            <a:ext cx="3810000" cy="4114800"/>
          </a:xfrm>
          <a:prstGeom prst="rect">
            <a:avLst/>
          </a:prstGeom>
          <a:noFill/>
          <a:ln>
            <a:noFill/>
          </a:ln>
        </p:spPr>
      </p:sp>
      <p:sp>
        <p:nvSpPr>
          <p:cNvPr id="32" name="Google Shape;32;p23"/>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3"/>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3"/>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24"/>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4"/>
          <p:cNvSpPr txBox="1">
            <a:spLocks noGrp="1"/>
          </p:cNvSpPr>
          <p:nvPr>
            <p:ph type="body" idx="1"/>
          </p:nvPr>
        </p:nvSpPr>
        <p:spPr>
          <a:xfrm>
            <a:off x="457200" y="1673352"/>
            <a:ext cx="4038600" cy="4718304"/>
          </a:xfrm>
          <a:prstGeom prst="rect">
            <a:avLst/>
          </a:prstGeom>
          <a:noFill/>
          <a:ln>
            <a:noFill/>
          </a:ln>
        </p:spPr>
        <p:txBody>
          <a:bodyPr spcFirstLastPara="1" wrap="square" lIns="91425" tIns="45700" rIns="91425" bIns="45700" anchor="t" anchorCtr="0">
            <a:noAutofit/>
          </a:bodyPr>
          <a:lstStyle>
            <a:lvl1pPr marL="457200" lvl="0" indent="-379730" algn="l">
              <a:spcBef>
                <a:spcPts val="560"/>
              </a:spcBef>
              <a:spcAft>
                <a:spcPts val="0"/>
              </a:spcAft>
              <a:buSzPts val="2380"/>
              <a:buChar char="•"/>
              <a:defRPr sz="2800"/>
            </a:lvl1pPr>
            <a:lvl2pPr marL="914400" lvl="1" indent="-358140" algn="l">
              <a:spcBef>
                <a:spcPts val="480"/>
              </a:spcBef>
              <a:spcAft>
                <a:spcPts val="0"/>
              </a:spcAft>
              <a:buSzPts val="2040"/>
              <a:buChar char="•"/>
              <a:defRPr sz="2400"/>
            </a:lvl2pPr>
            <a:lvl3pPr marL="1371600" lvl="2" indent="-342900" algn="l">
              <a:spcBef>
                <a:spcPts val="400"/>
              </a:spcBef>
              <a:spcAft>
                <a:spcPts val="0"/>
              </a:spcAft>
              <a:buSzPts val="18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38" name="Google Shape;38;p24"/>
          <p:cNvSpPr txBox="1">
            <a:spLocks noGrp="1"/>
          </p:cNvSpPr>
          <p:nvPr>
            <p:ph type="body" idx="2"/>
          </p:nvPr>
        </p:nvSpPr>
        <p:spPr>
          <a:xfrm>
            <a:off x="4648200" y="1673352"/>
            <a:ext cx="4038600" cy="4718304"/>
          </a:xfrm>
          <a:prstGeom prst="rect">
            <a:avLst/>
          </a:prstGeom>
          <a:noFill/>
          <a:ln>
            <a:noFill/>
          </a:ln>
        </p:spPr>
        <p:txBody>
          <a:bodyPr spcFirstLastPara="1" wrap="square" lIns="91425" tIns="45700" rIns="91425" bIns="45700" anchor="t" anchorCtr="0">
            <a:noAutofit/>
          </a:bodyPr>
          <a:lstStyle>
            <a:lvl1pPr marL="457200" lvl="0" indent="-379730" algn="l">
              <a:spcBef>
                <a:spcPts val="560"/>
              </a:spcBef>
              <a:spcAft>
                <a:spcPts val="0"/>
              </a:spcAft>
              <a:buSzPts val="2380"/>
              <a:buChar char="•"/>
              <a:defRPr sz="2800"/>
            </a:lvl1pPr>
            <a:lvl2pPr marL="914400" lvl="1" indent="-358140" algn="l">
              <a:spcBef>
                <a:spcPts val="480"/>
              </a:spcBef>
              <a:spcAft>
                <a:spcPts val="0"/>
              </a:spcAft>
              <a:buSzPts val="2040"/>
              <a:buChar char="•"/>
              <a:defRPr sz="2400"/>
            </a:lvl2pPr>
            <a:lvl3pPr marL="1371600" lvl="2" indent="-342900" algn="l">
              <a:spcBef>
                <a:spcPts val="400"/>
              </a:spcBef>
              <a:spcAft>
                <a:spcPts val="0"/>
              </a:spcAft>
              <a:buSzPts val="18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39" name="Google Shape;39;p24"/>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4"/>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4"/>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
        <p:cNvGrpSpPr/>
        <p:nvPr/>
      </p:nvGrpSpPr>
      <p:grpSpPr>
        <a:xfrm>
          <a:off x="0" y="0"/>
          <a:ext cx="0" cy="0"/>
          <a:chOff x="0" y="0"/>
          <a:chExt cx="0" cy="0"/>
        </a:xfrm>
      </p:grpSpPr>
      <p:sp>
        <p:nvSpPr>
          <p:cNvPr id="43" name="Google Shape;43;p25"/>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5"/>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lvl1pPr marL="457200" lvl="0" indent="-325755" algn="l">
              <a:spcBef>
                <a:spcPts val="360"/>
              </a:spcBef>
              <a:spcAft>
                <a:spcPts val="0"/>
              </a:spcAft>
              <a:buSzPts val="1530"/>
              <a:buChar char="•"/>
              <a:defRPr/>
            </a:lvl1pPr>
            <a:lvl2pPr marL="914400" lvl="1" indent="-325755" algn="l">
              <a:spcBef>
                <a:spcPts val="360"/>
              </a:spcBef>
              <a:spcAft>
                <a:spcPts val="0"/>
              </a:spcAft>
              <a:buSzPts val="1530"/>
              <a:buChar char="•"/>
              <a:defRPr/>
            </a:lvl2pPr>
            <a:lvl3pPr marL="1371600" lvl="2" indent="-331469" algn="l">
              <a:spcBef>
                <a:spcPts val="360"/>
              </a:spcBef>
              <a:spcAft>
                <a:spcPts val="0"/>
              </a:spcAft>
              <a:buSzPts val="162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45" name="Google Shape;45;p25"/>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5"/>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5"/>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27"/>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7"/>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7"/>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7"/>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28"/>
          <p:cNvSpPr txBox="1">
            <a:spLocks noGrp="1"/>
          </p:cNvSpPr>
          <p:nvPr>
            <p:ph type="title"/>
          </p:nvPr>
        </p:nvSpPr>
        <p:spPr>
          <a:xfrm rot="5400000">
            <a:off x="4724400" y="2514600"/>
            <a:ext cx="5867400" cy="2057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8"/>
          <p:cNvSpPr txBox="1">
            <a:spLocks noGrp="1"/>
          </p:cNvSpPr>
          <p:nvPr>
            <p:ph type="body" idx="1"/>
          </p:nvPr>
        </p:nvSpPr>
        <p:spPr>
          <a:xfrm rot="5400000">
            <a:off x="533400" y="533400"/>
            <a:ext cx="5867400" cy="6019800"/>
          </a:xfrm>
          <a:prstGeom prst="rect">
            <a:avLst/>
          </a:prstGeom>
          <a:noFill/>
          <a:ln>
            <a:noFill/>
          </a:ln>
        </p:spPr>
        <p:txBody>
          <a:bodyPr spcFirstLastPara="1" wrap="square" lIns="91425" tIns="45700" rIns="91425" bIns="45700" anchor="t" anchorCtr="0">
            <a:noAutofit/>
          </a:bodyPr>
          <a:lstStyle>
            <a:lvl1pPr marL="457200" lvl="0" indent="-325755" algn="l">
              <a:spcBef>
                <a:spcPts val="360"/>
              </a:spcBef>
              <a:spcAft>
                <a:spcPts val="0"/>
              </a:spcAft>
              <a:buSzPts val="1530"/>
              <a:buChar char="•"/>
              <a:defRPr/>
            </a:lvl1pPr>
            <a:lvl2pPr marL="914400" lvl="1" indent="-325755" algn="l">
              <a:spcBef>
                <a:spcPts val="360"/>
              </a:spcBef>
              <a:spcAft>
                <a:spcPts val="0"/>
              </a:spcAft>
              <a:buSzPts val="1530"/>
              <a:buChar char="•"/>
              <a:defRPr/>
            </a:lvl2pPr>
            <a:lvl3pPr marL="1371600" lvl="2" indent="-331469" algn="l">
              <a:spcBef>
                <a:spcPts val="360"/>
              </a:spcBef>
              <a:spcAft>
                <a:spcPts val="0"/>
              </a:spcAft>
              <a:buSzPts val="162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0" name="Google Shape;60;p28"/>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8"/>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8"/>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3"/>
        <p:cNvGrpSpPr/>
        <p:nvPr/>
      </p:nvGrpSpPr>
      <p:grpSpPr>
        <a:xfrm>
          <a:off x="0" y="0"/>
          <a:ext cx="0" cy="0"/>
          <a:chOff x="0" y="0"/>
          <a:chExt cx="0" cy="0"/>
        </a:xfrm>
      </p:grpSpPr>
      <p:sp>
        <p:nvSpPr>
          <p:cNvPr id="64" name="Google Shape;64;p29"/>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9"/>
          <p:cNvSpPr txBox="1">
            <a:spLocks noGrp="1"/>
          </p:cNvSpPr>
          <p:nvPr>
            <p:ph type="body" idx="1"/>
          </p:nvPr>
        </p:nvSpPr>
        <p:spPr>
          <a:xfrm rot="5400000">
            <a:off x="2133600" y="-76200"/>
            <a:ext cx="4876800" cy="8229600"/>
          </a:xfrm>
          <a:prstGeom prst="rect">
            <a:avLst/>
          </a:prstGeom>
          <a:noFill/>
          <a:ln>
            <a:noFill/>
          </a:ln>
        </p:spPr>
        <p:txBody>
          <a:bodyPr spcFirstLastPara="1" wrap="square" lIns="91425" tIns="45700" rIns="91425" bIns="45700" anchor="t" anchorCtr="0">
            <a:noAutofit/>
          </a:bodyPr>
          <a:lstStyle>
            <a:lvl1pPr marL="457200" lvl="0" indent="-325755" algn="l">
              <a:spcBef>
                <a:spcPts val="360"/>
              </a:spcBef>
              <a:spcAft>
                <a:spcPts val="0"/>
              </a:spcAft>
              <a:buSzPts val="1530"/>
              <a:buChar char="•"/>
              <a:defRPr/>
            </a:lvl1pPr>
            <a:lvl2pPr marL="914400" lvl="1" indent="-325755" algn="l">
              <a:spcBef>
                <a:spcPts val="360"/>
              </a:spcBef>
              <a:spcAft>
                <a:spcPts val="0"/>
              </a:spcAft>
              <a:buSzPts val="1530"/>
              <a:buChar char="•"/>
              <a:defRPr/>
            </a:lvl2pPr>
            <a:lvl3pPr marL="1371600" lvl="2" indent="-331469" algn="l">
              <a:spcBef>
                <a:spcPts val="360"/>
              </a:spcBef>
              <a:spcAft>
                <a:spcPts val="0"/>
              </a:spcAft>
              <a:buSzPts val="162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6" name="Google Shape;66;p29"/>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9"/>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9"/>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30"/>
          <p:cNvSpPr txBox="1">
            <a:spLocks noGrp="1"/>
          </p:cNvSpPr>
          <p:nvPr>
            <p:ph type="title"/>
          </p:nvPr>
        </p:nvSpPr>
        <p:spPr>
          <a:xfrm>
            <a:off x="457200" y="792480"/>
            <a:ext cx="2142680" cy="126492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0"/>
          <p:cNvSpPr>
            <a:spLocks noGrp="1"/>
          </p:cNvSpPr>
          <p:nvPr>
            <p:ph type="pic" idx="2"/>
          </p:nvPr>
        </p:nvSpPr>
        <p:spPr>
          <a:xfrm>
            <a:off x="2858610" y="838201"/>
            <a:ext cx="5904390" cy="5500456"/>
          </a:xfrm>
          <a:prstGeom prst="rect">
            <a:avLst/>
          </a:prstGeom>
          <a:solidFill>
            <a:schemeClr val="lt2"/>
          </a:solidFill>
          <a:ln w="76200" cap="flat" cmpd="sng">
            <a:solidFill>
              <a:srgbClr val="FFFFFF"/>
            </a:solidFill>
            <a:prstDash val="solid"/>
            <a:miter lim="800000"/>
            <a:headEnd type="none" w="sm" len="sm"/>
            <a:tailEnd type="none" w="sm" len="sm"/>
          </a:ln>
          <a:effectLst>
            <a:outerShdw blurRad="50800" dist="12700" dir="5400000" algn="t" rotWithShape="0">
              <a:srgbClr val="000000">
                <a:alpha val="58823"/>
              </a:srgbClr>
            </a:outerShdw>
          </a:effectLst>
        </p:spPr>
      </p:sp>
      <p:sp>
        <p:nvSpPr>
          <p:cNvPr id="72" name="Google Shape;72;p30"/>
          <p:cNvSpPr txBox="1">
            <a:spLocks noGrp="1"/>
          </p:cNvSpPr>
          <p:nvPr>
            <p:ph type="body" idx="1"/>
          </p:nvPr>
        </p:nvSpPr>
        <p:spPr>
          <a:xfrm>
            <a:off x="457200" y="2133600"/>
            <a:ext cx="2139696" cy="4242816"/>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190"/>
              <a:buNone/>
              <a:defRPr sz="1400"/>
            </a:lvl1pPr>
            <a:lvl2pPr marL="914400" lvl="1" indent="-228600" algn="l">
              <a:spcBef>
                <a:spcPts val="240"/>
              </a:spcBef>
              <a:spcAft>
                <a:spcPts val="0"/>
              </a:spcAft>
              <a:buSzPts val="1020"/>
              <a:buNone/>
              <a:defRPr sz="1200"/>
            </a:lvl2pPr>
            <a:lvl3pPr marL="1371600" lvl="2" indent="-228600" algn="l">
              <a:spcBef>
                <a:spcPts val="200"/>
              </a:spcBef>
              <a:spcAft>
                <a:spcPts val="0"/>
              </a:spcAft>
              <a:buSzPts val="9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73" name="Google Shape;73;p30"/>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0"/>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0"/>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5"/>
        <p:cNvGrpSpPr/>
        <p:nvPr/>
      </p:nvGrpSpPr>
      <p:grpSpPr>
        <a:xfrm>
          <a:off x="0" y="0"/>
          <a:ext cx="0" cy="0"/>
          <a:chOff x="0" y="0"/>
          <a:chExt cx="0" cy="0"/>
        </a:xfrm>
      </p:grpSpPr>
      <p:sp>
        <p:nvSpPr>
          <p:cNvPr id="86" name="Google Shape;86;p32"/>
          <p:cNvSpPr txBox="1">
            <a:spLocks noGrp="1"/>
          </p:cNvSpPr>
          <p:nvPr>
            <p:ph type="title"/>
          </p:nvPr>
        </p:nvSpPr>
        <p:spPr>
          <a:xfrm>
            <a:off x="722313" y="2362200"/>
            <a:ext cx="7772400" cy="220027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SzPts val="1400"/>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2"/>
          <p:cNvSpPr txBox="1">
            <a:spLocks noGrp="1"/>
          </p:cNvSpPr>
          <p:nvPr>
            <p:ph type="body" idx="1"/>
          </p:nvPr>
        </p:nvSpPr>
        <p:spPr>
          <a:xfrm>
            <a:off x="722313" y="4626864"/>
            <a:ext cx="7772400" cy="1500187"/>
          </a:xfrm>
          <a:prstGeom prst="rect">
            <a:avLst/>
          </a:prstGeom>
          <a:noFill/>
          <a:ln>
            <a:noFill/>
          </a:ln>
        </p:spPr>
        <p:txBody>
          <a:bodyPr spcFirstLastPara="1" wrap="square" lIns="91425" tIns="45700" rIns="91425" bIns="45700" anchor="t" anchorCtr="0">
            <a:normAutofit/>
          </a:bodyPr>
          <a:lstStyle>
            <a:lvl1pPr marL="457200" lvl="0" indent="-228600" algn="l">
              <a:spcBef>
                <a:spcPts val="480"/>
              </a:spcBef>
              <a:spcAft>
                <a:spcPts val="0"/>
              </a:spcAft>
              <a:buSzPts val="2040"/>
              <a:buNone/>
              <a:defRPr sz="2400">
                <a:solidFill>
                  <a:schemeClr val="lt2"/>
                </a:solidFill>
              </a:defRPr>
            </a:lvl1pPr>
            <a:lvl2pPr marL="914400" lvl="1" indent="-228600" algn="l">
              <a:spcBef>
                <a:spcPts val="360"/>
              </a:spcBef>
              <a:spcAft>
                <a:spcPts val="0"/>
              </a:spcAft>
              <a:buSzPts val="1530"/>
              <a:buNone/>
              <a:defRPr sz="1800">
                <a:solidFill>
                  <a:schemeClr val="lt1"/>
                </a:solidFill>
              </a:defRPr>
            </a:lvl2pPr>
            <a:lvl3pPr marL="1371600" lvl="2" indent="-228600" algn="l">
              <a:spcBef>
                <a:spcPts val="320"/>
              </a:spcBef>
              <a:spcAft>
                <a:spcPts val="0"/>
              </a:spcAft>
              <a:buSzPts val="1440"/>
              <a:buNone/>
              <a:defRPr sz="1600">
                <a:solidFill>
                  <a:schemeClr val="lt1"/>
                </a:solidFill>
              </a:defRPr>
            </a:lvl3pPr>
            <a:lvl4pPr marL="1828800" lvl="3" indent="-228600" algn="l">
              <a:spcBef>
                <a:spcPts val="280"/>
              </a:spcBef>
              <a:spcAft>
                <a:spcPts val="0"/>
              </a:spcAft>
              <a:buSzPts val="1400"/>
              <a:buNone/>
              <a:defRPr sz="1400">
                <a:solidFill>
                  <a:schemeClr val="lt1"/>
                </a:solidFill>
              </a:defRPr>
            </a:lvl4pPr>
            <a:lvl5pPr marL="2286000" lvl="4" indent="-228600" algn="l">
              <a:spcBef>
                <a:spcPts val="280"/>
              </a:spcBef>
              <a:spcAft>
                <a:spcPts val="0"/>
              </a:spcAft>
              <a:buSzPts val="1400"/>
              <a:buNone/>
              <a:defRPr sz="1400">
                <a:solidFill>
                  <a:schemeClr val="lt1"/>
                </a:solidFill>
              </a:defRPr>
            </a:lvl5pPr>
            <a:lvl6pPr marL="2743200" lvl="5" indent="-228600" algn="l">
              <a:spcBef>
                <a:spcPts val="280"/>
              </a:spcBef>
              <a:spcAft>
                <a:spcPts val="0"/>
              </a:spcAft>
              <a:buSzPts val="1400"/>
              <a:buNone/>
              <a:defRPr sz="1400">
                <a:solidFill>
                  <a:schemeClr val="lt1"/>
                </a:solidFill>
              </a:defRPr>
            </a:lvl6pPr>
            <a:lvl7pPr marL="3200400" lvl="6" indent="-228600" algn="l">
              <a:spcBef>
                <a:spcPts val="280"/>
              </a:spcBef>
              <a:spcAft>
                <a:spcPts val="0"/>
              </a:spcAft>
              <a:buSzPts val="1400"/>
              <a:buNone/>
              <a:defRPr sz="1400">
                <a:solidFill>
                  <a:schemeClr val="lt1"/>
                </a:solidFill>
              </a:defRPr>
            </a:lvl7pPr>
            <a:lvl8pPr marL="3657600" lvl="7" indent="-228600" algn="l">
              <a:spcBef>
                <a:spcPts val="280"/>
              </a:spcBef>
              <a:spcAft>
                <a:spcPts val="0"/>
              </a:spcAft>
              <a:buSzPts val="1400"/>
              <a:buNone/>
              <a:defRPr sz="1400">
                <a:solidFill>
                  <a:schemeClr val="lt1"/>
                </a:solidFill>
              </a:defRPr>
            </a:lvl8pPr>
            <a:lvl9pPr marL="4114800" lvl="8" indent="-228600" algn="l">
              <a:spcBef>
                <a:spcPts val="280"/>
              </a:spcBef>
              <a:spcAft>
                <a:spcPts val="0"/>
              </a:spcAft>
              <a:buSzPts val="1400"/>
              <a:buNone/>
              <a:defRPr sz="1400">
                <a:solidFill>
                  <a:schemeClr val="lt1"/>
                </a:solidFill>
              </a:defRPr>
            </a:lvl9pPr>
          </a:lstStyle>
          <a:p>
            <a:endParaRPr/>
          </a:p>
        </p:txBody>
      </p:sp>
      <p:sp>
        <p:nvSpPr>
          <p:cNvPr id="88" name="Google Shape;88;p32"/>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2"/>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2"/>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0"/>
          <p:cNvSpPr txBox="1"/>
          <p:nvPr/>
        </p:nvSpPr>
        <p:spPr>
          <a:xfrm>
            <a:off x="0" y="220662"/>
            <a:ext cx="9144000" cy="228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7" name="Google Shape;7;p20"/>
          <p:cNvSpPr txBox="1"/>
          <p:nvPr/>
        </p:nvSpPr>
        <p:spPr>
          <a:xfrm>
            <a:off x="0" y="0"/>
            <a:ext cx="9144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cxnSp>
        <p:nvCxnSpPr>
          <p:cNvPr id="8" name="Google Shape;8;p20"/>
          <p:cNvCxnSpPr/>
          <p:nvPr/>
        </p:nvCxnSpPr>
        <p:spPr>
          <a:xfrm>
            <a:off x="685800" y="3398837"/>
            <a:ext cx="7848600" cy="1587"/>
          </a:xfrm>
          <a:prstGeom prst="straightConnector1">
            <a:avLst/>
          </a:prstGeom>
          <a:noFill/>
          <a:ln w="19050" cap="flat" cmpd="sng">
            <a:solidFill>
              <a:schemeClr val="dk2"/>
            </a:solidFill>
            <a:prstDash val="solid"/>
            <a:miter lim="800000"/>
            <a:headEnd type="none" w="med" len="med"/>
            <a:tailEnd type="none" w="med" len="med"/>
          </a:ln>
        </p:spPr>
      </p:cxnSp>
      <p:sp>
        <p:nvSpPr>
          <p:cNvPr id="9" name="Google Shape;9;p20"/>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40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4000" b="0"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4000" b="0"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4000" b="0"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4000" b="0"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4000" b="0"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4000" b="0"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4000" b="0"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4000" b="0" i="0" u="none" strike="noStrike" cap="none">
                <a:solidFill>
                  <a:schemeClr val="dk2"/>
                </a:solidFill>
                <a:latin typeface="Arial"/>
                <a:ea typeface="Arial"/>
                <a:cs typeface="Arial"/>
                <a:sym typeface="Arial"/>
              </a:defRPr>
            </a:lvl9pPr>
          </a:lstStyle>
          <a:p>
            <a:endParaRPr/>
          </a:p>
        </p:txBody>
      </p:sp>
      <p:sp>
        <p:nvSpPr>
          <p:cNvPr id="10" name="Google Shape;10;p20"/>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lvl1pPr marL="457200" marR="0" lvl="0" indent="-358140" algn="l" rtl="0">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11" name="Google Shape;11;p20"/>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2" name="Google Shape;12;p20"/>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3" name="Google Shape;13;p20"/>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b="0">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
        <p:cNvGrpSpPr/>
        <p:nvPr/>
      </p:nvGrpSpPr>
      <p:grpSpPr>
        <a:xfrm>
          <a:off x="0" y="0"/>
          <a:ext cx="0" cy="0"/>
          <a:chOff x="0" y="0"/>
          <a:chExt cx="0" cy="0"/>
        </a:xfrm>
      </p:grpSpPr>
      <p:sp>
        <p:nvSpPr>
          <p:cNvPr id="21" name="Google Shape;21;p22"/>
          <p:cNvSpPr txBox="1"/>
          <p:nvPr/>
        </p:nvSpPr>
        <p:spPr>
          <a:xfrm>
            <a:off x="0" y="220662"/>
            <a:ext cx="9144000" cy="228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2" name="Google Shape;22;p22"/>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40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4000" b="0"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4000" b="0"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4000" b="0"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4000" b="0"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4000" b="0"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4000" b="0"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4000" b="0"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4000" b="0" i="0" u="none" strike="noStrike" cap="none">
                <a:solidFill>
                  <a:schemeClr val="dk2"/>
                </a:solidFill>
                <a:latin typeface="Arial"/>
                <a:ea typeface="Arial"/>
                <a:cs typeface="Arial"/>
                <a:sym typeface="Arial"/>
              </a:defRPr>
            </a:lvl9pPr>
          </a:lstStyle>
          <a:p>
            <a:endParaRPr/>
          </a:p>
        </p:txBody>
      </p:sp>
      <p:sp>
        <p:nvSpPr>
          <p:cNvPr id="23" name="Google Shape;23;p22"/>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lvl1pPr marL="457200" marR="0" lvl="0" indent="-358140" algn="l" rtl="0">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24" name="Google Shape;24;p22"/>
          <p:cNvSpPr txBox="1"/>
          <p:nvPr/>
        </p:nvSpPr>
        <p:spPr>
          <a:xfrm>
            <a:off x="0" y="0"/>
            <a:ext cx="9144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5" name="Google Shape;25;p22"/>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6" name="Google Shape;26;p22"/>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7" name="Google Shape;27;p22"/>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b="0">
              <a:solidFill>
                <a:srgbClr val="000000"/>
              </a:solidFill>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5" r:id="rId4"/>
    <p:sldLayoutId id="2147483656" r:id="rId5"/>
    <p:sldLayoutId id="2147483657" r:id="rId6"/>
    <p:sldLayoutId id="214748365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6"/>
        <p:cNvGrpSpPr/>
        <p:nvPr/>
      </p:nvGrpSpPr>
      <p:grpSpPr>
        <a:xfrm>
          <a:off x="0" y="0"/>
          <a:ext cx="0" cy="0"/>
          <a:chOff x="0" y="0"/>
          <a:chExt cx="0" cy="0"/>
        </a:xfrm>
      </p:grpSpPr>
      <p:sp>
        <p:nvSpPr>
          <p:cNvPr id="77" name="Google Shape;77;p31"/>
          <p:cNvSpPr txBox="1"/>
          <p:nvPr/>
        </p:nvSpPr>
        <p:spPr>
          <a:xfrm>
            <a:off x="0" y="220662"/>
            <a:ext cx="9144000" cy="228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lt1"/>
              </a:solidFill>
              <a:latin typeface="Arial"/>
              <a:ea typeface="Arial"/>
              <a:cs typeface="Arial"/>
              <a:sym typeface="Arial"/>
            </a:endParaRPr>
          </a:p>
        </p:txBody>
      </p:sp>
      <p:sp>
        <p:nvSpPr>
          <p:cNvPr id="78" name="Google Shape;78;p31"/>
          <p:cNvSpPr txBox="1"/>
          <p:nvPr/>
        </p:nvSpPr>
        <p:spPr>
          <a:xfrm>
            <a:off x="0" y="0"/>
            <a:ext cx="9144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lt1"/>
              </a:solidFill>
              <a:latin typeface="Arial"/>
              <a:ea typeface="Arial"/>
              <a:cs typeface="Arial"/>
              <a:sym typeface="Arial"/>
            </a:endParaRPr>
          </a:p>
        </p:txBody>
      </p:sp>
      <p:cxnSp>
        <p:nvCxnSpPr>
          <p:cNvPr id="79" name="Google Shape;79;p31"/>
          <p:cNvCxnSpPr/>
          <p:nvPr/>
        </p:nvCxnSpPr>
        <p:spPr>
          <a:xfrm>
            <a:off x="731837" y="4598987"/>
            <a:ext cx="7848600" cy="1587"/>
          </a:xfrm>
          <a:prstGeom prst="straightConnector1">
            <a:avLst/>
          </a:prstGeom>
          <a:noFill/>
          <a:ln w="19050" cap="flat" cmpd="sng">
            <a:solidFill>
              <a:schemeClr val="lt2"/>
            </a:solidFill>
            <a:prstDash val="solid"/>
            <a:miter lim="800000"/>
            <a:headEnd type="none" w="med" len="med"/>
            <a:tailEnd type="none" w="med" len="med"/>
          </a:ln>
        </p:spPr>
      </p:cxnSp>
      <p:sp>
        <p:nvSpPr>
          <p:cNvPr id="80" name="Google Shape;80;p31"/>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40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0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0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0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0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000" b="0" i="0" u="none" strike="noStrike" cap="none">
                <a:solidFill>
                  <a:schemeClr val="lt2"/>
                </a:solidFill>
                <a:latin typeface="Arial"/>
                <a:ea typeface="Arial"/>
                <a:cs typeface="Arial"/>
                <a:sym typeface="Arial"/>
              </a:defRPr>
            </a:lvl6pPr>
            <a:lvl7pPr marR="0" lvl="6" algn="l" rtl="0">
              <a:spcBef>
                <a:spcPts val="0"/>
              </a:spcBef>
              <a:spcAft>
                <a:spcPts val="0"/>
              </a:spcAft>
              <a:buSzPts val="1400"/>
              <a:buNone/>
              <a:defRPr sz="4000" b="0" i="0" u="none" strike="noStrike" cap="none">
                <a:solidFill>
                  <a:schemeClr val="lt2"/>
                </a:solidFill>
                <a:latin typeface="Arial"/>
                <a:ea typeface="Arial"/>
                <a:cs typeface="Arial"/>
                <a:sym typeface="Arial"/>
              </a:defRPr>
            </a:lvl7pPr>
            <a:lvl8pPr marR="0" lvl="7" algn="l" rtl="0">
              <a:spcBef>
                <a:spcPts val="0"/>
              </a:spcBef>
              <a:spcAft>
                <a:spcPts val="0"/>
              </a:spcAft>
              <a:buSzPts val="1400"/>
              <a:buNone/>
              <a:defRPr sz="4000" b="0" i="0" u="none" strike="noStrike" cap="none">
                <a:solidFill>
                  <a:schemeClr val="lt2"/>
                </a:solidFill>
                <a:latin typeface="Arial"/>
                <a:ea typeface="Arial"/>
                <a:cs typeface="Arial"/>
                <a:sym typeface="Arial"/>
              </a:defRPr>
            </a:lvl8pPr>
            <a:lvl9pPr marR="0" lvl="8" algn="l" rtl="0">
              <a:spcBef>
                <a:spcPts val="0"/>
              </a:spcBef>
              <a:spcAft>
                <a:spcPts val="0"/>
              </a:spcAft>
              <a:buSzPts val="1400"/>
              <a:buNone/>
              <a:defRPr sz="4000" b="0" i="0" u="none" strike="noStrike" cap="none">
                <a:solidFill>
                  <a:schemeClr val="lt2"/>
                </a:solidFill>
                <a:latin typeface="Arial"/>
                <a:ea typeface="Arial"/>
                <a:cs typeface="Arial"/>
                <a:sym typeface="Arial"/>
              </a:defRPr>
            </a:lvl9pPr>
          </a:lstStyle>
          <a:p>
            <a:endParaRPr/>
          </a:p>
        </p:txBody>
      </p:sp>
      <p:sp>
        <p:nvSpPr>
          <p:cNvPr id="81" name="Google Shape;81;p31"/>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lvl1pPr marL="457200" marR="0" lvl="0" indent="-358140" algn="l" rtl="0">
              <a:spcBef>
                <a:spcPts val="480"/>
              </a:spcBef>
              <a:spcAft>
                <a:spcPts val="0"/>
              </a:spcAft>
              <a:buClr>
                <a:schemeClr val="accent1"/>
              </a:buClr>
              <a:buSzPts val="2040"/>
              <a:buFont typeface="Arial"/>
              <a:buChar char="•"/>
              <a:defRPr sz="2400" b="0" i="0" u="none" strike="noStrike" cap="none">
                <a:solidFill>
                  <a:schemeClr val="lt1"/>
                </a:solidFill>
                <a:latin typeface="Arial"/>
                <a:ea typeface="Arial"/>
                <a:cs typeface="Arial"/>
                <a:sym typeface="Arial"/>
              </a:defRPr>
            </a:lvl1pPr>
            <a:lvl2pPr marL="914400" marR="0" lvl="1" indent="-336550" algn="l" rtl="0">
              <a:spcBef>
                <a:spcPts val="400"/>
              </a:spcBef>
              <a:spcAft>
                <a:spcPts val="0"/>
              </a:spcAft>
              <a:buClr>
                <a:schemeClr val="accent1"/>
              </a:buClr>
              <a:buSzPts val="1700"/>
              <a:buFont typeface="Arial"/>
              <a:buChar char="•"/>
              <a:defRPr sz="2000" b="0" i="0" u="none" strike="noStrike" cap="none">
                <a:solidFill>
                  <a:schemeClr val="lt1"/>
                </a:solidFill>
                <a:latin typeface="Arial"/>
                <a:ea typeface="Arial"/>
                <a:cs typeface="Arial"/>
                <a:sym typeface="Arial"/>
              </a:defRPr>
            </a:lvl2pPr>
            <a:lvl3pPr marL="1371600" marR="0" lvl="2" indent="-331469" algn="l" rtl="0">
              <a:spcBef>
                <a:spcPts val="360"/>
              </a:spcBef>
              <a:spcAft>
                <a:spcPts val="0"/>
              </a:spcAft>
              <a:buClr>
                <a:schemeClr val="accent1"/>
              </a:buClr>
              <a:buSzPts val="1620"/>
              <a:buFont typeface="Arial"/>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chemeClr val="accen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17500" algn="l" rtl="0">
              <a:spcBef>
                <a:spcPts val="280"/>
              </a:spcBef>
              <a:spcAft>
                <a:spcPts val="0"/>
              </a:spcAft>
              <a:buClr>
                <a:schemeClr val="accent1"/>
              </a:buClr>
              <a:buSzPts val="1400"/>
              <a:buFont typeface="Arial"/>
              <a:buChar char="•"/>
              <a:defRPr sz="1400" b="0" i="0" u="none" strike="noStrike" cap="none">
                <a:solidFill>
                  <a:schemeClr val="lt1"/>
                </a:solidFill>
                <a:latin typeface="Arial"/>
                <a:ea typeface="Arial"/>
                <a:cs typeface="Arial"/>
                <a:sym typeface="Arial"/>
              </a:defRPr>
            </a:lvl5pPr>
            <a:lvl6pPr marL="2743200" marR="0" lvl="5" indent="-311150" algn="l" rtl="0">
              <a:spcBef>
                <a:spcPts val="260"/>
              </a:spcBef>
              <a:spcAft>
                <a:spcPts val="0"/>
              </a:spcAft>
              <a:buClr>
                <a:schemeClr val="accent1"/>
              </a:buClr>
              <a:buSzPts val="1300"/>
              <a:buFont typeface="Arial"/>
              <a:buChar char="•"/>
              <a:defRPr sz="1300" b="0" i="0" u="none" strike="noStrike" cap="none">
                <a:solidFill>
                  <a:schemeClr val="lt1"/>
                </a:solidFill>
                <a:latin typeface="Arial"/>
                <a:ea typeface="Arial"/>
                <a:cs typeface="Arial"/>
                <a:sym typeface="Arial"/>
              </a:defRPr>
            </a:lvl6pPr>
            <a:lvl7pPr marL="3200400" marR="0" lvl="6" indent="-311150" algn="l" rtl="0">
              <a:spcBef>
                <a:spcPts val="260"/>
              </a:spcBef>
              <a:spcAft>
                <a:spcPts val="0"/>
              </a:spcAft>
              <a:buClr>
                <a:schemeClr val="accent1"/>
              </a:buClr>
              <a:buSzPts val="1300"/>
              <a:buFont typeface="Arial"/>
              <a:buChar char="•"/>
              <a:defRPr sz="1300" b="0" i="0" u="none" strike="noStrike" cap="none">
                <a:solidFill>
                  <a:schemeClr val="lt1"/>
                </a:solidFill>
                <a:latin typeface="Arial"/>
                <a:ea typeface="Arial"/>
                <a:cs typeface="Arial"/>
                <a:sym typeface="Arial"/>
              </a:defRPr>
            </a:lvl7pPr>
            <a:lvl8pPr marL="3657600" marR="0" lvl="7" indent="-311150" algn="l" rtl="0">
              <a:spcBef>
                <a:spcPts val="260"/>
              </a:spcBef>
              <a:spcAft>
                <a:spcPts val="0"/>
              </a:spcAft>
              <a:buClr>
                <a:schemeClr val="accent1"/>
              </a:buClr>
              <a:buSzPts val="1300"/>
              <a:buFont typeface="Arial"/>
              <a:buChar char="•"/>
              <a:defRPr sz="1300" b="0" i="0" u="none" strike="noStrike" cap="none">
                <a:solidFill>
                  <a:schemeClr val="lt1"/>
                </a:solidFill>
                <a:latin typeface="Arial"/>
                <a:ea typeface="Arial"/>
                <a:cs typeface="Arial"/>
                <a:sym typeface="Arial"/>
              </a:defRPr>
            </a:lvl8pPr>
            <a:lvl9pPr marL="4114800" marR="0" lvl="8" indent="-311150" algn="l" rtl="0">
              <a:spcBef>
                <a:spcPts val="260"/>
              </a:spcBef>
              <a:spcAft>
                <a:spcPts val="0"/>
              </a:spcAft>
              <a:buClr>
                <a:schemeClr val="accent1"/>
              </a:buClr>
              <a:buSzPts val="1300"/>
              <a:buFont typeface="Arial"/>
              <a:buChar char="•"/>
              <a:defRPr sz="1300" b="0" i="0" u="none" strike="noStrike" cap="none">
                <a:solidFill>
                  <a:schemeClr val="lt1"/>
                </a:solidFill>
                <a:latin typeface="Arial"/>
                <a:ea typeface="Arial"/>
                <a:cs typeface="Arial"/>
                <a:sym typeface="Arial"/>
              </a:defRPr>
            </a:lvl9pPr>
          </a:lstStyle>
          <a:p>
            <a:endParaRPr/>
          </a:p>
        </p:txBody>
      </p:sp>
      <p:sp>
        <p:nvSpPr>
          <p:cNvPr id="82" name="Google Shape;82;p31"/>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4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lt1"/>
                </a:solidFill>
                <a:latin typeface="Arial"/>
                <a:ea typeface="Arial"/>
                <a:cs typeface="Arial"/>
                <a:sym typeface="Arial"/>
              </a:defRPr>
            </a:lvl9pPr>
          </a:lstStyle>
          <a:p>
            <a:endParaRPr/>
          </a:p>
        </p:txBody>
      </p:sp>
      <p:sp>
        <p:nvSpPr>
          <p:cNvPr id="83" name="Google Shape;83;p31"/>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400" b="0" i="0" u="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lt1"/>
                </a:solidFill>
                <a:latin typeface="Arial"/>
                <a:ea typeface="Arial"/>
                <a:cs typeface="Arial"/>
                <a:sym typeface="Arial"/>
              </a:defRPr>
            </a:lvl9pPr>
          </a:lstStyle>
          <a:p>
            <a:endParaRPr/>
          </a:p>
        </p:txBody>
      </p:sp>
      <p:sp>
        <p:nvSpPr>
          <p:cNvPr id="84" name="Google Shape;84;p31"/>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b="0">
              <a:solidFill>
                <a:srgbClr val="000000"/>
              </a:solidFill>
            </a:endParaRPr>
          </a:p>
        </p:txBody>
      </p:sp>
    </p:spTree>
  </p:cSld>
  <p:clrMap bg1="lt1" tx1="dk1" bg2="dk2" tx2="lt2" accent1="accent1" accent2="accent2" accent3="accent3" accent4="accent4" accent5="accent5" accent6="accent6" hlink="hlink" folHlink="folHlink"/>
  <p:sldLayoutIdLst>
    <p:sldLayoutId id="214748366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33"/>
          <p:cNvSpPr txBox="1"/>
          <p:nvPr/>
        </p:nvSpPr>
        <p:spPr>
          <a:xfrm>
            <a:off x="0" y="220662"/>
            <a:ext cx="9144000" cy="228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93" name="Google Shape;93;p33"/>
          <p:cNvSpPr txBox="1"/>
          <p:nvPr/>
        </p:nvSpPr>
        <p:spPr>
          <a:xfrm>
            <a:off x="0" y="0"/>
            <a:ext cx="9144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cxnSp>
        <p:nvCxnSpPr>
          <p:cNvPr id="94" name="Google Shape;94;p33"/>
          <p:cNvCxnSpPr/>
          <p:nvPr/>
        </p:nvCxnSpPr>
        <p:spPr>
          <a:xfrm rot="5400000">
            <a:off x="2218531" y="4045743"/>
            <a:ext cx="4708525" cy="1587"/>
          </a:xfrm>
          <a:prstGeom prst="straightConnector1">
            <a:avLst/>
          </a:prstGeom>
          <a:noFill/>
          <a:ln w="19050" cap="flat" cmpd="sng">
            <a:solidFill>
              <a:schemeClr val="dk2"/>
            </a:solidFill>
            <a:prstDash val="solid"/>
            <a:miter lim="800000"/>
            <a:headEnd type="none" w="med" len="med"/>
            <a:tailEnd type="none" w="med" len="med"/>
          </a:ln>
        </p:spPr>
      </p:cxnSp>
      <p:sp>
        <p:nvSpPr>
          <p:cNvPr id="95" name="Google Shape;95;p33"/>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40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4000" b="0"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4000" b="0"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4000" b="0"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4000" b="0"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4000" b="0"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4000" b="0"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4000" b="0"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4000" b="0" i="0" u="none" strike="noStrike" cap="none">
                <a:solidFill>
                  <a:schemeClr val="dk2"/>
                </a:solidFill>
                <a:latin typeface="Arial"/>
                <a:ea typeface="Arial"/>
                <a:cs typeface="Arial"/>
                <a:sym typeface="Arial"/>
              </a:defRPr>
            </a:lvl9pPr>
          </a:lstStyle>
          <a:p>
            <a:endParaRPr/>
          </a:p>
        </p:txBody>
      </p:sp>
      <p:sp>
        <p:nvSpPr>
          <p:cNvPr id="96" name="Google Shape;96;p33"/>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lvl1pPr marL="457200" marR="0" lvl="0" indent="-358140" algn="l" rtl="0">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97" name="Google Shape;97;p33"/>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98" name="Google Shape;98;p33"/>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99" name="Google Shape;99;p33"/>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b="0">
              <a:solidFill>
                <a:srgbClr val="000000"/>
              </a:solidFill>
            </a:endParaRPr>
          </a:p>
        </p:txBody>
      </p:sp>
    </p:spTree>
  </p:cSld>
  <p:clrMap bg1="lt1" tx1="dk1" bg2="dk2" tx2="lt2" accent1="accent1" accent2="accent2" accent3="accent3" accent4="accent4" accent5="accent5" accent6="accent6" hlink="hlink" folHlink="folHlink"/>
  <p:sldLayoutIdLst>
    <p:sldLayoutId id="214748366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
        <p:cNvGrpSpPr/>
        <p:nvPr/>
      </p:nvGrpSpPr>
      <p:grpSpPr>
        <a:xfrm>
          <a:off x="0" y="0"/>
          <a:ext cx="0" cy="0"/>
          <a:chOff x="0" y="0"/>
          <a:chExt cx="0" cy="0"/>
        </a:xfrm>
      </p:grpSpPr>
      <p:sp>
        <p:nvSpPr>
          <p:cNvPr id="110" name="Google Shape;110;p35"/>
          <p:cNvSpPr txBox="1"/>
          <p:nvPr/>
        </p:nvSpPr>
        <p:spPr>
          <a:xfrm>
            <a:off x="0" y="220662"/>
            <a:ext cx="9144000" cy="228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11" name="Google Shape;111;p35"/>
          <p:cNvSpPr txBox="1"/>
          <p:nvPr/>
        </p:nvSpPr>
        <p:spPr>
          <a:xfrm>
            <a:off x="0" y="0"/>
            <a:ext cx="9144000" cy="3651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cxnSp>
        <p:nvCxnSpPr>
          <p:cNvPr id="112" name="Google Shape;112;p35"/>
          <p:cNvCxnSpPr/>
          <p:nvPr/>
        </p:nvCxnSpPr>
        <p:spPr>
          <a:xfrm rot="5400000">
            <a:off x="-13493" y="3580606"/>
            <a:ext cx="5578475" cy="1587"/>
          </a:xfrm>
          <a:prstGeom prst="straightConnector1">
            <a:avLst/>
          </a:prstGeom>
          <a:noFill/>
          <a:ln w="19050" cap="flat" cmpd="sng">
            <a:solidFill>
              <a:schemeClr val="dk2"/>
            </a:solidFill>
            <a:prstDash val="solid"/>
            <a:miter lim="800000"/>
            <a:headEnd type="none" w="med" len="med"/>
            <a:tailEnd type="none" w="med" len="med"/>
          </a:ln>
        </p:spPr>
      </p:cxnSp>
      <p:sp>
        <p:nvSpPr>
          <p:cNvPr id="113" name="Google Shape;113;p35"/>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40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4000" b="0" i="0" u="none" strike="noStrike" cap="none">
                <a:solidFill>
                  <a:schemeClr val="dk2"/>
                </a:solidFill>
                <a:latin typeface="Arial"/>
                <a:ea typeface="Arial"/>
                <a:cs typeface="Arial"/>
                <a:sym typeface="Arial"/>
              </a:defRPr>
            </a:lvl2pPr>
            <a:lvl3pPr marR="0" lvl="2" algn="l" rtl="0">
              <a:spcBef>
                <a:spcPts val="0"/>
              </a:spcBef>
              <a:spcAft>
                <a:spcPts val="0"/>
              </a:spcAft>
              <a:buSzPts val="1400"/>
              <a:buNone/>
              <a:defRPr sz="4000" b="0" i="0" u="none" strike="noStrike" cap="none">
                <a:solidFill>
                  <a:schemeClr val="dk2"/>
                </a:solidFill>
                <a:latin typeface="Arial"/>
                <a:ea typeface="Arial"/>
                <a:cs typeface="Arial"/>
                <a:sym typeface="Arial"/>
              </a:defRPr>
            </a:lvl3pPr>
            <a:lvl4pPr marR="0" lvl="3" algn="l" rtl="0">
              <a:spcBef>
                <a:spcPts val="0"/>
              </a:spcBef>
              <a:spcAft>
                <a:spcPts val="0"/>
              </a:spcAft>
              <a:buSzPts val="1400"/>
              <a:buNone/>
              <a:defRPr sz="4000" b="0" i="0" u="none" strike="noStrike" cap="none">
                <a:solidFill>
                  <a:schemeClr val="dk2"/>
                </a:solidFill>
                <a:latin typeface="Arial"/>
                <a:ea typeface="Arial"/>
                <a:cs typeface="Arial"/>
                <a:sym typeface="Arial"/>
              </a:defRPr>
            </a:lvl4pPr>
            <a:lvl5pPr marR="0" lvl="4" algn="l" rtl="0">
              <a:spcBef>
                <a:spcPts val="0"/>
              </a:spcBef>
              <a:spcAft>
                <a:spcPts val="0"/>
              </a:spcAft>
              <a:buSzPts val="1400"/>
              <a:buNone/>
              <a:defRPr sz="4000" b="0" i="0" u="none" strike="noStrike" cap="none">
                <a:solidFill>
                  <a:schemeClr val="dk2"/>
                </a:solidFill>
                <a:latin typeface="Arial"/>
                <a:ea typeface="Arial"/>
                <a:cs typeface="Arial"/>
                <a:sym typeface="Arial"/>
              </a:defRPr>
            </a:lvl5pPr>
            <a:lvl6pPr marR="0" lvl="5" algn="l" rtl="0">
              <a:spcBef>
                <a:spcPts val="0"/>
              </a:spcBef>
              <a:spcAft>
                <a:spcPts val="0"/>
              </a:spcAft>
              <a:buSzPts val="1400"/>
              <a:buNone/>
              <a:defRPr sz="4000" b="0" i="0" u="none" strike="noStrike" cap="none">
                <a:solidFill>
                  <a:schemeClr val="dk2"/>
                </a:solidFill>
                <a:latin typeface="Arial"/>
                <a:ea typeface="Arial"/>
                <a:cs typeface="Arial"/>
                <a:sym typeface="Arial"/>
              </a:defRPr>
            </a:lvl6pPr>
            <a:lvl7pPr marR="0" lvl="6" algn="l" rtl="0">
              <a:spcBef>
                <a:spcPts val="0"/>
              </a:spcBef>
              <a:spcAft>
                <a:spcPts val="0"/>
              </a:spcAft>
              <a:buSzPts val="1400"/>
              <a:buNone/>
              <a:defRPr sz="4000" b="0" i="0" u="none" strike="noStrike" cap="none">
                <a:solidFill>
                  <a:schemeClr val="dk2"/>
                </a:solidFill>
                <a:latin typeface="Arial"/>
                <a:ea typeface="Arial"/>
                <a:cs typeface="Arial"/>
                <a:sym typeface="Arial"/>
              </a:defRPr>
            </a:lvl7pPr>
            <a:lvl8pPr marR="0" lvl="7" algn="l" rtl="0">
              <a:spcBef>
                <a:spcPts val="0"/>
              </a:spcBef>
              <a:spcAft>
                <a:spcPts val="0"/>
              </a:spcAft>
              <a:buSzPts val="1400"/>
              <a:buNone/>
              <a:defRPr sz="4000" b="0" i="0" u="none" strike="noStrike" cap="none">
                <a:solidFill>
                  <a:schemeClr val="dk2"/>
                </a:solidFill>
                <a:latin typeface="Arial"/>
                <a:ea typeface="Arial"/>
                <a:cs typeface="Arial"/>
                <a:sym typeface="Arial"/>
              </a:defRPr>
            </a:lvl8pPr>
            <a:lvl9pPr marR="0" lvl="8" algn="l" rtl="0">
              <a:spcBef>
                <a:spcPts val="0"/>
              </a:spcBef>
              <a:spcAft>
                <a:spcPts val="0"/>
              </a:spcAft>
              <a:buSzPts val="1400"/>
              <a:buNone/>
              <a:defRPr sz="4000" b="0" i="0" u="none" strike="noStrike" cap="none">
                <a:solidFill>
                  <a:schemeClr val="dk2"/>
                </a:solidFill>
                <a:latin typeface="Arial"/>
                <a:ea typeface="Arial"/>
                <a:cs typeface="Arial"/>
                <a:sym typeface="Arial"/>
              </a:defRPr>
            </a:lvl9pPr>
          </a:lstStyle>
          <a:p>
            <a:endParaRPr/>
          </a:p>
        </p:txBody>
      </p:sp>
      <p:sp>
        <p:nvSpPr>
          <p:cNvPr id="114" name="Google Shape;114;p35"/>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lvl1pPr marL="457200" marR="0" lvl="0" indent="-358140" algn="l" rtl="0">
              <a:spcBef>
                <a:spcPts val="480"/>
              </a:spcBef>
              <a:spcAft>
                <a:spcPts val="0"/>
              </a:spcAft>
              <a:buClr>
                <a:schemeClr val="accent1"/>
              </a:buClr>
              <a:buSzPts val="2040"/>
              <a:buFont typeface="Arial"/>
              <a:buChar char="•"/>
              <a:defRPr sz="2400" b="0" i="0" u="none" strike="noStrike" cap="none">
                <a:solidFill>
                  <a:schemeClr val="dk1"/>
                </a:solidFill>
                <a:latin typeface="Arial"/>
                <a:ea typeface="Arial"/>
                <a:cs typeface="Arial"/>
                <a:sym typeface="Arial"/>
              </a:defRPr>
            </a:lvl1pPr>
            <a:lvl2pPr marL="914400" marR="0" lvl="1" indent="-336550" algn="l" rtl="0">
              <a:spcBef>
                <a:spcPts val="400"/>
              </a:spcBef>
              <a:spcAft>
                <a:spcPts val="0"/>
              </a:spcAft>
              <a:buClr>
                <a:schemeClr val="accent1"/>
              </a:buClr>
              <a:buSzPts val="1700"/>
              <a:buFont typeface="Arial"/>
              <a:buChar char="•"/>
              <a:defRPr sz="2000" b="0" i="0" u="none" strike="noStrike" cap="none">
                <a:solidFill>
                  <a:schemeClr val="dk1"/>
                </a:solidFill>
                <a:latin typeface="Arial"/>
                <a:ea typeface="Arial"/>
                <a:cs typeface="Arial"/>
                <a:sym typeface="Arial"/>
              </a:defRPr>
            </a:lvl2pPr>
            <a:lvl3pPr marL="1371600" marR="0" lvl="2" indent="-331469" algn="l" rtl="0">
              <a:spcBef>
                <a:spcPts val="360"/>
              </a:spcBef>
              <a:spcAft>
                <a:spcPts val="0"/>
              </a:spcAft>
              <a:buClr>
                <a:schemeClr val="accent1"/>
              </a:buClr>
              <a:buSzPts val="162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accent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6pPr>
            <a:lvl7pPr marL="3200400" marR="0" lvl="6"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7pPr>
            <a:lvl8pPr marL="3657600" marR="0" lvl="7"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8pPr>
            <a:lvl9pPr marL="4114800" marR="0" lvl="8" indent="-311150" algn="l" rtl="0">
              <a:spcBef>
                <a:spcPts val="260"/>
              </a:spcBef>
              <a:spcAft>
                <a:spcPts val="0"/>
              </a:spcAft>
              <a:buClr>
                <a:schemeClr val="accent1"/>
              </a:buClr>
              <a:buSzPts val="1300"/>
              <a:buFont typeface="Arial"/>
              <a:buChar char="•"/>
              <a:defRPr sz="1300" b="0" i="0" u="none" strike="noStrike" cap="none">
                <a:solidFill>
                  <a:schemeClr val="dk1"/>
                </a:solidFill>
                <a:latin typeface="Arial"/>
                <a:ea typeface="Arial"/>
                <a:cs typeface="Arial"/>
                <a:sym typeface="Arial"/>
              </a:defRPr>
            </a:lvl9pPr>
          </a:lstStyle>
          <a:p>
            <a:endParaRPr/>
          </a:p>
        </p:txBody>
      </p:sp>
      <p:sp>
        <p:nvSpPr>
          <p:cNvPr id="115" name="Google Shape;115;p35"/>
          <p:cNvSpPr txBox="1">
            <a:spLocks noGrp="1"/>
          </p:cNvSpPr>
          <p:nvPr>
            <p:ph type="dt" idx="10"/>
          </p:nvPr>
        </p:nvSpPr>
        <p:spPr>
          <a:xfrm>
            <a:off x="457200" y="19050"/>
            <a:ext cx="2895600" cy="32861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16" name="Google Shape;116;p35"/>
          <p:cNvSpPr txBox="1">
            <a:spLocks noGrp="1"/>
          </p:cNvSpPr>
          <p:nvPr>
            <p:ph type="ftr" idx="11"/>
          </p:nvPr>
        </p:nvSpPr>
        <p:spPr>
          <a:xfrm>
            <a:off x="3429000" y="19050"/>
            <a:ext cx="4114800" cy="32861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17" name="Google Shape;117;p35"/>
          <p:cNvSpPr txBox="1">
            <a:spLocks noGrp="1"/>
          </p:cNvSpPr>
          <p:nvPr>
            <p:ph type="sldNum" idx="12"/>
          </p:nvPr>
        </p:nvSpPr>
        <p:spPr>
          <a:xfrm>
            <a:off x="7620000" y="19050"/>
            <a:ext cx="1066800" cy="328612"/>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1400"/>
              <a:buFont typeface="Arial"/>
              <a:buNone/>
              <a:defRPr sz="1400" b="1" i="0" u="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b="0">
              <a:solidFill>
                <a:srgbClr val="000000"/>
              </a:solidFill>
            </a:endParaRPr>
          </a:p>
        </p:txBody>
      </p:sp>
    </p:spTree>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sDXmxLDbp7c"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
          <p:cNvSpPr txBox="1">
            <a:spLocks noGrp="1"/>
          </p:cNvSpPr>
          <p:nvPr>
            <p:ph type="ctrTitle"/>
          </p:nvPr>
        </p:nvSpPr>
        <p:spPr>
          <a:xfrm>
            <a:off x="685800" y="914400"/>
            <a:ext cx="7772400" cy="11430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2"/>
              </a:buClr>
              <a:buSzPts val="4000"/>
              <a:buFont typeface="Georgia"/>
              <a:buNone/>
            </a:pPr>
            <a:r>
              <a:rPr lang="en-US" sz="4000" b="0" i="0" u="none" dirty="0">
                <a:solidFill>
                  <a:schemeClr val="dk2"/>
                </a:solidFill>
                <a:latin typeface="Georgia"/>
                <a:ea typeface="Georgia"/>
                <a:cs typeface="Georgia"/>
                <a:sym typeface="Georgia"/>
              </a:rPr>
              <a:t>THE ANGLO-SAXON PERIOD</a:t>
            </a:r>
            <a:br>
              <a:rPr lang="en-US" sz="4000" b="0" i="0" u="none" dirty="0">
                <a:solidFill>
                  <a:schemeClr val="dk2"/>
                </a:solidFill>
                <a:latin typeface="Georgia"/>
                <a:ea typeface="Georgia"/>
                <a:cs typeface="Georgia"/>
                <a:sym typeface="Georgia"/>
              </a:rPr>
            </a:br>
            <a:r>
              <a:rPr lang="en-US" sz="4000" b="0" i="0" u="none" dirty="0" smtClean="0">
                <a:solidFill>
                  <a:schemeClr val="dk2"/>
                </a:solidFill>
                <a:latin typeface="Georgia"/>
                <a:ea typeface="Georgia"/>
                <a:cs typeface="Georgia"/>
                <a:sym typeface="Georgia"/>
              </a:rPr>
              <a:t>(c. </a:t>
            </a:r>
            <a:r>
              <a:rPr lang="en-US" sz="4000" b="0" i="0" u="none" dirty="0" smtClean="0">
                <a:solidFill>
                  <a:schemeClr val="dk2"/>
                </a:solidFill>
                <a:latin typeface="Book Antiqua" panose="02040602050305030304" pitchFamily="18" charset="0"/>
                <a:ea typeface="Georgia"/>
                <a:cs typeface="Georgia"/>
                <a:sym typeface="Georgia"/>
              </a:rPr>
              <a:t>449-1066</a:t>
            </a:r>
            <a:r>
              <a:rPr lang="en-US" sz="4000" b="0" i="0" u="none" dirty="0" smtClean="0">
                <a:solidFill>
                  <a:schemeClr val="dk2"/>
                </a:solidFill>
                <a:latin typeface="Georgia"/>
                <a:ea typeface="Georgia"/>
                <a:cs typeface="Georgia"/>
                <a:sym typeface="Georgia"/>
              </a:rPr>
              <a:t>) </a:t>
            </a:r>
            <a:endParaRPr dirty="0"/>
          </a:p>
        </p:txBody>
      </p:sp>
      <p:sp>
        <p:nvSpPr>
          <p:cNvPr id="130" name="Google Shape;130;p1"/>
          <p:cNvSpPr txBox="1">
            <a:spLocks noGrp="1"/>
          </p:cNvSpPr>
          <p:nvPr>
            <p:ph type="subTitle" idx="1"/>
          </p:nvPr>
        </p:nvSpPr>
        <p:spPr>
          <a:xfrm>
            <a:off x="1295400" y="1981200"/>
            <a:ext cx="6400800" cy="1143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70"/>
              <a:buNone/>
            </a:pPr>
            <a:endParaRPr sz="2200" b="0" i="0" u="none" dirty="0">
              <a:solidFill>
                <a:srgbClr val="57576E"/>
              </a:solidFill>
              <a:latin typeface="Georgia"/>
              <a:ea typeface="Georgia"/>
              <a:cs typeface="Georgia"/>
              <a:sym typeface="Georgia"/>
            </a:endParaRPr>
          </a:p>
          <a:p>
            <a:pPr marL="0" lvl="0" indent="0" algn="l" rtl="0">
              <a:lnSpc>
                <a:spcPct val="100000"/>
              </a:lnSpc>
              <a:spcBef>
                <a:spcPts val="440"/>
              </a:spcBef>
              <a:spcAft>
                <a:spcPts val="0"/>
              </a:spcAft>
              <a:buSzPts val="1870"/>
              <a:buNone/>
            </a:pPr>
            <a:r>
              <a:rPr lang="en-US" sz="2200" b="0" i="0" u="none" dirty="0">
                <a:solidFill>
                  <a:srgbClr val="57576E"/>
                </a:solidFill>
                <a:latin typeface="Georgia"/>
                <a:ea typeface="Georgia"/>
                <a:cs typeface="Georgia"/>
                <a:sym typeface="Georgia"/>
              </a:rPr>
              <a:t>   Anglo-Saxon England, Old English, &amp; </a:t>
            </a:r>
            <a:r>
              <a:rPr lang="en-US" sz="2200" b="0" i="1" u="none" dirty="0">
                <a:solidFill>
                  <a:srgbClr val="57576E"/>
                </a:solidFill>
                <a:latin typeface="Georgia"/>
                <a:ea typeface="Georgia"/>
                <a:cs typeface="Georgia"/>
                <a:sym typeface="Georgia"/>
              </a:rPr>
              <a:t>Beowulf</a:t>
            </a:r>
            <a:endParaRPr dirty="0"/>
          </a:p>
        </p:txBody>
      </p:sp>
      <p:pic>
        <p:nvPicPr>
          <p:cNvPr id="131" name="Google Shape;131;p1"/>
          <p:cNvPicPr preferRelativeResize="0"/>
          <p:nvPr/>
        </p:nvPicPr>
        <p:blipFill rotWithShape="1">
          <a:blip r:embed="rId3">
            <a:alphaModFix/>
          </a:blip>
          <a:srcRect/>
          <a:stretch/>
        </p:blipFill>
        <p:spPr>
          <a:xfrm>
            <a:off x="3276600" y="3200400"/>
            <a:ext cx="2543175" cy="3429000"/>
          </a:xfrm>
          <a:prstGeom prst="rect">
            <a:avLst/>
          </a:prstGeom>
          <a:noFill/>
          <a:ln>
            <a:noFill/>
          </a:ln>
        </p:spPr>
      </p:pic>
      <p:sp>
        <p:nvSpPr>
          <p:cNvPr id="132" name="Google Shape;132;p1" descr="2Q=="/>
          <p:cNvSpPr txBox="1"/>
          <p:nvPr/>
        </p:nvSpPr>
        <p:spPr>
          <a:xfrm>
            <a:off x="3605212" y="2247900"/>
            <a:ext cx="1933575" cy="2362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33" name="Google Shape;133;p1" descr="2Q=="/>
          <p:cNvSpPr txBox="1"/>
          <p:nvPr/>
        </p:nvSpPr>
        <p:spPr>
          <a:xfrm>
            <a:off x="3605212" y="2247900"/>
            <a:ext cx="1933575" cy="2362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134" name="Google Shape;134;p1" descr="175-Sutton-Hoo-helmet-sm"/>
          <p:cNvPicPr preferRelativeResize="0"/>
          <p:nvPr/>
        </p:nvPicPr>
        <p:blipFill rotWithShape="1">
          <a:blip r:embed="rId4">
            <a:alphaModFix/>
          </a:blip>
          <a:srcRect/>
          <a:stretch/>
        </p:blipFill>
        <p:spPr>
          <a:xfrm>
            <a:off x="3200400" y="3429000"/>
            <a:ext cx="2644775" cy="321945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9"/>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000"/>
              <a:buFont typeface="Arial"/>
              <a:buNone/>
            </a:pPr>
            <a:r>
              <a:rPr lang="en-US" sz="3200" b="1" i="0" dirty="0">
                <a:solidFill>
                  <a:schemeClr val="dk2"/>
                </a:solidFill>
                <a:latin typeface="Georgia" panose="02040502050405020303" pitchFamily="18" charset="0"/>
                <a:sym typeface="Arial"/>
              </a:rPr>
              <a:t>Social Classes in Anglo-Saxon Britain</a:t>
            </a:r>
            <a:endParaRPr sz="3200" b="1" dirty="0">
              <a:latin typeface="Georgia" panose="02040502050405020303" pitchFamily="18" charset="0"/>
            </a:endParaRPr>
          </a:p>
        </p:txBody>
      </p:sp>
      <p:sp>
        <p:nvSpPr>
          <p:cNvPr id="193" name="Google Shape;193;p9"/>
          <p:cNvSpPr txBox="1">
            <a:spLocks noGrp="1"/>
          </p:cNvSpPr>
          <p:nvPr>
            <p:ph type="body" idx="1"/>
          </p:nvPr>
        </p:nvSpPr>
        <p:spPr>
          <a:xfrm>
            <a:off x="76200" y="1035586"/>
            <a:ext cx="8610600" cy="58224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040"/>
              <a:buFont typeface="Arial"/>
              <a:buNone/>
            </a:pPr>
            <a:r>
              <a:rPr lang="en-US" sz="2000" b="1" i="0" u="none" dirty="0">
                <a:solidFill>
                  <a:schemeClr val="dk1"/>
                </a:solidFill>
                <a:latin typeface="Georgia" panose="02040502050405020303" pitchFamily="18" charset="0"/>
                <a:sym typeface="Arial"/>
              </a:rPr>
              <a:t>The Nobility (</a:t>
            </a:r>
            <a:r>
              <a:rPr lang="en-US" sz="1600" b="1" i="0" u="none" dirty="0">
                <a:solidFill>
                  <a:schemeClr val="dk1"/>
                </a:solidFill>
                <a:latin typeface="Georgia" panose="02040502050405020303" pitchFamily="18" charset="0"/>
                <a:sym typeface="Arial"/>
              </a:rPr>
              <a:t>king &amp; his family) </a:t>
            </a:r>
            <a:r>
              <a:rPr lang="en-US" sz="2000" b="1" i="0" u="none" dirty="0">
                <a:solidFill>
                  <a:schemeClr val="dk1"/>
                </a:solidFill>
                <a:latin typeface="Georgia" panose="02040502050405020303" pitchFamily="18" charset="0"/>
                <a:sym typeface="Arial"/>
              </a:rPr>
              <a:t>          </a:t>
            </a:r>
            <a:r>
              <a:rPr lang="en-US" sz="2000" b="1" i="0" u="none" dirty="0" smtClean="0">
                <a:solidFill>
                  <a:schemeClr val="dk1"/>
                </a:solidFill>
                <a:latin typeface="Georgia" panose="02040502050405020303" pitchFamily="18" charset="0"/>
                <a:sym typeface="Arial"/>
              </a:rPr>
              <a:t>      Thanes                                      </a:t>
            </a:r>
            <a:endParaRPr sz="2000" dirty="0">
              <a:latin typeface="Georgia" panose="02040502050405020303" pitchFamily="18" charset="0"/>
            </a:endParaRPr>
          </a:p>
          <a:p>
            <a:pPr marL="0" marR="0" lvl="0" indent="0" algn="l" rtl="0">
              <a:lnSpc>
                <a:spcPct val="100000"/>
              </a:lnSpc>
              <a:spcBef>
                <a:spcPts val="360"/>
              </a:spcBef>
              <a:spcAft>
                <a:spcPts val="0"/>
              </a:spcAft>
              <a:buClr>
                <a:schemeClr val="accent1"/>
              </a:buClr>
              <a:buSzPts val="1530"/>
              <a:buFont typeface="Arial"/>
              <a:buNone/>
            </a:pPr>
            <a:r>
              <a:rPr lang="en-US" sz="1800" b="1" i="0" u="none" dirty="0">
                <a:solidFill>
                  <a:schemeClr val="dk1"/>
                </a:solidFill>
                <a:latin typeface="Arial"/>
                <a:ea typeface="Arial"/>
                <a:cs typeface="Arial"/>
                <a:sym typeface="Arial"/>
              </a:rPr>
              <a:t>                                                                          </a:t>
            </a:r>
            <a:r>
              <a:rPr lang="en-US" sz="1800" b="1" i="0" u="none" dirty="0" smtClean="0">
                <a:solidFill>
                  <a:schemeClr val="dk1"/>
                </a:solidFill>
                <a:latin typeface="Arial"/>
                <a:ea typeface="Arial"/>
                <a:cs typeface="Arial"/>
                <a:sym typeface="Arial"/>
              </a:rPr>
              <a:t>-</a:t>
            </a:r>
            <a:r>
              <a:rPr lang="en-US" sz="1600" b="1" i="0" u="none" dirty="0" smtClean="0">
                <a:solidFill>
                  <a:schemeClr val="dk1"/>
                </a:solidFill>
                <a:latin typeface="Georgia" panose="02040502050405020303" pitchFamily="18" charset="0"/>
                <a:sym typeface="Arial"/>
              </a:rPr>
              <a:t>Leaders </a:t>
            </a:r>
            <a:r>
              <a:rPr lang="en-US" sz="1600" b="1" i="0" u="none" dirty="0">
                <a:solidFill>
                  <a:schemeClr val="dk1"/>
                </a:solidFill>
                <a:latin typeface="Georgia" panose="02040502050405020303" pitchFamily="18" charset="0"/>
                <a:sym typeface="Arial"/>
              </a:rPr>
              <a:t>of men, similar to </a:t>
            </a:r>
            <a:r>
              <a:rPr lang="en-US" sz="1600" b="1" i="0" u="none" dirty="0" smtClean="0">
                <a:solidFill>
                  <a:schemeClr val="dk1"/>
                </a:solidFill>
                <a:latin typeface="Georgia" panose="02040502050405020303" pitchFamily="18" charset="0"/>
                <a:sym typeface="Arial"/>
              </a:rPr>
              <a:t>knights                    </a:t>
            </a:r>
            <a:endParaRPr sz="1600" b="1" i="0" u="none" dirty="0">
              <a:solidFill>
                <a:schemeClr val="dk1"/>
              </a:solidFill>
              <a:latin typeface="Georgia" panose="02040502050405020303" pitchFamily="18" charset="0"/>
              <a:sym typeface="Arial"/>
            </a:endParaRPr>
          </a:p>
          <a:p>
            <a:pPr marL="0" marR="0" lvl="0" indent="0" algn="l" rtl="0">
              <a:lnSpc>
                <a:spcPct val="100000"/>
              </a:lnSpc>
              <a:spcBef>
                <a:spcPts val="480"/>
              </a:spcBef>
              <a:spcAft>
                <a:spcPts val="0"/>
              </a:spcAft>
              <a:buClr>
                <a:schemeClr val="accent1"/>
              </a:buClr>
              <a:buSzPts val="2040"/>
              <a:buFont typeface="Arial"/>
              <a:buNone/>
            </a:pPr>
            <a:r>
              <a:rPr lang="en-US" sz="1200" b="0" i="0" u="none" dirty="0" smtClean="0">
                <a:solidFill>
                  <a:schemeClr val="dk1"/>
                </a:solidFill>
                <a:latin typeface="Georgia" panose="02040502050405020303" pitchFamily="18" charset="0"/>
                <a:sym typeface="Arial"/>
              </a:rPr>
              <a:t>					    </a:t>
            </a:r>
            <a:r>
              <a:rPr lang="en-US" sz="1600" b="1" i="0" u="none" dirty="0" smtClean="0">
                <a:solidFill>
                  <a:schemeClr val="dk1"/>
                </a:solidFill>
                <a:latin typeface="Georgia" panose="02040502050405020303" pitchFamily="18" charset="0"/>
                <a:sym typeface="Arial"/>
              </a:rPr>
              <a:t>-Loyal to a king</a:t>
            </a:r>
            <a:endParaRPr lang="en-US" sz="1600" b="1" i="0" u="none" dirty="0" smtClean="0">
              <a:solidFill>
                <a:schemeClr val="dk1"/>
              </a:solidFill>
              <a:sym typeface="Arial"/>
            </a:endParaRPr>
          </a:p>
          <a:p>
            <a:pPr marL="0" marR="0" lvl="0" indent="0" algn="l" rtl="0">
              <a:lnSpc>
                <a:spcPct val="100000"/>
              </a:lnSpc>
              <a:spcBef>
                <a:spcPts val="480"/>
              </a:spcBef>
              <a:spcAft>
                <a:spcPts val="0"/>
              </a:spcAft>
              <a:buClr>
                <a:schemeClr val="accent1"/>
              </a:buClr>
              <a:buSzPts val="2040"/>
              <a:buFont typeface="Arial"/>
              <a:buNone/>
            </a:pPr>
            <a:endParaRPr sz="2400" b="0" i="0" u="none" dirty="0">
              <a:solidFill>
                <a:schemeClr val="dk1"/>
              </a:solidFill>
              <a:latin typeface="Arial"/>
              <a:ea typeface="Arial"/>
              <a:cs typeface="Arial"/>
              <a:sym typeface="Arial"/>
            </a:endParaRPr>
          </a:p>
          <a:p>
            <a:pPr marL="0" marR="0" lvl="0" indent="0" algn="l" rtl="0">
              <a:lnSpc>
                <a:spcPct val="100000"/>
              </a:lnSpc>
              <a:spcBef>
                <a:spcPts val="480"/>
              </a:spcBef>
              <a:spcAft>
                <a:spcPts val="0"/>
              </a:spcAft>
              <a:buClr>
                <a:schemeClr val="accent1"/>
              </a:buClr>
              <a:buSzPts val="2040"/>
              <a:buFont typeface="Arial"/>
              <a:buNone/>
            </a:pPr>
            <a:endParaRPr sz="2400" b="0" i="0" u="none" dirty="0">
              <a:solidFill>
                <a:schemeClr val="dk1"/>
              </a:solidFill>
              <a:latin typeface="Arial"/>
              <a:ea typeface="Arial"/>
              <a:cs typeface="Arial"/>
              <a:sym typeface="Arial"/>
            </a:endParaRPr>
          </a:p>
          <a:p>
            <a:pPr marL="0" marR="0" lvl="0" indent="0" algn="l" rtl="0">
              <a:lnSpc>
                <a:spcPct val="100000"/>
              </a:lnSpc>
              <a:spcBef>
                <a:spcPts val="320"/>
              </a:spcBef>
              <a:spcAft>
                <a:spcPts val="0"/>
              </a:spcAft>
              <a:buClr>
                <a:schemeClr val="accent1"/>
              </a:buClr>
              <a:buSzPts val="1360"/>
              <a:buFont typeface="Arial"/>
              <a:buNone/>
            </a:pPr>
            <a:r>
              <a:rPr lang="en-US" sz="1600" b="0" i="0" u="none" dirty="0">
                <a:solidFill>
                  <a:schemeClr val="dk1"/>
                </a:solidFill>
                <a:latin typeface="Arial"/>
                <a:ea typeface="Arial"/>
                <a:cs typeface="Arial"/>
                <a:sym typeface="Arial"/>
              </a:rPr>
              <a:t>                                </a:t>
            </a:r>
            <a:endParaRPr dirty="0"/>
          </a:p>
          <a:p>
            <a:pPr marL="0" marR="0" lvl="0" indent="0" algn="l" rtl="0">
              <a:lnSpc>
                <a:spcPct val="100000"/>
              </a:lnSpc>
              <a:spcBef>
                <a:spcPts val="320"/>
              </a:spcBef>
              <a:spcAft>
                <a:spcPts val="0"/>
              </a:spcAft>
              <a:buClr>
                <a:schemeClr val="accent1"/>
              </a:buClr>
              <a:buSzPts val="1360"/>
              <a:buFont typeface="Arial"/>
              <a:buNone/>
            </a:pPr>
            <a:endParaRPr sz="1600" b="0" i="0" u="none" dirty="0">
              <a:solidFill>
                <a:schemeClr val="dk1"/>
              </a:solidFill>
              <a:latin typeface="Arial"/>
              <a:ea typeface="Arial"/>
              <a:cs typeface="Arial"/>
              <a:sym typeface="Arial"/>
            </a:endParaRPr>
          </a:p>
          <a:p>
            <a:pPr marL="0" marR="0" lvl="0" indent="0" algn="l" rtl="0">
              <a:lnSpc>
                <a:spcPct val="100000"/>
              </a:lnSpc>
              <a:spcBef>
                <a:spcPts val="320"/>
              </a:spcBef>
              <a:spcAft>
                <a:spcPts val="0"/>
              </a:spcAft>
              <a:buClr>
                <a:schemeClr val="accent1"/>
              </a:buClr>
              <a:buSzPts val="1360"/>
              <a:buFont typeface="Arial"/>
              <a:buNone/>
            </a:pPr>
            <a:endParaRPr sz="1600" b="0" i="0" u="none" dirty="0">
              <a:solidFill>
                <a:schemeClr val="dk1"/>
              </a:solidFill>
              <a:latin typeface="Arial"/>
              <a:ea typeface="Arial"/>
              <a:cs typeface="Arial"/>
              <a:sym typeface="Arial"/>
            </a:endParaRPr>
          </a:p>
          <a:p>
            <a:pPr marL="0" marR="0" lvl="0" indent="0" algn="l" rtl="0">
              <a:lnSpc>
                <a:spcPct val="100000"/>
              </a:lnSpc>
              <a:spcBef>
                <a:spcPts val="320"/>
              </a:spcBef>
              <a:spcAft>
                <a:spcPts val="0"/>
              </a:spcAft>
              <a:buClr>
                <a:schemeClr val="accent1"/>
              </a:buClr>
              <a:buSzPts val="1360"/>
              <a:buFont typeface="Arial"/>
              <a:buNone/>
            </a:pPr>
            <a:r>
              <a:rPr lang="en-US" sz="1600" b="1" dirty="0"/>
              <a:t> </a:t>
            </a:r>
            <a:r>
              <a:rPr lang="en-US" sz="1600" b="1" dirty="0" smtClean="0"/>
              <a:t> </a:t>
            </a:r>
            <a:r>
              <a:rPr lang="en-US" sz="1600" b="1" i="0" u="none" dirty="0" smtClean="0">
                <a:solidFill>
                  <a:schemeClr val="dk1"/>
                </a:solidFill>
                <a:latin typeface="Arial"/>
                <a:ea typeface="Arial"/>
                <a:cs typeface="Arial"/>
                <a:sym typeface="Arial"/>
              </a:rPr>
              <a:t>     </a:t>
            </a:r>
            <a:r>
              <a:rPr lang="en-US" sz="1600" b="1" i="0" u="none" dirty="0" smtClean="0">
                <a:solidFill>
                  <a:schemeClr val="dk1"/>
                </a:solidFill>
                <a:latin typeface="Georgia" panose="02040502050405020303" pitchFamily="18" charset="0"/>
                <a:sym typeface="Arial"/>
              </a:rPr>
              <a:t>Edward </a:t>
            </a:r>
            <a:r>
              <a:rPr lang="en-US" sz="1600" b="1" i="0" u="none" dirty="0">
                <a:solidFill>
                  <a:schemeClr val="dk1"/>
                </a:solidFill>
                <a:latin typeface="Georgia" panose="02040502050405020303" pitchFamily="18" charset="0"/>
                <a:sym typeface="Arial"/>
              </a:rPr>
              <a:t>the Elder (899-924</a:t>
            </a:r>
            <a:r>
              <a:rPr lang="en-US" sz="1600" b="1" i="0" u="none" dirty="0" smtClean="0">
                <a:solidFill>
                  <a:schemeClr val="dk1"/>
                </a:solidFill>
                <a:latin typeface="Georgia" panose="02040502050405020303" pitchFamily="18" charset="0"/>
                <a:sym typeface="Arial"/>
              </a:rPr>
              <a:t>)</a:t>
            </a:r>
            <a:r>
              <a:rPr lang="en-US" sz="2400" b="1" i="0" u="none" dirty="0" smtClean="0">
                <a:solidFill>
                  <a:schemeClr val="dk1"/>
                </a:solidFill>
                <a:latin typeface="Georgia" panose="02040502050405020303" pitchFamily="18" charset="0"/>
                <a:sym typeface="Arial"/>
              </a:rPr>
              <a:t>                                                  </a:t>
            </a:r>
            <a:endParaRPr dirty="0">
              <a:latin typeface="Georgia" panose="02040502050405020303" pitchFamily="18" charset="0"/>
            </a:endParaRPr>
          </a:p>
          <a:p>
            <a:pPr marL="0" marR="0" lvl="0" indent="0" algn="l" rtl="0">
              <a:lnSpc>
                <a:spcPct val="100000"/>
              </a:lnSpc>
              <a:spcBef>
                <a:spcPts val="480"/>
              </a:spcBef>
              <a:spcAft>
                <a:spcPts val="0"/>
              </a:spcAft>
              <a:buClr>
                <a:schemeClr val="accent1"/>
              </a:buClr>
              <a:buSzPts val="2040"/>
              <a:buFont typeface="Arial"/>
              <a:buNone/>
            </a:pPr>
            <a:endParaRPr lang="en-US" sz="2000" b="1" i="0" u="none" dirty="0" smtClean="0">
              <a:solidFill>
                <a:schemeClr val="dk1"/>
              </a:solidFill>
              <a:latin typeface="Georgia" panose="02040502050405020303" pitchFamily="18" charset="0"/>
              <a:sym typeface="Arial"/>
            </a:endParaRPr>
          </a:p>
          <a:p>
            <a:pPr marL="0" marR="0" lvl="0" indent="0" algn="l" rtl="0">
              <a:lnSpc>
                <a:spcPct val="100000"/>
              </a:lnSpc>
              <a:spcBef>
                <a:spcPts val="480"/>
              </a:spcBef>
              <a:spcAft>
                <a:spcPts val="0"/>
              </a:spcAft>
              <a:buClr>
                <a:schemeClr val="accent1"/>
              </a:buClr>
              <a:buSzPts val="2040"/>
              <a:buFont typeface="Arial"/>
              <a:buNone/>
            </a:pPr>
            <a:r>
              <a:rPr lang="en-US" sz="2000" b="1" i="0" u="none" dirty="0" smtClean="0">
                <a:solidFill>
                  <a:schemeClr val="dk1"/>
                </a:solidFill>
                <a:latin typeface="Georgia" panose="02040502050405020303" pitchFamily="18" charset="0"/>
                <a:sym typeface="Arial"/>
              </a:rPr>
              <a:t>Freemen</a:t>
            </a:r>
            <a:r>
              <a:rPr lang="en-US" sz="2400" b="1" i="0" u="none" dirty="0">
                <a:solidFill>
                  <a:schemeClr val="dk1"/>
                </a:solidFill>
                <a:latin typeface="Arial"/>
                <a:ea typeface="Arial"/>
                <a:cs typeface="Arial"/>
                <a:sym typeface="Arial"/>
              </a:rPr>
              <a:t>				   </a:t>
            </a:r>
            <a:r>
              <a:rPr lang="en-US" sz="2400" b="1" i="0" u="none" dirty="0" smtClean="0">
                <a:solidFill>
                  <a:schemeClr val="dk1"/>
                </a:solidFill>
                <a:latin typeface="Arial"/>
                <a:ea typeface="Arial"/>
                <a:cs typeface="Arial"/>
                <a:sym typeface="Arial"/>
              </a:rPr>
              <a:t> </a:t>
            </a:r>
            <a:r>
              <a:rPr lang="en-US" sz="2000" b="1" i="0" u="none" dirty="0" smtClean="0">
                <a:solidFill>
                  <a:schemeClr val="dk1"/>
                </a:solidFill>
                <a:latin typeface="Georgia" panose="02040502050405020303" pitchFamily="18" charset="0"/>
                <a:sym typeface="Arial"/>
              </a:rPr>
              <a:t>Enslaved </a:t>
            </a:r>
            <a:r>
              <a:rPr lang="en-US" sz="2000" b="1" i="0" u="none" dirty="0">
                <a:solidFill>
                  <a:schemeClr val="dk1"/>
                </a:solidFill>
                <a:latin typeface="Georgia" panose="02040502050405020303" pitchFamily="18" charset="0"/>
                <a:sym typeface="Arial"/>
              </a:rPr>
              <a:t>Persons</a:t>
            </a:r>
            <a:r>
              <a:rPr lang="en-US" sz="2400" b="1" i="0" u="none" dirty="0">
                <a:solidFill>
                  <a:schemeClr val="dk1"/>
                </a:solidFill>
                <a:latin typeface="Arial"/>
                <a:ea typeface="Arial"/>
                <a:cs typeface="Arial"/>
                <a:sym typeface="Arial"/>
              </a:rPr>
              <a:t>	</a:t>
            </a:r>
            <a:endParaRPr dirty="0"/>
          </a:p>
          <a:p>
            <a:pPr marL="0" marR="0" lvl="0" indent="0" algn="l" rtl="0">
              <a:lnSpc>
                <a:spcPct val="100000"/>
              </a:lnSpc>
              <a:spcBef>
                <a:spcPts val="360"/>
              </a:spcBef>
              <a:spcAft>
                <a:spcPts val="0"/>
              </a:spcAft>
              <a:buClr>
                <a:schemeClr val="accent1"/>
              </a:buClr>
              <a:buSzPts val="1530"/>
              <a:buFont typeface="Arial"/>
              <a:buNone/>
            </a:pPr>
            <a:r>
              <a:rPr lang="en-US" sz="1600" b="1" i="0" u="none" dirty="0">
                <a:solidFill>
                  <a:schemeClr val="dk1"/>
                </a:solidFill>
                <a:latin typeface="Georgia" panose="02040502050405020303" pitchFamily="18" charset="0"/>
                <a:sym typeface="Arial"/>
              </a:rPr>
              <a:t>-soldiers       </a:t>
            </a:r>
            <a:r>
              <a:rPr lang="en-US" sz="1600" b="1" i="0" u="none" dirty="0" smtClean="0">
                <a:solidFill>
                  <a:schemeClr val="dk1"/>
                </a:solidFill>
                <a:latin typeface="Georgia" panose="02040502050405020303" pitchFamily="18" charset="0"/>
                <a:sym typeface="Arial"/>
              </a:rPr>
              <a:t>                                                                   </a:t>
            </a:r>
            <a:r>
              <a:rPr lang="en-US" sz="1600" b="1" i="0" u="none" dirty="0">
                <a:solidFill>
                  <a:schemeClr val="dk1"/>
                </a:solidFill>
                <a:latin typeface="Georgia" panose="02040502050405020303" pitchFamily="18" charset="0"/>
                <a:sym typeface="Arial"/>
              </a:rPr>
              <a:t>-Captured in raids &amp; warfare</a:t>
            </a:r>
            <a:endParaRPr sz="2000" dirty="0">
              <a:latin typeface="Georgia" panose="02040502050405020303" pitchFamily="18" charset="0"/>
            </a:endParaRPr>
          </a:p>
          <a:p>
            <a:pPr marL="0" marR="0" lvl="0" indent="0" algn="l" rtl="0">
              <a:lnSpc>
                <a:spcPct val="100000"/>
              </a:lnSpc>
              <a:spcBef>
                <a:spcPts val="360"/>
              </a:spcBef>
              <a:spcAft>
                <a:spcPts val="0"/>
              </a:spcAft>
              <a:buClr>
                <a:schemeClr val="accent1"/>
              </a:buClr>
              <a:buSzPts val="1530"/>
              <a:buFont typeface="Arial"/>
              <a:buNone/>
            </a:pPr>
            <a:r>
              <a:rPr lang="en-US" sz="1600" b="1" i="0" u="none" dirty="0">
                <a:solidFill>
                  <a:schemeClr val="dk1"/>
                </a:solidFill>
                <a:latin typeface="Georgia" panose="02040502050405020303" pitchFamily="18" charset="0"/>
                <a:sym typeface="Arial"/>
              </a:rPr>
              <a:t>-craftsmen    </a:t>
            </a:r>
            <a:r>
              <a:rPr lang="en-US" sz="1600" b="1" i="0" u="none" dirty="0" smtClean="0">
                <a:solidFill>
                  <a:schemeClr val="dk1"/>
                </a:solidFill>
                <a:latin typeface="Georgia" panose="02040502050405020303" pitchFamily="18" charset="0"/>
                <a:sym typeface="Arial"/>
              </a:rPr>
              <a:t>                                                                  </a:t>
            </a:r>
            <a:r>
              <a:rPr lang="en-US" sz="1600" b="1" i="0" u="none" dirty="0">
                <a:solidFill>
                  <a:schemeClr val="dk1"/>
                </a:solidFill>
                <a:latin typeface="Georgia" panose="02040502050405020303" pitchFamily="18" charset="0"/>
                <a:sym typeface="Arial"/>
              </a:rPr>
              <a:t>-Some could own property &amp;</a:t>
            </a:r>
            <a:endParaRPr sz="2000" dirty="0">
              <a:latin typeface="Georgia" panose="02040502050405020303" pitchFamily="18" charset="0"/>
            </a:endParaRPr>
          </a:p>
          <a:p>
            <a:pPr marL="0" marR="0" lvl="0" indent="0" algn="l" rtl="0">
              <a:lnSpc>
                <a:spcPct val="100000"/>
              </a:lnSpc>
              <a:spcBef>
                <a:spcPts val="360"/>
              </a:spcBef>
              <a:spcAft>
                <a:spcPts val="0"/>
              </a:spcAft>
              <a:buClr>
                <a:schemeClr val="accent1"/>
              </a:buClr>
              <a:buSzPts val="1530"/>
              <a:buFont typeface="Arial"/>
              <a:buNone/>
            </a:pPr>
            <a:r>
              <a:rPr lang="en-US" sz="1600" b="1" i="0" u="none" dirty="0">
                <a:solidFill>
                  <a:schemeClr val="dk1"/>
                </a:solidFill>
                <a:latin typeface="Georgia" panose="02040502050405020303" pitchFamily="18" charset="0"/>
                <a:sym typeface="Arial"/>
              </a:rPr>
              <a:t>-farmers				           </a:t>
            </a:r>
            <a:r>
              <a:rPr lang="en-US" sz="1600" b="1" i="0" u="none" dirty="0" smtClean="0">
                <a:solidFill>
                  <a:schemeClr val="dk1"/>
                </a:solidFill>
                <a:latin typeface="Georgia" panose="02040502050405020303" pitchFamily="18" charset="0"/>
                <a:sym typeface="Arial"/>
              </a:rPr>
              <a:t>    buy </a:t>
            </a:r>
            <a:r>
              <a:rPr lang="en-US" sz="1600" b="1" i="0" u="none" dirty="0">
                <a:solidFill>
                  <a:schemeClr val="dk1"/>
                </a:solidFill>
                <a:latin typeface="Georgia" panose="02040502050405020303" pitchFamily="18" charset="0"/>
                <a:sym typeface="Arial"/>
              </a:rPr>
              <a:t>their freedom</a:t>
            </a:r>
            <a:endParaRPr sz="2000" dirty="0">
              <a:latin typeface="Georgia" panose="02040502050405020303" pitchFamily="18" charset="0"/>
            </a:endParaRPr>
          </a:p>
          <a:p>
            <a:pPr marL="0" marR="0" lvl="0" indent="0" algn="l" rtl="0">
              <a:lnSpc>
                <a:spcPct val="100000"/>
              </a:lnSpc>
              <a:spcBef>
                <a:spcPts val="360"/>
              </a:spcBef>
              <a:spcAft>
                <a:spcPts val="0"/>
              </a:spcAft>
              <a:buClr>
                <a:schemeClr val="accent1"/>
              </a:buClr>
              <a:buSzPts val="1530"/>
              <a:buFont typeface="Arial"/>
              <a:buNone/>
            </a:pPr>
            <a:endParaRPr lang="en-US" sz="1600" b="1" i="0" u="none" dirty="0" smtClean="0">
              <a:solidFill>
                <a:schemeClr val="dk1"/>
              </a:solidFill>
              <a:latin typeface="Georgia" panose="02040502050405020303" pitchFamily="18" charset="0"/>
              <a:sym typeface="Arial"/>
            </a:endParaRPr>
          </a:p>
          <a:p>
            <a:pPr marL="0" marR="0" lvl="0" indent="0" algn="l" rtl="0">
              <a:lnSpc>
                <a:spcPct val="100000"/>
              </a:lnSpc>
              <a:spcBef>
                <a:spcPts val="360"/>
              </a:spcBef>
              <a:spcAft>
                <a:spcPts val="0"/>
              </a:spcAft>
              <a:buClr>
                <a:schemeClr val="accent1"/>
              </a:buClr>
              <a:buSzPts val="1530"/>
              <a:buFont typeface="Arial"/>
              <a:buNone/>
            </a:pPr>
            <a:endParaRPr sz="1600" b="1" i="0" u="none" dirty="0">
              <a:solidFill>
                <a:schemeClr val="dk1"/>
              </a:solidFill>
              <a:latin typeface="Georgia" panose="02040502050405020303" pitchFamily="18" charset="0"/>
              <a:sym typeface="Arial"/>
            </a:endParaRPr>
          </a:p>
          <a:p>
            <a:pPr marL="0" marR="0" lvl="0" indent="0" algn="l" rtl="0">
              <a:lnSpc>
                <a:spcPct val="100000"/>
              </a:lnSpc>
              <a:spcBef>
                <a:spcPts val="360"/>
              </a:spcBef>
              <a:spcAft>
                <a:spcPts val="0"/>
              </a:spcAft>
              <a:buClr>
                <a:schemeClr val="accent1"/>
              </a:buClr>
              <a:buSzPts val="1530"/>
              <a:buFont typeface="Arial"/>
              <a:buNone/>
            </a:pPr>
            <a:r>
              <a:rPr lang="en-US" sz="1600" b="1" i="0" u="none" dirty="0">
                <a:solidFill>
                  <a:schemeClr val="dk1"/>
                </a:solidFill>
                <a:latin typeface="Georgia" panose="02040502050405020303" pitchFamily="18" charset="0"/>
                <a:sym typeface="Arial"/>
              </a:rPr>
              <a:t>                               </a:t>
            </a:r>
            <a:r>
              <a:rPr lang="en-US" sz="1600" b="1" i="0" u="none" dirty="0" smtClean="0">
                <a:solidFill>
                  <a:schemeClr val="dk1"/>
                </a:solidFill>
                <a:latin typeface="Georgia" panose="02040502050405020303" pitchFamily="18" charset="0"/>
                <a:sym typeface="Arial"/>
              </a:rPr>
              <a:t>  </a:t>
            </a:r>
            <a:r>
              <a:rPr lang="en-US" sz="1400" b="1" i="0" u="none" dirty="0" smtClean="0">
                <a:solidFill>
                  <a:schemeClr val="dk1"/>
                </a:solidFill>
                <a:latin typeface="Georgia" panose="02040502050405020303" pitchFamily="18" charset="0"/>
                <a:sym typeface="Arial"/>
              </a:rPr>
              <a:t>A </a:t>
            </a:r>
            <a:r>
              <a:rPr lang="en-US" sz="1400" b="1" i="0" u="none" dirty="0">
                <a:solidFill>
                  <a:schemeClr val="dk1"/>
                </a:solidFill>
                <a:latin typeface="Georgia" panose="02040502050405020303" pitchFamily="18" charset="0"/>
                <a:sym typeface="Arial"/>
              </a:rPr>
              <a:t>freeman’s </a:t>
            </a:r>
            <a:r>
              <a:rPr lang="en-US" sz="1400" b="1" i="0" u="none" dirty="0" smtClean="0">
                <a:solidFill>
                  <a:schemeClr val="dk1"/>
                </a:solidFill>
                <a:latin typeface="Georgia" panose="02040502050405020303" pitchFamily="18" charset="0"/>
                <a:sym typeface="Arial"/>
              </a:rPr>
              <a:t>home</a:t>
            </a:r>
            <a:endParaRPr sz="2000" dirty="0">
              <a:latin typeface="Georgia" panose="02040502050405020303" pitchFamily="18" charset="0"/>
            </a:endParaRPr>
          </a:p>
        </p:txBody>
      </p:sp>
      <p:pic>
        <p:nvPicPr>
          <p:cNvPr id="194" name="Google Shape;194;p9"/>
          <p:cNvPicPr preferRelativeResize="0"/>
          <p:nvPr/>
        </p:nvPicPr>
        <p:blipFill rotWithShape="1">
          <a:blip r:embed="rId3">
            <a:alphaModFix/>
          </a:blip>
          <a:srcRect/>
          <a:stretch/>
        </p:blipFill>
        <p:spPr>
          <a:xfrm>
            <a:off x="5079998" y="2158426"/>
            <a:ext cx="2992437" cy="2127250"/>
          </a:xfrm>
          <a:prstGeom prst="rect">
            <a:avLst/>
          </a:prstGeom>
          <a:noFill/>
          <a:ln>
            <a:noFill/>
          </a:ln>
        </p:spPr>
      </p:pic>
      <p:pic>
        <p:nvPicPr>
          <p:cNvPr id="195" name="Google Shape;195;p9"/>
          <p:cNvPicPr preferRelativeResize="0"/>
          <p:nvPr/>
        </p:nvPicPr>
        <p:blipFill rotWithShape="1">
          <a:blip r:embed="rId4">
            <a:alphaModFix/>
          </a:blip>
          <a:srcRect/>
          <a:stretch/>
        </p:blipFill>
        <p:spPr>
          <a:xfrm>
            <a:off x="113979" y="1492540"/>
            <a:ext cx="3741737" cy="2286000"/>
          </a:xfrm>
          <a:prstGeom prst="rect">
            <a:avLst/>
          </a:prstGeom>
          <a:noFill/>
          <a:ln>
            <a:noFill/>
          </a:ln>
        </p:spPr>
      </p:pic>
      <p:pic>
        <p:nvPicPr>
          <p:cNvPr id="196" name="Google Shape;196;p9"/>
          <p:cNvPicPr preferRelativeResize="0"/>
          <p:nvPr/>
        </p:nvPicPr>
        <p:blipFill rotWithShape="1">
          <a:blip r:embed="rId5">
            <a:alphaModFix/>
          </a:blip>
          <a:srcRect/>
          <a:stretch/>
        </p:blipFill>
        <p:spPr>
          <a:xfrm>
            <a:off x="1417316" y="4316164"/>
            <a:ext cx="2971800" cy="213360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txBox="1">
            <a:spLocks noGrp="1"/>
          </p:cNvSpPr>
          <p:nvPr>
            <p:ph type="title"/>
          </p:nvPr>
        </p:nvSpPr>
        <p:spPr>
          <a:xfrm>
            <a:off x="685800" y="457200"/>
            <a:ext cx="7772400" cy="990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2"/>
              </a:buClr>
              <a:buSzPts val="4000"/>
              <a:buFont typeface="Georgia"/>
              <a:buNone/>
            </a:pPr>
            <a:r>
              <a:rPr lang="en-US" sz="4000" b="1" i="0" u="none" dirty="0">
                <a:solidFill>
                  <a:schemeClr val="dk2"/>
                </a:solidFill>
                <a:latin typeface="Georgia"/>
                <a:ea typeface="Georgia"/>
                <a:cs typeface="Georgia"/>
                <a:sym typeface="Georgia"/>
              </a:rPr>
              <a:t>Education &amp; Religion</a:t>
            </a:r>
            <a:endParaRPr dirty="0"/>
          </a:p>
        </p:txBody>
      </p:sp>
      <p:sp>
        <p:nvSpPr>
          <p:cNvPr id="202" name="Google Shape;202;p10"/>
          <p:cNvSpPr txBox="1">
            <a:spLocks noGrp="1"/>
          </p:cNvSpPr>
          <p:nvPr>
            <p:ph type="body" idx="1"/>
          </p:nvPr>
        </p:nvSpPr>
        <p:spPr>
          <a:xfrm>
            <a:off x="152400" y="1600200"/>
            <a:ext cx="8991600" cy="4495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700"/>
              <a:buNone/>
            </a:pPr>
            <a:r>
              <a:rPr lang="en-US" sz="2000" b="0" i="0" u="none" dirty="0">
                <a:solidFill>
                  <a:schemeClr val="dk1"/>
                </a:solidFill>
                <a:latin typeface="Georgia"/>
                <a:ea typeface="Georgia"/>
                <a:cs typeface="Georgia"/>
                <a:sym typeface="Georgia"/>
              </a:rPr>
              <a:t>In monasteries across England, Christian </a:t>
            </a:r>
            <a:endParaRPr dirty="0"/>
          </a:p>
          <a:p>
            <a:pPr marL="0" lvl="0" indent="0" algn="l" rtl="0">
              <a:lnSpc>
                <a:spcPct val="100000"/>
              </a:lnSpc>
              <a:spcBef>
                <a:spcPts val="400"/>
              </a:spcBef>
              <a:spcAft>
                <a:spcPts val="0"/>
              </a:spcAft>
              <a:buSzPts val="1700"/>
              <a:buNone/>
            </a:pPr>
            <a:r>
              <a:rPr lang="en-US" sz="2000" b="1" i="0" u="none" dirty="0">
                <a:solidFill>
                  <a:schemeClr val="dk1"/>
                </a:solidFill>
                <a:latin typeface="Georgia"/>
                <a:ea typeface="Georgia"/>
                <a:cs typeface="Georgia"/>
                <a:sym typeface="Georgia"/>
              </a:rPr>
              <a:t>priests and monks </a:t>
            </a:r>
            <a:r>
              <a:rPr lang="en-US" sz="2000" b="0" i="0" u="none" dirty="0">
                <a:solidFill>
                  <a:schemeClr val="dk1"/>
                </a:solidFill>
                <a:latin typeface="Georgia"/>
                <a:ea typeface="Georgia"/>
                <a:cs typeface="Georgia"/>
                <a:sym typeface="Georgia"/>
              </a:rPr>
              <a:t>were among the few </a:t>
            </a:r>
            <a:endParaRPr dirty="0"/>
          </a:p>
          <a:p>
            <a:pPr marL="0" lvl="0" indent="0" algn="l" rtl="0">
              <a:lnSpc>
                <a:spcPct val="100000"/>
              </a:lnSpc>
              <a:spcBef>
                <a:spcPts val="400"/>
              </a:spcBef>
              <a:spcAft>
                <a:spcPts val="0"/>
              </a:spcAft>
              <a:buSzPts val="1700"/>
              <a:buNone/>
            </a:pPr>
            <a:r>
              <a:rPr lang="en-US" sz="2000" b="0" i="0" u="none" dirty="0">
                <a:solidFill>
                  <a:schemeClr val="dk1"/>
                </a:solidFill>
                <a:latin typeface="Georgia"/>
                <a:ea typeface="Georgia"/>
                <a:cs typeface="Georgia"/>
                <a:sym typeface="Georgia"/>
              </a:rPr>
              <a:t>literate people. Some were </a:t>
            </a:r>
            <a:r>
              <a:rPr lang="en-US" sz="2000" b="1" i="0" u="none" dirty="0">
                <a:solidFill>
                  <a:schemeClr val="dk1"/>
                </a:solidFill>
                <a:latin typeface="Georgia"/>
                <a:ea typeface="Georgia"/>
                <a:cs typeface="Georgia"/>
                <a:sym typeface="Georgia"/>
              </a:rPr>
              <a:t>scribes</a:t>
            </a:r>
            <a:r>
              <a:rPr lang="en-US" sz="2000" b="0" i="0" u="none" dirty="0">
                <a:solidFill>
                  <a:schemeClr val="dk1"/>
                </a:solidFill>
                <a:latin typeface="Georgia"/>
                <a:ea typeface="Georgia"/>
                <a:cs typeface="Georgia"/>
                <a:sym typeface="Georgia"/>
              </a:rPr>
              <a:t>, making</a:t>
            </a:r>
            <a:endParaRPr dirty="0"/>
          </a:p>
          <a:p>
            <a:pPr marL="0" lvl="0" indent="0" algn="l" rtl="0">
              <a:lnSpc>
                <a:spcPct val="100000"/>
              </a:lnSpc>
              <a:spcBef>
                <a:spcPts val="400"/>
              </a:spcBef>
              <a:spcAft>
                <a:spcPts val="0"/>
              </a:spcAft>
              <a:buSzPts val="1700"/>
              <a:buNone/>
            </a:pPr>
            <a:r>
              <a:rPr lang="en-US" sz="2000" b="0" i="0" u="none" dirty="0">
                <a:solidFill>
                  <a:schemeClr val="dk1"/>
                </a:solidFill>
                <a:latin typeface="Georgia"/>
                <a:ea typeface="Georgia"/>
                <a:cs typeface="Georgia"/>
                <a:sym typeface="Georgia"/>
              </a:rPr>
              <a:t>copies of scripture and other books by </a:t>
            </a:r>
            <a:endParaRPr dirty="0"/>
          </a:p>
          <a:p>
            <a:pPr marL="0" lvl="0" indent="0" algn="l" rtl="0">
              <a:lnSpc>
                <a:spcPct val="100000"/>
              </a:lnSpc>
              <a:spcBef>
                <a:spcPts val="400"/>
              </a:spcBef>
              <a:spcAft>
                <a:spcPts val="0"/>
              </a:spcAft>
              <a:buSzPts val="1700"/>
              <a:buNone/>
            </a:pPr>
            <a:r>
              <a:rPr lang="en-US" sz="2000" b="0" i="0" u="none" dirty="0">
                <a:solidFill>
                  <a:schemeClr val="dk1"/>
                </a:solidFill>
                <a:latin typeface="Georgia"/>
                <a:ea typeface="Georgia"/>
                <a:cs typeface="Georgia"/>
                <a:sym typeface="Georgia"/>
              </a:rPr>
              <a:t>hand and writing notes &amp; comments.</a:t>
            </a:r>
            <a:endParaRPr dirty="0"/>
          </a:p>
          <a:p>
            <a:pPr marL="0" lvl="0" indent="0" algn="l" rtl="0">
              <a:lnSpc>
                <a:spcPct val="100000"/>
              </a:lnSpc>
              <a:spcBef>
                <a:spcPts val="400"/>
              </a:spcBef>
              <a:spcAft>
                <a:spcPts val="0"/>
              </a:spcAft>
              <a:buSzPts val="1700"/>
              <a:buNone/>
            </a:pPr>
            <a:endParaRPr sz="2000" b="0" i="0" u="none" dirty="0">
              <a:solidFill>
                <a:schemeClr val="dk1"/>
              </a:solidFill>
              <a:latin typeface="Georgia"/>
              <a:ea typeface="Georgia"/>
              <a:cs typeface="Georgia"/>
              <a:sym typeface="Georgia"/>
            </a:endParaRPr>
          </a:p>
          <a:p>
            <a:pPr marL="0" lvl="0" indent="0" algn="l" rtl="0">
              <a:lnSpc>
                <a:spcPct val="100000"/>
              </a:lnSpc>
              <a:spcBef>
                <a:spcPts val="400"/>
              </a:spcBef>
              <a:spcAft>
                <a:spcPts val="0"/>
              </a:spcAft>
              <a:buSzPts val="1700"/>
              <a:buNone/>
            </a:pPr>
            <a:r>
              <a:rPr lang="en-US" sz="2000" b="0" i="0" u="none" dirty="0">
                <a:solidFill>
                  <a:schemeClr val="dk1"/>
                </a:solidFill>
                <a:latin typeface="Georgia"/>
                <a:ea typeface="Georgia"/>
                <a:cs typeface="Georgia"/>
                <a:sym typeface="Georgia"/>
              </a:rPr>
              <a:t>By c. 550 the native Britons, Irish, and</a:t>
            </a:r>
            <a:endParaRPr dirty="0"/>
          </a:p>
          <a:p>
            <a:pPr marL="0" lvl="0" indent="0" algn="l" rtl="0">
              <a:lnSpc>
                <a:spcPct val="100000"/>
              </a:lnSpc>
              <a:spcBef>
                <a:spcPts val="400"/>
              </a:spcBef>
              <a:spcAft>
                <a:spcPts val="0"/>
              </a:spcAft>
              <a:buSzPts val="1700"/>
              <a:buNone/>
            </a:pPr>
            <a:r>
              <a:rPr lang="en-US" sz="2000" b="0" i="0" u="none" dirty="0">
                <a:solidFill>
                  <a:schemeClr val="dk1"/>
                </a:solidFill>
                <a:latin typeface="Georgia"/>
                <a:ea typeface="Georgia"/>
                <a:cs typeface="Georgia"/>
                <a:sym typeface="Georgia"/>
              </a:rPr>
              <a:t>Scots had been converted to Christianity.</a:t>
            </a:r>
            <a:endParaRPr dirty="0"/>
          </a:p>
          <a:p>
            <a:pPr marL="0" lvl="0" indent="0" algn="l" rtl="0">
              <a:lnSpc>
                <a:spcPct val="100000"/>
              </a:lnSpc>
              <a:spcBef>
                <a:spcPts val="400"/>
              </a:spcBef>
              <a:spcAft>
                <a:spcPts val="0"/>
              </a:spcAft>
              <a:buSzPts val="1700"/>
              <a:buNone/>
            </a:pPr>
            <a:endParaRPr sz="2000" b="0" i="0" u="none" dirty="0">
              <a:solidFill>
                <a:schemeClr val="dk1"/>
              </a:solidFill>
              <a:latin typeface="Georgia"/>
              <a:ea typeface="Georgia"/>
              <a:cs typeface="Georgia"/>
              <a:sym typeface="Georgia"/>
            </a:endParaRPr>
          </a:p>
          <a:p>
            <a:pPr marL="0" lvl="0" indent="0" algn="l" rtl="0">
              <a:lnSpc>
                <a:spcPct val="100000"/>
              </a:lnSpc>
              <a:spcBef>
                <a:spcPts val="400"/>
              </a:spcBef>
              <a:spcAft>
                <a:spcPts val="0"/>
              </a:spcAft>
              <a:buSzPts val="1700"/>
              <a:buNone/>
            </a:pPr>
            <a:r>
              <a:rPr lang="en-US" sz="2000" b="0" i="0" u="none" dirty="0">
                <a:solidFill>
                  <a:schemeClr val="dk1"/>
                </a:solidFill>
                <a:latin typeface="Georgia"/>
                <a:ea typeface="Georgia"/>
                <a:cs typeface="Georgia"/>
                <a:sym typeface="Georgia"/>
              </a:rPr>
              <a:t>The Anglo-Saxons proved far more difficult </a:t>
            </a:r>
            <a:endParaRPr dirty="0"/>
          </a:p>
          <a:p>
            <a:pPr marL="0" lvl="0" indent="0" algn="l" rtl="0">
              <a:lnSpc>
                <a:spcPct val="100000"/>
              </a:lnSpc>
              <a:spcBef>
                <a:spcPts val="400"/>
              </a:spcBef>
              <a:spcAft>
                <a:spcPts val="0"/>
              </a:spcAft>
              <a:buSzPts val="1700"/>
              <a:buNone/>
            </a:pPr>
            <a:r>
              <a:rPr lang="en-US" sz="2000" b="0" i="0" u="none" dirty="0">
                <a:solidFill>
                  <a:schemeClr val="dk1"/>
                </a:solidFill>
                <a:latin typeface="Georgia"/>
                <a:ea typeface="Georgia"/>
                <a:cs typeface="Georgia"/>
                <a:sym typeface="Georgia"/>
              </a:rPr>
              <a:t>to convert. Church officials began with kings.</a:t>
            </a:r>
            <a:endParaRPr dirty="0"/>
          </a:p>
          <a:p>
            <a:pPr marL="0" lvl="0" indent="0" algn="l" rtl="0">
              <a:lnSpc>
                <a:spcPct val="100000"/>
              </a:lnSpc>
              <a:spcBef>
                <a:spcPts val="400"/>
              </a:spcBef>
              <a:spcAft>
                <a:spcPts val="0"/>
              </a:spcAft>
              <a:buSzPts val="1700"/>
              <a:buNone/>
            </a:pPr>
            <a:endParaRPr sz="2000" b="0" i="0" u="none" dirty="0">
              <a:solidFill>
                <a:schemeClr val="dk1"/>
              </a:solidFill>
              <a:latin typeface="Georgia"/>
              <a:ea typeface="Georgia"/>
              <a:cs typeface="Georgia"/>
              <a:sym typeface="Georgia"/>
            </a:endParaRPr>
          </a:p>
          <a:p>
            <a:pPr marL="0" lvl="0" indent="0" algn="l" rtl="0">
              <a:lnSpc>
                <a:spcPct val="100000"/>
              </a:lnSpc>
              <a:spcBef>
                <a:spcPts val="360"/>
              </a:spcBef>
              <a:spcAft>
                <a:spcPts val="0"/>
              </a:spcAft>
              <a:buSzPts val="1530"/>
              <a:buNone/>
            </a:pPr>
            <a:r>
              <a:rPr lang="en-US" sz="1800" b="0" i="0" u="none" dirty="0">
                <a:solidFill>
                  <a:schemeClr val="dk1"/>
                </a:solidFill>
                <a:latin typeface="Georgia"/>
                <a:ea typeface="Georgia"/>
                <a:cs typeface="Georgia"/>
                <a:sym typeface="Georgia"/>
              </a:rPr>
              <a:t>                                                                                    Saint Bede, English monk and historian</a:t>
            </a:r>
            <a:endParaRPr dirty="0"/>
          </a:p>
          <a:p>
            <a:pPr marL="0" lvl="0" indent="0" algn="l" rtl="0">
              <a:lnSpc>
                <a:spcPct val="100000"/>
              </a:lnSpc>
              <a:spcBef>
                <a:spcPts val="360"/>
              </a:spcBef>
              <a:spcAft>
                <a:spcPts val="0"/>
              </a:spcAft>
              <a:buSzPts val="1530"/>
              <a:buNone/>
            </a:pPr>
            <a:r>
              <a:rPr lang="en-US" sz="1800" b="0" i="0" u="none" dirty="0">
                <a:solidFill>
                  <a:schemeClr val="dk1"/>
                </a:solidFill>
                <a:latin typeface="Georgia"/>
                <a:ea typeface="Georgia"/>
                <a:cs typeface="Georgia"/>
                <a:sym typeface="Georgia"/>
              </a:rPr>
              <a:t>                                                                                                                (672-735)</a:t>
            </a:r>
            <a:endParaRPr dirty="0"/>
          </a:p>
        </p:txBody>
      </p:sp>
      <p:pic>
        <p:nvPicPr>
          <p:cNvPr id="203" name="Google Shape;203;p10" descr="saintbede"/>
          <p:cNvPicPr preferRelativeResize="0"/>
          <p:nvPr/>
        </p:nvPicPr>
        <p:blipFill rotWithShape="1">
          <a:blip r:embed="rId3">
            <a:alphaModFix/>
          </a:blip>
          <a:srcRect/>
          <a:stretch/>
        </p:blipFill>
        <p:spPr>
          <a:xfrm>
            <a:off x="5410200" y="1478280"/>
            <a:ext cx="3429000" cy="434340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1"/>
          <p:cNvSpPr txBox="1">
            <a:spLocks noGrp="1"/>
          </p:cNvSpPr>
          <p:nvPr>
            <p:ph type="title"/>
          </p:nvPr>
        </p:nvSpPr>
        <p:spPr>
          <a:xfrm>
            <a:off x="685800" y="88135"/>
            <a:ext cx="7772400" cy="105762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000"/>
              <a:buFont typeface="Georgia"/>
              <a:buNone/>
            </a:pPr>
            <a:r>
              <a:rPr lang="en-US" sz="4000" b="0" i="0" u="none" dirty="0" smtClean="0">
                <a:solidFill>
                  <a:schemeClr val="dk2"/>
                </a:solidFill>
                <a:latin typeface="Georgia"/>
                <a:ea typeface="Georgia"/>
                <a:cs typeface="Georgia"/>
                <a:sym typeface="Georgia"/>
              </a:rPr>
              <a:t>           </a:t>
            </a:r>
            <a:r>
              <a:rPr lang="en-US" sz="4000" b="1" i="0" u="none" dirty="0" smtClean="0">
                <a:solidFill>
                  <a:schemeClr val="dk2"/>
                </a:solidFill>
                <a:latin typeface="Georgia"/>
                <a:ea typeface="Georgia"/>
                <a:cs typeface="Georgia"/>
                <a:sym typeface="Georgia"/>
              </a:rPr>
              <a:t>Anglo-Saxon </a:t>
            </a:r>
            <a:r>
              <a:rPr lang="en-US" sz="4000" b="1" i="0" u="none" dirty="0">
                <a:solidFill>
                  <a:schemeClr val="dk2"/>
                </a:solidFill>
                <a:latin typeface="Georgia"/>
                <a:ea typeface="Georgia"/>
                <a:cs typeface="Georgia"/>
                <a:sym typeface="Georgia"/>
              </a:rPr>
              <a:t>Runes</a:t>
            </a:r>
            <a:endParaRPr b="1" dirty="0"/>
          </a:p>
        </p:txBody>
      </p:sp>
      <p:sp>
        <p:nvSpPr>
          <p:cNvPr id="209" name="Google Shape;209;p11"/>
          <p:cNvSpPr txBox="1">
            <a:spLocks noGrp="1"/>
          </p:cNvSpPr>
          <p:nvPr>
            <p:ph type="body" idx="1"/>
          </p:nvPr>
        </p:nvSpPr>
        <p:spPr>
          <a:xfrm>
            <a:off x="1" y="3999123"/>
            <a:ext cx="5993176" cy="273218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2040"/>
              <a:buNone/>
            </a:pPr>
            <a:r>
              <a:rPr lang="en-US" sz="1800" b="0" i="0" u="none" dirty="0" smtClean="0">
                <a:solidFill>
                  <a:schemeClr val="dk1"/>
                </a:solidFill>
                <a:latin typeface="Georgia"/>
                <a:ea typeface="Georgia"/>
                <a:cs typeface="Georgia"/>
                <a:sym typeface="Georgia"/>
              </a:rPr>
              <a:t>   Early </a:t>
            </a:r>
            <a:r>
              <a:rPr lang="en-US" sz="1800" dirty="0" smtClean="0">
                <a:latin typeface="Georgia"/>
                <a:ea typeface="Georgia"/>
                <a:cs typeface="Georgia"/>
                <a:sym typeface="Georgia"/>
              </a:rPr>
              <a:t>Scandinavian </a:t>
            </a:r>
            <a:r>
              <a:rPr lang="en-US" sz="1800" b="0" i="0" u="none" dirty="0" smtClean="0">
                <a:solidFill>
                  <a:schemeClr val="dk1"/>
                </a:solidFill>
                <a:latin typeface="Georgia"/>
                <a:ea typeface="Georgia"/>
                <a:cs typeface="Georgia"/>
                <a:sym typeface="Georgia"/>
              </a:rPr>
              <a:t>holy men used runes </a:t>
            </a:r>
            <a:r>
              <a:rPr lang="en-US" sz="1800" b="0" i="0" u="none" dirty="0">
                <a:solidFill>
                  <a:schemeClr val="dk1"/>
                </a:solidFill>
                <a:latin typeface="Georgia"/>
                <a:ea typeface="Georgia"/>
                <a:cs typeface="Georgia"/>
                <a:sym typeface="Georgia"/>
              </a:rPr>
              <a:t>to </a:t>
            </a:r>
            <a:r>
              <a:rPr lang="en-US" sz="1800" dirty="0" smtClean="0">
                <a:latin typeface="Georgia"/>
                <a:ea typeface="Georgia"/>
                <a:cs typeface="Georgia"/>
                <a:sym typeface="Georgia"/>
              </a:rPr>
              <a:t>carve</a:t>
            </a:r>
            <a:r>
              <a:rPr lang="en-US" sz="1800" b="0" i="0" u="none" dirty="0" smtClean="0">
                <a:solidFill>
                  <a:schemeClr val="dk1"/>
                </a:solidFill>
                <a:latin typeface="Georgia"/>
                <a:ea typeface="Georgia"/>
                <a:cs typeface="Georgia"/>
                <a:sym typeface="Georgia"/>
              </a:rPr>
              <a:t>     </a:t>
            </a:r>
          </a:p>
          <a:p>
            <a:pPr marL="0" lvl="0" indent="0" algn="l" rtl="0">
              <a:lnSpc>
                <a:spcPct val="90000"/>
              </a:lnSpc>
              <a:spcBef>
                <a:spcPts val="0"/>
              </a:spcBef>
              <a:spcAft>
                <a:spcPts val="0"/>
              </a:spcAft>
              <a:buClr>
                <a:schemeClr val="accent1"/>
              </a:buClr>
              <a:buSzPts val="2040"/>
              <a:buNone/>
            </a:pPr>
            <a:r>
              <a:rPr lang="en-US" sz="1800" dirty="0" smtClean="0">
                <a:latin typeface="Georgia"/>
                <a:ea typeface="Georgia"/>
                <a:cs typeface="Georgia"/>
                <a:sym typeface="Georgia"/>
              </a:rPr>
              <a:t>   </a:t>
            </a:r>
            <a:r>
              <a:rPr lang="en-US" sz="1800" b="0" i="0" u="none" dirty="0" smtClean="0">
                <a:solidFill>
                  <a:schemeClr val="dk1"/>
                </a:solidFill>
                <a:latin typeface="Georgia"/>
                <a:ea typeface="Georgia"/>
                <a:cs typeface="Georgia"/>
                <a:sym typeface="Georgia"/>
              </a:rPr>
              <a:t>inscriptions </a:t>
            </a:r>
            <a:r>
              <a:rPr lang="en-US" sz="1800" b="0" i="0" u="none" dirty="0">
                <a:solidFill>
                  <a:schemeClr val="dk1"/>
                </a:solidFill>
                <a:latin typeface="Georgia"/>
                <a:ea typeface="Georgia"/>
                <a:cs typeface="Georgia"/>
                <a:sym typeface="Georgia"/>
              </a:rPr>
              <a:t>on ceremonial stones or as </a:t>
            </a:r>
            <a:r>
              <a:rPr lang="en-US" sz="1800" b="0" i="0" u="none" dirty="0" smtClean="0">
                <a:solidFill>
                  <a:schemeClr val="dk1"/>
                </a:solidFill>
                <a:latin typeface="Georgia"/>
                <a:ea typeface="Georgia"/>
                <a:cs typeface="Georgia"/>
                <a:sym typeface="Georgia"/>
              </a:rPr>
              <a:t>a means of </a:t>
            </a:r>
          </a:p>
          <a:p>
            <a:pPr marL="0" lvl="0" indent="0" algn="l" rtl="0">
              <a:lnSpc>
                <a:spcPct val="90000"/>
              </a:lnSpc>
              <a:spcBef>
                <a:spcPts val="0"/>
              </a:spcBef>
              <a:spcAft>
                <a:spcPts val="0"/>
              </a:spcAft>
              <a:buClr>
                <a:schemeClr val="accent1"/>
              </a:buClr>
              <a:buSzPts val="2040"/>
              <a:buNone/>
            </a:pPr>
            <a:r>
              <a:rPr lang="en-US" sz="1800" dirty="0" smtClean="0">
                <a:latin typeface="Georgia"/>
                <a:ea typeface="Georgia"/>
                <a:cs typeface="Georgia"/>
                <a:sym typeface="Georgia"/>
              </a:rPr>
              <a:t>   </a:t>
            </a:r>
            <a:r>
              <a:rPr lang="en-US" sz="1800" b="0" i="0" u="none" dirty="0" smtClean="0">
                <a:solidFill>
                  <a:schemeClr val="dk1"/>
                </a:solidFill>
                <a:latin typeface="Georgia"/>
                <a:ea typeface="Georgia"/>
                <a:cs typeface="Georgia"/>
                <a:sym typeface="Georgia"/>
              </a:rPr>
              <a:t>identifying </a:t>
            </a:r>
            <a:r>
              <a:rPr lang="en-US" sz="1800" b="0" i="0" u="none" dirty="0">
                <a:solidFill>
                  <a:schemeClr val="dk1"/>
                </a:solidFill>
                <a:latin typeface="Georgia"/>
                <a:ea typeface="Georgia"/>
                <a:cs typeface="Georgia"/>
                <a:sym typeface="Georgia"/>
              </a:rPr>
              <a:t>valued </a:t>
            </a:r>
            <a:r>
              <a:rPr lang="en-US" sz="1800" b="0" i="0" u="none" dirty="0" smtClean="0">
                <a:solidFill>
                  <a:schemeClr val="dk1"/>
                </a:solidFill>
                <a:latin typeface="Georgia"/>
                <a:ea typeface="Georgia"/>
                <a:cs typeface="Georgia"/>
                <a:sym typeface="Georgia"/>
              </a:rPr>
              <a:t>items. Runes were believed to have </a:t>
            </a:r>
          </a:p>
          <a:p>
            <a:pPr marL="0" lvl="0" indent="0" algn="l" rtl="0">
              <a:lnSpc>
                <a:spcPct val="90000"/>
              </a:lnSpc>
              <a:spcBef>
                <a:spcPts val="0"/>
              </a:spcBef>
              <a:spcAft>
                <a:spcPts val="0"/>
              </a:spcAft>
              <a:buClr>
                <a:schemeClr val="accent1"/>
              </a:buClr>
              <a:buSzPts val="2040"/>
              <a:buNone/>
            </a:pPr>
            <a:r>
              <a:rPr lang="en-US" sz="1800" dirty="0" smtClean="0">
                <a:latin typeface="Georgia"/>
                <a:ea typeface="Georgia"/>
                <a:cs typeface="Georgia"/>
                <a:sym typeface="Georgia"/>
              </a:rPr>
              <a:t>   </a:t>
            </a:r>
            <a:r>
              <a:rPr lang="en-US" sz="1800" b="0" i="0" u="none" dirty="0" smtClean="0">
                <a:solidFill>
                  <a:schemeClr val="dk1"/>
                </a:solidFill>
                <a:latin typeface="Georgia"/>
                <a:ea typeface="Georgia"/>
                <a:cs typeface="Georgia"/>
                <a:sym typeface="Georgia"/>
              </a:rPr>
              <a:t>magical powers. </a:t>
            </a:r>
          </a:p>
          <a:p>
            <a:pPr marL="0" lvl="0" indent="0" algn="l" rtl="0">
              <a:lnSpc>
                <a:spcPct val="90000"/>
              </a:lnSpc>
              <a:spcBef>
                <a:spcPts val="0"/>
              </a:spcBef>
              <a:spcAft>
                <a:spcPts val="0"/>
              </a:spcAft>
              <a:buClr>
                <a:schemeClr val="accent1"/>
              </a:buClr>
              <a:buSzPts val="2040"/>
              <a:buNone/>
            </a:pPr>
            <a:endParaRPr lang="en-US" sz="1800" dirty="0">
              <a:latin typeface="Georgia"/>
              <a:ea typeface="Georgia"/>
              <a:cs typeface="Georgia"/>
              <a:sym typeface="Georgia"/>
            </a:endParaRPr>
          </a:p>
          <a:p>
            <a:pPr marL="0" lvl="0" indent="0" algn="l" rtl="0">
              <a:lnSpc>
                <a:spcPct val="90000"/>
              </a:lnSpc>
              <a:spcBef>
                <a:spcPts val="0"/>
              </a:spcBef>
              <a:spcAft>
                <a:spcPts val="0"/>
              </a:spcAft>
              <a:buClr>
                <a:schemeClr val="accent1"/>
              </a:buClr>
              <a:buSzPts val="2040"/>
              <a:buNone/>
            </a:pPr>
            <a:r>
              <a:rPr lang="en-US" sz="1800" dirty="0" smtClean="0">
                <a:latin typeface="Georgia"/>
                <a:ea typeface="Georgia"/>
                <a:cs typeface="Georgia"/>
                <a:sym typeface="Georgia"/>
              </a:rPr>
              <a:t>   An early </a:t>
            </a:r>
            <a:r>
              <a:rPr lang="en-US" sz="1800" b="0" i="0" u="none" dirty="0" smtClean="0">
                <a:solidFill>
                  <a:schemeClr val="dk1"/>
                </a:solidFill>
                <a:latin typeface="Georgia"/>
                <a:ea typeface="Georgia"/>
                <a:cs typeface="Georgia"/>
                <a:sym typeface="Georgia"/>
              </a:rPr>
              <a:t>Anglo-Saxon example can be found along </a:t>
            </a:r>
          </a:p>
          <a:p>
            <a:pPr marL="0" lvl="0" indent="0" algn="l" rtl="0">
              <a:lnSpc>
                <a:spcPct val="90000"/>
              </a:lnSpc>
              <a:spcBef>
                <a:spcPts val="0"/>
              </a:spcBef>
              <a:spcAft>
                <a:spcPts val="0"/>
              </a:spcAft>
              <a:buClr>
                <a:schemeClr val="accent1"/>
              </a:buClr>
              <a:buSzPts val="2040"/>
              <a:buNone/>
            </a:pPr>
            <a:r>
              <a:rPr lang="en-US" sz="1800" dirty="0" smtClean="0">
                <a:latin typeface="Georgia"/>
                <a:ea typeface="Georgia"/>
                <a:cs typeface="Georgia"/>
                <a:sym typeface="Georgia"/>
              </a:rPr>
              <a:t>   </a:t>
            </a:r>
            <a:r>
              <a:rPr lang="en-US" sz="1800" b="0" i="0" u="none" dirty="0" smtClean="0">
                <a:solidFill>
                  <a:schemeClr val="dk1"/>
                </a:solidFill>
                <a:latin typeface="Georgia"/>
                <a:ea typeface="Georgia"/>
                <a:cs typeface="Georgia"/>
                <a:sym typeface="Georgia"/>
              </a:rPr>
              <a:t>the sides of the Ruthwell Cross </a:t>
            </a:r>
            <a:r>
              <a:rPr lang="en-US" sz="1800" dirty="0">
                <a:latin typeface="Georgia"/>
                <a:ea typeface="Georgia"/>
                <a:cs typeface="Georgia"/>
                <a:sym typeface="Georgia"/>
              </a:rPr>
              <a:t>(</a:t>
            </a:r>
            <a:r>
              <a:rPr lang="en-US" sz="1800" b="0" i="0" u="none" dirty="0" smtClean="0">
                <a:solidFill>
                  <a:schemeClr val="dk1"/>
                </a:solidFill>
                <a:latin typeface="Georgia"/>
                <a:ea typeface="Georgia"/>
                <a:cs typeface="Georgia"/>
                <a:sym typeface="Georgia"/>
              </a:rPr>
              <a:t>right). </a:t>
            </a:r>
            <a:r>
              <a:rPr lang="en-US" sz="1800" dirty="0" smtClean="0">
                <a:latin typeface="Georgia"/>
                <a:ea typeface="Georgia"/>
                <a:cs typeface="Georgia"/>
                <a:sym typeface="Georgia"/>
              </a:rPr>
              <a:t>The text is </a:t>
            </a:r>
          </a:p>
          <a:p>
            <a:pPr marL="0" lvl="0" indent="0" algn="l" rtl="0">
              <a:lnSpc>
                <a:spcPct val="90000"/>
              </a:lnSpc>
              <a:spcBef>
                <a:spcPts val="0"/>
              </a:spcBef>
              <a:spcAft>
                <a:spcPts val="0"/>
              </a:spcAft>
              <a:buClr>
                <a:schemeClr val="accent1"/>
              </a:buClr>
              <a:buSzPts val="2040"/>
              <a:buNone/>
            </a:pPr>
            <a:r>
              <a:rPr lang="en-US" sz="1800" dirty="0" smtClean="0">
                <a:latin typeface="Georgia"/>
                <a:ea typeface="Georgia"/>
                <a:cs typeface="Georgia"/>
                <a:sym typeface="Georgia"/>
              </a:rPr>
              <a:t>   “The Dream of the Rood,” an Anglo-Saxon poem that </a:t>
            </a:r>
          </a:p>
          <a:p>
            <a:pPr marL="0" lvl="0" indent="0" algn="l" rtl="0">
              <a:lnSpc>
                <a:spcPct val="90000"/>
              </a:lnSpc>
              <a:spcBef>
                <a:spcPts val="0"/>
              </a:spcBef>
              <a:spcAft>
                <a:spcPts val="0"/>
              </a:spcAft>
              <a:buClr>
                <a:schemeClr val="accent1"/>
              </a:buClr>
              <a:buSzPts val="2040"/>
              <a:buNone/>
            </a:pPr>
            <a:r>
              <a:rPr lang="en-US" sz="1800" dirty="0" smtClean="0">
                <a:latin typeface="Georgia"/>
                <a:ea typeface="Georgia"/>
                <a:cs typeface="Georgia"/>
                <a:sym typeface="Georgia"/>
              </a:rPr>
              <a:t>    portrays Christ as a warrior-hero battling sin on the </a:t>
            </a:r>
          </a:p>
          <a:p>
            <a:pPr marL="0" lvl="0" indent="0" algn="l" rtl="0">
              <a:lnSpc>
                <a:spcPct val="90000"/>
              </a:lnSpc>
              <a:spcBef>
                <a:spcPts val="0"/>
              </a:spcBef>
              <a:spcAft>
                <a:spcPts val="0"/>
              </a:spcAft>
              <a:buClr>
                <a:schemeClr val="accent1"/>
              </a:buClr>
              <a:buSzPts val="2040"/>
              <a:buNone/>
            </a:pPr>
            <a:r>
              <a:rPr lang="en-US" sz="1800" dirty="0" smtClean="0">
                <a:latin typeface="Georgia"/>
                <a:ea typeface="Georgia"/>
                <a:cs typeface="Georgia"/>
                <a:sym typeface="Georgia"/>
              </a:rPr>
              <a:t>    cross. The Ruthwell Cross dates from the early </a:t>
            </a:r>
            <a:r>
              <a:rPr lang="en-US" sz="1800" dirty="0" smtClean="0">
                <a:latin typeface="Book Antiqua" panose="02040602050305030304" pitchFamily="18" charset="0"/>
                <a:ea typeface="Georgia"/>
                <a:cs typeface="Georgia"/>
                <a:sym typeface="Georgia"/>
              </a:rPr>
              <a:t>700</a:t>
            </a:r>
            <a:r>
              <a:rPr lang="en-US" sz="1800" dirty="0" smtClean="0">
                <a:latin typeface="Georgia"/>
                <a:ea typeface="Georgia"/>
                <a:cs typeface="Georgia"/>
                <a:sym typeface="Georgia"/>
              </a:rPr>
              <a:t>s.</a:t>
            </a:r>
            <a:endParaRPr sz="1800" b="0" i="0" u="none" dirty="0">
              <a:solidFill>
                <a:schemeClr val="dk1"/>
              </a:solidFill>
              <a:latin typeface="Georgia"/>
              <a:ea typeface="Georgia"/>
              <a:cs typeface="Georgia"/>
              <a:sym typeface="Georgia"/>
            </a:endParaRPr>
          </a:p>
          <a:p>
            <a:pPr marL="182562" lvl="0" indent="-182562" algn="l" rtl="0">
              <a:lnSpc>
                <a:spcPct val="90000"/>
              </a:lnSpc>
              <a:spcBef>
                <a:spcPts val="480"/>
              </a:spcBef>
              <a:spcAft>
                <a:spcPts val="0"/>
              </a:spcAft>
              <a:buSzPts val="2040"/>
              <a:buNone/>
            </a:pPr>
            <a:r>
              <a:rPr lang="en-US" sz="1800" b="0" i="0" u="none" dirty="0" smtClean="0">
                <a:solidFill>
                  <a:schemeClr val="dk1"/>
                </a:solidFill>
                <a:latin typeface="Georgia"/>
                <a:ea typeface="Georgia"/>
                <a:cs typeface="Georgia"/>
                <a:sym typeface="Georgia"/>
              </a:rPr>
              <a:t>   </a:t>
            </a:r>
            <a:endParaRPr sz="1800" dirty="0"/>
          </a:p>
        </p:txBody>
      </p:sp>
      <p:pic>
        <p:nvPicPr>
          <p:cNvPr id="5" name="Picture 4" descr="undefined"/>
          <p:cNvPicPr/>
          <p:nvPr/>
        </p:nvPicPr>
        <p:blipFill>
          <a:blip r:embed="rId3">
            <a:extLst>
              <a:ext uri="{28A0092B-C50C-407E-A947-70E740481C1C}">
                <a14:useLocalDpi xmlns:a14="http://schemas.microsoft.com/office/drawing/2010/main" val="0"/>
              </a:ext>
            </a:extLst>
          </a:blip>
          <a:srcRect/>
          <a:stretch>
            <a:fillRect/>
          </a:stretch>
        </p:blipFill>
        <p:spPr bwMode="auto">
          <a:xfrm>
            <a:off x="176269" y="1039714"/>
            <a:ext cx="5596569" cy="2783139"/>
          </a:xfrm>
          <a:prstGeom prst="rect">
            <a:avLst/>
          </a:prstGeom>
          <a:noFill/>
          <a:ln>
            <a:noFill/>
          </a:ln>
        </p:spPr>
      </p:pic>
      <p:pic>
        <p:nvPicPr>
          <p:cNvPr id="6" name="Picture 5" descr="undefined"/>
          <p:cNvPicPr/>
          <p:nvPr/>
        </p:nvPicPr>
        <p:blipFill>
          <a:blip r:embed="rId4">
            <a:extLst>
              <a:ext uri="{28A0092B-C50C-407E-A947-70E740481C1C}">
                <a14:useLocalDpi xmlns:a14="http://schemas.microsoft.com/office/drawing/2010/main" val="0"/>
              </a:ext>
            </a:extLst>
          </a:blip>
          <a:srcRect/>
          <a:stretch>
            <a:fillRect/>
          </a:stretch>
        </p:blipFill>
        <p:spPr bwMode="auto">
          <a:xfrm>
            <a:off x="6092324" y="1039714"/>
            <a:ext cx="2919474" cy="5614474"/>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2"/>
          <p:cNvSpPr txBox="1">
            <a:spLocks noGrp="1"/>
          </p:cNvSpPr>
          <p:nvPr>
            <p:ph type="title"/>
          </p:nvPr>
        </p:nvSpPr>
        <p:spPr>
          <a:xfrm>
            <a:off x="228600" y="381000"/>
            <a:ext cx="8590280" cy="1219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dk2"/>
              </a:buClr>
              <a:buSzPts val="3200"/>
              <a:buFont typeface="Georgia"/>
              <a:buNone/>
            </a:pPr>
            <a:r>
              <a:rPr lang="en-US" sz="3600" b="1" i="0" u="none" dirty="0" smtClean="0">
                <a:solidFill>
                  <a:schemeClr val="dk2"/>
                </a:solidFill>
                <a:latin typeface="Georgia"/>
                <a:ea typeface="Georgia"/>
                <a:cs typeface="Georgia"/>
                <a:sym typeface="Georgia"/>
              </a:rPr>
              <a:t>A </a:t>
            </a:r>
            <a:r>
              <a:rPr lang="en-US" sz="3600" b="1" i="0" u="none" dirty="0">
                <a:solidFill>
                  <a:schemeClr val="dk2"/>
                </a:solidFill>
                <a:latin typeface="Georgia"/>
                <a:ea typeface="Georgia"/>
                <a:cs typeface="Georgia"/>
                <a:sym typeface="Georgia"/>
              </a:rPr>
              <a:t>Very Short            </a:t>
            </a:r>
            <a:r>
              <a:rPr lang="en-US" sz="3600" b="1" i="0" u="none" dirty="0" smtClean="0">
                <a:solidFill>
                  <a:schemeClr val="dk2"/>
                </a:solidFill>
                <a:latin typeface="Georgia"/>
                <a:ea typeface="Georgia"/>
                <a:cs typeface="Georgia"/>
                <a:sym typeface="Georgia"/>
              </a:rPr>
              <a:t>  </a:t>
            </a:r>
            <a:r>
              <a:rPr lang="en-US" sz="3200" b="1" i="0" u="none" dirty="0" smtClean="0">
                <a:solidFill>
                  <a:schemeClr val="dk2"/>
                </a:solidFill>
                <a:latin typeface="Georgia"/>
                <a:ea typeface="Georgia"/>
                <a:cs typeface="Georgia"/>
                <a:sym typeface="Georgia"/>
              </a:rPr>
              <a:t>First </a:t>
            </a:r>
            <a:r>
              <a:rPr lang="en-US" sz="3200" b="1" i="0" u="none" dirty="0">
                <a:solidFill>
                  <a:schemeClr val="dk2"/>
                </a:solidFill>
                <a:latin typeface="Georgia"/>
                <a:ea typeface="Georgia"/>
                <a:cs typeface="Georgia"/>
                <a:sym typeface="Georgia"/>
              </a:rPr>
              <a:t>Page of </a:t>
            </a:r>
            <a:r>
              <a:rPr lang="en-US" sz="3200" b="1" i="1" u="none" dirty="0">
                <a:solidFill>
                  <a:schemeClr val="dk2"/>
                </a:solidFill>
                <a:latin typeface="Georgia"/>
                <a:ea typeface="Georgia"/>
                <a:cs typeface="Georgia"/>
                <a:sym typeface="Georgia"/>
              </a:rPr>
              <a:t>Beowulf</a:t>
            </a:r>
            <a:r>
              <a:rPr lang="en-US" sz="3200" b="1" i="0" u="none" dirty="0">
                <a:solidFill>
                  <a:schemeClr val="dk2"/>
                </a:solidFill>
                <a:latin typeface="Georgia"/>
                <a:ea typeface="Georgia"/>
                <a:cs typeface="Georgia"/>
                <a:sym typeface="Georgia"/>
              </a:rPr>
              <a:t>            </a:t>
            </a:r>
            <a:r>
              <a:rPr lang="en-US" sz="3600" b="1" i="0" u="none" dirty="0">
                <a:solidFill>
                  <a:schemeClr val="dk2"/>
                </a:solidFill>
                <a:latin typeface="Georgia"/>
                <a:ea typeface="Georgia"/>
                <a:cs typeface="Georgia"/>
                <a:sym typeface="Georgia"/>
              </a:rPr>
              <a:t/>
            </a:r>
            <a:br>
              <a:rPr lang="en-US" sz="3600" b="1" i="0" u="none" dirty="0">
                <a:solidFill>
                  <a:schemeClr val="dk2"/>
                </a:solidFill>
                <a:latin typeface="Georgia"/>
                <a:ea typeface="Georgia"/>
                <a:cs typeface="Georgia"/>
                <a:sym typeface="Georgia"/>
              </a:rPr>
            </a:br>
            <a:r>
              <a:rPr lang="en-US" sz="3600" b="1" i="0" u="none" dirty="0">
                <a:solidFill>
                  <a:schemeClr val="dk2"/>
                </a:solidFill>
                <a:latin typeface="Georgia"/>
                <a:ea typeface="Georgia"/>
                <a:cs typeface="Georgia"/>
                <a:sym typeface="Georgia"/>
              </a:rPr>
              <a:t>History of English </a:t>
            </a:r>
            <a:endParaRPr b="1" dirty="0"/>
          </a:p>
        </p:txBody>
      </p:sp>
      <p:sp>
        <p:nvSpPr>
          <p:cNvPr id="216" name="Google Shape;216;p12"/>
          <p:cNvSpPr txBox="1">
            <a:spLocks noGrp="1"/>
          </p:cNvSpPr>
          <p:nvPr>
            <p:ph type="body" idx="1"/>
          </p:nvPr>
        </p:nvSpPr>
        <p:spPr>
          <a:xfrm>
            <a:off x="0" y="1371600"/>
            <a:ext cx="9220200" cy="5257800"/>
          </a:xfrm>
          <a:prstGeom prst="rect">
            <a:avLst/>
          </a:prstGeom>
          <a:noFill/>
          <a:ln>
            <a:noFill/>
          </a:ln>
        </p:spPr>
        <p:txBody>
          <a:bodyPr spcFirstLastPara="1" wrap="square" lIns="91425" tIns="45700" rIns="91425" bIns="45700" anchor="t" anchorCtr="0">
            <a:normAutofit/>
          </a:bodyPr>
          <a:lstStyle/>
          <a:p>
            <a:pPr marL="547687" marR="0" lvl="2" indent="0" algn="l" rtl="0">
              <a:lnSpc>
                <a:spcPct val="80000"/>
              </a:lnSpc>
              <a:spcBef>
                <a:spcPts val="0"/>
              </a:spcBef>
              <a:spcAft>
                <a:spcPts val="0"/>
              </a:spcAft>
              <a:buClr>
                <a:schemeClr val="accent1"/>
              </a:buClr>
              <a:buSzPts val="1350"/>
              <a:buFont typeface="Arial"/>
              <a:buNone/>
            </a:pPr>
            <a:endParaRPr sz="1500" b="0" i="0" u="none" strike="noStrike" cap="none" dirty="0">
              <a:solidFill>
                <a:schemeClr val="dk1"/>
              </a:solidFill>
              <a:latin typeface="Georgia"/>
              <a:ea typeface="Georgia"/>
              <a:cs typeface="Georgia"/>
              <a:sym typeface="Georgia"/>
            </a:endParaRPr>
          </a:p>
          <a:p>
            <a:pPr marL="273050" marR="0" lvl="1" indent="0" algn="l" rtl="0">
              <a:lnSpc>
                <a:spcPct val="80000"/>
              </a:lnSpc>
              <a:spcBef>
                <a:spcPts val="340"/>
              </a:spcBef>
              <a:spcAft>
                <a:spcPts val="0"/>
              </a:spcAft>
              <a:buClr>
                <a:schemeClr val="accent1"/>
              </a:buClr>
              <a:buSzPts val="1445"/>
              <a:buFont typeface="Arial"/>
              <a:buNone/>
            </a:pPr>
            <a:endParaRPr sz="1700" b="1" i="0" u="none" strike="noStrike" cap="none" dirty="0">
              <a:solidFill>
                <a:schemeClr val="dk1"/>
              </a:solidFill>
              <a:latin typeface="Georgia"/>
              <a:ea typeface="Georgia"/>
              <a:cs typeface="Georgia"/>
              <a:sym typeface="Georgia"/>
            </a:endParaRPr>
          </a:p>
          <a:p>
            <a:pPr marL="273050" marR="0" lvl="1" indent="0" algn="l" rtl="0">
              <a:lnSpc>
                <a:spcPct val="80000"/>
              </a:lnSpc>
              <a:spcBef>
                <a:spcPts val="340"/>
              </a:spcBef>
              <a:spcAft>
                <a:spcPts val="0"/>
              </a:spcAft>
              <a:buClr>
                <a:schemeClr val="accent1"/>
              </a:buClr>
              <a:buSzPts val="1445"/>
              <a:buFont typeface="Arial"/>
              <a:buNone/>
            </a:pPr>
            <a:r>
              <a:rPr lang="en-US" sz="1700" b="1" i="0" u="none" strike="noStrike" cap="none" dirty="0">
                <a:solidFill>
                  <a:schemeClr val="dk1"/>
                </a:solidFill>
                <a:latin typeface="Georgia"/>
                <a:ea typeface="Georgia"/>
                <a:cs typeface="Georgia"/>
                <a:sym typeface="Georgia"/>
              </a:rPr>
              <a:t>Old English </a:t>
            </a:r>
            <a:r>
              <a:rPr lang="en-US" sz="1700" b="0" i="0" u="none" strike="noStrike" cap="none" dirty="0">
                <a:solidFill>
                  <a:schemeClr val="dk1"/>
                </a:solidFill>
                <a:latin typeface="Georgia"/>
                <a:ea typeface="Georgia"/>
                <a:cs typeface="Georgia"/>
                <a:sym typeface="Georgia"/>
              </a:rPr>
              <a:t>(c. 449-1100)</a:t>
            </a:r>
            <a:endParaRPr dirty="0"/>
          </a:p>
          <a:p>
            <a:pPr marL="547687" marR="0" lvl="2" indent="0" algn="l" rtl="0">
              <a:lnSpc>
                <a:spcPct val="80000"/>
              </a:lnSpc>
              <a:spcBef>
                <a:spcPts val="300"/>
              </a:spcBef>
              <a:spcAft>
                <a:spcPts val="0"/>
              </a:spcAft>
              <a:buClr>
                <a:schemeClr val="accent1"/>
              </a:buClr>
              <a:buSzPts val="1350"/>
              <a:buFont typeface="Arial"/>
              <a:buNone/>
            </a:pPr>
            <a:r>
              <a:rPr lang="en-US" sz="1500" b="0" i="0" u="none" strike="noStrike" cap="none" dirty="0">
                <a:solidFill>
                  <a:schemeClr val="dk1"/>
                </a:solidFill>
                <a:latin typeface="Georgia"/>
                <a:ea typeface="Georgia"/>
                <a:cs typeface="Georgia"/>
                <a:sym typeface="Georgia"/>
              </a:rPr>
              <a:t>(Anglo-Saxon German)</a:t>
            </a:r>
            <a:endParaRPr dirty="0"/>
          </a:p>
          <a:p>
            <a:pPr marL="547687" marR="0" lvl="2" indent="0" algn="l" rtl="0">
              <a:lnSpc>
                <a:spcPct val="80000"/>
              </a:lnSpc>
              <a:spcBef>
                <a:spcPts val="300"/>
              </a:spcBef>
              <a:spcAft>
                <a:spcPts val="0"/>
              </a:spcAft>
              <a:buClr>
                <a:schemeClr val="accent1"/>
              </a:buClr>
              <a:buSzPts val="1350"/>
              <a:buFont typeface="Arial"/>
              <a:buNone/>
            </a:pPr>
            <a:r>
              <a:rPr lang="en-US" sz="1500" b="0" i="0" u="none" strike="noStrike" cap="none" dirty="0" smtClean="0">
                <a:solidFill>
                  <a:schemeClr val="dk1"/>
                </a:solidFill>
                <a:latin typeface="Georgia"/>
                <a:ea typeface="Georgia"/>
                <a:cs typeface="Georgia"/>
                <a:sym typeface="Georgia"/>
              </a:rPr>
              <a:t>    Example</a:t>
            </a:r>
            <a:r>
              <a:rPr lang="en-US" sz="1500" b="0" i="0" u="none" strike="noStrike" cap="none" dirty="0">
                <a:solidFill>
                  <a:schemeClr val="dk1"/>
                </a:solidFill>
                <a:latin typeface="Georgia"/>
                <a:ea typeface="Georgia"/>
                <a:cs typeface="Georgia"/>
                <a:sym typeface="Georgia"/>
              </a:rPr>
              <a:t>: </a:t>
            </a:r>
            <a:r>
              <a:rPr lang="en-US" sz="1500" b="0" i="1" u="none" strike="noStrike" cap="none" dirty="0">
                <a:solidFill>
                  <a:schemeClr val="dk1"/>
                </a:solidFill>
                <a:latin typeface="Georgia"/>
                <a:ea typeface="Georgia"/>
                <a:cs typeface="Georgia"/>
                <a:sym typeface="Georgia"/>
              </a:rPr>
              <a:t>Beowulf</a:t>
            </a:r>
            <a:endParaRPr dirty="0"/>
          </a:p>
          <a:p>
            <a:pPr marL="547687" marR="0" lvl="2" indent="0" algn="l" rtl="0">
              <a:lnSpc>
                <a:spcPct val="80000"/>
              </a:lnSpc>
              <a:spcBef>
                <a:spcPts val="300"/>
              </a:spcBef>
              <a:spcAft>
                <a:spcPts val="0"/>
              </a:spcAft>
              <a:buClr>
                <a:schemeClr val="accent1"/>
              </a:buClr>
              <a:buSzPts val="1350"/>
              <a:buFont typeface="Arial"/>
              <a:buNone/>
            </a:pPr>
            <a:endParaRPr sz="1500" b="0" i="0" u="none" strike="noStrike" cap="none" dirty="0">
              <a:solidFill>
                <a:schemeClr val="dk1"/>
              </a:solidFill>
              <a:latin typeface="Georgia"/>
              <a:ea typeface="Georgia"/>
              <a:cs typeface="Georgia"/>
              <a:sym typeface="Georgia"/>
            </a:endParaRPr>
          </a:p>
          <a:p>
            <a:pPr marL="273050" marR="0" lvl="1" indent="0" algn="l" rtl="0">
              <a:lnSpc>
                <a:spcPct val="80000"/>
              </a:lnSpc>
              <a:spcBef>
                <a:spcPts val="340"/>
              </a:spcBef>
              <a:spcAft>
                <a:spcPts val="0"/>
              </a:spcAft>
              <a:buClr>
                <a:schemeClr val="accent1"/>
              </a:buClr>
              <a:buSzPts val="1445"/>
              <a:buFont typeface="Arial"/>
              <a:buNone/>
            </a:pPr>
            <a:r>
              <a:rPr lang="en-US" sz="1700" b="1" i="0" u="none" strike="noStrike" cap="none" dirty="0">
                <a:solidFill>
                  <a:schemeClr val="dk1"/>
                </a:solidFill>
                <a:latin typeface="Georgia"/>
                <a:ea typeface="Georgia"/>
                <a:cs typeface="Georgia"/>
                <a:sym typeface="Georgia"/>
              </a:rPr>
              <a:t>Middle English </a:t>
            </a:r>
            <a:r>
              <a:rPr lang="en-US" sz="1700" b="0" i="0" u="none" strike="noStrike" cap="none" dirty="0">
                <a:solidFill>
                  <a:schemeClr val="dk1"/>
                </a:solidFill>
                <a:latin typeface="Georgia"/>
                <a:ea typeface="Georgia"/>
                <a:cs typeface="Georgia"/>
                <a:sym typeface="Georgia"/>
              </a:rPr>
              <a:t>(c. 1100-1500) </a:t>
            </a:r>
            <a:endParaRPr lang="en-US" dirty="0">
              <a:ea typeface="Georgia"/>
            </a:endParaRPr>
          </a:p>
          <a:p>
            <a:pPr marL="273050" marR="0" lvl="1" indent="0" algn="l" rtl="0">
              <a:lnSpc>
                <a:spcPct val="80000"/>
              </a:lnSpc>
              <a:spcBef>
                <a:spcPts val="340"/>
              </a:spcBef>
              <a:spcAft>
                <a:spcPts val="0"/>
              </a:spcAft>
              <a:buClr>
                <a:schemeClr val="accent1"/>
              </a:buClr>
              <a:buSzPts val="1445"/>
              <a:buFont typeface="Arial"/>
              <a:buNone/>
            </a:pPr>
            <a:r>
              <a:rPr lang="en-US" sz="1700" b="0" i="0" u="none" strike="noStrike" cap="none" dirty="0">
                <a:solidFill>
                  <a:schemeClr val="dk1"/>
                </a:solidFill>
                <a:latin typeface="Georgia"/>
                <a:ea typeface="Georgia"/>
                <a:cs typeface="Georgia"/>
                <a:sym typeface="Georgia"/>
              </a:rPr>
              <a:t> </a:t>
            </a:r>
            <a:r>
              <a:rPr lang="en-US" sz="1700" b="0" i="0" u="none" strike="noStrike" cap="none" dirty="0" smtClean="0">
                <a:solidFill>
                  <a:schemeClr val="dk1"/>
                </a:solidFill>
                <a:latin typeface="Georgia"/>
                <a:ea typeface="Georgia"/>
                <a:cs typeface="Georgia"/>
                <a:sym typeface="Georgia"/>
              </a:rPr>
              <a:t>  (</a:t>
            </a:r>
            <a:r>
              <a:rPr lang="en-US" sz="1500" b="0" i="0" u="none" strike="noStrike" cap="none" dirty="0">
                <a:solidFill>
                  <a:schemeClr val="dk1"/>
                </a:solidFill>
                <a:latin typeface="Georgia"/>
                <a:ea typeface="Georgia"/>
                <a:cs typeface="Georgia"/>
                <a:sym typeface="Georgia"/>
              </a:rPr>
              <a:t>the</a:t>
            </a:r>
            <a:r>
              <a:rPr lang="en-US" sz="1700" b="0" i="0" u="none" strike="noStrike" cap="none" dirty="0">
                <a:solidFill>
                  <a:schemeClr val="dk1"/>
                </a:solidFill>
                <a:latin typeface="Georgia"/>
                <a:ea typeface="Georgia"/>
                <a:cs typeface="Georgia"/>
                <a:sym typeface="Georgia"/>
              </a:rPr>
              <a:t> </a:t>
            </a:r>
            <a:r>
              <a:rPr lang="en-US" sz="1500" b="0" i="0" u="none" strike="noStrike" cap="none" dirty="0">
                <a:solidFill>
                  <a:schemeClr val="dk1"/>
                </a:solidFill>
                <a:latin typeface="Georgia"/>
                <a:ea typeface="Georgia"/>
                <a:cs typeface="Georgia"/>
                <a:sym typeface="Georgia"/>
              </a:rPr>
              <a:t>king &amp; nobility spoke </a:t>
            </a:r>
            <a:r>
              <a:rPr lang="en-US" sz="1500" b="0" i="0" u="none" strike="noStrike" cap="none" dirty="0" smtClean="0">
                <a:solidFill>
                  <a:schemeClr val="dk1"/>
                </a:solidFill>
                <a:latin typeface="Georgia"/>
                <a:ea typeface="Georgia"/>
                <a:cs typeface="Georgia"/>
                <a:sym typeface="Georgia"/>
              </a:rPr>
              <a:t>French)</a:t>
            </a:r>
            <a:endParaRPr lang="en-US" dirty="0">
              <a:ea typeface="Georgia"/>
            </a:endParaRPr>
          </a:p>
          <a:p>
            <a:pPr marL="273050" marR="0" lvl="1" indent="0" algn="l" rtl="0">
              <a:lnSpc>
                <a:spcPct val="80000"/>
              </a:lnSpc>
              <a:spcBef>
                <a:spcPts val="340"/>
              </a:spcBef>
              <a:spcAft>
                <a:spcPts val="0"/>
              </a:spcAft>
              <a:buClr>
                <a:schemeClr val="accent1"/>
              </a:buClr>
              <a:buSzPts val="1445"/>
              <a:buFont typeface="Arial"/>
              <a:buNone/>
            </a:pPr>
            <a:r>
              <a:rPr lang="en-US" sz="1500" b="0" i="0" u="none" strike="noStrike" cap="none" dirty="0">
                <a:solidFill>
                  <a:schemeClr val="dk1"/>
                </a:solidFill>
                <a:latin typeface="Georgia"/>
                <a:ea typeface="Georgia"/>
                <a:cs typeface="Georgia"/>
                <a:sym typeface="Georgia"/>
              </a:rPr>
              <a:t> </a:t>
            </a:r>
            <a:r>
              <a:rPr lang="en-US" sz="1500" b="0" i="0" u="none" strike="noStrike" cap="none" dirty="0" smtClean="0">
                <a:solidFill>
                  <a:schemeClr val="dk1"/>
                </a:solidFill>
                <a:latin typeface="Georgia"/>
                <a:ea typeface="Georgia"/>
                <a:cs typeface="Georgia"/>
                <a:sym typeface="Georgia"/>
              </a:rPr>
              <a:t>    Example</a:t>
            </a:r>
            <a:r>
              <a:rPr lang="en-US" sz="1500" b="0" i="0" u="none" strike="noStrike" cap="none" dirty="0">
                <a:solidFill>
                  <a:schemeClr val="dk1"/>
                </a:solidFill>
                <a:latin typeface="Georgia"/>
                <a:ea typeface="Georgia"/>
                <a:cs typeface="Georgia"/>
                <a:sym typeface="Georgia"/>
              </a:rPr>
              <a:t>: </a:t>
            </a:r>
            <a:r>
              <a:rPr lang="en-US" sz="1500" b="0" i="1" u="none" strike="noStrike" cap="none" dirty="0">
                <a:solidFill>
                  <a:schemeClr val="dk1"/>
                </a:solidFill>
                <a:latin typeface="Georgia"/>
                <a:ea typeface="Georgia"/>
                <a:cs typeface="Georgia"/>
                <a:sym typeface="Georgia"/>
              </a:rPr>
              <a:t>The Canterbury Tales  </a:t>
            </a:r>
            <a:endParaRPr dirty="0"/>
          </a:p>
          <a:p>
            <a:pPr marL="547687" marR="0" lvl="2" indent="0" algn="l" rtl="0">
              <a:lnSpc>
                <a:spcPct val="80000"/>
              </a:lnSpc>
              <a:spcBef>
                <a:spcPts val="300"/>
              </a:spcBef>
              <a:spcAft>
                <a:spcPts val="0"/>
              </a:spcAft>
              <a:buClr>
                <a:schemeClr val="accent1"/>
              </a:buClr>
              <a:buSzPts val="1350"/>
              <a:buFont typeface="Arial"/>
              <a:buNone/>
            </a:pPr>
            <a:endParaRPr sz="1500" b="0" i="0" u="none" strike="noStrike" cap="none" dirty="0">
              <a:solidFill>
                <a:schemeClr val="dk1"/>
              </a:solidFill>
              <a:latin typeface="Georgia"/>
              <a:ea typeface="Georgia"/>
              <a:cs typeface="Georgia"/>
              <a:sym typeface="Georgia"/>
            </a:endParaRPr>
          </a:p>
          <a:p>
            <a:pPr marL="273050" marR="0" lvl="1" indent="0" algn="l" rtl="0">
              <a:lnSpc>
                <a:spcPct val="80000"/>
              </a:lnSpc>
              <a:spcBef>
                <a:spcPts val="340"/>
              </a:spcBef>
              <a:spcAft>
                <a:spcPts val="0"/>
              </a:spcAft>
              <a:buClr>
                <a:schemeClr val="accent1"/>
              </a:buClr>
              <a:buSzPts val="1445"/>
              <a:buFont typeface="Arial"/>
              <a:buNone/>
            </a:pPr>
            <a:r>
              <a:rPr lang="en-US" sz="1700" b="1" i="0" u="none" strike="noStrike" cap="none" dirty="0">
                <a:solidFill>
                  <a:schemeClr val="dk1"/>
                </a:solidFill>
                <a:latin typeface="Georgia"/>
                <a:ea typeface="Georgia"/>
                <a:cs typeface="Georgia"/>
                <a:sym typeface="Georgia"/>
              </a:rPr>
              <a:t>Early Modern English </a:t>
            </a:r>
            <a:r>
              <a:rPr lang="en-US" sz="1700" b="0" i="0" u="none" strike="noStrike" cap="none" dirty="0">
                <a:solidFill>
                  <a:schemeClr val="dk1"/>
                </a:solidFill>
                <a:latin typeface="Georgia"/>
                <a:ea typeface="Georgia"/>
                <a:cs typeface="Georgia"/>
                <a:sym typeface="Georgia"/>
              </a:rPr>
              <a:t>(c. 1500-1688)</a:t>
            </a:r>
            <a:endParaRPr dirty="0"/>
          </a:p>
          <a:p>
            <a:pPr marL="273050" marR="0" lvl="1" indent="0" algn="l" rtl="0">
              <a:lnSpc>
                <a:spcPct val="80000"/>
              </a:lnSpc>
              <a:spcBef>
                <a:spcPts val="340"/>
              </a:spcBef>
              <a:spcAft>
                <a:spcPts val="0"/>
              </a:spcAft>
              <a:buClr>
                <a:schemeClr val="accent1"/>
              </a:buClr>
              <a:buSzPts val="1445"/>
              <a:buFont typeface="Arial"/>
              <a:buNone/>
            </a:pPr>
            <a:r>
              <a:rPr lang="en-US" sz="1700" b="0" i="0" u="none" strike="noStrike" cap="none" dirty="0">
                <a:solidFill>
                  <a:schemeClr val="dk1"/>
                </a:solidFill>
                <a:latin typeface="Georgia"/>
                <a:ea typeface="Georgia"/>
                <a:cs typeface="Georgia"/>
                <a:sym typeface="Georgia"/>
              </a:rPr>
              <a:t>     </a:t>
            </a:r>
            <a:r>
              <a:rPr lang="en-US" sz="1600" b="0" i="0" u="none" strike="noStrike" cap="none" dirty="0">
                <a:solidFill>
                  <a:schemeClr val="dk1"/>
                </a:solidFill>
                <a:latin typeface="Georgia"/>
                <a:ea typeface="Georgia"/>
                <a:cs typeface="Georgia"/>
                <a:sym typeface="Georgia"/>
              </a:rPr>
              <a:t>Example: </a:t>
            </a:r>
            <a:r>
              <a:rPr lang="en-US" sz="1600" b="0" i="0" u="none" strike="noStrike" cap="none" dirty="0" smtClean="0">
                <a:solidFill>
                  <a:schemeClr val="dk1"/>
                </a:solidFill>
                <a:latin typeface="Georgia"/>
                <a:ea typeface="Georgia"/>
                <a:cs typeface="Georgia"/>
                <a:sym typeface="Georgia"/>
              </a:rPr>
              <a:t>Shakespeare’s plays</a:t>
            </a:r>
            <a:endParaRPr dirty="0"/>
          </a:p>
          <a:p>
            <a:pPr marL="273050" marR="0" lvl="1" indent="0" algn="l" rtl="0">
              <a:lnSpc>
                <a:spcPct val="80000"/>
              </a:lnSpc>
              <a:spcBef>
                <a:spcPts val="340"/>
              </a:spcBef>
              <a:spcAft>
                <a:spcPts val="0"/>
              </a:spcAft>
              <a:buClr>
                <a:schemeClr val="accent1"/>
              </a:buClr>
              <a:buSzPts val="1445"/>
              <a:buFont typeface="Arial"/>
              <a:buNone/>
            </a:pPr>
            <a:endParaRPr sz="1700" b="0" i="0" u="none" strike="noStrike" cap="none" dirty="0">
              <a:solidFill>
                <a:schemeClr val="dk1"/>
              </a:solidFill>
              <a:latin typeface="Georgia"/>
              <a:ea typeface="Georgia"/>
              <a:cs typeface="Georgia"/>
              <a:sym typeface="Georgia"/>
            </a:endParaRPr>
          </a:p>
          <a:p>
            <a:pPr marL="273050" marR="0" lvl="1" indent="0" algn="l" rtl="0">
              <a:lnSpc>
                <a:spcPct val="80000"/>
              </a:lnSpc>
              <a:spcBef>
                <a:spcPts val="340"/>
              </a:spcBef>
              <a:spcAft>
                <a:spcPts val="0"/>
              </a:spcAft>
              <a:buClr>
                <a:schemeClr val="accent1"/>
              </a:buClr>
              <a:buSzPts val="1445"/>
              <a:buFont typeface="Arial"/>
              <a:buNone/>
            </a:pPr>
            <a:r>
              <a:rPr lang="en-US" sz="1700" b="1" i="0" u="none" strike="noStrike" cap="none" dirty="0">
                <a:solidFill>
                  <a:schemeClr val="dk1"/>
                </a:solidFill>
                <a:latin typeface="Georgia"/>
                <a:ea typeface="Georgia"/>
                <a:cs typeface="Georgia"/>
                <a:sym typeface="Georgia"/>
              </a:rPr>
              <a:t>Modern English </a:t>
            </a:r>
            <a:r>
              <a:rPr lang="en-US" sz="1700" b="0" i="0" u="none" strike="noStrike" cap="none" dirty="0">
                <a:solidFill>
                  <a:schemeClr val="dk1"/>
                </a:solidFill>
                <a:latin typeface="Georgia"/>
                <a:ea typeface="Georgia"/>
                <a:cs typeface="Georgia"/>
                <a:sym typeface="Georgia"/>
              </a:rPr>
              <a:t>(c. 1688-present)</a:t>
            </a:r>
            <a:endParaRPr dirty="0"/>
          </a:p>
          <a:p>
            <a:pPr marL="273050" marR="0" lvl="1" indent="0" algn="l" rtl="0">
              <a:lnSpc>
                <a:spcPct val="80000"/>
              </a:lnSpc>
              <a:spcBef>
                <a:spcPts val="340"/>
              </a:spcBef>
              <a:spcAft>
                <a:spcPts val="0"/>
              </a:spcAft>
              <a:buClr>
                <a:schemeClr val="accent1"/>
              </a:buClr>
              <a:buSzPts val="1445"/>
              <a:buFont typeface="Arial"/>
              <a:buNone/>
            </a:pPr>
            <a:endParaRPr sz="1700" b="0" i="0" u="none" strike="noStrike" cap="none" dirty="0">
              <a:solidFill>
                <a:schemeClr val="dk1"/>
              </a:solidFill>
              <a:latin typeface="Georgia"/>
              <a:ea typeface="Georgia"/>
              <a:cs typeface="Georgia"/>
              <a:sym typeface="Georgia"/>
            </a:endParaRPr>
          </a:p>
          <a:p>
            <a:pPr marL="273050" marR="0" lvl="1" indent="0" algn="l" rtl="0">
              <a:lnSpc>
                <a:spcPct val="80000"/>
              </a:lnSpc>
              <a:spcBef>
                <a:spcPts val="260"/>
              </a:spcBef>
              <a:spcAft>
                <a:spcPts val="0"/>
              </a:spcAft>
              <a:buClr>
                <a:schemeClr val="accent1"/>
              </a:buClr>
              <a:buSzPts val="1105"/>
              <a:buFont typeface="Arial"/>
              <a:buNone/>
            </a:pPr>
            <a:r>
              <a:rPr lang="en-US" sz="1300" b="0" i="0" u="none" strike="noStrike" cap="none" dirty="0">
                <a:solidFill>
                  <a:schemeClr val="dk1"/>
                </a:solidFill>
                <a:latin typeface="Georgia"/>
                <a:ea typeface="Georgia"/>
                <a:cs typeface="Georgia"/>
                <a:sym typeface="Georgia"/>
              </a:rPr>
              <a:t>Note: </a:t>
            </a:r>
            <a:r>
              <a:rPr lang="en-US" sz="1300" b="1" i="0" u="none" strike="noStrike" cap="none" dirty="0">
                <a:solidFill>
                  <a:schemeClr val="dk1"/>
                </a:solidFill>
                <a:latin typeface="Georgia"/>
                <a:ea typeface="Georgia"/>
                <a:cs typeface="Georgia"/>
                <a:sym typeface="Georgia"/>
              </a:rPr>
              <a:t>Latin</a:t>
            </a:r>
            <a:r>
              <a:rPr lang="en-US" sz="1300" b="0" i="0" u="none" strike="noStrike" cap="none" dirty="0">
                <a:solidFill>
                  <a:schemeClr val="dk1"/>
                </a:solidFill>
                <a:latin typeface="Georgia"/>
                <a:ea typeface="Georgia"/>
                <a:cs typeface="Georgia"/>
                <a:sym typeface="Georgia"/>
              </a:rPr>
              <a:t> was the language of the Church from </a:t>
            </a:r>
            <a:endParaRPr dirty="0"/>
          </a:p>
          <a:p>
            <a:pPr marL="273050" marR="0" lvl="1" indent="0" algn="l" rtl="0">
              <a:lnSpc>
                <a:spcPct val="80000"/>
              </a:lnSpc>
              <a:spcBef>
                <a:spcPts val="260"/>
              </a:spcBef>
              <a:spcAft>
                <a:spcPts val="0"/>
              </a:spcAft>
              <a:buClr>
                <a:schemeClr val="accent1"/>
              </a:buClr>
              <a:buSzPts val="1105"/>
              <a:buFont typeface="Arial"/>
              <a:buNone/>
            </a:pPr>
            <a:r>
              <a:rPr lang="en-US" sz="1300" b="0" i="0" u="none" strike="noStrike" cap="none" dirty="0">
                <a:solidFill>
                  <a:schemeClr val="dk1"/>
                </a:solidFill>
                <a:latin typeface="Georgia"/>
                <a:ea typeface="Georgia"/>
                <a:cs typeface="Georgia"/>
                <a:sym typeface="Georgia"/>
              </a:rPr>
              <a:t>the earliest </a:t>
            </a:r>
            <a:r>
              <a:rPr lang="en-US" sz="1300" b="0" i="0" u="none" strike="noStrike" cap="none" dirty="0" smtClean="0">
                <a:solidFill>
                  <a:schemeClr val="dk1"/>
                </a:solidFill>
                <a:latin typeface="Georgia"/>
                <a:ea typeface="Georgia"/>
                <a:cs typeface="Georgia"/>
                <a:sym typeface="Georgia"/>
              </a:rPr>
              <a:t>missionaries of </a:t>
            </a:r>
            <a:r>
              <a:rPr lang="en-US" sz="1300" b="0" i="0" u="none" strike="noStrike" cap="none" dirty="0">
                <a:solidFill>
                  <a:schemeClr val="dk1"/>
                </a:solidFill>
                <a:latin typeface="Georgia"/>
                <a:ea typeface="Georgia"/>
                <a:cs typeface="Georgia"/>
                <a:sym typeface="Georgia"/>
              </a:rPr>
              <a:t>Roman Britain until the </a:t>
            </a:r>
            <a:endParaRPr dirty="0"/>
          </a:p>
          <a:p>
            <a:pPr marL="273050" marR="0" lvl="1" indent="0" algn="l" rtl="0">
              <a:lnSpc>
                <a:spcPct val="80000"/>
              </a:lnSpc>
              <a:spcBef>
                <a:spcPts val="260"/>
              </a:spcBef>
              <a:spcAft>
                <a:spcPts val="0"/>
              </a:spcAft>
              <a:buClr>
                <a:schemeClr val="accent1"/>
              </a:buClr>
              <a:buSzPts val="1105"/>
              <a:buFont typeface="Arial"/>
              <a:buNone/>
            </a:pPr>
            <a:r>
              <a:rPr lang="en-US" sz="1300" b="0" i="0" u="none" strike="noStrike" cap="none" dirty="0">
                <a:solidFill>
                  <a:schemeClr val="dk1"/>
                </a:solidFill>
                <a:latin typeface="Georgia"/>
                <a:ea typeface="Georgia"/>
                <a:cs typeface="Georgia"/>
                <a:sym typeface="Georgia"/>
              </a:rPr>
              <a:t>Reformation in the early 1500’s.</a:t>
            </a:r>
            <a:endParaRPr dirty="0"/>
          </a:p>
          <a:p>
            <a:pPr marL="273050" marR="0" lvl="1" indent="0" algn="l" rtl="0">
              <a:lnSpc>
                <a:spcPct val="80000"/>
              </a:lnSpc>
              <a:spcBef>
                <a:spcPts val="260"/>
              </a:spcBef>
              <a:spcAft>
                <a:spcPts val="0"/>
              </a:spcAft>
              <a:buClr>
                <a:schemeClr val="accent1"/>
              </a:buClr>
              <a:buSzPts val="1105"/>
              <a:buFont typeface="Arial"/>
              <a:buNone/>
            </a:pPr>
            <a:endParaRPr sz="1300" b="0" i="0" u="none" strike="noStrike" cap="none" dirty="0">
              <a:solidFill>
                <a:schemeClr val="dk1"/>
              </a:solidFill>
              <a:latin typeface="Georgia"/>
              <a:ea typeface="Georgia"/>
              <a:cs typeface="Georgia"/>
              <a:sym typeface="Georgia"/>
            </a:endParaRPr>
          </a:p>
          <a:p>
            <a:pPr marL="273050" marR="0" lvl="1" indent="0" algn="l" rtl="0">
              <a:lnSpc>
                <a:spcPct val="80000"/>
              </a:lnSpc>
              <a:spcBef>
                <a:spcPts val="260"/>
              </a:spcBef>
              <a:spcAft>
                <a:spcPts val="0"/>
              </a:spcAft>
              <a:buClr>
                <a:schemeClr val="accent1"/>
              </a:buClr>
              <a:buSzPts val="1105"/>
              <a:buFont typeface="Arial"/>
              <a:buNone/>
            </a:pPr>
            <a:r>
              <a:rPr lang="en-US" sz="1300" b="0" i="0" u="none" strike="noStrike" cap="none" dirty="0">
                <a:solidFill>
                  <a:schemeClr val="dk1"/>
                </a:solidFill>
                <a:latin typeface="Georgia"/>
                <a:ea typeface="Georgia"/>
                <a:cs typeface="Georgia"/>
                <a:sym typeface="Georgia"/>
              </a:rPr>
              <a:t>The English government communicated with other </a:t>
            </a:r>
            <a:endParaRPr dirty="0"/>
          </a:p>
          <a:p>
            <a:pPr marL="273050" marR="0" lvl="1" indent="0" algn="l" rtl="0">
              <a:lnSpc>
                <a:spcPct val="80000"/>
              </a:lnSpc>
              <a:spcBef>
                <a:spcPts val="260"/>
              </a:spcBef>
              <a:spcAft>
                <a:spcPts val="0"/>
              </a:spcAft>
              <a:buClr>
                <a:schemeClr val="accent1"/>
              </a:buClr>
              <a:buSzPts val="1105"/>
              <a:buFont typeface="Arial"/>
              <a:buNone/>
            </a:pPr>
            <a:r>
              <a:rPr lang="en-US" sz="1300" b="0" i="0" u="none" strike="noStrike" cap="none" dirty="0">
                <a:solidFill>
                  <a:schemeClr val="dk1"/>
                </a:solidFill>
                <a:latin typeface="Georgia"/>
                <a:ea typeface="Georgia"/>
                <a:cs typeface="Georgia"/>
                <a:sym typeface="Georgia"/>
              </a:rPr>
              <a:t>European nations in Latin well into the 1700’s.</a:t>
            </a:r>
            <a:endParaRPr dirty="0"/>
          </a:p>
          <a:p>
            <a:pPr marL="273050" marR="0" lvl="1" indent="0" algn="l" rtl="0">
              <a:lnSpc>
                <a:spcPct val="80000"/>
              </a:lnSpc>
              <a:spcBef>
                <a:spcPts val="260"/>
              </a:spcBef>
              <a:spcAft>
                <a:spcPts val="0"/>
              </a:spcAft>
              <a:buClr>
                <a:schemeClr val="accent1"/>
              </a:buClr>
              <a:buSzPts val="1105"/>
              <a:buFont typeface="Arial"/>
              <a:buNone/>
            </a:pPr>
            <a:r>
              <a:rPr lang="en-US" sz="1300" b="0" i="0" u="none" strike="noStrike" cap="none" dirty="0">
                <a:solidFill>
                  <a:schemeClr val="dk1"/>
                </a:solidFill>
                <a:latin typeface="Georgia"/>
                <a:ea typeface="Georgia"/>
                <a:cs typeface="Georgia"/>
                <a:sym typeface="Georgia"/>
              </a:rPr>
              <a:t> </a:t>
            </a:r>
            <a:endParaRPr dirty="0"/>
          </a:p>
          <a:p>
            <a:pPr marL="182563" marR="0" lvl="0" indent="-112395" algn="l" rtl="0">
              <a:spcBef>
                <a:spcPts val="260"/>
              </a:spcBef>
              <a:spcAft>
                <a:spcPts val="0"/>
              </a:spcAft>
              <a:buClr>
                <a:schemeClr val="accent1"/>
              </a:buClr>
              <a:buSzPts val="1105"/>
              <a:buFont typeface="Arial"/>
              <a:buNone/>
            </a:pPr>
            <a:endParaRPr sz="1300" b="0" i="0" u="none" strike="noStrike" cap="none" dirty="0">
              <a:solidFill>
                <a:schemeClr val="dk1"/>
              </a:solidFill>
              <a:latin typeface="Georgia"/>
              <a:ea typeface="Georgia"/>
              <a:cs typeface="Georgia"/>
              <a:sym typeface="Georgia"/>
            </a:endParaRPr>
          </a:p>
        </p:txBody>
      </p:sp>
      <p:pic>
        <p:nvPicPr>
          <p:cNvPr id="217" name="Google Shape;217;p12" descr="\\poquoson.org\pcps\Userdata\PHS\Faculty\10000910\Desktop\Beowulf First Page.jpg"/>
          <p:cNvPicPr preferRelativeResize="0"/>
          <p:nvPr/>
        </p:nvPicPr>
        <p:blipFill rotWithShape="1">
          <a:blip r:embed="rId3">
            <a:alphaModFix/>
          </a:blip>
          <a:srcRect/>
          <a:stretch/>
        </p:blipFill>
        <p:spPr>
          <a:xfrm>
            <a:off x="4724400" y="1066800"/>
            <a:ext cx="3688080" cy="568960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4"/>
          <p:cNvSpPr txBox="1">
            <a:spLocks noGrp="1"/>
          </p:cNvSpPr>
          <p:nvPr>
            <p:ph type="title"/>
          </p:nvPr>
        </p:nvSpPr>
        <p:spPr>
          <a:xfrm>
            <a:off x="243840" y="694062"/>
            <a:ext cx="8442960" cy="126694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dk2"/>
              </a:buClr>
              <a:buSzPts val="3600"/>
              <a:buFont typeface="Arial"/>
              <a:buNone/>
            </a:pPr>
            <a:r>
              <a:rPr lang="en-US" sz="3600" b="1" i="0" u="none" dirty="0" smtClean="0">
                <a:solidFill>
                  <a:schemeClr val="dk2"/>
                </a:solidFill>
                <a:latin typeface="Georgia" panose="02040502050405020303" pitchFamily="18" charset="0"/>
                <a:sym typeface="Arial"/>
              </a:rPr>
              <a:t>The opening lines</a:t>
            </a:r>
            <a:br>
              <a:rPr lang="en-US" sz="3600" b="1" i="0" u="none" dirty="0" smtClean="0">
                <a:solidFill>
                  <a:schemeClr val="dk2"/>
                </a:solidFill>
                <a:latin typeface="Georgia" panose="02040502050405020303" pitchFamily="18" charset="0"/>
                <a:sym typeface="Arial"/>
              </a:rPr>
            </a:br>
            <a:r>
              <a:rPr lang="en-US" sz="3600" b="1" i="0" u="none" dirty="0" smtClean="0">
                <a:solidFill>
                  <a:schemeClr val="dk2"/>
                </a:solidFill>
                <a:latin typeface="Georgia" panose="02040502050405020303" pitchFamily="18" charset="0"/>
                <a:sym typeface="Arial"/>
              </a:rPr>
              <a:t>     </a:t>
            </a:r>
            <a:r>
              <a:rPr lang="en-US" sz="3600" b="1" dirty="0" smtClean="0">
                <a:latin typeface="Georgia" panose="02040502050405020303" pitchFamily="18" charset="0"/>
              </a:rPr>
              <a:t>of </a:t>
            </a:r>
            <a:r>
              <a:rPr lang="en-US" sz="3600" b="1" i="1" dirty="0" smtClean="0">
                <a:latin typeface="Georgia" panose="02040502050405020303" pitchFamily="18" charset="0"/>
              </a:rPr>
              <a:t>Beowulf</a:t>
            </a:r>
            <a:r>
              <a:rPr lang="en-US" sz="3600" b="1" dirty="0" smtClean="0">
                <a:latin typeface="Georgia" panose="02040502050405020303" pitchFamily="18" charset="0"/>
              </a:rPr>
              <a:t> </a:t>
            </a:r>
            <a:br>
              <a:rPr lang="en-US" sz="3600" b="1" dirty="0" smtClean="0">
                <a:latin typeface="Georgia" panose="02040502050405020303" pitchFamily="18" charset="0"/>
              </a:rPr>
            </a:br>
            <a:r>
              <a:rPr lang="en-US" sz="3600" b="1" dirty="0" smtClean="0">
                <a:latin typeface="Georgia" panose="02040502050405020303" pitchFamily="18" charset="0"/>
              </a:rPr>
              <a:t>  </a:t>
            </a:r>
            <a:r>
              <a:rPr lang="en-US" sz="3600" b="1" dirty="0" smtClean="0">
                <a:latin typeface="Georgia" panose="02040502050405020303" pitchFamily="18" charset="0"/>
              </a:rPr>
              <a:t> in </a:t>
            </a:r>
            <a:r>
              <a:rPr lang="en-US" sz="3600" b="1" dirty="0" smtClean="0">
                <a:latin typeface="Georgia" panose="02040502050405020303" pitchFamily="18" charset="0"/>
              </a:rPr>
              <a:t>Old </a:t>
            </a:r>
            <a:r>
              <a:rPr lang="en-US" sz="3600" b="1" dirty="0" smtClean="0">
                <a:latin typeface="Georgia" panose="02040502050405020303" pitchFamily="18" charset="0"/>
              </a:rPr>
              <a:t>English                           </a:t>
            </a:r>
            <a:br>
              <a:rPr lang="en-US" sz="3600" b="1" dirty="0" smtClean="0">
                <a:latin typeface="Georgia" panose="02040502050405020303" pitchFamily="18" charset="0"/>
              </a:rPr>
            </a:br>
            <a:r>
              <a:rPr lang="en-US" sz="3600" b="1" dirty="0">
                <a:latin typeface="Georgia" panose="02040502050405020303" pitchFamily="18" charset="0"/>
              </a:rPr>
              <a:t> </a:t>
            </a:r>
            <a:r>
              <a:rPr lang="en-US" sz="3600" b="1" dirty="0" smtClean="0">
                <a:latin typeface="Georgia" panose="02040502050405020303" pitchFamily="18" charset="0"/>
              </a:rPr>
              <a:t>      </a:t>
            </a:r>
            <a:r>
              <a:rPr lang="en-US" sz="3600" b="1" dirty="0" smtClean="0">
                <a:latin typeface="Georgia" panose="02040502050405020303" pitchFamily="18" charset="0"/>
              </a:rPr>
              <a:t>explained</a:t>
            </a:r>
            <a:endParaRPr b="1" dirty="0">
              <a:latin typeface="Georgia" panose="02040502050405020303" pitchFamily="18" charset="0"/>
            </a:endParaRPr>
          </a:p>
        </p:txBody>
      </p:sp>
      <p:sp>
        <p:nvSpPr>
          <p:cNvPr id="230" name="Google Shape;230;p14"/>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182562" marR="0" lvl="0" indent="-53022" algn="l" rtl="0">
              <a:lnSpc>
                <a:spcPct val="100000"/>
              </a:lnSpc>
              <a:spcBef>
                <a:spcPts val="0"/>
              </a:spcBef>
              <a:spcAft>
                <a:spcPts val="0"/>
              </a:spcAft>
              <a:buClr>
                <a:schemeClr val="accent1"/>
              </a:buClr>
              <a:buSzPts val="2040"/>
              <a:buFont typeface="Arial"/>
              <a:buNone/>
            </a:pPr>
            <a:endParaRPr sz="2400" b="0" i="0" u="none" dirty="0">
              <a:solidFill>
                <a:schemeClr val="dk1"/>
              </a:solidFill>
              <a:latin typeface="Arial"/>
              <a:ea typeface="Arial"/>
              <a:cs typeface="Arial"/>
              <a:sym typeface="Arial"/>
            </a:endParaRPr>
          </a:p>
          <a:p>
            <a:pPr marL="182562" marR="0" lvl="0" indent="-53022" algn="l" rtl="0">
              <a:lnSpc>
                <a:spcPct val="100000"/>
              </a:lnSpc>
              <a:spcBef>
                <a:spcPts val="480"/>
              </a:spcBef>
              <a:spcAft>
                <a:spcPts val="0"/>
              </a:spcAft>
              <a:buClr>
                <a:schemeClr val="accent1"/>
              </a:buClr>
              <a:buSzPts val="2040"/>
              <a:buFont typeface="Arial"/>
              <a:buNone/>
            </a:pPr>
            <a:r>
              <a:rPr lang="en-US" sz="2400" b="1" i="0" u="none" dirty="0" smtClean="0">
                <a:solidFill>
                  <a:schemeClr val="dk1"/>
                </a:solidFill>
                <a:latin typeface="Georgia" panose="02040502050405020303" pitchFamily="18" charset="0"/>
                <a:sym typeface="Arial"/>
              </a:rPr>
              <a:t> </a:t>
            </a:r>
            <a:endParaRPr lang="en-US" sz="2400" b="1" i="0" u="none" dirty="0" smtClean="0">
              <a:solidFill>
                <a:schemeClr val="dk1"/>
              </a:solidFill>
              <a:latin typeface="Georgia" panose="02040502050405020303" pitchFamily="18" charset="0"/>
              <a:sym typeface="Arial"/>
            </a:endParaRPr>
          </a:p>
          <a:p>
            <a:pPr marL="182562" marR="0" lvl="0" indent="-53022" algn="l" rtl="0">
              <a:lnSpc>
                <a:spcPct val="100000"/>
              </a:lnSpc>
              <a:spcBef>
                <a:spcPts val="480"/>
              </a:spcBef>
              <a:spcAft>
                <a:spcPts val="0"/>
              </a:spcAft>
              <a:buClr>
                <a:schemeClr val="accent1"/>
              </a:buClr>
              <a:buSzPts val="2040"/>
              <a:buFont typeface="Arial"/>
              <a:buNone/>
            </a:pPr>
            <a:endParaRPr lang="en-US" sz="2400" b="1" i="0" u="none" dirty="0" smtClean="0">
              <a:solidFill>
                <a:schemeClr val="dk1"/>
              </a:solidFill>
              <a:latin typeface="Georgia" panose="02040502050405020303" pitchFamily="18" charset="0"/>
              <a:sym typeface="Arial"/>
            </a:endParaRPr>
          </a:p>
          <a:p>
            <a:pPr marL="182562" marR="0" lvl="0" indent="-53022" algn="l" rtl="0">
              <a:lnSpc>
                <a:spcPct val="100000"/>
              </a:lnSpc>
              <a:spcBef>
                <a:spcPts val="480"/>
              </a:spcBef>
              <a:spcAft>
                <a:spcPts val="0"/>
              </a:spcAft>
              <a:buClr>
                <a:schemeClr val="accent1"/>
              </a:buClr>
              <a:buSzPts val="2040"/>
              <a:buFont typeface="Arial"/>
              <a:buNone/>
            </a:pPr>
            <a:r>
              <a:rPr lang="en-US" sz="2400" b="1" i="0" u="none" dirty="0" smtClean="0">
                <a:solidFill>
                  <a:schemeClr val="dk1"/>
                </a:solidFill>
                <a:latin typeface="Georgia" panose="02040502050405020303" pitchFamily="18" charset="0"/>
                <a:sym typeface="Arial"/>
              </a:rPr>
              <a:t>These </a:t>
            </a:r>
            <a:r>
              <a:rPr lang="en-US" sz="2400" b="1" i="0" u="none" dirty="0" smtClean="0">
                <a:solidFill>
                  <a:schemeClr val="dk1"/>
                </a:solidFill>
                <a:latin typeface="Georgia" panose="02040502050405020303" pitchFamily="18" charset="0"/>
                <a:sym typeface="Arial"/>
              </a:rPr>
              <a:t>two letters</a:t>
            </a:r>
          </a:p>
          <a:p>
            <a:pPr marL="182562" marR="0" lvl="0" indent="-53022" algn="l" rtl="0">
              <a:lnSpc>
                <a:spcPct val="100000"/>
              </a:lnSpc>
              <a:spcBef>
                <a:spcPts val="480"/>
              </a:spcBef>
              <a:spcAft>
                <a:spcPts val="0"/>
              </a:spcAft>
              <a:buClr>
                <a:schemeClr val="accent1"/>
              </a:buClr>
              <a:buSzPts val="2040"/>
              <a:buFont typeface="Arial"/>
              <a:buNone/>
            </a:pPr>
            <a:r>
              <a:rPr lang="en-US" b="1" dirty="0" smtClean="0">
                <a:latin typeface="Georgia" panose="02040502050405020303" pitchFamily="18" charset="0"/>
              </a:rPr>
              <a:t>   sound like “</a:t>
            </a:r>
            <a:r>
              <a:rPr lang="en-US" b="1" dirty="0" err="1" smtClean="0">
                <a:latin typeface="Georgia" panose="02040502050405020303" pitchFamily="18" charset="0"/>
              </a:rPr>
              <a:t>th</a:t>
            </a:r>
            <a:r>
              <a:rPr lang="en-US" b="1" dirty="0" smtClean="0">
                <a:latin typeface="Georgia" panose="02040502050405020303" pitchFamily="18" charset="0"/>
              </a:rPr>
              <a:t>”</a:t>
            </a:r>
          </a:p>
          <a:p>
            <a:pPr marL="182562" marR="0" lvl="0" indent="-53022" algn="l" rtl="0">
              <a:lnSpc>
                <a:spcPct val="100000"/>
              </a:lnSpc>
              <a:spcBef>
                <a:spcPts val="480"/>
              </a:spcBef>
              <a:spcAft>
                <a:spcPts val="0"/>
              </a:spcAft>
              <a:buClr>
                <a:schemeClr val="accent1"/>
              </a:buClr>
              <a:buSzPts val="2040"/>
              <a:buFont typeface="Arial"/>
              <a:buNone/>
            </a:pPr>
            <a:endParaRPr lang="en-US" sz="600" b="1" dirty="0" smtClean="0">
              <a:latin typeface="Georgia" panose="02040502050405020303" pitchFamily="18" charset="0"/>
            </a:endParaRPr>
          </a:p>
          <a:p>
            <a:pPr marL="182562" indent="-53022">
              <a:spcBef>
                <a:spcPts val="480"/>
              </a:spcBef>
              <a:buSzPts val="2040"/>
              <a:buNone/>
            </a:pPr>
            <a:r>
              <a:rPr lang="en-US" sz="3200" b="1" dirty="0" smtClean="0">
                <a:latin typeface="Georgia" panose="02040502050405020303" pitchFamily="18" charset="0"/>
              </a:rPr>
              <a:t>     Þ</a:t>
            </a:r>
            <a:r>
              <a:rPr lang="en-US" b="1" dirty="0" smtClean="0">
                <a:latin typeface="Georgia" panose="02040502050405020303" pitchFamily="18" charset="0"/>
              </a:rPr>
              <a:t> (thorn)</a:t>
            </a:r>
            <a:endParaRPr lang="en-US" b="1" dirty="0">
              <a:latin typeface="Georgia" panose="02040502050405020303" pitchFamily="18" charset="0"/>
            </a:endParaRPr>
          </a:p>
          <a:p>
            <a:pPr marL="182562" indent="-53022">
              <a:spcBef>
                <a:spcPts val="480"/>
              </a:spcBef>
              <a:buSzPts val="2040"/>
              <a:buNone/>
            </a:pPr>
            <a:r>
              <a:rPr lang="en-US" sz="3200" b="1" dirty="0" smtClean="0">
                <a:latin typeface="Georgia" panose="02040502050405020303" pitchFamily="18" charset="0"/>
              </a:rPr>
              <a:t>       ð</a:t>
            </a:r>
            <a:r>
              <a:rPr lang="en-US" b="1" dirty="0" smtClean="0">
                <a:latin typeface="Georgia" panose="02040502050405020303" pitchFamily="18" charset="0"/>
              </a:rPr>
              <a:t> (eth)</a:t>
            </a:r>
          </a:p>
          <a:p>
            <a:pPr marL="182562" indent="-53022">
              <a:spcBef>
                <a:spcPts val="480"/>
              </a:spcBef>
              <a:buSzPts val="2040"/>
              <a:buNone/>
            </a:pPr>
            <a:endParaRPr lang="en-US" b="1" dirty="0">
              <a:latin typeface="Georgia" panose="02040502050405020303" pitchFamily="18" charset="0"/>
              <a:hlinkClick r:id="rId3"/>
            </a:endParaRPr>
          </a:p>
          <a:p>
            <a:pPr marL="182562" indent="-53022">
              <a:spcBef>
                <a:spcPts val="480"/>
              </a:spcBef>
              <a:buSzPts val="2040"/>
              <a:buNone/>
            </a:pPr>
            <a:r>
              <a:rPr lang="en-US" b="1" i="1" dirty="0" smtClean="0">
                <a:latin typeface="Georgia" panose="02040502050405020303" pitchFamily="18" charset="0"/>
                <a:hlinkClick r:id="rId3"/>
              </a:rPr>
              <a:t>Beowulf</a:t>
            </a:r>
            <a:r>
              <a:rPr lang="en-US" b="1" dirty="0" smtClean="0">
                <a:latin typeface="Georgia" panose="02040502050405020303" pitchFamily="18" charset="0"/>
                <a:hlinkClick r:id="rId3"/>
              </a:rPr>
              <a:t> (lines 1-11)</a:t>
            </a:r>
            <a:endParaRPr lang="en-US" b="1" dirty="0">
              <a:latin typeface="Georgia" panose="02040502050405020303" pitchFamily="18" charset="0"/>
            </a:endParaRPr>
          </a:p>
          <a:p>
            <a:pPr marL="182562" marR="0" lvl="0" indent="-53022" algn="l" rtl="0">
              <a:lnSpc>
                <a:spcPct val="100000"/>
              </a:lnSpc>
              <a:spcBef>
                <a:spcPts val="480"/>
              </a:spcBef>
              <a:spcAft>
                <a:spcPts val="0"/>
              </a:spcAft>
              <a:buClr>
                <a:schemeClr val="accent1"/>
              </a:buClr>
              <a:buSzPts val="2040"/>
              <a:buFont typeface="Arial"/>
              <a:buNone/>
            </a:pPr>
            <a:endParaRPr sz="2400" b="0" i="0" u="none" dirty="0">
              <a:solidFill>
                <a:schemeClr val="dk1"/>
              </a:solidFill>
              <a:latin typeface="Arial"/>
              <a:ea typeface="Arial"/>
              <a:cs typeface="Arial"/>
              <a:sym typeface="Arial"/>
            </a:endParaRPr>
          </a:p>
          <a:p>
            <a:pPr marL="182562" marR="0" lvl="0" indent="-53022" algn="l" rtl="0">
              <a:lnSpc>
                <a:spcPct val="100000"/>
              </a:lnSpc>
              <a:spcBef>
                <a:spcPts val="480"/>
              </a:spcBef>
              <a:spcAft>
                <a:spcPts val="0"/>
              </a:spcAft>
              <a:buClr>
                <a:schemeClr val="accent1"/>
              </a:buClr>
              <a:buSzPts val="2040"/>
              <a:buFont typeface="Arial"/>
              <a:buNone/>
            </a:pPr>
            <a:endParaRPr sz="2400" b="0" i="0" u="none" dirty="0">
              <a:solidFill>
                <a:schemeClr val="dk1"/>
              </a:solidFill>
              <a:latin typeface="Arial"/>
              <a:ea typeface="Arial"/>
              <a:cs typeface="Arial"/>
              <a:sym typeface="Arial"/>
            </a:endParaRPr>
          </a:p>
          <a:p>
            <a:pPr marL="182562" marR="0" lvl="0" indent="-53022" algn="l" rtl="0">
              <a:lnSpc>
                <a:spcPct val="100000"/>
              </a:lnSpc>
              <a:spcBef>
                <a:spcPts val="480"/>
              </a:spcBef>
              <a:spcAft>
                <a:spcPts val="0"/>
              </a:spcAft>
              <a:buClr>
                <a:schemeClr val="accent1"/>
              </a:buClr>
              <a:buSzPts val="2040"/>
              <a:buFont typeface="Arial"/>
              <a:buNone/>
            </a:pPr>
            <a:endParaRPr sz="2400" b="0" i="0" u="none" dirty="0">
              <a:solidFill>
                <a:schemeClr val="dk1"/>
              </a:solidFill>
              <a:latin typeface="Arial"/>
              <a:ea typeface="Arial"/>
              <a:cs typeface="Arial"/>
              <a:sym typeface="Arial"/>
            </a:endParaRPr>
          </a:p>
          <a:p>
            <a:pPr marL="182563" marR="0" lvl="0" indent="-53023" algn="l" rtl="0">
              <a:spcBef>
                <a:spcPts val="480"/>
              </a:spcBef>
              <a:spcAft>
                <a:spcPts val="0"/>
              </a:spcAft>
              <a:buClr>
                <a:schemeClr val="accent1"/>
              </a:buClr>
              <a:buSzPts val="2040"/>
              <a:buFont typeface="Arial"/>
              <a:buNone/>
            </a:pPr>
            <a:endParaRPr sz="2400" b="0" i="0" u="none" dirty="0">
              <a:solidFill>
                <a:schemeClr val="dk1"/>
              </a:solidFill>
              <a:latin typeface="Arial"/>
              <a:ea typeface="Arial"/>
              <a:cs typeface="Arial"/>
              <a:sym typeface="Arial"/>
            </a:endParaRPr>
          </a:p>
        </p:txBody>
      </p:sp>
      <p:pic>
        <p:nvPicPr>
          <p:cNvPr id="231" name="Google Shape;231;p14"/>
          <p:cNvPicPr preferRelativeResize="0"/>
          <p:nvPr/>
        </p:nvPicPr>
        <p:blipFill rotWithShape="1">
          <a:blip r:embed="rId4">
            <a:alphaModFix/>
          </a:blip>
          <a:srcRect/>
          <a:stretch/>
        </p:blipFill>
        <p:spPr>
          <a:xfrm>
            <a:off x="4300220" y="391160"/>
            <a:ext cx="4800600" cy="632460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3"/>
          <p:cNvSpPr txBox="1">
            <a:spLocks noGrp="1"/>
          </p:cNvSpPr>
          <p:nvPr>
            <p:ph type="title"/>
          </p:nvPr>
        </p:nvSpPr>
        <p:spPr>
          <a:xfrm>
            <a:off x="440675" y="0"/>
            <a:ext cx="8317735"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3200"/>
              <a:buFont typeface="Georgia"/>
              <a:buNone/>
            </a:pPr>
            <a:r>
              <a:rPr lang="en-US" sz="3200" b="0" i="0" u="none" dirty="0">
                <a:solidFill>
                  <a:schemeClr val="dk2"/>
                </a:solidFill>
                <a:latin typeface="Georgia"/>
                <a:ea typeface="Georgia"/>
                <a:cs typeface="Georgia"/>
                <a:sym typeface="Georgia"/>
              </a:rPr>
              <a:t>    </a:t>
            </a:r>
            <a:r>
              <a:rPr lang="en-US" sz="3200" b="1" i="0" u="none" dirty="0" smtClean="0">
                <a:solidFill>
                  <a:schemeClr val="dk2"/>
                </a:solidFill>
                <a:latin typeface="Georgia"/>
                <a:ea typeface="Georgia"/>
                <a:cs typeface="Georgia"/>
                <a:sym typeface="Georgia"/>
              </a:rPr>
              <a:t>Five </a:t>
            </a:r>
            <a:r>
              <a:rPr lang="en-US" sz="3200" b="1" i="0" u="none" dirty="0">
                <a:solidFill>
                  <a:schemeClr val="dk2"/>
                </a:solidFill>
                <a:latin typeface="Georgia"/>
                <a:ea typeface="Georgia"/>
                <a:cs typeface="Georgia"/>
                <a:sym typeface="Georgia"/>
              </a:rPr>
              <a:t>Features of Anglo-Saxon Poetry</a:t>
            </a:r>
            <a:endParaRPr b="1" dirty="0"/>
          </a:p>
        </p:txBody>
      </p:sp>
      <p:sp>
        <p:nvSpPr>
          <p:cNvPr id="223" name="Google Shape;223;p13"/>
          <p:cNvSpPr txBox="1">
            <a:spLocks noGrp="1"/>
          </p:cNvSpPr>
          <p:nvPr>
            <p:ph type="body" idx="1"/>
          </p:nvPr>
        </p:nvSpPr>
        <p:spPr>
          <a:xfrm>
            <a:off x="0" y="727113"/>
            <a:ext cx="9144000" cy="5978487"/>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accent1"/>
              </a:buClr>
              <a:buSzPts val="1190"/>
              <a:buFont typeface="Arial"/>
              <a:buNone/>
            </a:pPr>
            <a:endParaRPr sz="1400" b="1" i="0" u="none" dirty="0">
              <a:solidFill>
                <a:schemeClr val="dk1"/>
              </a:solidFill>
              <a:latin typeface="Georgia"/>
              <a:ea typeface="Georgia"/>
              <a:cs typeface="Georgia"/>
              <a:sym typeface="Georgia"/>
            </a:endParaRPr>
          </a:p>
          <a:p>
            <a:pPr marL="0" marR="0" lvl="0" indent="0" algn="l" rtl="0">
              <a:lnSpc>
                <a:spcPct val="70000"/>
              </a:lnSpc>
              <a:spcBef>
                <a:spcPts val="280"/>
              </a:spcBef>
              <a:spcAft>
                <a:spcPts val="0"/>
              </a:spcAft>
              <a:buClr>
                <a:schemeClr val="accent1"/>
              </a:buClr>
              <a:buSzPts val="1190"/>
              <a:buFont typeface="Arial"/>
              <a:buNone/>
            </a:pPr>
            <a:endParaRPr sz="1400" b="1" i="0" u="none" dirty="0">
              <a:solidFill>
                <a:schemeClr val="dk1"/>
              </a:solidFill>
              <a:latin typeface="Georgia"/>
              <a:ea typeface="Georgia"/>
              <a:cs typeface="Georgia"/>
              <a:sym typeface="Georgia"/>
            </a:endParaRPr>
          </a:p>
          <a:p>
            <a:pPr marL="0" marR="0" lvl="0" indent="0" algn="l" rtl="0">
              <a:lnSpc>
                <a:spcPct val="70000"/>
              </a:lnSpc>
              <a:spcBef>
                <a:spcPts val="280"/>
              </a:spcBef>
              <a:spcAft>
                <a:spcPts val="0"/>
              </a:spcAft>
              <a:buClr>
                <a:schemeClr val="accent1"/>
              </a:buClr>
              <a:buSzPts val="1190"/>
              <a:buNone/>
            </a:pPr>
            <a:r>
              <a:rPr lang="en-US" sz="1400" b="1" i="0" dirty="0" smtClean="0">
                <a:solidFill>
                  <a:schemeClr val="dk1"/>
                </a:solidFill>
                <a:latin typeface="Georgia"/>
                <a:ea typeface="Georgia"/>
                <a:cs typeface="Georgia"/>
                <a:sym typeface="Georgia"/>
              </a:rPr>
              <a:t>1. </a:t>
            </a:r>
            <a:r>
              <a:rPr lang="en-US" sz="1600" b="1" i="0" u="sng" dirty="0" smtClean="0">
                <a:solidFill>
                  <a:schemeClr val="bg2"/>
                </a:solidFill>
                <a:latin typeface="Georgia"/>
                <a:ea typeface="Georgia"/>
                <a:cs typeface="Georgia"/>
                <a:sym typeface="Georgia"/>
              </a:rPr>
              <a:t>Kenning</a:t>
            </a:r>
            <a:r>
              <a:rPr lang="en-US" sz="1600" b="1" i="0" dirty="0" smtClean="0">
                <a:solidFill>
                  <a:schemeClr val="bg2"/>
                </a:solidFill>
                <a:latin typeface="Georgia"/>
                <a:ea typeface="Georgia"/>
                <a:cs typeface="Georgia"/>
                <a:sym typeface="Georgia"/>
              </a:rPr>
              <a:t> </a:t>
            </a:r>
            <a:r>
              <a:rPr lang="en-US" sz="1400" b="1" i="0" dirty="0" smtClean="0">
                <a:solidFill>
                  <a:schemeClr val="dk1"/>
                </a:solidFill>
                <a:latin typeface="Georgia"/>
                <a:ea typeface="Georgia"/>
                <a:cs typeface="Georgia"/>
                <a:sym typeface="Georgia"/>
              </a:rPr>
              <a:t>-</a:t>
            </a:r>
            <a:r>
              <a:rPr lang="en-US" sz="1400" b="0" i="0" u="none" dirty="0" smtClean="0">
                <a:solidFill>
                  <a:schemeClr val="dk1"/>
                </a:solidFill>
                <a:latin typeface="Georgia"/>
                <a:ea typeface="Georgia"/>
                <a:cs typeface="Georgia"/>
                <a:sym typeface="Georgia"/>
              </a:rPr>
              <a:t> </a:t>
            </a:r>
            <a:r>
              <a:rPr lang="en-US" sz="1600" b="0" i="0" u="none" dirty="0">
                <a:solidFill>
                  <a:schemeClr val="dk1"/>
                </a:solidFill>
                <a:latin typeface="Georgia"/>
                <a:ea typeface="Georgia"/>
                <a:cs typeface="Georgia"/>
                <a:sym typeface="Georgia"/>
              </a:rPr>
              <a:t>the use of phrases or compounds to describe a </a:t>
            </a:r>
            <a:r>
              <a:rPr lang="en-US" sz="1600" b="0" i="0" u="none" dirty="0" smtClean="0">
                <a:solidFill>
                  <a:schemeClr val="dk1"/>
                </a:solidFill>
                <a:latin typeface="Georgia"/>
                <a:ea typeface="Georgia"/>
                <a:cs typeface="Georgia"/>
                <a:sym typeface="Georgia"/>
              </a:rPr>
              <a:t>person, </a:t>
            </a:r>
          </a:p>
          <a:p>
            <a:pPr marL="0" marR="0" lvl="0" indent="0" algn="l" rtl="0">
              <a:lnSpc>
                <a:spcPct val="70000"/>
              </a:lnSpc>
              <a:spcBef>
                <a:spcPts val="280"/>
              </a:spcBef>
              <a:spcAft>
                <a:spcPts val="0"/>
              </a:spcAft>
              <a:buClr>
                <a:schemeClr val="accent1"/>
              </a:buClr>
              <a:buSzPts val="1190"/>
              <a:buNone/>
            </a:pPr>
            <a:r>
              <a:rPr lang="en-US" sz="1600" b="0" i="0" u="none" dirty="0" smtClean="0">
                <a:solidFill>
                  <a:schemeClr val="dk1"/>
                </a:solidFill>
                <a:latin typeface="Georgia"/>
                <a:ea typeface="Georgia"/>
                <a:cs typeface="Georgia"/>
                <a:sym typeface="Georgia"/>
              </a:rPr>
              <a:t>                              place, or thing</a:t>
            </a:r>
            <a:endParaRPr sz="2800" dirty="0"/>
          </a:p>
          <a:p>
            <a:pPr marL="0" marR="0" lvl="0" indent="0" algn="l" rtl="0">
              <a:lnSpc>
                <a:spcPct val="70000"/>
              </a:lnSpc>
              <a:spcBef>
                <a:spcPts val="280"/>
              </a:spcBef>
              <a:spcAft>
                <a:spcPts val="0"/>
              </a:spcAft>
              <a:buClr>
                <a:schemeClr val="accent1"/>
              </a:buClr>
              <a:buSzPts val="1190"/>
              <a:buFont typeface="Arial"/>
              <a:buNone/>
            </a:pPr>
            <a:r>
              <a:rPr lang="en-US" sz="1400" b="0" i="0" u="none" dirty="0">
                <a:solidFill>
                  <a:schemeClr val="dk1"/>
                </a:solidFill>
                <a:latin typeface="Georgia"/>
                <a:ea typeface="Georgia"/>
                <a:cs typeface="Georgia"/>
                <a:sym typeface="Georgia"/>
              </a:rPr>
              <a:t>                  </a:t>
            </a:r>
            <a:endParaRPr dirty="0"/>
          </a:p>
          <a:p>
            <a:pPr marL="0" marR="0" lvl="0" indent="0" algn="l" rtl="0">
              <a:lnSpc>
                <a:spcPct val="70000"/>
              </a:lnSpc>
              <a:spcBef>
                <a:spcPts val="280"/>
              </a:spcBef>
              <a:spcAft>
                <a:spcPts val="0"/>
              </a:spcAft>
              <a:buClr>
                <a:schemeClr val="accent1"/>
              </a:buClr>
              <a:buSzPts val="1190"/>
              <a:buFont typeface="Arial"/>
              <a:buNone/>
            </a:pPr>
            <a:r>
              <a:rPr lang="en-US" sz="1400" b="1" i="0" u="none" dirty="0">
                <a:solidFill>
                  <a:schemeClr val="dk1"/>
                </a:solidFill>
                <a:latin typeface="Georgia"/>
                <a:ea typeface="Georgia"/>
                <a:cs typeface="Georgia"/>
                <a:sym typeface="Georgia"/>
              </a:rPr>
              <a:t>     </a:t>
            </a:r>
            <a:r>
              <a:rPr lang="en-US" sz="1400" b="1" i="0" u="none" dirty="0" smtClean="0">
                <a:solidFill>
                  <a:schemeClr val="dk1"/>
                </a:solidFill>
                <a:latin typeface="Georgia"/>
                <a:ea typeface="Georgia"/>
                <a:cs typeface="Georgia"/>
                <a:sym typeface="Georgia"/>
              </a:rPr>
              <a:t>        </a:t>
            </a:r>
            <a:r>
              <a:rPr lang="en-US" sz="1400" b="1" i="0" u="sng" dirty="0" smtClean="0">
                <a:solidFill>
                  <a:schemeClr val="dk1"/>
                </a:solidFill>
                <a:latin typeface="Georgia"/>
                <a:ea typeface="Georgia"/>
                <a:cs typeface="Georgia"/>
                <a:sym typeface="Georgia"/>
              </a:rPr>
              <a:t>whale-road</a:t>
            </a:r>
            <a:r>
              <a:rPr lang="en-US" sz="1400" b="1" i="0" u="none" dirty="0" smtClean="0">
                <a:solidFill>
                  <a:schemeClr val="dk1"/>
                </a:solidFill>
                <a:latin typeface="Georgia"/>
                <a:ea typeface="Georgia"/>
                <a:cs typeface="Georgia"/>
                <a:sym typeface="Georgia"/>
              </a:rPr>
              <a:t> </a:t>
            </a:r>
            <a:r>
              <a:rPr lang="en-US" sz="1400" b="1" i="0" u="none" dirty="0">
                <a:solidFill>
                  <a:schemeClr val="dk1"/>
                </a:solidFill>
                <a:latin typeface="Georgia"/>
                <a:ea typeface="Georgia"/>
                <a:cs typeface="Georgia"/>
                <a:sym typeface="Georgia"/>
              </a:rPr>
              <a:t>(the sea); </a:t>
            </a:r>
            <a:r>
              <a:rPr lang="en-US" sz="1400" b="1" i="0" u="sng" dirty="0">
                <a:solidFill>
                  <a:schemeClr val="dk1"/>
                </a:solidFill>
                <a:latin typeface="Georgia"/>
                <a:ea typeface="Georgia"/>
                <a:cs typeface="Georgia"/>
                <a:sym typeface="Georgia"/>
              </a:rPr>
              <a:t>shepherd of evil</a:t>
            </a:r>
            <a:r>
              <a:rPr lang="en-US" sz="1400" b="1" i="0" u="none" dirty="0">
                <a:solidFill>
                  <a:schemeClr val="dk1"/>
                </a:solidFill>
                <a:latin typeface="Georgia"/>
                <a:ea typeface="Georgia"/>
                <a:cs typeface="Georgia"/>
                <a:sym typeface="Georgia"/>
              </a:rPr>
              <a:t> (Grendel); </a:t>
            </a:r>
            <a:endParaRPr dirty="0"/>
          </a:p>
          <a:p>
            <a:pPr marL="0" marR="0" lvl="0" indent="0" algn="l" rtl="0">
              <a:lnSpc>
                <a:spcPct val="70000"/>
              </a:lnSpc>
              <a:spcBef>
                <a:spcPts val="280"/>
              </a:spcBef>
              <a:spcAft>
                <a:spcPts val="0"/>
              </a:spcAft>
              <a:buClr>
                <a:schemeClr val="accent1"/>
              </a:buClr>
              <a:buSzPts val="1190"/>
              <a:buFont typeface="Arial"/>
              <a:buNone/>
            </a:pPr>
            <a:r>
              <a:rPr lang="en-US" sz="1400" b="1" i="0" u="none" dirty="0">
                <a:solidFill>
                  <a:schemeClr val="dk1"/>
                </a:solidFill>
                <a:latin typeface="Georgia"/>
                <a:ea typeface="Georgia"/>
                <a:cs typeface="Georgia"/>
                <a:sym typeface="Georgia"/>
              </a:rPr>
              <a:t>     </a:t>
            </a:r>
            <a:r>
              <a:rPr lang="en-US" sz="1400" b="1" i="0" u="sng" dirty="0">
                <a:solidFill>
                  <a:schemeClr val="dk1"/>
                </a:solidFill>
                <a:latin typeface="Georgia"/>
                <a:ea typeface="Georgia"/>
                <a:cs typeface="Georgia"/>
                <a:sym typeface="Georgia"/>
              </a:rPr>
              <a:t>battle sweat</a:t>
            </a:r>
            <a:r>
              <a:rPr lang="en-US" sz="1400" b="1" i="0" u="none" dirty="0">
                <a:solidFill>
                  <a:schemeClr val="dk1"/>
                </a:solidFill>
                <a:latin typeface="Georgia"/>
                <a:ea typeface="Georgia"/>
                <a:cs typeface="Georgia"/>
                <a:sym typeface="Georgia"/>
              </a:rPr>
              <a:t> (blood);   </a:t>
            </a:r>
            <a:r>
              <a:rPr lang="en-US" sz="1400" b="1" i="0" u="sng" dirty="0">
                <a:solidFill>
                  <a:schemeClr val="dk1"/>
                </a:solidFill>
                <a:latin typeface="Georgia"/>
                <a:ea typeface="Georgia"/>
                <a:cs typeface="Georgia"/>
                <a:sym typeface="Georgia"/>
              </a:rPr>
              <a:t>sleep of the sword</a:t>
            </a:r>
            <a:r>
              <a:rPr lang="en-US" sz="1400" b="1" i="0" u="none" dirty="0">
                <a:solidFill>
                  <a:schemeClr val="dk1"/>
                </a:solidFill>
                <a:latin typeface="Georgia"/>
                <a:ea typeface="Georgia"/>
                <a:cs typeface="Georgia"/>
                <a:sym typeface="Georgia"/>
              </a:rPr>
              <a:t> (death in battle)</a:t>
            </a:r>
            <a:endParaRPr dirty="0"/>
          </a:p>
          <a:p>
            <a:pPr marL="0" marR="0" lvl="0" indent="0" algn="l" rtl="0">
              <a:lnSpc>
                <a:spcPct val="70000"/>
              </a:lnSpc>
              <a:spcBef>
                <a:spcPts val="280"/>
              </a:spcBef>
              <a:spcAft>
                <a:spcPts val="0"/>
              </a:spcAft>
              <a:buClr>
                <a:schemeClr val="accent1"/>
              </a:buClr>
              <a:buSzPts val="1190"/>
              <a:buFont typeface="Arial"/>
              <a:buNone/>
            </a:pPr>
            <a:r>
              <a:rPr lang="en-US" sz="1400" b="1" i="1" u="none" dirty="0">
                <a:solidFill>
                  <a:schemeClr val="dk1"/>
                </a:solidFill>
                <a:latin typeface="Georgia"/>
                <a:ea typeface="Georgia"/>
                <a:cs typeface="Georgia"/>
                <a:sym typeface="Georgia"/>
              </a:rPr>
              <a:t>               </a:t>
            </a:r>
            <a:r>
              <a:rPr lang="en-US" sz="1400" b="1" i="1" u="none" dirty="0" smtClean="0">
                <a:solidFill>
                  <a:schemeClr val="dk1"/>
                </a:solidFill>
                <a:latin typeface="Georgia"/>
                <a:ea typeface="Georgia"/>
                <a:cs typeface="Georgia"/>
                <a:sym typeface="Georgia"/>
              </a:rPr>
              <a:t>(</a:t>
            </a:r>
            <a:r>
              <a:rPr lang="en-US" sz="1400" b="1" i="1" u="none" dirty="0">
                <a:solidFill>
                  <a:schemeClr val="dk1"/>
                </a:solidFill>
                <a:latin typeface="Georgia"/>
                <a:ea typeface="Georgia"/>
                <a:cs typeface="Georgia"/>
                <a:sym typeface="Georgia"/>
              </a:rPr>
              <a:t>modern </a:t>
            </a:r>
            <a:r>
              <a:rPr lang="en-US" sz="1400" b="1" i="1" u="none" dirty="0" smtClean="0">
                <a:solidFill>
                  <a:schemeClr val="dk1"/>
                </a:solidFill>
                <a:latin typeface="Georgia"/>
                <a:ea typeface="Georgia"/>
                <a:cs typeface="Georgia"/>
                <a:sym typeface="Georgia"/>
              </a:rPr>
              <a:t>examples: </a:t>
            </a:r>
            <a:r>
              <a:rPr lang="en-US" sz="1400" b="1" i="1" u="none" dirty="0">
                <a:solidFill>
                  <a:schemeClr val="dk1"/>
                </a:solidFill>
                <a:latin typeface="Georgia"/>
                <a:ea typeface="Georgia"/>
                <a:cs typeface="Georgia"/>
                <a:sym typeface="Georgia"/>
              </a:rPr>
              <a:t>gas-guzzler, </a:t>
            </a:r>
            <a:r>
              <a:rPr lang="en-US" sz="1400" b="1" i="1" u="none" dirty="0" smtClean="0">
                <a:solidFill>
                  <a:schemeClr val="dk1"/>
                </a:solidFill>
                <a:latin typeface="Georgia"/>
                <a:ea typeface="Georgia"/>
                <a:cs typeface="Georgia"/>
                <a:sym typeface="Georgia"/>
              </a:rPr>
              <a:t>fender-bender</a:t>
            </a:r>
            <a:r>
              <a:rPr lang="en-US" sz="1400" b="1" i="1" u="none" dirty="0">
                <a:solidFill>
                  <a:schemeClr val="dk1"/>
                </a:solidFill>
                <a:latin typeface="Georgia"/>
                <a:ea typeface="Georgia"/>
                <a:cs typeface="Georgia"/>
                <a:sym typeface="Georgia"/>
              </a:rPr>
              <a:t>)</a:t>
            </a:r>
            <a:endParaRPr dirty="0"/>
          </a:p>
          <a:p>
            <a:pPr marL="0" marR="0" lvl="0" indent="0" algn="l" rtl="0">
              <a:lnSpc>
                <a:spcPct val="70000"/>
              </a:lnSpc>
              <a:spcBef>
                <a:spcPts val="280"/>
              </a:spcBef>
              <a:spcAft>
                <a:spcPts val="0"/>
              </a:spcAft>
              <a:buClr>
                <a:schemeClr val="accent1"/>
              </a:buClr>
              <a:buSzPts val="1190"/>
              <a:buFont typeface="Arial"/>
              <a:buNone/>
            </a:pPr>
            <a:endParaRPr sz="1400" b="0" i="0" u="none" dirty="0">
              <a:solidFill>
                <a:schemeClr val="dk1"/>
              </a:solidFill>
              <a:latin typeface="Georgia"/>
              <a:ea typeface="Georgia"/>
              <a:cs typeface="Georgia"/>
              <a:sym typeface="Georgia"/>
            </a:endParaRPr>
          </a:p>
          <a:p>
            <a:pPr marL="0" marR="0" lvl="0" indent="0" algn="l" rtl="0">
              <a:lnSpc>
                <a:spcPct val="70000"/>
              </a:lnSpc>
              <a:spcBef>
                <a:spcPts val="280"/>
              </a:spcBef>
              <a:spcAft>
                <a:spcPts val="0"/>
              </a:spcAft>
              <a:buClr>
                <a:schemeClr val="accent1"/>
              </a:buClr>
              <a:buSzPts val="1190"/>
              <a:buFont typeface="Arial"/>
              <a:buNone/>
            </a:pPr>
            <a:r>
              <a:rPr lang="en-US" sz="1400" b="1" i="0" u="none" dirty="0">
                <a:solidFill>
                  <a:schemeClr val="dk1"/>
                </a:solidFill>
                <a:latin typeface="Georgia"/>
                <a:ea typeface="Georgia"/>
                <a:cs typeface="Georgia"/>
                <a:sym typeface="Georgia"/>
              </a:rPr>
              <a:t>2. </a:t>
            </a:r>
            <a:r>
              <a:rPr lang="en-US" sz="1600" b="1" i="0" u="sng" dirty="0" smtClean="0">
                <a:solidFill>
                  <a:schemeClr val="bg2"/>
                </a:solidFill>
                <a:latin typeface="Georgia"/>
                <a:ea typeface="Georgia"/>
                <a:cs typeface="Georgia"/>
                <a:sym typeface="Georgia"/>
              </a:rPr>
              <a:t>Alliteration</a:t>
            </a:r>
            <a:r>
              <a:rPr lang="en-US" sz="1600" b="1" i="0" dirty="0" smtClean="0">
                <a:solidFill>
                  <a:schemeClr val="bg2"/>
                </a:solidFill>
                <a:latin typeface="Georgia"/>
                <a:ea typeface="Georgia"/>
                <a:cs typeface="Georgia"/>
                <a:sym typeface="Georgia"/>
              </a:rPr>
              <a:t> </a:t>
            </a:r>
            <a:r>
              <a:rPr lang="en-US" sz="1400" b="1" i="0" dirty="0" smtClean="0">
                <a:solidFill>
                  <a:schemeClr val="dk1"/>
                </a:solidFill>
                <a:latin typeface="Georgia"/>
                <a:ea typeface="Georgia"/>
                <a:cs typeface="Georgia"/>
                <a:sym typeface="Georgia"/>
              </a:rPr>
              <a:t>-</a:t>
            </a:r>
            <a:r>
              <a:rPr lang="en-US" sz="1400" b="0" i="0" u="none" dirty="0" smtClean="0">
                <a:solidFill>
                  <a:schemeClr val="dk1"/>
                </a:solidFill>
                <a:latin typeface="Georgia"/>
                <a:ea typeface="Georgia"/>
                <a:cs typeface="Georgia"/>
                <a:sym typeface="Georgia"/>
              </a:rPr>
              <a:t> </a:t>
            </a:r>
            <a:r>
              <a:rPr lang="en-US" sz="1600" b="0" i="0" u="none" dirty="0">
                <a:solidFill>
                  <a:schemeClr val="dk1"/>
                </a:solidFill>
                <a:latin typeface="Georgia"/>
                <a:ea typeface="Georgia"/>
                <a:cs typeface="Georgia"/>
                <a:sym typeface="Georgia"/>
              </a:rPr>
              <a:t>repeated beginning consonant sounds.</a:t>
            </a:r>
            <a:endParaRPr sz="2800" dirty="0"/>
          </a:p>
          <a:p>
            <a:pPr marL="0" marR="0" lvl="0" indent="0" algn="l" rtl="0">
              <a:lnSpc>
                <a:spcPct val="70000"/>
              </a:lnSpc>
              <a:spcBef>
                <a:spcPts val="280"/>
              </a:spcBef>
              <a:spcAft>
                <a:spcPts val="0"/>
              </a:spcAft>
              <a:buClr>
                <a:schemeClr val="accent1"/>
              </a:buClr>
              <a:buSzPts val="1190"/>
              <a:buFont typeface="Arial"/>
              <a:buNone/>
            </a:pPr>
            <a:endParaRPr sz="1400" b="1" i="0" u="none" dirty="0">
              <a:solidFill>
                <a:schemeClr val="dk1"/>
              </a:solidFill>
              <a:latin typeface="Georgia"/>
              <a:ea typeface="Georgia"/>
              <a:cs typeface="Georgia"/>
              <a:sym typeface="Georgia"/>
            </a:endParaRPr>
          </a:p>
          <a:p>
            <a:pPr marL="0" marR="0" lvl="0" indent="0" algn="l" rtl="0">
              <a:lnSpc>
                <a:spcPct val="70000"/>
              </a:lnSpc>
              <a:spcBef>
                <a:spcPts val="280"/>
              </a:spcBef>
              <a:spcAft>
                <a:spcPts val="0"/>
              </a:spcAft>
              <a:buClr>
                <a:schemeClr val="accent1"/>
              </a:buClr>
              <a:buSzPts val="1190"/>
              <a:buFont typeface="Arial"/>
              <a:buNone/>
            </a:pPr>
            <a:r>
              <a:rPr lang="en-US" sz="1400" b="1" i="0" u="none" dirty="0">
                <a:solidFill>
                  <a:schemeClr val="dk1"/>
                </a:solidFill>
                <a:latin typeface="Georgia"/>
                <a:ea typeface="Georgia"/>
                <a:cs typeface="Georgia"/>
                <a:sym typeface="Georgia"/>
              </a:rPr>
              <a:t>     </a:t>
            </a:r>
            <a:r>
              <a:rPr lang="en-US" sz="1400" b="1" i="0" u="sng" dirty="0">
                <a:solidFill>
                  <a:schemeClr val="dk1"/>
                </a:solidFill>
                <a:latin typeface="Georgia"/>
                <a:ea typeface="Georgia"/>
                <a:cs typeface="Georgia"/>
                <a:sym typeface="Georgia"/>
              </a:rPr>
              <a:t>s</a:t>
            </a:r>
            <a:r>
              <a:rPr lang="en-US" sz="1400" b="1" i="0" u="none" dirty="0">
                <a:solidFill>
                  <a:schemeClr val="dk1"/>
                </a:solidFill>
                <a:latin typeface="Georgia"/>
                <a:ea typeface="Georgia"/>
                <a:cs typeface="Georgia"/>
                <a:sym typeface="Georgia"/>
              </a:rPr>
              <a:t>ilently </a:t>
            </a:r>
            <a:r>
              <a:rPr lang="en-US" sz="1400" b="1" i="0" u="sng" dirty="0" smtClean="0">
                <a:solidFill>
                  <a:schemeClr val="dk1"/>
                </a:solidFill>
                <a:latin typeface="Georgia"/>
                <a:ea typeface="Georgia"/>
                <a:cs typeface="Georgia"/>
                <a:sym typeface="Georgia"/>
              </a:rPr>
              <a:t>s</a:t>
            </a:r>
            <a:r>
              <a:rPr lang="en-US" sz="1400" b="1" i="0" u="none" dirty="0" smtClean="0">
                <a:solidFill>
                  <a:schemeClr val="dk1"/>
                </a:solidFill>
                <a:latin typeface="Georgia"/>
                <a:ea typeface="Georgia"/>
                <a:cs typeface="Georgia"/>
                <a:sym typeface="Georgia"/>
              </a:rPr>
              <a:t>liding, </a:t>
            </a:r>
            <a:r>
              <a:rPr lang="en-US" sz="1400" b="1" i="0" u="sng" dirty="0" smtClean="0">
                <a:solidFill>
                  <a:schemeClr val="dk1"/>
                </a:solidFill>
                <a:latin typeface="Georgia"/>
                <a:ea typeface="Georgia"/>
                <a:cs typeface="Georgia"/>
                <a:sym typeface="Georgia"/>
              </a:rPr>
              <a:t>g</a:t>
            </a:r>
            <a:r>
              <a:rPr lang="en-US" sz="1400" b="1" i="0" u="none" dirty="0" smtClean="0">
                <a:solidFill>
                  <a:schemeClr val="dk1"/>
                </a:solidFill>
                <a:latin typeface="Georgia"/>
                <a:ea typeface="Georgia"/>
                <a:cs typeface="Georgia"/>
                <a:sym typeface="Georgia"/>
              </a:rPr>
              <a:t>rim </a:t>
            </a:r>
            <a:r>
              <a:rPr lang="en-US" sz="1400" b="1" i="0" u="none" dirty="0">
                <a:solidFill>
                  <a:schemeClr val="dk1"/>
                </a:solidFill>
                <a:latin typeface="Georgia"/>
                <a:ea typeface="Georgia"/>
                <a:cs typeface="Georgia"/>
                <a:sym typeface="Georgia"/>
              </a:rPr>
              <a:t>and </a:t>
            </a:r>
            <a:r>
              <a:rPr lang="en-US" sz="1400" b="1" i="0" u="sng" dirty="0">
                <a:solidFill>
                  <a:schemeClr val="dk1"/>
                </a:solidFill>
                <a:latin typeface="Georgia"/>
                <a:ea typeface="Georgia"/>
                <a:cs typeface="Georgia"/>
                <a:sym typeface="Georgia"/>
              </a:rPr>
              <a:t>g</a:t>
            </a:r>
            <a:r>
              <a:rPr lang="en-US" sz="1400" b="1" i="0" u="none" dirty="0">
                <a:solidFill>
                  <a:schemeClr val="dk1"/>
                </a:solidFill>
                <a:latin typeface="Georgia"/>
                <a:ea typeface="Georgia"/>
                <a:cs typeface="Georgia"/>
                <a:sym typeface="Georgia"/>
              </a:rPr>
              <a:t>reedy </a:t>
            </a:r>
            <a:endParaRPr sz="1400" b="1" i="0" u="none" dirty="0">
              <a:solidFill>
                <a:schemeClr val="dk1"/>
              </a:solidFill>
              <a:latin typeface="Georgia"/>
              <a:ea typeface="Georgia"/>
              <a:cs typeface="Georgia"/>
              <a:sym typeface="Georgia"/>
            </a:endParaRPr>
          </a:p>
          <a:p>
            <a:pPr marL="0" marR="0" lvl="0" indent="0" algn="l" rtl="0">
              <a:lnSpc>
                <a:spcPct val="70000"/>
              </a:lnSpc>
              <a:spcBef>
                <a:spcPts val="280"/>
              </a:spcBef>
              <a:spcAft>
                <a:spcPts val="0"/>
              </a:spcAft>
              <a:buClr>
                <a:schemeClr val="accent1"/>
              </a:buClr>
              <a:buSzPts val="1190"/>
              <a:buFont typeface="Arial"/>
              <a:buNone/>
            </a:pPr>
            <a:r>
              <a:rPr lang="en-US" sz="1400" b="1" i="0" u="none" dirty="0">
                <a:solidFill>
                  <a:schemeClr val="dk1"/>
                </a:solidFill>
                <a:latin typeface="Georgia"/>
                <a:ea typeface="Georgia"/>
                <a:cs typeface="Georgia"/>
                <a:sym typeface="Georgia"/>
              </a:rPr>
              <a:t>     </a:t>
            </a:r>
            <a:r>
              <a:rPr lang="en-US" sz="1400" b="1" i="0" u="sng" dirty="0">
                <a:solidFill>
                  <a:schemeClr val="dk1"/>
                </a:solidFill>
                <a:latin typeface="Georgia"/>
                <a:ea typeface="Georgia"/>
                <a:cs typeface="Georgia"/>
                <a:sym typeface="Georgia"/>
              </a:rPr>
              <a:t>d</a:t>
            </a:r>
            <a:r>
              <a:rPr lang="en-US" sz="1400" b="1" i="0" u="none" dirty="0">
                <a:solidFill>
                  <a:schemeClr val="dk1"/>
                </a:solidFill>
                <a:latin typeface="Georgia"/>
                <a:ea typeface="Georgia"/>
                <a:cs typeface="Georgia"/>
                <a:sym typeface="Georgia"/>
              </a:rPr>
              <a:t>own in the </a:t>
            </a:r>
            <a:r>
              <a:rPr lang="en-US" sz="1400" b="1" i="0" u="sng" dirty="0" smtClean="0">
                <a:solidFill>
                  <a:schemeClr val="dk1"/>
                </a:solidFill>
                <a:latin typeface="Georgia"/>
                <a:ea typeface="Georgia"/>
                <a:cs typeface="Georgia"/>
                <a:sym typeface="Georgia"/>
              </a:rPr>
              <a:t>d</a:t>
            </a:r>
            <a:r>
              <a:rPr lang="en-US" sz="1400" b="1" i="0" u="none" dirty="0" smtClean="0">
                <a:solidFill>
                  <a:schemeClr val="dk1"/>
                </a:solidFill>
                <a:latin typeface="Georgia"/>
                <a:ea typeface="Georgia"/>
                <a:cs typeface="Georgia"/>
                <a:sym typeface="Georgia"/>
              </a:rPr>
              <a:t>arkness, the monster stirred</a:t>
            </a:r>
            <a:endParaRPr dirty="0"/>
          </a:p>
          <a:p>
            <a:pPr marL="0" marR="0" lvl="0" indent="0" algn="l" rtl="0">
              <a:lnSpc>
                <a:spcPct val="70000"/>
              </a:lnSpc>
              <a:spcBef>
                <a:spcPts val="280"/>
              </a:spcBef>
              <a:spcAft>
                <a:spcPts val="0"/>
              </a:spcAft>
              <a:buClr>
                <a:schemeClr val="accent1"/>
              </a:buClr>
              <a:buSzPts val="1190"/>
              <a:buFont typeface="Arial"/>
              <a:buNone/>
            </a:pPr>
            <a:endParaRPr sz="1400" b="0" i="0" u="none" dirty="0">
              <a:solidFill>
                <a:schemeClr val="dk1"/>
              </a:solidFill>
              <a:latin typeface="Georgia"/>
              <a:ea typeface="Georgia"/>
              <a:cs typeface="Georgia"/>
              <a:sym typeface="Georgia"/>
            </a:endParaRPr>
          </a:p>
          <a:p>
            <a:pPr marL="0" marR="0" lvl="0" indent="0" algn="l" rtl="0">
              <a:lnSpc>
                <a:spcPct val="70000"/>
              </a:lnSpc>
              <a:spcBef>
                <a:spcPts val="280"/>
              </a:spcBef>
              <a:spcAft>
                <a:spcPts val="0"/>
              </a:spcAft>
              <a:buClr>
                <a:schemeClr val="accent1"/>
              </a:buClr>
              <a:buSzPts val="1190"/>
              <a:buFont typeface="Arial"/>
              <a:buNone/>
            </a:pPr>
            <a:r>
              <a:rPr lang="en-US" sz="1400" b="1" i="0" u="none" dirty="0">
                <a:solidFill>
                  <a:schemeClr val="dk1"/>
                </a:solidFill>
                <a:latin typeface="Georgia"/>
                <a:ea typeface="Georgia"/>
                <a:cs typeface="Georgia"/>
                <a:sym typeface="Georgia"/>
              </a:rPr>
              <a:t>3. </a:t>
            </a:r>
            <a:r>
              <a:rPr lang="en-US" sz="1600" b="1" i="0" u="sng" dirty="0" smtClean="0">
                <a:solidFill>
                  <a:schemeClr val="bg2"/>
                </a:solidFill>
                <a:latin typeface="Georgia"/>
                <a:ea typeface="Georgia"/>
                <a:cs typeface="Georgia"/>
                <a:sym typeface="Georgia"/>
              </a:rPr>
              <a:t>Caesura</a:t>
            </a:r>
            <a:r>
              <a:rPr lang="en-US" sz="1600" b="1" i="0" dirty="0" smtClean="0">
                <a:solidFill>
                  <a:schemeClr val="bg2"/>
                </a:solidFill>
                <a:latin typeface="Georgia"/>
                <a:ea typeface="Georgia"/>
                <a:cs typeface="Georgia"/>
                <a:sym typeface="Georgia"/>
              </a:rPr>
              <a:t> </a:t>
            </a:r>
            <a:r>
              <a:rPr lang="en-US" sz="1600" b="1" i="0" dirty="0" smtClean="0">
                <a:solidFill>
                  <a:schemeClr val="dk1"/>
                </a:solidFill>
                <a:latin typeface="Georgia"/>
                <a:ea typeface="Georgia"/>
                <a:cs typeface="Georgia"/>
                <a:sym typeface="Georgia"/>
              </a:rPr>
              <a:t>-</a:t>
            </a:r>
            <a:r>
              <a:rPr lang="en-US" sz="1400" b="0" i="0" u="none" dirty="0" smtClean="0">
                <a:solidFill>
                  <a:schemeClr val="dk1"/>
                </a:solidFill>
                <a:latin typeface="Georgia"/>
                <a:ea typeface="Georgia"/>
                <a:cs typeface="Georgia"/>
                <a:sym typeface="Georgia"/>
              </a:rPr>
              <a:t> </a:t>
            </a:r>
            <a:r>
              <a:rPr lang="en-US" sz="1600" b="0" i="0" u="none" dirty="0">
                <a:solidFill>
                  <a:schemeClr val="dk1"/>
                </a:solidFill>
                <a:latin typeface="Georgia"/>
                <a:ea typeface="Georgia"/>
                <a:cs typeface="Georgia"/>
                <a:sym typeface="Georgia"/>
              </a:rPr>
              <a:t>the verse is divided into two halves </a:t>
            </a:r>
            <a:endParaRPr sz="2800" dirty="0"/>
          </a:p>
          <a:p>
            <a:pPr marL="0" marR="0" lvl="0" indent="0" algn="l" rtl="0">
              <a:lnSpc>
                <a:spcPct val="70000"/>
              </a:lnSpc>
              <a:spcBef>
                <a:spcPts val="280"/>
              </a:spcBef>
              <a:spcAft>
                <a:spcPts val="0"/>
              </a:spcAft>
              <a:buClr>
                <a:schemeClr val="accent1"/>
              </a:buClr>
              <a:buSzPts val="1190"/>
              <a:buFont typeface="Arial"/>
              <a:buNone/>
            </a:pPr>
            <a:r>
              <a:rPr lang="en-US" sz="1600" b="0" i="0" u="none" dirty="0">
                <a:solidFill>
                  <a:schemeClr val="dk1"/>
                </a:solidFill>
                <a:latin typeface="Georgia"/>
                <a:ea typeface="Georgia"/>
                <a:cs typeface="Georgia"/>
                <a:sym typeface="Georgia"/>
              </a:rPr>
              <a:t>     separated by a </a:t>
            </a:r>
            <a:r>
              <a:rPr lang="en-US" sz="1600" b="0" i="0" u="sng" dirty="0">
                <a:solidFill>
                  <a:schemeClr val="dk1"/>
                </a:solidFill>
                <a:latin typeface="Georgia"/>
                <a:ea typeface="Georgia"/>
                <a:cs typeface="Georgia"/>
                <a:sym typeface="Georgia"/>
              </a:rPr>
              <a:t>pause</a:t>
            </a:r>
            <a:r>
              <a:rPr lang="en-US" sz="1600" b="0" i="0" u="none" dirty="0">
                <a:solidFill>
                  <a:schemeClr val="dk1"/>
                </a:solidFill>
                <a:latin typeface="Georgia"/>
                <a:ea typeface="Georgia"/>
                <a:cs typeface="Georgia"/>
                <a:sym typeface="Georgia"/>
              </a:rPr>
              <a:t> (caesura) in the line’s rhythm. </a:t>
            </a:r>
            <a:endParaRPr sz="2800" dirty="0"/>
          </a:p>
          <a:p>
            <a:pPr marL="0" marR="0" lvl="0" indent="0" algn="l" rtl="0">
              <a:lnSpc>
                <a:spcPct val="70000"/>
              </a:lnSpc>
              <a:spcBef>
                <a:spcPts val="280"/>
              </a:spcBef>
              <a:spcAft>
                <a:spcPts val="0"/>
              </a:spcAft>
              <a:buClr>
                <a:schemeClr val="accent1"/>
              </a:buClr>
              <a:buSzPts val="1190"/>
              <a:buFont typeface="Arial"/>
              <a:buNone/>
            </a:pPr>
            <a:r>
              <a:rPr lang="en-US" sz="1600" b="0" i="0" u="none" dirty="0">
                <a:solidFill>
                  <a:schemeClr val="dk1"/>
                </a:solidFill>
                <a:latin typeface="Georgia"/>
                <a:ea typeface="Georgia"/>
                <a:cs typeface="Georgia"/>
                <a:sym typeface="Georgia"/>
              </a:rPr>
              <a:t>     This is usually dispensed with in translations.</a:t>
            </a:r>
            <a:endParaRPr sz="1600" b="0" i="0" u="none" dirty="0">
              <a:solidFill>
                <a:schemeClr val="dk1"/>
              </a:solidFill>
              <a:latin typeface="Georgia"/>
              <a:ea typeface="Georgia"/>
              <a:cs typeface="Georgia"/>
              <a:sym typeface="Georgia"/>
            </a:endParaRPr>
          </a:p>
          <a:p>
            <a:pPr marL="0" marR="0" lvl="0" indent="0" algn="l" rtl="0">
              <a:lnSpc>
                <a:spcPct val="70000"/>
              </a:lnSpc>
              <a:spcBef>
                <a:spcPts val="280"/>
              </a:spcBef>
              <a:spcAft>
                <a:spcPts val="0"/>
              </a:spcAft>
              <a:buClr>
                <a:schemeClr val="accent1"/>
              </a:buClr>
              <a:buSzPts val="1190"/>
              <a:buFont typeface="Arial"/>
              <a:buNone/>
            </a:pPr>
            <a:endParaRPr sz="1400" b="0" i="0" u="none" dirty="0">
              <a:solidFill>
                <a:schemeClr val="dk1"/>
              </a:solidFill>
              <a:latin typeface="Georgia"/>
              <a:ea typeface="Georgia"/>
              <a:cs typeface="Georgia"/>
              <a:sym typeface="Georgia"/>
            </a:endParaRPr>
          </a:p>
          <a:p>
            <a:pPr marL="0" marR="0" lvl="0" indent="0" algn="l" rtl="0">
              <a:lnSpc>
                <a:spcPct val="70000"/>
              </a:lnSpc>
              <a:spcBef>
                <a:spcPts val="280"/>
              </a:spcBef>
              <a:spcAft>
                <a:spcPts val="0"/>
              </a:spcAft>
              <a:buClr>
                <a:schemeClr val="accent1"/>
              </a:buClr>
              <a:buSzPts val="1190"/>
              <a:buFont typeface="Arial"/>
              <a:buNone/>
            </a:pPr>
            <a:r>
              <a:rPr lang="en-US" sz="1400" b="0" i="0" u="none" dirty="0">
                <a:solidFill>
                  <a:schemeClr val="dk1"/>
                </a:solidFill>
                <a:latin typeface="Georgia"/>
                <a:ea typeface="Georgia"/>
                <a:cs typeface="Georgia"/>
                <a:sym typeface="Georgia"/>
              </a:rPr>
              <a:t>     “</a:t>
            </a:r>
            <a:r>
              <a:rPr lang="en-US" sz="1400" b="1" i="0" u="none" dirty="0">
                <a:solidFill>
                  <a:schemeClr val="dk1"/>
                </a:solidFill>
                <a:latin typeface="Georgia"/>
                <a:ea typeface="Georgia"/>
                <a:cs typeface="Georgia"/>
                <a:sym typeface="Georgia"/>
              </a:rPr>
              <a:t>The fortunes of war         favored Hrothgar” (64).</a:t>
            </a:r>
            <a:endParaRPr dirty="0"/>
          </a:p>
          <a:p>
            <a:pPr marL="0" marR="0" lvl="0" indent="0" algn="l" rtl="0">
              <a:lnSpc>
                <a:spcPct val="70000"/>
              </a:lnSpc>
              <a:spcBef>
                <a:spcPts val="280"/>
              </a:spcBef>
              <a:spcAft>
                <a:spcPts val="0"/>
              </a:spcAft>
              <a:buClr>
                <a:schemeClr val="accent1"/>
              </a:buClr>
              <a:buSzPts val="1190"/>
              <a:buFont typeface="Arial"/>
              <a:buNone/>
            </a:pPr>
            <a:endParaRPr sz="1400" b="1" i="0" u="none" dirty="0">
              <a:solidFill>
                <a:schemeClr val="dk1"/>
              </a:solidFill>
              <a:latin typeface="Georgia"/>
              <a:ea typeface="Georgia"/>
              <a:cs typeface="Georgia"/>
              <a:sym typeface="Georgia"/>
            </a:endParaRPr>
          </a:p>
          <a:p>
            <a:pPr marL="0" marR="0" lvl="0" indent="0" algn="l" rtl="0">
              <a:lnSpc>
                <a:spcPct val="70000"/>
              </a:lnSpc>
              <a:spcBef>
                <a:spcPts val="280"/>
              </a:spcBef>
              <a:spcAft>
                <a:spcPts val="0"/>
              </a:spcAft>
              <a:buClr>
                <a:schemeClr val="accent1"/>
              </a:buClr>
              <a:buSzPts val="1190"/>
              <a:buFont typeface="Arial"/>
              <a:buNone/>
            </a:pPr>
            <a:r>
              <a:rPr lang="en-US" sz="1400" b="1" i="0" u="none" dirty="0">
                <a:solidFill>
                  <a:schemeClr val="dk1"/>
                </a:solidFill>
                <a:latin typeface="Georgia"/>
                <a:ea typeface="Georgia"/>
                <a:cs typeface="Georgia"/>
                <a:sym typeface="Georgia"/>
              </a:rPr>
              <a:t> 4. </a:t>
            </a:r>
            <a:r>
              <a:rPr lang="en-US" sz="1600" b="1" i="0" u="sng" dirty="0" smtClean="0">
                <a:solidFill>
                  <a:schemeClr val="bg2"/>
                </a:solidFill>
                <a:latin typeface="Georgia"/>
                <a:ea typeface="Georgia"/>
                <a:cs typeface="Georgia"/>
                <a:sym typeface="Georgia"/>
              </a:rPr>
              <a:t>Non-rhyming</a:t>
            </a:r>
            <a:r>
              <a:rPr lang="en-US" sz="1600" b="1" i="0" dirty="0" smtClean="0">
                <a:solidFill>
                  <a:schemeClr val="bg2"/>
                </a:solidFill>
                <a:latin typeface="Georgia"/>
                <a:ea typeface="Georgia"/>
                <a:cs typeface="Georgia"/>
                <a:sym typeface="Georgia"/>
              </a:rPr>
              <a:t> </a:t>
            </a:r>
            <a:r>
              <a:rPr lang="en-US" sz="1600" b="1" i="0" dirty="0" smtClean="0">
                <a:solidFill>
                  <a:schemeClr val="dk1"/>
                </a:solidFill>
                <a:latin typeface="Georgia"/>
                <a:ea typeface="Georgia"/>
                <a:cs typeface="Georgia"/>
                <a:sym typeface="Georgia"/>
              </a:rPr>
              <a:t>-</a:t>
            </a:r>
            <a:r>
              <a:rPr lang="en-US" sz="1400" b="1" i="0" u="none" dirty="0" smtClean="0">
                <a:solidFill>
                  <a:schemeClr val="dk1"/>
                </a:solidFill>
                <a:latin typeface="Georgia"/>
                <a:ea typeface="Georgia"/>
                <a:cs typeface="Georgia"/>
                <a:sym typeface="Georgia"/>
              </a:rPr>
              <a:t> </a:t>
            </a:r>
            <a:r>
              <a:rPr lang="en-US" sz="1600" b="0" i="0" u="none" dirty="0">
                <a:solidFill>
                  <a:schemeClr val="dk1"/>
                </a:solidFill>
                <a:latin typeface="Georgia"/>
                <a:ea typeface="Georgia"/>
                <a:cs typeface="Georgia"/>
                <a:sym typeface="Georgia"/>
              </a:rPr>
              <a:t>no end rhymes </a:t>
            </a:r>
            <a:r>
              <a:rPr lang="en-US" sz="1600" b="0" i="0" u="none" dirty="0" smtClean="0">
                <a:solidFill>
                  <a:schemeClr val="dk1"/>
                </a:solidFill>
                <a:latin typeface="Georgia"/>
                <a:ea typeface="Georgia"/>
                <a:cs typeface="Georgia"/>
                <a:sym typeface="Georgia"/>
              </a:rPr>
              <a:t>(</a:t>
            </a:r>
            <a:r>
              <a:rPr lang="en-US" sz="1600" dirty="0" smtClean="0">
                <a:latin typeface="Georgia"/>
                <a:ea typeface="Georgia"/>
                <a:cs typeface="Georgia"/>
                <a:sym typeface="Georgia"/>
              </a:rPr>
              <a:t>but some </a:t>
            </a:r>
            <a:r>
              <a:rPr lang="en-US" sz="1600" b="0" i="0" u="none" dirty="0" smtClean="0">
                <a:solidFill>
                  <a:schemeClr val="dk1"/>
                </a:solidFill>
                <a:latin typeface="Georgia"/>
                <a:ea typeface="Georgia"/>
                <a:cs typeface="Georgia"/>
                <a:sym typeface="Georgia"/>
              </a:rPr>
              <a:t>internal </a:t>
            </a:r>
            <a:r>
              <a:rPr lang="en-US" sz="1600" b="0" i="0" u="none" dirty="0">
                <a:solidFill>
                  <a:schemeClr val="dk1"/>
                </a:solidFill>
                <a:latin typeface="Georgia"/>
                <a:ea typeface="Georgia"/>
                <a:cs typeface="Georgia"/>
                <a:sym typeface="Georgia"/>
              </a:rPr>
              <a:t>rhymes)</a:t>
            </a:r>
            <a:endParaRPr sz="2800" dirty="0"/>
          </a:p>
          <a:p>
            <a:pPr marL="0" marR="0" lvl="0" indent="0" algn="l" rtl="0">
              <a:lnSpc>
                <a:spcPct val="70000"/>
              </a:lnSpc>
              <a:spcBef>
                <a:spcPts val="280"/>
              </a:spcBef>
              <a:spcAft>
                <a:spcPts val="0"/>
              </a:spcAft>
              <a:buClr>
                <a:schemeClr val="accent1"/>
              </a:buClr>
              <a:buSzPts val="1190"/>
              <a:buFont typeface="Arial"/>
              <a:buNone/>
            </a:pPr>
            <a:endParaRPr sz="1400" b="0" i="0" u="none" dirty="0">
              <a:solidFill>
                <a:schemeClr val="dk1"/>
              </a:solidFill>
              <a:latin typeface="Georgia"/>
              <a:ea typeface="Georgia"/>
              <a:cs typeface="Georgia"/>
              <a:sym typeface="Georgia"/>
            </a:endParaRPr>
          </a:p>
          <a:p>
            <a:pPr marL="0" marR="0" lvl="0" indent="0" algn="l" rtl="0">
              <a:lnSpc>
                <a:spcPct val="70000"/>
              </a:lnSpc>
              <a:spcBef>
                <a:spcPts val="280"/>
              </a:spcBef>
              <a:spcAft>
                <a:spcPts val="0"/>
              </a:spcAft>
              <a:buClr>
                <a:schemeClr val="accent1"/>
              </a:buClr>
              <a:buSzPts val="1190"/>
              <a:buFont typeface="Arial"/>
              <a:buNone/>
            </a:pPr>
            <a:r>
              <a:rPr lang="en-US" sz="1400" b="0" i="0" u="none" dirty="0">
                <a:solidFill>
                  <a:schemeClr val="dk1"/>
                </a:solidFill>
                <a:latin typeface="Georgia"/>
                <a:ea typeface="Georgia"/>
                <a:cs typeface="Georgia"/>
                <a:sym typeface="Georgia"/>
              </a:rPr>
              <a:t> </a:t>
            </a:r>
            <a:r>
              <a:rPr lang="en-US" sz="1400" b="1" i="0" u="none" dirty="0">
                <a:solidFill>
                  <a:schemeClr val="dk1"/>
                </a:solidFill>
                <a:latin typeface="Georgia"/>
                <a:ea typeface="Georgia"/>
                <a:cs typeface="Georgia"/>
                <a:sym typeface="Georgia"/>
              </a:rPr>
              <a:t>5. </a:t>
            </a:r>
            <a:r>
              <a:rPr lang="en-US" sz="1600" b="1" i="0" u="sng" dirty="0">
                <a:solidFill>
                  <a:schemeClr val="bg2"/>
                </a:solidFill>
                <a:latin typeface="Georgia"/>
                <a:ea typeface="Georgia"/>
                <a:cs typeface="Georgia"/>
                <a:sym typeface="Georgia"/>
              </a:rPr>
              <a:t>Enjambed </a:t>
            </a:r>
            <a:r>
              <a:rPr lang="en-US" sz="1600" b="1" i="0" u="sng" dirty="0" smtClean="0">
                <a:solidFill>
                  <a:schemeClr val="bg2"/>
                </a:solidFill>
                <a:latin typeface="Georgia"/>
                <a:ea typeface="Georgia"/>
                <a:cs typeface="Georgia"/>
                <a:sym typeface="Georgia"/>
              </a:rPr>
              <a:t>lines</a:t>
            </a:r>
            <a:r>
              <a:rPr lang="en-US" sz="1600" b="1" i="0" dirty="0" smtClean="0">
                <a:solidFill>
                  <a:schemeClr val="bg2"/>
                </a:solidFill>
                <a:latin typeface="Georgia"/>
                <a:ea typeface="Georgia"/>
                <a:cs typeface="Georgia"/>
                <a:sym typeface="Georgia"/>
              </a:rPr>
              <a:t> -</a:t>
            </a:r>
            <a:r>
              <a:rPr lang="en-US" sz="1400" b="1" i="0" u="none" dirty="0" smtClean="0">
                <a:solidFill>
                  <a:schemeClr val="dk1"/>
                </a:solidFill>
                <a:latin typeface="Georgia"/>
                <a:ea typeface="Georgia"/>
                <a:cs typeface="Georgia"/>
                <a:sym typeface="Georgia"/>
              </a:rPr>
              <a:t>  </a:t>
            </a:r>
            <a:r>
              <a:rPr lang="en-US" sz="1400" b="1" i="0" u="none" dirty="0">
                <a:solidFill>
                  <a:schemeClr val="dk1"/>
                </a:solidFill>
                <a:latin typeface="Georgia"/>
                <a:ea typeface="Georgia"/>
                <a:cs typeface="Georgia"/>
                <a:sym typeface="Georgia"/>
              </a:rPr>
              <a:t>(not end-stopped)         					</a:t>
            </a:r>
            <a:endParaRPr dirty="0"/>
          </a:p>
          <a:p>
            <a:pPr marL="0" marR="0" lvl="0" indent="0" algn="l" rtl="0">
              <a:lnSpc>
                <a:spcPct val="70000"/>
              </a:lnSpc>
              <a:spcBef>
                <a:spcPts val="280"/>
              </a:spcBef>
              <a:spcAft>
                <a:spcPts val="0"/>
              </a:spcAft>
              <a:buClr>
                <a:schemeClr val="accent1"/>
              </a:buClr>
              <a:buSzPts val="1190"/>
              <a:buFont typeface="Arial"/>
              <a:buNone/>
            </a:pPr>
            <a:r>
              <a:rPr lang="en-US" sz="1400" b="0" i="0" u="none" dirty="0">
                <a:solidFill>
                  <a:schemeClr val="dk1"/>
                </a:solidFill>
                <a:latin typeface="Georgia"/>
                <a:ea typeface="Georgia"/>
                <a:cs typeface="Georgia"/>
                <a:sym typeface="Georgia"/>
              </a:rPr>
              <a:t>                                                                                                                                            </a:t>
            </a:r>
            <a:r>
              <a:rPr lang="en-US" sz="1400" i="0" u="none" dirty="0" err="1" smtClean="0">
                <a:solidFill>
                  <a:schemeClr val="dk1"/>
                </a:solidFill>
                <a:latin typeface="Georgia"/>
                <a:ea typeface="Georgia"/>
                <a:cs typeface="Georgia"/>
                <a:sym typeface="Georgia"/>
              </a:rPr>
              <a:t>Bragi</a:t>
            </a:r>
            <a:r>
              <a:rPr lang="en-US" sz="1400" i="0" u="none" dirty="0">
                <a:solidFill>
                  <a:schemeClr val="dk1"/>
                </a:solidFill>
                <a:latin typeface="Georgia"/>
                <a:ea typeface="Georgia"/>
                <a:cs typeface="Georgia"/>
                <a:sym typeface="Georgia"/>
              </a:rPr>
              <a:t>: Norse god of poetry &amp; music</a:t>
            </a:r>
            <a:endParaRPr sz="1400" i="0" u="sng" dirty="0">
              <a:solidFill>
                <a:schemeClr val="dk1"/>
              </a:solidFill>
              <a:latin typeface="Georgia"/>
              <a:ea typeface="Georgia"/>
              <a:cs typeface="Georgia"/>
              <a:sym typeface="Georgia"/>
            </a:endParaRPr>
          </a:p>
          <a:p>
            <a:pPr marL="0" marR="0" lvl="0" indent="0" algn="l" rtl="0">
              <a:lnSpc>
                <a:spcPct val="70000"/>
              </a:lnSpc>
              <a:spcBef>
                <a:spcPts val="280"/>
              </a:spcBef>
              <a:spcAft>
                <a:spcPts val="0"/>
              </a:spcAft>
              <a:buClr>
                <a:schemeClr val="accent1"/>
              </a:buClr>
              <a:buSzPts val="1190"/>
              <a:buFont typeface="Arial"/>
              <a:buNone/>
            </a:pPr>
            <a:r>
              <a:rPr lang="en-US" sz="1600" b="1" i="0" u="none" dirty="0">
                <a:solidFill>
                  <a:schemeClr val="dk1"/>
                </a:solidFill>
                <a:latin typeface="Georgia"/>
                <a:ea typeface="Georgia"/>
                <a:cs typeface="Georgia"/>
                <a:sym typeface="Georgia"/>
              </a:rPr>
              <a:t>      </a:t>
            </a:r>
            <a:r>
              <a:rPr lang="en-US" sz="1600" b="0" i="0" u="sng" dirty="0">
                <a:solidFill>
                  <a:schemeClr val="dk1"/>
                </a:solidFill>
                <a:latin typeface="Georgia"/>
                <a:ea typeface="Georgia"/>
                <a:cs typeface="Georgia"/>
                <a:sym typeface="Georgia"/>
              </a:rPr>
              <a:t>Example</a:t>
            </a:r>
            <a:r>
              <a:rPr lang="en-US" sz="1600" b="0" i="0" u="none" dirty="0">
                <a:solidFill>
                  <a:schemeClr val="dk1"/>
                </a:solidFill>
                <a:latin typeface="Georgia"/>
                <a:ea typeface="Georgia"/>
                <a:cs typeface="Georgia"/>
                <a:sym typeface="Georgia"/>
              </a:rPr>
              <a:t>: “The hero arose, surrounded closely</a:t>
            </a:r>
            <a:r>
              <a:rPr lang="en-US" sz="1600" b="1" i="0" u="none" dirty="0">
                <a:solidFill>
                  <a:schemeClr val="dk1"/>
                </a:solidFill>
                <a:latin typeface="Georgia"/>
                <a:ea typeface="Georgia"/>
                <a:cs typeface="Georgia"/>
                <a:sym typeface="Georgia"/>
              </a:rPr>
              <a:t>                                                    </a:t>
            </a:r>
            <a:endParaRPr sz="2800" dirty="0"/>
          </a:p>
          <a:p>
            <a:pPr marL="0" marR="0" lvl="0" indent="0" algn="l" rtl="0">
              <a:lnSpc>
                <a:spcPct val="70000"/>
              </a:lnSpc>
              <a:spcBef>
                <a:spcPts val="280"/>
              </a:spcBef>
              <a:spcAft>
                <a:spcPts val="0"/>
              </a:spcAft>
              <a:buClr>
                <a:schemeClr val="accent1"/>
              </a:buClr>
              <a:buSzPts val="1190"/>
              <a:buFont typeface="Arial"/>
              <a:buNone/>
            </a:pPr>
            <a:r>
              <a:rPr lang="en-US" sz="1600" b="1" i="0" u="none" dirty="0">
                <a:solidFill>
                  <a:schemeClr val="dk1"/>
                </a:solidFill>
                <a:latin typeface="Georgia"/>
                <a:ea typeface="Georgia"/>
                <a:cs typeface="Georgia"/>
                <a:sym typeface="Georgia"/>
              </a:rPr>
              <a:t>       </a:t>
            </a:r>
            <a:r>
              <a:rPr lang="en-US" sz="1600" b="0" i="0" u="none" dirty="0">
                <a:solidFill>
                  <a:schemeClr val="dk1"/>
                </a:solidFill>
                <a:latin typeface="Georgia"/>
                <a:ea typeface="Georgia"/>
                <a:cs typeface="Georgia"/>
                <a:sym typeface="Georgia"/>
              </a:rPr>
              <a:t>                   by his powerful thanes. A party remained</a:t>
            </a:r>
            <a:endParaRPr sz="2800" dirty="0"/>
          </a:p>
          <a:p>
            <a:pPr marL="0" marR="0" lvl="0" indent="0" algn="l" rtl="0">
              <a:lnSpc>
                <a:spcPct val="70000"/>
              </a:lnSpc>
              <a:spcBef>
                <a:spcPts val="280"/>
              </a:spcBef>
              <a:spcAft>
                <a:spcPts val="0"/>
              </a:spcAft>
              <a:buClr>
                <a:schemeClr val="accent1"/>
              </a:buClr>
              <a:buSzPts val="1190"/>
              <a:buFont typeface="Arial"/>
              <a:buNone/>
            </a:pPr>
            <a:r>
              <a:rPr lang="en-US" sz="1600" b="0" i="0" u="none" dirty="0">
                <a:solidFill>
                  <a:schemeClr val="dk1"/>
                </a:solidFill>
                <a:latin typeface="Georgia"/>
                <a:ea typeface="Georgia"/>
                <a:cs typeface="Georgia"/>
                <a:sym typeface="Georgia"/>
              </a:rPr>
              <a:t>                          under his orders to keep watch on the arms” (399-401).</a:t>
            </a:r>
            <a:endParaRPr sz="1400" b="0" i="0" u="none" dirty="0">
              <a:solidFill>
                <a:schemeClr val="dk1"/>
              </a:solidFill>
              <a:latin typeface="Georgia"/>
              <a:ea typeface="Georgia"/>
              <a:cs typeface="Georgia"/>
              <a:sym typeface="Georgia"/>
            </a:endParaRPr>
          </a:p>
          <a:p>
            <a:pPr marL="0" marR="0" lvl="0" indent="0" algn="l" rtl="0">
              <a:lnSpc>
                <a:spcPct val="70000"/>
              </a:lnSpc>
              <a:spcBef>
                <a:spcPts val="280"/>
              </a:spcBef>
              <a:spcAft>
                <a:spcPts val="0"/>
              </a:spcAft>
              <a:buClr>
                <a:schemeClr val="accent1"/>
              </a:buClr>
              <a:buSzPts val="1190"/>
              <a:buFont typeface="Arial"/>
              <a:buNone/>
            </a:pPr>
            <a:endParaRPr sz="1400" b="0" i="0" u="none" dirty="0">
              <a:solidFill>
                <a:schemeClr val="dk1"/>
              </a:solidFill>
              <a:latin typeface="Georgia"/>
              <a:ea typeface="Georgia"/>
              <a:cs typeface="Georgia"/>
              <a:sym typeface="Georgia"/>
            </a:endParaRPr>
          </a:p>
          <a:p>
            <a:pPr marL="0" marR="0" lvl="0" indent="0" algn="l" rtl="0">
              <a:lnSpc>
                <a:spcPct val="70000"/>
              </a:lnSpc>
              <a:spcBef>
                <a:spcPts val="280"/>
              </a:spcBef>
              <a:spcAft>
                <a:spcPts val="0"/>
              </a:spcAft>
              <a:buClr>
                <a:schemeClr val="accent1"/>
              </a:buClr>
              <a:buSzPts val="1190"/>
              <a:buFont typeface="Arial"/>
              <a:buNone/>
            </a:pPr>
            <a:endParaRPr sz="1400" b="0" i="0" u="sng" dirty="0">
              <a:solidFill>
                <a:schemeClr val="dk1"/>
              </a:solidFill>
              <a:latin typeface="Georgia"/>
              <a:ea typeface="Georgia"/>
              <a:cs typeface="Georgia"/>
              <a:sym typeface="Georgia"/>
            </a:endParaRPr>
          </a:p>
          <a:p>
            <a:pPr marL="0" marR="0" lvl="0" indent="0" algn="l" rtl="0">
              <a:lnSpc>
                <a:spcPct val="70000"/>
              </a:lnSpc>
              <a:spcBef>
                <a:spcPts val="280"/>
              </a:spcBef>
              <a:spcAft>
                <a:spcPts val="0"/>
              </a:spcAft>
              <a:buClr>
                <a:schemeClr val="accent1"/>
              </a:buClr>
              <a:buSzPts val="1190"/>
              <a:buFont typeface="Arial"/>
              <a:buNone/>
            </a:pPr>
            <a:r>
              <a:rPr lang="en-US" sz="1400" b="1" i="0" u="none" dirty="0">
                <a:solidFill>
                  <a:schemeClr val="dk1"/>
                </a:solidFill>
                <a:latin typeface="Georgia"/>
                <a:ea typeface="Georgia"/>
                <a:cs typeface="Georgia"/>
                <a:sym typeface="Georgia"/>
              </a:rPr>
              <a:t> 	</a:t>
            </a:r>
            <a:r>
              <a:rPr lang="en-US" sz="1300" b="0" i="0" u="none" dirty="0">
                <a:solidFill>
                  <a:schemeClr val="dk1"/>
                </a:solidFill>
                <a:latin typeface="Georgia"/>
                <a:ea typeface="Georgia"/>
                <a:cs typeface="Georgia"/>
                <a:sym typeface="Georgia"/>
              </a:rPr>
              <a:t>	</a:t>
            </a:r>
            <a:endParaRPr dirty="0"/>
          </a:p>
        </p:txBody>
      </p:sp>
      <p:pic>
        <p:nvPicPr>
          <p:cNvPr id="224" name="Google Shape;224;p13"/>
          <p:cNvPicPr preferRelativeResize="0"/>
          <p:nvPr/>
        </p:nvPicPr>
        <p:blipFill rotWithShape="1">
          <a:blip r:embed="rId3">
            <a:alphaModFix/>
          </a:blip>
          <a:srcRect/>
          <a:stretch/>
        </p:blipFill>
        <p:spPr>
          <a:xfrm>
            <a:off x="6029960" y="1441801"/>
            <a:ext cx="2971800" cy="3758159"/>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5"/>
          <p:cNvSpPr txBox="1">
            <a:spLocks noGrp="1"/>
          </p:cNvSpPr>
          <p:nvPr>
            <p:ph type="body" idx="1"/>
          </p:nvPr>
        </p:nvSpPr>
        <p:spPr>
          <a:xfrm>
            <a:off x="76200" y="539827"/>
            <a:ext cx="8991600" cy="6165773"/>
          </a:xfrm>
          <a:prstGeom prst="rect">
            <a:avLst/>
          </a:prstGeom>
          <a:noFill/>
          <a:ln>
            <a:noFill/>
          </a:ln>
        </p:spPr>
        <p:txBody>
          <a:bodyPr spcFirstLastPara="1" wrap="square" lIns="91425" tIns="45700" rIns="91425" bIns="45700" anchor="t" anchorCtr="0">
            <a:noAutofit/>
          </a:bodyPr>
          <a:lstStyle/>
          <a:p>
            <a:pPr marL="182562" marR="0" lvl="0" indent="-182562" algn="l" rtl="0">
              <a:lnSpc>
                <a:spcPct val="100000"/>
              </a:lnSpc>
              <a:spcBef>
                <a:spcPts val="0"/>
              </a:spcBef>
              <a:spcAft>
                <a:spcPts val="0"/>
              </a:spcAft>
              <a:buClr>
                <a:schemeClr val="accent1"/>
              </a:buClr>
              <a:buSzPts val="2040"/>
              <a:buFont typeface="Arial"/>
              <a:buChar char="•"/>
            </a:pPr>
            <a:r>
              <a:rPr lang="en-US" sz="2400" b="1" i="0" u="none" dirty="0">
                <a:solidFill>
                  <a:schemeClr val="dk1"/>
                </a:solidFill>
                <a:latin typeface="Palatino Linotype"/>
                <a:ea typeface="Palatino Linotype"/>
                <a:cs typeface="Palatino Linotype"/>
                <a:sym typeface="Palatino Linotype"/>
              </a:rPr>
              <a:t>Present-day Influences of Anglo-Saxon Culture &amp; Language: </a:t>
            </a:r>
            <a:endParaRPr dirty="0"/>
          </a:p>
          <a:p>
            <a:pPr marL="182562" marR="0" lvl="0" indent="-182562" algn="l" rtl="0">
              <a:lnSpc>
                <a:spcPct val="100000"/>
              </a:lnSpc>
              <a:spcBef>
                <a:spcPts val="400"/>
              </a:spcBef>
              <a:spcAft>
                <a:spcPts val="0"/>
              </a:spcAft>
              <a:buClr>
                <a:schemeClr val="accent1"/>
              </a:buClr>
              <a:buSzPts val="1700"/>
              <a:buFont typeface="Arial"/>
              <a:buChar char="•"/>
            </a:pPr>
            <a:r>
              <a:rPr lang="en-US" sz="2000" b="0" i="0" u="sng" dirty="0">
                <a:solidFill>
                  <a:schemeClr val="dk1"/>
                </a:solidFill>
                <a:latin typeface="Palatino Linotype"/>
                <a:ea typeface="Palatino Linotype"/>
                <a:cs typeface="Palatino Linotype"/>
                <a:sym typeface="Palatino Linotype"/>
              </a:rPr>
              <a:t>Tuesday</a:t>
            </a:r>
            <a:r>
              <a:rPr lang="en-US" sz="2000" b="0" i="0" u="none" dirty="0">
                <a:solidFill>
                  <a:schemeClr val="dk1"/>
                </a:solidFill>
                <a:latin typeface="Palatino Linotype"/>
                <a:ea typeface="Palatino Linotype"/>
                <a:cs typeface="Palatino Linotype"/>
                <a:sym typeface="Palatino Linotype"/>
              </a:rPr>
              <a:t> = Tiw’s day (aka Tyr, god of war)</a:t>
            </a:r>
            <a:endParaRPr dirty="0"/>
          </a:p>
          <a:p>
            <a:pPr marL="182562" marR="0" lvl="0" indent="-182562" algn="l" rtl="0">
              <a:lnSpc>
                <a:spcPct val="100000"/>
              </a:lnSpc>
              <a:spcBef>
                <a:spcPts val="400"/>
              </a:spcBef>
              <a:spcAft>
                <a:spcPts val="0"/>
              </a:spcAft>
              <a:buClr>
                <a:schemeClr val="accent1"/>
              </a:buClr>
              <a:buSzPts val="1700"/>
              <a:buFont typeface="Arial"/>
              <a:buChar char="•"/>
            </a:pPr>
            <a:r>
              <a:rPr lang="en-US" sz="2000" b="0" i="0" u="sng" dirty="0">
                <a:solidFill>
                  <a:schemeClr val="dk1"/>
                </a:solidFill>
                <a:latin typeface="Palatino Linotype"/>
                <a:ea typeface="Palatino Linotype"/>
                <a:cs typeface="Palatino Linotype"/>
                <a:sym typeface="Palatino Linotype"/>
              </a:rPr>
              <a:t>Wednesday</a:t>
            </a:r>
            <a:r>
              <a:rPr lang="en-US" sz="2000" b="0" i="0" u="none" dirty="0">
                <a:solidFill>
                  <a:schemeClr val="dk1"/>
                </a:solidFill>
                <a:latin typeface="Palatino Linotype"/>
                <a:ea typeface="Palatino Linotype"/>
                <a:cs typeface="Palatino Linotype"/>
                <a:sym typeface="Palatino Linotype"/>
              </a:rPr>
              <a:t> = </a:t>
            </a:r>
            <a:r>
              <a:rPr lang="en-US" sz="2000" b="0" i="0" u="none" dirty="0" err="1">
                <a:solidFill>
                  <a:schemeClr val="dk1"/>
                </a:solidFill>
                <a:latin typeface="Palatino Linotype"/>
                <a:ea typeface="Palatino Linotype"/>
                <a:cs typeface="Palatino Linotype"/>
                <a:sym typeface="Palatino Linotype"/>
              </a:rPr>
              <a:t>Woden’s</a:t>
            </a:r>
            <a:r>
              <a:rPr lang="en-US" sz="2000" b="0" i="0" u="none" dirty="0">
                <a:solidFill>
                  <a:schemeClr val="dk1"/>
                </a:solidFill>
                <a:latin typeface="Palatino Linotype"/>
                <a:ea typeface="Palatino Linotype"/>
                <a:cs typeface="Palatino Linotype"/>
                <a:sym typeface="Palatino Linotype"/>
              </a:rPr>
              <a:t> day (aka Odin: father god)</a:t>
            </a:r>
            <a:endParaRPr dirty="0"/>
          </a:p>
          <a:p>
            <a:pPr marL="182562" marR="0" lvl="0" indent="-182562" algn="l" rtl="0">
              <a:lnSpc>
                <a:spcPct val="100000"/>
              </a:lnSpc>
              <a:spcBef>
                <a:spcPts val="400"/>
              </a:spcBef>
              <a:spcAft>
                <a:spcPts val="0"/>
              </a:spcAft>
              <a:buClr>
                <a:schemeClr val="accent1"/>
              </a:buClr>
              <a:buSzPts val="1700"/>
              <a:buFont typeface="Arial"/>
              <a:buChar char="•"/>
            </a:pPr>
            <a:r>
              <a:rPr lang="en-US" sz="2000" b="0" i="0" u="sng" dirty="0">
                <a:solidFill>
                  <a:schemeClr val="dk1"/>
                </a:solidFill>
                <a:latin typeface="Palatino Linotype"/>
                <a:ea typeface="Palatino Linotype"/>
                <a:cs typeface="Palatino Linotype"/>
                <a:sym typeface="Palatino Linotype"/>
              </a:rPr>
              <a:t>Thursday</a:t>
            </a:r>
            <a:r>
              <a:rPr lang="en-US" sz="2000" b="0" i="0" u="none" dirty="0">
                <a:solidFill>
                  <a:schemeClr val="dk1"/>
                </a:solidFill>
                <a:latin typeface="Palatino Linotype"/>
                <a:ea typeface="Palatino Linotype"/>
                <a:cs typeface="Palatino Linotype"/>
                <a:sym typeface="Palatino Linotype"/>
              </a:rPr>
              <a:t> = Thor’s day </a:t>
            </a:r>
            <a:r>
              <a:rPr lang="en-US" sz="2000" b="0" i="0" u="none" dirty="0" smtClean="0">
                <a:solidFill>
                  <a:schemeClr val="dk1"/>
                </a:solidFill>
                <a:latin typeface="Palatino Linotype"/>
                <a:ea typeface="Palatino Linotype"/>
                <a:cs typeface="Palatino Linotype"/>
                <a:sym typeface="Palatino Linotype"/>
              </a:rPr>
              <a:t>(aka Thunor, god </a:t>
            </a:r>
            <a:r>
              <a:rPr lang="en-US" sz="2000" b="0" i="0" u="none" dirty="0">
                <a:solidFill>
                  <a:schemeClr val="dk1"/>
                </a:solidFill>
                <a:latin typeface="Palatino Linotype"/>
                <a:ea typeface="Palatino Linotype"/>
                <a:cs typeface="Palatino Linotype"/>
                <a:sym typeface="Palatino Linotype"/>
              </a:rPr>
              <a:t>of thunder)</a:t>
            </a:r>
            <a:endParaRPr dirty="0"/>
          </a:p>
          <a:p>
            <a:pPr marL="182562" marR="0" lvl="0" indent="-182562" algn="l" rtl="0">
              <a:lnSpc>
                <a:spcPct val="100000"/>
              </a:lnSpc>
              <a:spcBef>
                <a:spcPts val="400"/>
              </a:spcBef>
              <a:spcAft>
                <a:spcPts val="0"/>
              </a:spcAft>
              <a:buClr>
                <a:schemeClr val="accent1"/>
              </a:buClr>
              <a:buSzPts val="1700"/>
              <a:buFont typeface="Arial"/>
              <a:buChar char="•"/>
            </a:pPr>
            <a:r>
              <a:rPr lang="en-US" sz="2000" b="0" i="0" u="sng" dirty="0">
                <a:solidFill>
                  <a:schemeClr val="dk1"/>
                </a:solidFill>
                <a:latin typeface="Palatino Linotype"/>
                <a:ea typeface="Palatino Linotype"/>
                <a:cs typeface="Palatino Linotype"/>
                <a:sym typeface="Palatino Linotype"/>
              </a:rPr>
              <a:t>Friday</a:t>
            </a:r>
            <a:r>
              <a:rPr lang="en-US" sz="2000" b="0" i="0" u="none" dirty="0">
                <a:solidFill>
                  <a:schemeClr val="dk1"/>
                </a:solidFill>
                <a:latin typeface="Palatino Linotype"/>
                <a:ea typeface="Palatino Linotype"/>
                <a:cs typeface="Palatino Linotype"/>
                <a:sym typeface="Palatino Linotype"/>
              </a:rPr>
              <a:t> = </a:t>
            </a:r>
            <a:r>
              <a:rPr lang="en-US" sz="2000" b="0" i="0" u="none" dirty="0" err="1" smtClean="0">
                <a:solidFill>
                  <a:schemeClr val="dk1"/>
                </a:solidFill>
                <a:latin typeface="Palatino Linotype"/>
                <a:ea typeface="Palatino Linotype"/>
                <a:cs typeface="Palatino Linotype"/>
                <a:sym typeface="Palatino Linotype"/>
              </a:rPr>
              <a:t>Friga’s</a:t>
            </a:r>
            <a:r>
              <a:rPr lang="en-US" sz="2000" b="0" i="0" u="none" dirty="0" smtClean="0">
                <a:solidFill>
                  <a:schemeClr val="dk1"/>
                </a:solidFill>
                <a:latin typeface="Palatino Linotype"/>
                <a:ea typeface="Palatino Linotype"/>
                <a:cs typeface="Palatino Linotype"/>
                <a:sym typeface="Palatino Linotype"/>
              </a:rPr>
              <a:t> </a:t>
            </a:r>
            <a:r>
              <a:rPr lang="en-US" sz="2000" b="0" i="0" u="none" dirty="0">
                <a:solidFill>
                  <a:schemeClr val="dk1"/>
                </a:solidFill>
                <a:latin typeface="Palatino Linotype"/>
                <a:ea typeface="Palatino Linotype"/>
                <a:cs typeface="Palatino Linotype"/>
                <a:sym typeface="Palatino Linotype"/>
              </a:rPr>
              <a:t>day (wife of </a:t>
            </a:r>
            <a:r>
              <a:rPr lang="en-US" sz="2000" b="0" i="0" u="none" dirty="0" smtClean="0">
                <a:solidFill>
                  <a:schemeClr val="dk1"/>
                </a:solidFill>
                <a:latin typeface="Palatino Linotype"/>
                <a:ea typeface="Palatino Linotype"/>
                <a:cs typeface="Palatino Linotype"/>
                <a:sym typeface="Palatino Linotype"/>
              </a:rPr>
              <a:t>Odin; </a:t>
            </a:r>
            <a:r>
              <a:rPr lang="en-US" sz="2000" b="0" i="0" u="none" dirty="0">
                <a:solidFill>
                  <a:schemeClr val="dk1"/>
                </a:solidFill>
                <a:latin typeface="Palatino Linotype"/>
                <a:ea typeface="Palatino Linotype"/>
                <a:cs typeface="Palatino Linotype"/>
                <a:sym typeface="Palatino Linotype"/>
              </a:rPr>
              <a:t>goddess of love, fertility, home)</a:t>
            </a:r>
            <a:endParaRPr dirty="0"/>
          </a:p>
          <a:p>
            <a:pPr marL="182562" marR="0" lvl="0" indent="-182562" algn="l" rtl="0">
              <a:lnSpc>
                <a:spcPct val="100000"/>
              </a:lnSpc>
              <a:spcBef>
                <a:spcPts val="360"/>
              </a:spcBef>
              <a:spcAft>
                <a:spcPts val="0"/>
              </a:spcAft>
              <a:buClr>
                <a:schemeClr val="accent1"/>
              </a:buClr>
              <a:buSzPts val="1530"/>
              <a:buFont typeface="Arial"/>
              <a:buNone/>
            </a:pPr>
            <a:endParaRPr sz="1800" b="0" i="0" u="none" dirty="0">
              <a:solidFill>
                <a:schemeClr val="dk1"/>
              </a:solidFill>
              <a:latin typeface="Palatino Linotype"/>
              <a:ea typeface="Palatino Linotype"/>
              <a:cs typeface="Palatino Linotype"/>
              <a:sym typeface="Palatino Linotype"/>
            </a:endParaRPr>
          </a:p>
          <a:p>
            <a:pPr marL="182562" marR="0" lvl="0" indent="-182562" algn="l" rtl="0">
              <a:lnSpc>
                <a:spcPct val="100000"/>
              </a:lnSpc>
              <a:spcBef>
                <a:spcPts val="360"/>
              </a:spcBef>
              <a:spcAft>
                <a:spcPts val="0"/>
              </a:spcAft>
              <a:buClr>
                <a:schemeClr val="accent1"/>
              </a:buClr>
              <a:buSzPts val="1530"/>
              <a:buFont typeface="Arial"/>
              <a:buNone/>
            </a:pPr>
            <a:r>
              <a:rPr lang="en-US" sz="1800" b="0" i="0" u="none" dirty="0">
                <a:solidFill>
                  <a:schemeClr val="dk1"/>
                </a:solidFill>
                <a:latin typeface="Palatino Linotype"/>
                <a:ea typeface="Palatino Linotype"/>
                <a:cs typeface="Palatino Linotype"/>
                <a:sym typeface="Palatino Linotype"/>
              </a:rPr>
              <a:t>    Monday (</a:t>
            </a:r>
            <a:r>
              <a:rPr lang="en-US" sz="1800" b="0" i="0" u="none" dirty="0" err="1">
                <a:solidFill>
                  <a:schemeClr val="dk1"/>
                </a:solidFill>
                <a:latin typeface="Palatino Linotype"/>
                <a:ea typeface="Palatino Linotype"/>
                <a:cs typeface="Palatino Linotype"/>
                <a:sym typeface="Palatino Linotype"/>
              </a:rPr>
              <a:t>Mōnandæg</a:t>
            </a:r>
            <a:r>
              <a:rPr lang="en-US" sz="1800" b="0" i="0" u="none" dirty="0">
                <a:solidFill>
                  <a:schemeClr val="dk1"/>
                </a:solidFill>
                <a:latin typeface="Palatino Linotype"/>
                <a:ea typeface="Palatino Linotype"/>
                <a:cs typeface="Palatino Linotype"/>
                <a:sym typeface="Palatino Linotype"/>
              </a:rPr>
              <a:t>) was translated from the Latin </a:t>
            </a:r>
            <a:r>
              <a:rPr lang="en-US" sz="1800" b="0" i="1" u="none" dirty="0">
                <a:solidFill>
                  <a:schemeClr val="dk1"/>
                </a:solidFill>
                <a:latin typeface="Palatino Linotype"/>
                <a:ea typeface="Palatino Linotype"/>
                <a:cs typeface="Palatino Linotype"/>
                <a:sym typeface="Palatino Linotype"/>
              </a:rPr>
              <a:t>dies </a:t>
            </a:r>
            <a:r>
              <a:rPr lang="en-US" sz="1800" b="0" i="1" u="none" dirty="0" err="1">
                <a:solidFill>
                  <a:schemeClr val="dk1"/>
                </a:solidFill>
                <a:latin typeface="Palatino Linotype"/>
                <a:ea typeface="Palatino Linotype"/>
                <a:cs typeface="Palatino Linotype"/>
                <a:sym typeface="Palatino Linotype"/>
              </a:rPr>
              <a:t>lunae</a:t>
            </a:r>
            <a:r>
              <a:rPr lang="en-US" sz="1800" b="0" i="1" u="none" dirty="0">
                <a:solidFill>
                  <a:schemeClr val="dk1"/>
                </a:solidFill>
                <a:latin typeface="Palatino Linotype"/>
                <a:ea typeface="Palatino Linotype"/>
                <a:cs typeface="Palatino Linotype"/>
                <a:sym typeface="Palatino Linotype"/>
              </a:rPr>
              <a:t> </a:t>
            </a:r>
            <a:r>
              <a:rPr lang="en-US" sz="1800" b="0" i="0" u="none" dirty="0">
                <a:solidFill>
                  <a:schemeClr val="dk1"/>
                </a:solidFill>
                <a:latin typeface="Palatino Linotype"/>
                <a:ea typeface="Palatino Linotype"/>
                <a:cs typeface="Palatino Linotype"/>
                <a:sym typeface="Palatino Linotype"/>
              </a:rPr>
              <a:t>(day of the moon)</a:t>
            </a:r>
            <a:endParaRPr dirty="0"/>
          </a:p>
          <a:p>
            <a:pPr marL="182562" marR="0" lvl="0" indent="-182562" algn="l" rtl="0">
              <a:lnSpc>
                <a:spcPct val="100000"/>
              </a:lnSpc>
              <a:spcBef>
                <a:spcPts val="360"/>
              </a:spcBef>
              <a:spcAft>
                <a:spcPts val="0"/>
              </a:spcAft>
              <a:buClr>
                <a:schemeClr val="accent1"/>
              </a:buClr>
              <a:buSzPts val="1530"/>
              <a:buFont typeface="Arial"/>
              <a:buNone/>
            </a:pPr>
            <a:r>
              <a:rPr lang="en-US" sz="1800" b="0" i="0" u="none" dirty="0">
                <a:solidFill>
                  <a:schemeClr val="dk1"/>
                </a:solidFill>
                <a:latin typeface="Palatino Linotype"/>
                <a:ea typeface="Palatino Linotype"/>
                <a:cs typeface="Palatino Linotype"/>
                <a:sym typeface="Palatino Linotype"/>
              </a:rPr>
              <a:t> Saturday and Sunday are named for Roman </a:t>
            </a:r>
            <a:r>
              <a:rPr lang="en-US" sz="1800" b="0" i="0" u="none" dirty="0" smtClean="0">
                <a:solidFill>
                  <a:schemeClr val="dk1"/>
                </a:solidFill>
                <a:latin typeface="Palatino Linotype"/>
                <a:ea typeface="Palatino Linotype"/>
                <a:cs typeface="Palatino Linotype"/>
                <a:sym typeface="Palatino Linotype"/>
              </a:rPr>
              <a:t>gods: </a:t>
            </a:r>
            <a:r>
              <a:rPr lang="en-US" sz="1800" b="0" i="0" u="none" dirty="0">
                <a:solidFill>
                  <a:schemeClr val="dk1"/>
                </a:solidFill>
                <a:latin typeface="Palatino Linotype"/>
                <a:ea typeface="Palatino Linotype"/>
                <a:cs typeface="Palatino Linotype"/>
                <a:sym typeface="Palatino Linotype"/>
              </a:rPr>
              <a:t>Saturn and the Sun (Sol </a:t>
            </a:r>
            <a:r>
              <a:rPr lang="en-US" sz="1800" b="0" i="0" u="none" dirty="0" err="1">
                <a:solidFill>
                  <a:schemeClr val="dk1"/>
                </a:solidFill>
                <a:latin typeface="Palatino Linotype"/>
                <a:ea typeface="Palatino Linotype"/>
                <a:cs typeface="Palatino Linotype"/>
                <a:sym typeface="Palatino Linotype"/>
              </a:rPr>
              <a:t>Invictus</a:t>
            </a:r>
            <a:r>
              <a:rPr lang="en-US" sz="1800" b="0" i="0" u="none" dirty="0">
                <a:solidFill>
                  <a:schemeClr val="dk1"/>
                </a:solidFill>
                <a:latin typeface="Palatino Linotype"/>
                <a:ea typeface="Palatino Linotype"/>
                <a:cs typeface="Palatino Linotype"/>
                <a:sym typeface="Palatino Linotype"/>
              </a:rPr>
              <a:t>)</a:t>
            </a:r>
            <a:endParaRPr sz="1800" b="0" i="0" u="none" dirty="0">
              <a:solidFill>
                <a:schemeClr val="dk1"/>
              </a:solidFill>
              <a:latin typeface="Palatino Linotype"/>
              <a:ea typeface="Palatino Linotype"/>
              <a:cs typeface="Palatino Linotype"/>
              <a:sym typeface="Palatino Linotype"/>
            </a:endParaRPr>
          </a:p>
          <a:p>
            <a:pPr marL="182562" marR="0" lvl="0" indent="-182562" algn="l" rtl="0">
              <a:lnSpc>
                <a:spcPct val="100000"/>
              </a:lnSpc>
              <a:spcBef>
                <a:spcPts val="480"/>
              </a:spcBef>
              <a:spcAft>
                <a:spcPts val="0"/>
              </a:spcAft>
              <a:buClr>
                <a:schemeClr val="accent1"/>
              </a:buClr>
              <a:buSzPts val="2040"/>
              <a:buFont typeface="Arial"/>
              <a:buNone/>
            </a:pPr>
            <a:endParaRPr sz="2400" b="0" i="0" u="none" dirty="0">
              <a:solidFill>
                <a:schemeClr val="dk1"/>
              </a:solidFill>
              <a:latin typeface="Palatino Linotype"/>
              <a:ea typeface="Palatino Linotype"/>
              <a:cs typeface="Palatino Linotype"/>
              <a:sym typeface="Palatino Linotype"/>
            </a:endParaRPr>
          </a:p>
          <a:p>
            <a:pPr marL="182562" marR="0" lvl="0" indent="-53022" algn="l" rtl="0">
              <a:lnSpc>
                <a:spcPct val="100000"/>
              </a:lnSpc>
              <a:spcBef>
                <a:spcPts val="480"/>
              </a:spcBef>
              <a:spcAft>
                <a:spcPts val="0"/>
              </a:spcAft>
              <a:buClr>
                <a:schemeClr val="accent1"/>
              </a:buClr>
              <a:buSzPts val="2040"/>
              <a:buFont typeface="Arial"/>
              <a:buNone/>
            </a:pPr>
            <a:endParaRPr sz="2400" b="0" i="0" u="none" dirty="0">
              <a:solidFill>
                <a:schemeClr val="dk1"/>
              </a:solidFill>
              <a:latin typeface="Palatino Linotype"/>
              <a:ea typeface="Palatino Linotype"/>
              <a:cs typeface="Palatino Linotype"/>
              <a:sym typeface="Palatino Linotype"/>
            </a:endParaRPr>
          </a:p>
          <a:p>
            <a:pPr marL="182562" marR="0" lvl="0" indent="-53022" algn="l" rtl="0">
              <a:lnSpc>
                <a:spcPct val="100000"/>
              </a:lnSpc>
              <a:spcBef>
                <a:spcPts val="480"/>
              </a:spcBef>
              <a:spcAft>
                <a:spcPts val="0"/>
              </a:spcAft>
              <a:buClr>
                <a:schemeClr val="accent1"/>
              </a:buClr>
              <a:buSzPts val="2040"/>
              <a:buFont typeface="Arial"/>
              <a:buNone/>
            </a:pPr>
            <a:endParaRPr sz="2400" b="0" i="0" u="none" dirty="0">
              <a:solidFill>
                <a:schemeClr val="dk1"/>
              </a:solidFill>
              <a:latin typeface="Palatino Linotype"/>
              <a:ea typeface="Palatino Linotype"/>
              <a:cs typeface="Palatino Linotype"/>
              <a:sym typeface="Palatino Linotype"/>
            </a:endParaRPr>
          </a:p>
          <a:p>
            <a:pPr marL="182562" marR="0" lvl="0" indent="-53022" algn="l" rtl="0">
              <a:lnSpc>
                <a:spcPct val="100000"/>
              </a:lnSpc>
              <a:spcBef>
                <a:spcPts val="480"/>
              </a:spcBef>
              <a:spcAft>
                <a:spcPts val="0"/>
              </a:spcAft>
              <a:buClr>
                <a:schemeClr val="accent1"/>
              </a:buClr>
              <a:buSzPts val="2040"/>
              <a:buFont typeface="Arial"/>
              <a:buNone/>
            </a:pPr>
            <a:endParaRPr sz="2400" b="0" i="0" u="none" dirty="0">
              <a:solidFill>
                <a:schemeClr val="dk1"/>
              </a:solidFill>
              <a:latin typeface="Palatino Linotype"/>
              <a:ea typeface="Palatino Linotype"/>
              <a:cs typeface="Palatino Linotype"/>
              <a:sym typeface="Palatino Linotype"/>
            </a:endParaRPr>
          </a:p>
          <a:p>
            <a:pPr marL="182562" marR="0" lvl="0" indent="-53022" algn="l" rtl="0">
              <a:lnSpc>
                <a:spcPct val="100000"/>
              </a:lnSpc>
              <a:spcBef>
                <a:spcPts val="480"/>
              </a:spcBef>
              <a:spcAft>
                <a:spcPts val="0"/>
              </a:spcAft>
              <a:buClr>
                <a:schemeClr val="accent1"/>
              </a:buClr>
              <a:buSzPts val="2040"/>
              <a:buFont typeface="Arial"/>
              <a:buNone/>
            </a:pPr>
            <a:endParaRPr sz="2400" b="0" i="0" u="none" dirty="0">
              <a:solidFill>
                <a:schemeClr val="dk1"/>
              </a:solidFill>
              <a:latin typeface="Palatino Linotype"/>
              <a:ea typeface="Palatino Linotype"/>
              <a:cs typeface="Palatino Linotype"/>
              <a:sym typeface="Palatino Linotype"/>
            </a:endParaRPr>
          </a:p>
          <a:p>
            <a:pPr marL="182562" marR="0" lvl="0" indent="-182562" algn="l" rtl="0">
              <a:lnSpc>
                <a:spcPct val="100000"/>
              </a:lnSpc>
              <a:spcBef>
                <a:spcPts val="480"/>
              </a:spcBef>
              <a:spcAft>
                <a:spcPts val="0"/>
              </a:spcAft>
              <a:buClr>
                <a:schemeClr val="accent1"/>
              </a:buClr>
              <a:buSzPts val="2040"/>
              <a:buFont typeface="Arial"/>
              <a:buNone/>
            </a:pPr>
            <a:endParaRPr sz="2400" b="0" i="0" u="none" dirty="0">
              <a:solidFill>
                <a:schemeClr val="dk1"/>
              </a:solidFill>
              <a:latin typeface="Palatino Linotype"/>
              <a:ea typeface="Palatino Linotype"/>
              <a:cs typeface="Palatino Linotype"/>
              <a:sym typeface="Palatino Linotype"/>
            </a:endParaRPr>
          </a:p>
          <a:p>
            <a:pPr marL="182562" marR="0" lvl="0" indent="-182562" algn="l" rtl="0">
              <a:lnSpc>
                <a:spcPct val="100000"/>
              </a:lnSpc>
              <a:spcBef>
                <a:spcPts val="480"/>
              </a:spcBef>
              <a:spcAft>
                <a:spcPts val="0"/>
              </a:spcAft>
              <a:buClr>
                <a:schemeClr val="accent1"/>
              </a:buClr>
              <a:buSzPts val="2040"/>
              <a:buFont typeface="Arial"/>
              <a:buNone/>
            </a:pPr>
            <a:r>
              <a:rPr lang="en-US" sz="2400" b="0" i="0" u="none" dirty="0">
                <a:solidFill>
                  <a:schemeClr val="dk1"/>
                </a:solidFill>
                <a:latin typeface="Palatino Linotype"/>
                <a:ea typeface="Palatino Linotype"/>
                <a:cs typeface="Palatino Linotype"/>
                <a:sym typeface="Palatino Linotype"/>
              </a:rPr>
              <a:t>         </a:t>
            </a:r>
            <a:r>
              <a:rPr lang="en-US" sz="2400" b="0" i="0" u="none" dirty="0" smtClean="0">
                <a:solidFill>
                  <a:schemeClr val="dk1"/>
                </a:solidFill>
                <a:latin typeface="Palatino Linotype"/>
                <a:ea typeface="Palatino Linotype"/>
                <a:cs typeface="Palatino Linotype"/>
                <a:sym typeface="Palatino Linotype"/>
              </a:rPr>
              <a:t>Tyr/Tiw          Odin/</a:t>
            </a:r>
            <a:r>
              <a:rPr lang="en-US" sz="2400" b="0" i="0" u="none" dirty="0" err="1" smtClean="0">
                <a:solidFill>
                  <a:schemeClr val="dk1"/>
                </a:solidFill>
                <a:latin typeface="Palatino Linotype"/>
                <a:ea typeface="Palatino Linotype"/>
                <a:cs typeface="Palatino Linotype"/>
                <a:sym typeface="Palatino Linotype"/>
              </a:rPr>
              <a:t>Woden</a:t>
            </a:r>
            <a:r>
              <a:rPr lang="en-US" sz="2400" b="0" i="0" u="none" dirty="0" smtClean="0">
                <a:solidFill>
                  <a:schemeClr val="dk1"/>
                </a:solidFill>
                <a:latin typeface="Palatino Linotype"/>
                <a:ea typeface="Palatino Linotype"/>
                <a:cs typeface="Palatino Linotype"/>
                <a:sym typeface="Palatino Linotype"/>
              </a:rPr>
              <a:t>       </a:t>
            </a:r>
            <a:r>
              <a:rPr lang="en-US" sz="2400" b="0" i="0" u="none" dirty="0">
                <a:solidFill>
                  <a:schemeClr val="dk1"/>
                </a:solidFill>
                <a:latin typeface="Palatino Linotype"/>
                <a:ea typeface="Palatino Linotype"/>
                <a:cs typeface="Palatino Linotype"/>
                <a:sym typeface="Palatino Linotype"/>
              </a:rPr>
              <a:t>Thor/Thunor     </a:t>
            </a:r>
            <a:r>
              <a:rPr lang="en-US" sz="2400" b="0" i="0" u="none" dirty="0" err="1" smtClean="0">
                <a:solidFill>
                  <a:schemeClr val="dk1"/>
                </a:solidFill>
                <a:latin typeface="Palatino Linotype"/>
                <a:ea typeface="Palatino Linotype"/>
                <a:cs typeface="Palatino Linotype"/>
                <a:sym typeface="Palatino Linotype"/>
              </a:rPr>
              <a:t>Friga</a:t>
            </a:r>
            <a:r>
              <a:rPr lang="en-US" sz="2400" b="0" i="0" u="none" dirty="0" smtClean="0">
                <a:solidFill>
                  <a:schemeClr val="dk1"/>
                </a:solidFill>
                <a:latin typeface="Palatino Linotype"/>
                <a:ea typeface="Palatino Linotype"/>
                <a:cs typeface="Palatino Linotype"/>
                <a:sym typeface="Palatino Linotype"/>
              </a:rPr>
              <a:t>/Freya</a:t>
            </a:r>
            <a:endParaRPr dirty="0"/>
          </a:p>
        </p:txBody>
      </p:sp>
      <p:sp>
        <p:nvSpPr>
          <p:cNvPr id="237" name="Google Shape;237;p15" descr="9k="/>
          <p:cNvSpPr txBox="1"/>
          <p:nvPr/>
        </p:nvSpPr>
        <p:spPr>
          <a:xfrm>
            <a:off x="3881437" y="2738437"/>
            <a:ext cx="1381125" cy="1381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38" name="Google Shape;238;p15" descr="9k="/>
          <p:cNvSpPr txBox="1"/>
          <p:nvPr/>
        </p:nvSpPr>
        <p:spPr>
          <a:xfrm>
            <a:off x="3881437" y="2738437"/>
            <a:ext cx="1381125" cy="1381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239" name="Google Shape;239;p15"/>
          <p:cNvPicPr preferRelativeResize="0"/>
          <p:nvPr/>
        </p:nvPicPr>
        <p:blipFill rotWithShape="1">
          <a:blip r:embed="rId3">
            <a:alphaModFix/>
          </a:blip>
          <a:srcRect/>
          <a:stretch/>
        </p:blipFill>
        <p:spPr>
          <a:xfrm>
            <a:off x="2590800" y="3581400"/>
            <a:ext cx="1981200" cy="2386012"/>
          </a:xfrm>
          <a:prstGeom prst="rect">
            <a:avLst/>
          </a:prstGeom>
          <a:noFill/>
          <a:ln>
            <a:noFill/>
          </a:ln>
        </p:spPr>
      </p:pic>
      <p:pic>
        <p:nvPicPr>
          <p:cNvPr id="240" name="Google Shape;240;p15"/>
          <p:cNvPicPr preferRelativeResize="0"/>
          <p:nvPr/>
        </p:nvPicPr>
        <p:blipFill rotWithShape="1">
          <a:blip r:embed="rId4">
            <a:alphaModFix/>
          </a:blip>
          <a:srcRect/>
          <a:stretch/>
        </p:blipFill>
        <p:spPr>
          <a:xfrm>
            <a:off x="457200" y="3581400"/>
            <a:ext cx="1905000" cy="2408237"/>
          </a:xfrm>
          <a:prstGeom prst="rect">
            <a:avLst/>
          </a:prstGeom>
          <a:noFill/>
          <a:ln>
            <a:noFill/>
          </a:ln>
        </p:spPr>
      </p:pic>
      <p:pic>
        <p:nvPicPr>
          <p:cNvPr id="241" name="Google Shape;241;p15"/>
          <p:cNvPicPr preferRelativeResize="0"/>
          <p:nvPr/>
        </p:nvPicPr>
        <p:blipFill rotWithShape="1">
          <a:blip r:embed="rId5">
            <a:alphaModFix/>
          </a:blip>
          <a:srcRect/>
          <a:stretch/>
        </p:blipFill>
        <p:spPr>
          <a:xfrm>
            <a:off x="4953000" y="3590766"/>
            <a:ext cx="1752600" cy="2336800"/>
          </a:xfrm>
          <a:prstGeom prst="rect">
            <a:avLst/>
          </a:prstGeom>
          <a:noFill/>
          <a:ln>
            <a:noFill/>
          </a:ln>
        </p:spPr>
      </p:pic>
      <p:pic>
        <p:nvPicPr>
          <p:cNvPr id="242" name="Google Shape;242;p15"/>
          <p:cNvPicPr preferRelativeResize="0"/>
          <p:nvPr/>
        </p:nvPicPr>
        <p:blipFill rotWithShape="1">
          <a:blip r:embed="rId6">
            <a:alphaModFix/>
          </a:blip>
          <a:srcRect/>
          <a:stretch/>
        </p:blipFill>
        <p:spPr>
          <a:xfrm>
            <a:off x="7096760" y="3529012"/>
            <a:ext cx="1728787" cy="2490787"/>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6"/>
          <p:cNvSpPr txBox="1">
            <a:spLocks noGrp="1"/>
          </p:cNvSpPr>
          <p:nvPr>
            <p:ph type="title"/>
          </p:nvPr>
        </p:nvSpPr>
        <p:spPr>
          <a:xfrm>
            <a:off x="115887" y="533400"/>
            <a:ext cx="8991600" cy="584200"/>
          </a:xfrm>
          <a:prstGeom prst="rect">
            <a:avLst/>
          </a:prstGeom>
          <a:noFill/>
          <a:ln>
            <a:noFill/>
          </a:ln>
        </p:spPr>
        <p:txBody>
          <a:bodyPr spcFirstLastPara="1" wrap="square" lIns="91425" tIns="45700" rIns="91425" bIns="45700" anchor="ctr" anchorCtr="0">
            <a:normAutofit fontScale="90000"/>
          </a:bodyPr>
          <a:lstStyle/>
          <a:p>
            <a:pPr marL="342900" lvl="0" indent="-342900" algn="ctr" rtl="0">
              <a:lnSpc>
                <a:spcPct val="100000"/>
              </a:lnSpc>
              <a:spcBef>
                <a:spcPts val="0"/>
              </a:spcBef>
              <a:spcAft>
                <a:spcPts val="0"/>
              </a:spcAft>
              <a:buClr>
                <a:schemeClr val="dk2"/>
              </a:buClr>
              <a:buSzPts val="3200"/>
              <a:buFont typeface="Arial"/>
              <a:buNone/>
            </a:pPr>
            <a:r>
              <a:rPr lang="en-US" sz="2700" b="1" u="none" dirty="0" smtClean="0">
                <a:solidFill>
                  <a:schemeClr val="dk2"/>
                </a:solidFill>
                <a:latin typeface="Georgia" panose="02040502050405020303" pitchFamily="18" charset="0"/>
                <a:sym typeface="Arial"/>
              </a:rPr>
              <a:t/>
            </a:r>
            <a:br>
              <a:rPr lang="en-US" sz="2700" b="1" u="none" dirty="0" smtClean="0">
                <a:solidFill>
                  <a:schemeClr val="dk2"/>
                </a:solidFill>
                <a:latin typeface="Georgia" panose="02040502050405020303" pitchFamily="18" charset="0"/>
                <a:sym typeface="Arial"/>
              </a:rPr>
            </a:br>
            <a:r>
              <a:rPr lang="en-US" sz="2700" b="1" u="none" dirty="0" smtClean="0">
                <a:solidFill>
                  <a:schemeClr val="dk2"/>
                </a:solidFill>
                <a:latin typeface="Georgia" panose="02040502050405020303" pitchFamily="18" charset="0"/>
                <a:sym typeface="Arial"/>
              </a:rPr>
              <a:t>The </a:t>
            </a:r>
            <a:r>
              <a:rPr lang="en-US" sz="2700" b="1" u="none" dirty="0">
                <a:solidFill>
                  <a:schemeClr val="dk2"/>
                </a:solidFill>
                <a:latin typeface="Georgia" panose="02040502050405020303" pitchFamily="18" charset="0"/>
                <a:sym typeface="Arial"/>
              </a:rPr>
              <a:t>Author/Scribes of </a:t>
            </a:r>
            <a:r>
              <a:rPr lang="en-US" sz="2700" b="1" i="1" u="none" dirty="0">
                <a:solidFill>
                  <a:schemeClr val="dk2"/>
                </a:solidFill>
                <a:latin typeface="Georgia" panose="02040502050405020303" pitchFamily="18" charset="0"/>
                <a:sym typeface="Arial"/>
              </a:rPr>
              <a:t>Beowulf</a:t>
            </a:r>
            <a:r>
              <a:rPr lang="en-US" sz="2700" b="1" u="none" dirty="0">
                <a:solidFill>
                  <a:schemeClr val="dk2"/>
                </a:solidFill>
                <a:latin typeface="Georgia" panose="02040502050405020303" pitchFamily="18" charset="0"/>
                <a:sym typeface="Arial"/>
              </a:rPr>
              <a:t>  (c. 1000 A. D.) </a:t>
            </a:r>
            <a:r>
              <a:rPr lang="en-US" sz="3200" b="0" i="0" u="none" dirty="0">
                <a:solidFill>
                  <a:schemeClr val="dk2"/>
                </a:solidFill>
                <a:latin typeface="Georgia"/>
                <a:ea typeface="Georgia"/>
                <a:cs typeface="Georgia"/>
                <a:sym typeface="Georgia"/>
              </a:rPr>
              <a:t/>
            </a:r>
            <a:br>
              <a:rPr lang="en-US" sz="3200" b="0" i="0" u="none" dirty="0">
                <a:solidFill>
                  <a:schemeClr val="dk2"/>
                </a:solidFill>
                <a:latin typeface="Georgia"/>
                <a:ea typeface="Georgia"/>
                <a:cs typeface="Georgia"/>
                <a:sym typeface="Georgia"/>
              </a:rPr>
            </a:br>
            <a:r>
              <a:rPr lang="en-US" sz="3200" b="0" i="0" u="none" dirty="0">
                <a:solidFill>
                  <a:schemeClr val="dk2"/>
                </a:solidFill>
                <a:latin typeface="Georgia"/>
                <a:ea typeface="Georgia"/>
                <a:cs typeface="Georgia"/>
                <a:sym typeface="Georgia"/>
              </a:rPr>
              <a:t/>
            </a:r>
            <a:br>
              <a:rPr lang="en-US" sz="3200" b="0" i="0" u="none" dirty="0">
                <a:solidFill>
                  <a:schemeClr val="dk2"/>
                </a:solidFill>
                <a:latin typeface="Georgia"/>
                <a:ea typeface="Georgia"/>
                <a:cs typeface="Georgia"/>
                <a:sym typeface="Georgia"/>
              </a:rPr>
            </a:br>
            <a:endParaRPr dirty="0"/>
          </a:p>
        </p:txBody>
      </p:sp>
      <p:sp>
        <p:nvSpPr>
          <p:cNvPr id="248" name="Google Shape;248;p16"/>
          <p:cNvSpPr txBox="1">
            <a:spLocks noGrp="1"/>
          </p:cNvSpPr>
          <p:nvPr>
            <p:ph type="body" idx="1"/>
          </p:nvPr>
        </p:nvSpPr>
        <p:spPr>
          <a:xfrm>
            <a:off x="26987" y="873760"/>
            <a:ext cx="4910774" cy="57905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1700"/>
              <a:buNone/>
            </a:pPr>
            <a:r>
              <a:rPr lang="en-US" sz="1800" b="0" i="0" u="none" dirty="0" smtClean="0">
                <a:solidFill>
                  <a:schemeClr val="dk1"/>
                </a:solidFill>
                <a:latin typeface="Georgia"/>
                <a:ea typeface="Georgia"/>
                <a:cs typeface="Georgia"/>
                <a:sym typeface="Georgia"/>
              </a:rPr>
              <a:t>    Original poet(s): </a:t>
            </a:r>
            <a:r>
              <a:rPr lang="en-US" sz="1800" dirty="0" smtClean="0">
                <a:latin typeface="Georgia"/>
                <a:ea typeface="Georgia"/>
                <a:cs typeface="Georgia"/>
                <a:sym typeface="Georgia"/>
              </a:rPr>
              <a:t>unknown Scandinavian or</a:t>
            </a:r>
          </a:p>
          <a:p>
            <a:pPr marL="0" marR="0" lvl="0" indent="0" algn="ctr" rtl="0">
              <a:lnSpc>
                <a:spcPct val="100000"/>
              </a:lnSpc>
              <a:spcBef>
                <a:spcPts val="0"/>
              </a:spcBef>
              <a:spcAft>
                <a:spcPts val="0"/>
              </a:spcAft>
              <a:buClr>
                <a:schemeClr val="accent1"/>
              </a:buClr>
              <a:buSzPts val="1700"/>
              <a:buNone/>
            </a:pPr>
            <a:r>
              <a:rPr lang="en-US" sz="1800" b="0" i="0" u="none" dirty="0">
                <a:solidFill>
                  <a:schemeClr val="dk1"/>
                </a:solidFill>
                <a:latin typeface="Georgia"/>
                <a:ea typeface="Georgia"/>
                <a:cs typeface="Georgia"/>
                <a:sym typeface="Georgia"/>
              </a:rPr>
              <a:t> </a:t>
            </a:r>
            <a:r>
              <a:rPr lang="en-US" sz="1800" b="0" i="0" u="none" dirty="0" smtClean="0">
                <a:solidFill>
                  <a:schemeClr val="dk1"/>
                </a:solidFill>
                <a:latin typeface="Georgia"/>
                <a:ea typeface="Georgia"/>
                <a:cs typeface="Georgia"/>
                <a:sym typeface="Georgia"/>
              </a:rPr>
              <a:t>   Anglo-Saxon storyteller(s) from 500-700    </a:t>
            </a:r>
          </a:p>
          <a:p>
            <a:pPr marL="0" marR="0" lvl="0" indent="0" algn="ctr" rtl="0">
              <a:lnSpc>
                <a:spcPct val="100000"/>
              </a:lnSpc>
              <a:spcBef>
                <a:spcPts val="0"/>
              </a:spcBef>
              <a:spcAft>
                <a:spcPts val="0"/>
              </a:spcAft>
              <a:buClr>
                <a:schemeClr val="accent1"/>
              </a:buClr>
              <a:buSzPts val="1700"/>
              <a:buNone/>
            </a:pPr>
            <a:r>
              <a:rPr lang="en-US" sz="1800" dirty="0" smtClean="0">
                <a:latin typeface="Georgia"/>
                <a:ea typeface="Georgia"/>
                <a:cs typeface="Georgia"/>
                <a:sym typeface="Georgia"/>
              </a:rPr>
              <a:t>    </a:t>
            </a:r>
            <a:r>
              <a:rPr lang="en-US" sz="1800" b="0" i="0" u="none" dirty="0" smtClean="0">
                <a:solidFill>
                  <a:schemeClr val="dk1"/>
                </a:solidFill>
                <a:latin typeface="Georgia"/>
                <a:ea typeface="Georgia"/>
                <a:cs typeface="Georgia"/>
                <a:sym typeface="Georgia"/>
              </a:rPr>
              <a:t>A.D. The settings are Denmark &amp; Sweden</a:t>
            </a:r>
          </a:p>
          <a:p>
            <a:pPr marL="0" marR="0" lvl="0" indent="0" algn="ctr" rtl="0">
              <a:lnSpc>
                <a:spcPct val="100000"/>
              </a:lnSpc>
              <a:spcBef>
                <a:spcPts val="0"/>
              </a:spcBef>
              <a:spcAft>
                <a:spcPts val="0"/>
              </a:spcAft>
              <a:buClr>
                <a:schemeClr val="accent1"/>
              </a:buClr>
              <a:buSzPts val="1700"/>
              <a:buNone/>
            </a:pPr>
            <a:endParaRPr sz="1800" b="0" i="0" u="none" dirty="0">
              <a:solidFill>
                <a:schemeClr val="dk1"/>
              </a:solidFill>
              <a:latin typeface="Georgia"/>
              <a:ea typeface="Georgia"/>
              <a:cs typeface="Georgia"/>
              <a:sym typeface="Georgia"/>
            </a:endParaRPr>
          </a:p>
          <a:p>
            <a:pPr marL="0" marR="0" lvl="0" indent="0" algn="ctr" rtl="0">
              <a:lnSpc>
                <a:spcPct val="100000"/>
              </a:lnSpc>
              <a:spcBef>
                <a:spcPts val="400"/>
              </a:spcBef>
              <a:spcAft>
                <a:spcPts val="0"/>
              </a:spcAft>
              <a:buClr>
                <a:schemeClr val="accent1"/>
              </a:buClr>
              <a:buSzPts val="1700"/>
              <a:buNone/>
            </a:pPr>
            <a:r>
              <a:rPr lang="en-US" sz="1800" b="0" i="0" u="none" dirty="0" smtClean="0">
                <a:solidFill>
                  <a:schemeClr val="dk1"/>
                </a:solidFill>
                <a:latin typeface="Georgia"/>
                <a:ea typeface="Georgia"/>
                <a:cs typeface="Georgia"/>
                <a:sym typeface="Georgia"/>
              </a:rPr>
              <a:t>    The </a:t>
            </a:r>
            <a:r>
              <a:rPr lang="en-US" sz="1800" dirty="0" smtClean="0">
                <a:latin typeface="Georgia"/>
                <a:ea typeface="Georgia"/>
                <a:cs typeface="Georgia"/>
                <a:sym typeface="Georgia"/>
              </a:rPr>
              <a:t>only surviving manuscript was written   </a:t>
            </a:r>
          </a:p>
          <a:p>
            <a:pPr marL="0" marR="0" lvl="0" indent="0" algn="ctr" rtl="0">
              <a:lnSpc>
                <a:spcPct val="100000"/>
              </a:lnSpc>
              <a:spcBef>
                <a:spcPts val="400"/>
              </a:spcBef>
              <a:spcAft>
                <a:spcPts val="0"/>
              </a:spcAft>
              <a:buClr>
                <a:schemeClr val="accent1"/>
              </a:buClr>
              <a:buSzPts val="1700"/>
              <a:buNone/>
            </a:pPr>
            <a:r>
              <a:rPr lang="en-US" sz="1800" dirty="0" smtClean="0">
                <a:latin typeface="Georgia"/>
                <a:ea typeface="Georgia"/>
                <a:cs typeface="Georgia"/>
                <a:sym typeface="Georgia"/>
              </a:rPr>
              <a:t>    down by </a:t>
            </a:r>
            <a:r>
              <a:rPr lang="en-US" sz="1800" b="0" i="0" u="none" strike="noStrike" cap="none" dirty="0" smtClean="0">
                <a:solidFill>
                  <a:schemeClr val="dk1"/>
                </a:solidFill>
                <a:latin typeface="Georgia"/>
                <a:ea typeface="Georgia"/>
                <a:cs typeface="Georgia"/>
                <a:sym typeface="Georgia"/>
              </a:rPr>
              <a:t>2 scribes who were </a:t>
            </a:r>
            <a:r>
              <a:rPr lang="en-US" sz="1800" dirty="0" smtClean="0">
                <a:latin typeface="Georgia"/>
                <a:sym typeface="Georgia"/>
              </a:rPr>
              <a:t>probably</a:t>
            </a:r>
          </a:p>
          <a:p>
            <a:pPr marL="0" marR="0" lvl="0" indent="0" algn="ctr" rtl="0">
              <a:lnSpc>
                <a:spcPct val="100000"/>
              </a:lnSpc>
              <a:spcBef>
                <a:spcPts val="400"/>
              </a:spcBef>
              <a:spcAft>
                <a:spcPts val="0"/>
              </a:spcAft>
              <a:buClr>
                <a:schemeClr val="accent1"/>
              </a:buClr>
              <a:buSzPts val="1700"/>
              <a:buNone/>
            </a:pPr>
            <a:r>
              <a:rPr lang="en-US" sz="1800" dirty="0">
                <a:latin typeface="Georgia"/>
                <a:sym typeface="Georgia"/>
              </a:rPr>
              <a:t> </a:t>
            </a:r>
            <a:r>
              <a:rPr lang="en-US" sz="1800" dirty="0" smtClean="0">
                <a:latin typeface="Georgia"/>
                <a:sym typeface="Georgia"/>
              </a:rPr>
              <a:t>   </a:t>
            </a:r>
            <a:r>
              <a:rPr lang="en-US" sz="1800" b="1" dirty="0" smtClean="0">
                <a:latin typeface="Georgia"/>
                <a:sym typeface="Georgia"/>
              </a:rPr>
              <a:t>Christian monks</a:t>
            </a:r>
            <a:r>
              <a:rPr lang="en-US" sz="1800" dirty="0" smtClean="0">
                <a:latin typeface="Georgia"/>
                <a:sym typeface="Georgia"/>
              </a:rPr>
              <a:t>. </a:t>
            </a:r>
            <a:r>
              <a:rPr lang="en-US" sz="1800" b="0" i="0" u="none" strike="noStrike" cap="none" dirty="0" smtClean="0">
                <a:solidFill>
                  <a:schemeClr val="dk1"/>
                </a:solidFill>
                <a:latin typeface="Georgia"/>
                <a:ea typeface="Georgia"/>
                <a:cs typeface="Georgia"/>
                <a:sym typeface="Georgia"/>
              </a:rPr>
              <a:t>The </a:t>
            </a:r>
            <a:r>
              <a:rPr lang="en-US" sz="1800" b="0" i="0" u="none" strike="noStrike" cap="none" dirty="0">
                <a:solidFill>
                  <a:schemeClr val="dk1"/>
                </a:solidFill>
                <a:latin typeface="Georgia"/>
                <a:ea typeface="Georgia"/>
                <a:cs typeface="Georgia"/>
                <a:sym typeface="Georgia"/>
              </a:rPr>
              <a:t>changed </a:t>
            </a:r>
            <a:endParaRPr lang="en-US" sz="1800" b="0" i="0" u="none" strike="noStrike" cap="none" dirty="0" smtClean="0">
              <a:solidFill>
                <a:schemeClr val="dk1"/>
              </a:solidFill>
              <a:latin typeface="Georgia"/>
              <a:ea typeface="Georgia"/>
              <a:cs typeface="Georgia"/>
              <a:sym typeface="Georgia"/>
            </a:endParaRPr>
          </a:p>
          <a:p>
            <a:pPr marL="0" marR="0" lvl="0" indent="0" algn="ctr" rtl="0">
              <a:lnSpc>
                <a:spcPct val="100000"/>
              </a:lnSpc>
              <a:spcBef>
                <a:spcPts val="400"/>
              </a:spcBef>
              <a:spcAft>
                <a:spcPts val="0"/>
              </a:spcAft>
              <a:buClr>
                <a:schemeClr val="accent1"/>
              </a:buClr>
              <a:buSzPts val="1700"/>
              <a:buNone/>
            </a:pPr>
            <a:r>
              <a:rPr lang="en-US" sz="1800" dirty="0">
                <a:latin typeface="Georgia"/>
                <a:ea typeface="Georgia"/>
                <a:cs typeface="Georgia"/>
                <a:sym typeface="Georgia"/>
              </a:rPr>
              <a:t> </a:t>
            </a:r>
            <a:r>
              <a:rPr lang="en-US" sz="1800" dirty="0" smtClean="0">
                <a:latin typeface="Georgia"/>
                <a:ea typeface="Georgia"/>
                <a:cs typeface="Georgia"/>
                <a:sym typeface="Georgia"/>
              </a:rPr>
              <a:t>   </a:t>
            </a:r>
            <a:r>
              <a:rPr lang="en-US" sz="1800" b="0" i="0" u="none" strike="noStrike" cap="none" dirty="0" smtClean="0">
                <a:solidFill>
                  <a:schemeClr val="dk1"/>
                </a:solidFill>
                <a:latin typeface="Georgia"/>
                <a:ea typeface="Georgia"/>
                <a:cs typeface="Georgia"/>
                <a:sym typeface="Georgia"/>
              </a:rPr>
              <a:t>handwriting </a:t>
            </a:r>
            <a:r>
              <a:rPr lang="en-US" sz="1800" b="0" i="0" u="none" strike="noStrike" cap="none" dirty="0">
                <a:solidFill>
                  <a:schemeClr val="dk1"/>
                </a:solidFill>
                <a:latin typeface="Georgia"/>
                <a:ea typeface="Georgia"/>
                <a:cs typeface="Georgia"/>
                <a:sym typeface="Georgia"/>
              </a:rPr>
              <a:t>occurs </a:t>
            </a:r>
            <a:r>
              <a:rPr lang="en-US" sz="1800" b="0" i="0" u="none" strike="noStrike" cap="none" dirty="0" smtClean="0">
                <a:solidFill>
                  <a:schemeClr val="dk1"/>
                </a:solidFill>
                <a:latin typeface="Georgia"/>
                <a:ea typeface="Georgia"/>
                <a:cs typeface="Georgia"/>
                <a:sym typeface="Georgia"/>
              </a:rPr>
              <a:t>at </a:t>
            </a:r>
            <a:r>
              <a:rPr lang="en-US" sz="1800" b="0" i="0" u="none" strike="noStrike" cap="none" dirty="0">
                <a:solidFill>
                  <a:schemeClr val="dk1"/>
                </a:solidFill>
                <a:latin typeface="Georgia"/>
                <a:ea typeface="Georgia"/>
                <a:cs typeface="Georgia"/>
                <a:sym typeface="Georgia"/>
              </a:rPr>
              <a:t>lines </a:t>
            </a:r>
            <a:r>
              <a:rPr lang="en-US" sz="1800" b="0" i="0" u="none" strike="noStrike" cap="none" dirty="0" smtClean="0">
                <a:solidFill>
                  <a:schemeClr val="dk1"/>
                </a:solidFill>
                <a:latin typeface="Georgia"/>
                <a:ea typeface="Georgia"/>
                <a:cs typeface="Georgia"/>
                <a:sym typeface="Georgia"/>
              </a:rPr>
              <a:t>1939-40</a:t>
            </a:r>
            <a:endParaRPr sz="1800" dirty="0"/>
          </a:p>
          <a:p>
            <a:pPr marL="273050" marR="0" lvl="1" indent="0" algn="ctr" rtl="0">
              <a:lnSpc>
                <a:spcPct val="100000"/>
              </a:lnSpc>
              <a:spcBef>
                <a:spcPts val="400"/>
              </a:spcBef>
              <a:spcAft>
                <a:spcPts val="0"/>
              </a:spcAft>
              <a:buClr>
                <a:schemeClr val="accent1"/>
              </a:buClr>
              <a:buSzPts val="1700"/>
              <a:buFont typeface="Arial"/>
              <a:buNone/>
            </a:pPr>
            <a:r>
              <a:rPr lang="en-US" sz="2000" b="0" i="0" u="none" strike="noStrike" cap="none" dirty="0">
                <a:solidFill>
                  <a:schemeClr val="dk1"/>
                </a:solidFill>
                <a:latin typeface="Georgia"/>
                <a:ea typeface="Georgia"/>
                <a:cs typeface="Georgia"/>
                <a:sym typeface="Georgia"/>
              </a:rPr>
              <a:t>                                                                                    </a:t>
            </a:r>
            <a:endParaRPr lang="en-US" dirty="0">
              <a:ea typeface="Georgia"/>
            </a:endParaRPr>
          </a:p>
          <a:p>
            <a:pPr marL="273050" marR="0" lvl="1" indent="0" algn="ctr" rtl="0">
              <a:lnSpc>
                <a:spcPct val="100000"/>
              </a:lnSpc>
              <a:spcBef>
                <a:spcPts val="400"/>
              </a:spcBef>
              <a:spcAft>
                <a:spcPts val="0"/>
              </a:spcAft>
              <a:buClr>
                <a:schemeClr val="accent1"/>
              </a:buClr>
              <a:buSzPts val="1700"/>
              <a:buFont typeface="Arial"/>
              <a:buNone/>
            </a:pPr>
            <a:r>
              <a:rPr lang="en-US" sz="1800" b="0" i="0" u="none" strike="noStrike" cap="none" dirty="0" smtClean="0">
                <a:solidFill>
                  <a:schemeClr val="dk1"/>
                </a:solidFill>
                <a:latin typeface="Georgia"/>
                <a:ea typeface="Georgia"/>
                <a:cs typeface="Georgia"/>
                <a:sym typeface="Georgia"/>
              </a:rPr>
              <a:t>Who </a:t>
            </a:r>
            <a:r>
              <a:rPr lang="en-US" sz="1800" b="1" i="0" u="none" strike="noStrike" cap="none" dirty="0" smtClean="0">
                <a:solidFill>
                  <a:schemeClr val="dk1"/>
                </a:solidFill>
                <a:latin typeface="Georgia"/>
                <a:ea typeface="Georgia"/>
                <a:cs typeface="Georgia"/>
                <a:sym typeface="Georgia"/>
              </a:rPr>
              <a:t>first</a:t>
            </a:r>
            <a:r>
              <a:rPr lang="en-US" sz="1800" b="0" i="0" u="none" strike="noStrike" cap="none" dirty="0" smtClean="0">
                <a:solidFill>
                  <a:schemeClr val="dk1"/>
                </a:solidFill>
                <a:latin typeface="Georgia"/>
                <a:ea typeface="Georgia"/>
                <a:cs typeface="Georgia"/>
                <a:sym typeface="Georgia"/>
              </a:rPr>
              <a:t> </a:t>
            </a:r>
            <a:r>
              <a:rPr lang="en-US" sz="1800" i="0" u="none" strike="noStrike" cap="none" dirty="0" smtClean="0">
                <a:solidFill>
                  <a:schemeClr val="dk1"/>
                </a:solidFill>
                <a:latin typeface="Georgia"/>
                <a:ea typeface="Georgia"/>
                <a:cs typeface="Georgia"/>
                <a:sym typeface="Georgia"/>
              </a:rPr>
              <a:t>wrote down </a:t>
            </a:r>
            <a:r>
              <a:rPr lang="en-US" sz="1800" b="0" i="0" u="none" strike="noStrike" cap="none" dirty="0" smtClean="0">
                <a:solidFill>
                  <a:schemeClr val="dk1"/>
                </a:solidFill>
                <a:latin typeface="Georgia"/>
                <a:ea typeface="Georgia"/>
                <a:cs typeface="Georgia"/>
                <a:sym typeface="Georgia"/>
              </a:rPr>
              <a:t>the old oral tale? </a:t>
            </a:r>
            <a:r>
              <a:rPr lang="en-US" sz="1800" dirty="0" smtClean="0">
                <a:latin typeface="Georgia"/>
                <a:ea typeface="Georgia"/>
                <a:cs typeface="Georgia"/>
                <a:sym typeface="Georgia"/>
              </a:rPr>
              <a:t>No one knows. He was certainly familiar </a:t>
            </a:r>
            <a:r>
              <a:rPr lang="en-US" sz="1800" b="0" i="0" u="none" strike="noStrike" cap="none" dirty="0" smtClean="0">
                <a:solidFill>
                  <a:schemeClr val="dk1"/>
                </a:solidFill>
                <a:latin typeface="Georgia"/>
                <a:ea typeface="Georgia"/>
                <a:cs typeface="Georgia"/>
                <a:sym typeface="Georgia"/>
              </a:rPr>
              <a:t>with classical </a:t>
            </a:r>
            <a:r>
              <a:rPr lang="en-US" sz="1800" b="0" i="0" u="none" strike="noStrike" cap="none" dirty="0">
                <a:solidFill>
                  <a:schemeClr val="dk1"/>
                </a:solidFill>
                <a:latin typeface="Georgia"/>
                <a:ea typeface="Georgia"/>
                <a:cs typeface="Georgia"/>
                <a:sym typeface="Georgia"/>
              </a:rPr>
              <a:t>and biblical literature, and </a:t>
            </a:r>
            <a:r>
              <a:rPr lang="en-US" sz="1800" dirty="0" smtClean="0">
                <a:latin typeface="Georgia"/>
                <a:ea typeface="Georgia"/>
                <a:cs typeface="Georgia"/>
                <a:sym typeface="Georgia"/>
              </a:rPr>
              <a:t>he </a:t>
            </a:r>
            <a:r>
              <a:rPr lang="en-US" sz="1800" b="0" i="0" u="none" strike="noStrike" cap="none" dirty="0" smtClean="0">
                <a:solidFill>
                  <a:schemeClr val="dk1"/>
                </a:solidFill>
                <a:latin typeface="Georgia"/>
                <a:ea typeface="Georgia"/>
                <a:cs typeface="Georgia"/>
                <a:sym typeface="Georgia"/>
              </a:rPr>
              <a:t>was a well-educated Christian</a:t>
            </a:r>
            <a:endParaRPr sz="1800" dirty="0"/>
          </a:p>
          <a:p>
            <a:pPr marL="273050" marR="0" lvl="1" indent="0" algn="ctr" rtl="0">
              <a:lnSpc>
                <a:spcPct val="100000"/>
              </a:lnSpc>
              <a:spcBef>
                <a:spcPts val="400"/>
              </a:spcBef>
              <a:spcAft>
                <a:spcPts val="0"/>
              </a:spcAft>
              <a:buClr>
                <a:schemeClr val="accent1"/>
              </a:buClr>
              <a:buSzPts val="1700"/>
              <a:buFont typeface="Arial"/>
              <a:buNone/>
            </a:pPr>
            <a:endParaRPr sz="2000" b="0" i="0" u="none" strike="noStrike" cap="none" dirty="0">
              <a:solidFill>
                <a:schemeClr val="dk1"/>
              </a:solidFill>
              <a:latin typeface="Georgia"/>
              <a:ea typeface="Georgia"/>
              <a:cs typeface="Georgia"/>
              <a:sym typeface="Georgia"/>
            </a:endParaRPr>
          </a:p>
          <a:p>
            <a:pPr marL="273050" marR="0" lvl="1" indent="0" algn="ctr" rtl="0">
              <a:lnSpc>
                <a:spcPct val="100000"/>
              </a:lnSpc>
              <a:spcBef>
                <a:spcPts val="400"/>
              </a:spcBef>
              <a:spcAft>
                <a:spcPts val="0"/>
              </a:spcAft>
              <a:buClr>
                <a:schemeClr val="accent1"/>
              </a:buClr>
              <a:buSzPts val="1700"/>
              <a:buFont typeface="Arial"/>
              <a:buNone/>
            </a:pPr>
            <a:r>
              <a:rPr lang="en-US" sz="1800" dirty="0" smtClean="0">
                <a:latin typeface="Georgia"/>
                <a:ea typeface="Georgia"/>
                <a:cs typeface="Georgia"/>
                <a:sym typeface="Georgia"/>
              </a:rPr>
              <a:t>The writer</a:t>
            </a:r>
            <a:r>
              <a:rPr lang="en-US" sz="1800" b="0" i="0" u="none" strike="noStrike" cap="none" dirty="0" smtClean="0">
                <a:solidFill>
                  <a:schemeClr val="dk1"/>
                </a:solidFill>
                <a:latin typeface="Georgia"/>
                <a:ea typeface="Georgia"/>
                <a:cs typeface="Georgia"/>
                <a:sym typeface="Georgia"/>
              </a:rPr>
              <a:t> </a:t>
            </a:r>
            <a:r>
              <a:rPr lang="en-US" sz="1800" b="0" i="0" u="none" strike="noStrike" cap="none" dirty="0">
                <a:solidFill>
                  <a:schemeClr val="dk1"/>
                </a:solidFill>
                <a:latin typeface="Georgia"/>
                <a:ea typeface="Georgia"/>
                <a:cs typeface="Georgia"/>
                <a:sym typeface="Georgia"/>
              </a:rPr>
              <a:t>uses the </a:t>
            </a:r>
            <a:r>
              <a:rPr lang="en-US" sz="1800" b="0" i="0" u="none" strike="noStrike" cap="none" dirty="0" smtClean="0">
                <a:solidFill>
                  <a:schemeClr val="dk1"/>
                </a:solidFill>
                <a:latin typeface="Georgia"/>
                <a:ea typeface="Georgia"/>
                <a:cs typeface="Georgia"/>
                <a:sym typeface="Georgia"/>
              </a:rPr>
              <a:t>pagan oral tale </a:t>
            </a:r>
            <a:r>
              <a:rPr lang="en-US" sz="1800" b="0" i="0" u="none" strike="noStrike" cap="none" dirty="0">
                <a:solidFill>
                  <a:schemeClr val="dk1"/>
                </a:solidFill>
                <a:latin typeface="Georgia"/>
                <a:ea typeface="Georgia"/>
                <a:cs typeface="Georgia"/>
                <a:sym typeface="Georgia"/>
              </a:rPr>
              <a:t>to promote </a:t>
            </a:r>
            <a:r>
              <a:rPr lang="en-US" sz="1800" b="0" i="0" u="none" strike="noStrike" cap="none" dirty="0" smtClean="0">
                <a:solidFill>
                  <a:schemeClr val="dk1"/>
                </a:solidFill>
                <a:latin typeface="Georgia"/>
                <a:ea typeface="Georgia"/>
                <a:cs typeface="Georgia"/>
                <a:sym typeface="Georgia"/>
              </a:rPr>
              <a:t>Christianity</a:t>
            </a:r>
            <a:r>
              <a:rPr lang="en-US" sz="1800" b="0" i="0" u="none" strike="noStrike" cap="none" dirty="0">
                <a:solidFill>
                  <a:schemeClr val="dk1"/>
                </a:solidFill>
                <a:latin typeface="Georgia"/>
                <a:ea typeface="Georgia"/>
                <a:cs typeface="Georgia"/>
                <a:sym typeface="Georgia"/>
              </a:rPr>
              <a:t>, but also because </a:t>
            </a:r>
            <a:r>
              <a:rPr lang="en-US" sz="1800" b="0" i="0" u="none" strike="noStrike" cap="none" dirty="0" smtClean="0">
                <a:solidFill>
                  <a:schemeClr val="dk1"/>
                </a:solidFill>
                <a:latin typeface="Georgia"/>
                <a:ea typeface="Georgia"/>
                <a:cs typeface="Georgia"/>
                <a:sym typeface="Georgia"/>
              </a:rPr>
              <a:t>he clearly </a:t>
            </a:r>
            <a:r>
              <a:rPr lang="en-US" sz="1800" b="0" i="0" u="none" strike="noStrike" cap="none" dirty="0">
                <a:solidFill>
                  <a:schemeClr val="dk1"/>
                </a:solidFill>
                <a:latin typeface="Georgia"/>
                <a:ea typeface="Georgia"/>
                <a:cs typeface="Georgia"/>
                <a:sym typeface="Georgia"/>
              </a:rPr>
              <a:t>admires the story. He was </a:t>
            </a:r>
            <a:r>
              <a:rPr lang="en-US" sz="1800" b="0" i="0" u="none" strike="noStrike" cap="none" dirty="0" smtClean="0">
                <a:solidFill>
                  <a:schemeClr val="dk1"/>
                </a:solidFill>
                <a:latin typeface="Georgia"/>
                <a:ea typeface="Georgia"/>
                <a:cs typeface="Georgia"/>
                <a:sym typeface="Georgia"/>
              </a:rPr>
              <a:t>a </a:t>
            </a:r>
            <a:r>
              <a:rPr lang="en-US" sz="1800" b="0" i="0" u="none" strike="noStrike" cap="none" dirty="0">
                <a:solidFill>
                  <a:schemeClr val="dk1"/>
                </a:solidFill>
                <a:latin typeface="Georgia"/>
                <a:ea typeface="Georgia"/>
                <a:cs typeface="Georgia"/>
                <a:sym typeface="Georgia"/>
              </a:rPr>
              <a:t>fine </a:t>
            </a:r>
            <a:r>
              <a:rPr lang="en-US" sz="1800" b="0" i="0" u="none" strike="noStrike" cap="none" dirty="0" smtClean="0">
                <a:solidFill>
                  <a:schemeClr val="dk1"/>
                </a:solidFill>
                <a:latin typeface="Georgia"/>
                <a:ea typeface="Georgia"/>
                <a:cs typeface="Georgia"/>
                <a:sym typeface="Georgia"/>
              </a:rPr>
              <a:t> poet </a:t>
            </a:r>
            <a:r>
              <a:rPr lang="en-US" sz="1800" b="0" i="0" u="none" strike="noStrike" cap="none" dirty="0">
                <a:solidFill>
                  <a:schemeClr val="dk1"/>
                </a:solidFill>
                <a:latin typeface="Georgia"/>
                <a:ea typeface="Georgia"/>
                <a:cs typeface="Georgia"/>
                <a:sym typeface="Georgia"/>
              </a:rPr>
              <a:t>in his own </a:t>
            </a:r>
            <a:r>
              <a:rPr lang="en-US" sz="1800" b="0" i="0" u="none" strike="noStrike" cap="none" dirty="0" smtClean="0">
                <a:solidFill>
                  <a:schemeClr val="dk1"/>
                </a:solidFill>
                <a:latin typeface="Georgia"/>
                <a:ea typeface="Georgia"/>
                <a:cs typeface="Georgia"/>
                <a:sym typeface="Georgia"/>
              </a:rPr>
              <a:t>right</a:t>
            </a:r>
            <a:endParaRPr sz="1800" dirty="0"/>
          </a:p>
          <a:p>
            <a:pPr marL="273050" marR="0" lvl="1" indent="0" algn="l" rtl="0">
              <a:lnSpc>
                <a:spcPct val="100000"/>
              </a:lnSpc>
              <a:spcBef>
                <a:spcPts val="480"/>
              </a:spcBef>
              <a:spcAft>
                <a:spcPts val="0"/>
              </a:spcAft>
              <a:buClr>
                <a:schemeClr val="accent1"/>
              </a:buClr>
              <a:buSzPts val="2040"/>
              <a:buFont typeface="Arial"/>
              <a:buNone/>
            </a:pPr>
            <a:endParaRPr sz="2400" b="1" i="0" u="none" strike="noStrike" cap="none" dirty="0">
              <a:solidFill>
                <a:schemeClr val="dk1"/>
              </a:solidFill>
              <a:latin typeface="Arial"/>
              <a:ea typeface="Arial"/>
              <a:cs typeface="Arial"/>
              <a:sym typeface="Arial"/>
            </a:endParaRPr>
          </a:p>
          <a:p>
            <a:pPr marL="182563" marR="0" lvl="0" indent="-53023" algn="l" rtl="0">
              <a:spcBef>
                <a:spcPts val="480"/>
              </a:spcBef>
              <a:spcAft>
                <a:spcPts val="0"/>
              </a:spcAft>
              <a:buClr>
                <a:schemeClr val="accent1"/>
              </a:buClr>
              <a:buSzPts val="2040"/>
              <a:buFont typeface="Arial"/>
              <a:buNone/>
            </a:pPr>
            <a:endParaRPr sz="2400" b="1" i="0" u="none" strike="noStrike" cap="none" dirty="0">
              <a:solidFill>
                <a:schemeClr val="dk1"/>
              </a:solidFill>
              <a:latin typeface="Arial"/>
              <a:ea typeface="Arial"/>
              <a:cs typeface="Arial"/>
              <a:sym typeface="Arial"/>
            </a:endParaRPr>
          </a:p>
        </p:txBody>
      </p:sp>
      <p:pic>
        <p:nvPicPr>
          <p:cNvPr id="249" name="Google Shape;249;p16"/>
          <p:cNvPicPr preferRelativeResize="0"/>
          <p:nvPr/>
        </p:nvPicPr>
        <p:blipFill rotWithShape="1">
          <a:blip r:embed="rId3">
            <a:alphaModFix/>
          </a:blip>
          <a:srcRect/>
          <a:stretch/>
        </p:blipFill>
        <p:spPr>
          <a:xfrm>
            <a:off x="5120640" y="934720"/>
            <a:ext cx="3891280" cy="573532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7"/>
          <p:cNvSpPr txBox="1">
            <a:spLocks noGrp="1"/>
          </p:cNvSpPr>
          <p:nvPr>
            <p:ph type="title"/>
          </p:nvPr>
        </p:nvSpPr>
        <p:spPr>
          <a:xfrm>
            <a:off x="203200" y="381000"/>
            <a:ext cx="8483600" cy="990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dk2"/>
              </a:buClr>
              <a:buSzPts val="3600"/>
              <a:buFont typeface="Georgia"/>
              <a:buNone/>
            </a:pPr>
            <a:r>
              <a:rPr lang="en-US" sz="3600" b="1" i="0" u="none" dirty="0">
                <a:solidFill>
                  <a:schemeClr val="dk2"/>
                </a:solidFill>
                <a:latin typeface="Georgia"/>
                <a:ea typeface="Georgia"/>
                <a:cs typeface="Georgia"/>
                <a:sym typeface="Georgia"/>
              </a:rPr>
              <a:t> </a:t>
            </a:r>
            <a:r>
              <a:rPr lang="en-US" sz="4000" b="1" i="0" u="none" dirty="0" smtClean="0">
                <a:solidFill>
                  <a:schemeClr val="dk2"/>
                </a:solidFill>
                <a:latin typeface="Arial"/>
                <a:ea typeface="Arial"/>
                <a:cs typeface="Arial"/>
                <a:sym typeface="Arial"/>
              </a:rPr>
              <a:t>Written </a:t>
            </a:r>
            <a:r>
              <a:rPr lang="en-US" sz="4000" b="1" i="0" u="none" dirty="0">
                <a:solidFill>
                  <a:schemeClr val="dk2"/>
                </a:solidFill>
                <a:latin typeface="Arial"/>
                <a:ea typeface="Arial"/>
                <a:cs typeface="Arial"/>
                <a:sym typeface="Arial"/>
              </a:rPr>
              <a:t>Manuscript</a:t>
            </a:r>
            <a:r>
              <a:rPr lang="en-US" sz="3600" b="1" i="0" u="sng" dirty="0">
                <a:solidFill>
                  <a:schemeClr val="dk2"/>
                </a:solidFill>
                <a:latin typeface="Georgia"/>
                <a:ea typeface="Georgia"/>
                <a:cs typeface="Georgia"/>
                <a:sym typeface="Georgia"/>
              </a:rPr>
              <a:t/>
            </a:r>
            <a:br>
              <a:rPr lang="en-US" sz="3600" b="1" i="0" u="sng" dirty="0">
                <a:solidFill>
                  <a:schemeClr val="dk2"/>
                </a:solidFill>
                <a:latin typeface="Georgia"/>
                <a:ea typeface="Georgia"/>
                <a:cs typeface="Georgia"/>
                <a:sym typeface="Georgia"/>
              </a:rPr>
            </a:br>
            <a:endParaRPr dirty="0"/>
          </a:p>
        </p:txBody>
      </p:sp>
      <p:sp>
        <p:nvSpPr>
          <p:cNvPr id="255" name="Google Shape;255;p17"/>
          <p:cNvSpPr txBox="1">
            <a:spLocks noGrp="1"/>
          </p:cNvSpPr>
          <p:nvPr>
            <p:ph type="body" idx="1"/>
          </p:nvPr>
        </p:nvSpPr>
        <p:spPr>
          <a:xfrm>
            <a:off x="0" y="990600"/>
            <a:ext cx="9067800" cy="5715000"/>
          </a:xfrm>
          <a:prstGeom prst="rect">
            <a:avLst/>
          </a:prstGeom>
          <a:noFill/>
          <a:ln>
            <a:noFill/>
          </a:ln>
        </p:spPr>
        <p:txBody>
          <a:bodyPr spcFirstLastPara="1" wrap="square" lIns="91425" tIns="45700" rIns="91425" bIns="45700" anchor="t" anchorCtr="0">
            <a:noAutofit/>
          </a:bodyPr>
          <a:lstStyle/>
          <a:p>
            <a:pPr marL="273050" marR="0" lvl="1" indent="0" algn="l" rtl="0">
              <a:lnSpc>
                <a:spcPct val="100000"/>
              </a:lnSpc>
              <a:spcBef>
                <a:spcPts val="0"/>
              </a:spcBef>
              <a:spcAft>
                <a:spcPts val="0"/>
              </a:spcAft>
              <a:buClr>
                <a:schemeClr val="accent1"/>
              </a:buClr>
              <a:buSzPts val="2040"/>
              <a:buFont typeface="Arial"/>
              <a:buNone/>
            </a:pPr>
            <a:r>
              <a:rPr lang="en-US" sz="2400" b="1" i="0" u="none" strike="noStrike" cap="none" dirty="0">
                <a:solidFill>
                  <a:srgbClr val="FF0000"/>
                </a:solidFill>
                <a:latin typeface="Georgia"/>
                <a:ea typeface="Georgia"/>
                <a:cs typeface="Georgia"/>
                <a:sym typeface="Georgia"/>
              </a:rPr>
              <a:t>The </a:t>
            </a:r>
            <a:r>
              <a:rPr lang="en-US" sz="2400" b="1" i="0" u="none" strike="noStrike" cap="none" dirty="0" smtClean="0">
                <a:solidFill>
                  <a:srgbClr val="FF0000"/>
                </a:solidFill>
                <a:latin typeface="Georgia"/>
                <a:ea typeface="Georgia"/>
                <a:cs typeface="Georgia"/>
                <a:sym typeface="Georgia"/>
              </a:rPr>
              <a:t>action </a:t>
            </a:r>
            <a:r>
              <a:rPr lang="en-US" sz="2400" b="1" i="0" u="none" strike="noStrike" cap="none" dirty="0">
                <a:solidFill>
                  <a:srgbClr val="FF0000"/>
                </a:solidFill>
                <a:latin typeface="Georgia"/>
                <a:ea typeface="Georgia"/>
                <a:cs typeface="Georgia"/>
                <a:sym typeface="Georgia"/>
              </a:rPr>
              <a:t>of the poem dates </a:t>
            </a:r>
            <a:r>
              <a:rPr lang="en-US" sz="2400" b="1" i="0" u="none" strike="noStrike" cap="none" dirty="0" smtClean="0">
                <a:solidFill>
                  <a:srgbClr val="FF0000"/>
                </a:solidFill>
                <a:latin typeface="Georgia"/>
                <a:ea typeface="Georgia"/>
                <a:cs typeface="Georgia"/>
                <a:sym typeface="Georgia"/>
              </a:rPr>
              <a:t>from </a:t>
            </a:r>
            <a:r>
              <a:rPr lang="en-US" sz="2400" b="1" dirty="0" smtClean="0">
                <a:solidFill>
                  <a:srgbClr val="FF0000"/>
                </a:solidFill>
                <a:latin typeface="Bookman Old Style" panose="02050604050505020204" pitchFamily="18" charset="0"/>
                <a:ea typeface="Georgia"/>
                <a:cs typeface="Georgia"/>
                <a:sym typeface="Georgia"/>
              </a:rPr>
              <a:t>500-700</a:t>
            </a:r>
            <a:r>
              <a:rPr lang="en-US" sz="2400" b="1" i="0" u="none" strike="noStrike" cap="none" dirty="0" smtClean="0">
                <a:solidFill>
                  <a:srgbClr val="FF0000"/>
                </a:solidFill>
                <a:latin typeface="Georgia"/>
                <a:ea typeface="Georgia"/>
                <a:cs typeface="Georgia"/>
                <a:sym typeface="Georgia"/>
              </a:rPr>
              <a:t> </a:t>
            </a:r>
            <a:r>
              <a:rPr lang="en-US" sz="2400" b="1" i="0" u="none" strike="noStrike" cap="none" dirty="0">
                <a:solidFill>
                  <a:srgbClr val="FF0000"/>
                </a:solidFill>
                <a:latin typeface="Georgia"/>
                <a:ea typeface="Georgia"/>
                <a:cs typeface="Georgia"/>
                <a:sym typeface="Georgia"/>
              </a:rPr>
              <a:t>A.D. and is set in Denmark and </a:t>
            </a:r>
            <a:r>
              <a:rPr lang="en-US" sz="2400" b="1" i="0" u="none" strike="noStrike" cap="none" dirty="0" err="1">
                <a:solidFill>
                  <a:srgbClr val="FF0000"/>
                </a:solidFill>
                <a:latin typeface="Georgia"/>
                <a:ea typeface="Georgia"/>
                <a:cs typeface="Georgia"/>
                <a:sym typeface="Georgia"/>
              </a:rPr>
              <a:t>Geatland</a:t>
            </a:r>
            <a:r>
              <a:rPr lang="en-US" sz="2400" b="1" i="0" u="none" strike="noStrike" cap="none" dirty="0">
                <a:solidFill>
                  <a:srgbClr val="FF0000"/>
                </a:solidFill>
                <a:latin typeface="Georgia"/>
                <a:ea typeface="Georgia"/>
                <a:cs typeface="Georgia"/>
                <a:sym typeface="Georgia"/>
              </a:rPr>
              <a:t> (southern Sweden)</a:t>
            </a:r>
            <a:endParaRPr dirty="0"/>
          </a:p>
          <a:p>
            <a:pPr marL="273050" marR="0" lvl="1" indent="0" algn="l" rtl="0">
              <a:lnSpc>
                <a:spcPct val="100000"/>
              </a:lnSpc>
              <a:spcBef>
                <a:spcPts val="400"/>
              </a:spcBef>
              <a:spcAft>
                <a:spcPts val="0"/>
              </a:spcAft>
              <a:buClr>
                <a:schemeClr val="accent1"/>
              </a:buClr>
              <a:buSzPts val="1700"/>
              <a:buFont typeface="Arial"/>
              <a:buNone/>
            </a:pPr>
            <a:endParaRPr sz="2000" b="0" i="0" u="none" strike="noStrike" cap="none" dirty="0">
              <a:solidFill>
                <a:schemeClr val="dk1"/>
              </a:solidFill>
              <a:latin typeface="Georgia"/>
              <a:ea typeface="Georgia"/>
              <a:cs typeface="Georgia"/>
              <a:sym typeface="Georgia"/>
            </a:endParaRPr>
          </a:p>
          <a:p>
            <a:pPr marL="273050" marR="0" lvl="1" indent="0" algn="l" rtl="0">
              <a:lnSpc>
                <a:spcPct val="100000"/>
              </a:lnSpc>
              <a:spcBef>
                <a:spcPts val="400"/>
              </a:spcBef>
              <a:spcAft>
                <a:spcPts val="0"/>
              </a:spcAft>
              <a:buClr>
                <a:schemeClr val="accent1"/>
              </a:buClr>
              <a:buSzPts val="1700"/>
              <a:buFont typeface="Arial"/>
              <a:buNone/>
            </a:pPr>
            <a:r>
              <a:rPr lang="en-US" sz="2000" b="0" i="0" u="none" strike="noStrike" cap="none" dirty="0">
                <a:solidFill>
                  <a:schemeClr val="dk1"/>
                </a:solidFill>
                <a:latin typeface="Georgia"/>
                <a:ea typeface="Georgia"/>
                <a:cs typeface="Georgia"/>
                <a:sym typeface="Georgia"/>
              </a:rPr>
              <a:t>-Told orally by </a:t>
            </a:r>
            <a:r>
              <a:rPr lang="en-US" sz="2000" b="0" i="1" u="none" strike="noStrike" cap="none" dirty="0" err="1">
                <a:solidFill>
                  <a:schemeClr val="dk1"/>
                </a:solidFill>
                <a:latin typeface="Georgia"/>
                <a:ea typeface="Georgia"/>
                <a:cs typeface="Georgia"/>
                <a:sym typeface="Georgia"/>
              </a:rPr>
              <a:t>scops</a:t>
            </a:r>
            <a:r>
              <a:rPr lang="en-US" sz="2000" b="0" i="0" u="none" strike="noStrike" cap="none" dirty="0">
                <a:solidFill>
                  <a:schemeClr val="dk1"/>
                </a:solidFill>
                <a:latin typeface="Georgia"/>
                <a:ea typeface="Georgia"/>
                <a:cs typeface="Georgia"/>
                <a:sym typeface="Georgia"/>
              </a:rPr>
              <a:t> for </a:t>
            </a:r>
            <a:r>
              <a:rPr lang="en-US" dirty="0">
                <a:latin typeface="Georgia"/>
                <a:ea typeface="Georgia"/>
                <a:cs typeface="Georgia"/>
                <a:sym typeface="Georgia"/>
              </a:rPr>
              <a:t>3</a:t>
            </a:r>
            <a:r>
              <a:rPr lang="en-US" sz="2000" b="0" i="0" u="none" strike="noStrike" cap="none" dirty="0" smtClean="0">
                <a:solidFill>
                  <a:schemeClr val="dk1"/>
                </a:solidFill>
                <a:latin typeface="Georgia"/>
                <a:ea typeface="Georgia"/>
                <a:cs typeface="Georgia"/>
                <a:sym typeface="Georgia"/>
              </a:rPr>
              <a:t>-5 </a:t>
            </a:r>
            <a:r>
              <a:rPr lang="en-US" sz="2000" b="0" i="0" u="none" strike="noStrike" cap="none" dirty="0">
                <a:solidFill>
                  <a:schemeClr val="dk1"/>
                </a:solidFill>
                <a:latin typeface="Georgia"/>
                <a:ea typeface="Georgia"/>
                <a:cs typeface="Georgia"/>
                <a:sym typeface="Georgia"/>
              </a:rPr>
              <a:t>centuries</a:t>
            </a:r>
            <a:endParaRPr dirty="0"/>
          </a:p>
          <a:p>
            <a:pPr marL="273050" marR="0" lvl="1" indent="0" algn="l" rtl="0">
              <a:lnSpc>
                <a:spcPct val="100000"/>
              </a:lnSpc>
              <a:spcBef>
                <a:spcPts val="400"/>
              </a:spcBef>
              <a:spcAft>
                <a:spcPts val="0"/>
              </a:spcAft>
              <a:buClr>
                <a:schemeClr val="accent1"/>
              </a:buClr>
              <a:buSzPts val="1700"/>
              <a:buFont typeface="Arial"/>
              <a:buNone/>
            </a:pPr>
            <a:r>
              <a:rPr lang="en-US" sz="2000" b="0" i="0" u="none" strike="noStrike" cap="none" dirty="0">
                <a:solidFill>
                  <a:schemeClr val="dk1"/>
                </a:solidFill>
                <a:latin typeface="Georgia"/>
                <a:ea typeface="Georgia"/>
                <a:cs typeface="Georgia"/>
                <a:sym typeface="Georgia"/>
              </a:rPr>
              <a:t>-Written down in Old English c. 1000 </a:t>
            </a:r>
            <a:endParaRPr dirty="0"/>
          </a:p>
          <a:p>
            <a:pPr marL="273050" marR="0" lvl="1" indent="0" algn="l" rtl="0">
              <a:lnSpc>
                <a:spcPct val="100000"/>
              </a:lnSpc>
              <a:spcBef>
                <a:spcPts val="400"/>
              </a:spcBef>
              <a:spcAft>
                <a:spcPts val="0"/>
              </a:spcAft>
              <a:buClr>
                <a:schemeClr val="accent1"/>
              </a:buClr>
              <a:buSzPts val="1700"/>
              <a:buFont typeface="Arial"/>
              <a:buNone/>
            </a:pPr>
            <a:endParaRPr sz="2000" b="0" i="0" u="none" strike="noStrike" cap="none" dirty="0">
              <a:solidFill>
                <a:schemeClr val="dk1"/>
              </a:solidFill>
              <a:latin typeface="Georgia"/>
              <a:ea typeface="Georgia"/>
              <a:cs typeface="Georgia"/>
              <a:sym typeface="Georgia"/>
            </a:endParaRPr>
          </a:p>
          <a:p>
            <a:pPr marL="273050" marR="0" lvl="1" indent="0" algn="l" rtl="0">
              <a:lnSpc>
                <a:spcPct val="100000"/>
              </a:lnSpc>
              <a:spcBef>
                <a:spcPts val="400"/>
              </a:spcBef>
              <a:spcAft>
                <a:spcPts val="0"/>
              </a:spcAft>
              <a:buClr>
                <a:schemeClr val="accent1"/>
              </a:buClr>
              <a:buSzPts val="1700"/>
              <a:buFont typeface="Arial"/>
              <a:buNone/>
            </a:pPr>
            <a:r>
              <a:rPr lang="en-US" sz="2000" b="0" i="0" u="none" strike="noStrike" cap="none" dirty="0">
                <a:solidFill>
                  <a:schemeClr val="dk1"/>
                </a:solidFill>
                <a:latin typeface="Georgia"/>
                <a:ea typeface="Georgia"/>
                <a:cs typeface="Georgia"/>
                <a:sym typeface="Georgia"/>
              </a:rPr>
              <a:t>The manuscript was preserved in </a:t>
            </a:r>
            <a:endParaRPr dirty="0"/>
          </a:p>
          <a:p>
            <a:pPr marL="273050" marR="0" lvl="1" indent="0" algn="l" rtl="0">
              <a:lnSpc>
                <a:spcPct val="100000"/>
              </a:lnSpc>
              <a:spcBef>
                <a:spcPts val="400"/>
              </a:spcBef>
              <a:spcAft>
                <a:spcPts val="0"/>
              </a:spcAft>
              <a:buClr>
                <a:schemeClr val="accent1"/>
              </a:buClr>
              <a:buSzPts val="1700"/>
              <a:buFont typeface="Arial"/>
              <a:buNone/>
            </a:pPr>
            <a:r>
              <a:rPr lang="en-US" sz="2000" b="0" i="0" u="none" strike="noStrike" cap="none" dirty="0">
                <a:solidFill>
                  <a:schemeClr val="dk1"/>
                </a:solidFill>
                <a:latin typeface="Georgia"/>
                <a:ea typeface="Georgia"/>
                <a:cs typeface="Georgia"/>
                <a:sym typeface="Georgia"/>
              </a:rPr>
              <a:t> a monastery for hundreds of years</a:t>
            </a:r>
            <a:endParaRPr dirty="0"/>
          </a:p>
          <a:p>
            <a:pPr marL="273050" marR="0" lvl="1" indent="0" algn="l" rtl="0">
              <a:lnSpc>
                <a:spcPct val="100000"/>
              </a:lnSpc>
              <a:spcBef>
                <a:spcPts val="400"/>
              </a:spcBef>
              <a:spcAft>
                <a:spcPts val="0"/>
              </a:spcAft>
              <a:buClr>
                <a:schemeClr val="accent1"/>
              </a:buClr>
              <a:buSzPts val="1700"/>
              <a:buFont typeface="Arial"/>
              <a:buNone/>
            </a:pPr>
            <a:r>
              <a:rPr lang="en-US" sz="2000" b="0" i="0" u="none" strike="noStrike" cap="none" dirty="0">
                <a:solidFill>
                  <a:schemeClr val="dk1"/>
                </a:solidFill>
                <a:latin typeface="Georgia"/>
                <a:ea typeface="Georgia"/>
                <a:cs typeface="Georgia"/>
                <a:sym typeface="Georgia"/>
              </a:rPr>
              <a:t> until the early 1500’s; Henry VIII</a:t>
            </a:r>
            <a:endParaRPr dirty="0"/>
          </a:p>
          <a:p>
            <a:pPr marL="273050" marR="0" lvl="1" indent="0" algn="l" rtl="0">
              <a:lnSpc>
                <a:spcPct val="100000"/>
              </a:lnSpc>
              <a:spcBef>
                <a:spcPts val="400"/>
              </a:spcBef>
              <a:spcAft>
                <a:spcPts val="0"/>
              </a:spcAft>
              <a:buClr>
                <a:schemeClr val="accent1"/>
              </a:buClr>
              <a:buSzPts val="1700"/>
              <a:buFont typeface="Arial"/>
              <a:buNone/>
            </a:pPr>
            <a:r>
              <a:rPr lang="en-US" sz="2000" b="0" i="0" u="none" strike="noStrike" cap="none" dirty="0">
                <a:solidFill>
                  <a:schemeClr val="dk1"/>
                </a:solidFill>
                <a:latin typeface="Georgia"/>
                <a:ea typeface="Georgia"/>
                <a:cs typeface="Georgia"/>
                <a:sym typeface="Georgia"/>
              </a:rPr>
              <a:t> ordered the closure of monasteries</a:t>
            </a:r>
            <a:endParaRPr dirty="0"/>
          </a:p>
          <a:p>
            <a:pPr marL="273050" marR="0" lvl="1" indent="0" algn="l" rtl="0">
              <a:lnSpc>
                <a:spcPct val="100000"/>
              </a:lnSpc>
              <a:spcBef>
                <a:spcPts val="400"/>
              </a:spcBef>
              <a:spcAft>
                <a:spcPts val="0"/>
              </a:spcAft>
              <a:buClr>
                <a:schemeClr val="accent1"/>
              </a:buClr>
              <a:buSzPts val="1700"/>
              <a:buFont typeface="Arial"/>
              <a:buNone/>
            </a:pPr>
            <a:r>
              <a:rPr lang="en-US" sz="2000" b="0" i="0" u="none" strike="noStrike" cap="none" dirty="0">
                <a:solidFill>
                  <a:schemeClr val="dk1"/>
                </a:solidFill>
                <a:latin typeface="Georgia"/>
                <a:ea typeface="Georgia"/>
                <a:cs typeface="Georgia"/>
                <a:sym typeface="Georgia"/>
              </a:rPr>
              <a:t> when the Church of England broke </a:t>
            </a:r>
            <a:endParaRPr dirty="0"/>
          </a:p>
          <a:p>
            <a:pPr marL="273050" marR="0" lvl="1" indent="0" algn="l" rtl="0">
              <a:lnSpc>
                <a:spcPct val="100000"/>
              </a:lnSpc>
              <a:spcBef>
                <a:spcPts val="400"/>
              </a:spcBef>
              <a:spcAft>
                <a:spcPts val="0"/>
              </a:spcAft>
              <a:buClr>
                <a:schemeClr val="accent1"/>
              </a:buClr>
              <a:buSzPts val="1700"/>
              <a:buFont typeface="Arial"/>
              <a:buNone/>
            </a:pPr>
            <a:r>
              <a:rPr lang="en-US" sz="2000" b="0" i="0" u="none" strike="noStrike" cap="none" dirty="0">
                <a:solidFill>
                  <a:schemeClr val="dk1"/>
                </a:solidFill>
                <a:latin typeface="Georgia"/>
                <a:ea typeface="Georgia"/>
                <a:cs typeface="Georgia"/>
                <a:sym typeface="Georgia"/>
              </a:rPr>
              <a:t> with the Pope and became Protestant. </a:t>
            </a:r>
            <a:endParaRPr dirty="0"/>
          </a:p>
          <a:p>
            <a:pPr marL="273050" marR="0" lvl="1" indent="0" algn="l" rtl="0">
              <a:lnSpc>
                <a:spcPct val="100000"/>
              </a:lnSpc>
              <a:spcBef>
                <a:spcPts val="400"/>
              </a:spcBef>
              <a:spcAft>
                <a:spcPts val="0"/>
              </a:spcAft>
              <a:buClr>
                <a:schemeClr val="accent1"/>
              </a:buClr>
              <a:buSzPts val="1700"/>
              <a:buFont typeface="Arial"/>
              <a:buNone/>
            </a:pPr>
            <a:r>
              <a:rPr lang="en-US" sz="2000" b="0" i="0" u="none" strike="noStrike" cap="none" dirty="0">
                <a:solidFill>
                  <a:schemeClr val="dk1"/>
                </a:solidFill>
                <a:latin typeface="Georgia"/>
                <a:ea typeface="Georgia"/>
                <a:cs typeface="Georgia"/>
                <a:sym typeface="Georgia"/>
              </a:rPr>
              <a:t> Much of the contents of monasteries            </a:t>
            </a:r>
            <a:r>
              <a:rPr lang="en-US" sz="1800" b="0" i="0" u="none" strike="noStrike" cap="none" dirty="0">
                <a:solidFill>
                  <a:schemeClr val="dk1"/>
                </a:solidFill>
                <a:latin typeface="Georgia"/>
                <a:ea typeface="Georgia"/>
                <a:cs typeface="Georgia"/>
                <a:sym typeface="Georgia"/>
              </a:rPr>
              <a:t>An</a:t>
            </a:r>
            <a:r>
              <a:rPr lang="en-US" sz="2000" b="0" i="0" u="none" strike="noStrike" cap="none" dirty="0">
                <a:solidFill>
                  <a:schemeClr val="dk1"/>
                </a:solidFill>
                <a:latin typeface="Georgia"/>
                <a:ea typeface="Georgia"/>
                <a:cs typeface="Georgia"/>
                <a:sym typeface="Georgia"/>
              </a:rPr>
              <a:t> </a:t>
            </a:r>
            <a:r>
              <a:rPr lang="en-US" sz="1800" b="0" i="0" u="none" strike="noStrike" cap="none" dirty="0">
                <a:solidFill>
                  <a:schemeClr val="dk1"/>
                </a:solidFill>
                <a:latin typeface="Georgia"/>
                <a:ea typeface="Georgia"/>
                <a:cs typeface="Georgia"/>
                <a:sym typeface="Georgia"/>
              </a:rPr>
              <a:t>Anglo-Saxon “</a:t>
            </a:r>
            <a:r>
              <a:rPr lang="en-US" sz="1800" b="0" i="0" u="none" strike="noStrike" cap="none" dirty="0" err="1">
                <a:solidFill>
                  <a:schemeClr val="dk1"/>
                </a:solidFill>
                <a:latin typeface="Georgia"/>
                <a:ea typeface="Georgia"/>
                <a:cs typeface="Georgia"/>
                <a:sym typeface="Georgia"/>
              </a:rPr>
              <a:t>scop</a:t>
            </a:r>
            <a:r>
              <a:rPr lang="en-US" sz="1800" b="0" i="0" u="none" strike="noStrike" cap="none" dirty="0">
                <a:solidFill>
                  <a:schemeClr val="dk1"/>
                </a:solidFill>
                <a:latin typeface="Georgia"/>
                <a:ea typeface="Georgia"/>
                <a:cs typeface="Georgia"/>
                <a:sym typeface="Georgia"/>
              </a:rPr>
              <a:t>” (aka “bard”)</a:t>
            </a:r>
            <a:endParaRPr dirty="0"/>
          </a:p>
          <a:p>
            <a:pPr marL="273050" marR="0" lvl="1" indent="0" algn="l" rtl="0">
              <a:lnSpc>
                <a:spcPct val="100000"/>
              </a:lnSpc>
              <a:spcBef>
                <a:spcPts val="400"/>
              </a:spcBef>
              <a:spcAft>
                <a:spcPts val="0"/>
              </a:spcAft>
              <a:buClr>
                <a:schemeClr val="accent1"/>
              </a:buClr>
              <a:buSzPts val="1700"/>
              <a:buFont typeface="Arial"/>
              <a:buNone/>
            </a:pPr>
            <a:r>
              <a:rPr lang="en-US" sz="2000" b="0" i="0" u="none" strike="noStrike" cap="none" dirty="0">
                <a:solidFill>
                  <a:schemeClr val="dk1"/>
                </a:solidFill>
                <a:latin typeface="Georgia"/>
                <a:ea typeface="Georgia"/>
                <a:cs typeface="Georgia"/>
                <a:sym typeface="Georgia"/>
              </a:rPr>
              <a:t> was destroyed                                                      </a:t>
            </a:r>
            <a:r>
              <a:rPr lang="en-US" sz="1800" b="0" i="0" u="none" strike="noStrike" cap="none" dirty="0">
                <a:solidFill>
                  <a:schemeClr val="dk1"/>
                </a:solidFill>
                <a:latin typeface="Georgia"/>
                <a:ea typeface="Georgia"/>
                <a:cs typeface="Georgia"/>
                <a:sym typeface="Georgia"/>
              </a:rPr>
              <a:t>sings stories of gods and heroes</a:t>
            </a:r>
            <a:endParaRPr dirty="0"/>
          </a:p>
          <a:p>
            <a:pPr marL="273050" marR="0" lvl="1" indent="0" algn="l" rtl="0">
              <a:lnSpc>
                <a:spcPct val="100000"/>
              </a:lnSpc>
              <a:spcBef>
                <a:spcPts val="360"/>
              </a:spcBef>
              <a:spcAft>
                <a:spcPts val="0"/>
              </a:spcAft>
              <a:buClr>
                <a:schemeClr val="accent1"/>
              </a:buClr>
              <a:buSzPts val="1530"/>
              <a:buFont typeface="Arial"/>
              <a:buNone/>
            </a:pPr>
            <a:r>
              <a:rPr lang="en-US" sz="1800" b="0" i="0" u="none" strike="noStrike" cap="none" dirty="0">
                <a:solidFill>
                  <a:schemeClr val="dk1"/>
                </a:solidFill>
                <a:latin typeface="Georgia"/>
                <a:ea typeface="Georgia"/>
                <a:cs typeface="Georgia"/>
                <a:sym typeface="Georgia"/>
              </a:rPr>
              <a:t>                                                                                               for his king and thanes</a:t>
            </a:r>
            <a:endParaRPr dirty="0"/>
          </a:p>
        </p:txBody>
      </p:sp>
      <p:pic>
        <p:nvPicPr>
          <p:cNvPr id="256" name="Google Shape;256;p17"/>
          <p:cNvPicPr preferRelativeResize="0"/>
          <p:nvPr/>
        </p:nvPicPr>
        <p:blipFill rotWithShape="1">
          <a:blip r:embed="rId3">
            <a:alphaModFix/>
          </a:blip>
          <a:srcRect/>
          <a:stretch/>
        </p:blipFill>
        <p:spPr>
          <a:xfrm>
            <a:off x="4724400" y="2043112"/>
            <a:ext cx="4241800" cy="3357562"/>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8"/>
          <p:cNvSpPr txBox="1">
            <a:spLocks noGrp="1"/>
          </p:cNvSpPr>
          <p:nvPr>
            <p:ph type="body" idx="1"/>
          </p:nvPr>
        </p:nvSpPr>
        <p:spPr>
          <a:xfrm>
            <a:off x="0" y="533400"/>
            <a:ext cx="9144000" cy="5943600"/>
          </a:xfrm>
          <a:prstGeom prst="rect">
            <a:avLst/>
          </a:prstGeom>
          <a:noFill/>
          <a:ln>
            <a:noFill/>
          </a:ln>
        </p:spPr>
        <p:txBody>
          <a:bodyPr spcFirstLastPara="1" wrap="square" lIns="91425" tIns="45700" rIns="91425" bIns="45700" anchor="t" anchorCtr="0">
            <a:noAutofit/>
          </a:bodyPr>
          <a:lstStyle/>
          <a:p>
            <a:pPr marL="273050" marR="0" lvl="1" indent="0" algn="l" rtl="0">
              <a:lnSpc>
                <a:spcPct val="100000"/>
              </a:lnSpc>
              <a:spcBef>
                <a:spcPts val="0"/>
              </a:spcBef>
              <a:spcAft>
                <a:spcPts val="0"/>
              </a:spcAft>
              <a:buClr>
                <a:schemeClr val="accent1"/>
              </a:buClr>
              <a:buSzPts val="1870"/>
              <a:buFont typeface="Arial"/>
              <a:buNone/>
            </a:pPr>
            <a:r>
              <a:rPr lang="en-US" sz="2200" b="1" i="0" u="sng" strike="noStrike" cap="none" dirty="0">
                <a:solidFill>
                  <a:schemeClr val="dk1"/>
                </a:solidFill>
                <a:latin typeface="Georgia"/>
                <a:ea typeface="Georgia"/>
                <a:cs typeface="Georgia"/>
                <a:sym typeface="Georgia"/>
              </a:rPr>
              <a:t>Sir Robert </a:t>
            </a:r>
            <a:r>
              <a:rPr lang="en-US" sz="2200" b="1" i="0" u="sng" strike="noStrike" cap="none" dirty="0" smtClean="0">
                <a:solidFill>
                  <a:schemeClr val="dk1"/>
                </a:solidFill>
                <a:latin typeface="Georgia"/>
                <a:ea typeface="Georgia"/>
                <a:cs typeface="Georgia"/>
                <a:sym typeface="Georgia"/>
              </a:rPr>
              <a:t>Cotton</a:t>
            </a:r>
            <a:r>
              <a:rPr lang="en-US" sz="2200" b="1" i="0" strike="noStrike" cap="none" dirty="0" smtClean="0">
                <a:solidFill>
                  <a:schemeClr val="dk1"/>
                </a:solidFill>
                <a:latin typeface="Georgia"/>
                <a:ea typeface="Georgia"/>
                <a:cs typeface="Georgia"/>
                <a:sym typeface="Georgia"/>
              </a:rPr>
              <a:t> -</a:t>
            </a:r>
            <a:r>
              <a:rPr lang="en-US" sz="2200" b="0" i="0" u="none" strike="noStrike" cap="none" dirty="0" smtClean="0">
                <a:solidFill>
                  <a:schemeClr val="dk1"/>
                </a:solidFill>
                <a:latin typeface="Georgia"/>
                <a:ea typeface="Georgia"/>
                <a:cs typeface="Georgia"/>
                <a:sym typeface="Georgia"/>
              </a:rPr>
              <a:t> </a:t>
            </a:r>
            <a:endParaRPr dirty="0"/>
          </a:p>
          <a:p>
            <a:pPr marL="273050" marR="0" lvl="1" indent="0" algn="l" rtl="0">
              <a:lnSpc>
                <a:spcPct val="100000"/>
              </a:lnSpc>
              <a:spcBef>
                <a:spcPts val="440"/>
              </a:spcBef>
              <a:spcAft>
                <a:spcPts val="0"/>
              </a:spcAft>
              <a:buClr>
                <a:schemeClr val="accent1"/>
              </a:buClr>
              <a:buSzPts val="1870"/>
              <a:buFont typeface="Arial"/>
              <a:buNone/>
            </a:pPr>
            <a:r>
              <a:rPr lang="en-US" sz="2200" b="0" i="0" u="none" strike="noStrike" cap="none" dirty="0">
                <a:solidFill>
                  <a:schemeClr val="dk1"/>
                </a:solidFill>
                <a:latin typeface="Georgia"/>
                <a:ea typeface="Georgia"/>
                <a:cs typeface="Georgia"/>
                <a:sym typeface="Georgia"/>
              </a:rPr>
              <a:t>Preserved the single surviving manuscript</a:t>
            </a:r>
            <a:endParaRPr dirty="0"/>
          </a:p>
          <a:p>
            <a:pPr marL="273050" marR="0" lvl="1" indent="0" algn="l" rtl="0">
              <a:lnSpc>
                <a:spcPct val="100000"/>
              </a:lnSpc>
              <a:spcBef>
                <a:spcPts val="440"/>
              </a:spcBef>
              <a:spcAft>
                <a:spcPts val="0"/>
              </a:spcAft>
              <a:buClr>
                <a:schemeClr val="accent1"/>
              </a:buClr>
              <a:buSzPts val="1870"/>
              <a:buFont typeface="Arial"/>
              <a:buNone/>
            </a:pPr>
            <a:r>
              <a:rPr lang="en-US" sz="2200" b="0" i="0" u="none" strike="noStrike" cap="none" dirty="0">
                <a:solidFill>
                  <a:schemeClr val="dk1"/>
                </a:solidFill>
                <a:latin typeface="Georgia"/>
                <a:ea typeface="Georgia"/>
                <a:cs typeface="Georgia"/>
                <a:sym typeface="Georgia"/>
              </a:rPr>
              <a:t>of </a:t>
            </a:r>
            <a:r>
              <a:rPr lang="en-US" sz="2200" b="0" i="1" u="none" strike="noStrike" cap="none" dirty="0">
                <a:solidFill>
                  <a:schemeClr val="dk1"/>
                </a:solidFill>
                <a:latin typeface="Georgia"/>
                <a:ea typeface="Georgia"/>
                <a:cs typeface="Georgia"/>
                <a:sym typeface="Georgia"/>
              </a:rPr>
              <a:t>Beowulf</a:t>
            </a:r>
            <a:r>
              <a:rPr lang="en-US" sz="2200" b="0" i="0" u="none" strike="noStrike" cap="none" dirty="0">
                <a:solidFill>
                  <a:schemeClr val="dk1"/>
                </a:solidFill>
                <a:latin typeface="Georgia"/>
                <a:ea typeface="Georgia"/>
                <a:cs typeface="Georgia"/>
                <a:sym typeface="Georgia"/>
              </a:rPr>
              <a:t> in his personal library in </a:t>
            </a:r>
            <a:endParaRPr dirty="0"/>
          </a:p>
          <a:p>
            <a:pPr marL="273050" marR="0" lvl="1" indent="0" algn="l" rtl="0">
              <a:lnSpc>
                <a:spcPct val="100000"/>
              </a:lnSpc>
              <a:spcBef>
                <a:spcPts val="440"/>
              </a:spcBef>
              <a:spcAft>
                <a:spcPts val="0"/>
              </a:spcAft>
              <a:buClr>
                <a:schemeClr val="accent1"/>
              </a:buClr>
              <a:buSzPts val="1870"/>
              <a:buFont typeface="Arial"/>
              <a:buNone/>
            </a:pPr>
            <a:r>
              <a:rPr lang="en-US" sz="2200" b="0" i="0" u="none" strike="noStrike" cap="none" dirty="0" err="1">
                <a:solidFill>
                  <a:schemeClr val="dk1"/>
                </a:solidFill>
                <a:latin typeface="Georgia"/>
                <a:ea typeface="Georgia"/>
                <a:cs typeface="Georgia"/>
                <a:sym typeface="Georgia"/>
              </a:rPr>
              <a:t>Conington</a:t>
            </a:r>
            <a:r>
              <a:rPr lang="en-US" sz="2200" b="0" i="0" u="none" strike="noStrike" cap="none" dirty="0">
                <a:solidFill>
                  <a:schemeClr val="dk1"/>
                </a:solidFill>
                <a:latin typeface="Georgia"/>
                <a:ea typeface="Georgia"/>
                <a:cs typeface="Georgia"/>
                <a:sym typeface="Georgia"/>
              </a:rPr>
              <a:t>, England</a:t>
            </a:r>
            <a:endParaRPr dirty="0"/>
          </a:p>
          <a:p>
            <a:pPr marL="273050" marR="0" lvl="1" indent="0" algn="l" rtl="0">
              <a:lnSpc>
                <a:spcPct val="100000"/>
              </a:lnSpc>
              <a:spcBef>
                <a:spcPts val="440"/>
              </a:spcBef>
              <a:spcAft>
                <a:spcPts val="0"/>
              </a:spcAft>
              <a:buClr>
                <a:schemeClr val="accent1"/>
              </a:buClr>
              <a:buSzPts val="1870"/>
              <a:buFont typeface="Arial"/>
              <a:buNone/>
            </a:pPr>
            <a:endParaRPr sz="2200" b="0" i="0" u="none" strike="noStrike" cap="none" dirty="0">
              <a:solidFill>
                <a:schemeClr val="dk1"/>
              </a:solidFill>
              <a:latin typeface="Georgia"/>
              <a:ea typeface="Georgia"/>
              <a:cs typeface="Georgia"/>
              <a:sym typeface="Georgia"/>
            </a:endParaRPr>
          </a:p>
          <a:p>
            <a:pPr marL="273050" marR="0" lvl="1" indent="0" algn="l" rtl="0">
              <a:lnSpc>
                <a:spcPct val="100000"/>
              </a:lnSpc>
              <a:spcBef>
                <a:spcPts val="440"/>
              </a:spcBef>
              <a:spcAft>
                <a:spcPts val="0"/>
              </a:spcAft>
              <a:buClr>
                <a:schemeClr val="accent1"/>
              </a:buClr>
              <a:buSzPts val="1870"/>
              <a:buFont typeface="Arial"/>
              <a:buNone/>
            </a:pPr>
            <a:r>
              <a:rPr lang="en-US" sz="2200" b="1" i="0" u="sng" strike="noStrike" cap="none" dirty="0" smtClean="0">
                <a:solidFill>
                  <a:schemeClr val="dk1"/>
                </a:solidFill>
                <a:latin typeface="Georgia"/>
                <a:ea typeface="Georgia"/>
                <a:cs typeface="Georgia"/>
                <a:sym typeface="Georgia"/>
              </a:rPr>
              <a:t>1731</a:t>
            </a:r>
            <a:r>
              <a:rPr lang="en-US" sz="2200" b="1" i="0" strike="noStrike" cap="none" dirty="0" smtClean="0">
                <a:solidFill>
                  <a:schemeClr val="dk1"/>
                </a:solidFill>
                <a:latin typeface="Georgia"/>
                <a:ea typeface="Georgia"/>
                <a:cs typeface="Georgia"/>
                <a:sym typeface="Georgia"/>
              </a:rPr>
              <a:t> -</a:t>
            </a:r>
            <a:r>
              <a:rPr lang="en-US" sz="2200" b="0" i="0" u="none" strike="noStrike" cap="none" dirty="0" smtClean="0">
                <a:solidFill>
                  <a:schemeClr val="dk1"/>
                </a:solidFill>
                <a:latin typeface="Georgia"/>
                <a:ea typeface="Georgia"/>
                <a:cs typeface="Georgia"/>
                <a:sym typeface="Georgia"/>
              </a:rPr>
              <a:t> </a:t>
            </a:r>
            <a:r>
              <a:rPr lang="en-US" sz="2200" b="0" i="0" u="none" strike="noStrike" cap="none" dirty="0">
                <a:solidFill>
                  <a:schemeClr val="dk1"/>
                </a:solidFill>
                <a:latin typeface="Georgia"/>
                <a:ea typeface="Georgia"/>
                <a:cs typeface="Georgia"/>
                <a:sym typeface="Georgia"/>
              </a:rPr>
              <a:t>Fire nearly destroyed </a:t>
            </a:r>
            <a:endParaRPr dirty="0"/>
          </a:p>
          <a:p>
            <a:pPr marL="273050" marR="0" lvl="1" indent="0" algn="l" rtl="0">
              <a:lnSpc>
                <a:spcPct val="100000"/>
              </a:lnSpc>
              <a:spcBef>
                <a:spcPts val="440"/>
              </a:spcBef>
              <a:spcAft>
                <a:spcPts val="0"/>
              </a:spcAft>
              <a:buClr>
                <a:schemeClr val="accent1"/>
              </a:buClr>
              <a:buSzPts val="1870"/>
              <a:buFont typeface="Arial"/>
              <a:buNone/>
            </a:pPr>
            <a:r>
              <a:rPr lang="en-US" sz="2200" b="0" i="0" u="none" strike="noStrike" cap="none" dirty="0">
                <a:solidFill>
                  <a:schemeClr val="dk1"/>
                </a:solidFill>
                <a:latin typeface="Georgia"/>
                <a:ea typeface="Georgia"/>
                <a:cs typeface="Georgia"/>
                <a:sym typeface="Georgia"/>
              </a:rPr>
              <a:t>the manuscript, which was </a:t>
            </a:r>
            <a:endParaRPr dirty="0"/>
          </a:p>
          <a:p>
            <a:pPr marL="273050" marR="0" lvl="1" indent="0" algn="l" rtl="0">
              <a:lnSpc>
                <a:spcPct val="100000"/>
              </a:lnSpc>
              <a:spcBef>
                <a:spcPts val="440"/>
              </a:spcBef>
              <a:spcAft>
                <a:spcPts val="0"/>
              </a:spcAft>
              <a:buClr>
                <a:schemeClr val="accent1"/>
              </a:buClr>
              <a:buSzPts val="1870"/>
              <a:buFont typeface="Arial"/>
              <a:buNone/>
            </a:pPr>
            <a:r>
              <a:rPr lang="en-US" sz="2200" b="0" i="0" u="none" strike="noStrike" cap="none" dirty="0">
                <a:solidFill>
                  <a:schemeClr val="dk1"/>
                </a:solidFill>
                <a:latin typeface="Georgia"/>
                <a:ea typeface="Georgia"/>
                <a:cs typeface="Georgia"/>
                <a:sym typeface="Georgia"/>
              </a:rPr>
              <a:t>later donated to the British Museum</a:t>
            </a:r>
            <a:endParaRPr dirty="0"/>
          </a:p>
          <a:p>
            <a:pPr marL="273050" marR="0" lvl="1" indent="0" algn="l" rtl="0">
              <a:lnSpc>
                <a:spcPct val="100000"/>
              </a:lnSpc>
              <a:spcBef>
                <a:spcPts val="440"/>
              </a:spcBef>
              <a:spcAft>
                <a:spcPts val="0"/>
              </a:spcAft>
              <a:buClr>
                <a:schemeClr val="accent1"/>
              </a:buClr>
              <a:buSzPts val="1870"/>
              <a:buFont typeface="Arial"/>
              <a:buNone/>
            </a:pPr>
            <a:endParaRPr sz="2200" b="0" i="0" u="none" strike="noStrike" cap="none" dirty="0">
              <a:solidFill>
                <a:schemeClr val="dk1"/>
              </a:solidFill>
              <a:latin typeface="Georgia"/>
              <a:ea typeface="Georgia"/>
              <a:cs typeface="Georgia"/>
              <a:sym typeface="Georgia"/>
            </a:endParaRPr>
          </a:p>
          <a:p>
            <a:pPr marL="273050" marR="0" lvl="1" indent="0" algn="l" rtl="0">
              <a:lnSpc>
                <a:spcPct val="100000"/>
              </a:lnSpc>
              <a:spcBef>
                <a:spcPts val="440"/>
              </a:spcBef>
              <a:spcAft>
                <a:spcPts val="0"/>
              </a:spcAft>
              <a:buClr>
                <a:schemeClr val="accent1"/>
              </a:buClr>
              <a:buSzPts val="1870"/>
              <a:buFont typeface="Arial"/>
              <a:buNone/>
            </a:pPr>
            <a:r>
              <a:rPr lang="en-US" sz="2200" b="1" i="0" u="sng" strike="noStrike" cap="none" dirty="0">
                <a:solidFill>
                  <a:schemeClr val="dk1"/>
                </a:solidFill>
                <a:latin typeface="Georgia"/>
                <a:ea typeface="Georgia"/>
                <a:cs typeface="Georgia"/>
                <a:sym typeface="Georgia"/>
              </a:rPr>
              <a:t>Myth or </a:t>
            </a:r>
            <a:r>
              <a:rPr lang="en-US" sz="2200" b="1" i="0" u="sng" strike="noStrike" cap="none" dirty="0" smtClean="0">
                <a:solidFill>
                  <a:schemeClr val="dk1"/>
                </a:solidFill>
                <a:latin typeface="Georgia"/>
                <a:ea typeface="Georgia"/>
                <a:cs typeface="Georgia"/>
                <a:sym typeface="Georgia"/>
              </a:rPr>
              <a:t>History</a:t>
            </a:r>
            <a:r>
              <a:rPr lang="en-US" sz="2200" b="1" i="0" strike="noStrike" cap="none" dirty="0" smtClean="0">
                <a:solidFill>
                  <a:schemeClr val="dk1"/>
                </a:solidFill>
                <a:latin typeface="Georgia"/>
                <a:ea typeface="Georgia"/>
                <a:cs typeface="Georgia"/>
                <a:sym typeface="Georgia"/>
              </a:rPr>
              <a:t> -</a:t>
            </a:r>
            <a:r>
              <a:rPr lang="en-US" sz="2200" b="0" i="0" u="none" strike="noStrike" cap="none" dirty="0" smtClean="0">
                <a:solidFill>
                  <a:schemeClr val="dk1"/>
                </a:solidFill>
                <a:latin typeface="Georgia"/>
                <a:ea typeface="Georgia"/>
                <a:cs typeface="Georgia"/>
                <a:sym typeface="Georgia"/>
              </a:rPr>
              <a:t> </a:t>
            </a:r>
            <a:r>
              <a:rPr lang="en-US" sz="2200" b="0" i="0" u="none" strike="noStrike" cap="none" dirty="0">
                <a:solidFill>
                  <a:schemeClr val="dk1"/>
                </a:solidFill>
                <a:latin typeface="Georgia"/>
                <a:ea typeface="Georgia"/>
                <a:cs typeface="Georgia"/>
                <a:sym typeface="Georgia"/>
              </a:rPr>
              <a:t>Within the poem,  </a:t>
            </a:r>
            <a:endParaRPr dirty="0"/>
          </a:p>
          <a:p>
            <a:pPr marL="273050" marR="0" lvl="1" indent="0" algn="l" rtl="0">
              <a:lnSpc>
                <a:spcPct val="100000"/>
              </a:lnSpc>
              <a:spcBef>
                <a:spcPts val="440"/>
              </a:spcBef>
              <a:spcAft>
                <a:spcPts val="0"/>
              </a:spcAft>
              <a:buClr>
                <a:schemeClr val="accent1"/>
              </a:buClr>
              <a:buSzPts val="1870"/>
              <a:buFont typeface="Arial"/>
              <a:buNone/>
            </a:pPr>
            <a:r>
              <a:rPr lang="en-US" sz="2200" b="0" i="0" u="none" strike="noStrike" cap="none" dirty="0">
                <a:solidFill>
                  <a:schemeClr val="dk1"/>
                </a:solidFill>
                <a:latin typeface="Georgia"/>
                <a:ea typeface="Georgia"/>
                <a:cs typeface="Georgia"/>
                <a:sym typeface="Georgia"/>
              </a:rPr>
              <a:t>no distinction is made between myth and history. </a:t>
            </a:r>
            <a:r>
              <a:rPr lang="en-US" sz="2200" b="0" i="1" u="none" strike="noStrike" cap="none" dirty="0">
                <a:solidFill>
                  <a:schemeClr val="dk1"/>
                </a:solidFill>
                <a:latin typeface="Georgia"/>
                <a:ea typeface="Georgia"/>
                <a:cs typeface="Georgia"/>
                <a:sym typeface="Georgia"/>
              </a:rPr>
              <a:t>Beowulf</a:t>
            </a:r>
            <a:r>
              <a:rPr lang="en-US" sz="2200" b="0" i="0" u="none" strike="noStrike" cap="none" dirty="0">
                <a:solidFill>
                  <a:schemeClr val="dk1"/>
                </a:solidFill>
                <a:latin typeface="Georgia"/>
                <a:ea typeface="Georgia"/>
                <a:cs typeface="Georgia"/>
                <a:sym typeface="Georgia"/>
              </a:rPr>
              <a:t> cannot</a:t>
            </a:r>
            <a:endParaRPr dirty="0"/>
          </a:p>
          <a:p>
            <a:pPr marL="273050" marR="0" lvl="1" indent="0" algn="l" rtl="0">
              <a:lnSpc>
                <a:spcPct val="100000"/>
              </a:lnSpc>
              <a:spcBef>
                <a:spcPts val="440"/>
              </a:spcBef>
              <a:spcAft>
                <a:spcPts val="0"/>
              </a:spcAft>
              <a:buClr>
                <a:schemeClr val="accent1"/>
              </a:buClr>
              <a:buSzPts val="1870"/>
              <a:buFont typeface="Arial"/>
              <a:buNone/>
            </a:pPr>
            <a:r>
              <a:rPr lang="en-US" sz="2200" b="0" i="0" u="none" strike="noStrike" cap="none" dirty="0">
                <a:solidFill>
                  <a:schemeClr val="dk1"/>
                </a:solidFill>
                <a:latin typeface="Georgia"/>
                <a:ea typeface="Georgia"/>
                <a:cs typeface="Georgia"/>
                <a:sym typeface="Georgia"/>
              </a:rPr>
              <a:t>accurately be described as completely fiction or fact. Most characters</a:t>
            </a:r>
            <a:endParaRPr dirty="0"/>
          </a:p>
          <a:p>
            <a:pPr marL="273050" marR="0" lvl="1" indent="0" algn="l" rtl="0">
              <a:lnSpc>
                <a:spcPct val="100000"/>
              </a:lnSpc>
              <a:spcBef>
                <a:spcPts val="440"/>
              </a:spcBef>
              <a:spcAft>
                <a:spcPts val="0"/>
              </a:spcAft>
              <a:buClr>
                <a:schemeClr val="accent1"/>
              </a:buClr>
              <a:buSzPts val="1870"/>
              <a:buFont typeface="Arial"/>
              <a:buNone/>
            </a:pPr>
            <a:r>
              <a:rPr lang="en-US" sz="2200" b="0" i="0" u="none" strike="noStrike" cap="none" dirty="0">
                <a:solidFill>
                  <a:schemeClr val="dk1"/>
                </a:solidFill>
                <a:latin typeface="Georgia"/>
                <a:ea typeface="Georgia"/>
                <a:cs typeface="Georgia"/>
                <a:sym typeface="Georgia"/>
              </a:rPr>
              <a:t>seem to be based on actual persons. Beowulf himself is invented.</a:t>
            </a:r>
            <a:endParaRPr dirty="0"/>
          </a:p>
          <a:p>
            <a:pPr marL="273050" marR="0" lvl="1" indent="0" algn="l" rtl="0">
              <a:lnSpc>
                <a:spcPct val="100000"/>
              </a:lnSpc>
              <a:spcBef>
                <a:spcPts val="440"/>
              </a:spcBef>
              <a:spcAft>
                <a:spcPts val="0"/>
              </a:spcAft>
              <a:buClr>
                <a:schemeClr val="accent1"/>
              </a:buClr>
              <a:buSzPts val="1870"/>
              <a:buFont typeface="Arial"/>
              <a:buNone/>
            </a:pPr>
            <a:endParaRPr sz="2200" b="0" i="0" u="none" strike="noStrike" cap="none" dirty="0">
              <a:solidFill>
                <a:schemeClr val="dk1"/>
              </a:solidFill>
              <a:latin typeface="Georgia"/>
              <a:ea typeface="Georgia"/>
              <a:cs typeface="Georgia"/>
              <a:sym typeface="Georgia"/>
            </a:endParaRPr>
          </a:p>
          <a:p>
            <a:pPr marL="273050" marR="0" lvl="1" indent="0" algn="l" rtl="0">
              <a:lnSpc>
                <a:spcPct val="100000"/>
              </a:lnSpc>
              <a:spcBef>
                <a:spcPts val="440"/>
              </a:spcBef>
              <a:spcAft>
                <a:spcPts val="0"/>
              </a:spcAft>
              <a:buClr>
                <a:schemeClr val="accent1"/>
              </a:buClr>
              <a:buSzPts val="1870"/>
              <a:buFont typeface="Arial"/>
              <a:buNone/>
            </a:pPr>
            <a:r>
              <a:rPr lang="en-US" sz="2200" b="1" i="1" u="none" strike="noStrike" cap="none" dirty="0">
                <a:solidFill>
                  <a:schemeClr val="dk1"/>
                </a:solidFill>
                <a:latin typeface="Georgia"/>
                <a:ea typeface="Georgia"/>
                <a:cs typeface="Georgia"/>
                <a:sym typeface="Georgia"/>
              </a:rPr>
              <a:t>Beowulf</a:t>
            </a:r>
            <a:r>
              <a:rPr lang="en-US" sz="2200" b="0" i="0" u="none" strike="noStrike" cap="none" dirty="0">
                <a:solidFill>
                  <a:schemeClr val="dk1"/>
                </a:solidFill>
                <a:latin typeface="Georgia"/>
                <a:ea typeface="Georgia"/>
                <a:cs typeface="Georgia"/>
                <a:sym typeface="Georgia"/>
              </a:rPr>
              <a:t> </a:t>
            </a:r>
            <a:r>
              <a:rPr lang="en-US" sz="2200" b="0" i="0" u="none" strike="noStrike" cap="none" dirty="0" smtClean="0">
                <a:solidFill>
                  <a:schemeClr val="dk1"/>
                </a:solidFill>
                <a:latin typeface="Georgia"/>
                <a:ea typeface="Georgia"/>
                <a:cs typeface="Georgia"/>
                <a:sym typeface="Georgia"/>
              </a:rPr>
              <a:t> is </a:t>
            </a:r>
            <a:r>
              <a:rPr lang="en-US" sz="2200" b="0" i="0" u="none" strike="noStrike" cap="none" dirty="0">
                <a:solidFill>
                  <a:schemeClr val="dk1"/>
                </a:solidFill>
                <a:latin typeface="Georgia"/>
                <a:ea typeface="Georgia"/>
                <a:cs typeface="Georgia"/>
                <a:sym typeface="Georgia"/>
              </a:rPr>
              <a:t>the first great literary work in the English language </a:t>
            </a:r>
            <a:endParaRPr dirty="0"/>
          </a:p>
        </p:txBody>
      </p:sp>
      <p:pic>
        <p:nvPicPr>
          <p:cNvPr id="262" name="Google Shape;262;p18"/>
          <p:cNvPicPr preferRelativeResize="0"/>
          <p:nvPr/>
        </p:nvPicPr>
        <p:blipFill rotWithShape="1">
          <a:blip r:embed="rId3">
            <a:alphaModFix/>
          </a:blip>
          <a:srcRect/>
          <a:stretch/>
        </p:blipFill>
        <p:spPr>
          <a:xfrm>
            <a:off x="5791200" y="313372"/>
            <a:ext cx="2971800" cy="4090987"/>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5280"/>
            <a:ext cx="8229600" cy="711200"/>
          </a:xfrm>
        </p:spPr>
        <p:txBody>
          <a:bodyPr>
            <a:normAutofit/>
          </a:bodyPr>
          <a:lstStyle/>
          <a:p>
            <a:pPr algn="ctr"/>
            <a:r>
              <a:rPr lang="en-US" dirty="0" smtClean="0">
                <a:latin typeface="Book Antiqua" panose="02040602050305030304" pitchFamily="18" charset="0"/>
              </a:rPr>
              <a:t>Earlier Inhabitants: the Celts</a:t>
            </a:r>
            <a:endParaRPr lang="en-US" dirty="0">
              <a:latin typeface="Book Antiqua" panose="02040602050305030304" pitchFamily="18" charset="0"/>
            </a:endParaRPr>
          </a:p>
        </p:txBody>
      </p:sp>
      <p:sp>
        <p:nvSpPr>
          <p:cNvPr id="3" name="Text Placeholder 2"/>
          <p:cNvSpPr>
            <a:spLocks noGrp="1"/>
          </p:cNvSpPr>
          <p:nvPr>
            <p:ph type="body" idx="1"/>
          </p:nvPr>
        </p:nvSpPr>
        <p:spPr>
          <a:xfrm>
            <a:off x="0" y="944880"/>
            <a:ext cx="4495800" cy="5913120"/>
          </a:xfrm>
        </p:spPr>
        <p:txBody>
          <a:bodyPr/>
          <a:lstStyle/>
          <a:p>
            <a:pPr marL="131445" indent="0">
              <a:buNone/>
            </a:pPr>
            <a:r>
              <a:rPr lang="en-US" sz="1800" b="1" dirty="0">
                <a:latin typeface="Book Antiqua" panose="02040602050305030304" pitchFamily="18" charset="0"/>
              </a:rPr>
              <a:t>Before</a:t>
            </a:r>
            <a:r>
              <a:rPr lang="en-US" sz="1800" dirty="0">
                <a:latin typeface="Book Antiqua" panose="02040602050305030304" pitchFamily="18" charset="0"/>
              </a:rPr>
              <a:t> the Romans or the Anglo-Saxons, the British Isles &amp; Ireland were inhabited by the </a:t>
            </a:r>
            <a:r>
              <a:rPr lang="en-US" sz="1800" b="1" dirty="0">
                <a:latin typeface="Book Antiqua" panose="02040602050305030304" pitchFamily="18" charset="0"/>
              </a:rPr>
              <a:t>Celtic</a:t>
            </a:r>
            <a:r>
              <a:rPr lang="en-US" sz="1800" dirty="0">
                <a:latin typeface="Book Antiqua" panose="02040602050305030304" pitchFamily="18" charset="0"/>
              </a:rPr>
              <a:t> peoples</a:t>
            </a:r>
            <a:r>
              <a:rPr lang="en-US" sz="1800" dirty="0" smtClean="0">
                <a:latin typeface="Book Antiqua" panose="02040602050305030304" pitchFamily="18" charset="0"/>
              </a:rPr>
              <a:t>. In the north, the                                               </a:t>
            </a:r>
            <a:r>
              <a:rPr lang="en-US" sz="1800" b="1" dirty="0" smtClean="0">
                <a:latin typeface="Book Antiqua" panose="02040602050305030304" pitchFamily="18" charset="0"/>
              </a:rPr>
              <a:t>Picts </a:t>
            </a:r>
            <a:r>
              <a:rPr lang="en-US" sz="1800" dirty="0" smtClean="0">
                <a:latin typeface="Book Antiqua" panose="02040602050305030304" pitchFamily="18" charset="0"/>
              </a:rPr>
              <a:t>were                                                   known for </a:t>
            </a:r>
            <a:r>
              <a:rPr lang="en-US" sz="1800" dirty="0">
                <a:latin typeface="Book Antiqua" panose="02040602050305030304" pitchFamily="18" charset="0"/>
              </a:rPr>
              <a:t>their </a:t>
            </a:r>
            <a:r>
              <a:rPr lang="en-US" sz="1800" dirty="0" smtClean="0">
                <a:latin typeface="Book Antiqua" panose="02040602050305030304" pitchFamily="18" charset="0"/>
              </a:rPr>
              <a:t>                                                  fierceness and                                                           their elaborate                                                          </a:t>
            </a:r>
            <a:r>
              <a:rPr lang="en-US" sz="1800" b="1" dirty="0" smtClean="0">
                <a:latin typeface="Book Antiqua" panose="02040602050305030304" pitchFamily="18" charset="0"/>
              </a:rPr>
              <a:t>tattoos</a:t>
            </a:r>
            <a:r>
              <a:rPr lang="en-US" sz="1800" dirty="0">
                <a:latin typeface="Book Antiqua" panose="02040602050305030304" pitchFamily="18" charset="0"/>
              </a:rPr>
              <a:t>.  </a:t>
            </a:r>
            <a:r>
              <a:rPr lang="en-US" sz="1800" dirty="0" smtClean="0">
                <a:latin typeface="Book Antiqua" panose="02040602050305030304" pitchFamily="18" charset="0"/>
              </a:rPr>
              <a:t>                                                                      </a:t>
            </a:r>
            <a:r>
              <a:rPr lang="en-US" sz="1400" dirty="0" smtClean="0">
                <a:latin typeface="Book Antiqua" panose="02040602050305030304" pitchFamily="18" charset="0"/>
              </a:rPr>
              <a:t>                                                </a:t>
            </a:r>
            <a:endParaRPr lang="en-US" sz="1400" b="1" dirty="0" smtClean="0">
              <a:latin typeface="Book Antiqua" panose="02040602050305030304" pitchFamily="18" charset="0"/>
            </a:endParaRPr>
          </a:p>
          <a:p>
            <a:pPr marL="131445" indent="0">
              <a:buNone/>
            </a:pPr>
            <a:endParaRPr lang="en-US" sz="200" b="1" dirty="0">
              <a:latin typeface="Book Antiqua" panose="02040602050305030304" pitchFamily="18" charset="0"/>
            </a:endParaRPr>
          </a:p>
          <a:p>
            <a:pPr marL="131445" indent="0">
              <a:buNone/>
            </a:pPr>
            <a:r>
              <a:rPr lang="en-US" sz="1800" dirty="0" smtClean="0">
                <a:latin typeface="Book Antiqua" panose="02040602050305030304" pitchFamily="18" charset="0"/>
              </a:rPr>
              <a:t>The </a:t>
            </a:r>
            <a:r>
              <a:rPr lang="en-US" sz="1800" b="1" dirty="0" smtClean="0">
                <a:latin typeface="Book Antiqua" panose="02040602050305030304" pitchFamily="18" charset="0"/>
              </a:rPr>
              <a:t>Scots</a:t>
            </a:r>
            <a:r>
              <a:rPr lang="en-US" sz="1800" dirty="0" smtClean="0">
                <a:latin typeface="Book Antiqua" panose="02040602050305030304" pitchFamily="18" charset="0"/>
              </a:rPr>
              <a:t> and                                                         </a:t>
            </a:r>
            <a:r>
              <a:rPr lang="en-US" sz="1800" b="1" dirty="0" smtClean="0">
                <a:latin typeface="Book Antiqua" panose="02040602050305030304" pitchFamily="18" charset="0"/>
              </a:rPr>
              <a:t>Irish</a:t>
            </a:r>
            <a:r>
              <a:rPr lang="en-US" sz="1800" dirty="0" smtClean="0">
                <a:latin typeface="Book Antiqua" panose="02040602050305030304" pitchFamily="18" charset="0"/>
              </a:rPr>
              <a:t> were in                                                               the western                                                           lands and isles.                                                                               	                      </a:t>
            </a:r>
            <a:r>
              <a:rPr lang="en-US" sz="1600" b="1" dirty="0" smtClean="0">
                <a:latin typeface="Book Antiqua" panose="02040602050305030304" pitchFamily="18" charset="0"/>
              </a:rPr>
              <a:t>Pictish </a:t>
            </a:r>
            <a:r>
              <a:rPr lang="en-US" sz="1600" b="1" dirty="0">
                <a:latin typeface="Book Antiqua" panose="02040602050305030304" pitchFamily="18" charset="0"/>
              </a:rPr>
              <a:t>warrior</a:t>
            </a:r>
            <a:r>
              <a:rPr lang="en-US" sz="1800" b="1" dirty="0">
                <a:latin typeface="Book Antiqua" panose="02040602050305030304" pitchFamily="18" charset="0"/>
              </a:rPr>
              <a:t> </a:t>
            </a:r>
            <a:r>
              <a:rPr lang="en-US" sz="1600" b="1" dirty="0" smtClean="0">
                <a:latin typeface="Book Antiqua" panose="02040602050305030304" pitchFamily="18" charset="0"/>
              </a:rPr>
              <a:t>woman</a:t>
            </a:r>
          </a:p>
          <a:p>
            <a:pPr marL="131445" indent="0">
              <a:buNone/>
            </a:pPr>
            <a:r>
              <a:rPr lang="en-US" sz="1800" dirty="0" smtClean="0">
                <a:latin typeface="Book Antiqua" panose="02040602050305030304" pitchFamily="18" charset="0"/>
              </a:rPr>
              <a:t>There </a:t>
            </a:r>
            <a:r>
              <a:rPr lang="en-US" sz="1800" dirty="0">
                <a:latin typeface="Book Antiqua" panose="02040602050305030304" pitchFamily="18" charset="0"/>
              </a:rPr>
              <a:t>was a lot of moving and mingling among early Picts, Scots, and Irish</a:t>
            </a:r>
            <a:r>
              <a:rPr lang="en-US" sz="1800" dirty="0" smtClean="0">
                <a:latin typeface="Book Antiqua" panose="02040602050305030304" pitchFamily="18" charset="0"/>
              </a:rPr>
              <a:t>. It is difficult to sort out where each culture was at a given time and whether Pictish culture was simply integrated into the Scots. All we know of the Picts comes from the Romans, and that isn’t much. </a:t>
            </a:r>
            <a:endParaRPr lang="en-US" sz="1800" dirty="0">
              <a:latin typeface="Book Antiqua" panose="02040602050305030304" pitchFamily="18" charset="0"/>
            </a:endParaRPr>
          </a:p>
          <a:p>
            <a:pPr marL="77470" indent="0">
              <a:buNone/>
            </a:pPr>
            <a:endParaRPr lang="en-US" dirty="0"/>
          </a:p>
        </p:txBody>
      </p:sp>
      <p:sp>
        <p:nvSpPr>
          <p:cNvPr id="4" name="Text Placeholder 3"/>
          <p:cNvSpPr>
            <a:spLocks noGrp="1"/>
          </p:cNvSpPr>
          <p:nvPr>
            <p:ph type="body" idx="2"/>
          </p:nvPr>
        </p:nvSpPr>
        <p:spPr>
          <a:xfrm>
            <a:off x="4428781" y="1673352"/>
            <a:ext cx="4847421" cy="5057954"/>
          </a:xfrm>
        </p:spPr>
        <p:txBody>
          <a:bodyPr/>
          <a:lstStyle/>
          <a:p>
            <a:endParaRPr lang="en-US" dirty="0" smtClean="0"/>
          </a:p>
          <a:p>
            <a:endParaRPr lang="en-US" dirty="0"/>
          </a:p>
          <a:p>
            <a:endParaRPr lang="en-US" dirty="0" smtClean="0"/>
          </a:p>
          <a:p>
            <a:endParaRPr lang="en-US" dirty="0"/>
          </a:p>
          <a:p>
            <a:endParaRPr lang="en-US" dirty="0" smtClean="0"/>
          </a:p>
          <a:p>
            <a:pPr marL="77470" indent="0">
              <a:buNone/>
            </a:pPr>
            <a:endParaRPr lang="en-US" sz="1600" dirty="0" smtClean="0">
              <a:latin typeface="Book Antiqua" panose="02040602050305030304" pitchFamily="18" charset="0"/>
            </a:endParaRPr>
          </a:p>
          <a:p>
            <a:pPr marL="77470" indent="0">
              <a:buNone/>
            </a:pPr>
            <a:endParaRPr lang="en-US" sz="1800" dirty="0" smtClean="0">
              <a:latin typeface="Book Antiqua" panose="02040602050305030304" pitchFamily="18" charset="0"/>
            </a:endParaRPr>
          </a:p>
          <a:p>
            <a:pPr marL="77470" indent="0">
              <a:buNone/>
            </a:pPr>
            <a:r>
              <a:rPr lang="en-US" sz="1800" dirty="0" smtClean="0">
                <a:latin typeface="Book Antiqua" panose="02040602050305030304" pitchFamily="18" charset="0"/>
              </a:rPr>
              <a:t>The </a:t>
            </a:r>
            <a:r>
              <a:rPr lang="en-US" sz="1800" b="1" dirty="0" smtClean="0">
                <a:latin typeface="Book Antiqua" panose="02040602050305030304" pitchFamily="18" charset="0"/>
              </a:rPr>
              <a:t>Britons</a:t>
            </a:r>
            <a:r>
              <a:rPr lang="en-US" sz="1800" dirty="0" smtClean="0">
                <a:latin typeface="Book Antiqua" panose="02040602050305030304" pitchFamily="18" charset="0"/>
              </a:rPr>
              <a:t> are today called “Welsh.”</a:t>
            </a:r>
            <a:endParaRPr lang="en-US" sz="1800" dirty="0">
              <a:latin typeface="Book Antiqua" panose="02040602050305030304" pitchFamily="18" charset="0"/>
            </a:endParaRPr>
          </a:p>
          <a:p>
            <a:pPr marL="77470" indent="0">
              <a:buNone/>
            </a:pPr>
            <a:r>
              <a:rPr lang="en-US" sz="1800" dirty="0">
                <a:latin typeface="Book Antiqua" panose="02040602050305030304" pitchFamily="18" charset="0"/>
              </a:rPr>
              <a:t>The </a:t>
            </a:r>
            <a:r>
              <a:rPr lang="en-US" sz="1800" b="1" dirty="0">
                <a:latin typeface="Book Antiqua" panose="02040602050305030304" pitchFamily="18" charset="0"/>
              </a:rPr>
              <a:t>Celtic</a:t>
            </a:r>
            <a:r>
              <a:rPr lang="en-US" sz="1800" dirty="0">
                <a:latin typeface="Book Antiqua" panose="02040602050305030304" pitchFamily="18" charset="0"/>
              </a:rPr>
              <a:t> peoples are related by language and by their higher proportion of </a:t>
            </a:r>
            <a:r>
              <a:rPr lang="en-US" sz="1800" b="1" dirty="0">
                <a:latin typeface="Book Antiqua" panose="02040602050305030304" pitchFamily="18" charset="0"/>
              </a:rPr>
              <a:t>redheads</a:t>
            </a:r>
            <a:r>
              <a:rPr lang="en-US" sz="1800" dirty="0">
                <a:latin typeface="Book Antiqua" panose="02040602050305030304" pitchFamily="18" charset="0"/>
              </a:rPr>
              <a:t>. </a:t>
            </a:r>
            <a:r>
              <a:rPr lang="en-US" sz="1800" b="1" dirty="0" smtClean="0">
                <a:latin typeface="Book Antiqua" panose="02040602050305030304" pitchFamily="18" charset="0"/>
              </a:rPr>
              <a:t>Celtic </a:t>
            </a:r>
            <a:r>
              <a:rPr lang="en-US" sz="1800" b="1" dirty="0">
                <a:latin typeface="Book Antiqua" panose="02040602050305030304" pitchFamily="18" charset="0"/>
              </a:rPr>
              <a:t>languages </a:t>
            </a:r>
            <a:r>
              <a:rPr lang="en-US" sz="1800" dirty="0">
                <a:latin typeface="Book Antiqua" panose="02040602050305030304" pitchFamily="18" charset="0"/>
              </a:rPr>
              <a:t>are </a:t>
            </a:r>
            <a:r>
              <a:rPr lang="en-US" sz="1800" dirty="0" smtClean="0">
                <a:latin typeface="Book Antiqua" panose="02040602050305030304" pitchFamily="18" charset="0"/>
              </a:rPr>
              <a:t>all grouped </a:t>
            </a:r>
            <a:r>
              <a:rPr lang="en-US" sz="1800" dirty="0">
                <a:latin typeface="Book Antiqua" panose="02040602050305030304" pitchFamily="18" charset="0"/>
              </a:rPr>
              <a:t>under the term “</a:t>
            </a:r>
            <a:r>
              <a:rPr lang="en-US" sz="1800" b="1" dirty="0">
                <a:latin typeface="Book Antiqua" panose="02040602050305030304" pitchFamily="18" charset="0"/>
              </a:rPr>
              <a:t>Gaelic</a:t>
            </a:r>
            <a:r>
              <a:rPr lang="en-US" sz="1800" dirty="0">
                <a:latin typeface="Book Antiqua" panose="02040602050305030304" pitchFamily="18" charset="0"/>
              </a:rPr>
              <a:t>.” The British banned these languages well into the 1950s.</a:t>
            </a:r>
          </a:p>
          <a:p>
            <a:pPr marL="77470" indent="0">
              <a:buNone/>
            </a:pPr>
            <a:endParaRPr lang="en-US" sz="1600" dirty="0">
              <a:latin typeface="Book Antiqua" panose="0204060205030503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757" y="1949006"/>
            <a:ext cx="3149600"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1840" y="1024446"/>
            <a:ext cx="4582160" cy="3679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07098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9"/>
          <p:cNvSpPr txBox="1">
            <a:spLocks noGrp="1"/>
          </p:cNvSpPr>
          <p:nvPr>
            <p:ph type="title"/>
          </p:nvPr>
        </p:nvSpPr>
        <p:spPr>
          <a:xfrm>
            <a:off x="457200" y="381000"/>
            <a:ext cx="8229600" cy="609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dk2"/>
              </a:buClr>
              <a:buSzPts val="3600"/>
              <a:buFont typeface="Arial"/>
              <a:buNone/>
            </a:pPr>
            <a:r>
              <a:rPr lang="en-US" sz="3600" b="0" i="0" u="none">
                <a:solidFill>
                  <a:schemeClr val="dk2"/>
                </a:solidFill>
                <a:latin typeface="Arial"/>
                <a:ea typeface="Arial"/>
                <a:cs typeface="Arial"/>
                <a:sym typeface="Arial"/>
              </a:rPr>
              <a:t>                  The Norman Conquest</a:t>
            </a:r>
            <a:endParaRPr/>
          </a:p>
        </p:txBody>
      </p:sp>
      <p:sp>
        <p:nvSpPr>
          <p:cNvPr id="268" name="Google Shape;268;p19"/>
          <p:cNvSpPr txBox="1">
            <a:spLocks noGrp="1"/>
          </p:cNvSpPr>
          <p:nvPr>
            <p:ph type="body" idx="1"/>
          </p:nvPr>
        </p:nvSpPr>
        <p:spPr>
          <a:xfrm>
            <a:off x="0" y="914400"/>
            <a:ext cx="9296400" cy="5562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785"/>
              <a:buFont typeface="Arial"/>
              <a:buNone/>
            </a:pPr>
            <a:r>
              <a:rPr lang="en-US" sz="2100" b="0" i="0" u="none" dirty="0">
                <a:solidFill>
                  <a:schemeClr val="dk1"/>
                </a:solidFill>
                <a:latin typeface="Georgia"/>
                <a:ea typeface="Georgia"/>
                <a:cs typeface="Georgia"/>
                <a:sym typeface="Georgia"/>
              </a:rPr>
              <a:t>“Angleland” lasted until </a:t>
            </a:r>
            <a:r>
              <a:rPr lang="en-US" sz="2100" b="0" i="0" u="none" dirty="0" smtClean="0">
                <a:solidFill>
                  <a:schemeClr val="dk1"/>
                </a:solidFill>
                <a:latin typeface="Georgia"/>
                <a:ea typeface="Georgia"/>
                <a:cs typeface="Georgia"/>
                <a:sym typeface="Georgia"/>
              </a:rPr>
              <a:t>1066 </a:t>
            </a:r>
            <a:r>
              <a:rPr lang="en-US" sz="2100" b="0" i="0" u="none" dirty="0">
                <a:solidFill>
                  <a:schemeClr val="dk1"/>
                </a:solidFill>
                <a:latin typeface="Georgia"/>
                <a:ea typeface="Georgia"/>
                <a:cs typeface="Georgia"/>
                <a:sym typeface="Georgia"/>
              </a:rPr>
              <a:t>when the Normans invaded, led by William   the Conqueror. “Norman” means “Northmen.” The Normans were originally Danes who moved to northern France before invading England. With the addition of many French and Latin words, the English language began to move into its second phase, Middle English. </a:t>
            </a:r>
            <a:endParaRPr dirty="0"/>
          </a:p>
          <a:p>
            <a:pPr marL="0" marR="0" lvl="0" indent="0" algn="l" rtl="0">
              <a:lnSpc>
                <a:spcPct val="100000"/>
              </a:lnSpc>
              <a:spcBef>
                <a:spcPts val="480"/>
              </a:spcBef>
              <a:spcAft>
                <a:spcPts val="0"/>
              </a:spcAft>
              <a:buClr>
                <a:schemeClr val="accent1"/>
              </a:buClr>
              <a:buSzPts val="2040"/>
              <a:buFont typeface="Arial"/>
              <a:buNone/>
            </a:pPr>
            <a:endParaRPr sz="2400" b="0" i="0" u="none" dirty="0">
              <a:solidFill>
                <a:schemeClr val="dk1"/>
              </a:solidFill>
              <a:latin typeface="Georgia"/>
              <a:ea typeface="Georgia"/>
              <a:cs typeface="Georgia"/>
              <a:sym typeface="Georgia"/>
            </a:endParaRPr>
          </a:p>
          <a:p>
            <a:pPr marL="182563" marR="0" lvl="0" indent="-53023" algn="l" rtl="0">
              <a:spcBef>
                <a:spcPts val="480"/>
              </a:spcBef>
              <a:spcAft>
                <a:spcPts val="0"/>
              </a:spcAft>
              <a:buClr>
                <a:schemeClr val="accent1"/>
              </a:buClr>
              <a:buSzPts val="2040"/>
              <a:buFont typeface="Arial"/>
              <a:buNone/>
            </a:pPr>
            <a:endParaRPr sz="2400" b="0" i="0" u="none" dirty="0">
              <a:solidFill>
                <a:schemeClr val="dk1"/>
              </a:solidFill>
              <a:latin typeface="Georgia"/>
              <a:ea typeface="Georgia"/>
              <a:cs typeface="Georgia"/>
              <a:sym typeface="Georgia"/>
            </a:endParaRPr>
          </a:p>
        </p:txBody>
      </p:sp>
      <p:pic>
        <p:nvPicPr>
          <p:cNvPr id="269" name="Google Shape;269;p19"/>
          <p:cNvPicPr preferRelativeResize="0"/>
          <p:nvPr/>
        </p:nvPicPr>
        <p:blipFill rotWithShape="1">
          <a:blip r:embed="rId3">
            <a:alphaModFix/>
          </a:blip>
          <a:srcRect/>
          <a:stretch/>
        </p:blipFill>
        <p:spPr>
          <a:xfrm>
            <a:off x="381000" y="2590800"/>
            <a:ext cx="8305800" cy="411480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
          <p:cNvSpPr txBox="1">
            <a:spLocks noGrp="1"/>
          </p:cNvSpPr>
          <p:nvPr>
            <p:ph type="title"/>
          </p:nvPr>
        </p:nvSpPr>
        <p:spPr>
          <a:xfrm>
            <a:off x="609600" y="193040"/>
            <a:ext cx="7848600" cy="97536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2"/>
              </a:buClr>
              <a:buSzPts val="4000"/>
              <a:buFont typeface="Georgia"/>
              <a:buNone/>
            </a:pPr>
            <a:r>
              <a:rPr lang="en-US" sz="4000" b="0" i="0" u="none" dirty="0">
                <a:solidFill>
                  <a:schemeClr val="dk2"/>
                </a:solidFill>
                <a:latin typeface="Georgia"/>
                <a:ea typeface="Georgia"/>
                <a:cs typeface="Georgia"/>
                <a:sym typeface="Georgia"/>
              </a:rPr>
              <a:t>Roman Britain</a:t>
            </a:r>
            <a:endParaRPr dirty="0"/>
          </a:p>
        </p:txBody>
      </p:sp>
      <p:sp>
        <p:nvSpPr>
          <p:cNvPr id="140" name="Google Shape;140;p2"/>
          <p:cNvSpPr txBox="1">
            <a:spLocks noGrp="1"/>
          </p:cNvSpPr>
          <p:nvPr>
            <p:ph type="body" idx="1"/>
          </p:nvPr>
        </p:nvSpPr>
        <p:spPr>
          <a:xfrm>
            <a:off x="528320" y="965200"/>
            <a:ext cx="8117840" cy="5740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700"/>
              <a:buNone/>
            </a:pPr>
            <a:r>
              <a:rPr lang="en-US" sz="2000" b="0" i="0" u="none" dirty="0">
                <a:solidFill>
                  <a:schemeClr val="dk1"/>
                </a:solidFill>
                <a:latin typeface="Georgia"/>
                <a:ea typeface="Georgia"/>
                <a:cs typeface="Georgia"/>
                <a:sym typeface="Georgia"/>
              </a:rPr>
              <a:t>From </a:t>
            </a:r>
            <a:r>
              <a:rPr lang="en-US" sz="2000" b="0" i="0" u="none" dirty="0" smtClean="0">
                <a:solidFill>
                  <a:schemeClr val="dk1"/>
                </a:solidFill>
                <a:latin typeface="Georgia"/>
                <a:ea typeface="Georgia"/>
                <a:cs typeface="Georgia"/>
                <a:sym typeface="Georgia"/>
              </a:rPr>
              <a:t>c. </a:t>
            </a:r>
            <a:r>
              <a:rPr lang="en-US" sz="2000" b="1" i="0" u="none" dirty="0" smtClean="0">
                <a:solidFill>
                  <a:schemeClr val="dk1"/>
                </a:solidFill>
                <a:latin typeface="Book Antiqua" panose="02040602050305030304" pitchFamily="18" charset="0"/>
                <a:ea typeface="Georgia"/>
                <a:cs typeface="Georgia"/>
                <a:sym typeface="Georgia"/>
              </a:rPr>
              <a:t>43-449</a:t>
            </a:r>
            <a:r>
              <a:rPr lang="en-US" sz="2000" b="0" i="0" u="none" dirty="0" smtClean="0">
                <a:solidFill>
                  <a:schemeClr val="dk1"/>
                </a:solidFill>
                <a:latin typeface="Georgia"/>
                <a:ea typeface="Georgia"/>
                <a:cs typeface="Georgia"/>
                <a:sym typeface="Georgia"/>
              </a:rPr>
              <a:t> </a:t>
            </a:r>
            <a:r>
              <a:rPr lang="en-US" sz="2000" b="0" i="0" u="none" dirty="0">
                <a:solidFill>
                  <a:schemeClr val="dk1"/>
                </a:solidFill>
                <a:latin typeface="Georgia"/>
                <a:ea typeface="Georgia"/>
                <a:cs typeface="Georgia"/>
                <a:sym typeface="Georgia"/>
              </a:rPr>
              <a:t>a large area of the British Isles was ruled by </a:t>
            </a:r>
            <a:r>
              <a:rPr lang="en-US" sz="2000" b="0" i="0" u="none" dirty="0" smtClean="0">
                <a:solidFill>
                  <a:schemeClr val="dk1"/>
                </a:solidFill>
                <a:latin typeface="Georgia"/>
                <a:ea typeface="Georgia"/>
                <a:cs typeface="Georgia"/>
                <a:sym typeface="Georgia"/>
              </a:rPr>
              <a:t>the </a:t>
            </a:r>
            <a:r>
              <a:rPr lang="en-US" sz="2000" b="1" i="0" u="none" dirty="0">
                <a:solidFill>
                  <a:schemeClr val="dk1"/>
                </a:solidFill>
                <a:latin typeface="Georgia"/>
                <a:ea typeface="Georgia"/>
                <a:cs typeface="Georgia"/>
                <a:sym typeface="Georgia"/>
              </a:rPr>
              <a:t>Roman Empire</a:t>
            </a:r>
            <a:r>
              <a:rPr lang="en-US" sz="2000" b="0" i="0" u="none" dirty="0">
                <a:solidFill>
                  <a:schemeClr val="dk1"/>
                </a:solidFill>
                <a:latin typeface="Georgia"/>
                <a:ea typeface="Georgia"/>
                <a:cs typeface="Georgia"/>
                <a:sym typeface="Georgia"/>
              </a:rPr>
              <a:t>. </a:t>
            </a:r>
            <a:r>
              <a:rPr lang="en-US" sz="2000" b="0" i="0" u="none" dirty="0" smtClean="0">
                <a:solidFill>
                  <a:schemeClr val="dk1"/>
                </a:solidFill>
                <a:latin typeface="Georgia"/>
                <a:ea typeface="Georgia"/>
                <a:cs typeface="Georgia"/>
                <a:sym typeface="Georgia"/>
              </a:rPr>
              <a:t>When </a:t>
            </a:r>
            <a:r>
              <a:rPr lang="en-US" sz="2000" b="0" i="0" u="none" dirty="0">
                <a:solidFill>
                  <a:schemeClr val="dk1"/>
                </a:solidFill>
                <a:latin typeface="Georgia"/>
                <a:ea typeface="Georgia"/>
                <a:cs typeface="Georgia"/>
                <a:sym typeface="Georgia"/>
              </a:rPr>
              <a:t>Rome was threatened, the Romans departed, leaving behind structures such as these Roman baths (Bath, England). </a:t>
            </a:r>
            <a:r>
              <a:rPr lang="en-US" sz="2000" b="0" i="0" u="none" dirty="0" smtClean="0">
                <a:solidFill>
                  <a:schemeClr val="dk1"/>
                </a:solidFill>
                <a:latin typeface="Georgia"/>
                <a:ea typeface="Georgia"/>
                <a:cs typeface="Georgia"/>
                <a:sym typeface="Georgia"/>
              </a:rPr>
              <a:t>Germanic </a:t>
            </a:r>
            <a:r>
              <a:rPr lang="en-US" sz="2000" b="0" i="0" u="none" dirty="0">
                <a:solidFill>
                  <a:schemeClr val="dk1"/>
                </a:solidFill>
                <a:latin typeface="Georgia"/>
                <a:ea typeface="Georgia"/>
                <a:cs typeface="Georgia"/>
                <a:sym typeface="Georgia"/>
              </a:rPr>
              <a:t>tribes (</a:t>
            </a:r>
            <a:r>
              <a:rPr lang="en-US" sz="2000" b="1" i="0" u="none" dirty="0">
                <a:solidFill>
                  <a:schemeClr val="dk1"/>
                </a:solidFill>
                <a:latin typeface="Georgia"/>
                <a:ea typeface="Georgia"/>
                <a:cs typeface="Georgia"/>
                <a:sym typeface="Georgia"/>
              </a:rPr>
              <a:t>Angles</a:t>
            </a:r>
            <a:r>
              <a:rPr lang="en-US" sz="2000" b="0" i="0" u="none" dirty="0">
                <a:solidFill>
                  <a:schemeClr val="dk1"/>
                </a:solidFill>
                <a:latin typeface="Georgia"/>
                <a:ea typeface="Georgia"/>
                <a:cs typeface="Georgia"/>
                <a:sym typeface="Georgia"/>
              </a:rPr>
              <a:t>, </a:t>
            </a:r>
            <a:r>
              <a:rPr lang="en-US" sz="2000" b="1" i="0" u="none" dirty="0">
                <a:solidFill>
                  <a:schemeClr val="dk1"/>
                </a:solidFill>
                <a:latin typeface="Georgia"/>
                <a:ea typeface="Georgia"/>
                <a:cs typeface="Georgia"/>
                <a:sym typeface="Georgia"/>
              </a:rPr>
              <a:t>Saxons</a:t>
            </a:r>
            <a:r>
              <a:rPr lang="en-US" sz="2000" b="0" i="0" u="none" dirty="0">
                <a:solidFill>
                  <a:schemeClr val="dk1"/>
                </a:solidFill>
                <a:latin typeface="Georgia"/>
                <a:ea typeface="Georgia"/>
                <a:cs typeface="Georgia"/>
                <a:sym typeface="Georgia"/>
              </a:rPr>
              <a:t>, </a:t>
            </a:r>
            <a:r>
              <a:rPr lang="en-US" sz="2000" b="1" i="0" u="none" dirty="0" smtClean="0">
                <a:solidFill>
                  <a:schemeClr val="dk1"/>
                </a:solidFill>
                <a:latin typeface="Georgia"/>
                <a:ea typeface="Georgia"/>
                <a:cs typeface="Georgia"/>
                <a:sym typeface="Georgia"/>
              </a:rPr>
              <a:t>Jutes</a:t>
            </a:r>
            <a:r>
              <a:rPr lang="en-US" sz="2000" b="0" i="0" u="none" dirty="0" smtClean="0">
                <a:solidFill>
                  <a:schemeClr val="dk1"/>
                </a:solidFill>
                <a:latin typeface="Georgia"/>
                <a:ea typeface="Georgia"/>
                <a:cs typeface="Georgia"/>
                <a:sym typeface="Georgia"/>
              </a:rPr>
              <a:t>, </a:t>
            </a:r>
            <a:r>
              <a:rPr lang="en-US" sz="2000" b="1" i="0" u="none" dirty="0" smtClean="0">
                <a:solidFill>
                  <a:schemeClr val="dk1"/>
                </a:solidFill>
                <a:latin typeface="Georgia"/>
                <a:ea typeface="Georgia"/>
                <a:cs typeface="Georgia"/>
                <a:sym typeface="Georgia"/>
              </a:rPr>
              <a:t>Frisians</a:t>
            </a:r>
            <a:r>
              <a:rPr lang="en-US" sz="2000" b="0" i="0" u="none" dirty="0" smtClean="0">
                <a:solidFill>
                  <a:schemeClr val="dk1"/>
                </a:solidFill>
                <a:latin typeface="Georgia"/>
                <a:ea typeface="Georgia"/>
                <a:cs typeface="Georgia"/>
                <a:sym typeface="Georgia"/>
              </a:rPr>
              <a:t>) from                the mainland began </a:t>
            </a:r>
            <a:r>
              <a:rPr lang="en-US" sz="2000" b="0" i="0" u="none" dirty="0">
                <a:solidFill>
                  <a:schemeClr val="dk1"/>
                </a:solidFill>
                <a:latin typeface="Georgia"/>
                <a:ea typeface="Georgia"/>
                <a:cs typeface="Georgia"/>
                <a:sym typeface="Georgia"/>
              </a:rPr>
              <a:t>to move in. Some Britons moved toward </a:t>
            </a:r>
            <a:r>
              <a:rPr lang="en-US" sz="2000" b="0" i="0" u="none" dirty="0" smtClean="0">
                <a:solidFill>
                  <a:schemeClr val="dk1"/>
                </a:solidFill>
                <a:latin typeface="Georgia"/>
                <a:ea typeface="Georgia"/>
                <a:cs typeface="Georgia"/>
                <a:sym typeface="Georgia"/>
              </a:rPr>
              <a:t>             the </a:t>
            </a:r>
            <a:r>
              <a:rPr lang="en-US" sz="2000" b="0" i="0" u="none" dirty="0">
                <a:solidFill>
                  <a:schemeClr val="dk1"/>
                </a:solidFill>
                <a:latin typeface="Georgia"/>
                <a:ea typeface="Georgia"/>
                <a:cs typeface="Georgia"/>
                <a:sym typeface="Georgia"/>
              </a:rPr>
              <a:t>West </a:t>
            </a:r>
            <a:r>
              <a:rPr lang="en-US" sz="2000" b="0" i="0" u="none" dirty="0" smtClean="0">
                <a:solidFill>
                  <a:schemeClr val="dk1"/>
                </a:solidFill>
                <a:latin typeface="Georgia"/>
                <a:ea typeface="Georgia"/>
                <a:cs typeface="Georgia"/>
                <a:sym typeface="Georgia"/>
              </a:rPr>
              <a:t>of England, and some ended up in Brittany, France</a:t>
            </a:r>
            <a:endParaRPr dirty="0"/>
          </a:p>
          <a:p>
            <a:pPr marL="0" lvl="0" indent="0" algn="l" rtl="0">
              <a:lnSpc>
                <a:spcPct val="100000"/>
              </a:lnSpc>
              <a:spcBef>
                <a:spcPts val="480"/>
              </a:spcBef>
              <a:spcAft>
                <a:spcPts val="0"/>
              </a:spcAft>
              <a:buSzPts val="2040"/>
              <a:buNone/>
            </a:pPr>
            <a:endParaRPr sz="2400" b="0" i="0" u="none" dirty="0">
              <a:solidFill>
                <a:schemeClr val="dk1"/>
              </a:solidFill>
              <a:latin typeface="Arial"/>
              <a:ea typeface="Arial"/>
              <a:cs typeface="Arial"/>
              <a:sym typeface="Arial"/>
            </a:endParaRPr>
          </a:p>
          <a:p>
            <a:pPr marL="0" lvl="0" indent="0" algn="l" rtl="0">
              <a:lnSpc>
                <a:spcPct val="100000"/>
              </a:lnSpc>
              <a:spcBef>
                <a:spcPts val="480"/>
              </a:spcBef>
              <a:spcAft>
                <a:spcPts val="0"/>
              </a:spcAft>
              <a:buSzPts val="2040"/>
              <a:buNone/>
            </a:pPr>
            <a:endParaRPr sz="2400" b="0" i="0" u="none" dirty="0">
              <a:solidFill>
                <a:schemeClr val="dk1"/>
              </a:solidFill>
              <a:latin typeface="Arial"/>
              <a:ea typeface="Arial"/>
              <a:cs typeface="Arial"/>
              <a:sym typeface="Arial"/>
            </a:endParaRPr>
          </a:p>
          <a:p>
            <a:pPr marL="182563" lvl="0" indent="-53023" algn="l" rtl="0">
              <a:spcBef>
                <a:spcPts val="480"/>
              </a:spcBef>
              <a:spcAft>
                <a:spcPts val="0"/>
              </a:spcAft>
              <a:buSzPts val="2040"/>
              <a:buNone/>
            </a:pPr>
            <a:endParaRPr sz="2400" b="0" i="0" u="none" dirty="0">
              <a:solidFill>
                <a:schemeClr val="dk1"/>
              </a:solidFill>
              <a:latin typeface="Arial"/>
              <a:ea typeface="Arial"/>
              <a:cs typeface="Arial"/>
              <a:sym typeface="Arial"/>
            </a:endParaRPr>
          </a:p>
        </p:txBody>
      </p:sp>
      <p:pic>
        <p:nvPicPr>
          <p:cNvPr id="141" name="Google Shape;141;p2"/>
          <p:cNvPicPr preferRelativeResize="0"/>
          <p:nvPr/>
        </p:nvPicPr>
        <p:blipFill rotWithShape="1">
          <a:blip r:embed="rId3">
            <a:alphaModFix/>
          </a:blip>
          <a:srcRect/>
          <a:stretch/>
        </p:blipFill>
        <p:spPr>
          <a:xfrm>
            <a:off x="1371600" y="2966720"/>
            <a:ext cx="6156960" cy="373888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3"/>
          <p:cNvSpPr txBox="1">
            <a:spLocks noGrp="1"/>
          </p:cNvSpPr>
          <p:nvPr>
            <p:ph type="title"/>
          </p:nvPr>
        </p:nvSpPr>
        <p:spPr>
          <a:xfrm>
            <a:off x="665480" y="-81280"/>
            <a:ext cx="7772400" cy="1036320"/>
          </a:xfrm>
          <a:prstGeom prst="rect">
            <a:avLst/>
          </a:prstGeom>
          <a:noFill/>
          <a:ln>
            <a:noFill/>
          </a:ln>
        </p:spPr>
        <p:txBody>
          <a:bodyPr spcFirstLastPara="1" wrap="square" lIns="91425" tIns="45700" rIns="91425" bIns="45700" anchor="ctr" anchorCtr="0">
            <a:normAutofit fontScale="90000"/>
          </a:bodyPr>
          <a:lstStyle/>
          <a:p>
            <a:pPr algn="ctr">
              <a:buClr>
                <a:schemeClr val="dk2"/>
              </a:buClr>
              <a:buSzPts val="4000"/>
            </a:pPr>
            <a:r>
              <a:rPr lang="en-US" sz="3600" b="1" dirty="0">
                <a:solidFill>
                  <a:schemeClr val="dk1"/>
                </a:solidFill>
                <a:latin typeface="Georgia"/>
                <a:ea typeface="Georgia"/>
                <a:cs typeface="Georgia"/>
                <a:sym typeface="Georgia"/>
              </a:rPr>
              <a:t>Invasion or Migration?</a:t>
            </a:r>
            <a:r>
              <a:rPr lang="en-US" dirty="0"/>
              <a:t/>
            </a:r>
            <a:br>
              <a:rPr lang="en-US" dirty="0"/>
            </a:br>
            <a:endParaRPr dirty="0"/>
          </a:p>
        </p:txBody>
      </p:sp>
      <p:sp>
        <p:nvSpPr>
          <p:cNvPr id="147" name="Google Shape;147;p3"/>
          <p:cNvSpPr txBox="1">
            <a:spLocks noGrp="1"/>
          </p:cNvSpPr>
          <p:nvPr>
            <p:ph type="body" idx="1"/>
          </p:nvPr>
        </p:nvSpPr>
        <p:spPr>
          <a:xfrm>
            <a:off x="0" y="619760"/>
            <a:ext cx="4636770" cy="608584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360"/>
              <a:buNone/>
            </a:pPr>
            <a:r>
              <a:rPr lang="en-US" sz="1800" dirty="0" smtClean="0">
                <a:latin typeface="Georgia"/>
                <a:ea typeface="Georgia"/>
                <a:cs typeface="Georgia"/>
                <a:sym typeface="Georgia"/>
              </a:rPr>
              <a:t>As the Romans departed</a:t>
            </a:r>
            <a:r>
              <a:rPr lang="en-US" sz="1800" b="0" i="0" u="none" dirty="0" smtClean="0">
                <a:solidFill>
                  <a:schemeClr val="dk1"/>
                </a:solidFill>
                <a:latin typeface="Georgia"/>
                <a:ea typeface="Georgia"/>
                <a:cs typeface="Georgia"/>
                <a:sym typeface="Georgia"/>
              </a:rPr>
              <a:t>, Jutes began to arrive </a:t>
            </a:r>
            <a:r>
              <a:rPr lang="en-US" sz="1800" b="0" i="0" u="none" dirty="0">
                <a:solidFill>
                  <a:schemeClr val="dk1"/>
                </a:solidFill>
                <a:latin typeface="Georgia"/>
                <a:ea typeface="Georgia"/>
                <a:cs typeface="Georgia"/>
                <a:sym typeface="Georgia"/>
              </a:rPr>
              <a:t>from the peninsula of Jutland in Denmark. </a:t>
            </a:r>
            <a:r>
              <a:rPr lang="en-US" sz="1800" b="0" i="0" u="none" dirty="0" smtClean="0">
                <a:solidFill>
                  <a:schemeClr val="dk1"/>
                </a:solidFill>
                <a:latin typeface="Georgia"/>
                <a:ea typeface="Georgia"/>
                <a:cs typeface="Georgia"/>
                <a:sym typeface="Georgia"/>
              </a:rPr>
              <a:t> </a:t>
            </a:r>
            <a:r>
              <a:rPr lang="en-US" sz="1800" b="0" i="0" u="none" dirty="0">
                <a:solidFill>
                  <a:schemeClr val="dk1"/>
                </a:solidFill>
                <a:latin typeface="Georgia"/>
                <a:ea typeface="Georgia"/>
                <a:cs typeface="Georgia"/>
                <a:sym typeface="Georgia"/>
              </a:rPr>
              <a:t>Angles &amp; Saxons </a:t>
            </a:r>
            <a:r>
              <a:rPr lang="en-US" sz="1800" dirty="0" smtClean="0">
                <a:latin typeface="Georgia"/>
                <a:ea typeface="Georgia"/>
                <a:cs typeface="Georgia"/>
                <a:sym typeface="Georgia"/>
              </a:rPr>
              <a:t>from</a:t>
            </a:r>
            <a:r>
              <a:rPr lang="en-US" sz="1800" b="0" i="0" u="none" dirty="0" smtClean="0">
                <a:solidFill>
                  <a:schemeClr val="dk1"/>
                </a:solidFill>
                <a:latin typeface="Georgia"/>
                <a:ea typeface="Georgia"/>
                <a:cs typeface="Georgia"/>
                <a:sym typeface="Georgia"/>
              </a:rPr>
              <a:t> the </a:t>
            </a:r>
            <a:r>
              <a:rPr lang="en-US" sz="1800" b="0" i="0" u="none" dirty="0">
                <a:solidFill>
                  <a:schemeClr val="dk1"/>
                </a:solidFill>
                <a:latin typeface="Georgia"/>
                <a:ea typeface="Georgia"/>
                <a:cs typeface="Georgia"/>
                <a:sym typeface="Georgia"/>
              </a:rPr>
              <a:t>German coast soon </a:t>
            </a:r>
            <a:r>
              <a:rPr lang="en-US" sz="1800" b="0" i="0" u="none" dirty="0" smtClean="0">
                <a:solidFill>
                  <a:schemeClr val="dk1"/>
                </a:solidFill>
                <a:latin typeface="Georgia"/>
                <a:ea typeface="Georgia"/>
                <a:cs typeface="Georgia"/>
                <a:sym typeface="Georgia"/>
              </a:rPr>
              <a:t>followed, </a:t>
            </a:r>
            <a:r>
              <a:rPr lang="en-US" sz="1800" b="0" i="0" u="none" dirty="0">
                <a:solidFill>
                  <a:schemeClr val="dk1"/>
                </a:solidFill>
                <a:latin typeface="Georgia"/>
                <a:ea typeface="Georgia"/>
                <a:cs typeface="Georgia"/>
                <a:sym typeface="Georgia"/>
              </a:rPr>
              <a:t>along </a:t>
            </a:r>
            <a:r>
              <a:rPr lang="en-US" sz="1800" b="0" i="0" u="none" dirty="0" smtClean="0">
                <a:solidFill>
                  <a:schemeClr val="dk1"/>
                </a:solidFill>
                <a:latin typeface="Georgia"/>
                <a:ea typeface="Georgia"/>
                <a:cs typeface="Georgia"/>
                <a:sym typeface="Georgia"/>
              </a:rPr>
              <a:t>with Frisians (Dutch) and others from </a:t>
            </a:r>
            <a:r>
              <a:rPr lang="en-US" sz="1800" dirty="0" smtClean="0">
                <a:latin typeface="Georgia"/>
                <a:ea typeface="Georgia"/>
                <a:cs typeface="Georgia"/>
                <a:sym typeface="Georgia"/>
              </a:rPr>
              <a:t>the mainland</a:t>
            </a:r>
            <a:r>
              <a:rPr lang="en-US" sz="1800" b="0" i="0" u="none" dirty="0" smtClean="0">
                <a:solidFill>
                  <a:schemeClr val="dk1"/>
                </a:solidFill>
                <a:latin typeface="Georgia"/>
                <a:ea typeface="Georgia"/>
                <a:cs typeface="Georgia"/>
                <a:sym typeface="Georgia"/>
              </a:rPr>
              <a:t>.</a:t>
            </a:r>
            <a:endParaRPr sz="2800" dirty="0"/>
          </a:p>
          <a:p>
            <a:pPr marL="0" lvl="0" indent="0" algn="l" rtl="0">
              <a:lnSpc>
                <a:spcPct val="100000"/>
              </a:lnSpc>
              <a:spcBef>
                <a:spcPts val="0"/>
              </a:spcBef>
              <a:spcAft>
                <a:spcPts val="0"/>
              </a:spcAft>
              <a:buSzPts val="1360"/>
              <a:buNone/>
            </a:pPr>
            <a:endParaRPr sz="1800" b="0" i="0" u="none" dirty="0">
              <a:solidFill>
                <a:schemeClr val="dk1"/>
              </a:solidFill>
              <a:latin typeface="Georgia"/>
              <a:ea typeface="Georgia"/>
              <a:cs typeface="Georgia"/>
              <a:sym typeface="Georgia"/>
            </a:endParaRPr>
          </a:p>
          <a:p>
            <a:pPr marL="0" indent="0">
              <a:spcBef>
                <a:spcPts val="0"/>
              </a:spcBef>
              <a:buSzPts val="1360"/>
              <a:buNone/>
            </a:pPr>
            <a:r>
              <a:rPr lang="en-US" sz="1800" dirty="0" smtClean="0">
                <a:latin typeface="Georgia"/>
                <a:ea typeface="Georgia"/>
                <a:cs typeface="Georgia"/>
                <a:sym typeface="Georgia"/>
              </a:rPr>
              <a:t>In the past, most historical accounts used the word </a:t>
            </a:r>
            <a:r>
              <a:rPr lang="en-US" sz="1800" b="1" dirty="0" smtClean="0">
                <a:latin typeface="Georgia"/>
                <a:ea typeface="Georgia"/>
                <a:cs typeface="Georgia"/>
                <a:sym typeface="Georgia"/>
              </a:rPr>
              <a:t>invasion </a:t>
            </a:r>
            <a:r>
              <a:rPr lang="en-US" sz="1800" dirty="0" smtClean="0">
                <a:latin typeface="Georgia"/>
                <a:ea typeface="Georgia"/>
                <a:cs typeface="Georgia"/>
                <a:sym typeface="Georgia"/>
              </a:rPr>
              <a:t>to describe the arrival of Angles, Saxons, Jutes, Frisians, and others in England and Scotland. Today, many see this movement as a </a:t>
            </a:r>
            <a:r>
              <a:rPr lang="en-US" sz="1800" b="1" dirty="0" smtClean="0">
                <a:latin typeface="Georgia"/>
                <a:ea typeface="Georgia"/>
                <a:cs typeface="Georgia"/>
                <a:sym typeface="Georgia"/>
              </a:rPr>
              <a:t>migration</a:t>
            </a:r>
            <a:r>
              <a:rPr lang="en-US" sz="1800" dirty="0" smtClean="0">
                <a:latin typeface="Georgia"/>
                <a:ea typeface="Georgia"/>
                <a:cs typeface="Georgia"/>
                <a:sym typeface="Georgia"/>
              </a:rPr>
              <a:t> that sometimes involved conquest.  </a:t>
            </a:r>
          </a:p>
          <a:p>
            <a:pPr marL="0" indent="0">
              <a:spcBef>
                <a:spcPts val="0"/>
              </a:spcBef>
              <a:buSzPts val="1360"/>
              <a:buNone/>
            </a:pPr>
            <a:endParaRPr lang="en-US" sz="1800" dirty="0">
              <a:latin typeface="Georgia"/>
              <a:ea typeface="Georgia"/>
              <a:cs typeface="Georgia"/>
              <a:sym typeface="Georgia"/>
            </a:endParaRPr>
          </a:p>
          <a:p>
            <a:pPr marL="0" lvl="0" indent="0" algn="l" rtl="0">
              <a:lnSpc>
                <a:spcPct val="100000"/>
              </a:lnSpc>
              <a:spcBef>
                <a:spcPts val="0"/>
              </a:spcBef>
              <a:spcAft>
                <a:spcPts val="0"/>
              </a:spcAft>
              <a:buSzPts val="1360"/>
              <a:buNone/>
            </a:pPr>
            <a:r>
              <a:rPr lang="en-US" sz="1800" dirty="0" smtClean="0">
                <a:latin typeface="Georgia"/>
                <a:ea typeface="Georgia"/>
                <a:cs typeface="Georgia"/>
                <a:sym typeface="Georgia"/>
              </a:rPr>
              <a:t>V</a:t>
            </a:r>
            <a:r>
              <a:rPr lang="en-US" sz="1800" b="0" i="0" u="none" dirty="0" smtClean="0">
                <a:solidFill>
                  <a:schemeClr val="dk1"/>
                </a:solidFill>
                <a:latin typeface="Georgia"/>
                <a:ea typeface="Georgia"/>
                <a:cs typeface="Georgia"/>
                <a:sym typeface="Georgia"/>
              </a:rPr>
              <a:t>iking </a:t>
            </a:r>
            <a:r>
              <a:rPr lang="en-US" sz="1800" b="0" i="0" u="none" dirty="0">
                <a:solidFill>
                  <a:schemeClr val="dk1"/>
                </a:solidFill>
                <a:latin typeface="Georgia"/>
                <a:ea typeface="Georgia"/>
                <a:cs typeface="Georgia"/>
                <a:sym typeface="Georgia"/>
              </a:rPr>
              <a:t>raids and </a:t>
            </a:r>
            <a:r>
              <a:rPr lang="en-US" sz="1800" b="0" i="0" u="none" dirty="0" smtClean="0">
                <a:solidFill>
                  <a:schemeClr val="dk1"/>
                </a:solidFill>
                <a:latin typeface="Georgia"/>
                <a:ea typeface="Georgia"/>
                <a:cs typeface="Georgia"/>
                <a:sym typeface="Georgia"/>
              </a:rPr>
              <a:t>settlements were </a:t>
            </a:r>
            <a:r>
              <a:rPr lang="en-US" sz="2800" dirty="0" smtClean="0">
                <a:ea typeface="Georgia"/>
              </a:rPr>
              <a:t> </a:t>
            </a:r>
            <a:r>
              <a:rPr lang="en-US" sz="1800" b="0" i="0" u="none" dirty="0" smtClean="0">
                <a:solidFill>
                  <a:schemeClr val="dk1"/>
                </a:solidFill>
                <a:latin typeface="Georgia"/>
                <a:ea typeface="Georgia"/>
                <a:cs typeface="Georgia"/>
                <a:sym typeface="Georgia"/>
              </a:rPr>
              <a:t>common </a:t>
            </a:r>
            <a:r>
              <a:rPr lang="en-US" sz="1800" b="0" i="0" u="none" dirty="0">
                <a:solidFill>
                  <a:schemeClr val="dk1"/>
                </a:solidFill>
                <a:latin typeface="Georgia"/>
                <a:ea typeface="Georgia"/>
                <a:cs typeface="Georgia"/>
                <a:sym typeface="Georgia"/>
              </a:rPr>
              <a:t>northern areas across the </a:t>
            </a:r>
            <a:r>
              <a:rPr lang="en-US" sz="1800" b="0" i="0" u="none" dirty="0" smtClean="0">
                <a:solidFill>
                  <a:schemeClr val="dk1"/>
                </a:solidFill>
                <a:latin typeface="Georgia"/>
                <a:ea typeface="Georgia"/>
                <a:cs typeface="Georgia"/>
                <a:sym typeface="Georgia"/>
              </a:rPr>
              <a:t>isles </a:t>
            </a:r>
            <a:r>
              <a:rPr lang="en-US" sz="1800" dirty="0">
                <a:latin typeface="Georgia"/>
                <a:ea typeface="Georgia"/>
                <a:cs typeface="Georgia"/>
                <a:sym typeface="Georgia"/>
              </a:rPr>
              <a:t> </a:t>
            </a:r>
            <a:r>
              <a:rPr lang="en-US" sz="1800" dirty="0" smtClean="0">
                <a:latin typeface="Georgia"/>
                <a:ea typeface="Georgia"/>
                <a:cs typeface="Georgia"/>
                <a:sym typeface="Georgia"/>
              </a:rPr>
              <a:t>   in 700-900</a:t>
            </a:r>
            <a:r>
              <a:rPr lang="en-US" sz="1800" b="0" i="0" u="none" dirty="0" smtClean="0">
                <a:solidFill>
                  <a:schemeClr val="dk1"/>
                </a:solidFill>
                <a:latin typeface="Georgia"/>
                <a:ea typeface="Georgia"/>
                <a:cs typeface="Georgia"/>
                <a:sym typeface="Georgia"/>
              </a:rPr>
              <a:t>. </a:t>
            </a:r>
            <a:r>
              <a:rPr lang="en-US" sz="1800" b="0" i="0" u="none" dirty="0">
                <a:solidFill>
                  <a:schemeClr val="dk1"/>
                </a:solidFill>
                <a:latin typeface="Georgia"/>
                <a:ea typeface="Georgia"/>
                <a:cs typeface="Georgia"/>
                <a:sym typeface="Georgia"/>
              </a:rPr>
              <a:t>Christian </a:t>
            </a:r>
            <a:r>
              <a:rPr lang="en-US" sz="1800" b="0" i="0" u="none" dirty="0" smtClean="0">
                <a:solidFill>
                  <a:schemeClr val="dk1"/>
                </a:solidFill>
                <a:latin typeface="Georgia"/>
                <a:ea typeface="Georgia"/>
                <a:cs typeface="Georgia"/>
                <a:sym typeface="Georgia"/>
              </a:rPr>
              <a:t>monks </a:t>
            </a:r>
            <a:r>
              <a:rPr lang="en-US" sz="1800" b="0" i="0" u="none" dirty="0">
                <a:solidFill>
                  <a:schemeClr val="dk1"/>
                </a:solidFill>
                <a:latin typeface="Georgia"/>
                <a:ea typeface="Georgia"/>
                <a:cs typeface="Georgia"/>
                <a:sym typeface="Georgia"/>
              </a:rPr>
              <a:t>had </a:t>
            </a:r>
            <a:r>
              <a:rPr lang="en-US" sz="1800" b="0" i="0" u="none" dirty="0" smtClean="0">
                <a:solidFill>
                  <a:schemeClr val="dk1"/>
                </a:solidFill>
                <a:latin typeface="Georgia"/>
                <a:ea typeface="Georgia"/>
                <a:cs typeface="Georgia"/>
                <a:sym typeface="Georgia"/>
              </a:rPr>
              <a:t>a </a:t>
            </a:r>
            <a:r>
              <a:rPr lang="en-US" sz="1800" b="0" i="0" u="none" dirty="0">
                <a:solidFill>
                  <a:schemeClr val="dk1"/>
                </a:solidFill>
                <a:latin typeface="Georgia"/>
                <a:ea typeface="Georgia"/>
                <a:cs typeface="Georgia"/>
                <a:sym typeface="Georgia"/>
              </a:rPr>
              <a:t>prayer: “Lord, save us </a:t>
            </a:r>
            <a:r>
              <a:rPr lang="en-US" sz="1800" dirty="0" smtClean="0">
                <a:latin typeface="Georgia"/>
                <a:ea typeface="Georgia"/>
                <a:cs typeface="Georgia"/>
                <a:sym typeface="Georgia"/>
              </a:rPr>
              <a:t>from the fury of the Northmen.”</a:t>
            </a:r>
            <a:r>
              <a:rPr lang="en-US" sz="1800" b="0" i="0" u="none" dirty="0" smtClean="0">
                <a:solidFill>
                  <a:schemeClr val="dk1"/>
                </a:solidFill>
                <a:latin typeface="Georgia"/>
                <a:ea typeface="Georgia"/>
                <a:cs typeface="Georgia"/>
                <a:sym typeface="Georgia"/>
              </a:rPr>
              <a:t> </a:t>
            </a:r>
            <a:endParaRPr sz="2800" dirty="0"/>
          </a:p>
          <a:p>
            <a:pPr marL="0" lvl="0" indent="0" algn="l" rtl="0">
              <a:lnSpc>
                <a:spcPct val="100000"/>
              </a:lnSpc>
              <a:spcBef>
                <a:spcPts val="0"/>
              </a:spcBef>
              <a:spcAft>
                <a:spcPts val="0"/>
              </a:spcAft>
              <a:buSzPts val="1360"/>
              <a:buNone/>
            </a:pPr>
            <a:endParaRPr sz="1600" b="0" i="0" u="none" dirty="0">
              <a:solidFill>
                <a:schemeClr val="dk1"/>
              </a:solidFill>
              <a:latin typeface="Georgia"/>
              <a:ea typeface="Georgia"/>
              <a:cs typeface="Georgia"/>
              <a:sym typeface="Georgia"/>
            </a:endParaRPr>
          </a:p>
          <a:p>
            <a:pPr marL="0" lvl="0" indent="0" algn="l" rtl="0">
              <a:lnSpc>
                <a:spcPct val="100000"/>
              </a:lnSpc>
              <a:spcBef>
                <a:spcPts val="0"/>
              </a:spcBef>
              <a:spcAft>
                <a:spcPts val="0"/>
              </a:spcAft>
              <a:buSzPts val="1360"/>
              <a:buNone/>
            </a:pPr>
            <a:endParaRPr dirty="0"/>
          </a:p>
        </p:txBody>
      </p:sp>
      <p:pic>
        <p:nvPicPr>
          <p:cNvPr id="148" name="Google Shape;148;p3"/>
          <p:cNvPicPr preferRelativeResize="0"/>
          <p:nvPr/>
        </p:nvPicPr>
        <p:blipFill rotWithShape="1">
          <a:blip r:embed="rId3">
            <a:alphaModFix/>
          </a:blip>
          <a:srcRect/>
          <a:stretch/>
        </p:blipFill>
        <p:spPr>
          <a:xfrm>
            <a:off x="4561840" y="599440"/>
            <a:ext cx="4582160" cy="545592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4"/>
          <p:cNvSpPr txBox="1">
            <a:spLocks noGrp="1"/>
          </p:cNvSpPr>
          <p:nvPr>
            <p:ph type="title"/>
          </p:nvPr>
        </p:nvSpPr>
        <p:spPr>
          <a:xfrm>
            <a:off x="0" y="355600"/>
            <a:ext cx="9144000" cy="1778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2400"/>
              <a:buFont typeface="Arial"/>
              <a:buNone/>
            </a:pPr>
            <a:r>
              <a:rPr lang="en-US" sz="2000" b="1" i="0" u="none" dirty="0">
                <a:solidFill>
                  <a:schemeClr val="dk1"/>
                </a:solidFill>
                <a:latin typeface="Georgia" panose="02040502050405020303" pitchFamily="18" charset="0"/>
                <a:sym typeface="Arial"/>
              </a:rPr>
              <a:t>The Venerable Bede (672-735) </a:t>
            </a:r>
            <a:r>
              <a:rPr lang="en-US" sz="2000" b="1" i="0" u="none" dirty="0" smtClean="0">
                <a:solidFill>
                  <a:schemeClr val="dk1"/>
                </a:solidFill>
                <a:latin typeface="Georgia" panose="02040502050405020303" pitchFamily="18" charset="0"/>
                <a:sym typeface="Arial"/>
              </a:rPr>
              <a:t>promoted </a:t>
            </a:r>
            <a:r>
              <a:rPr lang="en-US" sz="2000" b="1" i="0" u="none" dirty="0">
                <a:solidFill>
                  <a:schemeClr val="dk1"/>
                </a:solidFill>
                <a:latin typeface="Georgia" panose="02040502050405020303" pitchFamily="18" charset="0"/>
                <a:sym typeface="Arial"/>
              </a:rPr>
              <a:t>the idea that the Anglo-Saxons and Jutes had displaced the Britons in an “invasion.” The reality is more complex and involves the gradual integration of native Britons with several groups coming from the East. </a:t>
            </a:r>
            <a:r>
              <a:rPr lang="en-US" sz="2000" b="1" dirty="0">
                <a:solidFill>
                  <a:schemeClr val="dk1"/>
                </a:solidFill>
                <a:latin typeface="Georgia" panose="02040502050405020303" pitchFamily="18" charset="0"/>
              </a:rPr>
              <a:t/>
            </a:r>
            <a:br>
              <a:rPr lang="en-US" sz="2000" b="1" dirty="0">
                <a:solidFill>
                  <a:schemeClr val="dk1"/>
                </a:solidFill>
                <a:latin typeface="Georgia" panose="02040502050405020303" pitchFamily="18" charset="0"/>
              </a:rPr>
            </a:br>
            <a:r>
              <a:rPr lang="en-US" sz="2000" b="1" dirty="0" smtClean="0">
                <a:solidFill>
                  <a:schemeClr val="dk1"/>
                </a:solidFill>
                <a:latin typeface="Georgia" panose="02040502050405020303" pitchFamily="18" charset="0"/>
              </a:rPr>
              <a:t>Many Britons stayed and mingled with the newcomers.</a:t>
            </a:r>
            <a:endParaRPr sz="3600" b="1" dirty="0">
              <a:latin typeface="Georgia" panose="02040502050405020303" pitchFamily="18" charset="0"/>
            </a:endParaRPr>
          </a:p>
        </p:txBody>
      </p:sp>
      <p:sp>
        <p:nvSpPr>
          <p:cNvPr id="154" name="Google Shape;154;p4"/>
          <p:cNvSpPr txBox="1">
            <a:spLocks noGrp="1"/>
          </p:cNvSpPr>
          <p:nvPr>
            <p:ph type="body" idx="1"/>
          </p:nvPr>
        </p:nvSpPr>
        <p:spPr>
          <a:xfrm>
            <a:off x="4648200" y="1673225"/>
            <a:ext cx="4038600" cy="4718050"/>
          </a:xfrm>
          <a:prstGeom prst="rect">
            <a:avLst/>
          </a:prstGeom>
          <a:noFill/>
          <a:ln>
            <a:noFill/>
          </a:ln>
        </p:spPr>
        <p:txBody>
          <a:bodyPr spcFirstLastPara="1" wrap="square" lIns="91425" tIns="45700" rIns="91425" bIns="45700" anchor="t" anchorCtr="0">
            <a:noAutofit/>
          </a:bodyPr>
          <a:lstStyle/>
          <a:p>
            <a:pPr marL="182563" marR="0" lvl="0" indent="-53023" algn="l" rtl="0">
              <a:spcBef>
                <a:spcPts val="0"/>
              </a:spcBef>
              <a:spcAft>
                <a:spcPts val="0"/>
              </a:spcAft>
              <a:buClr>
                <a:schemeClr val="accent1"/>
              </a:buClr>
              <a:buSzPts val="2040"/>
              <a:buFont typeface="Arial"/>
              <a:buNone/>
            </a:pPr>
            <a:endParaRPr sz="2400" dirty="0">
              <a:solidFill>
                <a:schemeClr val="dk1"/>
              </a:solidFill>
              <a:latin typeface="Arial"/>
              <a:ea typeface="Arial"/>
              <a:cs typeface="Arial"/>
              <a:sym typeface="Arial"/>
            </a:endParaRPr>
          </a:p>
        </p:txBody>
      </p:sp>
      <p:pic>
        <p:nvPicPr>
          <p:cNvPr id="155" name="Google Shape;155;p4" descr="\\poquoson.org\pcps\Userdata\PHS\Faculty\10000910\Desktop\Beowulf Map 1.jpg"/>
          <p:cNvPicPr preferRelativeResize="0">
            <a:picLocks noGrp="1"/>
          </p:cNvPicPr>
          <p:nvPr>
            <p:ph type="body" idx="2"/>
          </p:nvPr>
        </p:nvPicPr>
        <p:blipFill rotWithShape="1">
          <a:blip r:embed="rId3">
            <a:alphaModFix/>
          </a:blip>
          <a:srcRect/>
          <a:stretch/>
        </p:blipFill>
        <p:spPr>
          <a:xfrm>
            <a:off x="4518025" y="2274887"/>
            <a:ext cx="4648200" cy="4572000"/>
          </a:xfrm>
          <a:prstGeom prst="rect">
            <a:avLst/>
          </a:prstGeom>
          <a:noFill/>
          <a:ln>
            <a:noFill/>
          </a:ln>
        </p:spPr>
      </p:pic>
      <p:pic>
        <p:nvPicPr>
          <p:cNvPr id="156" name="Google Shape;156;p4" descr="\\poquoson.org\pcps\Userdata\PHS\Faculty\10000910\Desktop\Beowulf Map 2.jpg"/>
          <p:cNvPicPr preferRelativeResize="0"/>
          <p:nvPr/>
        </p:nvPicPr>
        <p:blipFill rotWithShape="1">
          <a:blip r:embed="rId4">
            <a:alphaModFix/>
          </a:blip>
          <a:srcRect/>
          <a:stretch/>
        </p:blipFill>
        <p:spPr>
          <a:xfrm>
            <a:off x="0" y="2286000"/>
            <a:ext cx="4495800" cy="457200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741680" y="-198304"/>
            <a:ext cx="7757160" cy="584384"/>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4000" dirty="0" smtClean="0">
                <a:solidFill>
                  <a:schemeClr val="dk2"/>
                </a:solidFill>
                <a:latin typeface="Arial"/>
                <a:ea typeface="Arial"/>
                <a:cs typeface="Arial"/>
                <a:sym typeface="Arial"/>
              </a:rPr>
              <a:t>   </a:t>
            </a:r>
            <a:r>
              <a:rPr lang="en-US" dirty="0">
                <a:solidFill>
                  <a:srgbClr val="FFFF00"/>
                </a:solidFill>
              </a:rPr>
              <a:t> </a:t>
            </a:r>
            <a:r>
              <a:rPr lang="en-US" dirty="0" smtClean="0">
                <a:solidFill>
                  <a:srgbClr val="FFFF00"/>
                </a:solidFill>
              </a:rPr>
              <a:t>                </a:t>
            </a:r>
            <a:r>
              <a:rPr lang="en-US" sz="3100" dirty="0" smtClean="0">
                <a:solidFill>
                  <a:srgbClr val="FFFF00"/>
                </a:solidFill>
                <a:latin typeface="Georgia" panose="02040502050405020303" pitchFamily="18" charset="0"/>
                <a:sym typeface="Arial"/>
              </a:rPr>
              <a:t>“ANGLELAND”</a:t>
            </a:r>
            <a:endParaRPr sz="3100" dirty="0">
              <a:solidFill>
                <a:srgbClr val="FFFF00"/>
              </a:solidFill>
              <a:latin typeface="Georgia" panose="02040502050405020303" pitchFamily="18" charset="0"/>
              <a:sym typeface="Arial"/>
            </a:endParaRPr>
          </a:p>
        </p:txBody>
      </p:sp>
      <p:sp>
        <p:nvSpPr>
          <p:cNvPr id="162" name="Google Shape;162;p5"/>
          <p:cNvSpPr txBox="1">
            <a:spLocks noGrp="1"/>
          </p:cNvSpPr>
          <p:nvPr>
            <p:ph type="body" idx="1"/>
          </p:nvPr>
        </p:nvSpPr>
        <p:spPr>
          <a:xfrm>
            <a:off x="33337" y="381000"/>
            <a:ext cx="9110662" cy="6461125"/>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chemeClr val="accent1"/>
              </a:buClr>
              <a:buSzPts val="1700"/>
              <a:buNone/>
            </a:pPr>
            <a:r>
              <a:rPr lang="en-US" sz="1600" b="1" i="0" dirty="0" smtClean="0">
                <a:solidFill>
                  <a:schemeClr val="dk1"/>
                </a:solidFill>
                <a:latin typeface="Georgia"/>
                <a:ea typeface="Georgia"/>
                <a:cs typeface="Georgia"/>
                <a:sym typeface="Georgia"/>
              </a:rPr>
              <a:t>Anglo-Saxon </a:t>
            </a:r>
            <a:r>
              <a:rPr lang="en-US" sz="1600" b="1" i="0" dirty="0">
                <a:solidFill>
                  <a:schemeClr val="dk1"/>
                </a:solidFill>
                <a:latin typeface="Georgia"/>
                <a:ea typeface="Georgia"/>
                <a:cs typeface="Georgia"/>
                <a:sym typeface="Georgia"/>
              </a:rPr>
              <a:t>England </a:t>
            </a:r>
            <a:r>
              <a:rPr lang="en-US" sz="1600" b="1" dirty="0" smtClean="0">
                <a:latin typeface="Georgia"/>
                <a:ea typeface="Georgia"/>
                <a:cs typeface="Georgia"/>
                <a:sym typeface="Georgia"/>
              </a:rPr>
              <a:t>was called </a:t>
            </a:r>
            <a:r>
              <a:rPr lang="en-US" sz="1600" b="1" i="0" dirty="0" smtClean="0">
                <a:solidFill>
                  <a:schemeClr val="dk1"/>
                </a:solidFill>
                <a:latin typeface="Georgia"/>
                <a:ea typeface="Georgia"/>
                <a:cs typeface="Georgia"/>
                <a:sym typeface="Georgia"/>
              </a:rPr>
              <a:t>“Angleland” </a:t>
            </a:r>
            <a:r>
              <a:rPr lang="en-US" sz="1600" b="1" dirty="0" smtClean="0">
                <a:latin typeface="Georgia"/>
                <a:ea typeface="Georgia"/>
                <a:cs typeface="Georgia"/>
                <a:sym typeface="Georgia"/>
              </a:rPr>
              <a:t>(England). The people mostly </a:t>
            </a:r>
            <a:r>
              <a:rPr lang="en-US" sz="1600" b="1" dirty="0" smtClean="0">
                <a:latin typeface="Georgia"/>
                <a:sym typeface="Georgia"/>
              </a:rPr>
              <a:t>called themselves “Englisc.”  The term “Anglo-Saxon” appears in the 700s and was used by continental Europeans. J.R.R. Tolkien, a scholar of ancient languages, translated and championed </a:t>
            </a:r>
            <a:r>
              <a:rPr lang="en-US" sz="1600" b="1" i="1" dirty="0" smtClean="0">
                <a:latin typeface="Georgia"/>
                <a:sym typeface="Georgia"/>
              </a:rPr>
              <a:t>Beowulf</a:t>
            </a:r>
            <a:r>
              <a:rPr lang="en-US" sz="1600" b="1" dirty="0" smtClean="0">
                <a:latin typeface="Georgia"/>
                <a:sym typeface="Georgia"/>
              </a:rPr>
              <a:t>  before writing </a:t>
            </a:r>
            <a:r>
              <a:rPr lang="en-US" sz="1600" b="1" i="1" dirty="0" smtClean="0">
                <a:latin typeface="Georgia"/>
                <a:sym typeface="Georgia"/>
              </a:rPr>
              <a:t>The Hobbit </a:t>
            </a:r>
            <a:r>
              <a:rPr lang="en-US" sz="1600" b="1" dirty="0" smtClean="0">
                <a:latin typeface="Georgia"/>
                <a:sym typeface="Georgia"/>
              </a:rPr>
              <a:t>and </a:t>
            </a:r>
            <a:r>
              <a:rPr lang="en-US" sz="1600" b="1" i="1" dirty="0" smtClean="0">
                <a:latin typeface="Georgia"/>
                <a:sym typeface="Georgia"/>
              </a:rPr>
              <a:t>The</a:t>
            </a:r>
            <a:r>
              <a:rPr lang="en-US" sz="1600" b="1" dirty="0" smtClean="0">
                <a:latin typeface="Georgia"/>
                <a:sym typeface="Georgia"/>
              </a:rPr>
              <a:t> </a:t>
            </a:r>
            <a:r>
              <a:rPr lang="en-US" sz="1600" b="1" i="1" dirty="0" smtClean="0">
                <a:latin typeface="Georgia"/>
                <a:sym typeface="Georgia"/>
              </a:rPr>
              <a:t>Lord of the Rings</a:t>
            </a:r>
            <a:r>
              <a:rPr lang="en-US" sz="1600" b="1" dirty="0" smtClean="0">
                <a:latin typeface="Georgia"/>
                <a:sym typeface="Georgia"/>
              </a:rPr>
              <a:t>.   </a:t>
            </a:r>
            <a:endParaRPr sz="1600" dirty="0"/>
          </a:p>
          <a:p>
            <a:pPr marL="182562" marR="0" lvl="0" indent="-53022" algn="ctr" rtl="0">
              <a:lnSpc>
                <a:spcPct val="90000"/>
              </a:lnSpc>
              <a:spcBef>
                <a:spcPts val="480"/>
              </a:spcBef>
              <a:spcAft>
                <a:spcPts val="0"/>
              </a:spcAft>
              <a:buClr>
                <a:schemeClr val="accent1"/>
              </a:buClr>
              <a:buSzPts val="2040"/>
              <a:buFont typeface="Arial"/>
              <a:buNone/>
            </a:pPr>
            <a:endParaRPr sz="1100" b="1" i="0" u="none" dirty="0">
              <a:solidFill>
                <a:schemeClr val="dk1"/>
              </a:solidFill>
              <a:latin typeface="Georgia"/>
              <a:ea typeface="Georgia"/>
              <a:cs typeface="Georgia"/>
              <a:sym typeface="Georgia"/>
            </a:endParaRPr>
          </a:p>
          <a:p>
            <a:pPr marL="730250" marR="0" lvl="2" indent="-182562" algn="l" rtl="0">
              <a:lnSpc>
                <a:spcPct val="90000"/>
              </a:lnSpc>
              <a:spcBef>
                <a:spcPts val="320"/>
              </a:spcBef>
              <a:spcAft>
                <a:spcPts val="0"/>
              </a:spcAft>
              <a:buClr>
                <a:schemeClr val="accent1"/>
              </a:buClr>
              <a:buSzPts val="1440"/>
              <a:buFont typeface="Arial"/>
              <a:buChar char="•"/>
            </a:pPr>
            <a:r>
              <a:rPr lang="en-US" sz="1600" b="1" i="0" u="sng" strike="noStrike" cap="none" dirty="0" smtClean="0">
                <a:solidFill>
                  <a:schemeClr val="dk1"/>
                </a:solidFill>
                <a:latin typeface="Georgia"/>
                <a:ea typeface="Georgia"/>
                <a:cs typeface="Georgia"/>
                <a:sym typeface="Georgia"/>
              </a:rPr>
              <a:t>Language</a:t>
            </a:r>
            <a:r>
              <a:rPr lang="en-US" sz="1600" b="1" i="0" strike="noStrike" cap="none" dirty="0" smtClean="0">
                <a:solidFill>
                  <a:schemeClr val="dk1"/>
                </a:solidFill>
                <a:latin typeface="Georgia"/>
                <a:ea typeface="Georgia"/>
                <a:cs typeface="Georgia"/>
                <a:sym typeface="Georgia"/>
              </a:rPr>
              <a:t> -</a:t>
            </a:r>
            <a:r>
              <a:rPr lang="en-US" sz="1600" b="0" i="0" strike="noStrike" cap="none" dirty="0" smtClean="0">
                <a:solidFill>
                  <a:schemeClr val="dk1"/>
                </a:solidFill>
                <a:latin typeface="Georgia"/>
                <a:ea typeface="Georgia"/>
                <a:cs typeface="Georgia"/>
                <a:sym typeface="Georgia"/>
              </a:rPr>
              <a:t> </a:t>
            </a:r>
            <a:r>
              <a:rPr lang="en-US" sz="1600" b="1" i="0" u="none" strike="noStrike" cap="none" dirty="0" smtClean="0">
                <a:solidFill>
                  <a:schemeClr val="bg2"/>
                </a:solidFill>
                <a:latin typeface="Georgia"/>
                <a:ea typeface="Georgia"/>
                <a:cs typeface="Georgia"/>
                <a:sym typeface="Georgia"/>
              </a:rPr>
              <a:t>Old English</a:t>
            </a:r>
            <a:r>
              <a:rPr lang="en-US" sz="1600" b="0" i="0" u="none" strike="noStrike" cap="none" dirty="0" smtClean="0">
                <a:solidFill>
                  <a:schemeClr val="dk1"/>
                </a:solidFill>
                <a:latin typeface="Georgia"/>
                <a:ea typeface="Georgia"/>
                <a:cs typeface="Georgia"/>
                <a:sym typeface="Georgia"/>
              </a:rPr>
              <a:t> (Anglo-Saxon German – there is some dispute about this)</a:t>
            </a:r>
            <a:endParaRPr dirty="0"/>
          </a:p>
          <a:p>
            <a:pPr marL="730250" marR="0" lvl="2" indent="-182562" algn="l" rtl="0">
              <a:lnSpc>
                <a:spcPct val="90000"/>
              </a:lnSpc>
              <a:spcBef>
                <a:spcPts val="320"/>
              </a:spcBef>
              <a:spcAft>
                <a:spcPts val="0"/>
              </a:spcAft>
              <a:buClr>
                <a:schemeClr val="accent1"/>
              </a:buClr>
              <a:buSzPts val="1440"/>
              <a:buFont typeface="Arial"/>
              <a:buChar char="•"/>
            </a:pPr>
            <a:r>
              <a:rPr lang="en-US" sz="1600" b="1" i="0" u="sng" strike="noStrike" cap="none" dirty="0">
                <a:solidFill>
                  <a:schemeClr val="dk1"/>
                </a:solidFill>
                <a:latin typeface="Georgia"/>
                <a:ea typeface="Georgia"/>
                <a:cs typeface="Georgia"/>
                <a:sym typeface="Georgia"/>
              </a:rPr>
              <a:t>Heroic </a:t>
            </a:r>
            <a:r>
              <a:rPr lang="en-US" sz="1600" b="1" i="0" u="sng" strike="noStrike" cap="none" dirty="0" smtClean="0">
                <a:solidFill>
                  <a:schemeClr val="dk1"/>
                </a:solidFill>
                <a:latin typeface="Georgia"/>
                <a:ea typeface="Georgia"/>
                <a:cs typeface="Georgia"/>
                <a:sym typeface="Georgia"/>
              </a:rPr>
              <a:t>Ideals</a:t>
            </a:r>
            <a:r>
              <a:rPr lang="en-US" sz="1600" b="1" i="0" strike="noStrike" cap="none" dirty="0" smtClean="0">
                <a:solidFill>
                  <a:schemeClr val="dk1"/>
                </a:solidFill>
                <a:latin typeface="Georgia"/>
                <a:ea typeface="Georgia"/>
                <a:cs typeface="Georgia"/>
                <a:sym typeface="Georgia"/>
              </a:rPr>
              <a:t> -</a:t>
            </a:r>
            <a:r>
              <a:rPr lang="en-US" sz="1600" b="0" i="0" u="none" strike="noStrike" cap="none" dirty="0" smtClean="0">
                <a:solidFill>
                  <a:schemeClr val="dk1"/>
                </a:solidFill>
                <a:latin typeface="Georgia"/>
                <a:ea typeface="Georgia"/>
                <a:cs typeface="Georgia"/>
                <a:sym typeface="Georgia"/>
              </a:rPr>
              <a:t> Courage</a:t>
            </a:r>
            <a:r>
              <a:rPr lang="en-US" sz="1600" b="0" i="0" u="none" strike="noStrike" cap="none" dirty="0">
                <a:solidFill>
                  <a:schemeClr val="dk1"/>
                </a:solidFill>
                <a:latin typeface="Georgia"/>
                <a:ea typeface="Georgia"/>
                <a:cs typeface="Georgia"/>
                <a:sym typeface="Georgia"/>
              </a:rPr>
              <a:t>, loyalty, valor, courtesy, generosity</a:t>
            </a:r>
            <a:endParaRPr dirty="0"/>
          </a:p>
          <a:p>
            <a:pPr marL="730250" marR="0" lvl="2" indent="-182562" algn="l" rtl="0">
              <a:lnSpc>
                <a:spcPct val="90000"/>
              </a:lnSpc>
              <a:spcBef>
                <a:spcPts val="320"/>
              </a:spcBef>
              <a:spcAft>
                <a:spcPts val="0"/>
              </a:spcAft>
              <a:buClr>
                <a:schemeClr val="accent1"/>
              </a:buClr>
              <a:buSzPts val="1440"/>
              <a:buFont typeface="Arial"/>
              <a:buChar char="•"/>
            </a:pPr>
            <a:r>
              <a:rPr lang="en-US" sz="1600" b="1" i="0" u="sng" strike="noStrike" cap="none" dirty="0">
                <a:solidFill>
                  <a:schemeClr val="dk1"/>
                </a:solidFill>
                <a:latin typeface="Georgia"/>
                <a:ea typeface="Georgia"/>
                <a:cs typeface="Georgia"/>
                <a:sym typeface="Georgia"/>
              </a:rPr>
              <a:t>Societal </a:t>
            </a:r>
            <a:r>
              <a:rPr lang="en-US" sz="1600" b="1" i="0" u="sng" strike="noStrike" cap="none" dirty="0" smtClean="0">
                <a:solidFill>
                  <a:schemeClr val="dk1"/>
                </a:solidFill>
                <a:latin typeface="Georgia"/>
                <a:ea typeface="Georgia"/>
                <a:cs typeface="Georgia"/>
                <a:sym typeface="Georgia"/>
              </a:rPr>
              <a:t>Structure</a:t>
            </a:r>
            <a:r>
              <a:rPr lang="en-US" sz="1600" b="1" i="0" strike="noStrike" cap="none" dirty="0" smtClean="0">
                <a:solidFill>
                  <a:schemeClr val="dk1"/>
                </a:solidFill>
                <a:latin typeface="Georgia"/>
                <a:ea typeface="Georgia"/>
                <a:cs typeface="Georgia"/>
                <a:sym typeface="Georgia"/>
              </a:rPr>
              <a:t> -</a:t>
            </a:r>
            <a:r>
              <a:rPr lang="en-US" sz="1600" b="0" i="0" u="none" strike="noStrike" cap="none" dirty="0" smtClean="0">
                <a:solidFill>
                  <a:schemeClr val="dk1"/>
                </a:solidFill>
                <a:latin typeface="Georgia"/>
                <a:ea typeface="Georgia"/>
                <a:cs typeface="Georgia"/>
                <a:sym typeface="Georgia"/>
              </a:rPr>
              <a:t> Family-</a:t>
            </a:r>
            <a:r>
              <a:rPr lang="en-US" sz="1600" b="0" i="0" u="none" strike="noStrike" cap="none" dirty="0">
                <a:solidFill>
                  <a:schemeClr val="dk1"/>
                </a:solidFill>
                <a:latin typeface="Georgia"/>
                <a:ea typeface="Georgia"/>
                <a:cs typeface="Georgia"/>
                <a:sym typeface="Georgia"/>
              </a:rPr>
              <a:t>&gt; Clan-&gt; Tribe-&gt; Kingdom.</a:t>
            </a:r>
            <a:endParaRPr dirty="0"/>
          </a:p>
          <a:p>
            <a:pPr marL="730250" marR="0" lvl="2" indent="-182562" algn="l" rtl="0">
              <a:lnSpc>
                <a:spcPct val="90000"/>
              </a:lnSpc>
              <a:spcBef>
                <a:spcPts val="320"/>
              </a:spcBef>
              <a:spcAft>
                <a:spcPts val="0"/>
              </a:spcAft>
              <a:buClr>
                <a:schemeClr val="accent1"/>
              </a:buClr>
              <a:buSzPts val="1440"/>
              <a:buFont typeface="Arial"/>
              <a:buChar char="•"/>
            </a:pPr>
            <a:r>
              <a:rPr lang="en-US" sz="1600" b="1" i="0" u="sng" strike="noStrike" cap="none" dirty="0" smtClean="0">
                <a:solidFill>
                  <a:schemeClr val="dk1"/>
                </a:solidFill>
                <a:latin typeface="Georgia"/>
                <a:ea typeface="Georgia"/>
                <a:cs typeface="Georgia"/>
                <a:sym typeface="Georgia"/>
              </a:rPr>
              <a:t>Art</a:t>
            </a:r>
            <a:r>
              <a:rPr lang="en-US" sz="1600" b="1" i="0" strike="noStrike" cap="none" dirty="0" smtClean="0">
                <a:solidFill>
                  <a:schemeClr val="dk1"/>
                </a:solidFill>
                <a:latin typeface="Georgia"/>
                <a:ea typeface="Georgia"/>
                <a:cs typeface="Georgia"/>
                <a:sym typeface="Georgia"/>
              </a:rPr>
              <a:t> -</a:t>
            </a:r>
            <a:r>
              <a:rPr lang="en-US" sz="1600" b="0" i="0" u="none" strike="noStrike" cap="none" dirty="0" smtClean="0">
                <a:solidFill>
                  <a:schemeClr val="dk1"/>
                </a:solidFill>
                <a:latin typeface="Georgia"/>
                <a:ea typeface="Georgia"/>
                <a:cs typeface="Georgia"/>
                <a:sym typeface="Georgia"/>
              </a:rPr>
              <a:t> a high </a:t>
            </a:r>
            <a:r>
              <a:rPr lang="en-US" sz="1600" b="0" i="0" u="none" strike="noStrike" cap="none" dirty="0">
                <a:solidFill>
                  <a:schemeClr val="dk1"/>
                </a:solidFill>
                <a:latin typeface="Georgia"/>
                <a:ea typeface="Georgia"/>
                <a:cs typeface="Georgia"/>
                <a:sym typeface="Georgia"/>
              </a:rPr>
              <a:t>regard for beauty &amp; fine ornamentation </a:t>
            </a:r>
            <a:endParaRPr dirty="0"/>
          </a:p>
          <a:p>
            <a:pPr marL="730250" marR="0" lvl="2" indent="-182562" algn="l" rtl="0">
              <a:lnSpc>
                <a:spcPct val="90000"/>
              </a:lnSpc>
              <a:spcBef>
                <a:spcPts val="320"/>
              </a:spcBef>
              <a:spcAft>
                <a:spcPts val="0"/>
              </a:spcAft>
              <a:buClr>
                <a:schemeClr val="accent1"/>
              </a:buClr>
              <a:buSzPts val="1440"/>
              <a:buFont typeface="Arial"/>
              <a:buChar char="•"/>
            </a:pPr>
            <a:r>
              <a:rPr lang="en-US" sz="1600" b="1" i="0" u="sng" strike="noStrike" cap="none" dirty="0" smtClean="0">
                <a:solidFill>
                  <a:schemeClr val="dk1"/>
                </a:solidFill>
                <a:latin typeface="Georgia"/>
                <a:ea typeface="Georgia"/>
                <a:cs typeface="Georgia"/>
                <a:sym typeface="Georgia"/>
              </a:rPr>
              <a:t>Storytelling</a:t>
            </a:r>
            <a:r>
              <a:rPr lang="en-US" sz="1600" b="1" i="0" strike="noStrike" cap="none" dirty="0" smtClean="0">
                <a:solidFill>
                  <a:schemeClr val="dk1"/>
                </a:solidFill>
                <a:latin typeface="Georgia"/>
                <a:ea typeface="Georgia"/>
                <a:cs typeface="Georgia"/>
                <a:sym typeface="Georgia"/>
              </a:rPr>
              <a:t> -</a:t>
            </a:r>
            <a:r>
              <a:rPr lang="en-US" sz="1600" b="0" i="0" u="none" strike="noStrike" cap="none" dirty="0" smtClean="0">
                <a:solidFill>
                  <a:schemeClr val="dk1"/>
                </a:solidFill>
                <a:latin typeface="Georgia"/>
                <a:ea typeface="Georgia"/>
                <a:cs typeface="Georgia"/>
                <a:sym typeface="Georgia"/>
              </a:rPr>
              <a:t> poets </a:t>
            </a:r>
            <a:r>
              <a:rPr lang="en-US" sz="1600" b="0" i="0" u="none" strike="noStrike" cap="none" dirty="0">
                <a:solidFill>
                  <a:schemeClr val="dk1"/>
                </a:solidFill>
                <a:latin typeface="Georgia"/>
                <a:ea typeface="Georgia"/>
                <a:cs typeface="Georgia"/>
                <a:sym typeface="Georgia"/>
              </a:rPr>
              <a:t>called “</a:t>
            </a:r>
            <a:r>
              <a:rPr lang="en-US" sz="1600" b="1" i="0" u="none" strike="noStrike" cap="none" dirty="0" err="1">
                <a:solidFill>
                  <a:schemeClr val="dk1"/>
                </a:solidFill>
                <a:latin typeface="Georgia"/>
                <a:ea typeface="Georgia"/>
                <a:cs typeface="Georgia"/>
                <a:sym typeface="Georgia"/>
              </a:rPr>
              <a:t>scops</a:t>
            </a:r>
            <a:r>
              <a:rPr lang="en-US" sz="1600" b="0" i="0" u="none" strike="noStrike" cap="none" dirty="0">
                <a:solidFill>
                  <a:schemeClr val="dk1"/>
                </a:solidFill>
                <a:latin typeface="Georgia"/>
                <a:ea typeface="Georgia"/>
                <a:cs typeface="Georgia"/>
                <a:sym typeface="Georgia"/>
              </a:rPr>
              <a:t>” </a:t>
            </a:r>
            <a:r>
              <a:rPr lang="en-US" sz="1600" b="0" i="0" u="none" strike="noStrike" cap="none" dirty="0" smtClean="0">
                <a:solidFill>
                  <a:schemeClr val="dk1"/>
                </a:solidFill>
                <a:latin typeface="Georgia"/>
                <a:ea typeface="Georgia"/>
                <a:cs typeface="Georgia"/>
                <a:sym typeface="Georgia"/>
              </a:rPr>
              <a:t>(pronounced “shops”) </a:t>
            </a:r>
            <a:r>
              <a:rPr lang="en-US" sz="1600" b="0" i="0" u="none" strike="noStrike" cap="none" dirty="0">
                <a:solidFill>
                  <a:schemeClr val="dk1"/>
                </a:solidFill>
                <a:latin typeface="Georgia"/>
                <a:ea typeface="Georgia"/>
                <a:cs typeface="Georgia"/>
                <a:sym typeface="Georgia"/>
              </a:rPr>
              <a:t>sang oral tales about the gods and heroes for entertainment and shared </a:t>
            </a:r>
            <a:r>
              <a:rPr lang="en-US" sz="1600" b="0" i="0" u="none" strike="noStrike" cap="none" dirty="0" smtClean="0">
                <a:solidFill>
                  <a:schemeClr val="dk1"/>
                </a:solidFill>
                <a:latin typeface="Georgia"/>
                <a:ea typeface="Georgia"/>
                <a:cs typeface="Georgia"/>
                <a:sym typeface="Georgia"/>
              </a:rPr>
              <a:t>history. The Celtic peoples called theirs “bards”</a:t>
            </a:r>
            <a:endParaRPr dirty="0"/>
          </a:p>
          <a:p>
            <a:pPr marL="730250" marR="0" lvl="2" indent="-182562" algn="l" rtl="0">
              <a:lnSpc>
                <a:spcPct val="90000"/>
              </a:lnSpc>
              <a:spcBef>
                <a:spcPts val="320"/>
              </a:spcBef>
              <a:spcAft>
                <a:spcPts val="0"/>
              </a:spcAft>
              <a:buClr>
                <a:schemeClr val="accent1"/>
              </a:buClr>
              <a:buSzPts val="1440"/>
              <a:buFont typeface="Arial"/>
              <a:buChar char="•"/>
            </a:pPr>
            <a:r>
              <a:rPr lang="en-US" sz="1600" b="1" i="0" u="sng" strike="noStrike" cap="none" dirty="0">
                <a:solidFill>
                  <a:schemeClr val="dk1"/>
                </a:solidFill>
                <a:latin typeface="Georgia"/>
                <a:ea typeface="Georgia"/>
                <a:cs typeface="Georgia"/>
                <a:sym typeface="Georgia"/>
              </a:rPr>
              <a:t>Mead </a:t>
            </a:r>
            <a:r>
              <a:rPr lang="en-US" sz="1600" b="1" i="0" u="sng" strike="noStrike" cap="none" dirty="0" smtClean="0">
                <a:solidFill>
                  <a:schemeClr val="dk1"/>
                </a:solidFill>
                <a:latin typeface="Georgia"/>
                <a:ea typeface="Georgia"/>
                <a:cs typeface="Georgia"/>
                <a:sym typeface="Georgia"/>
              </a:rPr>
              <a:t>Hall</a:t>
            </a:r>
            <a:r>
              <a:rPr lang="en-US" sz="1600" b="1" i="0" strike="noStrike" cap="none" dirty="0" smtClean="0">
                <a:solidFill>
                  <a:schemeClr val="dk1"/>
                </a:solidFill>
                <a:latin typeface="Georgia"/>
                <a:ea typeface="Georgia"/>
                <a:cs typeface="Georgia"/>
                <a:sym typeface="Georgia"/>
              </a:rPr>
              <a:t> -</a:t>
            </a:r>
            <a:r>
              <a:rPr lang="en-US" sz="1600" b="0" i="0" u="none" strike="noStrike" cap="none" dirty="0" smtClean="0">
                <a:solidFill>
                  <a:schemeClr val="dk1"/>
                </a:solidFill>
                <a:latin typeface="Georgia"/>
                <a:ea typeface="Georgia"/>
                <a:cs typeface="Georgia"/>
                <a:sym typeface="Georgia"/>
              </a:rPr>
              <a:t> meeting </a:t>
            </a:r>
            <a:r>
              <a:rPr lang="en-US" sz="1600" b="0" i="0" u="none" strike="noStrike" cap="none" dirty="0">
                <a:solidFill>
                  <a:schemeClr val="dk1"/>
                </a:solidFill>
                <a:latin typeface="Georgia"/>
                <a:ea typeface="Georgia"/>
                <a:cs typeface="Georgia"/>
                <a:sym typeface="Georgia"/>
              </a:rPr>
              <a:t>place and palace of the king. Named for an alcoholic drink of fermented honey (mead). </a:t>
            </a:r>
            <a:endParaRPr lang="en-US" sz="1600" b="0" i="0" u="none" strike="noStrike" cap="none" dirty="0" smtClean="0">
              <a:solidFill>
                <a:schemeClr val="dk1"/>
              </a:solidFill>
              <a:latin typeface="Georgia"/>
              <a:ea typeface="Georgia"/>
              <a:cs typeface="Georgia"/>
              <a:sym typeface="Georgia"/>
            </a:endParaRPr>
          </a:p>
          <a:p>
            <a:pPr marL="730250" marR="0" lvl="2" indent="-182562" algn="l" rtl="0">
              <a:lnSpc>
                <a:spcPct val="90000"/>
              </a:lnSpc>
              <a:spcBef>
                <a:spcPts val="320"/>
              </a:spcBef>
              <a:spcAft>
                <a:spcPts val="0"/>
              </a:spcAft>
              <a:buClr>
                <a:schemeClr val="accent1"/>
              </a:buClr>
              <a:buSzPts val="1440"/>
              <a:buFont typeface="Arial"/>
              <a:buChar char="•"/>
            </a:pPr>
            <a:endParaRPr lang="en-US" dirty="0">
              <a:ea typeface="Georgia"/>
            </a:endParaRPr>
          </a:p>
          <a:p>
            <a:pPr marL="547688" marR="0" lvl="2" indent="0" algn="l" rtl="0">
              <a:lnSpc>
                <a:spcPct val="90000"/>
              </a:lnSpc>
              <a:spcBef>
                <a:spcPts val="320"/>
              </a:spcBef>
              <a:spcAft>
                <a:spcPts val="0"/>
              </a:spcAft>
              <a:buClr>
                <a:schemeClr val="accent1"/>
              </a:buClr>
              <a:buSzPts val="1440"/>
              <a:buNone/>
            </a:pPr>
            <a:r>
              <a:rPr lang="en-US" sz="1400" b="1" dirty="0" smtClean="0">
                <a:latin typeface="Georgia"/>
                <a:ea typeface="Georgia"/>
                <a:cs typeface="Georgia"/>
                <a:sym typeface="Georgia"/>
              </a:rPr>
              <a:t>R</a:t>
            </a:r>
            <a:r>
              <a:rPr lang="en-US" sz="1400" b="1" i="0" u="none" strike="noStrike" cap="none" dirty="0" smtClean="0">
                <a:solidFill>
                  <a:schemeClr val="dk1"/>
                </a:solidFill>
                <a:latin typeface="Georgia"/>
                <a:ea typeface="Georgia"/>
                <a:cs typeface="Georgia"/>
                <a:sym typeface="Georgia"/>
              </a:rPr>
              <a:t>econstructed </a:t>
            </a:r>
            <a:r>
              <a:rPr lang="en-US" sz="1400" b="1" dirty="0">
                <a:latin typeface="Georgia"/>
                <a:ea typeface="Georgia"/>
                <a:cs typeface="Georgia"/>
                <a:sym typeface="Georgia"/>
              </a:rPr>
              <a:t>M</a:t>
            </a:r>
            <a:r>
              <a:rPr lang="en-US" sz="1400" b="1" i="0" u="none" strike="noStrike" cap="none" dirty="0" smtClean="0">
                <a:solidFill>
                  <a:schemeClr val="dk1"/>
                </a:solidFill>
                <a:latin typeface="Georgia"/>
                <a:ea typeface="Georgia"/>
                <a:cs typeface="Georgia"/>
                <a:sym typeface="Georgia"/>
              </a:rPr>
              <a:t>ead </a:t>
            </a:r>
            <a:r>
              <a:rPr lang="en-US" sz="1400" b="1" dirty="0">
                <a:latin typeface="Georgia"/>
                <a:ea typeface="Georgia"/>
                <a:cs typeface="Georgia"/>
                <a:sym typeface="Georgia"/>
              </a:rPr>
              <a:t>H</a:t>
            </a:r>
            <a:r>
              <a:rPr lang="en-US" sz="1400" b="1" i="0" u="none" strike="noStrike" cap="none" dirty="0" smtClean="0">
                <a:solidFill>
                  <a:schemeClr val="dk1"/>
                </a:solidFill>
                <a:latin typeface="Georgia"/>
                <a:ea typeface="Georgia"/>
                <a:cs typeface="Georgia"/>
                <a:sym typeface="Georgia"/>
              </a:rPr>
              <a:t>all           </a:t>
            </a:r>
            <a:r>
              <a:rPr lang="en-US" sz="1400" b="1" dirty="0">
                <a:solidFill>
                  <a:schemeClr val="tx1"/>
                </a:solidFill>
                <a:latin typeface="Georgia" panose="02040502050405020303" pitchFamily="18" charset="0"/>
                <a:ea typeface="Georgia"/>
                <a:sym typeface="Georgia"/>
              </a:rPr>
              <a:t> </a:t>
            </a:r>
            <a:r>
              <a:rPr lang="en-US" sz="1400" b="1" dirty="0" smtClean="0">
                <a:solidFill>
                  <a:schemeClr val="tx1"/>
                </a:solidFill>
                <a:latin typeface="Georgia" panose="02040502050405020303" pitchFamily="18" charset="0"/>
                <a:ea typeface="Georgia"/>
                <a:sym typeface="Georgia"/>
              </a:rPr>
              <a:t>   </a:t>
            </a:r>
            <a:r>
              <a:rPr lang="en-US" sz="1400" b="1" dirty="0" err="1" smtClean="0">
                <a:solidFill>
                  <a:schemeClr val="tx1"/>
                </a:solidFill>
                <a:latin typeface="Georgia" panose="02040502050405020303" pitchFamily="18" charset="0"/>
                <a:sym typeface="Georgia"/>
              </a:rPr>
              <a:t>Theoden’s</a:t>
            </a:r>
            <a:r>
              <a:rPr lang="en-US" sz="1400" b="1" dirty="0" smtClean="0">
                <a:solidFill>
                  <a:schemeClr val="tx1"/>
                </a:solidFill>
                <a:latin typeface="Georgia" panose="02040502050405020303" pitchFamily="18" charset="0"/>
                <a:sym typeface="Georgia"/>
              </a:rPr>
              <a:t> Hall, </a:t>
            </a:r>
            <a:r>
              <a:rPr lang="en-US" sz="1400" b="1" i="1" dirty="0" smtClean="0">
                <a:solidFill>
                  <a:schemeClr val="tx1"/>
                </a:solidFill>
                <a:latin typeface="Georgia" panose="02040502050405020303" pitchFamily="18" charset="0"/>
                <a:sym typeface="Georgia"/>
              </a:rPr>
              <a:t>Lord of the Rings: The </a:t>
            </a:r>
            <a:r>
              <a:rPr lang="en-US" sz="1400" b="1" i="1" dirty="0">
                <a:solidFill>
                  <a:schemeClr val="tx1"/>
                </a:solidFill>
                <a:latin typeface="Georgia" panose="02040502050405020303" pitchFamily="18" charset="0"/>
                <a:sym typeface="Georgia"/>
              </a:rPr>
              <a:t>T</a:t>
            </a:r>
            <a:r>
              <a:rPr lang="en-US" sz="1400" b="1" i="1" dirty="0" smtClean="0">
                <a:solidFill>
                  <a:schemeClr val="tx1"/>
                </a:solidFill>
                <a:latin typeface="Georgia" panose="02040502050405020303" pitchFamily="18" charset="0"/>
                <a:sym typeface="Georgia"/>
              </a:rPr>
              <a:t>wo Towers</a:t>
            </a:r>
            <a:r>
              <a:rPr lang="en-US" sz="1400" b="1" dirty="0" smtClean="0">
                <a:solidFill>
                  <a:schemeClr val="tx1"/>
                </a:solidFill>
                <a:latin typeface="Georgia" panose="02040502050405020303" pitchFamily="18" charset="0"/>
                <a:sym typeface="Georgia"/>
              </a:rPr>
              <a:t> (2002)</a:t>
            </a:r>
            <a:r>
              <a:rPr lang="en-US" sz="1400" b="1" i="1" dirty="0" smtClean="0">
                <a:solidFill>
                  <a:schemeClr val="tx1"/>
                </a:solidFill>
                <a:latin typeface="Georgia" panose="02040502050405020303" pitchFamily="18" charset="0"/>
                <a:sym typeface="Georgia"/>
              </a:rPr>
              <a:t> </a:t>
            </a:r>
            <a:r>
              <a:rPr lang="en-US" sz="2000" b="1" i="1" dirty="0" smtClean="0">
                <a:solidFill>
                  <a:schemeClr val="tx1"/>
                </a:solidFill>
                <a:sym typeface="Georgia"/>
              </a:rPr>
              <a:t> </a:t>
            </a:r>
            <a:r>
              <a:rPr lang="en-US" sz="2000" i="1" dirty="0" smtClean="0">
                <a:sym typeface="Georgia"/>
              </a:rPr>
              <a:t> </a:t>
            </a:r>
            <a:endParaRPr sz="1400" b="1" i="1" u="none" strike="noStrike" cap="none" dirty="0">
              <a:solidFill>
                <a:schemeClr val="dk1"/>
              </a:solidFill>
              <a:latin typeface="Georgia"/>
              <a:ea typeface="Georgia"/>
              <a:cs typeface="Georgia"/>
              <a:sym typeface="Georgia"/>
            </a:endParaRPr>
          </a:p>
          <a:p>
            <a:pPr marL="730250" marR="0" lvl="2" indent="-91122" algn="l" rtl="0">
              <a:lnSpc>
                <a:spcPct val="90000"/>
              </a:lnSpc>
              <a:spcBef>
                <a:spcPts val="320"/>
              </a:spcBef>
              <a:spcAft>
                <a:spcPts val="0"/>
              </a:spcAft>
              <a:buClr>
                <a:schemeClr val="accent1"/>
              </a:buClr>
              <a:buSzPts val="1440"/>
              <a:buFont typeface="Arial"/>
              <a:buNone/>
            </a:pPr>
            <a:endParaRPr sz="1600" b="0" i="0" u="none" strike="noStrike" cap="none" dirty="0">
              <a:solidFill>
                <a:schemeClr val="dk1"/>
              </a:solidFill>
              <a:latin typeface="Georgia"/>
              <a:ea typeface="Georgia"/>
              <a:cs typeface="Georgia"/>
              <a:sym typeface="Georgia"/>
            </a:endParaRPr>
          </a:p>
          <a:p>
            <a:pPr marL="730250" marR="0" lvl="2" indent="-91122" algn="l" rtl="0">
              <a:lnSpc>
                <a:spcPct val="90000"/>
              </a:lnSpc>
              <a:spcBef>
                <a:spcPts val="320"/>
              </a:spcBef>
              <a:spcAft>
                <a:spcPts val="0"/>
              </a:spcAft>
              <a:buClr>
                <a:schemeClr val="accent1"/>
              </a:buClr>
              <a:buSzPts val="1440"/>
              <a:buFont typeface="Arial"/>
              <a:buNone/>
            </a:pPr>
            <a:endParaRPr sz="1600" b="0" i="0" u="none" strike="noStrike" cap="none" dirty="0">
              <a:solidFill>
                <a:schemeClr val="dk1"/>
              </a:solidFill>
              <a:latin typeface="Georgia"/>
              <a:ea typeface="Georgia"/>
              <a:cs typeface="Georgia"/>
              <a:sym typeface="Georgia"/>
            </a:endParaRPr>
          </a:p>
          <a:p>
            <a:pPr marL="182563" marR="0" lvl="0" indent="-96202" algn="l" rtl="0">
              <a:spcBef>
                <a:spcPts val="320"/>
              </a:spcBef>
              <a:spcAft>
                <a:spcPts val="0"/>
              </a:spcAft>
              <a:buClr>
                <a:schemeClr val="accent1"/>
              </a:buClr>
              <a:buSzPts val="1360"/>
              <a:buFont typeface="Arial"/>
              <a:buNone/>
            </a:pPr>
            <a:endParaRPr sz="1600" b="0" i="0" u="none" strike="noStrike" cap="none" dirty="0">
              <a:solidFill>
                <a:schemeClr val="dk1"/>
              </a:solidFill>
              <a:latin typeface="Georgia"/>
              <a:ea typeface="Georgia"/>
              <a:cs typeface="Georgia"/>
              <a:sym typeface="Georgia"/>
            </a:endParaRPr>
          </a:p>
        </p:txBody>
      </p:sp>
      <p:pic>
        <p:nvPicPr>
          <p:cNvPr id="163" name="Google Shape;163;p5"/>
          <p:cNvPicPr preferRelativeResize="0"/>
          <p:nvPr/>
        </p:nvPicPr>
        <p:blipFill rotWithShape="1">
          <a:blip r:embed="rId3">
            <a:alphaModFix/>
          </a:blip>
          <a:srcRect/>
          <a:stretch/>
        </p:blipFill>
        <p:spPr>
          <a:xfrm>
            <a:off x="0" y="4104641"/>
            <a:ext cx="4216400" cy="2753359"/>
          </a:xfrm>
          <a:prstGeom prst="rect">
            <a:avLst/>
          </a:prstGeom>
          <a:noFill/>
          <a:ln>
            <a:noFill/>
          </a:ln>
        </p:spPr>
      </p:pic>
      <p:pic>
        <p:nvPicPr>
          <p:cNvPr id="164" name="Google Shape;164;p5"/>
          <p:cNvPicPr preferRelativeResize="0"/>
          <p:nvPr/>
        </p:nvPicPr>
        <p:blipFill rotWithShape="1">
          <a:blip r:embed="rId4">
            <a:alphaModFix/>
          </a:blip>
          <a:srcRect/>
          <a:stretch/>
        </p:blipFill>
        <p:spPr>
          <a:xfrm>
            <a:off x="3698240" y="4104641"/>
            <a:ext cx="5445760" cy="275336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3040"/>
            <a:ext cx="9144000" cy="1330960"/>
          </a:xfrm>
        </p:spPr>
        <p:txBody>
          <a:bodyPr>
            <a:noAutofit/>
          </a:bodyPr>
          <a:lstStyle/>
          <a:p>
            <a:pPr algn="ctr"/>
            <a:r>
              <a:rPr lang="en-US" sz="3200" b="1" dirty="0" smtClean="0">
                <a:latin typeface="Book Antiqua" panose="02040602050305030304" pitchFamily="18" charset="0"/>
              </a:rPr>
              <a:t>The Setting of </a:t>
            </a:r>
            <a:r>
              <a:rPr lang="en-US" sz="3200" b="1" i="1" dirty="0" smtClean="0">
                <a:latin typeface="Book Antiqua" panose="02040602050305030304" pitchFamily="18" charset="0"/>
              </a:rPr>
              <a:t>Beowulf</a:t>
            </a:r>
            <a:r>
              <a:rPr lang="en-US" sz="2400" dirty="0" smtClean="0">
                <a:latin typeface="Book Antiqua" panose="02040602050305030304" pitchFamily="18" charset="0"/>
              </a:rPr>
              <a:t/>
            </a:r>
            <a:br>
              <a:rPr lang="en-US" sz="2400" dirty="0" smtClean="0">
                <a:latin typeface="Book Antiqua" panose="02040602050305030304" pitchFamily="18" charset="0"/>
              </a:rPr>
            </a:br>
            <a:r>
              <a:rPr lang="en-US" sz="1800" b="1" dirty="0" smtClean="0">
                <a:latin typeface="Book Antiqua" panose="02040602050305030304" pitchFamily="18" charset="0"/>
              </a:rPr>
              <a:t>Pay attention to these groups/nations―you will find references to them in the poem</a:t>
            </a:r>
            <a:endParaRPr lang="en-US" sz="2800" b="1" dirty="0">
              <a:latin typeface="Book Antiqua" panose="02040602050305030304" pitchFamily="18" charset="0"/>
            </a:endParaRPr>
          </a:p>
        </p:txBody>
      </p:sp>
      <p:sp>
        <p:nvSpPr>
          <p:cNvPr id="3" name="Text Placeholder 2"/>
          <p:cNvSpPr>
            <a:spLocks noGrp="1"/>
          </p:cNvSpPr>
          <p:nvPr>
            <p:ph type="body" idx="1"/>
          </p:nvPr>
        </p:nvSpPr>
        <p:spPr>
          <a:xfrm>
            <a:off x="0" y="1729648"/>
            <a:ext cx="4693186" cy="5365214"/>
          </a:xfrm>
        </p:spPr>
        <p:txBody>
          <a:bodyPr/>
          <a:lstStyle/>
          <a:p>
            <a:endParaRPr lang="en-US" dirty="0" smtClean="0"/>
          </a:p>
          <a:p>
            <a:endParaRPr lang="en-US" dirty="0"/>
          </a:p>
          <a:p>
            <a:endParaRPr lang="en-US" dirty="0" smtClean="0"/>
          </a:p>
          <a:p>
            <a:endParaRPr lang="en-US" dirty="0"/>
          </a:p>
          <a:p>
            <a:endParaRPr lang="en-US" dirty="0" smtClean="0"/>
          </a:p>
          <a:p>
            <a:endParaRPr lang="en-US" dirty="0"/>
          </a:p>
          <a:p>
            <a:pPr marL="77470" indent="0" algn="ctr">
              <a:buNone/>
            </a:pPr>
            <a:r>
              <a:rPr lang="en-US" sz="2000" dirty="0" smtClean="0">
                <a:latin typeface="Georgia" panose="02040502050405020303" pitchFamily="18" charset="0"/>
              </a:rPr>
              <a:t>Note the geographical locations of the Danes and the Geats. These are the two main groups/nations </a:t>
            </a:r>
            <a:r>
              <a:rPr lang="en-US" sz="2000" i="1" dirty="0" smtClean="0">
                <a:latin typeface="Georgia" panose="02040502050405020303" pitchFamily="18" charset="0"/>
              </a:rPr>
              <a:t>Beowulf </a:t>
            </a:r>
            <a:r>
              <a:rPr lang="en-US" sz="2000" dirty="0" smtClean="0">
                <a:latin typeface="Georgia" panose="02040502050405020303" pitchFamily="18" charset="0"/>
              </a:rPr>
              <a:t>is about. The poem opens with the line of Danish kings. </a:t>
            </a:r>
            <a:r>
              <a:rPr lang="en-US" sz="2000" b="1" dirty="0" smtClean="0">
                <a:latin typeface="Georgia" panose="02040502050405020303" pitchFamily="18" charset="0"/>
              </a:rPr>
              <a:t>Hrothgar </a:t>
            </a:r>
            <a:r>
              <a:rPr lang="en-US" sz="2000" dirty="0" smtClean="0">
                <a:latin typeface="Georgia" panose="02040502050405020303" pitchFamily="18" charset="0"/>
              </a:rPr>
              <a:t>is a </a:t>
            </a:r>
            <a:r>
              <a:rPr lang="en-US" sz="2000" b="1" dirty="0" smtClean="0">
                <a:latin typeface="Georgia" panose="02040502050405020303" pitchFamily="18" charset="0"/>
              </a:rPr>
              <a:t>Dane</a:t>
            </a:r>
            <a:r>
              <a:rPr lang="en-US" sz="2000" dirty="0" smtClean="0">
                <a:latin typeface="Georgia" panose="02040502050405020303" pitchFamily="18" charset="0"/>
              </a:rPr>
              <a:t>. </a:t>
            </a:r>
            <a:r>
              <a:rPr lang="en-US" sz="2000" b="1" dirty="0" smtClean="0">
                <a:latin typeface="Georgia" panose="02040502050405020303" pitchFamily="18" charset="0"/>
              </a:rPr>
              <a:t>Beowulf</a:t>
            </a:r>
            <a:r>
              <a:rPr lang="en-US" sz="2000" dirty="0" smtClean="0">
                <a:latin typeface="Georgia" panose="02040502050405020303" pitchFamily="18" charset="0"/>
              </a:rPr>
              <a:t> is a </a:t>
            </a:r>
            <a:r>
              <a:rPr lang="en-US" sz="2000" b="1" dirty="0" smtClean="0">
                <a:latin typeface="Georgia" panose="02040502050405020303" pitchFamily="18" charset="0"/>
              </a:rPr>
              <a:t>Geat</a:t>
            </a:r>
            <a:r>
              <a:rPr lang="en-US" sz="2000" dirty="0">
                <a:latin typeface="Georgia" panose="02040502050405020303" pitchFamily="18" charset="0"/>
              </a:rPr>
              <a:t>.</a:t>
            </a:r>
            <a:r>
              <a:rPr lang="en-US" sz="2000" dirty="0" smtClean="0">
                <a:latin typeface="Georgia" panose="02040502050405020303" pitchFamily="18" charset="0"/>
              </a:rPr>
              <a:t> </a:t>
            </a:r>
          </a:p>
        </p:txBody>
      </p:sp>
      <p:sp>
        <p:nvSpPr>
          <p:cNvPr id="4" name="Text Placeholder 3"/>
          <p:cNvSpPr>
            <a:spLocks noGrp="1"/>
          </p:cNvSpPr>
          <p:nvPr>
            <p:ph type="body" idx="2"/>
          </p:nvPr>
        </p:nvSpPr>
        <p:spPr>
          <a:xfrm>
            <a:off x="4648199" y="1673352"/>
            <a:ext cx="4495801" cy="4718304"/>
          </a:xfrm>
        </p:spPr>
        <p:txBody>
          <a:bodyPr/>
          <a:lstStyle/>
          <a:p>
            <a:pPr marL="77470" indent="0">
              <a:buNone/>
            </a:pPr>
            <a:endParaRPr lang="en-US" dirty="0" smtClean="0"/>
          </a:p>
          <a:p>
            <a:pPr marL="77470" indent="0">
              <a:buNone/>
            </a:pPr>
            <a:endParaRPr lang="en-US" dirty="0"/>
          </a:p>
          <a:p>
            <a:pPr marL="77470" indent="0">
              <a:buNone/>
            </a:pPr>
            <a:endParaRPr lang="en-US" dirty="0" smtClean="0"/>
          </a:p>
          <a:p>
            <a:pPr marL="77470" indent="0">
              <a:buNone/>
            </a:pPr>
            <a:endParaRPr lang="en-US" dirty="0"/>
          </a:p>
          <a:p>
            <a:pPr marL="77470" indent="0">
              <a:buNone/>
            </a:pPr>
            <a:endParaRPr lang="en-US" dirty="0" smtClean="0"/>
          </a:p>
          <a:p>
            <a:pPr marL="77470" indent="0">
              <a:buNone/>
            </a:pPr>
            <a:endParaRPr lang="en-US" dirty="0"/>
          </a:p>
          <a:p>
            <a:pPr marL="77470" indent="0">
              <a:buNone/>
            </a:pPr>
            <a:endParaRPr lang="en-US" dirty="0" smtClean="0"/>
          </a:p>
          <a:p>
            <a:pPr marL="77470" indent="0" algn="ctr">
              <a:buNone/>
            </a:pPr>
            <a:r>
              <a:rPr lang="en-US" sz="2000" dirty="0" smtClean="0">
                <a:latin typeface="Georgia" panose="02040502050405020303" pitchFamily="18" charset="0"/>
              </a:rPr>
              <a:t>The map on the left is a close-up highlighting locations </a:t>
            </a:r>
            <a:r>
              <a:rPr lang="en-US" sz="2000" dirty="0" smtClean="0">
                <a:latin typeface="Georgia" panose="02040502050405020303" pitchFamily="18" charset="0"/>
              </a:rPr>
              <a:t>from</a:t>
            </a:r>
            <a:r>
              <a:rPr lang="en-US" sz="2000" dirty="0" smtClean="0">
                <a:latin typeface="Georgia" panose="02040502050405020303" pitchFamily="18" charset="0"/>
              </a:rPr>
              <a:t> the poem. </a:t>
            </a:r>
            <a:r>
              <a:rPr lang="en-US" sz="2000" dirty="0" smtClean="0">
                <a:latin typeface="Georgia" panose="02040502050405020303" pitchFamily="18" charset="0"/>
              </a:rPr>
              <a:t>The m</a:t>
            </a:r>
            <a:r>
              <a:rPr lang="en-US" sz="2000" dirty="0" smtClean="0">
                <a:latin typeface="Georgia" panose="02040502050405020303" pitchFamily="18" charset="0"/>
              </a:rPr>
              <a:t>odern </a:t>
            </a:r>
            <a:r>
              <a:rPr lang="en-US" sz="2000" dirty="0" smtClean="0">
                <a:latin typeface="Georgia" panose="02040502050405020303" pitchFamily="18" charset="0"/>
              </a:rPr>
              <a:t>map </a:t>
            </a:r>
            <a:r>
              <a:rPr lang="en-US" sz="2000" dirty="0" smtClean="0">
                <a:latin typeface="Georgia" panose="02040502050405020303" pitchFamily="18" charset="0"/>
              </a:rPr>
              <a:t>is for </a:t>
            </a:r>
            <a:r>
              <a:rPr lang="en-US" sz="2000" dirty="0" smtClean="0">
                <a:latin typeface="Georgia" panose="02040502050405020303" pitchFamily="18" charset="0"/>
              </a:rPr>
              <a:t>comparison.</a:t>
            </a:r>
            <a:endParaRPr lang="en-US" sz="2000" dirty="0">
              <a:latin typeface="Georgia" panose="02040502050405020303"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9072"/>
            <a:ext cx="4770304" cy="3516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9456" y="1299072"/>
            <a:ext cx="4131325" cy="3724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21673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7"/>
          <p:cNvSpPr txBox="1">
            <a:spLocks noGrp="1"/>
          </p:cNvSpPr>
          <p:nvPr>
            <p:ph type="title"/>
          </p:nvPr>
        </p:nvSpPr>
        <p:spPr>
          <a:xfrm>
            <a:off x="0" y="152400"/>
            <a:ext cx="9220200" cy="242887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3200"/>
              <a:buFont typeface="Arial"/>
              <a:buNone/>
            </a:pPr>
            <a:r>
              <a:rPr lang="en-US" sz="3200" b="1" i="0" u="none" dirty="0">
                <a:solidFill>
                  <a:schemeClr val="dk1"/>
                </a:solidFill>
                <a:latin typeface="Georgia" panose="02040502050405020303" pitchFamily="18" charset="0"/>
                <a:sym typeface="Arial"/>
              </a:rPr>
              <a:t>Artifacts found in a ship burial at </a:t>
            </a:r>
            <a:br>
              <a:rPr lang="en-US" sz="3200" b="1" i="0" u="none" dirty="0">
                <a:solidFill>
                  <a:schemeClr val="dk1"/>
                </a:solidFill>
                <a:latin typeface="Georgia" panose="02040502050405020303" pitchFamily="18" charset="0"/>
                <a:sym typeface="Arial"/>
              </a:rPr>
            </a:br>
            <a:r>
              <a:rPr lang="en-US" sz="3200" b="1" i="0" u="none" dirty="0">
                <a:solidFill>
                  <a:schemeClr val="dk1"/>
                </a:solidFill>
                <a:latin typeface="Georgia" panose="02040502050405020303" pitchFamily="18" charset="0"/>
                <a:sym typeface="Arial"/>
              </a:rPr>
              <a:t>Sutton Hoo (Suffolk, England) in </a:t>
            </a:r>
            <a:r>
              <a:rPr lang="en-US" sz="3200" b="1" i="0" u="none" dirty="0" smtClean="0">
                <a:solidFill>
                  <a:schemeClr val="dk1"/>
                </a:solidFill>
                <a:latin typeface="Georgia" panose="02040502050405020303" pitchFamily="18" charset="0"/>
                <a:sym typeface="Arial"/>
              </a:rPr>
              <a:t>1939 </a:t>
            </a:r>
            <a:r>
              <a:rPr lang="en-US" sz="2800" b="0" i="0" u="none" dirty="0">
                <a:solidFill>
                  <a:schemeClr val="dk1"/>
                </a:solidFill>
                <a:latin typeface="Georgia" panose="02040502050405020303" pitchFamily="18" charset="0"/>
                <a:ea typeface="Georgia"/>
                <a:cs typeface="Georgia"/>
                <a:sym typeface="Georgia"/>
              </a:rPr>
              <a:t/>
            </a:r>
            <a:br>
              <a:rPr lang="en-US" sz="2800" b="0" i="0" u="none" dirty="0">
                <a:solidFill>
                  <a:schemeClr val="dk1"/>
                </a:solidFill>
                <a:latin typeface="Georgia" panose="02040502050405020303" pitchFamily="18" charset="0"/>
                <a:ea typeface="Georgia"/>
                <a:cs typeface="Georgia"/>
                <a:sym typeface="Georgia"/>
              </a:rPr>
            </a:br>
            <a:r>
              <a:rPr lang="en-US" sz="1800" b="1" dirty="0" smtClean="0">
                <a:solidFill>
                  <a:schemeClr val="dk1"/>
                </a:solidFill>
                <a:latin typeface="Georgia" panose="02040502050405020303" pitchFamily="18" charset="0"/>
              </a:rPr>
              <a:t>S</a:t>
            </a:r>
            <a:r>
              <a:rPr lang="en-US" sz="1800" b="1" i="0" u="none" dirty="0" smtClean="0">
                <a:solidFill>
                  <a:schemeClr val="dk1"/>
                </a:solidFill>
                <a:latin typeface="Georgia" panose="02040502050405020303" pitchFamily="18" charset="0"/>
                <a:sym typeface="Arial"/>
              </a:rPr>
              <a:t>hows </a:t>
            </a:r>
            <a:r>
              <a:rPr lang="en-US" sz="1800" b="1" i="0" u="none" dirty="0">
                <a:solidFill>
                  <a:schemeClr val="dk1"/>
                </a:solidFill>
                <a:latin typeface="Georgia" panose="02040502050405020303" pitchFamily="18" charset="0"/>
                <a:sym typeface="Arial"/>
              </a:rPr>
              <a:t>the Anglo-Saxons’ love for fine ornamentation and art. This culture </a:t>
            </a:r>
            <a:r>
              <a:rPr lang="en-US" sz="1800" b="1" i="0" u="none" dirty="0" smtClean="0">
                <a:solidFill>
                  <a:schemeClr val="dk1"/>
                </a:solidFill>
                <a:latin typeface="Georgia" panose="02040502050405020303" pitchFamily="18" charset="0"/>
                <a:sym typeface="Arial"/>
              </a:rPr>
              <a:t/>
            </a:r>
            <a:br>
              <a:rPr lang="en-US" sz="1800" b="1" i="0" u="none" dirty="0" smtClean="0">
                <a:solidFill>
                  <a:schemeClr val="dk1"/>
                </a:solidFill>
                <a:latin typeface="Georgia" panose="02040502050405020303" pitchFamily="18" charset="0"/>
                <a:sym typeface="Arial"/>
              </a:rPr>
            </a:br>
            <a:r>
              <a:rPr lang="en-US" sz="1800" b="1" i="0" u="none" dirty="0" smtClean="0">
                <a:solidFill>
                  <a:schemeClr val="dk1"/>
                </a:solidFill>
                <a:latin typeface="Georgia" panose="02040502050405020303" pitchFamily="18" charset="0"/>
                <a:sym typeface="Arial"/>
              </a:rPr>
              <a:t>is </a:t>
            </a:r>
            <a:r>
              <a:rPr lang="en-US" sz="1800" b="1" i="0" u="none" dirty="0">
                <a:solidFill>
                  <a:schemeClr val="dk1"/>
                </a:solidFill>
                <a:latin typeface="Georgia" panose="02040502050405020303" pitchFamily="18" charset="0"/>
                <a:sym typeface="Arial"/>
              </a:rPr>
              <a:t>very similar to the one described in </a:t>
            </a:r>
            <a:r>
              <a:rPr lang="en-US" sz="1800" b="1" i="1" u="none" dirty="0">
                <a:solidFill>
                  <a:schemeClr val="dk1"/>
                </a:solidFill>
                <a:latin typeface="Georgia" panose="02040502050405020303" pitchFamily="18" charset="0"/>
                <a:sym typeface="Arial"/>
              </a:rPr>
              <a:t>Beowulf</a:t>
            </a:r>
            <a:r>
              <a:rPr lang="en-US" sz="1800" b="1" i="0" u="none" dirty="0">
                <a:solidFill>
                  <a:schemeClr val="dk1"/>
                </a:solidFill>
                <a:latin typeface="Georgia" panose="02040502050405020303" pitchFamily="18" charset="0"/>
                <a:sym typeface="Arial"/>
              </a:rPr>
              <a:t>, which opens with the story </a:t>
            </a:r>
            <a:r>
              <a:rPr lang="en-US" sz="1800" b="1" i="0" u="none" dirty="0" smtClean="0">
                <a:solidFill>
                  <a:schemeClr val="dk1"/>
                </a:solidFill>
                <a:latin typeface="Georgia" panose="02040502050405020303" pitchFamily="18" charset="0"/>
                <a:sym typeface="Arial"/>
              </a:rPr>
              <a:t/>
            </a:r>
            <a:br>
              <a:rPr lang="en-US" sz="1800" b="1" i="0" u="none" dirty="0" smtClean="0">
                <a:solidFill>
                  <a:schemeClr val="dk1"/>
                </a:solidFill>
                <a:latin typeface="Georgia" panose="02040502050405020303" pitchFamily="18" charset="0"/>
                <a:sym typeface="Arial"/>
              </a:rPr>
            </a:br>
            <a:r>
              <a:rPr lang="en-US" sz="1800" b="1" i="0" u="none" dirty="0" smtClean="0">
                <a:solidFill>
                  <a:schemeClr val="dk1"/>
                </a:solidFill>
                <a:latin typeface="Georgia" panose="02040502050405020303" pitchFamily="18" charset="0"/>
                <a:sym typeface="Arial"/>
              </a:rPr>
              <a:t>of </a:t>
            </a:r>
            <a:r>
              <a:rPr lang="en-US" sz="1800" b="1" i="0" u="none" dirty="0">
                <a:solidFill>
                  <a:schemeClr val="dk1"/>
                </a:solidFill>
                <a:latin typeface="Georgia" panose="02040502050405020303" pitchFamily="18" charset="0"/>
                <a:sym typeface="Arial"/>
              </a:rPr>
              <a:t>a great king (Shield Sheafson) and his lavish ship burial. </a:t>
            </a:r>
            <a:r>
              <a:rPr lang="en-US" sz="1800" b="1" dirty="0" smtClean="0">
                <a:solidFill>
                  <a:schemeClr val="dk1"/>
                </a:solidFill>
                <a:latin typeface="Georgia" panose="02040502050405020303" pitchFamily="18" charset="0"/>
              </a:rPr>
              <a:t>This discovery further legitimized the study of </a:t>
            </a:r>
            <a:r>
              <a:rPr lang="en-US" sz="1800" b="1" i="1" dirty="0" smtClean="0">
                <a:solidFill>
                  <a:schemeClr val="dk1"/>
                </a:solidFill>
                <a:latin typeface="Georgia" panose="02040502050405020303" pitchFamily="18" charset="0"/>
              </a:rPr>
              <a:t>Beowulf </a:t>
            </a:r>
            <a:r>
              <a:rPr lang="en-US" sz="1800" b="1" dirty="0" smtClean="0">
                <a:solidFill>
                  <a:schemeClr val="dk1"/>
                </a:solidFill>
                <a:latin typeface="Georgia" panose="02040502050405020303" pitchFamily="18" charset="0"/>
              </a:rPr>
              <a:t>as more than just an example of Old English. </a:t>
            </a:r>
            <a:br>
              <a:rPr lang="en-US" sz="1800" b="1" dirty="0" smtClean="0">
                <a:solidFill>
                  <a:schemeClr val="dk1"/>
                </a:solidFill>
                <a:latin typeface="Georgia" panose="02040502050405020303" pitchFamily="18" charset="0"/>
              </a:rPr>
            </a:br>
            <a:r>
              <a:rPr lang="en-US" sz="1800" b="1" dirty="0" smtClean="0">
                <a:solidFill>
                  <a:schemeClr val="dk1"/>
                </a:solidFill>
                <a:latin typeface="Georgia" panose="02040502050405020303" pitchFamily="18" charset="0"/>
              </a:rPr>
              <a:t>The helmet is like one described in the poem. The artifacts date from the </a:t>
            </a:r>
            <a:r>
              <a:rPr lang="en-US" sz="1800" b="1" dirty="0" smtClean="0">
                <a:solidFill>
                  <a:schemeClr val="dk1"/>
                </a:solidFill>
                <a:latin typeface="Bookman Old Style" panose="02050604050505020204" pitchFamily="18" charset="0"/>
              </a:rPr>
              <a:t>600s</a:t>
            </a:r>
            <a:r>
              <a:rPr lang="en-US" sz="1800" b="1" dirty="0" smtClean="0">
                <a:solidFill>
                  <a:schemeClr val="dk1"/>
                </a:solidFill>
                <a:latin typeface="Georgia" panose="02040502050405020303" pitchFamily="18" charset="0"/>
              </a:rPr>
              <a:t> A.D.</a:t>
            </a:r>
            <a:endParaRPr sz="3200" i="1" dirty="0">
              <a:latin typeface="Georgia" panose="02040502050405020303" pitchFamily="18" charset="0"/>
            </a:endParaRPr>
          </a:p>
        </p:txBody>
      </p:sp>
      <p:pic>
        <p:nvPicPr>
          <p:cNvPr id="175" name="Google Shape;175;p7" descr="ANd9GcTpLWrvulSn6EI5DdNpCIPZ-1Hm2NJp1c_RQ3VZ24nSM0cuYOgq"/>
          <p:cNvPicPr preferRelativeResize="0"/>
          <p:nvPr/>
        </p:nvPicPr>
        <p:blipFill rotWithShape="1">
          <a:blip r:embed="rId3">
            <a:alphaModFix/>
          </a:blip>
          <a:srcRect/>
          <a:stretch/>
        </p:blipFill>
        <p:spPr>
          <a:xfrm>
            <a:off x="5824537" y="4876800"/>
            <a:ext cx="2628900" cy="1743075"/>
          </a:xfrm>
          <a:prstGeom prst="rect">
            <a:avLst/>
          </a:prstGeom>
          <a:noFill/>
          <a:ln>
            <a:noFill/>
          </a:ln>
        </p:spPr>
      </p:pic>
      <p:pic>
        <p:nvPicPr>
          <p:cNvPr id="176" name="Google Shape;176;p7" descr="suttonhoohelmet"/>
          <p:cNvPicPr preferRelativeResize="0"/>
          <p:nvPr/>
        </p:nvPicPr>
        <p:blipFill rotWithShape="1">
          <a:blip r:embed="rId4">
            <a:alphaModFix/>
          </a:blip>
          <a:srcRect/>
          <a:stretch/>
        </p:blipFill>
        <p:spPr>
          <a:xfrm>
            <a:off x="3065462" y="4876800"/>
            <a:ext cx="1914525" cy="1914525"/>
          </a:xfrm>
          <a:prstGeom prst="rect">
            <a:avLst/>
          </a:prstGeom>
          <a:noFill/>
          <a:ln>
            <a:noFill/>
          </a:ln>
        </p:spPr>
      </p:pic>
      <p:sp>
        <p:nvSpPr>
          <p:cNvPr id="177" name="Google Shape;177;p7" descr="2Q=="/>
          <p:cNvSpPr txBox="1"/>
          <p:nvPr/>
        </p:nvSpPr>
        <p:spPr>
          <a:xfrm>
            <a:off x="3219450" y="2581275"/>
            <a:ext cx="2705100" cy="1695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78" name="Google Shape;178;p7" descr="2Q=="/>
          <p:cNvSpPr txBox="1"/>
          <p:nvPr/>
        </p:nvSpPr>
        <p:spPr>
          <a:xfrm>
            <a:off x="3219450" y="2581275"/>
            <a:ext cx="2705100" cy="1695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179" name="Google Shape;179;p7" descr="treasure-anglo-saxon"/>
          <p:cNvPicPr preferRelativeResize="0"/>
          <p:nvPr/>
        </p:nvPicPr>
        <p:blipFill rotWithShape="1">
          <a:blip r:embed="rId5">
            <a:alphaModFix/>
          </a:blip>
          <a:srcRect/>
          <a:stretch/>
        </p:blipFill>
        <p:spPr>
          <a:xfrm>
            <a:off x="2895600" y="2667000"/>
            <a:ext cx="3352800" cy="2103437"/>
          </a:xfrm>
          <a:prstGeom prst="rect">
            <a:avLst/>
          </a:prstGeom>
          <a:noFill/>
          <a:ln>
            <a:noFill/>
          </a:ln>
        </p:spPr>
      </p:pic>
      <p:pic>
        <p:nvPicPr>
          <p:cNvPr id="180" name="Google Shape;180;p7" descr="drinking_horn"/>
          <p:cNvPicPr preferRelativeResize="0"/>
          <p:nvPr/>
        </p:nvPicPr>
        <p:blipFill rotWithShape="1">
          <a:blip r:embed="rId6">
            <a:alphaModFix/>
          </a:blip>
          <a:srcRect/>
          <a:stretch/>
        </p:blipFill>
        <p:spPr>
          <a:xfrm>
            <a:off x="6781800" y="2549525"/>
            <a:ext cx="2057400" cy="2133600"/>
          </a:xfrm>
          <a:prstGeom prst="rect">
            <a:avLst/>
          </a:prstGeom>
          <a:noFill/>
          <a:ln>
            <a:noFill/>
          </a:ln>
        </p:spPr>
      </p:pic>
      <p:pic>
        <p:nvPicPr>
          <p:cNvPr id="181" name="Google Shape;181;p7" descr="IMG_0586"/>
          <p:cNvPicPr preferRelativeResize="0"/>
          <p:nvPr/>
        </p:nvPicPr>
        <p:blipFill rotWithShape="1">
          <a:blip r:embed="rId7">
            <a:alphaModFix/>
          </a:blip>
          <a:srcRect/>
          <a:stretch/>
        </p:blipFill>
        <p:spPr>
          <a:xfrm>
            <a:off x="533400" y="2773362"/>
            <a:ext cx="2124075" cy="3114675"/>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8"/>
          <p:cNvSpPr txBox="1">
            <a:spLocks noGrp="1"/>
          </p:cNvSpPr>
          <p:nvPr>
            <p:ph type="title"/>
          </p:nvPr>
        </p:nvSpPr>
        <p:spPr>
          <a:xfrm>
            <a:off x="228600" y="539826"/>
            <a:ext cx="8686800" cy="52697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2"/>
              </a:buClr>
              <a:buSzPts val="4000"/>
              <a:buFont typeface="Georgia"/>
              <a:buNone/>
            </a:pPr>
            <a:r>
              <a:rPr lang="en-US" sz="3600" b="1" i="0" u="none" dirty="0">
                <a:solidFill>
                  <a:schemeClr val="dk2"/>
                </a:solidFill>
                <a:latin typeface="Georgia"/>
                <a:ea typeface="Georgia"/>
                <a:cs typeface="Georgia"/>
                <a:sym typeface="Georgia"/>
              </a:rPr>
              <a:t>The Clash of Pagan vs. </a:t>
            </a:r>
            <a:r>
              <a:rPr lang="en-US" sz="3600" b="1" i="0" u="none" dirty="0" smtClean="0">
                <a:solidFill>
                  <a:schemeClr val="dk2"/>
                </a:solidFill>
                <a:latin typeface="Georgia"/>
                <a:ea typeface="Georgia"/>
                <a:cs typeface="Georgia"/>
                <a:sym typeface="Georgia"/>
              </a:rPr>
              <a:t>Christian                is central to </a:t>
            </a:r>
            <a:r>
              <a:rPr lang="en-US" sz="3600" b="1" i="1" u="none" dirty="0" smtClean="0">
                <a:solidFill>
                  <a:schemeClr val="dk2"/>
                </a:solidFill>
                <a:latin typeface="Georgia"/>
                <a:ea typeface="Georgia"/>
                <a:cs typeface="Georgia"/>
                <a:sym typeface="Georgia"/>
              </a:rPr>
              <a:t>Beowulf</a:t>
            </a:r>
            <a:endParaRPr sz="3600" b="1" i="1" dirty="0"/>
          </a:p>
        </p:txBody>
      </p:sp>
      <p:sp>
        <p:nvSpPr>
          <p:cNvPr id="187" name="Google Shape;187;p8"/>
          <p:cNvSpPr txBox="1">
            <a:spLocks noGrp="1"/>
          </p:cNvSpPr>
          <p:nvPr>
            <p:ph type="body" idx="1"/>
          </p:nvPr>
        </p:nvSpPr>
        <p:spPr>
          <a:xfrm>
            <a:off x="0" y="1134736"/>
            <a:ext cx="9144000" cy="57232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accent1"/>
              </a:buClr>
              <a:buSzPts val="2380"/>
              <a:buFont typeface="Arial"/>
              <a:buNone/>
            </a:pPr>
            <a:r>
              <a:rPr lang="en-US" sz="2800" b="0" i="0" u="none" dirty="0" smtClean="0">
                <a:solidFill>
                  <a:schemeClr val="dk1"/>
                </a:solidFill>
                <a:latin typeface="Georgia"/>
                <a:ea typeface="Georgia"/>
                <a:cs typeface="Georgia"/>
                <a:sym typeface="Georgia"/>
              </a:rPr>
              <a:t>                 </a:t>
            </a:r>
          </a:p>
          <a:p>
            <a:pPr marL="0" marR="0" lvl="0" indent="0" algn="ctr" rtl="0">
              <a:lnSpc>
                <a:spcPct val="90000"/>
              </a:lnSpc>
              <a:spcBef>
                <a:spcPts val="0"/>
              </a:spcBef>
              <a:spcAft>
                <a:spcPts val="0"/>
              </a:spcAft>
              <a:buClr>
                <a:schemeClr val="accent1"/>
              </a:buClr>
              <a:buSzPts val="2380"/>
              <a:buFont typeface="Arial"/>
              <a:buNone/>
            </a:pPr>
            <a:r>
              <a:rPr lang="en-US" sz="2400" b="1" i="0" u="sng" dirty="0" smtClean="0">
                <a:solidFill>
                  <a:schemeClr val="dk1"/>
                </a:solidFill>
                <a:latin typeface="Georgia"/>
                <a:ea typeface="Georgia"/>
                <a:cs typeface="Georgia"/>
                <a:sym typeface="Georgia"/>
              </a:rPr>
              <a:t>Pagan </a:t>
            </a:r>
            <a:r>
              <a:rPr lang="en-US" sz="2400" b="1" i="0" u="sng" dirty="0">
                <a:solidFill>
                  <a:schemeClr val="dk1"/>
                </a:solidFill>
                <a:latin typeface="Georgia"/>
                <a:ea typeface="Georgia"/>
                <a:cs typeface="Georgia"/>
                <a:sym typeface="Georgia"/>
              </a:rPr>
              <a:t>Beliefs of the </a:t>
            </a:r>
            <a:r>
              <a:rPr lang="en-US" sz="2400" b="1" i="0" u="sng" dirty="0" smtClean="0">
                <a:solidFill>
                  <a:schemeClr val="dk1"/>
                </a:solidFill>
                <a:latin typeface="Georgia"/>
                <a:ea typeface="Georgia"/>
                <a:cs typeface="Georgia"/>
                <a:sym typeface="Georgia"/>
              </a:rPr>
              <a:t>Anglo-Saxons</a:t>
            </a:r>
            <a:endParaRPr dirty="0"/>
          </a:p>
          <a:p>
            <a:pPr marL="274320" marR="0" lvl="1" indent="-91440" algn="l" rtl="0">
              <a:spcBef>
                <a:spcPts val="0"/>
              </a:spcBef>
              <a:spcAft>
                <a:spcPts val="0"/>
              </a:spcAft>
              <a:buClr>
                <a:schemeClr val="accent1"/>
              </a:buClr>
              <a:buSzPts val="1700"/>
              <a:buFont typeface="Arial"/>
              <a:buChar char="•"/>
            </a:pPr>
            <a:r>
              <a:rPr lang="en-US" sz="1800" b="1" dirty="0">
                <a:latin typeface="Georgia"/>
                <a:ea typeface="Georgia"/>
                <a:cs typeface="Georgia"/>
                <a:sym typeface="Georgia"/>
              </a:rPr>
              <a:t>F</a:t>
            </a:r>
            <a:r>
              <a:rPr lang="en-US" sz="1800" b="1" i="0" u="none" strike="noStrike" cap="none" dirty="0" smtClean="0">
                <a:solidFill>
                  <a:schemeClr val="dk1"/>
                </a:solidFill>
                <a:latin typeface="Georgia"/>
                <a:ea typeface="Georgia"/>
                <a:cs typeface="Georgia"/>
                <a:sym typeface="Georgia"/>
              </a:rPr>
              <a:t>ate</a:t>
            </a:r>
            <a:r>
              <a:rPr lang="en-US" sz="1800" b="0" i="0" u="none" strike="noStrike" cap="none" dirty="0" smtClean="0">
                <a:solidFill>
                  <a:schemeClr val="dk1"/>
                </a:solidFill>
                <a:latin typeface="Georgia"/>
                <a:ea typeface="Georgia"/>
                <a:cs typeface="Georgia"/>
                <a:sym typeface="Georgia"/>
              </a:rPr>
              <a:t> </a:t>
            </a:r>
            <a:r>
              <a:rPr lang="en-US" sz="1800" b="0" i="0" u="none" strike="noStrike" cap="none" dirty="0">
                <a:solidFill>
                  <a:schemeClr val="dk1"/>
                </a:solidFill>
                <a:latin typeface="Georgia"/>
                <a:ea typeface="Georgia"/>
                <a:cs typeface="Georgia"/>
                <a:sym typeface="Georgia"/>
              </a:rPr>
              <a:t>(Old English: </a:t>
            </a:r>
            <a:r>
              <a:rPr lang="en-US" sz="1800" b="1" i="1" u="none" strike="noStrike" cap="none" dirty="0" err="1">
                <a:solidFill>
                  <a:schemeClr val="dk1"/>
                </a:solidFill>
                <a:latin typeface="Georgia"/>
                <a:ea typeface="Georgia"/>
                <a:cs typeface="Georgia"/>
                <a:sym typeface="Georgia"/>
              </a:rPr>
              <a:t>wyrd</a:t>
            </a:r>
            <a:r>
              <a:rPr lang="en-US" sz="1800" b="0" i="0" u="none" strike="noStrike" cap="none" dirty="0">
                <a:solidFill>
                  <a:schemeClr val="dk1"/>
                </a:solidFill>
                <a:latin typeface="Georgia"/>
                <a:ea typeface="Georgia"/>
                <a:cs typeface="Georgia"/>
                <a:sym typeface="Georgia"/>
              </a:rPr>
              <a:t> </a:t>
            </a:r>
            <a:r>
              <a:rPr lang="en-US" sz="1800" dirty="0" smtClean="0">
                <a:latin typeface="Georgia"/>
                <a:ea typeface="Georgia"/>
                <a:cs typeface="Georgia"/>
                <a:sym typeface="Georgia"/>
              </a:rPr>
              <a:t>)</a:t>
            </a:r>
            <a:r>
              <a:rPr lang="en-US" sz="1800" dirty="0">
                <a:ea typeface="Georgia"/>
              </a:rPr>
              <a:t> </a:t>
            </a:r>
            <a:r>
              <a:rPr lang="en-US" sz="1800" b="0" i="0" u="none" strike="noStrike" cap="none" dirty="0" smtClean="0">
                <a:solidFill>
                  <a:schemeClr val="dk1"/>
                </a:solidFill>
                <a:latin typeface="Georgia"/>
                <a:ea typeface="Georgia"/>
                <a:cs typeface="Georgia"/>
                <a:sym typeface="Georgia"/>
              </a:rPr>
              <a:t>an irresistible </a:t>
            </a:r>
            <a:r>
              <a:rPr lang="en-US" sz="1800" b="0" i="0" u="none" strike="noStrike" cap="none" dirty="0">
                <a:solidFill>
                  <a:schemeClr val="dk1"/>
                </a:solidFill>
                <a:latin typeface="Georgia"/>
                <a:ea typeface="Georgia"/>
                <a:cs typeface="Georgia"/>
                <a:sym typeface="Georgia"/>
              </a:rPr>
              <a:t>force that </a:t>
            </a:r>
            <a:r>
              <a:rPr lang="en-US" sz="1800" b="0" i="0" u="none" strike="noStrike" cap="none" dirty="0" smtClean="0">
                <a:solidFill>
                  <a:schemeClr val="dk1"/>
                </a:solidFill>
                <a:latin typeface="Georgia"/>
                <a:ea typeface="Georgia"/>
                <a:cs typeface="Georgia"/>
                <a:sym typeface="Georgia"/>
              </a:rPr>
              <a:t>determines human destiny: controlled by 3 goddesses called “</a:t>
            </a:r>
            <a:r>
              <a:rPr lang="en-US" sz="1800" b="0" i="0" u="none" strike="noStrike" cap="none" dirty="0" err="1" smtClean="0">
                <a:solidFill>
                  <a:schemeClr val="dk1"/>
                </a:solidFill>
                <a:latin typeface="Georgia"/>
                <a:ea typeface="Georgia"/>
                <a:cs typeface="Georgia"/>
                <a:sym typeface="Georgia"/>
              </a:rPr>
              <a:t>Norns</a:t>
            </a:r>
            <a:r>
              <a:rPr lang="en-US" sz="1800" b="0" i="0" u="none" strike="noStrike" cap="none" dirty="0" smtClean="0">
                <a:solidFill>
                  <a:schemeClr val="dk1"/>
                </a:solidFill>
                <a:latin typeface="Georgia"/>
                <a:ea typeface="Georgia"/>
                <a:cs typeface="Georgia"/>
                <a:sym typeface="Georgia"/>
              </a:rPr>
              <a:t>” (similar to the Fates of Greek mythology)</a:t>
            </a:r>
            <a:endParaRPr sz="1800" dirty="0"/>
          </a:p>
          <a:p>
            <a:pPr marL="274320" marR="0" lvl="1" indent="-91440" algn="l" rtl="0">
              <a:spcBef>
                <a:spcPts val="0"/>
              </a:spcBef>
              <a:spcAft>
                <a:spcPts val="0"/>
              </a:spcAft>
              <a:buClr>
                <a:schemeClr val="accent1"/>
              </a:buClr>
              <a:buSzPts val="1700"/>
              <a:buFont typeface="Arial"/>
              <a:buChar char="•"/>
            </a:pPr>
            <a:r>
              <a:rPr lang="en-US" sz="1800" b="1" i="0" u="none" strike="noStrike" cap="none" dirty="0">
                <a:solidFill>
                  <a:schemeClr val="dk1"/>
                </a:solidFill>
                <a:latin typeface="Georgia"/>
                <a:ea typeface="Georgia"/>
                <a:cs typeface="Georgia"/>
                <a:sym typeface="Georgia"/>
              </a:rPr>
              <a:t>Gods</a:t>
            </a:r>
            <a:r>
              <a:rPr lang="en-US" sz="1800" b="0" i="0" u="none" strike="noStrike" cap="none" dirty="0">
                <a:solidFill>
                  <a:schemeClr val="dk1"/>
                </a:solidFill>
                <a:latin typeface="Georgia"/>
                <a:ea typeface="Georgia"/>
                <a:cs typeface="Georgia"/>
                <a:sym typeface="Georgia"/>
              </a:rPr>
              <a:t> of the Anglo-Saxons were </a:t>
            </a:r>
            <a:r>
              <a:rPr lang="en-US" sz="1800" dirty="0" smtClean="0">
                <a:latin typeface="Georgia"/>
                <a:ea typeface="Georgia"/>
                <a:cs typeface="Georgia"/>
                <a:sym typeface="Georgia"/>
              </a:rPr>
              <a:t>variants</a:t>
            </a:r>
            <a:r>
              <a:rPr lang="en-US" sz="1800" b="0" i="0" u="none" strike="noStrike" cap="none" dirty="0" smtClean="0">
                <a:solidFill>
                  <a:schemeClr val="dk1"/>
                </a:solidFill>
                <a:latin typeface="Georgia"/>
                <a:ea typeface="Georgia"/>
                <a:cs typeface="Georgia"/>
                <a:sym typeface="Georgia"/>
              </a:rPr>
              <a:t> </a:t>
            </a:r>
            <a:r>
              <a:rPr lang="en-US" sz="1800" b="0" i="0" u="none" strike="noStrike" cap="none" dirty="0">
                <a:solidFill>
                  <a:schemeClr val="dk1"/>
                </a:solidFill>
                <a:latin typeface="Georgia"/>
                <a:ea typeface="Georgia"/>
                <a:cs typeface="Georgia"/>
                <a:sym typeface="Georgia"/>
              </a:rPr>
              <a:t>of the Norse </a:t>
            </a:r>
            <a:r>
              <a:rPr lang="en-US" sz="1800" dirty="0" smtClean="0">
                <a:latin typeface="Georgia"/>
                <a:ea typeface="Georgia"/>
                <a:cs typeface="Georgia"/>
                <a:sym typeface="Georgia"/>
              </a:rPr>
              <a:t>gods:</a:t>
            </a:r>
            <a:r>
              <a:rPr lang="en-US" sz="1800" b="0" i="0" u="none" strike="noStrike" cap="none" dirty="0" smtClean="0">
                <a:solidFill>
                  <a:schemeClr val="dk1"/>
                </a:solidFill>
                <a:latin typeface="Georgia"/>
                <a:ea typeface="Georgia"/>
                <a:cs typeface="Georgia"/>
                <a:sym typeface="Georgia"/>
              </a:rPr>
              <a:t> </a:t>
            </a:r>
            <a:r>
              <a:rPr lang="en-US" sz="1800" b="0" i="0" u="none" strike="noStrike" cap="none" dirty="0">
                <a:solidFill>
                  <a:schemeClr val="dk1"/>
                </a:solidFill>
                <a:latin typeface="Georgia"/>
                <a:ea typeface="Georgia"/>
                <a:cs typeface="Georgia"/>
                <a:sym typeface="Georgia"/>
              </a:rPr>
              <a:t>(Odin/</a:t>
            </a:r>
            <a:r>
              <a:rPr lang="en-US" sz="1800" b="0" i="0" u="none" strike="noStrike" cap="none" dirty="0" err="1">
                <a:solidFill>
                  <a:schemeClr val="dk1"/>
                </a:solidFill>
                <a:latin typeface="Georgia"/>
                <a:ea typeface="Georgia"/>
                <a:cs typeface="Georgia"/>
                <a:sym typeface="Georgia"/>
              </a:rPr>
              <a:t>Woden</a:t>
            </a:r>
            <a:r>
              <a:rPr lang="en-US" sz="1800" b="0" i="0" u="none" strike="noStrike" cap="none" dirty="0">
                <a:solidFill>
                  <a:schemeClr val="dk1"/>
                </a:solidFill>
                <a:latin typeface="Georgia"/>
                <a:ea typeface="Georgia"/>
                <a:cs typeface="Georgia"/>
                <a:sym typeface="Georgia"/>
              </a:rPr>
              <a:t>, Thor/Thunor, Loki, </a:t>
            </a:r>
            <a:r>
              <a:rPr lang="en-US" sz="1800" b="0" i="0" u="none" strike="noStrike" cap="none" dirty="0" smtClean="0">
                <a:solidFill>
                  <a:schemeClr val="dk1"/>
                </a:solidFill>
                <a:latin typeface="Georgia"/>
                <a:ea typeface="Georgia"/>
                <a:cs typeface="Georgia"/>
                <a:sym typeface="Georgia"/>
              </a:rPr>
              <a:t>Friga/Freya, etc. </a:t>
            </a:r>
            <a:endParaRPr sz="1800" dirty="0"/>
          </a:p>
          <a:p>
            <a:pPr marL="274320" marR="0" lvl="1" indent="-91440" algn="l" rtl="0">
              <a:spcBef>
                <a:spcPts val="0"/>
              </a:spcBef>
              <a:spcAft>
                <a:spcPts val="0"/>
              </a:spcAft>
              <a:buClr>
                <a:schemeClr val="accent1"/>
              </a:buClr>
              <a:buSzPts val="1700"/>
              <a:buFont typeface="Arial"/>
              <a:buChar char="•"/>
            </a:pPr>
            <a:r>
              <a:rPr lang="en-US" sz="1800" b="0" i="0" u="none" strike="noStrike" cap="none" dirty="0">
                <a:solidFill>
                  <a:schemeClr val="dk1"/>
                </a:solidFill>
                <a:latin typeface="Georgia"/>
                <a:ea typeface="Georgia"/>
                <a:cs typeface="Georgia"/>
                <a:sym typeface="Georgia"/>
              </a:rPr>
              <a:t>Great admiration for </a:t>
            </a:r>
            <a:r>
              <a:rPr lang="en-US" sz="1800" b="1" i="0" u="none" strike="noStrike" cap="none" dirty="0">
                <a:solidFill>
                  <a:schemeClr val="dk1"/>
                </a:solidFill>
                <a:latin typeface="Georgia"/>
                <a:ea typeface="Georgia"/>
                <a:cs typeface="Georgia"/>
                <a:sym typeface="Georgia"/>
              </a:rPr>
              <a:t>heroic </a:t>
            </a:r>
            <a:r>
              <a:rPr lang="en-US" sz="1800" b="1" i="0" u="none" strike="noStrike" cap="none" dirty="0" smtClean="0">
                <a:solidFill>
                  <a:schemeClr val="dk1"/>
                </a:solidFill>
                <a:latin typeface="Georgia"/>
                <a:ea typeface="Georgia"/>
                <a:cs typeface="Georgia"/>
                <a:sym typeface="Georgia"/>
              </a:rPr>
              <a:t>warriors &amp; their great deeds</a:t>
            </a:r>
          </a:p>
          <a:p>
            <a:pPr marL="274320" marR="0" lvl="1" indent="-91440" algn="l" rtl="0">
              <a:spcBef>
                <a:spcPts val="0"/>
              </a:spcBef>
              <a:spcAft>
                <a:spcPts val="0"/>
              </a:spcAft>
              <a:buClr>
                <a:schemeClr val="accent1"/>
              </a:buClr>
              <a:buSzPts val="1700"/>
              <a:buFont typeface="Arial"/>
              <a:buChar char="•"/>
            </a:pPr>
            <a:r>
              <a:rPr lang="en-US" sz="1800" b="0" i="0" u="none" strike="noStrike" cap="none" dirty="0" smtClean="0">
                <a:solidFill>
                  <a:schemeClr val="dk1"/>
                </a:solidFill>
                <a:latin typeface="Georgia"/>
                <a:ea typeface="Georgia"/>
                <a:cs typeface="Georgia"/>
                <a:sym typeface="Georgia"/>
              </a:rPr>
              <a:t>Life’s </a:t>
            </a:r>
            <a:r>
              <a:rPr lang="en-US" sz="1800" b="0" i="0" u="none" strike="noStrike" cap="none" dirty="0">
                <a:solidFill>
                  <a:schemeClr val="dk1"/>
                </a:solidFill>
                <a:latin typeface="Georgia"/>
                <a:ea typeface="Georgia"/>
                <a:cs typeface="Georgia"/>
                <a:sym typeface="Georgia"/>
              </a:rPr>
              <a:t>Goal—</a:t>
            </a:r>
            <a:r>
              <a:rPr lang="en-US" sz="1800" b="1" i="0" u="none" strike="noStrike" cap="none" dirty="0">
                <a:solidFill>
                  <a:schemeClr val="dk1"/>
                </a:solidFill>
                <a:latin typeface="Georgia"/>
                <a:ea typeface="Georgia"/>
                <a:cs typeface="Georgia"/>
                <a:sym typeface="Georgia"/>
              </a:rPr>
              <a:t>win fame and lasting </a:t>
            </a:r>
            <a:r>
              <a:rPr lang="en-US" sz="1800" b="1" i="0" u="none" strike="noStrike" cap="none" dirty="0" smtClean="0">
                <a:solidFill>
                  <a:schemeClr val="dk1"/>
                </a:solidFill>
                <a:latin typeface="Georgia"/>
                <a:ea typeface="Georgia"/>
                <a:cs typeface="Georgia"/>
                <a:sym typeface="Georgia"/>
              </a:rPr>
              <a:t>glory</a:t>
            </a:r>
          </a:p>
          <a:p>
            <a:pPr marL="274320" marR="0" lvl="1" indent="-91440" algn="l" rtl="0">
              <a:spcBef>
                <a:spcPts val="0"/>
              </a:spcBef>
              <a:spcAft>
                <a:spcPts val="0"/>
              </a:spcAft>
              <a:buClr>
                <a:schemeClr val="accent1"/>
              </a:buClr>
              <a:buSzPts val="1700"/>
              <a:buFont typeface="Arial"/>
              <a:buChar char="•"/>
            </a:pPr>
            <a:r>
              <a:rPr lang="en-US" sz="1800" b="1" dirty="0" smtClean="0">
                <a:latin typeface="Georgia"/>
                <a:sym typeface="Georgia"/>
              </a:rPr>
              <a:t>Pessimistic worldview</a:t>
            </a:r>
            <a:r>
              <a:rPr lang="en-US" sz="1800" dirty="0" smtClean="0">
                <a:latin typeface="Georgia"/>
                <a:sym typeface="Georgia"/>
              </a:rPr>
              <a:t>: life is difficult―defeat &amp; disaster can come at any time</a:t>
            </a:r>
          </a:p>
          <a:p>
            <a:pPr marL="274320" marR="0" lvl="1" indent="-91440" algn="l" rtl="0">
              <a:spcBef>
                <a:spcPts val="0"/>
              </a:spcBef>
              <a:spcAft>
                <a:spcPts val="0"/>
              </a:spcAft>
              <a:buClr>
                <a:schemeClr val="accent1"/>
              </a:buClr>
              <a:buSzPts val="1700"/>
              <a:buFont typeface="Arial"/>
              <a:buChar char="•"/>
            </a:pPr>
            <a:endParaRPr sz="2400" b="0" i="0" u="none" strike="noStrike" cap="none" dirty="0">
              <a:solidFill>
                <a:schemeClr val="dk1"/>
              </a:solidFill>
              <a:latin typeface="Arial"/>
              <a:ea typeface="Arial"/>
              <a:cs typeface="Arial"/>
              <a:sym typeface="Arial"/>
            </a:endParaRPr>
          </a:p>
          <a:p>
            <a:pPr marL="457200" marR="0" lvl="1" indent="-182561" algn="l" rtl="0">
              <a:lnSpc>
                <a:spcPct val="90000"/>
              </a:lnSpc>
              <a:spcBef>
                <a:spcPts val="360"/>
              </a:spcBef>
              <a:spcAft>
                <a:spcPts val="0"/>
              </a:spcAft>
              <a:buClr>
                <a:schemeClr val="accent1"/>
              </a:buClr>
              <a:buSzPts val="1530"/>
              <a:buFont typeface="Arial"/>
              <a:buChar char="•"/>
            </a:pPr>
            <a:r>
              <a:rPr lang="en-US" sz="1800" b="1" i="0" u="none" strike="noStrike" cap="none" dirty="0">
                <a:solidFill>
                  <a:schemeClr val="dk1"/>
                </a:solidFill>
                <a:latin typeface="Georgia"/>
                <a:ea typeface="Georgia"/>
                <a:cs typeface="Georgia"/>
                <a:sym typeface="Georgia"/>
              </a:rPr>
              <a:t>Christian conversion of Anglo-Saxons begins in the 500’s AD. By the time </a:t>
            </a:r>
            <a:r>
              <a:rPr lang="en-US" sz="1800" b="1" i="1" u="none" strike="noStrike" cap="none" dirty="0">
                <a:solidFill>
                  <a:schemeClr val="dk1"/>
                </a:solidFill>
                <a:latin typeface="Georgia"/>
                <a:ea typeface="Georgia"/>
                <a:cs typeface="Georgia"/>
                <a:sym typeface="Georgia"/>
              </a:rPr>
              <a:t>Beowulf</a:t>
            </a:r>
            <a:r>
              <a:rPr lang="en-US" sz="1800" b="1" i="0" u="none" strike="noStrike" cap="none" dirty="0">
                <a:solidFill>
                  <a:schemeClr val="dk1"/>
                </a:solidFill>
                <a:latin typeface="Georgia"/>
                <a:ea typeface="Georgia"/>
                <a:cs typeface="Georgia"/>
                <a:sym typeface="Georgia"/>
              </a:rPr>
              <a:t> was written down (c. 1000 AD), conversion was </a:t>
            </a:r>
            <a:r>
              <a:rPr lang="en-US" sz="1800" b="1" i="0" u="none" strike="noStrike" cap="none" dirty="0" smtClean="0">
                <a:solidFill>
                  <a:schemeClr val="dk1"/>
                </a:solidFill>
                <a:latin typeface="Georgia"/>
                <a:ea typeface="Georgia"/>
                <a:cs typeface="Georgia"/>
                <a:sym typeface="Georgia"/>
              </a:rPr>
              <a:t>complete</a:t>
            </a:r>
            <a:endParaRPr sz="1800" b="0" i="0" u="none" strike="noStrike" cap="none" dirty="0">
              <a:solidFill>
                <a:schemeClr val="dk1"/>
              </a:solidFill>
              <a:latin typeface="Georgia"/>
              <a:ea typeface="Georgia"/>
              <a:cs typeface="Georgia"/>
              <a:sym typeface="Georgia"/>
            </a:endParaRPr>
          </a:p>
          <a:p>
            <a:pPr marL="457200" marR="0" lvl="1" indent="-182561" algn="l" rtl="0">
              <a:lnSpc>
                <a:spcPct val="90000"/>
              </a:lnSpc>
              <a:spcBef>
                <a:spcPts val="400"/>
              </a:spcBef>
              <a:spcAft>
                <a:spcPts val="0"/>
              </a:spcAft>
              <a:buClr>
                <a:schemeClr val="accent1"/>
              </a:buClr>
              <a:buSzPts val="1700"/>
              <a:buFont typeface="Arial"/>
              <a:buChar char="•"/>
            </a:pPr>
            <a:r>
              <a:rPr lang="en-US" sz="1800" b="0" i="0" u="none" strike="noStrike" cap="none" dirty="0">
                <a:solidFill>
                  <a:schemeClr val="dk1"/>
                </a:solidFill>
                <a:latin typeface="Georgia"/>
                <a:ea typeface="Georgia"/>
                <a:cs typeface="Georgia"/>
                <a:sym typeface="Georgia"/>
              </a:rPr>
              <a:t>Christians referred to non-Christians as “</a:t>
            </a:r>
            <a:r>
              <a:rPr lang="en-US" sz="1800" b="1" i="0" u="none" strike="noStrike" cap="none" dirty="0">
                <a:solidFill>
                  <a:schemeClr val="dk1"/>
                </a:solidFill>
                <a:latin typeface="Georgia"/>
                <a:ea typeface="Georgia"/>
                <a:cs typeface="Georgia"/>
                <a:sym typeface="Georgia"/>
              </a:rPr>
              <a:t>Pagans</a:t>
            </a:r>
            <a:r>
              <a:rPr lang="en-US" sz="1800" b="0" i="0" u="none" strike="noStrike" cap="none" dirty="0">
                <a:solidFill>
                  <a:schemeClr val="dk1"/>
                </a:solidFill>
                <a:latin typeface="Georgia"/>
                <a:ea typeface="Georgia"/>
                <a:cs typeface="Georgia"/>
                <a:sym typeface="Georgia"/>
              </a:rPr>
              <a:t>” and “</a:t>
            </a:r>
            <a:r>
              <a:rPr lang="en-US" sz="1800" b="1" i="0" u="none" strike="noStrike" cap="none" dirty="0" smtClean="0">
                <a:solidFill>
                  <a:schemeClr val="dk1"/>
                </a:solidFill>
                <a:latin typeface="Georgia"/>
                <a:ea typeface="Georgia"/>
                <a:cs typeface="Georgia"/>
                <a:sym typeface="Georgia"/>
              </a:rPr>
              <a:t>Heathens.</a:t>
            </a:r>
            <a:r>
              <a:rPr lang="en-US" sz="1800" b="0" i="0" u="none" strike="noStrike" cap="none" dirty="0" smtClean="0">
                <a:solidFill>
                  <a:schemeClr val="dk1"/>
                </a:solidFill>
                <a:latin typeface="Georgia"/>
                <a:ea typeface="Georgia"/>
                <a:cs typeface="Georgia"/>
                <a:sym typeface="Georgia"/>
              </a:rPr>
              <a:t>” Both </a:t>
            </a:r>
            <a:r>
              <a:rPr lang="en-US" sz="1800" b="0" i="0" u="none" strike="noStrike" cap="none" dirty="0">
                <a:solidFill>
                  <a:schemeClr val="dk1"/>
                </a:solidFill>
                <a:latin typeface="Georgia"/>
                <a:ea typeface="Georgia"/>
                <a:cs typeface="Georgia"/>
                <a:sym typeface="Georgia"/>
              </a:rPr>
              <a:t>words have negative connotations, meaning those who have primitive and backward belief systems that are inferior to </a:t>
            </a:r>
            <a:r>
              <a:rPr lang="en-US" sz="1800" b="0" i="0" u="none" strike="noStrike" cap="none" dirty="0" smtClean="0">
                <a:solidFill>
                  <a:schemeClr val="dk1"/>
                </a:solidFill>
                <a:latin typeface="Georgia"/>
                <a:ea typeface="Georgia"/>
                <a:cs typeface="Georgia"/>
                <a:sym typeface="Georgia"/>
              </a:rPr>
              <a:t>Christianity &amp; which consign one’s soul to hell</a:t>
            </a:r>
            <a:endParaRPr sz="1800" dirty="0"/>
          </a:p>
          <a:p>
            <a:pPr marL="457200" marR="0" lvl="1" indent="-182561" algn="l" rtl="0">
              <a:lnSpc>
                <a:spcPct val="90000"/>
              </a:lnSpc>
              <a:spcBef>
                <a:spcPts val="400"/>
              </a:spcBef>
              <a:spcAft>
                <a:spcPts val="0"/>
              </a:spcAft>
              <a:buClr>
                <a:schemeClr val="accent1"/>
              </a:buClr>
              <a:buSzPts val="1700"/>
              <a:buFont typeface="Arial"/>
              <a:buChar char="•"/>
            </a:pPr>
            <a:r>
              <a:rPr lang="en-US" sz="1800" dirty="0" smtClean="0">
                <a:latin typeface="Georgia"/>
                <a:ea typeface="Georgia"/>
                <a:cs typeface="Georgia"/>
                <a:sym typeface="Georgia"/>
              </a:rPr>
              <a:t>Sometimes </a:t>
            </a:r>
            <a:r>
              <a:rPr lang="en-US" sz="1800" b="0" i="0" u="none" strike="noStrike" cap="none" dirty="0" smtClean="0">
                <a:solidFill>
                  <a:schemeClr val="dk1"/>
                </a:solidFill>
                <a:latin typeface="Georgia"/>
                <a:ea typeface="Georgia"/>
                <a:cs typeface="Georgia"/>
                <a:sym typeface="Georgia"/>
              </a:rPr>
              <a:t>Christ was compared to </a:t>
            </a:r>
            <a:r>
              <a:rPr lang="en-US" sz="1800" b="0" i="0" u="none" strike="noStrike" cap="none" dirty="0">
                <a:solidFill>
                  <a:schemeClr val="dk1"/>
                </a:solidFill>
                <a:latin typeface="Georgia"/>
                <a:ea typeface="Georgia"/>
                <a:cs typeface="Georgia"/>
                <a:sym typeface="Georgia"/>
              </a:rPr>
              <a:t>a warrior hero to entice Pagans to convert, </a:t>
            </a:r>
            <a:r>
              <a:rPr lang="en-US" sz="1800" b="0" i="0" u="none" strike="noStrike" cap="none" dirty="0" smtClean="0">
                <a:solidFill>
                  <a:schemeClr val="dk1"/>
                </a:solidFill>
                <a:latin typeface="Georgia"/>
                <a:ea typeface="Georgia"/>
                <a:cs typeface="Georgia"/>
                <a:sym typeface="Georgia"/>
              </a:rPr>
              <a:t>as </a:t>
            </a:r>
            <a:r>
              <a:rPr lang="en-US" sz="1800" b="0" i="0" u="none" strike="noStrike" cap="none" dirty="0">
                <a:solidFill>
                  <a:schemeClr val="dk1"/>
                </a:solidFill>
                <a:latin typeface="Georgia"/>
                <a:ea typeface="Georgia"/>
                <a:cs typeface="Georgia"/>
                <a:sym typeface="Georgia"/>
              </a:rPr>
              <a:t>in the poem “The Dream of the Rood” (rood = cross</a:t>
            </a:r>
            <a:r>
              <a:rPr lang="en-US" sz="1800" b="0" i="0" u="none" strike="noStrike" cap="none" dirty="0" smtClean="0">
                <a:solidFill>
                  <a:schemeClr val="dk1"/>
                </a:solidFill>
                <a:latin typeface="Georgia"/>
                <a:ea typeface="Georgia"/>
                <a:cs typeface="Georgia"/>
                <a:sym typeface="Georgia"/>
              </a:rPr>
              <a:t>). All pagan gods and creatures (trolls, fairies, etc.) were considered demons from the Christian hell. The monsters in </a:t>
            </a:r>
            <a:r>
              <a:rPr lang="en-US" sz="1800" b="0" i="1" u="none" strike="noStrike" cap="none" dirty="0" smtClean="0">
                <a:solidFill>
                  <a:schemeClr val="dk1"/>
                </a:solidFill>
                <a:latin typeface="Georgia"/>
                <a:ea typeface="Georgia"/>
                <a:cs typeface="Georgia"/>
                <a:sym typeface="Georgia"/>
              </a:rPr>
              <a:t>Beowulf</a:t>
            </a:r>
            <a:r>
              <a:rPr lang="en-US" sz="1800" b="0" i="0" u="none" strike="noStrike" cap="none" dirty="0" smtClean="0">
                <a:solidFill>
                  <a:schemeClr val="dk1"/>
                </a:solidFill>
                <a:latin typeface="Georgia"/>
                <a:ea typeface="Georgia"/>
                <a:cs typeface="Georgia"/>
                <a:sym typeface="Georgia"/>
              </a:rPr>
              <a:t> became not just evil―after Christian conversion, they were satanic</a:t>
            </a:r>
            <a:endParaRPr sz="1800" dirty="0"/>
          </a:p>
          <a:p>
            <a:pPr marL="457200" marR="0" lvl="1" indent="-53022" algn="l" rtl="0">
              <a:lnSpc>
                <a:spcPct val="90000"/>
              </a:lnSpc>
              <a:spcBef>
                <a:spcPts val="480"/>
              </a:spcBef>
              <a:spcAft>
                <a:spcPts val="0"/>
              </a:spcAft>
              <a:buClr>
                <a:schemeClr val="accent1"/>
              </a:buClr>
              <a:buSzPts val="2040"/>
              <a:buFont typeface="Arial"/>
              <a:buNone/>
            </a:pPr>
            <a:endParaRPr sz="2400" b="0" i="0" u="none" strike="noStrike" cap="none" dirty="0">
              <a:solidFill>
                <a:schemeClr val="dk1"/>
              </a:solidFill>
              <a:latin typeface="Arial"/>
              <a:ea typeface="Arial"/>
              <a:cs typeface="Arial"/>
              <a:sym typeface="Arial"/>
            </a:endParaRPr>
          </a:p>
          <a:p>
            <a:pPr marL="182563" marR="0" lvl="0" indent="-53023" algn="l" rtl="0">
              <a:spcBef>
                <a:spcPts val="480"/>
              </a:spcBef>
              <a:spcAft>
                <a:spcPts val="0"/>
              </a:spcAft>
              <a:buClr>
                <a:schemeClr val="accent1"/>
              </a:buClr>
              <a:buSzPts val="2040"/>
              <a:buFont typeface="Arial"/>
              <a:buNone/>
            </a:pPr>
            <a:endParaRPr sz="24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5822</TotalTime>
  <Words>1801</Words>
  <Application>Microsoft Office PowerPoint</Application>
  <PresentationFormat>On-screen Show (4:3)</PresentationFormat>
  <Paragraphs>240</Paragraphs>
  <Slides>20</Slides>
  <Notes>18</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20</vt:i4>
      </vt:variant>
    </vt:vector>
  </HeadingPairs>
  <TitlesOfParts>
    <vt:vector size="30" baseType="lpstr">
      <vt:lpstr>Arial</vt:lpstr>
      <vt:lpstr>Bookman Old Style</vt:lpstr>
      <vt:lpstr>Georgia</vt:lpstr>
      <vt:lpstr>Palatino Linotype</vt:lpstr>
      <vt:lpstr>Book Antiqua</vt:lpstr>
      <vt:lpstr>1_Clarity</vt:lpstr>
      <vt:lpstr>Clarity</vt:lpstr>
      <vt:lpstr>2_Clarity</vt:lpstr>
      <vt:lpstr>3_Clarity</vt:lpstr>
      <vt:lpstr>4_Clarity</vt:lpstr>
      <vt:lpstr>THE ANGLO-SAXON PERIOD (c. 449-1066) </vt:lpstr>
      <vt:lpstr>Earlier Inhabitants: the Celts</vt:lpstr>
      <vt:lpstr>Roman Britain</vt:lpstr>
      <vt:lpstr>Invasion or Migration? </vt:lpstr>
      <vt:lpstr>The Venerable Bede (672-735) promoted the idea that the Anglo-Saxons and Jutes had displaced the Britons in an “invasion.” The reality is more complex and involves the gradual integration of native Britons with several groups coming from the East.  Many Britons stayed and mingled with the newcomers.</vt:lpstr>
      <vt:lpstr>                    “ANGLELAND”</vt:lpstr>
      <vt:lpstr>The Setting of Beowulf Pay attention to these groups/nations―you will find references to them in the poem</vt:lpstr>
      <vt:lpstr>Artifacts found in a ship burial at  Sutton Hoo (Suffolk, England) in 1939  Shows the Anglo-Saxons’ love for fine ornamentation and art. This culture  is very similar to the one described in Beowulf, which opens with the story  of a great king (Shield Sheafson) and his lavish ship burial. This discovery further legitimized the study of Beowulf as more than just an example of Old English.  The helmet is like one described in the poem. The artifacts date from the 600s A.D.</vt:lpstr>
      <vt:lpstr>The Clash of Pagan vs. Christian                is central to Beowulf</vt:lpstr>
      <vt:lpstr>Social Classes in Anglo-Saxon Britain</vt:lpstr>
      <vt:lpstr>Education &amp; Religion</vt:lpstr>
      <vt:lpstr>           Anglo-Saxon Runes</vt:lpstr>
      <vt:lpstr>A Very Short              First Page of Beowulf             History of English </vt:lpstr>
      <vt:lpstr>The opening lines      of Beowulf     in Old English                                   explained</vt:lpstr>
      <vt:lpstr>    Five Features of Anglo-Saxon Poetry</vt:lpstr>
      <vt:lpstr>PowerPoint Presentation</vt:lpstr>
      <vt:lpstr> The Author/Scribes of Beowulf  (c. 1000 A. D.)   </vt:lpstr>
      <vt:lpstr> Written Manuscript </vt:lpstr>
      <vt:lpstr>PowerPoint Presentation</vt:lpstr>
      <vt:lpstr>                  The Norman Conquest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ANGLO-SAXON PERIOD (449-1066 A.D.)</dc:title>
  <dc:creator>Allison Kocheff</dc:creator>
  <cp:lastModifiedBy>Byron Bailey</cp:lastModifiedBy>
  <cp:revision>130</cp:revision>
  <dcterms:created xsi:type="dcterms:W3CDTF">2008-10-29T19:11:17Z</dcterms:created>
  <dcterms:modified xsi:type="dcterms:W3CDTF">2023-06-15T19:32:32Z</dcterms:modified>
</cp:coreProperties>
</file>