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  <p:sldMasterId id="2147483662" r:id="rId6"/>
    <p:sldMasterId id="2147483663" r:id="rId7"/>
    <p:sldMasterId id="2147483664" r:id="rId8"/>
    <p:sldMasterId id="2147483665" r:id="rId9"/>
    <p:sldMasterId id="2147483666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</p:sldIdLst>
  <p:sldSz cy="6858000" cx="12192000"/>
  <p:notesSz cx="7315200" cy="9601200"/>
  <p:embeddedFontLst>
    <p:embeddedFont>
      <p:font typeface="Roboto Slab"/>
      <p:regular r:id="rId31"/>
      <p:bold r:id="rId32"/>
    </p:embeddedFont>
    <p:embeddedFont>
      <p:font typeface="Roboto"/>
      <p:regular r:id="rId33"/>
      <p:bold r:id="rId34"/>
      <p:italic r:id="rId35"/>
      <p:boldItalic r:id="rId36"/>
    </p:embeddedFont>
    <p:embeddedFont>
      <p:font typeface="Roboto Medium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032">
          <p15:clr>
            <a:srgbClr val="000000"/>
          </p15:clr>
        </p15:guide>
        <p15:guide id="2" pos="2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032" orient="horz"/>
        <p:guide pos="2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edium-boldItalic.fntdata"/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8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RobotoSlab-regular.fntdata"/><Relationship Id="rId30" Type="http://schemas.openxmlformats.org/officeDocument/2006/relationships/slide" Target="slides/slide19.xml"/><Relationship Id="rId11" Type="http://schemas.openxmlformats.org/officeDocument/2006/relationships/notesMaster" Target="notesMasters/notesMaster1.xml"/><Relationship Id="rId33" Type="http://schemas.openxmlformats.org/officeDocument/2006/relationships/font" Target="fonts/Roboto-regular.fntdata"/><Relationship Id="rId10" Type="http://schemas.openxmlformats.org/officeDocument/2006/relationships/slideMaster" Target="slideMasters/slideMaster7.xml"/><Relationship Id="rId32" Type="http://schemas.openxmlformats.org/officeDocument/2006/relationships/font" Target="fonts/RobotoSlab-bold.fntdata"/><Relationship Id="rId13" Type="http://schemas.openxmlformats.org/officeDocument/2006/relationships/slide" Target="slides/slide2.xml"/><Relationship Id="rId35" Type="http://schemas.openxmlformats.org/officeDocument/2006/relationships/font" Target="fonts/Roboto-italic.fntdata"/><Relationship Id="rId12" Type="http://schemas.openxmlformats.org/officeDocument/2006/relationships/slide" Target="slides/slide1.xml"/><Relationship Id="rId34" Type="http://schemas.openxmlformats.org/officeDocument/2006/relationships/font" Target="fonts/Roboto-bold.fntdata"/><Relationship Id="rId15" Type="http://schemas.openxmlformats.org/officeDocument/2006/relationships/slide" Target="slides/slide4.xml"/><Relationship Id="rId37" Type="http://schemas.openxmlformats.org/officeDocument/2006/relationships/font" Target="fonts/RobotoMedium-regular.fntdata"/><Relationship Id="rId14" Type="http://schemas.openxmlformats.org/officeDocument/2006/relationships/slide" Target="slides/slide3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6.xml"/><Relationship Id="rId39" Type="http://schemas.openxmlformats.org/officeDocument/2006/relationships/font" Target="fonts/RobotoMedium-italic.fntdata"/><Relationship Id="rId16" Type="http://schemas.openxmlformats.org/officeDocument/2006/relationships/slide" Target="slides/slide5.xml"/><Relationship Id="rId38" Type="http://schemas.openxmlformats.org/officeDocument/2006/relationships/font" Target="fonts/RobotoMedium-bold.fntdata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375" y="0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77875" y="1200150"/>
            <a:ext cx="5759450" cy="32400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837" y="4621212"/>
            <a:ext cx="5851525" cy="377983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20187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375" y="9120187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731837" y="4621212"/>
            <a:ext cx="5851525" cy="377983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777875" y="1200150"/>
            <a:ext cx="5759450" cy="32400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731837" y="4621212"/>
            <a:ext cx="5851525" cy="377983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777875" y="1200150"/>
            <a:ext cx="5759450" cy="32400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/>
          <p:nvPr>
            <p:ph idx="1" type="body"/>
          </p:nvPr>
        </p:nvSpPr>
        <p:spPr>
          <a:xfrm>
            <a:off x="731837" y="4621212"/>
            <a:ext cx="5851525" cy="377983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2:notes"/>
          <p:cNvSpPr/>
          <p:nvPr>
            <p:ph idx="2" type="sldImg"/>
          </p:nvPr>
        </p:nvSpPr>
        <p:spPr>
          <a:xfrm>
            <a:off x="777875" y="1200150"/>
            <a:ext cx="5759450" cy="32400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/>
          <p:nvPr>
            <p:ph idx="1" type="body"/>
          </p:nvPr>
        </p:nvSpPr>
        <p:spPr>
          <a:xfrm>
            <a:off x="731837" y="4621212"/>
            <a:ext cx="5851525" cy="377983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3:notes"/>
          <p:cNvSpPr/>
          <p:nvPr>
            <p:ph idx="2" type="sldImg"/>
          </p:nvPr>
        </p:nvSpPr>
        <p:spPr>
          <a:xfrm>
            <a:off x="777875" y="1200150"/>
            <a:ext cx="5759450" cy="32400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/>
          <p:nvPr>
            <p:ph idx="1" type="body"/>
          </p:nvPr>
        </p:nvSpPr>
        <p:spPr>
          <a:xfrm>
            <a:off x="731837" y="4621212"/>
            <a:ext cx="5851525" cy="377983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4:notes"/>
          <p:cNvSpPr/>
          <p:nvPr>
            <p:ph idx="2" type="sldImg"/>
          </p:nvPr>
        </p:nvSpPr>
        <p:spPr>
          <a:xfrm>
            <a:off x="777875" y="1200150"/>
            <a:ext cx="5759450" cy="32400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 txBox="1"/>
          <p:nvPr>
            <p:ph idx="1" type="body"/>
          </p:nvPr>
        </p:nvSpPr>
        <p:spPr>
          <a:xfrm>
            <a:off x="731837" y="4621212"/>
            <a:ext cx="5851525" cy="377983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5:notes"/>
          <p:cNvSpPr/>
          <p:nvPr>
            <p:ph idx="2" type="sldImg"/>
          </p:nvPr>
        </p:nvSpPr>
        <p:spPr>
          <a:xfrm>
            <a:off x="777875" y="1200150"/>
            <a:ext cx="5759450" cy="32400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/>
          <p:nvPr>
            <p:ph idx="1" type="body"/>
          </p:nvPr>
        </p:nvSpPr>
        <p:spPr>
          <a:xfrm>
            <a:off x="731837" y="4621212"/>
            <a:ext cx="5851525" cy="377983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6:notes"/>
          <p:cNvSpPr/>
          <p:nvPr>
            <p:ph idx="2" type="sldImg"/>
          </p:nvPr>
        </p:nvSpPr>
        <p:spPr>
          <a:xfrm>
            <a:off x="777875" y="1200150"/>
            <a:ext cx="5759450" cy="32400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 txBox="1"/>
          <p:nvPr>
            <p:ph idx="1" type="body"/>
          </p:nvPr>
        </p:nvSpPr>
        <p:spPr>
          <a:xfrm>
            <a:off x="731837" y="4621212"/>
            <a:ext cx="5851525" cy="377983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7:notes"/>
          <p:cNvSpPr/>
          <p:nvPr>
            <p:ph idx="2" type="sldImg"/>
          </p:nvPr>
        </p:nvSpPr>
        <p:spPr>
          <a:xfrm>
            <a:off x="777875" y="1200150"/>
            <a:ext cx="5759450" cy="32400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 txBox="1"/>
          <p:nvPr>
            <p:ph idx="1" type="body"/>
          </p:nvPr>
        </p:nvSpPr>
        <p:spPr>
          <a:xfrm>
            <a:off x="731837" y="4621212"/>
            <a:ext cx="5851525" cy="377983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8:notes"/>
          <p:cNvSpPr/>
          <p:nvPr>
            <p:ph idx="2" type="sldImg"/>
          </p:nvPr>
        </p:nvSpPr>
        <p:spPr>
          <a:xfrm>
            <a:off x="777875" y="1200150"/>
            <a:ext cx="5759450" cy="32400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:notes"/>
          <p:cNvSpPr txBox="1"/>
          <p:nvPr>
            <p:ph idx="1" type="body"/>
          </p:nvPr>
        </p:nvSpPr>
        <p:spPr>
          <a:xfrm>
            <a:off x="731837" y="4621212"/>
            <a:ext cx="5851525" cy="377983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9:notes"/>
          <p:cNvSpPr/>
          <p:nvPr>
            <p:ph idx="2" type="sldImg"/>
          </p:nvPr>
        </p:nvSpPr>
        <p:spPr>
          <a:xfrm>
            <a:off x="777875" y="1200150"/>
            <a:ext cx="5759450" cy="32400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:notes"/>
          <p:cNvSpPr txBox="1"/>
          <p:nvPr>
            <p:ph idx="1" type="body"/>
          </p:nvPr>
        </p:nvSpPr>
        <p:spPr>
          <a:xfrm>
            <a:off x="731837" y="4621212"/>
            <a:ext cx="5851525" cy="377983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0:notes"/>
          <p:cNvSpPr/>
          <p:nvPr>
            <p:ph idx="2" type="sldImg"/>
          </p:nvPr>
        </p:nvSpPr>
        <p:spPr>
          <a:xfrm>
            <a:off x="777875" y="1200150"/>
            <a:ext cx="5759450" cy="32400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731837" y="4621212"/>
            <a:ext cx="5851525" cy="377983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777875" y="1200150"/>
            <a:ext cx="5759450" cy="32400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731837" y="4621212"/>
            <a:ext cx="5851525" cy="377983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777875" y="1200150"/>
            <a:ext cx="5759450" cy="32400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731837" y="4621212"/>
            <a:ext cx="5851525" cy="377983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777875" y="1200150"/>
            <a:ext cx="5759450" cy="32400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731837" y="4621212"/>
            <a:ext cx="5851525" cy="377983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777875" y="1200150"/>
            <a:ext cx="5759450" cy="32400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731837" y="4621212"/>
            <a:ext cx="5851525" cy="377983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777875" y="1200150"/>
            <a:ext cx="5759450" cy="32400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731837" y="4621212"/>
            <a:ext cx="5851525" cy="377983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777875" y="1200150"/>
            <a:ext cx="5759450" cy="32400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731837" y="4621212"/>
            <a:ext cx="5851525" cy="377983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777875" y="1200150"/>
            <a:ext cx="5759450" cy="32400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731837" y="4621212"/>
            <a:ext cx="5851525" cy="377983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777875" y="1200150"/>
            <a:ext cx="5759450" cy="32400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Image — 02">
  <p:cSld name="Title Slide with Image — 0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3059" y="617802"/>
            <a:ext cx="4471173" cy="1301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71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 Slab"/>
              <a:buNone/>
              <a:defRPr sz="4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3286" y="1924842"/>
            <a:ext cx="4471173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2" type="body"/>
          </p:nvPr>
        </p:nvSpPr>
        <p:spPr>
          <a:xfrm>
            <a:off x="464773" y="5047792"/>
            <a:ext cx="4579530" cy="1661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— 1 Column with Sidebar">
  <p:cSld name="Content Slide — 1 Column with Sideba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4773478" y="555809"/>
            <a:ext cx="6960030" cy="5372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type="title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71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Slab"/>
              <a:buNone/>
              <a:defRPr b="0" i="0" sz="32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" name="Google Shape;81;p15"/>
          <p:cNvSpPr txBox="1"/>
          <p:nvPr>
            <p:ph idx="2" type="body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3" type="body"/>
          </p:nvPr>
        </p:nvSpPr>
        <p:spPr>
          <a:xfrm>
            <a:off x="466611" y="2481943"/>
            <a:ext cx="3741179" cy="3446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983662" y="61928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b="0" i="0" sz="12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b="0" i="0" sz="12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b="0" i="0" sz="12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b="0" i="0" sz="12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b="0" i="0" sz="12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b="0" i="0" sz="12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b="0" i="0" sz="12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b="0" i="0" sz="12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b="0" i="0" sz="12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 — No Image">
  <p:cSld name="9_Title Slide — No Imag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1308857" y="2040822"/>
            <a:ext cx="4001193" cy="1301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 Slab"/>
              <a:buNone/>
              <a:defRPr b="0" i="0" sz="42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1309084" y="3347862"/>
            <a:ext cx="4001193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Slide — No Image">
  <p:cSld name="12_Title Slide — No Imag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1308857" y="2040822"/>
            <a:ext cx="4001193" cy="1301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 Slab"/>
              <a:buNone/>
              <a:defRPr b="0" i="0" sz="42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1309084" y="3347862"/>
            <a:ext cx="4001193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 Content Slide - 1 Column" type="objTx">
  <p:cSld name="OBJECT_WITH_CAPTIO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478505" y="559824"/>
            <a:ext cx="3687096" cy="142957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0" i="0" sz="48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767263" y="559824"/>
            <a:ext cx="6815137" cy="5566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9CDE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09CDE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406400" lvl="2" marL="1371600" marR="0" rtl="0" algn="l">
              <a:spcBef>
                <a:spcPts val="560"/>
              </a:spcBef>
              <a:spcAft>
                <a:spcPts val="0"/>
              </a:spcAft>
              <a:buClr>
                <a:srgbClr val="009CDE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rgbClr val="009CDE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rgbClr val="009CDE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2" type="body"/>
          </p:nvPr>
        </p:nvSpPr>
        <p:spPr>
          <a:xfrm>
            <a:off x="478506" y="1989403"/>
            <a:ext cx="3687096" cy="1667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CDE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9CDE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893175" y="61928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 — No Image">
  <p:cSld name="4_Title Slide — No Imag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1308857" y="2040822"/>
            <a:ext cx="4001193" cy="1301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 Slab"/>
              <a:buNone/>
              <a:defRPr b="0" i="0" sz="42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309084" y="3347862"/>
            <a:ext cx="4001193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— 1 Column">
  <p:cSld name="Content Slide — 1 Colum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idx="1" type="body"/>
          </p:nvPr>
        </p:nvSpPr>
        <p:spPr>
          <a:xfrm>
            <a:off x="4773478" y="555809"/>
            <a:ext cx="6960030" cy="5372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type="title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Slab"/>
              <a:buNone/>
              <a:defRPr b="0" i="0" sz="32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8"/>
          <p:cNvSpPr txBox="1"/>
          <p:nvPr>
            <p:ph idx="2" type="body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990012" y="61928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— Two Column">
  <p:cSld name="Content Slide — Two Colum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idx="1" type="body"/>
          </p:nvPr>
        </p:nvSpPr>
        <p:spPr>
          <a:xfrm>
            <a:off x="4773478" y="555809"/>
            <a:ext cx="3412579" cy="5372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Slab"/>
              <a:buNone/>
              <a:defRPr b="0" i="0" sz="32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3" type="body"/>
          </p:nvPr>
        </p:nvSpPr>
        <p:spPr>
          <a:xfrm>
            <a:off x="8320929" y="555809"/>
            <a:ext cx="3412579" cy="5372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990012" y="61928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— 1 Column with Sidebar">
  <p:cSld name="Content Slide — 1 Column with Sideba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4773478" y="555809"/>
            <a:ext cx="6960030" cy="5372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type="title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Slab"/>
              <a:buNone/>
              <a:defRPr b="0" i="0" sz="32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0"/>
          <p:cNvSpPr txBox="1"/>
          <p:nvPr>
            <p:ph idx="2" type="body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3" type="body"/>
          </p:nvPr>
        </p:nvSpPr>
        <p:spPr>
          <a:xfrm>
            <a:off x="466611" y="2481943"/>
            <a:ext cx="3741179" cy="3446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990012" y="61928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— Two Rows w/ Sidebar">
  <p:cSld name="Content Slide — Two Rows w/ Sideba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4773478" y="555809"/>
            <a:ext cx="6960030" cy="2581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type="title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Slab"/>
              <a:buNone/>
              <a:defRPr b="0" i="0" sz="32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1"/>
          <p:cNvSpPr txBox="1"/>
          <p:nvPr>
            <p:ph idx="2" type="body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4773478" y="3137770"/>
            <a:ext cx="6960030" cy="2774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1"/>
          <p:cNvSpPr txBox="1"/>
          <p:nvPr>
            <p:ph idx="4" type="body"/>
          </p:nvPr>
        </p:nvSpPr>
        <p:spPr>
          <a:xfrm>
            <a:off x="466611" y="2481943"/>
            <a:ext cx="3741179" cy="3446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990012" y="61928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— Two Rows">
  <p:cSld name="Content Slide — Two Row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" type="body"/>
          </p:nvPr>
        </p:nvSpPr>
        <p:spPr>
          <a:xfrm>
            <a:off x="4773478" y="555809"/>
            <a:ext cx="6960030" cy="2581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2"/>
          <p:cNvSpPr txBox="1"/>
          <p:nvPr>
            <p:ph type="title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Slab"/>
              <a:buNone/>
              <a:defRPr b="0" i="0" sz="32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12"/>
          <p:cNvSpPr txBox="1"/>
          <p:nvPr>
            <p:ph idx="2" type="body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2"/>
          <p:cNvSpPr txBox="1"/>
          <p:nvPr>
            <p:ph idx="3" type="body"/>
          </p:nvPr>
        </p:nvSpPr>
        <p:spPr>
          <a:xfrm>
            <a:off x="4773478" y="3137770"/>
            <a:ext cx="6960030" cy="2774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990012" y="61928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— Two Column w/ Sidebar">
  <p:cSld name="Content Slide — Two Column w/ Sideba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idx="1" type="body"/>
          </p:nvPr>
        </p:nvSpPr>
        <p:spPr>
          <a:xfrm>
            <a:off x="4773478" y="555809"/>
            <a:ext cx="3412579" cy="5372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type="title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Slab"/>
              <a:buNone/>
              <a:defRPr b="0" i="0" sz="32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13"/>
          <p:cNvSpPr txBox="1"/>
          <p:nvPr>
            <p:ph idx="2" type="body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3"/>
          <p:cNvSpPr txBox="1"/>
          <p:nvPr>
            <p:ph idx="3" type="body"/>
          </p:nvPr>
        </p:nvSpPr>
        <p:spPr>
          <a:xfrm>
            <a:off x="8320929" y="555809"/>
            <a:ext cx="3412579" cy="5372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3"/>
          <p:cNvSpPr txBox="1"/>
          <p:nvPr>
            <p:ph idx="4" type="body"/>
          </p:nvPr>
        </p:nvSpPr>
        <p:spPr>
          <a:xfrm>
            <a:off x="466611" y="2481943"/>
            <a:ext cx="3741179" cy="3446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8990012" y="61928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1.jp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7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SAT2.jp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925512" y="4762500"/>
            <a:ext cx="3733800" cy="385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B16029_PPTTemplates_TitleAndDividers_AP-04.jpg" id="12" name="Google Shape;12;p1"/>
          <p:cNvPicPr preferRelativeResize="0"/>
          <p:nvPr/>
        </p:nvPicPr>
        <p:blipFill rotWithShape="1">
          <a:blip r:embed="rId2">
            <a:alphaModFix/>
          </a:blip>
          <a:srcRect b="0" l="46427" r="0" t="0"/>
          <a:stretch/>
        </p:blipFill>
        <p:spPr>
          <a:xfrm>
            <a:off x="5661025" y="0"/>
            <a:ext cx="6530975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  <a:defRPr b="0" i="0" sz="44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B16029_PPTTemplates_TitleAndDividers_AP-02.jpg" id="20" name="Google Shape;20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893175" y="61928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transition>
    <p:push dir="r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B16029_PPTTemplates_TitleAndDividers_Corporate-13.jpg" id="28" name="Google Shape;28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/>
        </p:nvSpPr>
        <p:spPr>
          <a:xfrm>
            <a:off x="457200" y="457200"/>
            <a:ext cx="11266487" cy="5943600"/>
          </a:xfrm>
          <a:prstGeom prst="rect">
            <a:avLst/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"/>
          <p:cNvSpPr txBox="1"/>
          <p:nvPr/>
        </p:nvSpPr>
        <p:spPr>
          <a:xfrm>
            <a:off x="925512" y="4762500"/>
            <a:ext cx="3733800" cy="385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5"/>
          <p:cNvSpPr txBox="1"/>
          <p:nvPr/>
        </p:nvSpPr>
        <p:spPr>
          <a:xfrm>
            <a:off x="1308100" y="1924050"/>
            <a:ext cx="4002087" cy="111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B16029_PPTTemplates_TitleAndDividers_AP-02.jpg" id="36" name="Google Shape;36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990012" y="61928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  <a:defRPr b="0" i="0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ransition>
    <p:push dir="r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B16029_PPTTemplates_TitleAndDividers_AP-02.jpg" id="76" name="Google Shape;76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8983662" y="61928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b="0" i="0" sz="12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b="0" i="0" sz="12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b="0" i="0" sz="12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b="0" i="0" sz="12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b="0" i="0" sz="12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b="0" i="0" sz="12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b="0" i="0" sz="12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b="0" i="0" sz="12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b="0" i="0" sz="12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transition>
    <p:push dir="r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B16029_PPTTemplates_TitleAndDividers_Corporate-17.jpg" id="85" name="Google Shape;85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457200" y="457200"/>
            <a:ext cx="11266487" cy="5943600"/>
          </a:xfrm>
          <a:prstGeom prst="rect">
            <a:avLst/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925512" y="4762500"/>
            <a:ext cx="3733800" cy="385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1308100" y="1924050"/>
            <a:ext cx="4002087" cy="111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457200" y="457200"/>
            <a:ext cx="11266487" cy="5943600"/>
          </a:xfrm>
          <a:prstGeom prst="rect">
            <a:avLst/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925512" y="4762500"/>
            <a:ext cx="3733800" cy="385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1308100" y="1924050"/>
            <a:ext cx="4002087" cy="111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Relationship Id="rId5" Type="http://schemas.openxmlformats.org/officeDocument/2006/relationships/image" Target="../media/image20.png"/><Relationship Id="rId6" Type="http://schemas.openxmlformats.org/officeDocument/2006/relationships/image" Target="../media/image2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452437" y="617537"/>
            <a:ext cx="4829175" cy="22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71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oboto Slab"/>
              <a:buNone/>
            </a:pPr>
            <a:r>
              <a:rPr b="0" i="0" lang="en-US" sz="52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Prepare for  the 20</a:t>
            </a:r>
            <a:r>
              <a:rPr lang="en-US" sz="5200"/>
              <a:t>21</a:t>
            </a:r>
            <a:r>
              <a:rPr b="0" i="0" lang="en-US" sz="52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PSAT/</a:t>
            </a:r>
            <a:r>
              <a:rPr lang="en-US" sz="5200"/>
              <a:t> NMSQT</a:t>
            </a:r>
            <a:endParaRPr/>
          </a:p>
        </p:txBody>
      </p:sp>
      <p:sp>
        <p:nvSpPr>
          <p:cNvPr descr="Photograph of three students with backpacks in a school hallway" id="105" name="Google Shape;105;p20"/>
          <p:cNvSpPr txBox="1"/>
          <p:nvPr/>
        </p:nvSpPr>
        <p:spPr>
          <a:xfrm>
            <a:off x="5753100" y="422275"/>
            <a:ext cx="5980112" cy="5978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Collegeboard &amp; PSAT­­™10" id="106" name="Google Shape;106;p20"/>
          <p:cNvSpPr txBox="1"/>
          <p:nvPr/>
        </p:nvSpPr>
        <p:spPr>
          <a:xfrm>
            <a:off x="337225" y="5304400"/>
            <a:ext cx="3060700" cy="119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477837" y="857250"/>
            <a:ext cx="3687762" cy="14287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Writing and Language </a:t>
            </a:r>
            <a:b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Test</a:t>
            </a:r>
            <a:endParaRPr/>
          </a:p>
        </p:txBody>
      </p:sp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4767262" y="560387"/>
            <a:ext cx="6815137" cy="2541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4 Passages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9CDE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44 Passage-Based Questions;</a:t>
            </a:r>
            <a:r>
              <a:rPr b="1" i="0" lang="en-US" sz="32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35 minutes </a:t>
            </a:r>
            <a:endParaRPr/>
          </a:p>
        </p:txBody>
      </p:sp>
      <p:sp>
        <p:nvSpPr>
          <p:cNvPr descr="Decorative" id="185" name="Google Shape;185;p29"/>
          <p:cNvSpPr txBox="1"/>
          <p:nvPr/>
        </p:nvSpPr>
        <p:spPr>
          <a:xfrm>
            <a:off x="4767262" y="3411537"/>
            <a:ext cx="6815137" cy="281146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5080000" y="3641725"/>
            <a:ext cx="62230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</a:pPr>
            <a:r>
              <a:rPr b="1" i="0" lang="en-US" sz="20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Quick Facts</a:t>
            </a:r>
            <a:endParaRPr b="0" i="0" sz="2000" u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E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 questions are multiple choice and based on passages. </a:t>
            </a:r>
            <a:endParaRPr b="0" i="0" sz="1800" u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E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Some passages are paired with informational graphics such as tables and graphs. 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E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 mathematical computation is required.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E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Prior topic-specific knowledge is never tested.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con of a pencil and paper" id="187" name="Google Shape;18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837" y="4441825"/>
            <a:ext cx="148590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9"/>
          <p:cNvSpPr txBox="1"/>
          <p:nvPr/>
        </p:nvSpPr>
        <p:spPr>
          <a:xfrm>
            <a:off x="8893175" y="61928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type="title"/>
          </p:nvPr>
        </p:nvSpPr>
        <p:spPr>
          <a:xfrm>
            <a:off x="477837" y="857250"/>
            <a:ext cx="3687762" cy="14287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Math</a:t>
            </a:r>
            <a:b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Test</a:t>
            </a:r>
            <a:endParaRPr/>
          </a:p>
        </p:txBody>
      </p:sp>
      <p:sp>
        <p:nvSpPr>
          <p:cNvPr id="194" name="Google Shape;194;p30"/>
          <p:cNvSpPr txBox="1"/>
          <p:nvPr>
            <p:ph idx="1" type="body"/>
          </p:nvPr>
        </p:nvSpPr>
        <p:spPr>
          <a:xfrm>
            <a:off x="4767262" y="560387"/>
            <a:ext cx="6815137" cy="2541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 Test Sections; 70 minutes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9CDE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48 Questions 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(40 multiple choice, 8 grid-ins)</a:t>
            </a:r>
            <a:endParaRPr/>
          </a:p>
        </p:txBody>
      </p:sp>
      <p:sp>
        <p:nvSpPr>
          <p:cNvPr descr="Decorative" id="195" name="Google Shape;195;p30"/>
          <p:cNvSpPr txBox="1"/>
          <p:nvPr/>
        </p:nvSpPr>
        <p:spPr>
          <a:xfrm>
            <a:off x="4767262" y="3411537"/>
            <a:ext cx="6815137" cy="281146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0"/>
          <p:cNvSpPr txBox="1"/>
          <p:nvPr/>
        </p:nvSpPr>
        <p:spPr>
          <a:xfrm>
            <a:off x="5080000" y="3641725"/>
            <a:ext cx="62230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</a:pPr>
            <a:r>
              <a:rPr b="1" i="0" lang="en-US" sz="20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Quick Facts</a:t>
            </a:r>
            <a:endParaRPr b="0" i="0" sz="1800" u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CDE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Most math questions will be multiple choice, but some will be student-produced responses (grid-ins).  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E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Math Test is divided into two portions: </a:t>
            </a:r>
            <a:br>
              <a:rPr b="0" i="0" lang="en-US" sz="1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1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Math Test – Calculator and Math Test – No Calculator.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E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Some parts of the test will present students with a scenario and then ask several questions about it.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con of addition, subtraction, multiplication, and division signs" id="197" name="Google Shape;19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837" y="4441825"/>
            <a:ext cx="148590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0"/>
          <p:cNvSpPr txBox="1"/>
          <p:nvPr/>
        </p:nvSpPr>
        <p:spPr>
          <a:xfrm>
            <a:off x="8893175" y="61928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figure is shown comparing scores on the S A T, the P S A T 10 and P S A T/N M S Q T, and the P S A T 8/9. At the bottom a horizontal line with 120 on the left and 800 on the right, and tick marks every 100 from 200 to 800, shows the test score. A horizontal light blue bar above the scores goes from 120 to 720 and shows the possible P S A T 8/9 scores. A horizontal medium blue bar above the scores goes from 160 to 760 and shows the possible P S A T 10 and P S A T/N M S Q T scores. A horizontal dark blue bar above the scores goes from 200 to 800 and shows the possible S A T scores. Vertical dotted arrows in the respective colors show the grade-level benchmark score that indicates if students are making &quot;on target&quot; progress toward the S A T benchmark. The light blue line is at about 410, the medium blue line is at about 430, and the dark blue line is at about 450." id="203" name="Google Shape;20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2562" y="2697162"/>
            <a:ext cx="8137525" cy="383698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1"/>
          <p:cNvSpPr txBox="1"/>
          <p:nvPr>
            <p:ph type="title"/>
          </p:nvPr>
        </p:nvSpPr>
        <p:spPr>
          <a:xfrm>
            <a:off x="466725" y="555625"/>
            <a:ext cx="3741737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71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Slab"/>
              <a:buNone/>
            </a:pPr>
            <a: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How Do the PSAT/NMSQT Connect to         the SAT?</a:t>
            </a:r>
            <a:endParaRPr/>
          </a:p>
        </p:txBody>
      </p:sp>
      <p:sp>
        <p:nvSpPr>
          <p:cNvPr id="205" name="Google Shape;205;p31"/>
          <p:cNvSpPr txBox="1"/>
          <p:nvPr>
            <p:ph idx="1" type="body"/>
          </p:nvPr>
        </p:nvSpPr>
        <p:spPr>
          <a:xfrm>
            <a:off x="4773612" y="555625"/>
            <a:ext cx="3413125" cy="3228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Content and </a:t>
            </a:r>
            <a:br>
              <a:rPr b="1" i="0" lang="en-US" sz="2000" u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-US" sz="2000" u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Domain Alignment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 tests in the SAT Suite </a:t>
            </a:r>
            <a:br>
              <a:rPr b="0" i="0" lang="en-US" sz="20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20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 Assessments (SAT, </a:t>
            </a:r>
            <a:br>
              <a:rPr b="0" i="0" lang="en-US" sz="20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20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PSAT/NMSQT, PSAT</a:t>
            </a:r>
            <a:r>
              <a:rPr b="0" baseline="30000" i="0" lang="en-US" sz="20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10, and PSAT</a:t>
            </a:r>
            <a:r>
              <a:rPr b="0" baseline="30000" i="0" lang="en-US" sz="20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8/9) are aligned to the same research backbone and focus on the same domain of knowledge and skills. </a:t>
            </a:r>
            <a:endParaRPr/>
          </a:p>
        </p:txBody>
      </p:sp>
      <p:sp>
        <p:nvSpPr>
          <p:cNvPr id="206" name="Google Shape;206;p31"/>
          <p:cNvSpPr txBox="1"/>
          <p:nvPr>
            <p:ph idx="2" type="body"/>
          </p:nvPr>
        </p:nvSpPr>
        <p:spPr>
          <a:xfrm>
            <a:off x="8321675" y="555625"/>
            <a:ext cx="3411537" cy="3228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Scoring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 tests in the SAT Suite of Assessments are on a common score scale that provides consistent feedback, enabling teachers to adjust instruction to better support students who are ahead        or behind. </a:t>
            </a:r>
            <a:endParaRPr/>
          </a:p>
        </p:txBody>
      </p:sp>
      <p:sp>
        <p:nvSpPr>
          <p:cNvPr id="207" name="Google Shape;207;p31"/>
          <p:cNvSpPr txBox="1"/>
          <p:nvPr/>
        </p:nvSpPr>
        <p:spPr>
          <a:xfrm>
            <a:off x="8990012" y="61928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</a:pPr>
            <a:fld id="{00000000-1234-1234-1234-123412341234}" type="slidenum">
              <a:rPr b="0" i="0" lang="en-US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type="title"/>
          </p:nvPr>
        </p:nvSpPr>
        <p:spPr>
          <a:xfrm>
            <a:off x="466725" y="555625"/>
            <a:ext cx="3741737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71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Slab"/>
              <a:buNone/>
            </a:pPr>
            <a: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How Do the PSAT/NMSQT </a:t>
            </a:r>
            <a:b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Connect to </a:t>
            </a:r>
            <a:b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 SAT?</a:t>
            </a:r>
            <a:endParaRPr/>
          </a:p>
        </p:txBody>
      </p:sp>
      <p:sp>
        <p:nvSpPr>
          <p:cNvPr id="213" name="Google Shape;213;p32"/>
          <p:cNvSpPr txBox="1"/>
          <p:nvPr>
            <p:ph idx="1" type="body"/>
          </p:nvPr>
        </p:nvSpPr>
        <p:spPr>
          <a:xfrm>
            <a:off x="4773612" y="555625"/>
            <a:ext cx="6959600" cy="53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That means the score students get on the PSAT/NMSQT or PSAT 10 is the same score they would have gotten on the SAT if they’d taken it on the same day.</a:t>
            </a:r>
            <a:endParaRPr/>
          </a:p>
        </p:txBody>
      </p:sp>
      <p:pic>
        <p:nvPicPr>
          <p:cNvPr descr="A figure is shown comparing scores on the S A T, the P S A T 10 and P S A T/N M S Q T, and the P S A T 8/9. At the bottom a horizontal line with 120 on the left and 800 on the right, and tick marks every 100 from 200 to 800, shows the test score. A horizontal light blue bar above the scores goes from 120 to 720 and shows the possible P S A T 8/9 scores. A horizontal medium blue bar above the scores goes from 160 to 760 and shows the possible P S A T 10 and P S A T/N M S Q T scores. A horizontal dark blue bar above the scores goes from 200 to 800 and shows the possible S A T scores. Vertical dotted arrows in the respective colors show the grade-level benchmark score that indicates if students are making &quot;on target&quot; progress toward the S A T benchmark. The light blue line is at about 410, the medium blue line is at about 430, and the dark blue line is at about 450. A vertical gray line is drawn through all three bars at the score 500." id="214" name="Google Shape;21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1762" y="2627312"/>
            <a:ext cx="8229600" cy="387826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2"/>
          <p:cNvSpPr txBox="1"/>
          <p:nvPr/>
        </p:nvSpPr>
        <p:spPr>
          <a:xfrm>
            <a:off x="8990012" y="61928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</a:pPr>
            <a:fld id="{00000000-1234-1234-1234-123412341234}" type="slidenum">
              <a:rPr b="0" i="0" lang="en-US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/>
          <p:nvPr>
            <p:ph type="title"/>
          </p:nvPr>
        </p:nvSpPr>
        <p:spPr>
          <a:xfrm>
            <a:off x="466725" y="555625"/>
            <a:ext cx="3741737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71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Slab"/>
              <a:buNone/>
            </a:pPr>
            <a: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How Do the PSAT/NMSQT and Compare to </a:t>
            </a:r>
            <a:b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 SAT?</a:t>
            </a:r>
            <a:endParaRPr/>
          </a:p>
        </p:txBody>
      </p:sp>
      <p:sp>
        <p:nvSpPr>
          <p:cNvPr id="221" name="Google Shape;221;p33"/>
          <p:cNvSpPr txBox="1"/>
          <p:nvPr>
            <p:ph idx="1" type="body"/>
          </p:nvPr>
        </p:nvSpPr>
        <p:spPr>
          <a:xfrm>
            <a:off x="4773612" y="555625"/>
            <a:ext cx="3046412" cy="53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PSAT/NMSQT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and PSAT 10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 hours </a:t>
            </a:r>
            <a:br>
              <a:rPr b="0" i="0" lang="en-US" sz="24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24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45 minutes</a:t>
            </a:r>
            <a:endParaRPr/>
          </a:p>
          <a:p>
            <a:pPr indent="0" lvl="0" marL="0" marR="0" rtl="0" algn="ctr">
              <a:lnSpc>
                <a:spcPct val="250000"/>
              </a:lnSpc>
              <a:spcBef>
                <a:spcPts val="3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endParaRPr/>
          </a:p>
          <a:p>
            <a:pPr indent="0" lvl="0" marL="0" marR="0" rtl="0" algn="ctr">
              <a:lnSpc>
                <a:spcPct val="250000"/>
              </a:lnSpc>
              <a:spcBef>
                <a:spcPts val="3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160–760</a:t>
            </a:r>
            <a:endParaRPr/>
          </a:p>
        </p:txBody>
      </p:sp>
      <p:sp>
        <p:nvSpPr>
          <p:cNvPr id="222" name="Google Shape;222;p33"/>
          <p:cNvSpPr txBox="1"/>
          <p:nvPr>
            <p:ph idx="2" type="body"/>
          </p:nvPr>
        </p:nvSpPr>
        <p:spPr>
          <a:xfrm>
            <a:off x="9144000" y="555625"/>
            <a:ext cx="2589212" cy="53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SAT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 hours </a:t>
            </a:r>
            <a:br>
              <a:rPr b="0" i="0" lang="en-US" sz="24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24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50 minutes</a:t>
            </a:r>
            <a:endParaRPr/>
          </a:p>
          <a:p>
            <a:pPr indent="0" lvl="0" marL="0" marR="0" rtl="0" algn="ctr">
              <a:lnSpc>
                <a:spcPct val="250000"/>
              </a:lnSpc>
              <a:spcBef>
                <a:spcPts val="3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Optional</a:t>
            </a:r>
            <a:endParaRPr/>
          </a:p>
          <a:p>
            <a:pPr indent="0" lvl="0" marL="0" marR="0" rtl="0" algn="ctr">
              <a:lnSpc>
                <a:spcPct val="250000"/>
              </a:lnSpc>
              <a:spcBef>
                <a:spcPts val="3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200–800</a:t>
            </a:r>
            <a:endParaRPr/>
          </a:p>
        </p:txBody>
      </p:sp>
      <p:pic>
        <p:nvPicPr>
          <p:cNvPr descr="Icon of a clock" id="223" name="Google Shape;22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8625" y="1941512"/>
            <a:ext cx="595312" cy="5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3"/>
          <p:cNvSpPr txBox="1"/>
          <p:nvPr/>
        </p:nvSpPr>
        <p:spPr>
          <a:xfrm>
            <a:off x="7935912" y="2540000"/>
            <a:ext cx="819150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r>
              <a:rPr b="0" i="0" lang="en-US" sz="14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Time</a:t>
            </a:r>
            <a:endParaRPr/>
          </a:p>
        </p:txBody>
      </p:sp>
      <p:pic>
        <p:nvPicPr>
          <p:cNvPr descr="Icon of a clock" id="225" name="Google Shape;22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3387" y="3571875"/>
            <a:ext cx="585787" cy="58578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3"/>
          <p:cNvSpPr txBox="1"/>
          <p:nvPr/>
        </p:nvSpPr>
        <p:spPr>
          <a:xfrm>
            <a:off x="7935912" y="4176712"/>
            <a:ext cx="819150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r>
              <a:rPr b="0" i="0" lang="en-US" sz="14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Essay</a:t>
            </a:r>
            <a:endParaRPr/>
          </a:p>
        </p:txBody>
      </p:sp>
      <p:pic>
        <p:nvPicPr>
          <p:cNvPr descr="Icon of a clock" id="227" name="Google Shape;22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8625" y="5000625"/>
            <a:ext cx="595312" cy="5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3"/>
          <p:cNvSpPr txBox="1"/>
          <p:nvPr/>
        </p:nvSpPr>
        <p:spPr>
          <a:xfrm>
            <a:off x="7529512" y="5595937"/>
            <a:ext cx="1614487" cy="387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r>
              <a:rPr b="0" i="0" lang="en-US" sz="14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Section Score Range</a:t>
            </a:r>
            <a:endParaRPr/>
          </a:p>
        </p:txBody>
      </p:sp>
      <p:cxnSp>
        <p:nvCxnSpPr>
          <p:cNvPr descr="Decorative" id="229" name="Google Shape;229;p33"/>
          <p:cNvCxnSpPr/>
          <p:nvPr/>
        </p:nvCxnSpPr>
        <p:spPr>
          <a:xfrm>
            <a:off x="4773612" y="3048000"/>
            <a:ext cx="6959600" cy="0"/>
          </a:xfrm>
          <a:prstGeom prst="straightConnector1">
            <a:avLst/>
          </a:prstGeom>
          <a:noFill/>
          <a:ln cap="flat" cmpd="sng" w="12700">
            <a:solidFill>
              <a:srgbClr val="A6A6A6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descr="Decorative" id="230" name="Google Shape;230;p33"/>
          <p:cNvCxnSpPr/>
          <p:nvPr/>
        </p:nvCxnSpPr>
        <p:spPr>
          <a:xfrm>
            <a:off x="4773612" y="4651375"/>
            <a:ext cx="6959600" cy="0"/>
          </a:xfrm>
          <a:prstGeom prst="straightConnector1">
            <a:avLst/>
          </a:prstGeom>
          <a:noFill/>
          <a:ln cap="flat" cmpd="sng" w="12700">
            <a:solidFill>
              <a:srgbClr val="A6A6A6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31" name="Google Shape;231;p33"/>
          <p:cNvSpPr txBox="1"/>
          <p:nvPr/>
        </p:nvSpPr>
        <p:spPr>
          <a:xfrm>
            <a:off x="8990012" y="61928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</a:pPr>
            <a:fld id="{00000000-1234-1234-1234-123412341234}" type="slidenum">
              <a:rPr b="0" i="0" lang="en-US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/>
          <p:nvPr>
            <p:ph type="title"/>
          </p:nvPr>
        </p:nvSpPr>
        <p:spPr>
          <a:xfrm>
            <a:off x="1308100" y="2041525"/>
            <a:ext cx="4002087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71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 Slab"/>
              <a:buNone/>
            </a:pPr>
            <a:r>
              <a:rPr b="0" i="0" lang="en-US" sz="4200" u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Resources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/>
          <p:nvPr>
            <p:ph type="title"/>
          </p:nvPr>
        </p:nvSpPr>
        <p:spPr>
          <a:xfrm>
            <a:off x="477837" y="857250"/>
            <a:ext cx="3687762" cy="142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Slab"/>
              <a:buNone/>
            </a:pPr>
            <a: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Resources</a:t>
            </a:r>
            <a:r>
              <a:rPr b="0" i="0" lang="en-US" sz="32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 </a:t>
            </a:r>
            <a:endParaRPr/>
          </a:p>
        </p:txBody>
      </p:sp>
      <p:sp>
        <p:nvSpPr>
          <p:cNvPr id="242" name="Google Shape;242;p35"/>
          <p:cNvSpPr txBox="1"/>
          <p:nvPr>
            <p:ph idx="1" type="body"/>
          </p:nvPr>
        </p:nvSpPr>
        <p:spPr>
          <a:xfrm>
            <a:off x="5499100" y="4627562"/>
            <a:ext cx="5121275" cy="178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general information about the PSAT/NMSQT and PSAT 10, please visit: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1" i="0" lang="en-US" sz="24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collegeboard.org/psat</a:t>
            </a:r>
            <a:r>
              <a:rPr b="1" i="0" lang="en-US" sz="2400" u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2400" u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35"/>
          <p:cNvSpPr txBox="1"/>
          <p:nvPr/>
        </p:nvSpPr>
        <p:spPr>
          <a:xfrm>
            <a:off x="8990012" y="61928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</a:pPr>
            <a:fld id="{00000000-1234-1234-1234-123412341234}" type="slidenum">
              <a:rPr b="0" i="0" lang="en-US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/>
          </a:p>
        </p:txBody>
      </p:sp>
      <p:grpSp>
        <p:nvGrpSpPr>
          <p:cNvPr descr="For illustrative purposes, this is a screenshot from the website collegeboard.org/psat" id="244" name="Google Shape;244;p35"/>
          <p:cNvGrpSpPr/>
          <p:nvPr/>
        </p:nvGrpSpPr>
        <p:grpSpPr>
          <a:xfrm>
            <a:off x="5146675" y="663575"/>
            <a:ext cx="5473700" cy="4260850"/>
            <a:chOff x="5136765" y="663358"/>
            <a:chExt cx="5473340" cy="4260819"/>
          </a:xfrm>
        </p:grpSpPr>
        <p:pic>
          <p:nvPicPr>
            <p:cNvPr id="245" name="Google Shape;245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36765" y="663358"/>
              <a:ext cx="5473340" cy="42608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screenshot of a cell phone&#10;&#10;Description generated with very high confidence" id="246" name="Google Shape;246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49782" y="1053157"/>
              <a:ext cx="4572000" cy="3504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/>
          <p:nvPr>
            <p:ph type="title"/>
          </p:nvPr>
        </p:nvSpPr>
        <p:spPr>
          <a:xfrm>
            <a:off x="477837" y="857250"/>
            <a:ext cx="3687762" cy="142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Slab"/>
              <a:buNone/>
            </a:pPr>
            <a: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Resources</a:t>
            </a:r>
            <a:r>
              <a:rPr b="0" i="0" lang="en-US" sz="32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 </a:t>
            </a:r>
            <a:endParaRPr/>
          </a:p>
        </p:txBody>
      </p:sp>
      <p:sp>
        <p:nvSpPr>
          <p:cNvPr id="252" name="Google Shape;252;p36"/>
          <p:cNvSpPr txBox="1"/>
          <p:nvPr>
            <p:ph idx="1" type="body"/>
          </p:nvPr>
        </p:nvSpPr>
        <p:spPr>
          <a:xfrm>
            <a:off x="5499100" y="4627562"/>
            <a:ext cx="5121275" cy="178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find out more about scholarship </a:t>
            </a:r>
            <a:br>
              <a:rPr b="0" i="0" lang="en-US" sz="1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1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opportunities, visit: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b="1" i="0" lang="en-US" sz="22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psat.org/scholarships</a:t>
            </a:r>
            <a:endParaRPr/>
          </a:p>
        </p:txBody>
      </p:sp>
      <p:sp>
        <p:nvSpPr>
          <p:cNvPr id="253" name="Google Shape;253;p36"/>
          <p:cNvSpPr txBox="1"/>
          <p:nvPr/>
        </p:nvSpPr>
        <p:spPr>
          <a:xfrm>
            <a:off x="8990012" y="61928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</a:pPr>
            <a:fld id="{00000000-1234-1234-1234-123412341234}" type="slidenum">
              <a:rPr b="0" i="0" lang="en-US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/>
          </a:p>
        </p:txBody>
      </p:sp>
      <p:pic>
        <p:nvPicPr>
          <p:cNvPr id="254" name="Google Shape;25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6675" y="663575"/>
            <a:ext cx="5473700" cy="4260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generated with very high confidence" id="255" name="Google Shape;255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5300" y="1050925"/>
            <a:ext cx="4562475" cy="347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/>
          <p:nvPr>
            <p:ph type="title"/>
          </p:nvPr>
        </p:nvSpPr>
        <p:spPr>
          <a:xfrm>
            <a:off x="477837" y="857250"/>
            <a:ext cx="3687762" cy="142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Slab"/>
              <a:buNone/>
            </a:pPr>
            <a: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Resources</a:t>
            </a:r>
            <a:r>
              <a:rPr b="0" i="0" lang="en-US" sz="32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 </a:t>
            </a:r>
            <a:endParaRPr/>
          </a:p>
        </p:txBody>
      </p:sp>
      <p:sp>
        <p:nvSpPr>
          <p:cNvPr id="261" name="Google Shape;261;p37"/>
          <p:cNvSpPr txBox="1"/>
          <p:nvPr>
            <p:ph idx="1" type="body"/>
          </p:nvPr>
        </p:nvSpPr>
        <p:spPr>
          <a:xfrm>
            <a:off x="7823200" y="1223962"/>
            <a:ext cx="3910012" cy="53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free, personalized official SAT practice based on PSAT 10 scores, visit: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1" i="0" lang="en-US" sz="24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khanacademy.org/sat</a:t>
            </a:r>
            <a:r>
              <a:rPr b="1" i="0" lang="en-US" sz="2400" u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Take a PSAT 10 practice test in the </a:t>
            </a:r>
            <a:r>
              <a:rPr b="0" i="1" lang="en-US" sz="1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PSAT 10 Student Guide</a:t>
            </a:r>
            <a:r>
              <a:rPr b="0" i="0" lang="en-US" sz="1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available through your counselor or at: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b="1" i="0" lang="en-US" sz="22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collegeboard.org/psatpractice</a:t>
            </a:r>
            <a:endParaRPr/>
          </a:p>
        </p:txBody>
      </p:sp>
      <p:sp>
        <p:nvSpPr>
          <p:cNvPr id="262" name="Google Shape;262;p37"/>
          <p:cNvSpPr txBox="1"/>
          <p:nvPr/>
        </p:nvSpPr>
        <p:spPr>
          <a:xfrm>
            <a:off x="8990012" y="61928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</a:pPr>
            <a:fld id="{00000000-1234-1234-1234-123412341234}" type="slidenum">
              <a:rPr b="0" i="0" lang="en-US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/>
          </a:p>
        </p:txBody>
      </p:sp>
      <p:grpSp>
        <p:nvGrpSpPr>
          <p:cNvPr descr="For illustrative purposes, these are screenshots from the websites satpractice.org and collegeboard.org/psatpractice" id="263" name="Google Shape;263;p37"/>
          <p:cNvGrpSpPr/>
          <p:nvPr/>
        </p:nvGrpSpPr>
        <p:grpSpPr>
          <a:xfrm>
            <a:off x="4159250" y="685800"/>
            <a:ext cx="3663950" cy="5486400"/>
            <a:chOff x="4159505" y="685800"/>
            <a:chExt cx="3663696" cy="5486400"/>
          </a:xfrm>
        </p:grpSpPr>
        <p:pic>
          <p:nvPicPr>
            <p:cNvPr descr="A screen shot of the official S A T Practice website. It has links to practice problems, tests, and quizzes, as well as instant feedback.&#10;&#10;A screen shot is shown of the website for the P S A T-related assessments. It includes test dates, an image of a group of students, and links for ordering tests and viewing scores." id="264" name="Google Shape;264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59505" y="685800"/>
              <a:ext cx="3663696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screenshot of a cell phone&#10;&#10;Description generated with very high confidence" id="265" name="Google Shape;265;p3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904510" y="3586116"/>
              <a:ext cx="2492153" cy="191371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/>
          <p:nvPr>
            <p:ph type="title"/>
          </p:nvPr>
        </p:nvSpPr>
        <p:spPr>
          <a:xfrm>
            <a:off x="477837" y="857250"/>
            <a:ext cx="3687762" cy="142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 Slab"/>
              <a:buNone/>
            </a:pPr>
            <a:r>
              <a:rPr b="0" i="0" lang="en-US" sz="42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Take the 20</a:t>
            </a:r>
            <a:r>
              <a:rPr lang="en-US" sz="4200"/>
              <a:t>20</a:t>
            </a:r>
            <a:br>
              <a:rPr b="0" i="0" lang="en-US" sz="42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b="0" i="0" lang="en-US" sz="42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PSAT/NMSQT</a:t>
            </a:r>
            <a:endParaRPr/>
          </a:p>
        </p:txBody>
      </p:sp>
      <p:sp>
        <p:nvSpPr>
          <p:cNvPr id="271" name="Google Shape;271;p38"/>
          <p:cNvSpPr txBox="1"/>
          <p:nvPr>
            <p:ph idx="1" type="body"/>
          </p:nvPr>
        </p:nvSpPr>
        <p:spPr>
          <a:xfrm>
            <a:off x="4767262" y="942975"/>
            <a:ext cx="2787650" cy="2686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Test Day/Date: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Time: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Location:</a:t>
            </a:r>
            <a:endParaRPr/>
          </a:p>
        </p:txBody>
      </p:sp>
      <p:sp>
        <p:nvSpPr>
          <p:cNvPr id="272" name="Google Shape;272;p38"/>
          <p:cNvSpPr txBox="1"/>
          <p:nvPr>
            <p:ph idx="2" type="body"/>
          </p:nvPr>
        </p:nvSpPr>
        <p:spPr>
          <a:xfrm>
            <a:off x="7245350" y="943050"/>
            <a:ext cx="4202100" cy="26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Wednesday, October 1</a:t>
            </a:r>
            <a:r>
              <a:rPr b="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8:15am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Krum High School</a:t>
            </a:r>
            <a:endParaRPr/>
          </a:p>
        </p:txBody>
      </p:sp>
      <p:sp>
        <p:nvSpPr>
          <p:cNvPr descr="Decorative" id="273" name="Google Shape;273;p38"/>
          <p:cNvSpPr txBox="1"/>
          <p:nvPr/>
        </p:nvSpPr>
        <p:spPr>
          <a:xfrm>
            <a:off x="1333500" y="3748087"/>
            <a:ext cx="9372600" cy="280987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8"/>
          <p:cNvSpPr txBox="1"/>
          <p:nvPr/>
        </p:nvSpPr>
        <p:spPr>
          <a:xfrm>
            <a:off x="1333500" y="3857625"/>
            <a:ext cx="9372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r>
              <a:rPr b="1" i="0" lang="en-US" sz="24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r>
              <a:rPr b="1" baseline="30000" i="0" lang="en-US" sz="24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</a:t>
            </a:r>
            <a:r>
              <a:rPr b="1" i="0" lang="en-US" sz="24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grader- FREE for all-ALL will test: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15240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9CDE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Optional:</a:t>
            </a:r>
            <a:endParaRPr/>
          </a:p>
          <a:p>
            <a:pPr indent="-15240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9CDE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b="1" baseline="30000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</a:t>
            </a: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</a:t>
            </a:r>
            <a:r>
              <a:rPr b="1" i="0" lang="en-US" sz="24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  <a:r>
              <a:rPr b="1" baseline="30000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</a:t>
            </a:r>
            <a:r>
              <a:rPr b="1" i="0" lang="en-US" sz="24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graders- $17 to test</a:t>
            </a:r>
            <a:endParaRPr/>
          </a:p>
          <a:p>
            <a:pPr indent="-15240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9CDE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Payment due to </a:t>
            </a:r>
            <a:r>
              <a:rPr b="1" lang="en-US" sz="2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Mrs. Sprague by Monday, September 13.</a:t>
            </a:r>
            <a:endParaRPr b="0" i="0" sz="2400" u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38"/>
          <p:cNvSpPr txBox="1"/>
          <p:nvPr/>
        </p:nvSpPr>
        <p:spPr>
          <a:xfrm>
            <a:off x="8990012" y="61928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</a:pPr>
            <a:fld id="{00000000-1234-1234-1234-123412341234}" type="slidenum">
              <a:rPr b="0" i="0" lang="en-US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1308100" y="2041525"/>
            <a:ext cx="4297362" cy="130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71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 Slab"/>
              <a:buNone/>
            </a:pPr>
            <a:r>
              <a:rPr b="0" i="0" lang="en-US" sz="4200" u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What Is the PSAT 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466725" y="555625"/>
            <a:ext cx="3741737" cy="1144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71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Slab"/>
              <a:buNone/>
            </a:pPr>
            <a: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Some </a:t>
            </a:r>
            <a:b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Key Facts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4611687" y="555625"/>
            <a:ext cx="7121525" cy="6002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Scores for the SAT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®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Suite of Assessments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(SAT, PSAT/NMSQT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®</a:t>
            </a: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PSAT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10, and PSAT</a:t>
            </a:r>
            <a:r>
              <a:rPr b="0" baseline="30000" i="0" lang="en-U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TM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8/9) are reported on a common vertical scale, allowing  </a:t>
            </a:r>
            <a:r>
              <a:rPr b="1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educators to measure students progress</a:t>
            </a: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b="1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PSAT  propels students toward </a:t>
            </a:r>
            <a:r>
              <a:rPr b="1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</a:t>
            </a:r>
            <a:r>
              <a:rPr b="1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career readiness</a:t>
            </a: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b="1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PSAT/NMSQT test the same skills and knowledge as the SAT—in a way that makes sense for your grade level. 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PSAT  serves as an entry point to over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$235 million in scholarships for qualified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students with financial need.</a:t>
            </a:r>
            <a:endParaRPr/>
          </a:p>
        </p:txBody>
      </p:sp>
      <p:sp>
        <p:nvSpPr>
          <p:cNvPr id="118" name="Google Shape;118;p22"/>
          <p:cNvSpPr txBox="1"/>
          <p:nvPr/>
        </p:nvSpPr>
        <p:spPr>
          <a:xfrm>
            <a:off x="8990012" y="61928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</a:pPr>
            <a:fld id="{00000000-1234-1234-1234-123412341234}" type="slidenum">
              <a:rPr b="0" i="0" lang="en-US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466725" y="555625"/>
            <a:ext cx="3741737" cy="1643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71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Slab"/>
              <a:buNone/>
            </a:pPr>
            <a: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What to Know About the </a:t>
            </a:r>
            <a:b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PSAT </a:t>
            </a:r>
            <a:endParaRPr/>
          </a:p>
        </p:txBody>
      </p:sp>
      <p:pic>
        <p:nvPicPr>
          <p:cNvPr descr="Icon of a clock" id="124" name="Google Shape;12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0125" y="593725"/>
            <a:ext cx="784225" cy="784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of a happy face" id="125" name="Google Shape;12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0125" y="1720850"/>
            <a:ext cx="784225" cy="784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of bar graph" id="126" name="Google Shape;12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10125" y="3203575"/>
            <a:ext cx="784225" cy="78581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5878512" y="555625"/>
            <a:ext cx="6022975" cy="5811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Test length: 2 hours 45 minutes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 penalty for guessing or blank responses, </a:t>
            </a:r>
            <a:r>
              <a:rPr b="0" i="1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also known as “rights-only scoring”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Scale ranges for the scores are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320–1520 for the total score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23"/>
          <p:cNvSpPr txBox="1"/>
          <p:nvPr/>
        </p:nvSpPr>
        <p:spPr>
          <a:xfrm>
            <a:off x="8990012" y="61928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</a:pPr>
            <a:fld id="{00000000-1234-1234-1234-123412341234}" type="slidenum">
              <a:rPr b="0" i="0" lang="en-US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466725" y="555625"/>
            <a:ext cx="3741737" cy="1144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71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Slab"/>
              <a:buNone/>
            </a:pPr>
            <a: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Benefits of the</a:t>
            </a:r>
            <a:b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PSAT </a:t>
            </a:r>
            <a:endParaRPr/>
          </a:p>
        </p:txBody>
      </p:sp>
      <p:pic>
        <p:nvPicPr>
          <p:cNvPr descr="Icon of a computer" id="134" name="Google Shape;13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2825" y="5454650"/>
            <a:ext cx="739775" cy="738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of gears" id="135" name="Google Shape;13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2825" y="661987"/>
            <a:ext cx="739775" cy="738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of a prize ribbon that includes a dollar sign" id="136" name="Google Shape;13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2825" y="1471612"/>
            <a:ext cx="739775" cy="739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of downward arrows going into an inbox" id="137" name="Google Shape;137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22825" y="2289175"/>
            <a:ext cx="739775" cy="739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of a building" id="138" name="Google Shape;138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22825" y="3368675"/>
            <a:ext cx="739775" cy="739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of a microscope" id="139" name="Google Shape;139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37112" y="4448175"/>
            <a:ext cx="739775" cy="73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5878512" y="555625"/>
            <a:ext cx="5854700" cy="5811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-US" sz="21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Aligned to the SAT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-US" sz="21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Increased access to scholarship providers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-US" sz="21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Online college and career planning tools on BigFuture™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-US" sz="21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Student score reports recommend Advanced Placement</a:t>
            </a:r>
            <a:r>
              <a:rPr b="0" baseline="30000" i="0" lang="en-US" sz="21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®</a:t>
            </a:r>
            <a:r>
              <a:rPr b="0" i="0" lang="en-US" sz="21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courses that may be good matches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-US" sz="21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Majors and career exploration with the </a:t>
            </a:r>
            <a:br>
              <a:rPr b="0" i="0" lang="en-US" sz="21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21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Board and Roadtrip Nation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-US" sz="21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Free, personalized official SAT practice on Khan Academy based on PSAT</a:t>
            </a:r>
            <a:r>
              <a:rPr b="0" baseline="30000" i="0" lang="en-US" sz="12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-US" sz="21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 scores</a:t>
            </a:r>
            <a:endParaRPr/>
          </a:p>
        </p:txBody>
      </p:sp>
      <p:sp>
        <p:nvSpPr>
          <p:cNvPr id="141" name="Google Shape;141;p24"/>
          <p:cNvSpPr txBox="1"/>
          <p:nvPr/>
        </p:nvSpPr>
        <p:spPr>
          <a:xfrm>
            <a:off x="8990012" y="61928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Roboto Slab"/>
              <a:buNone/>
            </a:pPr>
            <a:fld id="{00000000-1234-1234-1234-123412341234}" type="slidenum">
              <a:rPr b="0" i="0" lang="en-US" sz="1200" u="none">
                <a:solidFill>
                  <a:srgbClr val="8B8B8B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477837" y="857250"/>
            <a:ext cx="3687762" cy="142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Slab"/>
              <a:buNone/>
            </a:pPr>
            <a: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PSAT/NMSQT</a:t>
            </a:r>
            <a:b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Test Date</a:t>
            </a:r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4773612" y="555625"/>
            <a:ext cx="6959600" cy="53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Test date : </a:t>
            </a:r>
            <a:endParaRPr/>
          </a:p>
        </p:txBody>
      </p:sp>
      <p:sp>
        <p:nvSpPr>
          <p:cNvPr id="148" name="Google Shape;148;p25"/>
          <p:cNvSpPr txBox="1"/>
          <p:nvPr/>
        </p:nvSpPr>
        <p:spPr>
          <a:xfrm>
            <a:off x="4773612" y="1465262"/>
            <a:ext cx="6959600" cy="836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descr="Spring 2018 Testing Window FEB. 26 THRU APRIL 27" id="149" name="Google Shape;149;p25"/>
          <p:cNvGrpSpPr/>
          <p:nvPr/>
        </p:nvGrpSpPr>
        <p:grpSpPr>
          <a:xfrm>
            <a:off x="4773612" y="2784475"/>
            <a:ext cx="6959600" cy="2244725"/>
            <a:chOff x="4761938" y="1789820"/>
            <a:chExt cx="2404491" cy="1505857"/>
          </a:xfrm>
        </p:grpSpPr>
        <p:sp>
          <p:nvSpPr>
            <p:cNvPr id="150" name="Google Shape;150;p25"/>
            <p:cNvSpPr txBox="1"/>
            <p:nvPr/>
          </p:nvSpPr>
          <p:spPr>
            <a:xfrm>
              <a:off x="4761938" y="1789820"/>
              <a:ext cx="2404491" cy="1505857"/>
            </a:xfrm>
            <a:prstGeom prst="rect">
              <a:avLst/>
            </a:prstGeom>
            <a:solidFill>
              <a:srgbClr val="1A89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5"/>
            <p:cNvSpPr txBox="1"/>
            <p:nvPr/>
          </p:nvSpPr>
          <p:spPr>
            <a:xfrm>
              <a:off x="4761938" y="1892300"/>
              <a:ext cx="2404491" cy="1377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Roboto"/>
                <a:buNone/>
              </a:pPr>
              <a:r>
                <a:rPr b="1" i="0" lang="en-US" sz="4800" u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October </a:t>
              </a:r>
              <a:r>
                <a:rPr b="1" lang="en-US" sz="4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13</a:t>
              </a:r>
              <a:endParaRPr/>
            </a:p>
          </p:txBody>
        </p:sp>
      </p:grpSp>
      <p:sp>
        <p:nvSpPr>
          <p:cNvPr id="152" name="Google Shape;152;p25"/>
          <p:cNvSpPr txBox="1"/>
          <p:nvPr/>
        </p:nvSpPr>
        <p:spPr>
          <a:xfrm>
            <a:off x="8983662" y="61928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1308100" y="2041525"/>
            <a:ext cx="4243387" cy="130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71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 Slab"/>
              <a:buNone/>
            </a:pPr>
            <a:r>
              <a:rPr b="0" i="0" lang="en-US" sz="4200" u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Skills Tested </a:t>
            </a:r>
            <a:br>
              <a:rPr b="0" i="0" lang="en-US" sz="4200" u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b="0" i="0" lang="en-US" sz="4200" u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on the PSAT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477837" y="857250"/>
            <a:ext cx="3687762" cy="14287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Skills Tested</a:t>
            </a:r>
            <a:endParaRPr/>
          </a:p>
        </p:txBody>
      </p:sp>
      <p:pic>
        <p:nvPicPr>
          <p:cNvPr descr="Icon of a book" id="163" name="Google Shape;16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4412" y="889000"/>
            <a:ext cx="77152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of a pencil and paper" id="164" name="Google Shape;16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4412" y="1804987"/>
            <a:ext cx="771525" cy="773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of addition, subtraction, multiplication, and division signs" id="165" name="Google Shape;16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4412" y="2722562"/>
            <a:ext cx="771525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5751512" y="560387"/>
            <a:ext cx="5986462" cy="556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Reading Test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Writing and Language Test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Math Test</a:t>
            </a:r>
            <a:endParaRPr/>
          </a:p>
        </p:txBody>
      </p:sp>
      <p:sp>
        <p:nvSpPr>
          <p:cNvPr id="167" name="Google Shape;167;p27"/>
          <p:cNvSpPr txBox="1"/>
          <p:nvPr/>
        </p:nvSpPr>
        <p:spPr>
          <a:xfrm>
            <a:off x="5370512" y="3657600"/>
            <a:ext cx="6362700" cy="306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Each test assesses the academic skills that students have developed over the years, primarily through their coursework.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9CDE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These skills are considered essential for success in high school, college, and career</a:t>
            </a:r>
            <a:r>
              <a:rPr b="0" i="0" lang="en-US" sz="2400" u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. </a:t>
            </a:r>
            <a:endParaRPr/>
          </a:p>
        </p:txBody>
      </p:sp>
      <p:sp>
        <p:nvSpPr>
          <p:cNvPr id="168" name="Google Shape;168;p27"/>
          <p:cNvSpPr txBox="1"/>
          <p:nvPr/>
        </p:nvSpPr>
        <p:spPr>
          <a:xfrm>
            <a:off x="8893175" y="61928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477837" y="857250"/>
            <a:ext cx="3687762" cy="14287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Reading </a:t>
            </a:r>
            <a:b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b="0" i="0" lang="en-US" sz="36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Test</a:t>
            </a:r>
            <a:endParaRPr/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4767262" y="560387"/>
            <a:ext cx="6815137" cy="2541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5 Passages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9CDE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47 Passage-Based Questions;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60 minutes </a:t>
            </a:r>
            <a:endParaRPr/>
          </a:p>
        </p:txBody>
      </p:sp>
      <p:sp>
        <p:nvSpPr>
          <p:cNvPr descr="Decorative" id="175" name="Google Shape;175;p28"/>
          <p:cNvSpPr txBox="1"/>
          <p:nvPr/>
        </p:nvSpPr>
        <p:spPr>
          <a:xfrm>
            <a:off x="4767262" y="3411537"/>
            <a:ext cx="6815137" cy="298926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8"/>
          <p:cNvSpPr txBox="1"/>
          <p:nvPr/>
        </p:nvSpPr>
        <p:spPr>
          <a:xfrm>
            <a:off x="5080000" y="3641725"/>
            <a:ext cx="62230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</a:pPr>
            <a:r>
              <a:rPr b="1" i="0" lang="en-US" sz="20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Quick Facts</a:t>
            </a:r>
            <a:endParaRPr b="0" i="0" sz="2000" u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E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 questions are multiple choice and based on passages. 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E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Some passages are paired with other passages or informational graphics such as tables and graphs. 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E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 mathematical computation is required.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E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Prior topic-specific knowledge is never tested.  </a:t>
            </a:r>
            <a:endParaRPr/>
          </a:p>
        </p:txBody>
      </p:sp>
      <p:pic>
        <p:nvPicPr>
          <p:cNvPr descr="Icon of a book" id="177" name="Google Shape;17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837" y="4441825"/>
            <a:ext cx="148590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8"/>
          <p:cNvSpPr txBox="1"/>
          <p:nvPr/>
        </p:nvSpPr>
        <p:spPr>
          <a:xfrm>
            <a:off x="8893175" y="61928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Section Dividers">
  <a:themeElements>
    <a:clrScheme name="CBSAT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9CDE"/>
      </a:accent1>
      <a:accent2>
        <a:srgbClr val="71C5E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09CDE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7. Content Slide - Large Text (+12pt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Title Slides">
  <a:themeElements>
    <a:clrScheme name="CBSAT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9CDE"/>
      </a:accent1>
      <a:accent2>
        <a:srgbClr val="71C5E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09CDE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Content Slides">
  <a:themeElements>
    <a:clrScheme name="CB-Blue-K-12">
      <a:dk1>
        <a:srgbClr val="1E1E1E"/>
      </a:dk1>
      <a:lt1>
        <a:srgbClr val="FFFFFF"/>
      </a:lt1>
      <a:dk2>
        <a:srgbClr val="505050"/>
      </a:dk2>
      <a:lt2>
        <a:srgbClr val="DCDCDC"/>
      </a:lt2>
      <a:accent1>
        <a:srgbClr val="009CDE"/>
      </a:accent1>
      <a:accent2>
        <a:srgbClr val="71C5E8"/>
      </a:accent2>
      <a:accent3>
        <a:srgbClr val="E57200"/>
      </a:accent3>
      <a:accent4>
        <a:srgbClr val="AF2D8A"/>
      </a:accent4>
      <a:accent5>
        <a:srgbClr val="1E1E1E"/>
      </a:accent5>
      <a:accent6>
        <a:srgbClr val="1E1E1E"/>
      </a:accent6>
      <a:hlink>
        <a:srgbClr val="006298"/>
      </a:hlink>
      <a:folHlink>
        <a:srgbClr val="E879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7_Section Dividers">
  <a:themeElements>
    <a:clrScheme name="CBSAT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9CDE"/>
      </a:accent1>
      <a:accent2>
        <a:srgbClr val="71C5E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09CDE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4_Section Dividers">
  <a:themeElements>
    <a:clrScheme name="CBSAT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9CDE"/>
      </a:accent1>
      <a:accent2>
        <a:srgbClr val="71C5E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09CDE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3_7. Content Slide - Large Text (+12pt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