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axdqhYUOgmdBmlTYz6Okml3Od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269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32" Type="http://schemas.openxmlformats.org/officeDocument/2006/relationships/viewProps" Target="viewProps.xml"/><Relationship Id="rId33" Type="http://schemas.openxmlformats.org/officeDocument/2006/relationships/theme" Target="theme/theme1.xml"/><Relationship Id="rId3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customschemas.google.com/relationships/presentationmetadata" Target="metadata"/><Relationship Id="rId31" Type="http://schemas.openxmlformats.org/officeDocument/2006/relationships/presProps" Target="presProps.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560241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f2dd6ae2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f2dd6ae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f2dd6ae22_0_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f2dd6ae22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91d9a4904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91d9a49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g10f2dd6ae22_0_11"/>
          <p:cNvSpPr/>
          <p:nvPr/>
        </p:nvSpPr>
        <p:spPr>
          <a:xfrm>
            <a:off x="31" y="3766000"/>
            <a:ext cx="7370400" cy="3092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g10f2dd6ae22_0_11"/>
          <p:cNvSpPr/>
          <p:nvPr/>
        </p:nvSpPr>
        <p:spPr>
          <a:xfrm flipH="1">
            <a:off x="3582600" y="2067600"/>
            <a:ext cx="55614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g10f2dd6ae22_0_11"/>
          <p:cNvSpPr/>
          <p:nvPr/>
        </p:nvSpPr>
        <p:spPr>
          <a:xfrm rot="10800000">
            <a:off x="5058905" y="-100"/>
            <a:ext cx="4085100" cy="2736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g10f2dd6ae22_0_11"/>
          <p:cNvSpPr/>
          <p:nvPr/>
        </p:nvSpPr>
        <p:spPr>
          <a:xfrm>
            <a:off x="20327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g10f2dd6ae22_0_11"/>
          <p:cNvGrpSpPr/>
          <p:nvPr/>
        </p:nvGrpSpPr>
        <p:grpSpPr>
          <a:xfrm>
            <a:off x="255200" y="790"/>
            <a:ext cx="2250363" cy="1392365"/>
            <a:chOff x="255200" y="592"/>
            <a:chExt cx="2250363" cy="1044300"/>
          </a:xfrm>
        </p:grpSpPr>
        <p:sp>
          <p:nvSpPr>
            <p:cNvPr id="15" name="Google Shape;15;g10f2dd6ae22_0_11"/>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g10f2dd6ae22_0_11"/>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10f2dd6ae22_0_11"/>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g10f2dd6ae22_0_11"/>
          <p:cNvGrpSpPr/>
          <p:nvPr/>
        </p:nvGrpSpPr>
        <p:grpSpPr>
          <a:xfrm>
            <a:off x="905395" y="790"/>
            <a:ext cx="2250363" cy="1392365"/>
            <a:chOff x="905395" y="592"/>
            <a:chExt cx="2250363" cy="1044300"/>
          </a:xfrm>
        </p:grpSpPr>
        <p:sp>
          <p:nvSpPr>
            <p:cNvPr id="19" name="Google Shape;19;g10f2dd6ae22_0_11"/>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g10f2dd6ae22_0_11"/>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g10f2dd6ae22_0_1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g10f2dd6ae22_0_11"/>
          <p:cNvGrpSpPr/>
          <p:nvPr/>
        </p:nvGrpSpPr>
        <p:grpSpPr>
          <a:xfrm>
            <a:off x="7057468" y="6784"/>
            <a:ext cx="1851282" cy="1002839"/>
            <a:chOff x="6917201" y="0"/>
            <a:chExt cx="2227777" cy="863400"/>
          </a:xfrm>
        </p:grpSpPr>
        <p:sp>
          <p:nvSpPr>
            <p:cNvPr id="23" name="Google Shape;23;g10f2dd6ae22_0_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g10f2dd6ae22_0_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g10f2dd6ae22_0_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g10f2dd6ae22_0_11"/>
          <p:cNvGrpSpPr/>
          <p:nvPr/>
        </p:nvGrpSpPr>
        <p:grpSpPr>
          <a:xfrm>
            <a:off x="6553032" y="5623802"/>
            <a:ext cx="2389068" cy="1234317"/>
            <a:chOff x="6917201" y="0"/>
            <a:chExt cx="2227777" cy="863400"/>
          </a:xfrm>
        </p:grpSpPr>
        <p:sp>
          <p:nvSpPr>
            <p:cNvPr id="27" name="Google Shape;27;g10f2dd6ae22_0_11"/>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g10f2dd6ae22_0_11"/>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g10f2dd6ae22_0_11"/>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g10f2dd6ae22_0_11"/>
          <p:cNvGrpSpPr/>
          <p:nvPr/>
        </p:nvGrpSpPr>
        <p:grpSpPr>
          <a:xfrm>
            <a:off x="199149" y="5407536"/>
            <a:ext cx="2795414" cy="1444382"/>
            <a:chOff x="6917201" y="0"/>
            <a:chExt cx="2227777" cy="863400"/>
          </a:xfrm>
        </p:grpSpPr>
        <p:sp>
          <p:nvSpPr>
            <p:cNvPr id="31" name="Google Shape;31;g10f2dd6ae22_0_1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g10f2dd6ae22_0_1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g10f2dd6ae22_0_11"/>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g10f2dd6ae22_0_11"/>
          <p:cNvSpPr txBox="1">
            <a:spLocks noGrp="1"/>
          </p:cNvSpPr>
          <p:nvPr>
            <p:ph type="ctrTitle"/>
          </p:nvPr>
        </p:nvSpPr>
        <p:spPr>
          <a:xfrm>
            <a:off x="1858703" y="2430444"/>
            <a:ext cx="5361300" cy="193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g10f2dd6ae22_0_11"/>
          <p:cNvSpPr txBox="1">
            <a:spLocks noGrp="1"/>
          </p:cNvSpPr>
          <p:nvPr>
            <p:ph type="subTitle" idx="1"/>
          </p:nvPr>
        </p:nvSpPr>
        <p:spPr>
          <a:xfrm>
            <a:off x="1858700" y="4550878"/>
            <a:ext cx="5361300" cy="69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g10f2dd6ae22_0_11"/>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g10f2dd6ae22_0_111"/>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g10f2dd6ae22_0_111"/>
          <p:cNvGrpSpPr/>
          <p:nvPr/>
        </p:nvGrpSpPr>
        <p:grpSpPr>
          <a:xfrm>
            <a:off x="5959222" y="5492768"/>
            <a:ext cx="2520952" cy="1365553"/>
            <a:chOff x="6917201" y="0"/>
            <a:chExt cx="2227777" cy="863400"/>
          </a:xfrm>
        </p:grpSpPr>
        <p:sp>
          <p:nvSpPr>
            <p:cNvPr id="112" name="Google Shape;112;g10f2dd6ae22_0_1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g10f2dd6ae22_0_1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g10f2dd6ae22_0_1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g10f2dd6ae22_0_111"/>
          <p:cNvGrpSpPr/>
          <p:nvPr/>
        </p:nvGrpSpPr>
        <p:grpSpPr>
          <a:xfrm>
            <a:off x="199149" y="3"/>
            <a:ext cx="2795414" cy="1444382"/>
            <a:chOff x="6917201" y="0"/>
            <a:chExt cx="2227777" cy="863400"/>
          </a:xfrm>
        </p:grpSpPr>
        <p:sp>
          <p:nvSpPr>
            <p:cNvPr id="116" name="Google Shape;116;g10f2dd6ae22_0_1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10f2dd6ae22_0_1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10f2dd6ae22_0_1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g10f2dd6ae22_0_111"/>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g10f2dd6ae22_0_111"/>
          <p:cNvSpPr txBox="1">
            <a:spLocks noGrp="1"/>
          </p:cNvSpPr>
          <p:nvPr>
            <p:ph type="body" idx="1"/>
          </p:nvPr>
        </p:nvSpPr>
        <p:spPr>
          <a:xfrm>
            <a:off x="1385850" y="3818467"/>
            <a:ext cx="6372300" cy="8547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g10f2dd6ae22_0_111"/>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g10f2dd6ae22_0_124"/>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sp>
        <p:nvSpPr>
          <p:cNvPr id="125" name="Google Shape;125;g10f2dd6ae22_0_126"/>
          <p:cNvSpPr txBox="1">
            <a:spLocks noGrp="1"/>
          </p:cNvSpPr>
          <p:nvPr>
            <p:ph type="body" idx="1"/>
          </p:nvPr>
        </p:nvSpPr>
        <p:spPr>
          <a:xfrm>
            <a:off x="457200" y="1524000"/>
            <a:ext cx="8229600" cy="4572000"/>
          </a:xfrm>
          <a:prstGeom prst="rect">
            <a:avLst/>
          </a:prstGeom>
          <a:noFill/>
          <a:ln>
            <a:noFill/>
          </a:ln>
        </p:spPr>
        <p:txBody>
          <a:bodyPr spcFirstLastPara="1" wrap="square" lIns="91425" tIns="45700" rIns="91425" bIns="45700" anchor="t" anchorCtr="0">
            <a:normAutofit/>
          </a:bodyPr>
          <a:lstStyle>
            <a:lvl1pPr marL="457200" lvl="0" indent="-325755" algn="l" rtl="0">
              <a:spcBef>
                <a:spcPts val="600"/>
              </a:spcBef>
              <a:spcAft>
                <a:spcPts val="0"/>
              </a:spcAft>
              <a:buSzPts val="1530"/>
              <a:buChar char="●"/>
              <a:defRPr/>
            </a:lvl1pPr>
            <a:lvl2pPr marL="914400" lvl="1" indent="-325755" algn="l" rtl="0">
              <a:spcBef>
                <a:spcPts val="1200"/>
              </a:spcBef>
              <a:spcAft>
                <a:spcPts val="0"/>
              </a:spcAft>
              <a:buSzPts val="1530"/>
              <a:buChar char="○"/>
              <a:defRPr/>
            </a:lvl2pPr>
            <a:lvl3pPr marL="1371600" lvl="2" indent="-325755" algn="l" rtl="0">
              <a:spcBef>
                <a:spcPts val="1200"/>
              </a:spcBef>
              <a:spcAft>
                <a:spcPts val="0"/>
              </a:spcAft>
              <a:buSzPts val="1530"/>
              <a:buChar char="■"/>
              <a:defRPr/>
            </a:lvl3pPr>
            <a:lvl4pPr marL="1828800" lvl="3" indent="-325755" algn="l" rtl="0">
              <a:spcBef>
                <a:spcPts val="1200"/>
              </a:spcBef>
              <a:spcAft>
                <a:spcPts val="0"/>
              </a:spcAft>
              <a:buSzPts val="1530"/>
              <a:buChar char="●"/>
              <a:defRPr/>
            </a:lvl4pPr>
            <a:lvl5pPr marL="2286000" lvl="4" indent="-325754" algn="l" rtl="0">
              <a:spcBef>
                <a:spcPts val="1200"/>
              </a:spcBef>
              <a:spcAft>
                <a:spcPts val="0"/>
              </a:spcAft>
              <a:buSzPts val="1530"/>
              <a:buChar char="○"/>
              <a:defRPr/>
            </a:lvl5pPr>
            <a:lvl6pPr marL="2743200" lvl="5" indent="-325754" algn="l" rtl="0">
              <a:spcBef>
                <a:spcPts val="1200"/>
              </a:spcBef>
              <a:spcAft>
                <a:spcPts val="0"/>
              </a:spcAft>
              <a:buSzPts val="1530"/>
              <a:buChar char="■"/>
              <a:defRPr/>
            </a:lvl6pPr>
            <a:lvl7pPr marL="3200400" lvl="6" indent="-325754" algn="l" rtl="0">
              <a:spcBef>
                <a:spcPts val="1200"/>
              </a:spcBef>
              <a:spcAft>
                <a:spcPts val="0"/>
              </a:spcAft>
              <a:buSzPts val="1530"/>
              <a:buChar char="●"/>
              <a:defRPr/>
            </a:lvl7pPr>
            <a:lvl8pPr marL="3657600" lvl="7" indent="-325754" algn="l" rtl="0">
              <a:spcBef>
                <a:spcPts val="1200"/>
              </a:spcBef>
              <a:spcAft>
                <a:spcPts val="0"/>
              </a:spcAft>
              <a:buSzPts val="1530"/>
              <a:buChar char="○"/>
              <a:defRPr/>
            </a:lvl8pPr>
            <a:lvl9pPr marL="4114800" lvl="8" indent="-325754" algn="l" rtl="0">
              <a:spcBef>
                <a:spcPts val="1200"/>
              </a:spcBef>
              <a:spcAft>
                <a:spcPts val="1200"/>
              </a:spcAft>
              <a:buSzPts val="1530"/>
              <a:buChar char="■"/>
              <a:defRPr/>
            </a:lvl9pPr>
          </a:lstStyle>
          <a:p>
            <a:endParaRPr/>
          </a:p>
        </p:txBody>
      </p:sp>
      <p:sp>
        <p:nvSpPr>
          <p:cNvPr id="126" name="Google Shape;126;g10f2dd6ae22_0_126"/>
          <p:cNvSpPr txBox="1">
            <a:spLocks noGrp="1"/>
          </p:cNvSpPr>
          <p:nvPr>
            <p:ph type="dt" idx="10"/>
          </p:nvPr>
        </p:nvSpPr>
        <p:spPr>
          <a:xfrm>
            <a:off x="5791200" y="6203667"/>
            <a:ext cx="2590800" cy="384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10f2dd6ae22_0_126"/>
          <p:cNvSpPr txBox="1">
            <a:spLocks noGrp="1"/>
          </p:cNvSpPr>
          <p:nvPr>
            <p:ph type="sldNum" idx="12"/>
          </p:nvPr>
        </p:nvSpPr>
        <p:spPr>
          <a:xfrm>
            <a:off x="8410575" y="6181531"/>
            <a:ext cx="609600" cy="4572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1600" b="0" i="0" u="none" strike="noStrike" cap="none">
                <a:solidFill>
                  <a:schemeClr val="lt2"/>
                </a:solidFill>
                <a:latin typeface="Constantia"/>
                <a:ea typeface="Constantia"/>
                <a:cs typeface="Constantia"/>
                <a:sym typeface="Constantia"/>
              </a:defRPr>
            </a:lvl1pPr>
            <a:lvl2pPr marL="0" lvl="1" indent="0" algn="ctr" rtl="0">
              <a:spcBef>
                <a:spcPts val="0"/>
              </a:spcBef>
              <a:buNone/>
              <a:defRPr sz="1600" b="0" i="0" u="none" strike="noStrike" cap="none">
                <a:solidFill>
                  <a:schemeClr val="lt2"/>
                </a:solidFill>
                <a:latin typeface="Constantia"/>
                <a:ea typeface="Constantia"/>
                <a:cs typeface="Constantia"/>
                <a:sym typeface="Constantia"/>
              </a:defRPr>
            </a:lvl2pPr>
            <a:lvl3pPr marL="0" lvl="2" indent="0" algn="ctr" rtl="0">
              <a:spcBef>
                <a:spcPts val="0"/>
              </a:spcBef>
              <a:buNone/>
              <a:defRPr sz="1600" b="0" i="0" u="none" strike="noStrike" cap="none">
                <a:solidFill>
                  <a:schemeClr val="lt2"/>
                </a:solidFill>
                <a:latin typeface="Constantia"/>
                <a:ea typeface="Constantia"/>
                <a:cs typeface="Constantia"/>
                <a:sym typeface="Constantia"/>
              </a:defRPr>
            </a:lvl3pPr>
            <a:lvl4pPr marL="0" lvl="3" indent="0" algn="ctr" rtl="0">
              <a:spcBef>
                <a:spcPts val="0"/>
              </a:spcBef>
              <a:buNone/>
              <a:defRPr sz="1600" b="0" i="0" u="none" strike="noStrike" cap="none">
                <a:solidFill>
                  <a:schemeClr val="lt2"/>
                </a:solidFill>
                <a:latin typeface="Constantia"/>
                <a:ea typeface="Constantia"/>
                <a:cs typeface="Constantia"/>
                <a:sym typeface="Constantia"/>
              </a:defRPr>
            </a:lvl4pPr>
            <a:lvl5pPr marL="0" lvl="4" indent="0" algn="ctr" rtl="0">
              <a:spcBef>
                <a:spcPts val="0"/>
              </a:spcBef>
              <a:buNone/>
              <a:defRPr sz="1600" b="0" i="0" u="none" strike="noStrike" cap="none">
                <a:solidFill>
                  <a:schemeClr val="lt2"/>
                </a:solidFill>
                <a:latin typeface="Constantia"/>
                <a:ea typeface="Constantia"/>
                <a:cs typeface="Constantia"/>
                <a:sym typeface="Constantia"/>
              </a:defRPr>
            </a:lvl5pPr>
            <a:lvl6pPr marL="0" lvl="5" indent="0" algn="ctr" rtl="0">
              <a:spcBef>
                <a:spcPts val="0"/>
              </a:spcBef>
              <a:buNone/>
              <a:defRPr sz="1600" b="0" i="0" u="none" strike="noStrike" cap="none">
                <a:solidFill>
                  <a:schemeClr val="lt2"/>
                </a:solidFill>
                <a:latin typeface="Constantia"/>
                <a:ea typeface="Constantia"/>
                <a:cs typeface="Constantia"/>
                <a:sym typeface="Constantia"/>
              </a:defRPr>
            </a:lvl6pPr>
            <a:lvl7pPr marL="0" lvl="6" indent="0" algn="ctr" rtl="0">
              <a:spcBef>
                <a:spcPts val="0"/>
              </a:spcBef>
              <a:buNone/>
              <a:defRPr sz="1600" b="0" i="0" u="none" strike="noStrike" cap="none">
                <a:solidFill>
                  <a:schemeClr val="lt2"/>
                </a:solidFill>
                <a:latin typeface="Constantia"/>
                <a:ea typeface="Constantia"/>
                <a:cs typeface="Constantia"/>
                <a:sym typeface="Constantia"/>
              </a:defRPr>
            </a:lvl7pPr>
            <a:lvl8pPr marL="0" lvl="7" indent="0" algn="ctr" rtl="0">
              <a:spcBef>
                <a:spcPts val="0"/>
              </a:spcBef>
              <a:buNone/>
              <a:defRPr sz="1600" b="0" i="0" u="none" strike="noStrike" cap="none">
                <a:solidFill>
                  <a:schemeClr val="lt2"/>
                </a:solidFill>
                <a:latin typeface="Constantia"/>
                <a:ea typeface="Constantia"/>
                <a:cs typeface="Constantia"/>
                <a:sym typeface="Constantia"/>
              </a:defRPr>
            </a:lvl8pPr>
            <a:lvl9pPr marL="0" lvl="8" indent="0" algn="ctr" rtl="0">
              <a:spcBef>
                <a:spcPts val="0"/>
              </a:spcBef>
              <a:buNone/>
              <a:defRPr sz="1600" b="0" i="0" u="none" strike="noStrike" cap="none">
                <a:solidFill>
                  <a:schemeClr val="lt2"/>
                </a:solidFill>
                <a:latin typeface="Constantia"/>
                <a:ea typeface="Constantia"/>
                <a:cs typeface="Constantia"/>
                <a:sym typeface="Constantia"/>
              </a:defRPr>
            </a:lvl9pPr>
          </a:lstStyle>
          <a:p>
            <a:pPr marL="0" lvl="0" indent="0" algn="ctr" rtl="0">
              <a:spcBef>
                <a:spcPts val="0"/>
              </a:spcBef>
              <a:spcAft>
                <a:spcPts val="0"/>
              </a:spcAft>
              <a:buNone/>
            </a:pPr>
            <a:fld id="{00000000-1234-1234-1234-123412341234}" type="slidenum">
              <a:rPr lang="en-US"/>
              <a:t>‹#›</a:t>
            </a:fld>
            <a:endParaRPr/>
          </a:p>
        </p:txBody>
      </p:sp>
      <p:sp>
        <p:nvSpPr>
          <p:cNvPr id="128" name="Google Shape;128;g10f2dd6ae22_0_126"/>
          <p:cNvSpPr txBox="1">
            <a:spLocks noGrp="1"/>
          </p:cNvSpPr>
          <p:nvPr>
            <p:ph type="ftr" idx="11"/>
          </p:nvPr>
        </p:nvSpPr>
        <p:spPr>
          <a:xfrm>
            <a:off x="2133600" y="6203667"/>
            <a:ext cx="3581400" cy="38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g10f2dd6ae22_0_126"/>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F9F9F9"/>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g10f2dd6ae22_0_39"/>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g10f2dd6ae22_0_39"/>
          <p:cNvGrpSpPr/>
          <p:nvPr/>
        </p:nvGrpSpPr>
        <p:grpSpPr>
          <a:xfrm>
            <a:off x="5594191" y="5281486"/>
            <a:ext cx="2910145" cy="1576482"/>
            <a:chOff x="6917201" y="0"/>
            <a:chExt cx="2227777" cy="863400"/>
          </a:xfrm>
        </p:grpSpPr>
        <p:sp>
          <p:nvSpPr>
            <p:cNvPr id="40" name="Google Shape;40;g10f2dd6ae22_0_39"/>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g10f2dd6ae22_0_39"/>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g10f2dd6ae22_0_39"/>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g10f2dd6ae22_0_39"/>
          <p:cNvGrpSpPr/>
          <p:nvPr/>
        </p:nvGrpSpPr>
        <p:grpSpPr>
          <a:xfrm>
            <a:off x="199149" y="3"/>
            <a:ext cx="2795414" cy="1444382"/>
            <a:chOff x="6917201" y="0"/>
            <a:chExt cx="2227777" cy="863400"/>
          </a:xfrm>
        </p:grpSpPr>
        <p:sp>
          <p:nvSpPr>
            <p:cNvPr id="44" name="Google Shape;44;g10f2dd6ae22_0_39"/>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g10f2dd6ae22_0_39"/>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g10f2dd6ae22_0_39"/>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g10f2dd6ae22_0_39"/>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g10f2dd6ae22_0_39"/>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g10f2dd6ae22_0_51"/>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g10f2dd6ae22_0_51"/>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g10f2dd6ae22_0_51"/>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g10f2dd6ae22_0_51"/>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g10f2dd6ae22_0_51"/>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g10f2dd6ae22_0_51"/>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g10f2dd6ae22_0_58"/>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g10f2dd6ae22_0_58"/>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g10f2dd6ae22_0_58"/>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0f2dd6ae22_0_58"/>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g10f2dd6ae22_0_58"/>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g10f2dd6ae22_0_58"/>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g10f2dd6ae22_0_58"/>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g10f2dd6ae22_0_6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g10f2dd6ae22_0_66"/>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g10f2dd6ae22_0_66"/>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g10f2dd6ae22_0_66"/>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g10f2dd6ae22_0_66"/>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g10f2dd6ae22_0_72"/>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g10f2dd6ae22_0_72"/>
          <p:cNvSpPr/>
          <p:nvPr/>
        </p:nvSpPr>
        <p:spPr>
          <a:xfrm>
            <a:off x="31" y="3766000"/>
            <a:ext cx="7370400" cy="3092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g10f2dd6ae22_0_72"/>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g10f2dd6ae22_0_72"/>
          <p:cNvSpPr txBox="1">
            <a:spLocks noGrp="1"/>
          </p:cNvSpPr>
          <p:nvPr>
            <p:ph type="title"/>
          </p:nvPr>
        </p:nvSpPr>
        <p:spPr>
          <a:xfrm>
            <a:off x="819150" y="1127467"/>
            <a:ext cx="3709200" cy="18441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g10f2dd6ae22_0_72"/>
          <p:cNvSpPr txBox="1">
            <a:spLocks noGrp="1"/>
          </p:cNvSpPr>
          <p:nvPr>
            <p:ph type="body" idx="1"/>
          </p:nvPr>
        </p:nvSpPr>
        <p:spPr>
          <a:xfrm>
            <a:off x="830700" y="3092067"/>
            <a:ext cx="3709200" cy="28263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g10f2dd6ae22_0_7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g10f2dd6ae22_0_79"/>
          <p:cNvSpPr/>
          <p:nvPr/>
        </p:nvSpPr>
        <p:spPr>
          <a:xfrm>
            <a:off x="0" y="3764192"/>
            <a:ext cx="7369200" cy="30891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g10f2dd6ae22_0_79"/>
          <p:cNvSpPr/>
          <p:nvPr/>
        </p:nvSpPr>
        <p:spPr>
          <a:xfrm flipH="1">
            <a:off x="3583210" y="2072150"/>
            <a:ext cx="5560500" cy="478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g10f2dd6ae22_0_79"/>
          <p:cNvGrpSpPr/>
          <p:nvPr/>
        </p:nvGrpSpPr>
        <p:grpSpPr>
          <a:xfrm>
            <a:off x="255991" y="-11"/>
            <a:ext cx="2251347" cy="1391229"/>
            <a:chOff x="3961956" y="4383950"/>
            <a:chExt cx="1160548" cy="548700"/>
          </a:xfrm>
        </p:grpSpPr>
        <p:sp>
          <p:nvSpPr>
            <p:cNvPr id="81" name="Google Shape;81;g10f2dd6ae22_0_79"/>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g10f2dd6ae22_0_79"/>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g10f2dd6ae22_0_79"/>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g10f2dd6ae22_0_79"/>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g10f2dd6ae22_0_79"/>
          <p:cNvGrpSpPr/>
          <p:nvPr/>
        </p:nvGrpSpPr>
        <p:grpSpPr>
          <a:xfrm>
            <a:off x="34934" y="6029501"/>
            <a:ext cx="1593306" cy="822734"/>
            <a:chOff x="6917201" y="0"/>
            <a:chExt cx="2227777" cy="863400"/>
          </a:xfrm>
        </p:grpSpPr>
        <p:sp>
          <p:nvSpPr>
            <p:cNvPr id="86" name="Google Shape;86;g10f2dd6ae22_0_79"/>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g10f2dd6ae22_0_79"/>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g10f2dd6ae22_0_79"/>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g10f2dd6ae22_0_79"/>
          <p:cNvGrpSpPr/>
          <p:nvPr/>
        </p:nvGrpSpPr>
        <p:grpSpPr>
          <a:xfrm>
            <a:off x="5886353" y="1657"/>
            <a:ext cx="3257455" cy="1681990"/>
            <a:chOff x="6917201" y="0"/>
            <a:chExt cx="2227777" cy="863400"/>
          </a:xfrm>
        </p:grpSpPr>
        <p:sp>
          <p:nvSpPr>
            <p:cNvPr id="90" name="Google Shape;90;g10f2dd6ae22_0_79"/>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g10f2dd6ae22_0_79"/>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g10f2dd6ae22_0_79"/>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g10f2dd6ae22_0_79"/>
          <p:cNvSpPr txBox="1">
            <a:spLocks noGrp="1"/>
          </p:cNvSpPr>
          <p:nvPr>
            <p:ph type="title"/>
          </p:nvPr>
        </p:nvSpPr>
        <p:spPr>
          <a:xfrm>
            <a:off x="1393929" y="1734861"/>
            <a:ext cx="6366900" cy="3385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g10f2dd6ae22_0_79"/>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g10f2dd6ae22_0_9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g10f2dd6ae22_0_97"/>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10f2dd6ae22_0_97"/>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10f2dd6ae22_0_97"/>
          <p:cNvSpPr txBox="1">
            <a:spLocks noGrp="1"/>
          </p:cNvSpPr>
          <p:nvPr>
            <p:ph type="title"/>
          </p:nvPr>
        </p:nvSpPr>
        <p:spPr>
          <a:xfrm>
            <a:off x="819150" y="1127467"/>
            <a:ext cx="6424200" cy="9399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g10f2dd6ae22_0_97"/>
          <p:cNvSpPr txBox="1">
            <a:spLocks noGrp="1"/>
          </p:cNvSpPr>
          <p:nvPr>
            <p:ph type="subTitle" idx="1"/>
          </p:nvPr>
        </p:nvSpPr>
        <p:spPr>
          <a:xfrm>
            <a:off x="819150" y="2067600"/>
            <a:ext cx="5859900" cy="524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g10f2dd6ae22_0_97"/>
          <p:cNvSpPr txBox="1">
            <a:spLocks noGrp="1"/>
          </p:cNvSpPr>
          <p:nvPr>
            <p:ph type="body" idx="2"/>
          </p:nvPr>
        </p:nvSpPr>
        <p:spPr>
          <a:xfrm>
            <a:off x="819150" y="3289400"/>
            <a:ext cx="5859900" cy="2793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g10f2dd6ae22_0_97"/>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g10f2dd6ae22_0_105"/>
          <p:cNvSpPr/>
          <p:nvPr/>
        </p:nvSpPr>
        <p:spPr>
          <a:xfrm>
            <a:off x="31" y="3766000"/>
            <a:ext cx="7370400" cy="3092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g10f2dd6ae22_0_105"/>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g10f2dd6ae22_0_105"/>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g10f2dd6ae22_0_105"/>
          <p:cNvSpPr txBox="1">
            <a:spLocks noGrp="1"/>
          </p:cNvSpPr>
          <p:nvPr>
            <p:ph type="body" idx="1"/>
          </p:nvPr>
        </p:nvSpPr>
        <p:spPr>
          <a:xfrm>
            <a:off x="328025" y="5551333"/>
            <a:ext cx="7415100" cy="8067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g10f2dd6ae22_0_105"/>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g10f2dd6ae22_0_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g10f2dd6ae22_0_7"/>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g10f2dd6ae22_0_7"/>
          <p:cNvSpPr txBox="1">
            <a:spLocks noGrp="1"/>
          </p:cNvSpPr>
          <p:nvPr>
            <p:ph type="sldNum" idx="12"/>
          </p:nvPr>
        </p:nvSpPr>
        <p:spPr>
          <a:xfrm>
            <a:off x="8390734" y="6058224"/>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mhs-aps-nm.schoolloop.com/finaid-scholarships" TargetMode="Externa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subTitle" idx="1"/>
          </p:nvPr>
        </p:nvSpPr>
        <p:spPr>
          <a:xfrm>
            <a:off x="1621662" y="325522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870"/>
              <a:buNone/>
            </a:pPr>
            <a:r>
              <a:rPr lang="es-ES" dirty="0">
                <a:latin typeface="Lora"/>
                <a:ea typeface="Lora"/>
                <a:cs typeface="Lora"/>
                <a:sym typeface="Lora"/>
              </a:rPr>
              <a:t>Autocomprobación</a:t>
            </a:r>
          </a:p>
          <a:p>
            <a:pPr marL="0" lvl="0" indent="0" algn="ctr" rtl="0">
              <a:spcBef>
                <a:spcPts val="600"/>
              </a:spcBef>
              <a:spcAft>
                <a:spcPts val="0"/>
              </a:spcAft>
              <a:buSzPts val="1870"/>
              <a:buNone/>
            </a:pPr>
            <a:r>
              <a:rPr lang="es-ES" sz="2100" dirty="0">
                <a:latin typeface="Lora"/>
                <a:ea typeface="Lora"/>
                <a:cs typeface="Lora"/>
                <a:sym typeface="Lora"/>
              </a:rPr>
              <a:t>¿Qué clase de planes tienen ahora mismo?</a:t>
            </a:r>
          </a:p>
          <a:p>
            <a:pPr marL="0" lvl="0" indent="0" algn="ctr" rtl="0">
              <a:spcBef>
                <a:spcPts val="600"/>
              </a:spcBef>
              <a:spcAft>
                <a:spcPts val="0"/>
              </a:spcAft>
              <a:buSzPts val="1870"/>
              <a:buNone/>
            </a:pPr>
            <a:endParaRPr dirty="0">
              <a:latin typeface="Lora"/>
              <a:ea typeface="Lora"/>
              <a:cs typeface="Lora"/>
              <a:sym typeface="Lora"/>
            </a:endParaRPr>
          </a:p>
          <a:p>
            <a:pPr marL="0" lvl="0" indent="0" algn="ctr" rtl="0">
              <a:spcBef>
                <a:spcPts val="600"/>
              </a:spcBef>
              <a:spcAft>
                <a:spcPts val="0"/>
              </a:spcAft>
              <a:buSzPts val="1870"/>
              <a:buNone/>
            </a:pPr>
            <a:r>
              <a:rPr lang="es-ES" dirty="0">
                <a:latin typeface="Lora"/>
                <a:ea typeface="Lora"/>
                <a:cs typeface="Lora"/>
                <a:sym typeface="Lora"/>
              </a:rPr>
              <a:t>A lo mejor no tienen ni idea, y ¡no pasa nada!</a:t>
            </a:r>
          </a:p>
          <a:p>
            <a:pPr marL="0" lvl="0" indent="0" algn="ctr" rtl="0">
              <a:spcBef>
                <a:spcPts val="600"/>
              </a:spcBef>
              <a:spcAft>
                <a:spcPts val="0"/>
              </a:spcAft>
              <a:buSzPts val="1870"/>
              <a:buNone/>
            </a:pPr>
            <a:endParaRPr dirty="0">
              <a:latin typeface="Lora"/>
              <a:ea typeface="Lora"/>
              <a:cs typeface="Lora"/>
              <a:sym typeface="Lora"/>
            </a:endParaRPr>
          </a:p>
          <a:p>
            <a:pPr marL="0" lvl="0" indent="0" algn="ctr" rtl="0">
              <a:spcBef>
                <a:spcPts val="600"/>
              </a:spcBef>
              <a:spcAft>
                <a:spcPts val="0"/>
              </a:spcAft>
              <a:buSzPts val="1870"/>
              <a:buNone/>
            </a:pPr>
            <a:r>
              <a:rPr lang="es-ES" dirty="0">
                <a:latin typeface="Lora"/>
                <a:ea typeface="Lora"/>
                <a:cs typeface="Lora"/>
                <a:sym typeface="Lora"/>
              </a:rPr>
              <a:t>Añadan el código para Google </a:t>
            </a:r>
            <a:r>
              <a:rPr lang="es-ES" dirty="0" err="1">
                <a:latin typeface="Lora"/>
                <a:ea typeface="Lora"/>
                <a:cs typeface="Lora"/>
                <a:sym typeface="Lora"/>
              </a:rPr>
              <a:t>Classroom</a:t>
            </a:r>
            <a:r>
              <a:rPr lang="es-ES" dirty="0">
                <a:latin typeface="Lora"/>
                <a:ea typeface="Lora"/>
                <a:cs typeface="Lora"/>
                <a:sym typeface="Lora"/>
              </a:rPr>
              <a:t>: </a:t>
            </a:r>
          </a:p>
          <a:p>
            <a:pPr marL="0" lvl="0" indent="0" algn="ctr" rtl="0">
              <a:spcBef>
                <a:spcPts val="600"/>
              </a:spcBef>
              <a:spcAft>
                <a:spcPts val="0"/>
              </a:spcAft>
              <a:buSzPts val="1870"/>
              <a:buNone/>
            </a:pPr>
            <a:r>
              <a:rPr lang="es-ES" sz="5200" b="1" dirty="0">
                <a:latin typeface="Lora"/>
                <a:ea typeface="Lora"/>
                <a:cs typeface="Lora"/>
                <a:sym typeface="Lora"/>
              </a:rPr>
              <a:t>v6myedi</a:t>
            </a:r>
          </a:p>
          <a:p>
            <a:pPr marL="0" lvl="0" indent="0" algn="ctr" rtl="0">
              <a:spcBef>
                <a:spcPts val="600"/>
              </a:spcBef>
              <a:spcAft>
                <a:spcPts val="0"/>
              </a:spcAft>
              <a:buSzPts val="1870"/>
              <a:buNone/>
            </a:pPr>
            <a:endParaRPr dirty="0">
              <a:latin typeface="Cutive"/>
              <a:ea typeface="Cutive"/>
              <a:cs typeface="Cutive"/>
              <a:sym typeface="Cutive"/>
            </a:endParaRPr>
          </a:p>
        </p:txBody>
      </p:sp>
      <p:sp>
        <p:nvSpPr>
          <p:cNvPr id="135" name="Google Shape;135;p1"/>
          <p:cNvSpPr txBox="1">
            <a:spLocks noGrp="1"/>
          </p:cNvSpPr>
          <p:nvPr>
            <p:ph type="ctrTitle"/>
          </p:nvPr>
        </p:nvSpPr>
        <p:spPr>
          <a:xfrm>
            <a:off x="419100" y="1070606"/>
            <a:ext cx="8305800" cy="1981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6000"/>
              <a:buFont typeface="Cutive"/>
              <a:buNone/>
            </a:pPr>
            <a:r>
              <a:rPr lang="es-ES" sz="4000" dirty="0">
                <a:latin typeface="Lobster"/>
                <a:ea typeface="Lobster"/>
                <a:cs typeface="Lobster"/>
                <a:sym typeface="Lobster"/>
              </a:rPr>
              <a:t>Asesoramiento para los alumnos de duodécimo grado sobre</a:t>
            </a:r>
            <a:br>
              <a:rPr lang="es-ES" sz="4000" dirty="0">
                <a:latin typeface="Lobster"/>
                <a:ea typeface="Lobster"/>
                <a:cs typeface="Lobster"/>
                <a:sym typeface="Lobster"/>
              </a:rPr>
            </a:br>
            <a:r>
              <a:rPr lang="es-ES" sz="4000" dirty="0">
                <a:latin typeface="Lobster"/>
                <a:ea typeface="Lobster"/>
                <a:cs typeface="Lobster"/>
                <a:sym typeface="Lobster"/>
              </a:rPr>
              <a:t>BECAS 2021/2022</a:t>
            </a:r>
            <a:br>
              <a:rPr lang="es-ES" sz="4000" dirty="0">
                <a:latin typeface="Lobster"/>
                <a:ea typeface="Lobster"/>
                <a:cs typeface="Lobster"/>
                <a:sym typeface="Lobster"/>
              </a:rPr>
            </a:br>
            <a:r>
              <a:rPr lang="es-ES" sz="4000" dirty="0">
                <a:latin typeface="Lobster"/>
                <a:ea typeface="Lobster"/>
                <a:cs typeface="Lobster"/>
                <a:sym typeface="Lobster"/>
              </a:rPr>
              <a:t>26 de enero de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0f2dd6ae22_0_0"/>
          <p:cNvSpPr txBox="1">
            <a:spLocks noGrp="1"/>
          </p:cNvSpPr>
          <p:nvPr>
            <p:ph type="ctrTitle"/>
          </p:nvPr>
        </p:nvSpPr>
        <p:spPr>
          <a:xfrm>
            <a:off x="510177" y="534300"/>
            <a:ext cx="8305800" cy="1981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ES" dirty="0">
                <a:latin typeface="Lobster"/>
                <a:ea typeface="Lobster"/>
                <a:cs typeface="Lobster"/>
                <a:sym typeface="Lobster"/>
              </a:rPr>
              <a:t>Unas cuantas preguntas:</a:t>
            </a:r>
          </a:p>
          <a:p>
            <a:pPr marL="0" lvl="0" indent="0" algn="ctr" rtl="0">
              <a:spcBef>
                <a:spcPts val="0"/>
              </a:spcBef>
              <a:spcAft>
                <a:spcPts val="0"/>
              </a:spcAft>
              <a:buNone/>
            </a:pPr>
            <a:endParaRPr dirty="0">
              <a:latin typeface="Lobster"/>
              <a:ea typeface="Lobster"/>
              <a:cs typeface="Lobster"/>
              <a:sym typeface="Lobster"/>
            </a:endParaRPr>
          </a:p>
          <a:p>
            <a:pPr marL="1828800" lvl="0" indent="457200" algn="l" rtl="0">
              <a:spcBef>
                <a:spcPts val="0"/>
              </a:spcBef>
              <a:spcAft>
                <a:spcPts val="0"/>
              </a:spcAft>
              <a:buNone/>
            </a:pPr>
            <a:r>
              <a:rPr lang="es-ES" dirty="0">
                <a:latin typeface="Lobster"/>
                <a:ea typeface="Lobster"/>
                <a:cs typeface="Lobster"/>
                <a:sym typeface="Lobster"/>
              </a:rPr>
              <a:t>¿Qué valoran? </a:t>
            </a:r>
          </a:p>
        </p:txBody>
      </p:sp>
      <p:pic>
        <p:nvPicPr>
          <p:cNvPr id="141" name="Google Shape;141;g10f2dd6ae22_0_0"/>
          <p:cNvPicPr preferRelativeResize="0"/>
          <p:nvPr/>
        </p:nvPicPr>
        <p:blipFill>
          <a:blip r:embed="rId3">
            <a:alphaModFix/>
          </a:blip>
          <a:stretch>
            <a:fillRect/>
          </a:stretch>
        </p:blipFill>
        <p:spPr>
          <a:xfrm>
            <a:off x="447350" y="3644576"/>
            <a:ext cx="2032000" cy="2032000"/>
          </a:xfrm>
          <a:prstGeom prst="rect">
            <a:avLst/>
          </a:prstGeom>
          <a:noFill/>
          <a:ln>
            <a:noFill/>
          </a:ln>
        </p:spPr>
      </p:pic>
      <p:pic>
        <p:nvPicPr>
          <p:cNvPr id="142" name="Google Shape;142;g10f2dd6ae22_0_0"/>
          <p:cNvPicPr preferRelativeResize="0"/>
          <p:nvPr/>
        </p:nvPicPr>
        <p:blipFill>
          <a:blip r:embed="rId4">
            <a:alphaModFix/>
          </a:blip>
          <a:stretch>
            <a:fillRect/>
          </a:stretch>
        </p:blipFill>
        <p:spPr>
          <a:xfrm>
            <a:off x="2849025" y="3598800"/>
            <a:ext cx="2651002" cy="2123551"/>
          </a:xfrm>
          <a:prstGeom prst="rect">
            <a:avLst/>
          </a:prstGeom>
          <a:noFill/>
          <a:ln>
            <a:noFill/>
          </a:ln>
        </p:spPr>
      </p:pic>
      <p:pic>
        <p:nvPicPr>
          <p:cNvPr id="143" name="Google Shape;143;g10f2dd6ae22_0_0"/>
          <p:cNvPicPr preferRelativeResize="0"/>
          <p:nvPr/>
        </p:nvPicPr>
        <p:blipFill>
          <a:blip r:embed="rId5">
            <a:alphaModFix/>
          </a:blip>
          <a:stretch>
            <a:fillRect/>
          </a:stretch>
        </p:blipFill>
        <p:spPr>
          <a:xfrm>
            <a:off x="5597625" y="3556525"/>
            <a:ext cx="3158574" cy="220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10f2dd6ae22_0_135"/>
          <p:cNvPicPr preferRelativeResize="0"/>
          <p:nvPr/>
        </p:nvPicPr>
        <p:blipFill>
          <a:blip r:embed="rId3">
            <a:alphaModFix/>
          </a:blip>
          <a:stretch>
            <a:fillRect/>
          </a:stretch>
        </p:blipFill>
        <p:spPr>
          <a:xfrm>
            <a:off x="1105150" y="2144050"/>
            <a:ext cx="7084022" cy="3151348"/>
          </a:xfrm>
          <a:prstGeom prst="rect">
            <a:avLst/>
          </a:prstGeom>
          <a:noFill/>
          <a:ln>
            <a:noFill/>
          </a:ln>
        </p:spPr>
      </p:pic>
      <p:sp>
        <p:nvSpPr>
          <p:cNvPr id="149" name="Google Shape;149;g10f2dd6ae22_0_135"/>
          <p:cNvSpPr txBox="1"/>
          <p:nvPr/>
        </p:nvSpPr>
        <p:spPr>
          <a:xfrm>
            <a:off x="277085" y="806803"/>
            <a:ext cx="8198700" cy="954077"/>
          </a:xfrm>
          <a:prstGeom prst="rect">
            <a:avLst/>
          </a:prstGeom>
          <a:noFill/>
          <a:ln>
            <a:noFill/>
          </a:ln>
        </p:spPr>
        <p:txBody>
          <a:bodyPr spcFirstLastPara="1" wrap="square" lIns="91425" tIns="91425" rIns="91425" bIns="91425" anchor="t" anchorCtr="0">
            <a:spAutoFit/>
          </a:bodyPr>
          <a:lstStyle/>
          <a:p>
            <a:pPr marL="1828800" lvl="0" indent="457200" algn="ctr" rtl="0">
              <a:spcBef>
                <a:spcPts val="0"/>
              </a:spcBef>
              <a:spcAft>
                <a:spcPts val="0"/>
              </a:spcAft>
              <a:buNone/>
            </a:pPr>
            <a:r>
              <a:rPr lang="es-ES" sz="2500" dirty="0">
                <a:solidFill>
                  <a:schemeClr val="lt1"/>
                </a:solidFill>
                <a:latin typeface="Lobster"/>
                <a:ea typeface="Lobster"/>
                <a:cs typeface="Lobster"/>
                <a:sym typeface="Lobster"/>
              </a:rPr>
              <a:t>¿Cómo su imaginan que será su vida dentro de 5, 10, 20 o 30 años?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1091d9a4904_0_1"/>
          <p:cNvPicPr preferRelativeResize="0"/>
          <p:nvPr/>
        </p:nvPicPr>
        <p:blipFill>
          <a:blip r:embed="rId3">
            <a:alphaModFix/>
          </a:blip>
          <a:stretch>
            <a:fillRect/>
          </a:stretch>
        </p:blipFill>
        <p:spPr>
          <a:xfrm>
            <a:off x="741575" y="1257050"/>
            <a:ext cx="4095752" cy="5238748"/>
          </a:xfrm>
          <a:prstGeom prst="rect">
            <a:avLst/>
          </a:prstGeom>
          <a:noFill/>
          <a:ln>
            <a:noFill/>
          </a:ln>
        </p:spPr>
      </p:pic>
      <p:pic>
        <p:nvPicPr>
          <p:cNvPr id="155" name="Google Shape;155;g1091d9a4904_0_1"/>
          <p:cNvPicPr preferRelativeResize="0"/>
          <p:nvPr/>
        </p:nvPicPr>
        <p:blipFill>
          <a:blip r:embed="rId4">
            <a:alphaModFix/>
          </a:blip>
          <a:stretch>
            <a:fillRect/>
          </a:stretch>
        </p:blipFill>
        <p:spPr>
          <a:xfrm>
            <a:off x="5332300" y="746749"/>
            <a:ext cx="3121824" cy="3121824"/>
          </a:xfrm>
          <a:prstGeom prst="rect">
            <a:avLst/>
          </a:prstGeom>
          <a:noFill/>
          <a:ln>
            <a:noFill/>
          </a:ln>
        </p:spPr>
      </p:pic>
      <p:sp>
        <p:nvSpPr>
          <p:cNvPr id="156" name="Google Shape;156;g1091d9a4904_0_1"/>
          <p:cNvSpPr txBox="1"/>
          <p:nvPr/>
        </p:nvSpPr>
        <p:spPr>
          <a:xfrm>
            <a:off x="4727749" y="3957766"/>
            <a:ext cx="3944613" cy="272379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500" dirty="0">
                <a:solidFill>
                  <a:schemeClr val="lt1"/>
                </a:solidFill>
                <a:latin typeface="Lobster"/>
                <a:ea typeface="Lobster"/>
                <a:cs typeface="Lobster"/>
                <a:sym typeface="Lobster"/>
              </a:rPr>
              <a:t>En mi puesto, yo soy como el banco. Puedo ayudarlos a entender qué camino tomar en consonancia con sus intereses y valores, y tengo todos los productos derivados para que les ayuden en ese camino (por ejemplo, exención de tarifas, entender el dinero que llega desde FAFSA, solicitudes, exámenes), pero la parte maravillosa es que ustedes son los que moldearán su vida con sus valores e intereses para convertirla en algo valioso al servicio de un fin, para que puedan elegir algo y aspirar a ello.</a:t>
            </a:r>
          </a:p>
        </p:txBody>
      </p:sp>
      <p:sp>
        <p:nvSpPr>
          <p:cNvPr id="157" name="Google Shape;157;g1091d9a4904_0_1"/>
          <p:cNvSpPr txBox="1"/>
          <p:nvPr/>
        </p:nvSpPr>
        <p:spPr>
          <a:xfrm>
            <a:off x="563000" y="474550"/>
            <a:ext cx="434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400">
                <a:solidFill>
                  <a:schemeClr val="lt1"/>
                </a:solidFill>
                <a:latin typeface="Lobster"/>
                <a:ea typeface="Lobster"/>
                <a:cs typeface="Lobster"/>
                <a:sym typeface="Lobster"/>
              </a:rPr>
              <a:t>¿Cuáles son sus intereses?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
          <p:cNvSpPr txBox="1">
            <a:spLocks noGrp="1"/>
          </p:cNvSpPr>
          <p:nvPr>
            <p:ph type="body" idx="1"/>
          </p:nvPr>
        </p:nvSpPr>
        <p:spPr>
          <a:xfrm>
            <a:off x="562708" y="803868"/>
            <a:ext cx="8229600" cy="5838091"/>
          </a:xfrm>
          <a:prstGeom prst="rect">
            <a:avLst/>
          </a:prstGeom>
          <a:noFill/>
          <a:ln>
            <a:noFill/>
          </a:ln>
        </p:spPr>
        <p:txBody>
          <a:bodyPr spcFirstLastPara="1" wrap="square" lIns="91425" tIns="45700" rIns="91425" bIns="45700" anchor="t" anchorCtr="0">
            <a:normAutofit fontScale="77500" lnSpcReduction="20000"/>
          </a:bodyPr>
          <a:lstStyle/>
          <a:p>
            <a:pPr marL="274320" lvl="0" indent="-358870" algn="l" rtl="0">
              <a:spcBef>
                <a:spcPts val="0"/>
              </a:spcBef>
              <a:spcAft>
                <a:spcPts val="0"/>
              </a:spcAft>
              <a:buSzPts val="3210"/>
              <a:buFont typeface="Lora"/>
              <a:buChar char="●"/>
            </a:pPr>
            <a:r>
              <a:rPr lang="es-ES" sz="2300" u="sng" dirty="0">
                <a:latin typeface="Lora"/>
                <a:ea typeface="Lora"/>
                <a:cs typeface="Lora"/>
                <a:sym typeface="Lora"/>
              </a:rPr>
              <a:t>Becas y subvenciones</a:t>
            </a:r>
            <a:r>
              <a:rPr lang="es-ES" sz="2300" dirty="0">
                <a:latin typeface="Lora"/>
                <a:ea typeface="Lora"/>
                <a:cs typeface="Lora"/>
                <a:sym typeface="Lora"/>
              </a:rPr>
              <a:t>: Dinero que no hay que devolver (becas de </a:t>
            </a:r>
            <a:r>
              <a:rPr lang="es-ES" sz="2300" dirty="0" err="1">
                <a:latin typeface="Lora"/>
                <a:ea typeface="Lora"/>
                <a:cs typeface="Lora"/>
                <a:sym typeface="Lora"/>
              </a:rPr>
              <a:t>Pell</a:t>
            </a:r>
            <a:r>
              <a:rPr lang="es-ES" sz="2300" dirty="0">
                <a:latin typeface="Lora"/>
                <a:ea typeface="Lora"/>
                <a:cs typeface="Lora"/>
                <a:sym typeface="Lora"/>
              </a:rPr>
              <a:t>, FAFSA [siglas en inglés de «Solicitud gratuita para ayuda económica federal»]), la GI Bill [ley para la educación de los veteranos de la guerra], ejército...</a:t>
            </a:r>
          </a:p>
          <a:p>
            <a:pPr marL="274320" lvl="0" indent="0" algn="l" rtl="0">
              <a:spcBef>
                <a:spcPts val="0"/>
              </a:spcBef>
              <a:spcAft>
                <a:spcPts val="0"/>
              </a:spcAft>
              <a:buNone/>
            </a:pPr>
            <a:endParaRPr dirty="0">
              <a:latin typeface="Lora"/>
              <a:ea typeface="Lora"/>
              <a:cs typeface="Lora"/>
              <a:sym typeface="Lora"/>
            </a:endParaRPr>
          </a:p>
          <a:p>
            <a:pPr marL="274320" lvl="0" indent="-320770" algn="l" rtl="0">
              <a:spcBef>
                <a:spcPts val="600"/>
              </a:spcBef>
              <a:spcAft>
                <a:spcPts val="0"/>
              </a:spcAft>
              <a:buSzPts val="2610"/>
              <a:buFont typeface="Lora"/>
              <a:buChar char="●"/>
            </a:pPr>
            <a:r>
              <a:rPr lang="es-ES" sz="2300" u="sng" dirty="0">
                <a:latin typeface="Lora"/>
                <a:sym typeface="Lora"/>
              </a:rPr>
              <a:t>Préstamos</a:t>
            </a:r>
            <a:r>
              <a:rPr lang="es-ES" sz="2300" dirty="0">
                <a:latin typeface="Lora"/>
                <a:sym typeface="Lora"/>
              </a:rPr>
              <a:t>: se puede acceder a préstamos educativos del gobierno y de instituciones financieras privadas. La mayoría de los préstamos educativos se ofrecen a una tasa de interés baja, y los pagos pueden aplazarse mientras se está estudiando. (No subvencionado, subvencionado, </a:t>
            </a:r>
            <a:r>
              <a:rPr lang="es-ES" sz="2300" dirty="0" err="1">
                <a:latin typeface="Lora"/>
                <a:sym typeface="Lora"/>
              </a:rPr>
              <a:t>Parent</a:t>
            </a:r>
            <a:r>
              <a:rPr lang="es-ES" sz="2300" dirty="0">
                <a:latin typeface="Lora"/>
                <a:sym typeface="Lora"/>
              </a:rPr>
              <a:t> PLUS, acumulan intereses): estas son todas palabras problemáticas. ¡Intenten evitar esos préstamos!</a:t>
            </a:r>
          </a:p>
          <a:p>
            <a:pPr marL="274320" lvl="0" indent="0" algn="l" rtl="0">
              <a:spcBef>
                <a:spcPts val="600"/>
              </a:spcBef>
              <a:spcAft>
                <a:spcPts val="0"/>
              </a:spcAft>
              <a:buNone/>
            </a:pPr>
            <a:endParaRPr sz="2300" dirty="0">
              <a:latin typeface="Lora"/>
              <a:sym typeface="Lora"/>
            </a:endParaRPr>
          </a:p>
          <a:p>
            <a:pPr marL="274320" lvl="0" indent="-333470" algn="l" rtl="0">
              <a:spcBef>
                <a:spcPts val="600"/>
              </a:spcBef>
              <a:spcAft>
                <a:spcPts val="1200"/>
              </a:spcAft>
              <a:buSzPts val="2810"/>
              <a:buFont typeface="Lora"/>
              <a:buChar char="●"/>
            </a:pPr>
            <a:r>
              <a:rPr lang="es-ES" sz="2300" u="sng" dirty="0">
                <a:latin typeface="Lora"/>
                <a:sym typeface="Lora"/>
              </a:rPr>
              <a:t>Programas de estudio y empleo</a:t>
            </a:r>
            <a:r>
              <a:rPr lang="es-ES" sz="2300" dirty="0">
                <a:latin typeface="Lora"/>
                <a:sym typeface="Lora"/>
              </a:rPr>
              <a:t>: empleos que les permiten ganar dinero mientras están matriculados en la universidad. La mayoría de los trabajos se desempeñan en el mismo campus universitario, y algunos en organizaciones sin fines de lucro, pero es más que probable que puedan conseguir un empleo en el departamento de la disciplina en la que se están especializando. </a:t>
            </a:r>
          </a:p>
        </p:txBody>
      </p:sp>
      <p:sp>
        <p:nvSpPr>
          <p:cNvPr id="163" name="Google Shape;163;p2"/>
          <p:cNvSpPr txBox="1">
            <a:spLocks noGrp="1"/>
          </p:cNvSpPr>
          <p:nvPr>
            <p:ph type="title"/>
          </p:nvPr>
        </p:nvSpPr>
        <p:spPr>
          <a:xfrm>
            <a:off x="326572" y="105508"/>
            <a:ext cx="8229600" cy="646444"/>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F9F9F9"/>
              </a:buClr>
              <a:buSzPts val="4200"/>
              <a:buFont typeface="Cutive"/>
              <a:buNone/>
            </a:pPr>
            <a:r>
              <a:rPr lang="es-ES" dirty="0">
                <a:latin typeface="Lobster"/>
                <a:ea typeface="Lobster"/>
                <a:cs typeface="Lobster"/>
                <a:sym typeface="Lobster"/>
              </a:rPr>
              <a:t>4 tipos principales de ayuda económica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p:nvPr/>
        </p:nvSpPr>
        <p:spPr>
          <a:xfrm>
            <a:off x="1131283" y="161665"/>
            <a:ext cx="6595899"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300" u="sng" dirty="0">
                <a:solidFill>
                  <a:schemeClr val="lt1"/>
                </a:solidFill>
                <a:latin typeface="Lobster"/>
                <a:ea typeface="Lobster"/>
                <a:cs typeface="Lobster"/>
                <a:sym typeface="Lobster"/>
                <a:hlinkClick r:id="rId3">
                  <a:extLst>
                    <a:ext uri="{A12FA001-AC4F-418D-AE19-62706E023703}">
                      <ahyp:hlinkClr xmlns:ahyp="http://schemas.microsoft.com/office/drawing/2018/hyperlinkcolor" xmlns="" val="tx"/>
                    </a:ext>
                  </a:extLst>
                </a:hlinkClick>
              </a:rPr>
              <a:t>Página de becas, ayuda económica e información profesional y universitaria de WHMS</a:t>
            </a:r>
          </a:p>
        </p:txBody>
      </p:sp>
      <p:pic>
        <p:nvPicPr>
          <p:cNvPr id="169" name="Google Shape;169;p6"/>
          <p:cNvPicPr preferRelativeResize="0"/>
          <p:nvPr/>
        </p:nvPicPr>
        <p:blipFill>
          <a:blip r:embed="rId4">
            <a:alphaModFix/>
          </a:blip>
          <a:stretch>
            <a:fillRect/>
          </a:stretch>
        </p:blipFill>
        <p:spPr>
          <a:xfrm>
            <a:off x="260825" y="1390225"/>
            <a:ext cx="4311175" cy="5315375"/>
          </a:xfrm>
          <a:prstGeom prst="rect">
            <a:avLst/>
          </a:prstGeom>
          <a:noFill/>
          <a:ln>
            <a:noFill/>
          </a:ln>
        </p:spPr>
      </p:pic>
      <p:pic>
        <p:nvPicPr>
          <p:cNvPr id="170" name="Google Shape;170;p6"/>
          <p:cNvPicPr preferRelativeResize="0"/>
          <p:nvPr/>
        </p:nvPicPr>
        <p:blipFill>
          <a:blip r:embed="rId5">
            <a:alphaModFix/>
          </a:blip>
          <a:stretch>
            <a:fillRect/>
          </a:stretch>
        </p:blipFill>
        <p:spPr>
          <a:xfrm>
            <a:off x="4724400" y="1567400"/>
            <a:ext cx="4267200" cy="2940200"/>
          </a:xfrm>
          <a:prstGeom prst="rect">
            <a:avLst/>
          </a:prstGeom>
          <a:noFill/>
          <a:ln>
            <a:noFill/>
          </a:ln>
        </p:spPr>
      </p:pic>
      <p:cxnSp>
        <p:nvCxnSpPr>
          <p:cNvPr id="171" name="Google Shape;171;p6"/>
          <p:cNvCxnSpPr>
            <a:stCxn id="172" idx="1"/>
          </p:cNvCxnSpPr>
          <p:nvPr/>
        </p:nvCxnSpPr>
        <p:spPr>
          <a:xfrm flipH="1">
            <a:off x="1350000" y="5002825"/>
            <a:ext cx="4203900" cy="106200"/>
          </a:xfrm>
          <a:prstGeom prst="straightConnector1">
            <a:avLst/>
          </a:prstGeom>
          <a:noFill/>
          <a:ln w="114300" cap="flat" cmpd="sng">
            <a:solidFill>
              <a:schemeClr val="dk2"/>
            </a:solidFill>
            <a:prstDash val="solid"/>
            <a:round/>
            <a:headEnd type="none" w="med" len="med"/>
            <a:tailEnd type="triangle" w="med" len="med"/>
          </a:ln>
        </p:spPr>
      </p:cxnSp>
      <p:sp>
        <p:nvSpPr>
          <p:cNvPr id="172" name="Google Shape;172;p6"/>
          <p:cNvSpPr txBox="1"/>
          <p:nvPr/>
        </p:nvSpPr>
        <p:spPr>
          <a:xfrm>
            <a:off x="5553900" y="4633375"/>
            <a:ext cx="3252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dirty="0">
                <a:solidFill>
                  <a:schemeClr val="lt1"/>
                </a:solidFill>
                <a:latin typeface="Lobster"/>
                <a:ea typeface="Lobster"/>
                <a:cs typeface="Lobster"/>
                <a:sym typeface="Lobster"/>
              </a:rPr>
              <a:t>Videos informativos en YouTube sobre cómo solicitar becas</a:t>
            </a:r>
          </a:p>
        </p:txBody>
      </p:sp>
      <p:cxnSp>
        <p:nvCxnSpPr>
          <p:cNvPr id="173" name="Google Shape;173;p6"/>
          <p:cNvCxnSpPr/>
          <p:nvPr/>
        </p:nvCxnSpPr>
        <p:spPr>
          <a:xfrm flipH="1">
            <a:off x="1406600" y="5863100"/>
            <a:ext cx="4160400" cy="20400"/>
          </a:xfrm>
          <a:prstGeom prst="straightConnector1">
            <a:avLst/>
          </a:prstGeom>
          <a:noFill/>
          <a:ln w="114300" cap="flat" cmpd="sng">
            <a:solidFill>
              <a:schemeClr val="dk2"/>
            </a:solidFill>
            <a:prstDash val="solid"/>
            <a:round/>
            <a:headEnd type="none" w="med" len="med"/>
            <a:tailEnd type="triangle" w="med" len="med"/>
          </a:ln>
        </p:spPr>
      </p:cxnSp>
      <p:sp>
        <p:nvSpPr>
          <p:cNvPr id="174" name="Google Shape;174;p6"/>
          <p:cNvSpPr txBox="1"/>
          <p:nvPr/>
        </p:nvSpPr>
        <p:spPr>
          <a:xfrm>
            <a:off x="5553900" y="5465500"/>
            <a:ext cx="3000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500" dirty="0">
                <a:solidFill>
                  <a:schemeClr val="lt1"/>
                </a:solidFill>
                <a:latin typeface="Lobster"/>
                <a:ea typeface="Lobster"/>
                <a:cs typeface="Lobster"/>
                <a:sym typeface="Lobster"/>
              </a:rPr>
              <a:t>Beca universitaria de APS para dibujo y atletismo</a:t>
            </a:r>
            <a:br>
              <a:rPr lang="es-ES" sz="1500" dirty="0">
                <a:solidFill>
                  <a:schemeClr val="lt1"/>
                </a:solidFill>
                <a:latin typeface="Lobster"/>
                <a:ea typeface="Lobster"/>
                <a:cs typeface="Lobster"/>
                <a:sym typeface="Lobster"/>
              </a:rPr>
            </a:br>
            <a:r>
              <a:rPr lang="es-ES" sz="1500" dirty="0">
                <a:solidFill>
                  <a:schemeClr val="lt1"/>
                </a:solidFill>
                <a:latin typeface="Lobster"/>
                <a:ea typeface="Lobster"/>
                <a:cs typeface="Lobster"/>
                <a:sym typeface="Lobster"/>
              </a:rPr>
              <a:t>Lista mensual de becas y de FAFSA</a:t>
            </a:r>
            <a:br>
              <a:rPr lang="es-ES" sz="1500" dirty="0">
                <a:solidFill>
                  <a:schemeClr val="lt1"/>
                </a:solidFill>
                <a:latin typeface="Lobster"/>
                <a:ea typeface="Lobster"/>
                <a:cs typeface="Lobster"/>
                <a:sym typeface="Lobster"/>
              </a:rPr>
            </a:br>
            <a:r>
              <a:rPr lang="es-ES" sz="1500" dirty="0">
                <a:solidFill>
                  <a:schemeClr val="lt1"/>
                </a:solidFill>
                <a:latin typeface="Lobster"/>
                <a:ea typeface="Lobster"/>
                <a:cs typeface="Lobster"/>
                <a:sym typeface="Lobster"/>
              </a:rPr>
              <a:t>Enlaces y recursos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7"/>
          <p:cNvSpPr txBox="1">
            <a:spLocks noGrp="1"/>
          </p:cNvSpPr>
          <p:nvPr>
            <p:ph type="body" idx="1"/>
          </p:nvPr>
        </p:nvSpPr>
        <p:spPr>
          <a:xfrm>
            <a:off x="457200" y="1524000"/>
            <a:ext cx="8229600" cy="4572000"/>
          </a:xfrm>
          <a:prstGeom prst="rect">
            <a:avLst/>
          </a:prstGeom>
          <a:noFill/>
          <a:ln>
            <a:noFill/>
          </a:ln>
        </p:spPr>
        <p:txBody>
          <a:bodyPr spcFirstLastPara="1" wrap="square" lIns="91425" tIns="45700" rIns="91425" bIns="45700" anchor="t" anchorCtr="0">
            <a:normAutofit/>
          </a:bodyPr>
          <a:lstStyle/>
          <a:p>
            <a:pPr marL="274320" lvl="0" indent="-295370" algn="l" rtl="0">
              <a:spcBef>
                <a:spcPts val="0"/>
              </a:spcBef>
              <a:spcAft>
                <a:spcPts val="0"/>
              </a:spcAft>
              <a:buSzPts val="2210"/>
              <a:buFont typeface="Lora"/>
              <a:buChar char="●"/>
            </a:pPr>
            <a:r>
              <a:rPr lang="es-ES" dirty="0">
                <a:latin typeface="Lora"/>
                <a:ea typeface="Lora"/>
                <a:cs typeface="Lora"/>
                <a:sym typeface="Lora"/>
              </a:rPr>
              <a:t>Todavía tienen tiempo. </a:t>
            </a:r>
          </a:p>
          <a:p>
            <a:pPr marL="274320" lvl="0" indent="0" algn="l" rtl="0">
              <a:spcBef>
                <a:spcPts val="0"/>
              </a:spcBef>
              <a:spcAft>
                <a:spcPts val="0"/>
              </a:spcAft>
              <a:buNone/>
            </a:pPr>
            <a:endParaRPr dirty="0">
              <a:latin typeface="Lora"/>
              <a:ea typeface="Lora"/>
              <a:cs typeface="Lora"/>
              <a:sym typeface="Lora"/>
            </a:endParaRPr>
          </a:p>
          <a:p>
            <a:pPr marL="274320" lvl="0" indent="-295370" algn="l" rtl="0">
              <a:spcBef>
                <a:spcPts val="600"/>
              </a:spcBef>
              <a:spcAft>
                <a:spcPts val="0"/>
              </a:spcAft>
              <a:buSzPts val="2210"/>
              <a:buFont typeface="Lora"/>
              <a:buChar char="●"/>
            </a:pPr>
            <a:r>
              <a:rPr lang="es-ES" dirty="0">
                <a:latin typeface="Lora"/>
                <a:ea typeface="Lora"/>
                <a:cs typeface="Lora"/>
                <a:sym typeface="Lora"/>
              </a:rPr>
              <a:t>Todavía pueden llenar una solicitud de admisión en CNM y reunir los requisitos para la beca Bridge y aún así tener tiempo para solicitar la ayuda de FAFSA a más tardar el 31 de marzo de 2022.</a:t>
            </a:r>
          </a:p>
          <a:p>
            <a:pPr marL="274320" lvl="0" indent="0" algn="l" rtl="0">
              <a:spcBef>
                <a:spcPts val="600"/>
              </a:spcBef>
              <a:spcAft>
                <a:spcPts val="0"/>
              </a:spcAft>
              <a:buNone/>
            </a:pPr>
            <a:endParaRPr dirty="0">
              <a:latin typeface="Lora"/>
              <a:ea typeface="Lora"/>
              <a:cs typeface="Lora"/>
              <a:sym typeface="Lora"/>
            </a:endParaRPr>
          </a:p>
          <a:p>
            <a:pPr marL="274320" lvl="0" indent="-295370" algn="l" rtl="0">
              <a:spcBef>
                <a:spcPts val="600"/>
              </a:spcBef>
              <a:spcAft>
                <a:spcPts val="0"/>
              </a:spcAft>
              <a:buSzPts val="2210"/>
              <a:buFont typeface="Lora"/>
              <a:buChar char="●"/>
            </a:pPr>
            <a:r>
              <a:rPr lang="es-ES" dirty="0">
                <a:latin typeface="Lora"/>
                <a:ea typeface="Lora"/>
                <a:cs typeface="Lora"/>
                <a:sym typeface="Lora"/>
              </a:rPr>
              <a:t>Pasos:</a:t>
            </a:r>
          </a:p>
          <a:p>
            <a:pPr marL="274320" lvl="0" indent="-295370" algn="l" rtl="0">
              <a:spcBef>
                <a:spcPts val="600"/>
              </a:spcBef>
              <a:spcAft>
                <a:spcPts val="0"/>
              </a:spcAft>
              <a:buSzPts val="2210"/>
              <a:buFont typeface="Lora"/>
              <a:buChar char="●"/>
            </a:pPr>
            <a:r>
              <a:rPr lang="es-ES" dirty="0">
                <a:latin typeface="Lora"/>
                <a:ea typeface="Lora"/>
                <a:cs typeface="Lora"/>
                <a:sym typeface="Lora"/>
              </a:rPr>
              <a:t>1.) Llenen la solicitud de admisión en CNM como estudiante de primer año para el semestre de otoño de 2022 (el plazo límite de entrega de solicitudes en CNM para los alumnos de duodécimo grado es el 1 de febrero de 2022).</a:t>
            </a:r>
          </a:p>
          <a:p>
            <a:pPr marL="274320" lvl="0" indent="-295370" algn="l" rtl="0">
              <a:spcBef>
                <a:spcPts val="600"/>
              </a:spcBef>
              <a:spcAft>
                <a:spcPts val="0"/>
              </a:spcAft>
              <a:buSzPts val="2210"/>
              <a:buFont typeface="Lora"/>
              <a:buChar char="●"/>
            </a:pPr>
            <a:r>
              <a:rPr lang="es-ES" dirty="0">
                <a:latin typeface="Lora"/>
                <a:ea typeface="Lora"/>
                <a:cs typeface="Lora"/>
                <a:sym typeface="Lora"/>
              </a:rPr>
              <a:t>2.) Creen una cuenta en </a:t>
            </a:r>
            <a:r>
              <a:rPr lang="es-ES" dirty="0" err="1">
                <a:latin typeface="Lora"/>
                <a:ea typeface="Lora"/>
                <a:cs typeface="Lora"/>
                <a:sym typeface="Lora"/>
              </a:rPr>
              <a:t>MyCNM</a:t>
            </a:r>
            <a:r>
              <a:rPr lang="es-ES" dirty="0">
                <a:latin typeface="Lora"/>
                <a:ea typeface="Lora"/>
                <a:cs typeface="Lora"/>
                <a:sym typeface="Lora"/>
              </a:rPr>
              <a:t>.</a:t>
            </a:r>
          </a:p>
          <a:p>
            <a:pPr marL="274320" lvl="0" indent="-295370" algn="l" rtl="0">
              <a:spcBef>
                <a:spcPts val="600"/>
              </a:spcBef>
              <a:spcAft>
                <a:spcPts val="0"/>
              </a:spcAft>
              <a:buSzPts val="2210"/>
              <a:buFont typeface="Lora"/>
              <a:buChar char="●"/>
            </a:pPr>
            <a:r>
              <a:rPr lang="es-ES" dirty="0">
                <a:latin typeface="Lora"/>
                <a:ea typeface="Lora"/>
                <a:cs typeface="Lora"/>
                <a:sym typeface="Lora"/>
              </a:rPr>
              <a:t>3.) Inscríbanse en las clases en </a:t>
            </a:r>
            <a:r>
              <a:rPr lang="es-ES" dirty="0" err="1">
                <a:latin typeface="Lora"/>
                <a:ea typeface="Lora"/>
                <a:cs typeface="Lora"/>
                <a:sym typeface="Lora"/>
              </a:rPr>
              <a:t>MyCNM</a:t>
            </a:r>
            <a:r>
              <a:rPr lang="es-ES" dirty="0">
                <a:latin typeface="Lora"/>
                <a:ea typeface="Lora"/>
                <a:cs typeface="Lora"/>
                <a:sym typeface="Lora"/>
              </a:rPr>
              <a:t> para el semestre de otoño de 2022.</a:t>
            </a:r>
          </a:p>
          <a:p>
            <a:pPr marL="274320" lvl="0" indent="-295370" algn="l" rtl="0">
              <a:spcBef>
                <a:spcPts val="600"/>
              </a:spcBef>
              <a:spcAft>
                <a:spcPts val="0"/>
              </a:spcAft>
              <a:buSzPts val="2210"/>
              <a:buFont typeface="Lora"/>
              <a:buChar char="●"/>
            </a:pPr>
            <a:r>
              <a:rPr lang="es-ES" dirty="0">
                <a:latin typeface="Lora"/>
                <a:ea typeface="Lora"/>
                <a:cs typeface="Lora"/>
                <a:sym typeface="Lora"/>
              </a:rPr>
              <a:t>4.) Inscríbanse en la orientación en línea. </a:t>
            </a:r>
          </a:p>
          <a:p>
            <a:pPr marL="274320" lvl="0" indent="-295370" algn="l" rtl="0">
              <a:spcBef>
                <a:spcPts val="600"/>
              </a:spcBef>
              <a:spcAft>
                <a:spcPts val="0"/>
              </a:spcAft>
              <a:buSzPts val="2210"/>
              <a:buFont typeface="Lora"/>
              <a:buChar char="●"/>
            </a:pPr>
            <a:r>
              <a:rPr lang="es-ES" dirty="0">
                <a:latin typeface="Lora"/>
                <a:ea typeface="Lora"/>
                <a:cs typeface="Lora"/>
                <a:sym typeface="Lora"/>
              </a:rPr>
              <a:t>5.) Llenen la solicitud de becas de CNM (¡plazo abierto ya!).</a:t>
            </a:r>
          </a:p>
          <a:p>
            <a:pPr marL="274320" lvl="0" indent="-155035" algn="l" rtl="0">
              <a:spcBef>
                <a:spcPts val="600"/>
              </a:spcBef>
              <a:spcAft>
                <a:spcPts val="1200"/>
              </a:spcAft>
              <a:buSzPts val="2210"/>
              <a:buNone/>
            </a:pPr>
            <a:endParaRPr dirty="0">
              <a:latin typeface="Cutive"/>
              <a:ea typeface="Cutive"/>
              <a:cs typeface="Cutive"/>
              <a:sym typeface="Cutive"/>
            </a:endParaRPr>
          </a:p>
        </p:txBody>
      </p:sp>
      <p:sp>
        <p:nvSpPr>
          <p:cNvPr id="180" name="Google Shape;180;p7"/>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9F9F9"/>
              </a:buClr>
              <a:buSzPts val="4200"/>
              <a:buFont typeface="Cutive"/>
              <a:buNone/>
            </a:pPr>
            <a:r>
              <a:rPr lang="es-ES">
                <a:latin typeface="Lobster"/>
                <a:ea typeface="Lobster"/>
                <a:cs typeface="Lobster"/>
                <a:sym typeface="Lobster"/>
              </a:rPr>
              <a:t>La buena noticia</a:t>
            </a:r>
          </a:p>
        </p:txBody>
      </p:sp>
      <p:pic>
        <p:nvPicPr>
          <p:cNvPr id="181" name="Google Shape;181;p7" descr="CNM.png"/>
          <p:cNvPicPr preferRelativeResize="0"/>
          <p:nvPr/>
        </p:nvPicPr>
        <p:blipFill rotWithShape="1">
          <a:blip r:embed="rId3">
            <a:alphaModFix/>
          </a:blip>
          <a:srcRect/>
          <a:stretch/>
        </p:blipFill>
        <p:spPr>
          <a:xfrm>
            <a:off x="4182883" y="566650"/>
            <a:ext cx="3322567" cy="12885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body" idx="1"/>
          </p:nvPr>
        </p:nvSpPr>
        <p:spPr>
          <a:xfrm>
            <a:off x="70338" y="619649"/>
            <a:ext cx="8953082" cy="4572000"/>
          </a:xfrm>
          <a:prstGeom prst="rect">
            <a:avLst/>
          </a:prstGeom>
          <a:noFill/>
          <a:ln>
            <a:noFill/>
          </a:ln>
        </p:spPr>
        <p:txBody>
          <a:bodyPr spcFirstLastPara="1" wrap="square" lIns="91425" tIns="45700" rIns="91425" bIns="45700" anchor="t" anchorCtr="0">
            <a:normAutofit fontScale="25000" lnSpcReduction="20000"/>
          </a:bodyPr>
          <a:lstStyle/>
          <a:p>
            <a:pPr marL="274320" lvl="0" indent="0" algn="l" rtl="0">
              <a:spcBef>
                <a:spcPts val="0"/>
              </a:spcBef>
              <a:spcAft>
                <a:spcPts val="0"/>
              </a:spcAft>
              <a:buNone/>
            </a:pPr>
            <a:r>
              <a:rPr lang="es-ES" sz="5000" b="1" dirty="0">
                <a:latin typeface="Lora"/>
                <a:ea typeface="Lora"/>
                <a:cs typeface="Lora"/>
                <a:sym typeface="Lora"/>
              </a:rPr>
              <a:t>-1 de febrero de 2022</a:t>
            </a:r>
            <a:r>
              <a:rPr lang="es-ES" sz="5000" dirty="0">
                <a:latin typeface="Lora"/>
                <a:ea typeface="Lora"/>
                <a:cs typeface="Lora"/>
                <a:sym typeface="Lora"/>
              </a:rPr>
              <a:t>: Día de admisión en CNM para los alumnos de duodécimo grado y solicitud de becas (visita a Eastern New </a:t>
            </a:r>
            <a:r>
              <a:rPr lang="es-ES" sz="5000" dirty="0" err="1">
                <a:latin typeface="Lora"/>
                <a:ea typeface="Lora"/>
                <a:cs typeface="Lora"/>
                <a:sym typeface="Lora"/>
              </a:rPr>
              <a:t>Mexico</a:t>
            </a:r>
            <a:r>
              <a:rPr lang="es-ES" sz="5000" dirty="0">
                <a:latin typeface="Lora"/>
                <a:ea typeface="Lora"/>
                <a:cs typeface="Lora"/>
                <a:sym typeface="Lora"/>
              </a:rPr>
              <a:t> </a:t>
            </a:r>
            <a:r>
              <a:rPr lang="es-ES" sz="5000" dirty="0" err="1">
                <a:latin typeface="Lora"/>
                <a:ea typeface="Lora"/>
                <a:cs typeface="Lora"/>
                <a:sym typeface="Lora"/>
              </a:rPr>
              <a:t>University</a:t>
            </a:r>
            <a:r>
              <a:rPr lang="es-ES" sz="5000" dirty="0">
                <a:latin typeface="Lora"/>
                <a:ea typeface="Lora"/>
                <a:cs typeface="Lora"/>
                <a:sym typeface="Lora"/>
              </a:rPr>
              <a:t>, ENMU)</a:t>
            </a:r>
          </a:p>
          <a:p>
            <a:pPr marL="274320" lvl="0" indent="0" algn="l" rtl="0">
              <a:spcBef>
                <a:spcPts val="600"/>
              </a:spcBef>
              <a:spcAft>
                <a:spcPts val="0"/>
              </a:spcAft>
              <a:buNone/>
            </a:pPr>
            <a:r>
              <a:rPr lang="es-ES" sz="5000" b="1" dirty="0">
                <a:latin typeface="Lora"/>
                <a:ea typeface="Lora"/>
                <a:cs typeface="Lora"/>
                <a:sym typeface="Lora"/>
              </a:rPr>
              <a:t>-Dinero de FAFSA: lunes virtual (de 3 a 6 p. m.) </a:t>
            </a:r>
            <a:r>
              <a:rPr lang="es-ES" sz="5000" dirty="0">
                <a:latin typeface="Lora"/>
                <a:ea typeface="Lora"/>
                <a:cs typeface="Lora"/>
                <a:sym typeface="Lora"/>
              </a:rPr>
              <a:t>(todos los días)</a:t>
            </a:r>
          </a:p>
          <a:p>
            <a:pPr marL="274320" lvl="0" indent="0" algn="l" rtl="0">
              <a:spcBef>
                <a:spcPts val="600"/>
              </a:spcBef>
              <a:spcAft>
                <a:spcPts val="0"/>
              </a:spcAft>
              <a:buNone/>
            </a:pPr>
            <a:r>
              <a:rPr lang="es-ES" sz="5000" b="1" dirty="0">
                <a:latin typeface="Lora"/>
                <a:ea typeface="Lora"/>
                <a:cs typeface="Lora"/>
                <a:sym typeface="Lora"/>
              </a:rPr>
              <a:t>-9 de febrero de 2022: </a:t>
            </a:r>
            <a:r>
              <a:rPr lang="es-ES" sz="5000" dirty="0">
                <a:latin typeface="Lora"/>
                <a:ea typeface="Lora"/>
                <a:cs typeface="Lora"/>
                <a:sym typeface="Lora"/>
              </a:rPr>
              <a:t>Visita presencial a New </a:t>
            </a:r>
            <a:r>
              <a:rPr lang="es-ES" sz="5000" dirty="0" err="1">
                <a:latin typeface="Lora"/>
                <a:ea typeface="Lora"/>
                <a:cs typeface="Lora"/>
                <a:sym typeface="Lora"/>
              </a:rPr>
              <a:t>Mexico</a:t>
            </a:r>
            <a:r>
              <a:rPr lang="es-ES" sz="5000" dirty="0">
                <a:latin typeface="Lora"/>
                <a:ea typeface="Lora"/>
                <a:cs typeface="Lora"/>
                <a:sym typeface="Lora"/>
              </a:rPr>
              <a:t> </a:t>
            </a:r>
            <a:r>
              <a:rPr lang="es-ES" sz="5000" dirty="0" err="1">
                <a:latin typeface="Lora"/>
                <a:ea typeface="Lora"/>
                <a:cs typeface="Lora"/>
                <a:sym typeface="Lora"/>
              </a:rPr>
              <a:t>State</a:t>
            </a:r>
            <a:r>
              <a:rPr lang="es-ES" sz="5000" dirty="0">
                <a:latin typeface="Lora"/>
                <a:ea typeface="Lora"/>
                <a:cs typeface="Lora"/>
                <a:sym typeface="Lora"/>
              </a:rPr>
              <a:t> </a:t>
            </a:r>
            <a:r>
              <a:rPr lang="es-ES" sz="5000" dirty="0" err="1">
                <a:latin typeface="Lora"/>
                <a:ea typeface="Lora"/>
                <a:cs typeface="Lora"/>
                <a:sym typeface="Lora"/>
              </a:rPr>
              <a:t>University</a:t>
            </a:r>
            <a:r>
              <a:rPr lang="es-ES" sz="5000" dirty="0">
                <a:latin typeface="Lora"/>
                <a:ea typeface="Lora"/>
                <a:cs typeface="Lora"/>
                <a:sym typeface="Lora"/>
              </a:rPr>
              <a:t>, NMSU (inscríbanse en el sitio web de información universitaria y profesional).</a:t>
            </a:r>
          </a:p>
          <a:p>
            <a:pPr marL="274320" lvl="0" indent="0" algn="l" rtl="0">
              <a:spcBef>
                <a:spcPts val="600"/>
              </a:spcBef>
              <a:spcAft>
                <a:spcPts val="0"/>
              </a:spcAft>
              <a:buNone/>
            </a:pPr>
            <a:r>
              <a:rPr lang="es-ES" sz="5000" b="1" dirty="0">
                <a:latin typeface="Lora"/>
                <a:ea typeface="Lora"/>
                <a:cs typeface="Lora"/>
                <a:sym typeface="Lora"/>
              </a:rPr>
              <a:t>-16 de febrero de 2022: </a:t>
            </a:r>
            <a:r>
              <a:rPr lang="es-ES" sz="5000" dirty="0">
                <a:latin typeface="Lora"/>
                <a:ea typeface="Lora"/>
                <a:cs typeface="Lora"/>
                <a:sym typeface="Lora"/>
              </a:rPr>
              <a:t>Taller durante el almuerzo sobre la jornada de presentación de solicitudes </a:t>
            </a:r>
            <a:br>
              <a:rPr lang="es-ES" sz="5000" dirty="0">
                <a:latin typeface="Lora"/>
                <a:ea typeface="Lora"/>
                <a:cs typeface="Lora"/>
                <a:sym typeface="Lora"/>
              </a:rPr>
            </a:br>
            <a:r>
              <a:rPr lang="es-ES" sz="5000" dirty="0">
                <a:latin typeface="Lora"/>
                <a:ea typeface="Lora"/>
                <a:cs typeface="Lora"/>
                <a:sym typeface="Lora"/>
              </a:rPr>
              <a:t>(de 11:45 a. m. a 12:45 p. m.)</a:t>
            </a:r>
          </a:p>
          <a:p>
            <a:pPr marL="274320" lvl="0" indent="0" algn="l" rtl="0">
              <a:spcBef>
                <a:spcPts val="600"/>
              </a:spcBef>
              <a:spcAft>
                <a:spcPts val="0"/>
              </a:spcAft>
              <a:buNone/>
            </a:pPr>
            <a:r>
              <a:rPr lang="es-ES" sz="5000" b="1" dirty="0">
                <a:latin typeface="Lora"/>
                <a:ea typeface="Lora"/>
                <a:cs typeface="Lora"/>
                <a:sym typeface="Lora"/>
              </a:rPr>
              <a:t>-21 de febrero de 2022: </a:t>
            </a:r>
            <a:r>
              <a:rPr lang="es-ES" sz="5000" dirty="0" err="1">
                <a:latin typeface="Lora"/>
                <a:ea typeface="Lora"/>
                <a:cs typeface="Lora"/>
                <a:sym typeface="Lora"/>
              </a:rPr>
              <a:t>Aggie</a:t>
            </a:r>
            <a:r>
              <a:rPr lang="es-ES" sz="5000" dirty="0">
                <a:latin typeface="Lora"/>
                <a:ea typeface="Lora"/>
                <a:cs typeface="Lora"/>
                <a:sym typeface="Lora"/>
              </a:rPr>
              <a:t> </a:t>
            </a:r>
            <a:r>
              <a:rPr lang="es-ES" sz="5000" dirty="0" err="1">
                <a:latin typeface="Lora"/>
                <a:ea typeface="Lora"/>
                <a:cs typeface="Lora"/>
                <a:sym typeface="Lora"/>
              </a:rPr>
              <a:t>Experience</a:t>
            </a:r>
            <a:r>
              <a:rPr lang="es-ES" sz="5000" dirty="0">
                <a:latin typeface="Lora"/>
                <a:ea typeface="Lora"/>
                <a:cs typeface="Lora"/>
                <a:sym typeface="Lora"/>
              </a:rPr>
              <a:t> [La experiencia del «</a:t>
            </a:r>
            <a:r>
              <a:rPr lang="es-ES" sz="5000" dirty="0" err="1">
                <a:latin typeface="Lora"/>
                <a:ea typeface="Lora"/>
                <a:cs typeface="Lora"/>
                <a:sym typeface="Lora"/>
              </a:rPr>
              <a:t>Aggie</a:t>
            </a:r>
            <a:r>
              <a:rPr lang="es-ES" sz="5000" dirty="0">
                <a:latin typeface="Lora"/>
                <a:ea typeface="Lora"/>
                <a:cs typeface="Lora"/>
                <a:sym typeface="Lora"/>
              </a:rPr>
              <a:t>»] de NMSU en Las Cruces, NM.</a:t>
            </a:r>
          </a:p>
          <a:p>
            <a:pPr marL="274320" lvl="0" indent="0" algn="l" rtl="0">
              <a:spcBef>
                <a:spcPts val="600"/>
              </a:spcBef>
              <a:spcAft>
                <a:spcPts val="0"/>
              </a:spcAft>
              <a:buNone/>
            </a:pPr>
            <a:r>
              <a:rPr lang="es-ES" sz="5000" b="1" dirty="0">
                <a:latin typeface="Lora"/>
                <a:ea typeface="Lora"/>
                <a:cs typeface="Lora"/>
                <a:sym typeface="Lora"/>
              </a:rPr>
              <a:t>-Febrero de 2022</a:t>
            </a:r>
            <a:r>
              <a:rPr lang="es-ES" sz="5000" dirty="0">
                <a:latin typeface="Lora"/>
                <a:ea typeface="Lora"/>
                <a:cs typeface="Lora"/>
                <a:sym typeface="Lora"/>
              </a:rPr>
              <a:t> (por determinar): Jornada vespertina HACIA FAFSA </a:t>
            </a:r>
          </a:p>
          <a:p>
            <a:pPr marL="274320" lvl="0" indent="0" algn="l" rtl="0">
              <a:spcBef>
                <a:spcPts val="600"/>
              </a:spcBef>
              <a:spcAft>
                <a:spcPts val="0"/>
              </a:spcAft>
              <a:buNone/>
            </a:pPr>
            <a:r>
              <a:rPr lang="es-ES" sz="5000" b="1" dirty="0">
                <a:latin typeface="Lora"/>
                <a:ea typeface="Lora"/>
                <a:cs typeface="Lora"/>
                <a:sym typeface="Lora"/>
              </a:rPr>
              <a:t>-1 de mazo de 2022: </a:t>
            </a:r>
            <a:r>
              <a:rPr lang="es-ES" sz="5000" dirty="0">
                <a:latin typeface="Lora"/>
                <a:ea typeface="Lora"/>
                <a:cs typeface="Lora"/>
                <a:sym typeface="Lora"/>
              </a:rPr>
              <a:t>Entrega por la aplicación $</a:t>
            </a:r>
            <a:r>
              <a:rPr lang="es-ES" sz="5000" dirty="0" err="1">
                <a:latin typeface="Lora"/>
                <a:ea typeface="Lora"/>
                <a:cs typeface="Lora"/>
                <a:sym typeface="Lora"/>
              </a:rPr>
              <a:t>cholar</a:t>
            </a:r>
            <a:r>
              <a:rPr lang="es-ES" sz="5000" dirty="0">
                <a:latin typeface="Lora"/>
                <a:ea typeface="Lora"/>
                <a:cs typeface="Lora"/>
                <a:sym typeface="Lora"/>
              </a:rPr>
              <a:t> </a:t>
            </a:r>
            <a:r>
              <a:rPr lang="es-ES" sz="5000" dirty="0" err="1">
                <a:latin typeface="Lora"/>
                <a:ea typeface="Lora"/>
                <a:cs typeface="Lora"/>
                <a:sym typeface="Lora"/>
              </a:rPr>
              <a:t>Dollar</a:t>
            </a:r>
            <a:r>
              <a:rPr lang="es-ES" sz="5000" dirty="0">
                <a:latin typeface="Lora"/>
                <a:ea typeface="Lora"/>
                <a:cs typeface="Lora"/>
                <a:sym typeface="Lora"/>
              </a:rPr>
              <a:t> App de NMSU (si van a asistir a NMSU)</a:t>
            </a:r>
          </a:p>
          <a:p>
            <a:pPr marL="274320" lvl="0" indent="0" algn="l" rtl="0">
              <a:spcBef>
                <a:spcPts val="600"/>
              </a:spcBef>
              <a:spcAft>
                <a:spcPts val="0"/>
              </a:spcAft>
              <a:buNone/>
            </a:pPr>
            <a:r>
              <a:rPr lang="es-ES" sz="5000" b="1" dirty="0">
                <a:latin typeface="Lora"/>
                <a:ea typeface="Lora"/>
                <a:cs typeface="Lora"/>
                <a:sym typeface="Lora"/>
              </a:rPr>
              <a:t>-9 de marzo de 2022</a:t>
            </a:r>
            <a:r>
              <a:rPr lang="es-ES" sz="5000" dirty="0">
                <a:latin typeface="Lora"/>
                <a:ea typeface="Lora"/>
                <a:cs typeface="Lora"/>
                <a:sym typeface="Lora"/>
              </a:rPr>
              <a:t>: Día de entrega de las solicitudes de último minuto (NMSU, WNMU, UNM) (E-301)</a:t>
            </a:r>
          </a:p>
          <a:p>
            <a:pPr marL="274320" lvl="0" indent="0" algn="l" rtl="0">
              <a:spcBef>
                <a:spcPts val="600"/>
              </a:spcBef>
              <a:spcAft>
                <a:spcPts val="0"/>
              </a:spcAft>
              <a:buNone/>
            </a:pPr>
            <a:r>
              <a:rPr lang="es-ES" sz="5000" b="1" dirty="0">
                <a:latin typeface="Lora"/>
                <a:ea typeface="Lora"/>
                <a:cs typeface="Lora"/>
                <a:sym typeface="Lora"/>
              </a:rPr>
              <a:t>-31 de marzo de 2022: </a:t>
            </a:r>
            <a:r>
              <a:rPr lang="es-ES" sz="5000" dirty="0">
                <a:latin typeface="Lora"/>
                <a:ea typeface="Lora"/>
                <a:cs typeface="Lora"/>
                <a:sym typeface="Lora"/>
              </a:rPr>
              <a:t>Envío de la solicitud de becas por la aplicación de CNM </a:t>
            </a:r>
            <a:r>
              <a:rPr lang="es-ES" sz="5000" dirty="0" err="1">
                <a:latin typeface="Lora"/>
                <a:ea typeface="Lora"/>
                <a:cs typeface="Lora"/>
                <a:sym typeface="Lora"/>
              </a:rPr>
              <a:t>Scholarship</a:t>
            </a:r>
            <a:r>
              <a:rPr lang="es-ES" sz="5000" dirty="0">
                <a:latin typeface="Lora"/>
                <a:ea typeface="Lora"/>
                <a:cs typeface="Lora"/>
                <a:sym typeface="Lora"/>
              </a:rPr>
              <a:t> (para reunir los requisitos para las ayudas de Bridge y </a:t>
            </a:r>
            <a:r>
              <a:rPr lang="es-ES" sz="5000" dirty="0" err="1">
                <a:latin typeface="Lora"/>
                <a:ea typeface="Lora"/>
                <a:cs typeface="Lora"/>
                <a:sym typeface="Lora"/>
              </a:rPr>
              <a:t>Lottery</a:t>
            </a:r>
            <a:r>
              <a:rPr lang="es-ES" sz="5000" dirty="0">
                <a:latin typeface="Lora"/>
                <a:ea typeface="Lora"/>
                <a:cs typeface="Lora"/>
                <a:sym typeface="Lora"/>
              </a:rPr>
              <a:t>)</a:t>
            </a:r>
          </a:p>
          <a:p>
            <a:pPr marL="274320" lvl="0" indent="0" algn="l" rtl="0">
              <a:spcBef>
                <a:spcPts val="600"/>
              </a:spcBef>
              <a:spcAft>
                <a:spcPts val="0"/>
              </a:spcAft>
              <a:buNone/>
            </a:pPr>
            <a:r>
              <a:rPr lang="es-ES" sz="5000" b="1" dirty="0">
                <a:latin typeface="Lora"/>
                <a:ea typeface="Lora"/>
                <a:cs typeface="Lora"/>
                <a:sym typeface="Lora"/>
              </a:rPr>
              <a:t>-6 de abril de 2022: </a:t>
            </a:r>
            <a:r>
              <a:rPr lang="es-ES" sz="5000" dirty="0">
                <a:latin typeface="Lora"/>
                <a:ea typeface="Lora"/>
                <a:cs typeface="Lora"/>
                <a:sym typeface="Lora"/>
              </a:rPr>
              <a:t>Feria comercial en la Escuela Secundaria Superior de West Mesa High </a:t>
            </a:r>
            <a:r>
              <a:rPr lang="es-ES" sz="5000" dirty="0" err="1">
                <a:latin typeface="Lora"/>
                <a:ea typeface="Lora"/>
                <a:cs typeface="Lora"/>
                <a:sym typeface="Lora"/>
              </a:rPr>
              <a:t>School</a:t>
            </a:r>
            <a:r>
              <a:rPr lang="es-ES" sz="5000" dirty="0">
                <a:latin typeface="Lora"/>
                <a:ea typeface="Lora"/>
                <a:cs typeface="Lora"/>
                <a:sym typeface="Lora"/>
              </a:rPr>
              <a:t> por </a:t>
            </a:r>
            <a:r>
              <a:rPr lang="es-ES" sz="5000" dirty="0" err="1">
                <a:latin typeface="Lora"/>
                <a:ea typeface="Lora"/>
                <a:cs typeface="Lora"/>
                <a:sym typeface="Lora"/>
              </a:rPr>
              <a:t>Youngblood</a:t>
            </a:r>
            <a:r>
              <a:rPr lang="es-ES" sz="5000" dirty="0">
                <a:latin typeface="Lora"/>
                <a:ea typeface="Lora"/>
                <a:cs typeface="Lora"/>
                <a:sym typeface="Lora"/>
              </a:rPr>
              <a:t> </a:t>
            </a:r>
            <a:r>
              <a:rPr lang="es-ES" sz="5000" dirty="0" err="1">
                <a:latin typeface="Lora"/>
                <a:ea typeface="Lora"/>
                <a:cs typeface="Lora"/>
                <a:sym typeface="Lora"/>
              </a:rPr>
              <a:t>Workers</a:t>
            </a:r>
            <a:r>
              <a:rPr lang="es-ES" sz="5000" dirty="0">
                <a:latin typeface="Lora"/>
                <a:ea typeface="Lora"/>
                <a:cs typeface="Lora"/>
                <a:sym typeface="Lora"/>
              </a:rPr>
              <a:t> (por confirmar)</a:t>
            </a:r>
          </a:p>
          <a:p>
            <a:pPr marL="274320" lvl="0" indent="0" algn="l" rtl="0">
              <a:spcBef>
                <a:spcPts val="1200"/>
              </a:spcBef>
              <a:spcAft>
                <a:spcPts val="0"/>
              </a:spcAft>
              <a:buNone/>
            </a:pPr>
            <a:r>
              <a:rPr lang="es-ES" sz="5000" b="1" dirty="0">
                <a:latin typeface="Lora"/>
                <a:ea typeface="Lora"/>
                <a:cs typeface="Lora"/>
                <a:sym typeface="Lora"/>
              </a:rPr>
              <a:t>- 9 de abril de 2022:</a:t>
            </a:r>
            <a:r>
              <a:rPr lang="es-ES" sz="5000" dirty="0">
                <a:latin typeface="Lora"/>
                <a:ea typeface="Lora"/>
                <a:cs typeface="Lora"/>
                <a:sym typeface="Lora"/>
              </a:rPr>
              <a:t> Simposio sobre profesionales en el campo de la salud de la Universidad de Nuevo México (UNM) en el centro de estudiantes de la UNM</a:t>
            </a:r>
          </a:p>
          <a:p>
            <a:pPr marL="274320" lvl="0" indent="0" algn="l" rtl="0">
              <a:spcBef>
                <a:spcPts val="600"/>
              </a:spcBef>
              <a:spcAft>
                <a:spcPts val="0"/>
              </a:spcAft>
              <a:buNone/>
            </a:pPr>
            <a:r>
              <a:rPr lang="es-ES" sz="5000" b="1" dirty="0">
                <a:latin typeface="Lora"/>
                <a:ea typeface="Lora"/>
                <a:cs typeface="Lora"/>
                <a:sym typeface="Lora"/>
              </a:rPr>
              <a:t>-27 de abril de 2022:</a:t>
            </a:r>
            <a:r>
              <a:rPr lang="es-ES" sz="5000" dirty="0">
                <a:latin typeface="Lora"/>
                <a:ea typeface="Lora"/>
                <a:cs typeface="Lora"/>
                <a:sym typeface="Lora"/>
              </a:rPr>
              <a:t> Almuerzo taller de despedida a los alumnos de duodécimo grado (hora por confirmar) </a:t>
            </a:r>
            <a:br>
              <a:rPr lang="es-ES" sz="5000" dirty="0">
                <a:latin typeface="Lora"/>
                <a:ea typeface="Lora"/>
                <a:cs typeface="Lora"/>
                <a:sym typeface="Lora"/>
              </a:rPr>
            </a:br>
            <a:r>
              <a:rPr lang="es-ES" sz="5000" dirty="0">
                <a:latin typeface="Lora"/>
                <a:ea typeface="Lora"/>
                <a:cs typeface="Lora"/>
                <a:sym typeface="Lora"/>
              </a:rPr>
              <a:t>(E-301)</a:t>
            </a:r>
          </a:p>
          <a:p>
            <a:pPr marL="274320" lvl="0" indent="0" algn="l" rtl="0">
              <a:spcBef>
                <a:spcPts val="600"/>
              </a:spcBef>
              <a:spcAft>
                <a:spcPts val="0"/>
              </a:spcAft>
              <a:buNone/>
            </a:pPr>
            <a:r>
              <a:rPr lang="es-ES" sz="5000" b="1" dirty="0">
                <a:latin typeface="Lora"/>
                <a:ea typeface="Lora"/>
                <a:cs typeface="Lora"/>
                <a:sym typeface="Lora"/>
              </a:rPr>
              <a:t>-Del 2 al 13 de mayo de 2022:</a:t>
            </a:r>
            <a:r>
              <a:rPr lang="es-ES" sz="5000" dirty="0">
                <a:latin typeface="Lora"/>
                <a:ea typeface="Lora"/>
                <a:cs typeface="Lora"/>
                <a:sym typeface="Lora"/>
              </a:rPr>
              <a:t> Exámenes de las clases de equivalencia universitaria (AP) y exámenes finales de los alumnos de duodécimo grado</a:t>
            </a:r>
          </a:p>
          <a:p>
            <a:pPr marL="274320" lvl="0" indent="0" algn="l" rtl="0">
              <a:spcBef>
                <a:spcPts val="600"/>
              </a:spcBef>
              <a:spcAft>
                <a:spcPts val="0"/>
              </a:spcAft>
              <a:buNone/>
            </a:pPr>
            <a:r>
              <a:rPr lang="es-ES" sz="5000" b="1" dirty="0">
                <a:latin typeface="Lora"/>
                <a:ea typeface="Lora"/>
                <a:cs typeface="Lora"/>
                <a:sym typeface="Lora"/>
              </a:rPr>
              <a:t>-13 de mayo de 2022: </a:t>
            </a:r>
            <a:r>
              <a:rPr lang="es-ES" sz="5000" dirty="0">
                <a:latin typeface="Lora"/>
                <a:ea typeface="Lora"/>
                <a:cs typeface="Lora"/>
                <a:sym typeface="Lora"/>
              </a:rPr>
              <a:t>Ceremonia vespertina del cuadro de honor y puesta de togas</a:t>
            </a:r>
          </a:p>
          <a:p>
            <a:pPr marL="274320" lvl="0" indent="0" algn="ctr" rtl="0">
              <a:spcBef>
                <a:spcPts val="600"/>
              </a:spcBef>
              <a:spcAft>
                <a:spcPts val="0"/>
              </a:spcAft>
              <a:buNone/>
            </a:pPr>
            <a:r>
              <a:rPr lang="es-ES" sz="5000" b="1" dirty="0">
                <a:latin typeface="Lora"/>
                <a:ea typeface="Lora"/>
                <a:cs typeface="Lora"/>
                <a:sym typeface="Lora"/>
              </a:rPr>
              <a:t>14 de mayo de 2022 </a:t>
            </a:r>
          </a:p>
          <a:p>
            <a:pPr marL="274320" lvl="0" indent="0" algn="ctr" rtl="0">
              <a:spcBef>
                <a:spcPts val="600"/>
              </a:spcBef>
              <a:spcAft>
                <a:spcPts val="0"/>
              </a:spcAft>
              <a:buNone/>
            </a:pPr>
            <a:r>
              <a:rPr lang="es-ES" sz="5000" b="1" dirty="0">
                <a:latin typeface="Lora"/>
                <a:ea typeface="Lora"/>
                <a:cs typeface="Lora"/>
                <a:sym typeface="Lora"/>
              </a:rPr>
              <a:t>¡GRADUACION! (A LAS 2:30 P. M. en TINGLEY COLISEUM)</a:t>
            </a:r>
          </a:p>
          <a:p>
            <a:pPr marL="274320" lvl="0" indent="-186610" algn="l" rtl="0">
              <a:spcBef>
                <a:spcPts val="600"/>
              </a:spcBef>
              <a:spcAft>
                <a:spcPts val="0"/>
              </a:spcAft>
              <a:buSzPct val="170000"/>
              <a:buNone/>
            </a:pPr>
            <a:endParaRPr b="1" dirty="0">
              <a:latin typeface="Cutive"/>
              <a:ea typeface="Cutive"/>
              <a:cs typeface="Cutive"/>
              <a:sym typeface="Cutive"/>
            </a:endParaRPr>
          </a:p>
          <a:p>
            <a:pPr marL="274320" lvl="0" indent="-186610" algn="l" rtl="0">
              <a:spcBef>
                <a:spcPts val="600"/>
              </a:spcBef>
              <a:spcAft>
                <a:spcPts val="1200"/>
              </a:spcAft>
              <a:buSzPct val="170000"/>
              <a:buNone/>
            </a:pPr>
            <a:endParaRPr dirty="0">
              <a:latin typeface="Cutive"/>
              <a:ea typeface="Cutive"/>
              <a:cs typeface="Cutive"/>
              <a:sym typeface="Cutive"/>
            </a:endParaRPr>
          </a:p>
        </p:txBody>
      </p:sp>
      <p:sp>
        <p:nvSpPr>
          <p:cNvPr id="187" name="Google Shape;187;p8"/>
          <p:cNvSpPr txBox="1">
            <a:spLocks noGrp="1"/>
          </p:cNvSpPr>
          <p:nvPr>
            <p:ph type="title"/>
          </p:nvPr>
        </p:nvSpPr>
        <p:spPr>
          <a:xfrm>
            <a:off x="341643" y="110533"/>
            <a:ext cx="8229600" cy="509116"/>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9F9F9"/>
              </a:buClr>
              <a:buSzPts val="4200"/>
              <a:buFont typeface="Cutive"/>
              <a:buNone/>
            </a:pPr>
            <a:r>
              <a:rPr lang="es-ES" b="1" dirty="0">
                <a:latin typeface="Lobster"/>
                <a:ea typeface="Lobster"/>
                <a:cs typeface="Lobster"/>
                <a:sym typeface="Lobster"/>
              </a:rPr>
              <a:t>Fechas importantes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9" descr="College Money.jpg"/>
          <p:cNvPicPr preferRelativeResize="0">
            <a:picLocks noGrp="1"/>
          </p:cNvPicPr>
          <p:nvPr>
            <p:ph type="body" idx="1"/>
          </p:nvPr>
        </p:nvPicPr>
        <p:blipFill rotWithShape="1">
          <a:blip r:embed="rId3">
            <a:alphaModFix/>
          </a:blip>
          <a:srcRect l="2975" r="2975"/>
          <a:stretch/>
        </p:blipFill>
        <p:spPr>
          <a:xfrm>
            <a:off x="457200" y="1524000"/>
            <a:ext cx="8229600" cy="4572000"/>
          </a:xfrm>
          <a:prstGeom prst="rect">
            <a:avLst/>
          </a:prstGeom>
          <a:noFill/>
          <a:ln>
            <a:noFill/>
          </a:ln>
        </p:spPr>
      </p:pic>
      <p:sp>
        <p:nvSpPr>
          <p:cNvPr id="193" name="Google Shape;193;p9"/>
          <p:cNvSpPr txBox="1">
            <a:spLocks noGrp="1"/>
          </p:cNvSpPr>
          <p:nvPr>
            <p:ph type="title"/>
          </p:nvPr>
        </p:nvSpPr>
        <p:spPr>
          <a:xfrm>
            <a:off x="457200" y="152400"/>
            <a:ext cx="8229600" cy="12192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F9F9F9"/>
              </a:buClr>
              <a:buSzPts val="4200"/>
              <a:buFont typeface="Cutive"/>
              <a:buNone/>
            </a:pPr>
            <a:r>
              <a:rPr lang="es-ES">
                <a:latin typeface="Cutive"/>
                <a:ea typeface="Cutive"/>
                <a:cs typeface="Cutive"/>
                <a:sym typeface="Cutive"/>
              </a:rPr>
              <a:t>¿Preguntas?</a:t>
            </a: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642</Words>
  <Application>Microsoft Macintosh PowerPoint</Application>
  <PresentationFormat>On-screen Show (4:3)</PresentationFormat>
  <Paragraphs>52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Constantia</vt:lpstr>
      <vt:lpstr>Cutive</vt:lpstr>
      <vt:lpstr>Lobster</vt:lpstr>
      <vt:lpstr>Lora</vt:lpstr>
      <vt:lpstr>Nunito</vt:lpstr>
      <vt:lpstr>Shift</vt:lpstr>
      <vt:lpstr>Asesoramiento para los alumnos de duodécimo grado sobre BECAS 2021/2022 26 de enero de 2022</vt:lpstr>
      <vt:lpstr>Unas cuantas preguntas:  ¿Qué valoran? </vt:lpstr>
      <vt:lpstr>PowerPoint Presentation</vt:lpstr>
      <vt:lpstr>PowerPoint Presentation</vt:lpstr>
      <vt:lpstr>4 tipos principales de ayuda económica</vt:lpstr>
      <vt:lpstr>PowerPoint Presentation</vt:lpstr>
      <vt:lpstr>La buena noticia</vt:lpstr>
      <vt:lpstr>Fechas importantes</vt:lpstr>
      <vt:lpstr>¿Preguntas?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Asesoramiento para los alumnos de duodécimo grado sobre BECAS 2021/2022 26 de enero de 2022</dc:title>
  <dc:creator>APS</dc:creator>
  <cp:lastModifiedBy>APS</cp:lastModifiedBy>
  <cp:revision>4</cp:revision>
  <dcterms:created xsi:type="dcterms:W3CDTF">2019-08-26T19:17:27Z</dcterms:created>
  <dcterms:modified xsi:type="dcterms:W3CDTF">2022-04-26T13:58:16Z</dcterms:modified>
</cp:coreProperties>
</file>