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Amatic SC"/>
      <p:regular r:id="rId17"/>
      <p:bold r:id="rId18"/>
    </p:embeddedFont>
    <p:embeddedFont>
      <p:font typeface="Source Code Pro"/>
      <p:regular r:id="rId19"/>
      <p:bold r:id="rId20"/>
      <p:italic r:id="rId21"/>
      <p:boldItalic r:id="rId22"/>
    </p:embeddedFont>
    <p:embeddedFont>
      <p:font typeface="Ribey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bold.fntdata"/><Relationship Id="rId11" Type="http://schemas.openxmlformats.org/officeDocument/2006/relationships/slide" Target="slides/slide6.xml"/><Relationship Id="rId22" Type="http://schemas.openxmlformats.org/officeDocument/2006/relationships/font" Target="fonts/SourceCodePro-boldItalic.fntdata"/><Relationship Id="rId10" Type="http://schemas.openxmlformats.org/officeDocument/2006/relationships/slide" Target="slides/slide5.xml"/><Relationship Id="rId21" Type="http://schemas.openxmlformats.org/officeDocument/2006/relationships/font" Target="fonts/SourceCodePro-italic.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Ribey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CodePro-regular.fntdata"/><Relationship Id="rId6" Type="http://schemas.openxmlformats.org/officeDocument/2006/relationships/slide" Target="slides/slide1.xml"/><Relationship Id="rId18" Type="http://schemas.openxmlformats.org/officeDocument/2006/relationships/font" Target="fonts/AmaticSC-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0cbf0095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0cbf0095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0cbf00957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0cbf00957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40cbf00957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40cbf00957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0cbf0095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0cbf0095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0cbf00957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0cbf00957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0c7d758a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0c7d758a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40c7d758a4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40c7d758a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0c7d758a4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0c7d758a4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1bbbf685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1bbbf685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0cbf00957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0cbf00957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rgbClr val="CFE2F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facebook.com/PicadomePTA/" TargetMode="External"/><Relationship Id="rId4" Type="http://schemas.openxmlformats.org/officeDocument/2006/relationships/hyperlink" Target="https://www.fcps.net/Picad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Welcome to First Grade!</a:t>
            </a:r>
            <a:br>
              <a:rPr lang="en"/>
            </a:br>
            <a:r>
              <a:rPr lang="en" sz="3600"/>
              <a:t>Picadome Elementary </a:t>
            </a:r>
            <a:br>
              <a:rPr lang="en" sz="3600"/>
            </a:br>
            <a:r>
              <a:rPr lang="en" sz="3600"/>
              <a:t>2019-2020</a:t>
            </a:r>
            <a:endParaRPr sz="3600"/>
          </a:p>
        </p:txBody>
      </p:sp>
      <p:sp>
        <p:nvSpPr>
          <p:cNvPr id="57" name="Google Shape;57;p13"/>
          <p:cNvSpPr txBox="1"/>
          <p:nvPr>
            <p:ph idx="1" type="subTitle"/>
          </p:nvPr>
        </p:nvSpPr>
        <p:spPr>
          <a:xfrm>
            <a:off x="2116950" y="3529050"/>
            <a:ext cx="4910100" cy="1507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Ribeye"/>
                <a:ea typeface="Ribeye"/>
                <a:cs typeface="Ribeye"/>
                <a:sym typeface="Ribeye"/>
              </a:rPr>
              <a:t>Ms. Dorman</a:t>
            </a:r>
            <a:br>
              <a:rPr lang="en">
                <a:latin typeface="Ribeye"/>
                <a:ea typeface="Ribeye"/>
                <a:cs typeface="Ribeye"/>
                <a:sym typeface="Ribeye"/>
              </a:rPr>
            </a:br>
            <a:r>
              <a:rPr lang="en">
                <a:latin typeface="Ribeye"/>
                <a:ea typeface="Ribeye"/>
                <a:cs typeface="Ribeye"/>
                <a:sym typeface="Ribeye"/>
              </a:rPr>
              <a:t>Ms. Freeman</a:t>
            </a:r>
            <a:br>
              <a:rPr lang="en">
                <a:latin typeface="Ribeye"/>
                <a:ea typeface="Ribeye"/>
                <a:cs typeface="Ribeye"/>
                <a:sym typeface="Ribeye"/>
              </a:rPr>
            </a:br>
            <a:r>
              <a:rPr lang="en">
                <a:latin typeface="Ribeye"/>
                <a:ea typeface="Ribeye"/>
                <a:cs typeface="Ribeye"/>
                <a:sym typeface="Ribeye"/>
              </a:rPr>
              <a:t>Ms. Niehaus</a:t>
            </a:r>
            <a:br>
              <a:rPr lang="en">
                <a:latin typeface="Ribeye"/>
                <a:ea typeface="Ribeye"/>
                <a:cs typeface="Ribeye"/>
                <a:sym typeface="Ribeye"/>
              </a:rPr>
            </a:br>
            <a:r>
              <a:rPr lang="en">
                <a:latin typeface="Ribeye"/>
                <a:ea typeface="Ribeye"/>
                <a:cs typeface="Ribeye"/>
                <a:sym typeface="Ribeye"/>
              </a:rPr>
              <a:t>Ms. Norton</a:t>
            </a:r>
            <a:endParaRPr>
              <a:latin typeface="Ribeye"/>
              <a:ea typeface="Ribeye"/>
              <a:cs typeface="Ribeye"/>
              <a:sym typeface="Ribeye"/>
            </a:endParaRPr>
          </a:p>
        </p:txBody>
      </p:sp>
      <p:pic>
        <p:nvPicPr>
          <p:cNvPr id="58" name="Google Shape;58;p13"/>
          <p:cNvPicPr preferRelativeResize="0"/>
          <p:nvPr/>
        </p:nvPicPr>
        <p:blipFill>
          <a:blip r:embed="rId3">
            <a:alphaModFix/>
          </a:blip>
          <a:stretch>
            <a:fillRect/>
          </a:stretch>
        </p:blipFill>
        <p:spPr>
          <a:xfrm>
            <a:off x="361975" y="1567025"/>
            <a:ext cx="1668343" cy="1756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Standards</a:t>
            </a:r>
            <a:endParaRPr sz="4800"/>
          </a:p>
        </p:txBody>
      </p:sp>
      <p:sp>
        <p:nvSpPr>
          <p:cNvPr id="117" name="Google Shape;117;p22"/>
          <p:cNvSpPr txBox="1"/>
          <p:nvPr>
            <p:ph idx="1" type="body"/>
          </p:nvPr>
        </p:nvSpPr>
        <p:spPr>
          <a:xfrm>
            <a:off x="368375" y="1153100"/>
            <a:ext cx="8520600" cy="33402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Our curriculum aligns with the kentucky academic standards (KAS)</a:t>
            </a:r>
            <a:endParaRPr b="1" sz="2400">
              <a:solidFill>
                <a:srgbClr val="000000"/>
              </a:solidFill>
              <a:latin typeface="Amatic SC"/>
              <a:ea typeface="Amatic SC"/>
              <a:cs typeface="Amatic SC"/>
              <a:sym typeface="Amatic SC"/>
            </a:endParaRPr>
          </a:p>
          <a:p>
            <a:pPr indent="-381000" lvl="1" marL="9144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These standards are what each student is expected to learn throughout the year</a:t>
            </a:r>
            <a:endParaRPr b="1" sz="2400">
              <a:solidFill>
                <a:srgbClr val="000000"/>
              </a:solidFill>
              <a:latin typeface="Amatic SC"/>
              <a:ea typeface="Amatic SC"/>
              <a:cs typeface="Amatic SC"/>
              <a:sym typeface="Amatic SC"/>
            </a:endParaRPr>
          </a:p>
          <a:p>
            <a:pPr indent="-381000" lvl="1" marL="9144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Standards are based on grade level and subject</a:t>
            </a:r>
            <a:endParaRPr b="1" sz="2400">
              <a:solidFill>
                <a:srgbClr val="000000"/>
              </a:solidFill>
              <a:latin typeface="Amatic SC"/>
              <a:ea typeface="Amatic SC"/>
              <a:cs typeface="Amatic SC"/>
              <a:sym typeface="Amatic SC"/>
            </a:endParaRPr>
          </a:p>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If you are interested in learning more about KAS please visit https://kystandards.org/home/ky-acad-standards/</a:t>
            </a:r>
            <a:endParaRPr b="1" sz="2400">
              <a:solidFill>
                <a:srgbClr val="000000"/>
              </a:solidFill>
              <a:latin typeface="Amatic SC"/>
              <a:ea typeface="Amatic SC"/>
              <a:cs typeface="Amatic SC"/>
              <a:sym typeface="Amatic SC"/>
            </a:endParaRPr>
          </a:p>
          <a:p>
            <a:pPr indent="-381000" lvl="1" marL="9144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This will allow you to explore the standards that your student will learn this year</a:t>
            </a:r>
            <a:endParaRPr b="1" sz="2400">
              <a:solidFill>
                <a:srgbClr val="000000"/>
              </a:solidFill>
              <a:latin typeface="Amatic SC"/>
              <a:ea typeface="Amatic SC"/>
              <a:cs typeface="Amatic SC"/>
              <a:sym typeface="Amatic S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Social MEdia links</a:t>
            </a:r>
            <a:endParaRPr sz="4800"/>
          </a:p>
        </p:txBody>
      </p:sp>
      <p:sp>
        <p:nvSpPr>
          <p:cNvPr id="123" name="Google Shape;123;p23"/>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Download the Picadome App in the app store to stay up to date with all things picadome</a:t>
            </a:r>
            <a:endParaRPr b="1" sz="2400">
              <a:solidFill>
                <a:srgbClr val="000000"/>
              </a:solidFill>
              <a:latin typeface="Amatic SC"/>
              <a:ea typeface="Amatic SC"/>
              <a:cs typeface="Amatic SC"/>
              <a:sym typeface="Amatic SC"/>
            </a:endParaRPr>
          </a:p>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Join Picadome Pta Facebook </a:t>
            </a:r>
            <a:r>
              <a:rPr b="1" lang="en" sz="2400" u="sng">
                <a:solidFill>
                  <a:srgbClr val="000000"/>
                </a:solidFill>
                <a:latin typeface="Amatic SC"/>
                <a:ea typeface="Amatic SC"/>
                <a:cs typeface="Amatic SC"/>
                <a:sym typeface="Amatic SC"/>
                <a:hlinkClick r:id="rId3"/>
              </a:rPr>
              <a:t>https://www.facebook.com/PicadomePTA/</a:t>
            </a:r>
            <a:r>
              <a:rPr b="1" lang="en" sz="2400">
                <a:solidFill>
                  <a:srgbClr val="000000"/>
                </a:solidFill>
                <a:latin typeface="Amatic SC"/>
                <a:ea typeface="Amatic SC"/>
                <a:cs typeface="Amatic SC"/>
                <a:sym typeface="Amatic SC"/>
              </a:rPr>
              <a:t> </a:t>
            </a:r>
            <a:endParaRPr b="1" sz="2400">
              <a:solidFill>
                <a:srgbClr val="000000"/>
              </a:solidFill>
              <a:latin typeface="Amatic SC"/>
              <a:ea typeface="Amatic SC"/>
              <a:cs typeface="Amatic SC"/>
              <a:sym typeface="Amatic SC"/>
            </a:endParaRPr>
          </a:p>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Follow Picadome PTA Twitter @picadomepta</a:t>
            </a:r>
            <a:endParaRPr b="1" sz="2400">
              <a:solidFill>
                <a:srgbClr val="000000"/>
              </a:solidFill>
              <a:latin typeface="Amatic SC"/>
              <a:ea typeface="Amatic SC"/>
              <a:cs typeface="Amatic SC"/>
              <a:sym typeface="Amatic SC"/>
            </a:endParaRPr>
          </a:p>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Follow picadome twitter @PIcadomepride</a:t>
            </a:r>
            <a:endParaRPr b="1" sz="2400">
              <a:solidFill>
                <a:srgbClr val="000000"/>
              </a:solidFill>
              <a:latin typeface="Amatic SC"/>
              <a:ea typeface="Amatic SC"/>
              <a:cs typeface="Amatic SC"/>
              <a:sym typeface="Amatic SC"/>
            </a:endParaRPr>
          </a:p>
          <a:p>
            <a:pPr indent="-381000" lvl="0" marL="457200" rtl="0" algn="l">
              <a:spcBef>
                <a:spcPts val="0"/>
              </a:spcBef>
              <a:spcAft>
                <a:spcPts val="0"/>
              </a:spcAft>
              <a:buClr>
                <a:srgbClr val="000000"/>
              </a:buClr>
              <a:buSzPts val="2400"/>
              <a:buFont typeface="Amatic SC"/>
              <a:buChar char="●"/>
            </a:pPr>
            <a:r>
              <a:rPr b="1" lang="en" sz="2400">
                <a:solidFill>
                  <a:srgbClr val="000000"/>
                </a:solidFill>
                <a:latin typeface="Amatic SC"/>
                <a:ea typeface="Amatic SC"/>
                <a:cs typeface="Amatic SC"/>
                <a:sym typeface="Amatic SC"/>
              </a:rPr>
              <a:t>Picadome Website: </a:t>
            </a:r>
            <a:r>
              <a:rPr b="1" lang="en" sz="2400" u="sng">
                <a:solidFill>
                  <a:srgbClr val="000000"/>
                </a:solidFill>
                <a:latin typeface="Amatic SC"/>
                <a:ea typeface="Amatic SC"/>
                <a:cs typeface="Amatic SC"/>
                <a:sym typeface="Amatic SC"/>
                <a:hlinkClick r:id="rId4"/>
              </a:rPr>
              <a:t>https://www.fcps.net/Picadome</a:t>
            </a:r>
            <a:r>
              <a:rPr b="1" lang="en" sz="2400">
                <a:solidFill>
                  <a:srgbClr val="000000"/>
                </a:solidFill>
                <a:latin typeface="Amatic SC"/>
                <a:ea typeface="Amatic SC"/>
                <a:cs typeface="Amatic SC"/>
                <a:sym typeface="Amatic SC"/>
              </a:rPr>
              <a:t> </a:t>
            </a:r>
            <a:endParaRPr b="1" sz="2400">
              <a:solidFill>
                <a:srgbClr val="000000"/>
              </a:solidFill>
              <a:latin typeface="Amatic SC"/>
              <a:ea typeface="Amatic SC"/>
              <a:cs typeface="Amatic SC"/>
              <a:sym typeface="Amatic S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Behavior Management</a:t>
            </a:r>
            <a:endParaRPr sz="4800"/>
          </a:p>
        </p:txBody>
      </p:sp>
      <p:sp>
        <p:nvSpPr>
          <p:cNvPr id="64" name="Google Shape;64;p14"/>
          <p:cNvSpPr txBox="1"/>
          <p:nvPr>
            <p:ph idx="1" type="body"/>
          </p:nvPr>
        </p:nvSpPr>
        <p:spPr>
          <a:xfrm>
            <a:off x="311700" y="1030300"/>
            <a:ext cx="8520600" cy="4023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000">
                <a:solidFill>
                  <a:srgbClr val="000000"/>
                </a:solidFill>
                <a:latin typeface="Amatic SC"/>
                <a:ea typeface="Amatic SC"/>
                <a:cs typeface="Amatic SC"/>
                <a:sym typeface="Amatic SC"/>
              </a:rPr>
              <a:t>The behavior management system used by every first grade class is a clip chart. Each day, Every student’s clip starts out in the middle of the chart on green (Ready to Learn). Throughout the day students can either move their clip up the chart towards pink (Awesome Choices) or down the chart towards red (Parent Contact), depending on the choices that they make. </a:t>
            </a:r>
            <a:endParaRPr b="1" sz="2000">
              <a:solidFill>
                <a:srgbClr val="000000"/>
              </a:solidFill>
              <a:latin typeface="Amatic SC"/>
              <a:ea typeface="Amatic SC"/>
              <a:cs typeface="Amatic SC"/>
              <a:sym typeface="Amatic SC"/>
            </a:endParaRPr>
          </a:p>
          <a:p>
            <a:pPr indent="0" lvl="0" marL="0" rtl="0" algn="l">
              <a:lnSpc>
                <a:spcPct val="100000"/>
              </a:lnSpc>
              <a:spcBef>
                <a:spcPts val="0"/>
              </a:spcBef>
              <a:spcAft>
                <a:spcPts val="0"/>
              </a:spcAft>
              <a:buNone/>
            </a:pPr>
            <a:br>
              <a:rPr lang="en" sz="2000">
                <a:solidFill>
                  <a:srgbClr val="000000"/>
                </a:solidFill>
                <a:latin typeface="Amatic SC"/>
                <a:ea typeface="Amatic SC"/>
                <a:cs typeface="Amatic SC"/>
                <a:sym typeface="Amatic SC"/>
              </a:rPr>
            </a:br>
            <a:r>
              <a:rPr b="1" lang="en" sz="2000">
                <a:solidFill>
                  <a:srgbClr val="000000"/>
                </a:solidFill>
                <a:latin typeface="Amatic SC"/>
                <a:ea typeface="Amatic SC"/>
                <a:cs typeface="Amatic SC"/>
                <a:sym typeface="Amatic SC"/>
              </a:rPr>
              <a:t>Clip Chart colors and their meanings:</a:t>
            </a:r>
            <a:endParaRPr b="1" sz="2000">
              <a:solidFill>
                <a:srgbClr val="000000"/>
              </a:solidFill>
              <a:latin typeface="Amatic SC"/>
              <a:ea typeface="Amatic SC"/>
              <a:cs typeface="Amatic SC"/>
              <a:sym typeface="Amatic SC"/>
            </a:endParaRPr>
          </a:p>
          <a:p>
            <a:pPr indent="-355600" lvl="0" marL="457200" rtl="0" algn="l">
              <a:lnSpc>
                <a:spcPct val="100000"/>
              </a:lnSpc>
              <a:spcBef>
                <a:spcPts val="0"/>
              </a:spcBef>
              <a:spcAft>
                <a:spcPts val="0"/>
              </a:spcAft>
              <a:buClr>
                <a:srgbClr val="FF00FF"/>
              </a:buClr>
              <a:buSzPts val="2000"/>
              <a:buFont typeface="Amatic SC"/>
              <a:buChar char="●"/>
            </a:pPr>
            <a:r>
              <a:rPr b="1" lang="en" sz="2000">
                <a:solidFill>
                  <a:srgbClr val="FF00FF"/>
                </a:solidFill>
                <a:latin typeface="Amatic SC"/>
                <a:ea typeface="Amatic SC"/>
                <a:cs typeface="Amatic SC"/>
                <a:sym typeface="Amatic SC"/>
              </a:rPr>
              <a:t>Pink - Awesome Choices</a:t>
            </a:r>
            <a:endParaRPr b="1" sz="2000">
              <a:solidFill>
                <a:srgbClr val="FF00FF"/>
              </a:solidFill>
              <a:latin typeface="Amatic SC"/>
              <a:ea typeface="Amatic SC"/>
              <a:cs typeface="Amatic SC"/>
              <a:sym typeface="Amatic SC"/>
            </a:endParaRPr>
          </a:p>
          <a:p>
            <a:pPr indent="-355600" lvl="0" marL="457200" rtl="0" algn="l">
              <a:lnSpc>
                <a:spcPct val="100000"/>
              </a:lnSpc>
              <a:spcBef>
                <a:spcPts val="0"/>
              </a:spcBef>
              <a:spcAft>
                <a:spcPts val="0"/>
              </a:spcAft>
              <a:buClr>
                <a:srgbClr val="9900FF"/>
              </a:buClr>
              <a:buSzPts val="2000"/>
              <a:buFont typeface="Amatic SC"/>
              <a:buChar char="●"/>
            </a:pPr>
            <a:r>
              <a:rPr b="1" lang="en" sz="2000">
                <a:solidFill>
                  <a:srgbClr val="9900FF"/>
                </a:solidFill>
                <a:latin typeface="Amatic SC"/>
                <a:ea typeface="Amatic SC"/>
                <a:cs typeface="Amatic SC"/>
                <a:sym typeface="Amatic SC"/>
              </a:rPr>
              <a:t>Purple - Great CHoices</a:t>
            </a:r>
            <a:endParaRPr b="1" sz="2000">
              <a:solidFill>
                <a:srgbClr val="9900FF"/>
              </a:solidFill>
              <a:latin typeface="Amatic SC"/>
              <a:ea typeface="Amatic SC"/>
              <a:cs typeface="Amatic SC"/>
              <a:sym typeface="Amatic SC"/>
            </a:endParaRPr>
          </a:p>
          <a:p>
            <a:pPr indent="-355600" lvl="0" marL="457200" rtl="0" algn="l">
              <a:lnSpc>
                <a:spcPct val="100000"/>
              </a:lnSpc>
              <a:spcBef>
                <a:spcPts val="0"/>
              </a:spcBef>
              <a:spcAft>
                <a:spcPts val="0"/>
              </a:spcAft>
              <a:buClr>
                <a:srgbClr val="0000FF"/>
              </a:buClr>
              <a:buSzPts val="2000"/>
              <a:buFont typeface="Amatic SC"/>
              <a:buChar char="●"/>
            </a:pPr>
            <a:r>
              <a:rPr b="1" lang="en" sz="2000">
                <a:solidFill>
                  <a:srgbClr val="0000FF"/>
                </a:solidFill>
                <a:latin typeface="Amatic SC"/>
                <a:ea typeface="Amatic SC"/>
                <a:cs typeface="Amatic SC"/>
                <a:sym typeface="Amatic SC"/>
              </a:rPr>
              <a:t>Blue - Good Choices</a:t>
            </a:r>
            <a:endParaRPr b="1" sz="2000">
              <a:solidFill>
                <a:srgbClr val="0000FF"/>
              </a:solidFill>
              <a:latin typeface="Amatic SC"/>
              <a:ea typeface="Amatic SC"/>
              <a:cs typeface="Amatic SC"/>
              <a:sym typeface="Amatic SC"/>
            </a:endParaRPr>
          </a:p>
          <a:p>
            <a:pPr indent="-355600" lvl="0" marL="457200" rtl="0" algn="l">
              <a:lnSpc>
                <a:spcPct val="100000"/>
              </a:lnSpc>
              <a:spcBef>
                <a:spcPts val="0"/>
              </a:spcBef>
              <a:spcAft>
                <a:spcPts val="0"/>
              </a:spcAft>
              <a:buClr>
                <a:srgbClr val="93C47D"/>
              </a:buClr>
              <a:buSzPts val="2000"/>
              <a:buFont typeface="Amatic SC"/>
              <a:buChar char="●"/>
            </a:pPr>
            <a:r>
              <a:rPr b="1" lang="en" sz="2000">
                <a:solidFill>
                  <a:srgbClr val="93C47D"/>
                </a:solidFill>
                <a:latin typeface="Amatic SC"/>
                <a:ea typeface="Amatic SC"/>
                <a:cs typeface="Amatic SC"/>
                <a:sym typeface="Amatic SC"/>
              </a:rPr>
              <a:t>Green - Ready to Learn</a:t>
            </a:r>
            <a:endParaRPr b="1" sz="2000">
              <a:solidFill>
                <a:srgbClr val="93C47D"/>
              </a:solidFill>
              <a:latin typeface="Amatic SC"/>
              <a:ea typeface="Amatic SC"/>
              <a:cs typeface="Amatic SC"/>
              <a:sym typeface="Amatic SC"/>
            </a:endParaRPr>
          </a:p>
          <a:p>
            <a:pPr indent="-355600" lvl="0" marL="457200" rtl="0" algn="l">
              <a:lnSpc>
                <a:spcPct val="100000"/>
              </a:lnSpc>
              <a:spcBef>
                <a:spcPts val="0"/>
              </a:spcBef>
              <a:spcAft>
                <a:spcPts val="0"/>
              </a:spcAft>
              <a:buClr>
                <a:srgbClr val="FFFF00"/>
              </a:buClr>
              <a:buSzPts val="2000"/>
              <a:buFont typeface="Amatic SC"/>
              <a:buChar char="●"/>
            </a:pPr>
            <a:r>
              <a:rPr b="1" lang="en" sz="2000">
                <a:solidFill>
                  <a:srgbClr val="FFFF00"/>
                </a:solidFill>
                <a:latin typeface="Amatic SC"/>
                <a:ea typeface="Amatic SC"/>
                <a:cs typeface="Amatic SC"/>
                <a:sym typeface="Amatic SC"/>
              </a:rPr>
              <a:t>Yellow - Think ABout It</a:t>
            </a:r>
            <a:endParaRPr b="1" sz="2000">
              <a:solidFill>
                <a:srgbClr val="FFFF00"/>
              </a:solidFill>
              <a:latin typeface="Amatic SC"/>
              <a:ea typeface="Amatic SC"/>
              <a:cs typeface="Amatic SC"/>
              <a:sym typeface="Amatic SC"/>
            </a:endParaRPr>
          </a:p>
          <a:p>
            <a:pPr indent="-355600" lvl="0" marL="457200" rtl="0" algn="l">
              <a:lnSpc>
                <a:spcPct val="100000"/>
              </a:lnSpc>
              <a:spcBef>
                <a:spcPts val="0"/>
              </a:spcBef>
              <a:spcAft>
                <a:spcPts val="0"/>
              </a:spcAft>
              <a:buClr>
                <a:srgbClr val="FF9900"/>
              </a:buClr>
              <a:buSzPts val="2000"/>
              <a:buFont typeface="Amatic SC"/>
              <a:buChar char="●"/>
            </a:pPr>
            <a:r>
              <a:rPr b="1" lang="en" sz="2000">
                <a:solidFill>
                  <a:srgbClr val="FF9900"/>
                </a:solidFill>
                <a:latin typeface="Amatic SC"/>
                <a:ea typeface="Amatic SC"/>
                <a:cs typeface="Amatic SC"/>
                <a:sym typeface="Amatic SC"/>
              </a:rPr>
              <a:t>Orange - Teacher’s Choice</a:t>
            </a:r>
            <a:endParaRPr b="1" sz="2000">
              <a:solidFill>
                <a:srgbClr val="FF9900"/>
              </a:solidFill>
              <a:latin typeface="Amatic SC"/>
              <a:ea typeface="Amatic SC"/>
              <a:cs typeface="Amatic SC"/>
              <a:sym typeface="Amatic SC"/>
            </a:endParaRPr>
          </a:p>
          <a:p>
            <a:pPr indent="-355600" lvl="0" marL="457200" rtl="0" algn="l">
              <a:lnSpc>
                <a:spcPct val="100000"/>
              </a:lnSpc>
              <a:spcBef>
                <a:spcPts val="0"/>
              </a:spcBef>
              <a:spcAft>
                <a:spcPts val="0"/>
              </a:spcAft>
              <a:buClr>
                <a:srgbClr val="FF0000"/>
              </a:buClr>
              <a:buSzPts val="2000"/>
              <a:buFont typeface="Amatic SC"/>
              <a:buChar char="●"/>
            </a:pPr>
            <a:r>
              <a:rPr b="1" lang="en" sz="2000">
                <a:solidFill>
                  <a:srgbClr val="FF0000"/>
                </a:solidFill>
                <a:latin typeface="Amatic SC"/>
                <a:ea typeface="Amatic SC"/>
                <a:cs typeface="Amatic SC"/>
                <a:sym typeface="Amatic SC"/>
              </a:rPr>
              <a:t>Red - Parent Contact</a:t>
            </a:r>
            <a:endParaRPr b="1" sz="2000">
              <a:solidFill>
                <a:srgbClr val="FF0000"/>
              </a:solidFill>
              <a:latin typeface="Amatic SC"/>
              <a:ea typeface="Amatic SC"/>
              <a:cs typeface="Amatic SC"/>
              <a:sym typeface="Amatic SC"/>
            </a:endParaRPr>
          </a:p>
          <a:p>
            <a:pPr indent="0" lvl="0" marL="0" rtl="0" algn="l">
              <a:lnSpc>
                <a:spcPct val="100000"/>
              </a:lnSpc>
              <a:spcBef>
                <a:spcPts val="1600"/>
              </a:spcBef>
              <a:spcAft>
                <a:spcPts val="0"/>
              </a:spcAft>
              <a:buNone/>
            </a:pPr>
            <a:r>
              <a:t/>
            </a:r>
            <a:endParaRPr>
              <a:latin typeface="Amatic SC"/>
              <a:ea typeface="Amatic SC"/>
              <a:cs typeface="Amatic SC"/>
              <a:sym typeface="Amatic SC"/>
            </a:endParaRPr>
          </a:p>
          <a:p>
            <a:pPr indent="0" lvl="0" marL="0" rtl="0" algn="l">
              <a:spcBef>
                <a:spcPts val="1600"/>
              </a:spcBef>
              <a:spcAft>
                <a:spcPts val="1600"/>
              </a:spcAft>
              <a:buNone/>
            </a:pPr>
            <a:r>
              <a:t/>
            </a:r>
            <a:endParaRPr>
              <a:latin typeface="Amatic SC"/>
              <a:ea typeface="Amatic SC"/>
              <a:cs typeface="Amatic SC"/>
              <a:sym typeface="Amatic S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1533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Picadome Pride</a:t>
            </a:r>
            <a:endParaRPr sz="4800"/>
          </a:p>
        </p:txBody>
      </p:sp>
      <p:sp>
        <p:nvSpPr>
          <p:cNvPr id="70" name="Google Shape;70;p15"/>
          <p:cNvSpPr txBox="1"/>
          <p:nvPr>
            <p:ph idx="1" type="body"/>
          </p:nvPr>
        </p:nvSpPr>
        <p:spPr>
          <a:xfrm>
            <a:off x="311700" y="537975"/>
            <a:ext cx="8520600" cy="453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latin typeface="Amatic SC"/>
                <a:ea typeface="Amatic SC"/>
                <a:cs typeface="Amatic SC"/>
                <a:sym typeface="Amatic SC"/>
              </a:rPr>
              <a:t>At Picadome, all students are expected to show Picadome PRIDE. These are expectations for common areas in picadome. This includes the bathroom, cafeteria, playground, and hallways. Students can earn den dollars for showing pride. </a:t>
            </a:r>
            <a:endParaRPr b="1" sz="2000">
              <a:solidFill>
                <a:srgbClr val="000000"/>
              </a:solidFill>
              <a:latin typeface="Amatic SC"/>
              <a:ea typeface="Amatic SC"/>
              <a:cs typeface="Amatic SC"/>
              <a:sym typeface="Amatic SC"/>
            </a:endParaRPr>
          </a:p>
          <a:p>
            <a:pPr indent="0" lvl="0" marL="0" rtl="0" algn="l">
              <a:lnSpc>
                <a:spcPct val="100000"/>
              </a:lnSpc>
              <a:spcBef>
                <a:spcPts val="1600"/>
              </a:spcBef>
              <a:spcAft>
                <a:spcPts val="0"/>
              </a:spcAft>
              <a:buNone/>
            </a:pPr>
            <a:r>
              <a:rPr b="1" lang="en" sz="3000">
                <a:solidFill>
                  <a:srgbClr val="000000"/>
                </a:solidFill>
                <a:latin typeface="Amatic SC"/>
                <a:ea typeface="Amatic SC"/>
                <a:cs typeface="Amatic SC"/>
                <a:sym typeface="Amatic SC"/>
              </a:rPr>
              <a:t>P- Purpose</a:t>
            </a:r>
            <a:endParaRPr b="1" sz="3000">
              <a:solidFill>
                <a:srgbClr val="000000"/>
              </a:solidFill>
              <a:latin typeface="Amatic SC"/>
              <a:ea typeface="Amatic SC"/>
              <a:cs typeface="Amatic SC"/>
              <a:sym typeface="Amatic SC"/>
            </a:endParaRPr>
          </a:p>
          <a:p>
            <a:pPr indent="0" lvl="0" marL="0" rtl="0" algn="l">
              <a:lnSpc>
                <a:spcPct val="100000"/>
              </a:lnSpc>
              <a:spcBef>
                <a:spcPts val="1600"/>
              </a:spcBef>
              <a:spcAft>
                <a:spcPts val="0"/>
              </a:spcAft>
              <a:buNone/>
            </a:pPr>
            <a:r>
              <a:rPr b="1" lang="en" sz="3000">
                <a:solidFill>
                  <a:srgbClr val="000000"/>
                </a:solidFill>
                <a:latin typeface="Amatic SC"/>
                <a:ea typeface="Amatic SC"/>
                <a:cs typeface="Amatic SC"/>
                <a:sym typeface="Amatic SC"/>
              </a:rPr>
              <a:t>r-Respect</a:t>
            </a:r>
            <a:endParaRPr b="1" sz="3000">
              <a:solidFill>
                <a:srgbClr val="000000"/>
              </a:solidFill>
              <a:latin typeface="Amatic SC"/>
              <a:ea typeface="Amatic SC"/>
              <a:cs typeface="Amatic SC"/>
              <a:sym typeface="Amatic SC"/>
            </a:endParaRPr>
          </a:p>
          <a:p>
            <a:pPr indent="0" lvl="0" marL="0" rtl="0" algn="l">
              <a:lnSpc>
                <a:spcPct val="100000"/>
              </a:lnSpc>
              <a:spcBef>
                <a:spcPts val="1600"/>
              </a:spcBef>
              <a:spcAft>
                <a:spcPts val="0"/>
              </a:spcAft>
              <a:buNone/>
            </a:pPr>
            <a:r>
              <a:rPr b="1" lang="en" sz="3000">
                <a:solidFill>
                  <a:srgbClr val="000000"/>
                </a:solidFill>
                <a:latin typeface="Amatic SC"/>
                <a:ea typeface="Amatic SC"/>
                <a:cs typeface="Amatic SC"/>
                <a:sym typeface="Amatic SC"/>
              </a:rPr>
              <a:t>I- Integrity</a:t>
            </a:r>
            <a:endParaRPr b="1" sz="3000">
              <a:solidFill>
                <a:srgbClr val="000000"/>
              </a:solidFill>
              <a:latin typeface="Amatic SC"/>
              <a:ea typeface="Amatic SC"/>
              <a:cs typeface="Amatic SC"/>
              <a:sym typeface="Amatic SC"/>
            </a:endParaRPr>
          </a:p>
          <a:p>
            <a:pPr indent="0" lvl="0" marL="0" rtl="0" algn="l">
              <a:lnSpc>
                <a:spcPct val="100000"/>
              </a:lnSpc>
              <a:spcBef>
                <a:spcPts val="1600"/>
              </a:spcBef>
              <a:spcAft>
                <a:spcPts val="0"/>
              </a:spcAft>
              <a:buNone/>
            </a:pPr>
            <a:r>
              <a:rPr b="1" lang="en" sz="3000">
                <a:solidFill>
                  <a:srgbClr val="000000"/>
                </a:solidFill>
                <a:latin typeface="Amatic SC"/>
                <a:ea typeface="Amatic SC"/>
                <a:cs typeface="Amatic SC"/>
                <a:sym typeface="Amatic SC"/>
              </a:rPr>
              <a:t>D- Determination</a:t>
            </a:r>
            <a:endParaRPr b="1" sz="3000">
              <a:solidFill>
                <a:srgbClr val="000000"/>
              </a:solidFill>
              <a:latin typeface="Amatic SC"/>
              <a:ea typeface="Amatic SC"/>
              <a:cs typeface="Amatic SC"/>
              <a:sym typeface="Amatic SC"/>
            </a:endParaRPr>
          </a:p>
          <a:p>
            <a:pPr indent="0" lvl="0" marL="0" rtl="0" algn="l">
              <a:lnSpc>
                <a:spcPct val="100000"/>
              </a:lnSpc>
              <a:spcBef>
                <a:spcPts val="1600"/>
              </a:spcBef>
              <a:spcAft>
                <a:spcPts val="1600"/>
              </a:spcAft>
              <a:buNone/>
            </a:pPr>
            <a:r>
              <a:rPr b="1" lang="en" sz="3000">
                <a:solidFill>
                  <a:srgbClr val="000000"/>
                </a:solidFill>
                <a:latin typeface="Amatic SC"/>
                <a:ea typeface="Amatic SC"/>
                <a:cs typeface="Amatic SC"/>
                <a:sym typeface="Amatic SC"/>
              </a:rPr>
              <a:t>E- Excellence</a:t>
            </a:r>
            <a:endParaRPr b="1" sz="3000">
              <a:solidFill>
                <a:srgbClr val="000000"/>
              </a:solidFill>
              <a:latin typeface="Amatic SC"/>
              <a:ea typeface="Amatic SC"/>
              <a:cs typeface="Amatic SC"/>
              <a:sym typeface="Amatic SC"/>
            </a:endParaRPr>
          </a:p>
        </p:txBody>
      </p:sp>
      <p:pic>
        <p:nvPicPr>
          <p:cNvPr id="71" name="Google Shape;71;p15"/>
          <p:cNvPicPr preferRelativeResize="0"/>
          <p:nvPr/>
        </p:nvPicPr>
        <p:blipFill>
          <a:blip r:embed="rId3">
            <a:alphaModFix/>
          </a:blip>
          <a:stretch>
            <a:fillRect/>
          </a:stretch>
        </p:blipFill>
        <p:spPr>
          <a:xfrm>
            <a:off x="5089300" y="1831425"/>
            <a:ext cx="2782350" cy="2928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General Schedule </a:t>
            </a:r>
            <a:endParaRPr sz="4800"/>
          </a:p>
        </p:txBody>
      </p:sp>
      <p:sp>
        <p:nvSpPr>
          <p:cNvPr id="77" name="Google Shape;77;p16"/>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0000"/>
                </a:solidFill>
                <a:latin typeface="Amatic SC"/>
                <a:ea typeface="Amatic SC"/>
                <a:cs typeface="Amatic SC"/>
                <a:sym typeface="Amatic SC"/>
              </a:rPr>
              <a:t>7:45-8:00 am - Morning Work/Begin the Day</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8:00-11:05 am - ELA Block</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11:05-11:30 am - Lunch</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11:30 - 1:00 pm - Math Block</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1:00-1:30 pm - Recess</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1:30-2:25 pm - Specials Class</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000">
                <a:solidFill>
                  <a:srgbClr val="000000"/>
                </a:solidFill>
                <a:latin typeface="Amatic SC"/>
                <a:ea typeface="Amatic SC"/>
                <a:cs typeface="Amatic SC"/>
                <a:sym typeface="Amatic SC"/>
              </a:rPr>
              <a:t>2:25-2:35 pm - Pack Up/Dismissal</a:t>
            </a:r>
            <a:endParaRPr b="1" sz="2000">
              <a:solidFill>
                <a:srgbClr val="000000"/>
              </a:solidFill>
              <a:latin typeface="Amatic SC"/>
              <a:ea typeface="Amatic SC"/>
              <a:cs typeface="Amatic SC"/>
              <a:sym typeface="Amatic SC"/>
            </a:endParaRPr>
          </a:p>
          <a:p>
            <a:pPr indent="0" lvl="0" marL="0" rtl="0" algn="l">
              <a:spcBef>
                <a:spcPts val="1600"/>
              </a:spcBef>
              <a:spcAft>
                <a:spcPts val="0"/>
              </a:spcAft>
              <a:buNone/>
            </a:pPr>
            <a:r>
              <a:t/>
            </a:r>
            <a:endParaRPr>
              <a:latin typeface="Amatic SC"/>
              <a:ea typeface="Amatic SC"/>
              <a:cs typeface="Amatic SC"/>
              <a:sym typeface="Amatic SC"/>
            </a:endParaRPr>
          </a:p>
          <a:p>
            <a:pPr indent="0" lvl="0" marL="0" rtl="0" algn="l">
              <a:spcBef>
                <a:spcPts val="1600"/>
              </a:spcBef>
              <a:spcAft>
                <a:spcPts val="1600"/>
              </a:spcAft>
              <a:buNone/>
            </a:pPr>
            <a:r>
              <a:t/>
            </a:r>
            <a:endParaRPr>
              <a:latin typeface="Amatic SC"/>
              <a:ea typeface="Amatic SC"/>
              <a:cs typeface="Amatic SC"/>
              <a:sym typeface="Amatic S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English Language Arts - ELA</a:t>
            </a:r>
            <a:endParaRPr sz="4800"/>
          </a:p>
        </p:txBody>
      </p:sp>
      <p:sp>
        <p:nvSpPr>
          <p:cNvPr id="83" name="Google Shape;83;p17"/>
          <p:cNvSpPr txBox="1"/>
          <p:nvPr>
            <p:ph idx="1" type="body"/>
          </p:nvPr>
        </p:nvSpPr>
        <p:spPr>
          <a:xfrm>
            <a:off x="311700" y="1093850"/>
            <a:ext cx="8520600" cy="388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latin typeface="Amatic SC"/>
                <a:ea typeface="Amatic SC"/>
                <a:cs typeface="Amatic SC"/>
                <a:sym typeface="Amatic SC"/>
              </a:rPr>
              <a:t>Unit 1 Getting to know us (story Elements)</a:t>
            </a:r>
            <a:endParaRPr b="1" sz="24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400">
                <a:solidFill>
                  <a:srgbClr val="000000"/>
                </a:solidFill>
                <a:latin typeface="Amatic SC"/>
                <a:ea typeface="Amatic SC"/>
                <a:cs typeface="Amatic SC"/>
                <a:sym typeface="Amatic SC"/>
              </a:rPr>
              <a:t>Unit 2 Our community (Compare/Contrast and character traits)</a:t>
            </a:r>
            <a:endParaRPr b="1" sz="24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400">
                <a:solidFill>
                  <a:srgbClr val="000000"/>
                </a:solidFill>
                <a:latin typeface="Amatic SC"/>
                <a:ea typeface="Amatic SC"/>
                <a:cs typeface="Amatic SC"/>
                <a:sym typeface="Amatic SC"/>
              </a:rPr>
              <a:t>Unit 3 changes over time (Character Traits and Key details)</a:t>
            </a:r>
            <a:endParaRPr b="1" sz="24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400">
                <a:solidFill>
                  <a:srgbClr val="000000"/>
                </a:solidFill>
                <a:latin typeface="Amatic SC"/>
                <a:ea typeface="Amatic SC"/>
                <a:cs typeface="Amatic SC"/>
                <a:sym typeface="Amatic SC"/>
              </a:rPr>
              <a:t>Unit 4 animals everywhere (informational text)</a:t>
            </a:r>
            <a:endParaRPr b="1" sz="24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400">
                <a:solidFill>
                  <a:srgbClr val="000000"/>
                </a:solidFill>
                <a:latin typeface="Amatic SC"/>
                <a:ea typeface="Amatic SC"/>
                <a:cs typeface="Amatic SC"/>
                <a:sym typeface="Amatic SC"/>
              </a:rPr>
              <a:t>Unit 5 figure it out (</a:t>
            </a:r>
            <a:r>
              <a:rPr b="1" lang="en" sz="2400">
                <a:solidFill>
                  <a:srgbClr val="000000"/>
                </a:solidFill>
                <a:latin typeface="Amatic SC"/>
                <a:ea typeface="Amatic SC"/>
                <a:cs typeface="Amatic SC"/>
                <a:sym typeface="Amatic SC"/>
              </a:rPr>
              <a:t>Exploration using literature and informational text)</a:t>
            </a:r>
            <a:r>
              <a:rPr b="1" lang="en" sz="2400">
                <a:solidFill>
                  <a:srgbClr val="000000"/>
                </a:solidFill>
                <a:latin typeface="Amatic SC"/>
                <a:ea typeface="Amatic SC"/>
                <a:cs typeface="Amatic SC"/>
                <a:sym typeface="Amatic SC"/>
              </a:rPr>
              <a:t> </a:t>
            </a:r>
            <a:endParaRPr b="1" sz="2400">
              <a:solidFill>
                <a:srgbClr val="000000"/>
              </a:solidFill>
              <a:latin typeface="Amatic SC"/>
              <a:ea typeface="Amatic SC"/>
              <a:cs typeface="Amatic SC"/>
              <a:sym typeface="Amatic SC"/>
            </a:endParaRPr>
          </a:p>
          <a:p>
            <a:pPr indent="0" lvl="0" marL="0" rtl="0" algn="l">
              <a:spcBef>
                <a:spcPts val="1600"/>
              </a:spcBef>
              <a:spcAft>
                <a:spcPts val="1600"/>
              </a:spcAft>
              <a:buNone/>
            </a:pPr>
            <a:r>
              <a:rPr b="1" lang="en" sz="2400">
                <a:solidFill>
                  <a:srgbClr val="000000"/>
                </a:solidFill>
                <a:latin typeface="Amatic SC"/>
                <a:ea typeface="Amatic SC"/>
                <a:cs typeface="Amatic SC"/>
                <a:sym typeface="Amatic SC"/>
              </a:rPr>
              <a:t>Unit 6 together we can (taking action and working together)</a:t>
            </a:r>
            <a:endParaRPr b="1" sz="2400">
              <a:solidFill>
                <a:srgbClr val="000000"/>
              </a:solidFill>
              <a:latin typeface="Amatic SC"/>
              <a:ea typeface="Amatic SC"/>
              <a:cs typeface="Amatic SC"/>
              <a:sym typeface="Amatic SC"/>
            </a:endParaRPr>
          </a:p>
        </p:txBody>
      </p:sp>
      <p:pic>
        <p:nvPicPr>
          <p:cNvPr id="84" name="Google Shape;84;p17"/>
          <p:cNvPicPr preferRelativeResize="0"/>
          <p:nvPr/>
        </p:nvPicPr>
        <p:blipFill>
          <a:blip r:embed="rId3">
            <a:alphaModFix/>
          </a:blip>
          <a:stretch>
            <a:fillRect/>
          </a:stretch>
        </p:blipFill>
        <p:spPr>
          <a:xfrm>
            <a:off x="6244400" y="292850"/>
            <a:ext cx="2867078" cy="19173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800"/>
              <a:t>Math - Investigations</a:t>
            </a:r>
            <a:endParaRPr sz="4800"/>
          </a:p>
        </p:txBody>
      </p:sp>
      <p:sp>
        <p:nvSpPr>
          <p:cNvPr id="90" name="Google Shape;90;p18"/>
          <p:cNvSpPr txBox="1"/>
          <p:nvPr>
            <p:ph idx="1" type="body"/>
          </p:nvPr>
        </p:nvSpPr>
        <p:spPr>
          <a:xfrm>
            <a:off x="311700" y="1093850"/>
            <a:ext cx="8520600" cy="397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latin typeface="Amatic SC"/>
                <a:ea typeface="Amatic SC"/>
                <a:cs typeface="Amatic SC"/>
                <a:sym typeface="Amatic SC"/>
              </a:rPr>
              <a:t>Unit 1 Building Numbers and solving story problems (Addition and subtraction)</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2 Comparing and combining shapes (2-d geometry)</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3 How many of each? How many in all? (Addition and subtraction)</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4 Fish Lengths and fraction Rugs (Measurement and fractions)</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5 Number games and crayon problems (Addition and subtraction)</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6 would you rather be an eagle or a whale? (modeling data)</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7 How many tens? How many ones? (Addition and subtraction)</a:t>
            </a:r>
            <a:endParaRPr b="1">
              <a:solidFill>
                <a:srgbClr val="000000"/>
              </a:solidFill>
              <a:latin typeface="Amatic SC"/>
              <a:ea typeface="Amatic SC"/>
              <a:cs typeface="Amatic SC"/>
              <a:sym typeface="Amatic SC"/>
            </a:endParaRPr>
          </a:p>
          <a:p>
            <a:pPr indent="0" lvl="0" marL="0" rtl="0" algn="l">
              <a:spcBef>
                <a:spcPts val="1600"/>
              </a:spcBef>
              <a:spcAft>
                <a:spcPts val="0"/>
              </a:spcAft>
              <a:buNone/>
            </a:pPr>
            <a:r>
              <a:rPr b="1" lang="en">
                <a:solidFill>
                  <a:srgbClr val="000000"/>
                </a:solidFill>
                <a:latin typeface="Amatic SC"/>
                <a:ea typeface="Amatic SC"/>
                <a:cs typeface="Amatic SC"/>
                <a:sym typeface="Amatic SC"/>
              </a:rPr>
              <a:t>Unit 8 blocks and buildings (3-d geometry)</a:t>
            </a:r>
            <a:endParaRPr b="1">
              <a:solidFill>
                <a:srgbClr val="000000"/>
              </a:solidFill>
              <a:latin typeface="Amatic SC"/>
              <a:ea typeface="Amatic SC"/>
              <a:cs typeface="Amatic SC"/>
              <a:sym typeface="Amatic SC"/>
            </a:endParaRPr>
          </a:p>
          <a:p>
            <a:pPr indent="0" lvl="0" marL="0" rtl="0" algn="l">
              <a:spcBef>
                <a:spcPts val="1600"/>
              </a:spcBef>
              <a:spcAft>
                <a:spcPts val="1600"/>
              </a:spcAft>
              <a:buNone/>
            </a:pPr>
            <a:r>
              <a:t/>
            </a:r>
            <a:endParaRPr b="1">
              <a:latin typeface="Amatic SC"/>
              <a:ea typeface="Amatic SC"/>
              <a:cs typeface="Amatic SC"/>
              <a:sym typeface="Amatic SC"/>
            </a:endParaRPr>
          </a:p>
        </p:txBody>
      </p:sp>
      <p:pic>
        <p:nvPicPr>
          <p:cNvPr id="91" name="Google Shape;91;p18"/>
          <p:cNvPicPr preferRelativeResize="0"/>
          <p:nvPr/>
        </p:nvPicPr>
        <p:blipFill>
          <a:blip r:embed="rId3">
            <a:alphaModFix/>
          </a:blip>
          <a:stretch>
            <a:fillRect/>
          </a:stretch>
        </p:blipFill>
        <p:spPr>
          <a:xfrm>
            <a:off x="6046800" y="1093861"/>
            <a:ext cx="2967250" cy="33277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a:t>
            </a:r>
            <a:endParaRPr/>
          </a:p>
        </p:txBody>
      </p:sp>
      <p:sp>
        <p:nvSpPr>
          <p:cNvPr id="97" name="Google Shape;97;p19"/>
          <p:cNvSpPr txBox="1"/>
          <p:nvPr>
            <p:ph idx="1" type="body"/>
          </p:nvPr>
        </p:nvSpPr>
        <p:spPr>
          <a:xfrm>
            <a:off x="311700" y="941850"/>
            <a:ext cx="8520600" cy="3719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sz="2400">
                <a:solidFill>
                  <a:srgbClr val="000000"/>
                </a:solidFill>
                <a:latin typeface="Amatic SC"/>
                <a:ea typeface="Amatic SC"/>
                <a:cs typeface="Amatic SC"/>
                <a:sym typeface="Amatic SC"/>
              </a:rPr>
              <a:t>September : Lists and sequencing</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October : Narrative Writing</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November &amp; December : Personal Narratives, Letters, and opinion pieces</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January:</a:t>
            </a:r>
            <a:r>
              <a:rPr b="1" lang="en" sz="2400">
                <a:solidFill>
                  <a:srgbClr val="000000"/>
                </a:solidFill>
                <a:latin typeface="Amatic SC"/>
                <a:ea typeface="Amatic SC"/>
                <a:cs typeface="Amatic SC"/>
                <a:sym typeface="Amatic SC"/>
              </a:rPr>
              <a:t>Informational and sequencing</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February : Poetry</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March : </a:t>
            </a:r>
            <a:r>
              <a:rPr b="1" lang="en" sz="2400">
                <a:solidFill>
                  <a:srgbClr val="000000"/>
                </a:solidFill>
                <a:latin typeface="Amatic SC"/>
                <a:ea typeface="Amatic SC"/>
                <a:cs typeface="Amatic SC"/>
                <a:sym typeface="Amatic SC"/>
              </a:rPr>
              <a:t>Opinion</a:t>
            </a:r>
            <a:r>
              <a:rPr b="1" lang="en" sz="2400">
                <a:solidFill>
                  <a:srgbClr val="000000"/>
                </a:solidFill>
                <a:latin typeface="Amatic SC"/>
                <a:ea typeface="Amatic SC"/>
                <a:cs typeface="Amatic SC"/>
                <a:sym typeface="Amatic SC"/>
              </a:rPr>
              <a:t> Pieces</a:t>
            </a: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April : Informational and opinion writing</a:t>
            </a:r>
            <a:endParaRPr b="1" sz="2400">
              <a:solidFill>
                <a:srgbClr val="000000"/>
              </a:solidFill>
              <a:latin typeface="Amatic SC"/>
              <a:ea typeface="Amatic SC"/>
              <a:cs typeface="Amatic SC"/>
              <a:sym typeface="Amatic SC"/>
            </a:endParaRPr>
          </a:p>
        </p:txBody>
      </p:sp>
      <p:pic>
        <p:nvPicPr>
          <p:cNvPr id="98" name="Google Shape;98;p19"/>
          <p:cNvPicPr preferRelativeResize="0"/>
          <p:nvPr/>
        </p:nvPicPr>
        <p:blipFill>
          <a:blip r:embed="rId3">
            <a:alphaModFix/>
          </a:blip>
          <a:stretch>
            <a:fillRect/>
          </a:stretch>
        </p:blipFill>
        <p:spPr>
          <a:xfrm>
            <a:off x="5538775" y="130600"/>
            <a:ext cx="3069801" cy="1642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53225"/>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Movement time </a:t>
            </a:r>
            <a:endParaRPr/>
          </a:p>
        </p:txBody>
      </p:sp>
      <p:sp>
        <p:nvSpPr>
          <p:cNvPr id="104" name="Google Shape;104;p20"/>
          <p:cNvSpPr txBox="1"/>
          <p:nvPr>
            <p:ph idx="1" type="body"/>
          </p:nvPr>
        </p:nvSpPr>
        <p:spPr>
          <a:xfrm>
            <a:off x="397975" y="69192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000000"/>
                </a:solidFill>
                <a:latin typeface="Amatic SC"/>
                <a:ea typeface="Amatic SC"/>
                <a:cs typeface="Amatic SC"/>
                <a:sym typeface="Amatic SC"/>
              </a:rPr>
              <a:t>Your student </a:t>
            </a:r>
            <a:r>
              <a:rPr b="1" lang="en" sz="2400">
                <a:solidFill>
                  <a:srgbClr val="000000"/>
                </a:solidFill>
                <a:latin typeface="Amatic SC"/>
                <a:ea typeface="Amatic SC"/>
                <a:cs typeface="Amatic SC"/>
                <a:sym typeface="Amatic SC"/>
              </a:rPr>
              <a:t>receives</a:t>
            </a:r>
            <a:r>
              <a:rPr b="1" lang="en" sz="2400">
                <a:solidFill>
                  <a:srgbClr val="000000"/>
                </a:solidFill>
                <a:latin typeface="Amatic SC"/>
                <a:ea typeface="Amatic SC"/>
                <a:cs typeface="Amatic SC"/>
                <a:sym typeface="Amatic SC"/>
              </a:rPr>
              <a:t> multiple opportunities for movement throughout the day:</a:t>
            </a:r>
            <a:br>
              <a:rPr b="1" lang="en" sz="2400">
                <a:solidFill>
                  <a:srgbClr val="000000"/>
                </a:solidFill>
                <a:latin typeface="Amatic SC"/>
                <a:ea typeface="Amatic SC"/>
                <a:cs typeface="Amatic SC"/>
                <a:sym typeface="Amatic SC"/>
              </a:rPr>
            </a:br>
            <a:br>
              <a:rPr b="1" lang="en" sz="2400">
                <a:solidFill>
                  <a:srgbClr val="000000"/>
                </a:solidFill>
                <a:latin typeface="Amatic SC"/>
                <a:ea typeface="Amatic SC"/>
                <a:cs typeface="Amatic SC"/>
                <a:sym typeface="Amatic SC"/>
              </a:rPr>
            </a:br>
            <a:r>
              <a:rPr b="1" lang="en" sz="2400">
                <a:solidFill>
                  <a:srgbClr val="000000"/>
                </a:solidFill>
                <a:latin typeface="Amatic SC"/>
                <a:ea typeface="Amatic SC"/>
                <a:cs typeface="Amatic SC"/>
                <a:sym typeface="Amatic SC"/>
              </a:rPr>
              <a:t>1. 1-2 Brain Breaks before lunch</a:t>
            </a:r>
            <a:endParaRPr b="1" sz="2400">
              <a:solidFill>
                <a:srgbClr val="000000"/>
              </a:solidFill>
              <a:latin typeface="Amatic SC"/>
              <a:ea typeface="Amatic SC"/>
              <a:cs typeface="Amatic SC"/>
              <a:sym typeface="Amatic SC"/>
            </a:endParaRPr>
          </a:p>
          <a:p>
            <a:pPr indent="0" lvl="0" marL="0" rtl="0" algn="l">
              <a:spcBef>
                <a:spcPts val="1600"/>
              </a:spcBef>
              <a:spcAft>
                <a:spcPts val="0"/>
              </a:spcAft>
              <a:buNone/>
            </a:pPr>
            <a:r>
              <a:rPr b="1" lang="en" sz="2400">
                <a:solidFill>
                  <a:srgbClr val="000000"/>
                </a:solidFill>
                <a:latin typeface="Amatic SC"/>
                <a:ea typeface="Amatic SC"/>
                <a:cs typeface="Amatic SC"/>
                <a:sym typeface="Amatic SC"/>
              </a:rPr>
              <a:t>2. Group times limited to 20 min with </a:t>
            </a:r>
            <a:r>
              <a:rPr b="1" lang="en" sz="2400">
                <a:solidFill>
                  <a:srgbClr val="000000"/>
                </a:solidFill>
                <a:latin typeface="Amatic SC"/>
                <a:ea typeface="Amatic SC"/>
                <a:cs typeface="Amatic SC"/>
                <a:sym typeface="Amatic SC"/>
              </a:rPr>
              <a:t>opportunities</a:t>
            </a:r>
            <a:r>
              <a:rPr b="1" lang="en" sz="2400">
                <a:solidFill>
                  <a:srgbClr val="000000"/>
                </a:solidFill>
                <a:latin typeface="Amatic SC"/>
                <a:ea typeface="Amatic SC"/>
                <a:cs typeface="Amatic SC"/>
                <a:sym typeface="Amatic SC"/>
              </a:rPr>
              <a:t> to move in between</a:t>
            </a:r>
            <a:endParaRPr b="1" sz="2400">
              <a:solidFill>
                <a:srgbClr val="000000"/>
              </a:solidFill>
              <a:latin typeface="Amatic SC"/>
              <a:ea typeface="Amatic SC"/>
              <a:cs typeface="Amatic SC"/>
              <a:sym typeface="Amatic SC"/>
            </a:endParaRPr>
          </a:p>
          <a:p>
            <a:pPr indent="0" lvl="0" marL="0" rtl="0" algn="l">
              <a:spcBef>
                <a:spcPts val="1600"/>
              </a:spcBef>
              <a:spcAft>
                <a:spcPts val="1600"/>
              </a:spcAft>
              <a:buNone/>
            </a:pPr>
            <a:r>
              <a:rPr b="1" lang="en" sz="2400">
                <a:solidFill>
                  <a:srgbClr val="000000"/>
                </a:solidFill>
                <a:latin typeface="Amatic SC"/>
                <a:ea typeface="Amatic SC"/>
                <a:cs typeface="Amatic SC"/>
                <a:sym typeface="Amatic SC"/>
              </a:rPr>
              <a:t>3.  20 min recess</a:t>
            </a:r>
            <a:endParaRPr b="1" sz="2400">
              <a:solidFill>
                <a:srgbClr val="000000"/>
              </a:solidFill>
              <a:latin typeface="Amatic SC"/>
              <a:ea typeface="Amatic SC"/>
              <a:cs typeface="Amatic SC"/>
              <a:sym typeface="Amatic SC"/>
            </a:endParaRPr>
          </a:p>
        </p:txBody>
      </p:sp>
      <p:pic>
        <p:nvPicPr>
          <p:cNvPr id="105" name="Google Shape;105;p20"/>
          <p:cNvPicPr preferRelativeResize="0"/>
          <p:nvPr/>
        </p:nvPicPr>
        <p:blipFill>
          <a:blip r:embed="rId3">
            <a:alphaModFix/>
          </a:blip>
          <a:stretch>
            <a:fillRect/>
          </a:stretch>
        </p:blipFill>
        <p:spPr>
          <a:xfrm>
            <a:off x="1648600" y="2514250"/>
            <a:ext cx="5942650" cy="2971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Homework</a:t>
            </a:r>
            <a:endParaRPr sz="4800"/>
          </a:p>
        </p:txBody>
      </p:sp>
      <p:sp>
        <p:nvSpPr>
          <p:cNvPr id="111" name="Google Shape;111;p21"/>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600">
                <a:solidFill>
                  <a:srgbClr val="000000"/>
                </a:solidFill>
                <a:latin typeface="Amatic SC"/>
                <a:ea typeface="Amatic SC"/>
                <a:cs typeface="Amatic SC"/>
                <a:sym typeface="Amatic SC"/>
              </a:rPr>
              <a:t>Every student at picadome is expected to read for at least 20 minutes every night. This includes the student reading, as well as someone reading to them. THis will help reinforce skills we learn at school. As you read, ask questions about things like the characters, settings, problem, etc.</a:t>
            </a:r>
            <a:endParaRPr b="1" sz="2600">
              <a:solidFill>
                <a:srgbClr val="000000"/>
              </a:solidFill>
              <a:latin typeface="Amatic SC"/>
              <a:ea typeface="Amatic SC"/>
              <a:cs typeface="Amatic SC"/>
              <a:sym typeface="Amatic SC"/>
            </a:endParaRPr>
          </a:p>
          <a:p>
            <a:pPr indent="0" lvl="0" marL="0" rtl="0" algn="l">
              <a:spcBef>
                <a:spcPts val="1600"/>
              </a:spcBef>
              <a:spcAft>
                <a:spcPts val="1600"/>
              </a:spcAft>
              <a:buNone/>
            </a:pPr>
            <a:r>
              <a:rPr b="1" lang="en" sz="2600">
                <a:solidFill>
                  <a:srgbClr val="000000"/>
                </a:solidFill>
                <a:latin typeface="Amatic SC"/>
                <a:ea typeface="Amatic SC"/>
                <a:cs typeface="Amatic SC"/>
                <a:sym typeface="Amatic SC"/>
              </a:rPr>
              <a:t>Students should also practice writing whenever possible, about whatever possible. Ask them to write about their weekend, friends, favorite tv show, or anything that </a:t>
            </a:r>
            <a:r>
              <a:rPr b="1" lang="en" sz="2600">
                <a:solidFill>
                  <a:srgbClr val="000000"/>
                </a:solidFill>
                <a:latin typeface="Amatic SC"/>
                <a:ea typeface="Amatic SC"/>
                <a:cs typeface="Amatic SC"/>
                <a:sym typeface="Amatic SC"/>
              </a:rPr>
              <a:t>interests</a:t>
            </a:r>
            <a:r>
              <a:rPr b="1" lang="en" sz="2600">
                <a:solidFill>
                  <a:srgbClr val="000000"/>
                </a:solidFill>
                <a:latin typeface="Amatic SC"/>
                <a:ea typeface="Amatic SC"/>
                <a:cs typeface="Amatic SC"/>
                <a:sym typeface="Amatic SC"/>
              </a:rPr>
              <a:t> them. This will help writing skills, including extra handwriting practice.</a:t>
            </a:r>
            <a:endParaRPr b="1" sz="2600">
              <a:solidFill>
                <a:srgbClr val="000000"/>
              </a:solidFill>
              <a:latin typeface="Amatic SC"/>
              <a:ea typeface="Amatic SC"/>
              <a:cs typeface="Amatic SC"/>
              <a:sym typeface="Amatic S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