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showSpecialPlsOnTitleSld="0">
  <p:sldMasterIdLst>
    <p:sldMasterId id="2147483661"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Lst>
  <p:sldSz cy="6858000" cx="12192000"/>
  <p:notesSz cx="6858000" cy="9144000"/>
  <p:embeddedFontLst>
    <p:embeddedFont>
      <p:font typeface="Bangers"/>
      <p:regular r:id="rId38"/>
    </p:embeddedFont>
    <p:embeddedFont>
      <p:font typeface="Black Han Sans"/>
      <p:regular r:id="rId39"/>
    </p:embeddedFont>
    <p:embeddedFont>
      <p:font typeface="DM Sans"/>
      <p:regular r:id="rId40"/>
      <p:bold r:id="rId41"/>
      <p:italic r:id="rId42"/>
      <p:boldItalic r:id="rId43"/>
    </p:embeddedFont>
    <p:embeddedFont>
      <p:font typeface="Karla"/>
      <p:regular r:id="rId44"/>
      <p:bold r:id="rId45"/>
      <p:italic r:id="rId46"/>
      <p:boldItalic r:id="rId4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F64F6207-CB48-4966-B15A-ED23C713EE52}">
  <a:tblStyle styleId="{F64F6207-CB48-4966-B15A-ED23C713EE52}"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_rels/presentation.xml.rels><?xml version="1.0" encoding="UTF-8" standalone="yes"?><Relationships xmlns="http://schemas.openxmlformats.org/package/2006/relationships"><Relationship Id="rId40" Type="http://schemas.openxmlformats.org/officeDocument/2006/relationships/font" Target="fonts/DMSans-regular.fntdata"/><Relationship Id="rId20" Type="http://schemas.openxmlformats.org/officeDocument/2006/relationships/slide" Target="slides/slide15.xml"/><Relationship Id="rId42" Type="http://schemas.openxmlformats.org/officeDocument/2006/relationships/font" Target="fonts/DMSans-italic.fntdata"/><Relationship Id="rId41" Type="http://schemas.openxmlformats.org/officeDocument/2006/relationships/font" Target="fonts/DMSans-bold.fntdata"/><Relationship Id="rId22" Type="http://schemas.openxmlformats.org/officeDocument/2006/relationships/slide" Target="slides/slide17.xml"/><Relationship Id="rId44" Type="http://schemas.openxmlformats.org/officeDocument/2006/relationships/font" Target="fonts/Karla-regular.fntdata"/><Relationship Id="rId21" Type="http://schemas.openxmlformats.org/officeDocument/2006/relationships/slide" Target="slides/slide16.xml"/><Relationship Id="rId43" Type="http://schemas.openxmlformats.org/officeDocument/2006/relationships/font" Target="fonts/DMSans-boldItalic.fntdata"/><Relationship Id="rId24" Type="http://schemas.openxmlformats.org/officeDocument/2006/relationships/slide" Target="slides/slide19.xml"/><Relationship Id="rId46" Type="http://schemas.openxmlformats.org/officeDocument/2006/relationships/font" Target="fonts/Karla-italic.fntdata"/><Relationship Id="rId23" Type="http://schemas.openxmlformats.org/officeDocument/2006/relationships/slide" Target="slides/slide18.xml"/><Relationship Id="rId45" Type="http://schemas.openxmlformats.org/officeDocument/2006/relationships/font" Target="fonts/Karla-bold.fntdata"/><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47" Type="http://schemas.openxmlformats.org/officeDocument/2006/relationships/font" Target="fonts/Karla-boldItalic.fntdata"/><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11" Type="http://schemas.openxmlformats.org/officeDocument/2006/relationships/slide" Target="slides/slide6.xml"/><Relationship Id="rId33" Type="http://schemas.openxmlformats.org/officeDocument/2006/relationships/slide" Target="slides/slide28.xml"/><Relationship Id="rId10" Type="http://schemas.openxmlformats.org/officeDocument/2006/relationships/slide" Target="slides/slide5.xml"/><Relationship Id="rId32" Type="http://schemas.openxmlformats.org/officeDocument/2006/relationships/slide" Target="slides/slide27.xml"/><Relationship Id="rId13" Type="http://schemas.openxmlformats.org/officeDocument/2006/relationships/slide" Target="slides/slide8.xml"/><Relationship Id="rId35" Type="http://schemas.openxmlformats.org/officeDocument/2006/relationships/slide" Target="slides/slide30.xml"/><Relationship Id="rId12" Type="http://schemas.openxmlformats.org/officeDocument/2006/relationships/slide" Target="slides/slide7.xml"/><Relationship Id="rId34" Type="http://schemas.openxmlformats.org/officeDocument/2006/relationships/slide" Target="slides/slide29.xml"/><Relationship Id="rId15" Type="http://schemas.openxmlformats.org/officeDocument/2006/relationships/slide" Target="slides/slide10.xml"/><Relationship Id="rId37" Type="http://schemas.openxmlformats.org/officeDocument/2006/relationships/slide" Target="slides/slide32.xml"/><Relationship Id="rId14" Type="http://schemas.openxmlformats.org/officeDocument/2006/relationships/slide" Target="slides/slide9.xml"/><Relationship Id="rId36" Type="http://schemas.openxmlformats.org/officeDocument/2006/relationships/slide" Target="slides/slide31.xml"/><Relationship Id="rId17" Type="http://schemas.openxmlformats.org/officeDocument/2006/relationships/slide" Target="slides/slide12.xml"/><Relationship Id="rId39" Type="http://schemas.openxmlformats.org/officeDocument/2006/relationships/font" Target="fonts/BlackHanSans-regular.fntdata"/><Relationship Id="rId16" Type="http://schemas.openxmlformats.org/officeDocument/2006/relationships/slide" Target="slides/slide11.xml"/><Relationship Id="rId38" Type="http://schemas.openxmlformats.org/officeDocument/2006/relationships/font" Target="fonts/Bangers-regular.fntdata"/><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 name="Shape 93"/>
        <p:cNvGrpSpPr/>
        <p:nvPr/>
      </p:nvGrpSpPr>
      <p:grpSpPr>
        <a:xfrm>
          <a:off x="0" y="0"/>
          <a:ext cx="0" cy="0"/>
          <a:chOff x="0" y="0"/>
          <a:chExt cx="0" cy="0"/>
        </a:xfrm>
      </p:grpSpPr>
      <p:sp>
        <p:nvSpPr>
          <p:cNvPr id="94" name="Google Shape;94;p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5" name="Google Shape;95;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7" name="Shape 217"/>
        <p:cNvGrpSpPr/>
        <p:nvPr/>
      </p:nvGrpSpPr>
      <p:grpSpPr>
        <a:xfrm>
          <a:off x="0" y="0"/>
          <a:ext cx="0" cy="0"/>
          <a:chOff x="0" y="0"/>
          <a:chExt cx="0" cy="0"/>
        </a:xfrm>
      </p:grpSpPr>
      <p:sp>
        <p:nvSpPr>
          <p:cNvPr id="218" name="Google Shape;218;p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9" name="Google Shape;219;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9" name="Shape 229"/>
        <p:cNvGrpSpPr/>
        <p:nvPr/>
      </p:nvGrpSpPr>
      <p:grpSpPr>
        <a:xfrm>
          <a:off x="0" y="0"/>
          <a:ext cx="0" cy="0"/>
          <a:chOff x="0" y="0"/>
          <a:chExt cx="0" cy="0"/>
        </a:xfrm>
      </p:grpSpPr>
      <p:sp>
        <p:nvSpPr>
          <p:cNvPr id="230" name="Google Shape;230;g214507b1924_2_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31" name="Google Shape;231;g214507b1924_2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1" name="Shape 241"/>
        <p:cNvGrpSpPr/>
        <p:nvPr/>
      </p:nvGrpSpPr>
      <p:grpSpPr>
        <a:xfrm>
          <a:off x="0" y="0"/>
          <a:ext cx="0" cy="0"/>
          <a:chOff x="0" y="0"/>
          <a:chExt cx="0" cy="0"/>
        </a:xfrm>
      </p:grpSpPr>
      <p:sp>
        <p:nvSpPr>
          <p:cNvPr id="242" name="Google Shape;242;g22bd1fe5eed_2_363: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43" name="Google Shape;243;g22bd1fe5eed_2_36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3" name="Shape 253"/>
        <p:cNvGrpSpPr/>
        <p:nvPr/>
      </p:nvGrpSpPr>
      <p:grpSpPr>
        <a:xfrm>
          <a:off x="0" y="0"/>
          <a:ext cx="0" cy="0"/>
          <a:chOff x="0" y="0"/>
          <a:chExt cx="0" cy="0"/>
        </a:xfrm>
      </p:grpSpPr>
      <p:sp>
        <p:nvSpPr>
          <p:cNvPr id="254" name="Google Shape;254;g214507b1924_2_2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55" name="Google Shape;255;g214507b1924_2_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5" name="Shape 265"/>
        <p:cNvGrpSpPr/>
        <p:nvPr/>
      </p:nvGrpSpPr>
      <p:grpSpPr>
        <a:xfrm>
          <a:off x="0" y="0"/>
          <a:ext cx="0" cy="0"/>
          <a:chOff x="0" y="0"/>
          <a:chExt cx="0" cy="0"/>
        </a:xfrm>
      </p:grpSpPr>
      <p:sp>
        <p:nvSpPr>
          <p:cNvPr id="266" name="Google Shape;266;g22bd1fe5eed_2_373: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7" name="Google Shape;267;g22bd1fe5eed_2_37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7" name="Shape 277"/>
        <p:cNvGrpSpPr/>
        <p:nvPr/>
      </p:nvGrpSpPr>
      <p:grpSpPr>
        <a:xfrm>
          <a:off x="0" y="0"/>
          <a:ext cx="0" cy="0"/>
          <a:chOff x="0" y="0"/>
          <a:chExt cx="0" cy="0"/>
        </a:xfrm>
      </p:grpSpPr>
      <p:sp>
        <p:nvSpPr>
          <p:cNvPr id="278" name="Google Shape;278;g22bd1fe5eed_2_384: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9" name="Google Shape;279;g22bd1fe5eed_2_38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9" name="Shape 289"/>
        <p:cNvGrpSpPr/>
        <p:nvPr/>
      </p:nvGrpSpPr>
      <p:grpSpPr>
        <a:xfrm>
          <a:off x="0" y="0"/>
          <a:ext cx="0" cy="0"/>
          <a:chOff x="0" y="0"/>
          <a:chExt cx="0" cy="0"/>
        </a:xfrm>
      </p:grpSpPr>
      <p:sp>
        <p:nvSpPr>
          <p:cNvPr id="290" name="Google Shape;290;p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91" name="Google Shape;291;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3" name="Shape 303"/>
        <p:cNvGrpSpPr/>
        <p:nvPr/>
      </p:nvGrpSpPr>
      <p:grpSpPr>
        <a:xfrm>
          <a:off x="0" y="0"/>
          <a:ext cx="0" cy="0"/>
          <a:chOff x="0" y="0"/>
          <a:chExt cx="0" cy="0"/>
        </a:xfrm>
      </p:grpSpPr>
      <p:sp>
        <p:nvSpPr>
          <p:cNvPr id="304" name="Google Shape;304;g22bd1fe5eed_1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305" name="Google Shape;305;g22bd1fe5eed_1_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06" name="Google Shape;306;g22bd1fe5eed_1_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2" name="Shape 312"/>
        <p:cNvGrpSpPr/>
        <p:nvPr/>
      </p:nvGrpSpPr>
      <p:grpSpPr>
        <a:xfrm>
          <a:off x="0" y="0"/>
          <a:ext cx="0" cy="0"/>
          <a:chOff x="0" y="0"/>
          <a:chExt cx="0" cy="0"/>
        </a:xfrm>
      </p:grpSpPr>
      <p:sp>
        <p:nvSpPr>
          <p:cNvPr id="313" name="Google Shape;313;g22bd1fe5eed_1_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314" name="Google Shape;314;g22bd1fe5eed_1_7: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15" name="Google Shape;315;g22bd1fe5eed_1_7: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1" name="Shape 321"/>
        <p:cNvGrpSpPr/>
        <p:nvPr/>
      </p:nvGrpSpPr>
      <p:grpSpPr>
        <a:xfrm>
          <a:off x="0" y="0"/>
          <a:ext cx="0" cy="0"/>
          <a:chOff x="0" y="0"/>
          <a:chExt cx="0" cy="0"/>
        </a:xfrm>
      </p:grpSpPr>
      <p:sp>
        <p:nvSpPr>
          <p:cNvPr id="322" name="Google Shape;322;g22bd1fe5eed_1_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323" name="Google Shape;323;g22bd1fe5eed_1_14: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24" name="Google Shape;324;g22bd1fe5eed_1_14: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 name="Shape 107"/>
        <p:cNvGrpSpPr/>
        <p:nvPr/>
      </p:nvGrpSpPr>
      <p:grpSpPr>
        <a:xfrm>
          <a:off x="0" y="0"/>
          <a:ext cx="0" cy="0"/>
          <a:chOff x="0" y="0"/>
          <a:chExt cx="0" cy="0"/>
        </a:xfrm>
      </p:grpSpPr>
      <p:sp>
        <p:nvSpPr>
          <p:cNvPr id="108" name="Google Shape;108;g22bd1fe5e25_0_3: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9" name="Google Shape;109;g22bd1fe5e25_0_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0" name="Shape 330"/>
        <p:cNvGrpSpPr/>
        <p:nvPr/>
      </p:nvGrpSpPr>
      <p:grpSpPr>
        <a:xfrm>
          <a:off x="0" y="0"/>
          <a:ext cx="0" cy="0"/>
          <a:chOff x="0" y="0"/>
          <a:chExt cx="0" cy="0"/>
        </a:xfrm>
      </p:grpSpPr>
      <p:sp>
        <p:nvSpPr>
          <p:cNvPr id="331" name="Google Shape;331;g22bd1fe5eed_3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332" name="Google Shape;332;g22bd1fe5eed_3_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33" name="Google Shape;333;g22bd1fe5eed_3_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0" name="Shape 340"/>
        <p:cNvGrpSpPr/>
        <p:nvPr/>
      </p:nvGrpSpPr>
      <p:grpSpPr>
        <a:xfrm>
          <a:off x="0" y="0"/>
          <a:ext cx="0" cy="0"/>
          <a:chOff x="0" y="0"/>
          <a:chExt cx="0" cy="0"/>
        </a:xfrm>
      </p:grpSpPr>
      <p:sp>
        <p:nvSpPr>
          <p:cNvPr id="341" name="Google Shape;341;g22be9c22f5d_3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2" name="Google Shape;342;g22be9c22f5d_3_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simulation</a:t>
            </a:r>
            <a:endParaRPr/>
          </a:p>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0" name="Shape 350"/>
        <p:cNvGrpSpPr/>
        <p:nvPr/>
      </p:nvGrpSpPr>
      <p:grpSpPr>
        <a:xfrm>
          <a:off x="0" y="0"/>
          <a:ext cx="0" cy="0"/>
          <a:chOff x="0" y="0"/>
          <a:chExt cx="0" cy="0"/>
        </a:xfrm>
      </p:grpSpPr>
      <p:sp>
        <p:nvSpPr>
          <p:cNvPr id="351" name="Google Shape;351;g22bd1fe5eed_2_471: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52" name="Google Shape;352;g22bd1fe5eed_2_47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3" name="Shape 363"/>
        <p:cNvGrpSpPr/>
        <p:nvPr/>
      </p:nvGrpSpPr>
      <p:grpSpPr>
        <a:xfrm>
          <a:off x="0" y="0"/>
          <a:ext cx="0" cy="0"/>
          <a:chOff x="0" y="0"/>
          <a:chExt cx="0" cy="0"/>
        </a:xfrm>
      </p:grpSpPr>
      <p:sp>
        <p:nvSpPr>
          <p:cNvPr id="364" name="Google Shape;364;g2145036195a_0_38: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65" name="Google Shape;365;g2145036195a_0_3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7" name="Shape 377"/>
        <p:cNvGrpSpPr/>
        <p:nvPr/>
      </p:nvGrpSpPr>
      <p:grpSpPr>
        <a:xfrm>
          <a:off x="0" y="0"/>
          <a:ext cx="0" cy="0"/>
          <a:chOff x="0" y="0"/>
          <a:chExt cx="0" cy="0"/>
        </a:xfrm>
      </p:grpSpPr>
      <p:sp>
        <p:nvSpPr>
          <p:cNvPr id="378" name="Google Shape;378;g214507b1924_4_3: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79" name="Google Shape;379;g214507b1924_4_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3" name="Shape 393"/>
        <p:cNvGrpSpPr/>
        <p:nvPr/>
      </p:nvGrpSpPr>
      <p:grpSpPr>
        <a:xfrm>
          <a:off x="0" y="0"/>
          <a:ext cx="0" cy="0"/>
          <a:chOff x="0" y="0"/>
          <a:chExt cx="0" cy="0"/>
        </a:xfrm>
      </p:grpSpPr>
      <p:sp>
        <p:nvSpPr>
          <p:cNvPr id="394" name="Google Shape;394;g214507b1924_4_22: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95" name="Google Shape;395;g214507b1924_4_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9" name="Shape 409"/>
        <p:cNvGrpSpPr/>
        <p:nvPr/>
      </p:nvGrpSpPr>
      <p:grpSpPr>
        <a:xfrm>
          <a:off x="0" y="0"/>
          <a:ext cx="0" cy="0"/>
          <a:chOff x="0" y="0"/>
          <a:chExt cx="0" cy="0"/>
        </a:xfrm>
      </p:grpSpPr>
      <p:sp>
        <p:nvSpPr>
          <p:cNvPr id="410" name="Google Shape;410;g214507b1924_4_5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11" name="Google Shape;411;g214507b1924_4_5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0" name="Shape 420"/>
        <p:cNvGrpSpPr/>
        <p:nvPr/>
      </p:nvGrpSpPr>
      <p:grpSpPr>
        <a:xfrm>
          <a:off x="0" y="0"/>
          <a:ext cx="0" cy="0"/>
          <a:chOff x="0" y="0"/>
          <a:chExt cx="0" cy="0"/>
        </a:xfrm>
      </p:grpSpPr>
      <p:sp>
        <p:nvSpPr>
          <p:cNvPr id="421" name="Google Shape;421;g214507b1924_5_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22" name="Google Shape;422;g214507b1924_5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2" name="Shape 432"/>
        <p:cNvGrpSpPr/>
        <p:nvPr/>
      </p:nvGrpSpPr>
      <p:grpSpPr>
        <a:xfrm>
          <a:off x="0" y="0"/>
          <a:ext cx="0" cy="0"/>
          <a:chOff x="0" y="0"/>
          <a:chExt cx="0" cy="0"/>
        </a:xfrm>
      </p:grpSpPr>
      <p:sp>
        <p:nvSpPr>
          <p:cNvPr id="433" name="Google Shape;433;g214507b1924_4_4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434" name="Google Shape;434;g214507b1924_4_43: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35" name="Google Shape;435;g214507b1924_4_43: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9" name="Shape 449"/>
        <p:cNvGrpSpPr/>
        <p:nvPr/>
      </p:nvGrpSpPr>
      <p:grpSpPr>
        <a:xfrm>
          <a:off x="0" y="0"/>
          <a:ext cx="0" cy="0"/>
          <a:chOff x="0" y="0"/>
          <a:chExt cx="0" cy="0"/>
        </a:xfrm>
      </p:grpSpPr>
      <p:sp>
        <p:nvSpPr>
          <p:cNvPr id="450" name="Google Shape;450;g22bd1fe5eed_2_489: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51" name="Google Shape;451;g22bd1fe5eed_2_48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 name="Shape 120"/>
        <p:cNvGrpSpPr/>
        <p:nvPr/>
      </p:nvGrpSpPr>
      <p:grpSpPr>
        <a:xfrm>
          <a:off x="0" y="0"/>
          <a:ext cx="0" cy="0"/>
          <a:chOff x="0" y="0"/>
          <a:chExt cx="0" cy="0"/>
        </a:xfrm>
      </p:grpSpPr>
      <p:sp>
        <p:nvSpPr>
          <p:cNvPr id="121" name="Google Shape;121;g22be9c22f5d_3_16: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2" name="Google Shape;122;g22be9c22f5d_3_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3" name="Shape 463"/>
        <p:cNvGrpSpPr/>
        <p:nvPr/>
      </p:nvGrpSpPr>
      <p:grpSpPr>
        <a:xfrm>
          <a:off x="0" y="0"/>
          <a:ext cx="0" cy="0"/>
          <a:chOff x="0" y="0"/>
          <a:chExt cx="0" cy="0"/>
        </a:xfrm>
      </p:grpSpPr>
      <p:sp>
        <p:nvSpPr>
          <p:cNvPr id="464" name="Google Shape;464;g22bd1fe5eed_2_499: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ADD a qrcode with these questions </a:t>
            </a:r>
            <a:endParaRPr/>
          </a:p>
        </p:txBody>
      </p:sp>
      <p:sp>
        <p:nvSpPr>
          <p:cNvPr id="465" name="Google Shape;465;g22bd1fe5eed_2_49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5" name="Shape 475"/>
        <p:cNvGrpSpPr/>
        <p:nvPr/>
      </p:nvGrpSpPr>
      <p:grpSpPr>
        <a:xfrm>
          <a:off x="0" y="0"/>
          <a:ext cx="0" cy="0"/>
          <a:chOff x="0" y="0"/>
          <a:chExt cx="0" cy="0"/>
        </a:xfrm>
      </p:grpSpPr>
      <p:sp>
        <p:nvSpPr>
          <p:cNvPr id="476" name="Google Shape;476;g22be9c22f5d_3_3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77" name="Google Shape;477;g22be9c22f5d_3_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8" name="Shape 488"/>
        <p:cNvGrpSpPr/>
        <p:nvPr/>
      </p:nvGrpSpPr>
      <p:grpSpPr>
        <a:xfrm>
          <a:off x="0" y="0"/>
          <a:ext cx="0" cy="0"/>
          <a:chOff x="0" y="0"/>
          <a:chExt cx="0" cy="0"/>
        </a:xfrm>
      </p:grpSpPr>
      <p:sp>
        <p:nvSpPr>
          <p:cNvPr id="489" name="Google Shape;489;g23b05334122_0_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490" name="Google Shape;490;g23b05334122_0_1: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91" name="Google Shape;491;g23b05334122_0_1: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 name="Shape 132"/>
        <p:cNvGrpSpPr/>
        <p:nvPr/>
      </p:nvGrpSpPr>
      <p:grpSpPr>
        <a:xfrm>
          <a:off x="0" y="0"/>
          <a:ext cx="0" cy="0"/>
          <a:chOff x="0" y="0"/>
          <a:chExt cx="0" cy="0"/>
        </a:xfrm>
      </p:grpSpPr>
      <p:sp>
        <p:nvSpPr>
          <p:cNvPr id="133" name="Google Shape;133;p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4" name="Google Shape;134;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 name="Shape 145"/>
        <p:cNvGrpSpPr/>
        <p:nvPr/>
      </p:nvGrpSpPr>
      <p:grpSpPr>
        <a:xfrm>
          <a:off x="0" y="0"/>
          <a:ext cx="0" cy="0"/>
          <a:chOff x="0" y="0"/>
          <a:chExt cx="0" cy="0"/>
        </a:xfrm>
      </p:grpSpPr>
      <p:sp>
        <p:nvSpPr>
          <p:cNvPr id="146" name="Google Shape;146;g22bd1fe5eed_2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7" name="Google Shape;147;g22bd1fe5eed_2_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8" name="Shape 158"/>
        <p:cNvGrpSpPr/>
        <p:nvPr/>
      </p:nvGrpSpPr>
      <p:grpSpPr>
        <a:xfrm>
          <a:off x="0" y="0"/>
          <a:ext cx="0" cy="0"/>
          <a:chOff x="0" y="0"/>
          <a:chExt cx="0" cy="0"/>
        </a:xfrm>
      </p:grpSpPr>
      <p:sp>
        <p:nvSpPr>
          <p:cNvPr id="159" name="Google Shape;159;g22bd1fe5eed_2_17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0" name="Google Shape;160;g22bd1fe5eed_2_176: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3" name="Shape 173"/>
        <p:cNvGrpSpPr/>
        <p:nvPr/>
      </p:nvGrpSpPr>
      <p:grpSpPr>
        <a:xfrm>
          <a:off x="0" y="0"/>
          <a:ext cx="0" cy="0"/>
          <a:chOff x="0" y="0"/>
          <a:chExt cx="0" cy="0"/>
        </a:xfrm>
      </p:grpSpPr>
      <p:sp>
        <p:nvSpPr>
          <p:cNvPr id="174" name="Google Shape;174;g22bd1fe5eed_2_1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5" name="Google Shape;175;g22bd1fe5eed_2_123: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8" name="Shape 188"/>
        <p:cNvGrpSpPr/>
        <p:nvPr/>
      </p:nvGrpSpPr>
      <p:grpSpPr>
        <a:xfrm>
          <a:off x="0" y="0"/>
          <a:ext cx="0" cy="0"/>
          <a:chOff x="0" y="0"/>
          <a:chExt cx="0" cy="0"/>
        </a:xfrm>
      </p:grpSpPr>
      <p:sp>
        <p:nvSpPr>
          <p:cNvPr id="189" name="Google Shape;189;g22bd1fe5eed_2_238: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Yasmin </a:t>
            </a:r>
            <a:endParaRPr/>
          </a:p>
        </p:txBody>
      </p:sp>
      <p:sp>
        <p:nvSpPr>
          <p:cNvPr id="190" name="Google Shape;190;g22bd1fe5eed_2_23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1" name="Shape 201"/>
        <p:cNvGrpSpPr/>
        <p:nvPr/>
      </p:nvGrpSpPr>
      <p:grpSpPr>
        <a:xfrm>
          <a:off x="0" y="0"/>
          <a:ext cx="0" cy="0"/>
          <a:chOff x="0" y="0"/>
          <a:chExt cx="0" cy="0"/>
        </a:xfrm>
      </p:grpSpPr>
      <p:sp>
        <p:nvSpPr>
          <p:cNvPr id="202" name="Google Shape;202;g22bd1fe5eed_2_295: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3" name="Google Shape;203;g22bd1fe5eed_2_29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 name="Shape 15"/>
        <p:cNvGrpSpPr/>
        <p:nvPr/>
      </p:nvGrpSpPr>
      <p:grpSpPr>
        <a:xfrm>
          <a:off x="0" y="0"/>
          <a:ext cx="0" cy="0"/>
          <a:chOff x="0" y="0"/>
          <a:chExt cx="0" cy="0"/>
        </a:xfrm>
      </p:grpSpPr>
      <p:sp>
        <p:nvSpPr>
          <p:cNvPr id="16" name="Google Shape;16;p2"/>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 name="Google Shape;17;p2"/>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8" name="Google Shape;18;p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 name="Google Shape;19;p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 name="Google Shape;20;p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72" name="Shape 72"/>
        <p:cNvGrpSpPr/>
        <p:nvPr/>
      </p:nvGrpSpPr>
      <p:grpSpPr>
        <a:xfrm>
          <a:off x="0" y="0"/>
          <a:ext cx="0" cy="0"/>
          <a:chOff x="0" y="0"/>
          <a:chExt cx="0" cy="0"/>
        </a:xfrm>
      </p:grpSpPr>
      <p:sp>
        <p:nvSpPr>
          <p:cNvPr id="73" name="Google Shape;73;p1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4" name="Google Shape;74;p11"/>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5" name="Google Shape;75;p1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6" name="Google Shape;76;p1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7" name="Google Shape;77;p1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8" name="Shape 78"/>
        <p:cNvGrpSpPr/>
        <p:nvPr/>
      </p:nvGrpSpPr>
      <p:grpSpPr>
        <a:xfrm>
          <a:off x="0" y="0"/>
          <a:ext cx="0" cy="0"/>
          <a:chOff x="0" y="0"/>
          <a:chExt cx="0" cy="0"/>
        </a:xfrm>
      </p:grpSpPr>
      <p:sp>
        <p:nvSpPr>
          <p:cNvPr id="79" name="Google Shape;79;p12"/>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0" name="Google Shape;80;p12"/>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1" name="Google Shape;81;p1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2" name="Google Shape;82;p1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3" name="Google Shape;83;p1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84" name="Shape 84"/>
        <p:cNvGrpSpPr/>
        <p:nvPr/>
      </p:nvGrpSpPr>
      <p:grpSpPr>
        <a:xfrm>
          <a:off x="0" y="0"/>
          <a:ext cx="0" cy="0"/>
          <a:chOff x="0" y="0"/>
          <a:chExt cx="0" cy="0"/>
        </a:xfrm>
      </p:grpSpPr>
      <p:sp>
        <p:nvSpPr>
          <p:cNvPr id="85" name="Google Shape;85;p13"/>
          <p:cNvSpPr txBox="1"/>
          <p:nvPr>
            <p:ph type="title"/>
          </p:nvPr>
        </p:nvSpPr>
        <p:spPr>
          <a:xfrm>
            <a:off x="415600" y="593367"/>
            <a:ext cx="11360700" cy="763500"/>
          </a:xfrm>
          <a:prstGeom prst="rect">
            <a:avLst/>
          </a:prstGeom>
        </p:spPr>
        <p:txBody>
          <a:bodyPr anchorCtr="0" anchor="ctr" bIns="45700" lIns="91425" spcFirstLastPara="1" rIns="91425" wrap="square" tIns="45700">
            <a:normAutofit/>
          </a:bodyPr>
          <a:lstStyle>
            <a:lvl1pPr lvl="0" rtl="0">
              <a:spcBef>
                <a:spcPts val="0"/>
              </a:spcBef>
              <a:spcAft>
                <a:spcPts val="0"/>
              </a:spcAft>
              <a:buSzPts val="4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86" name="Google Shape;86;p13"/>
          <p:cNvSpPr txBox="1"/>
          <p:nvPr>
            <p:ph idx="1" type="body"/>
          </p:nvPr>
        </p:nvSpPr>
        <p:spPr>
          <a:xfrm>
            <a:off x="415600" y="1536633"/>
            <a:ext cx="5333100" cy="4555200"/>
          </a:xfrm>
          <a:prstGeom prst="rect">
            <a:avLst/>
          </a:prstGeom>
        </p:spPr>
        <p:txBody>
          <a:bodyPr anchorCtr="0" anchor="t" bIns="45700" lIns="91425" spcFirstLastPara="1" rIns="91425" wrap="square" tIns="45700">
            <a:normAutofit/>
          </a:bodyPr>
          <a:lstStyle>
            <a:lvl1pPr indent="-349250" lvl="0" marL="457200" rtl="0">
              <a:spcBef>
                <a:spcPts val="1000"/>
              </a:spcBef>
              <a:spcAft>
                <a:spcPts val="0"/>
              </a:spcAft>
              <a:buSzPts val="1900"/>
              <a:buChar char="•"/>
              <a:defRPr sz="1900"/>
            </a:lvl1pPr>
            <a:lvl2pPr indent="-330200" lvl="1" marL="914400" rtl="0">
              <a:spcBef>
                <a:spcPts val="500"/>
              </a:spcBef>
              <a:spcAft>
                <a:spcPts val="0"/>
              </a:spcAft>
              <a:buSzPts val="1600"/>
              <a:buChar char="•"/>
              <a:defRPr sz="1600"/>
            </a:lvl2pPr>
            <a:lvl3pPr indent="-330200" lvl="2" marL="1371600" rtl="0">
              <a:spcBef>
                <a:spcPts val="500"/>
              </a:spcBef>
              <a:spcAft>
                <a:spcPts val="0"/>
              </a:spcAft>
              <a:buSzPts val="1600"/>
              <a:buChar char="•"/>
              <a:defRPr sz="1600"/>
            </a:lvl3pPr>
            <a:lvl4pPr indent="-330200" lvl="3" marL="1828800" rtl="0">
              <a:spcBef>
                <a:spcPts val="500"/>
              </a:spcBef>
              <a:spcAft>
                <a:spcPts val="0"/>
              </a:spcAft>
              <a:buSzPts val="1600"/>
              <a:buChar char="•"/>
              <a:defRPr sz="1600"/>
            </a:lvl4pPr>
            <a:lvl5pPr indent="-330200" lvl="4" marL="2286000" rtl="0">
              <a:spcBef>
                <a:spcPts val="500"/>
              </a:spcBef>
              <a:spcAft>
                <a:spcPts val="0"/>
              </a:spcAft>
              <a:buSzPts val="1600"/>
              <a:buChar char="•"/>
              <a:defRPr sz="1600"/>
            </a:lvl5pPr>
            <a:lvl6pPr indent="-330200" lvl="5" marL="2743200" rtl="0">
              <a:spcBef>
                <a:spcPts val="500"/>
              </a:spcBef>
              <a:spcAft>
                <a:spcPts val="0"/>
              </a:spcAft>
              <a:buSzPts val="1600"/>
              <a:buChar char="•"/>
              <a:defRPr sz="1600"/>
            </a:lvl6pPr>
            <a:lvl7pPr indent="-330200" lvl="6" marL="3200400" rtl="0">
              <a:spcBef>
                <a:spcPts val="500"/>
              </a:spcBef>
              <a:spcAft>
                <a:spcPts val="0"/>
              </a:spcAft>
              <a:buSzPts val="1600"/>
              <a:buChar char="•"/>
              <a:defRPr sz="1600"/>
            </a:lvl7pPr>
            <a:lvl8pPr indent="-330200" lvl="7" marL="3657600" rtl="0">
              <a:spcBef>
                <a:spcPts val="500"/>
              </a:spcBef>
              <a:spcAft>
                <a:spcPts val="0"/>
              </a:spcAft>
              <a:buSzPts val="1600"/>
              <a:buChar char="•"/>
              <a:defRPr sz="1600"/>
            </a:lvl8pPr>
            <a:lvl9pPr indent="-330200" lvl="8" marL="4114800" rtl="0">
              <a:spcBef>
                <a:spcPts val="500"/>
              </a:spcBef>
              <a:spcAft>
                <a:spcPts val="0"/>
              </a:spcAft>
              <a:buSzPts val="1600"/>
              <a:buChar char="•"/>
              <a:defRPr sz="1600"/>
            </a:lvl9pPr>
          </a:lstStyle>
          <a:p/>
        </p:txBody>
      </p:sp>
      <p:sp>
        <p:nvSpPr>
          <p:cNvPr id="87" name="Google Shape;87;p13"/>
          <p:cNvSpPr txBox="1"/>
          <p:nvPr>
            <p:ph idx="2" type="body"/>
          </p:nvPr>
        </p:nvSpPr>
        <p:spPr>
          <a:xfrm>
            <a:off x="6443200" y="1536633"/>
            <a:ext cx="5333100" cy="4555200"/>
          </a:xfrm>
          <a:prstGeom prst="rect">
            <a:avLst/>
          </a:prstGeom>
        </p:spPr>
        <p:txBody>
          <a:bodyPr anchorCtr="0" anchor="t" bIns="45700" lIns="91425" spcFirstLastPara="1" rIns="91425" wrap="square" tIns="45700">
            <a:normAutofit/>
          </a:bodyPr>
          <a:lstStyle>
            <a:lvl1pPr indent="-349250" lvl="0" marL="457200" rtl="0">
              <a:spcBef>
                <a:spcPts val="1000"/>
              </a:spcBef>
              <a:spcAft>
                <a:spcPts val="0"/>
              </a:spcAft>
              <a:buSzPts val="1900"/>
              <a:buChar char="•"/>
              <a:defRPr sz="1900"/>
            </a:lvl1pPr>
            <a:lvl2pPr indent="-330200" lvl="1" marL="914400" rtl="0">
              <a:spcBef>
                <a:spcPts val="500"/>
              </a:spcBef>
              <a:spcAft>
                <a:spcPts val="0"/>
              </a:spcAft>
              <a:buSzPts val="1600"/>
              <a:buChar char="•"/>
              <a:defRPr sz="1600"/>
            </a:lvl2pPr>
            <a:lvl3pPr indent="-330200" lvl="2" marL="1371600" rtl="0">
              <a:spcBef>
                <a:spcPts val="500"/>
              </a:spcBef>
              <a:spcAft>
                <a:spcPts val="0"/>
              </a:spcAft>
              <a:buSzPts val="1600"/>
              <a:buChar char="•"/>
              <a:defRPr sz="1600"/>
            </a:lvl3pPr>
            <a:lvl4pPr indent="-330200" lvl="3" marL="1828800" rtl="0">
              <a:spcBef>
                <a:spcPts val="500"/>
              </a:spcBef>
              <a:spcAft>
                <a:spcPts val="0"/>
              </a:spcAft>
              <a:buSzPts val="1600"/>
              <a:buChar char="•"/>
              <a:defRPr sz="1600"/>
            </a:lvl4pPr>
            <a:lvl5pPr indent="-330200" lvl="4" marL="2286000" rtl="0">
              <a:spcBef>
                <a:spcPts val="500"/>
              </a:spcBef>
              <a:spcAft>
                <a:spcPts val="0"/>
              </a:spcAft>
              <a:buSzPts val="1600"/>
              <a:buChar char="•"/>
              <a:defRPr sz="1600"/>
            </a:lvl5pPr>
            <a:lvl6pPr indent="-330200" lvl="5" marL="2743200" rtl="0">
              <a:spcBef>
                <a:spcPts val="500"/>
              </a:spcBef>
              <a:spcAft>
                <a:spcPts val="0"/>
              </a:spcAft>
              <a:buSzPts val="1600"/>
              <a:buChar char="•"/>
              <a:defRPr sz="1600"/>
            </a:lvl6pPr>
            <a:lvl7pPr indent="-330200" lvl="6" marL="3200400" rtl="0">
              <a:spcBef>
                <a:spcPts val="500"/>
              </a:spcBef>
              <a:spcAft>
                <a:spcPts val="0"/>
              </a:spcAft>
              <a:buSzPts val="1600"/>
              <a:buChar char="•"/>
              <a:defRPr sz="1600"/>
            </a:lvl7pPr>
            <a:lvl8pPr indent="-330200" lvl="7" marL="3657600" rtl="0">
              <a:spcBef>
                <a:spcPts val="500"/>
              </a:spcBef>
              <a:spcAft>
                <a:spcPts val="0"/>
              </a:spcAft>
              <a:buSzPts val="1600"/>
              <a:buChar char="•"/>
              <a:defRPr sz="1600"/>
            </a:lvl8pPr>
            <a:lvl9pPr indent="-330200" lvl="8" marL="4114800" rtl="0">
              <a:spcBef>
                <a:spcPts val="500"/>
              </a:spcBef>
              <a:spcAft>
                <a:spcPts val="0"/>
              </a:spcAft>
              <a:buSzPts val="1600"/>
              <a:buChar char="•"/>
              <a:defRPr sz="1600"/>
            </a:lvl9pPr>
          </a:lstStyle>
          <a:p/>
        </p:txBody>
      </p:sp>
      <p:sp>
        <p:nvSpPr>
          <p:cNvPr id="88" name="Google Shape;88;p13"/>
          <p:cNvSpPr txBox="1"/>
          <p:nvPr>
            <p:ph idx="12" type="sldNum"/>
          </p:nvPr>
        </p:nvSpPr>
        <p:spPr>
          <a:xfrm>
            <a:off x="11296610" y="6217622"/>
            <a:ext cx="731700" cy="524700"/>
          </a:xfrm>
          <a:prstGeom prst="rect">
            <a:avLst/>
          </a:prstGeom>
        </p:spPr>
        <p:txBody>
          <a:bodyPr anchorCtr="0" anchor="ctr" bIns="45700" lIns="91425" spcFirstLastPara="1" rIns="91425" wrap="square" tIns="4570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89" name="Shape 89"/>
        <p:cNvGrpSpPr/>
        <p:nvPr/>
      </p:nvGrpSpPr>
      <p:grpSpPr>
        <a:xfrm>
          <a:off x="0" y="0"/>
          <a:ext cx="0" cy="0"/>
          <a:chOff x="0" y="0"/>
          <a:chExt cx="0" cy="0"/>
        </a:xfrm>
      </p:grpSpPr>
      <p:sp>
        <p:nvSpPr>
          <p:cNvPr id="90" name="Google Shape;90;p14"/>
          <p:cNvSpPr txBox="1"/>
          <p:nvPr>
            <p:ph type="title"/>
          </p:nvPr>
        </p:nvSpPr>
        <p:spPr>
          <a:xfrm>
            <a:off x="415600" y="593367"/>
            <a:ext cx="11360700" cy="763500"/>
          </a:xfrm>
          <a:prstGeom prst="rect">
            <a:avLst/>
          </a:prstGeom>
        </p:spPr>
        <p:txBody>
          <a:bodyPr anchorCtr="0" anchor="ctr" bIns="45700" lIns="91425" spcFirstLastPara="1" rIns="91425" wrap="square" tIns="45700">
            <a:normAutofit/>
          </a:bodyPr>
          <a:lstStyle>
            <a:lvl1pPr lvl="0" rtl="0">
              <a:spcBef>
                <a:spcPts val="0"/>
              </a:spcBef>
              <a:spcAft>
                <a:spcPts val="0"/>
              </a:spcAft>
              <a:buSzPts val="4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91" name="Google Shape;91;p14"/>
          <p:cNvSpPr txBox="1"/>
          <p:nvPr>
            <p:ph idx="1" type="body"/>
          </p:nvPr>
        </p:nvSpPr>
        <p:spPr>
          <a:xfrm>
            <a:off x="415600" y="1536633"/>
            <a:ext cx="11360700" cy="4555200"/>
          </a:xfrm>
          <a:prstGeom prst="rect">
            <a:avLst/>
          </a:prstGeom>
        </p:spPr>
        <p:txBody>
          <a:bodyPr anchorCtr="0" anchor="t" bIns="45700" lIns="91425" spcFirstLastPara="1" rIns="91425" wrap="square" tIns="45700">
            <a:normAutofit/>
          </a:bodyPr>
          <a:lstStyle>
            <a:lvl1pPr indent="-406400" lvl="0" marL="457200" rtl="0">
              <a:spcBef>
                <a:spcPts val="1000"/>
              </a:spcBef>
              <a:spcAft>
                <a:spcPts val="0"/>
              </a:spcAft>
              <a:buSzPts val="2800"/>
              <a:buChar char="•"/>
              <a:defRPr/>
            </a:lvl1pPr>
            <a:lvl2pPr indent="-381000" lvl="1" marL="914400" rtl="0">
              <a:spcBef>
                <a:spcPts val="500"/>
              </a:spcBef>
              <a:spcAft>
                <a:spcPts val="0"/>
              </a:spcAft>
              <a:buSzPts val="2400"/>
              <a:buChar char="•"/>
              <a:defRPr/>
            </a:lvl2pPr>
            <a:lvl3pPr indent="-355600" lvl="2" marL="1371600" rtl="0">
              <a:spcBef>
                <a:spcPts val="500"/>
              </a:spcBef>
              <a:spcAft>
                <a:spcPts val="0"/>
              </a:spcAft>
              <a:buSzPts val="2000"/>
              <a:buChar char="•"/>
              <a:defRPr/>
            </a:lvl3pPr>
            <a:lvl4pPr indent="-342900" lvl="3" marL="1828800" rtl="0">
              <a:spcBef>
                <a:spcPts val="500"/>
              </a:spcBef>
              <a:spcAft>
                <a:spcPts val="0"/>
              </a:spcAft>
              <a:buSzPts val="1800"/>
              <a:buChar char="•"/>
              <a:defRPr/>
            </a:lvl4pPr>
            <a:lvl5pPr indent="-342900" lvl="4" marL="2286000" rtl="0">
              <a:spcBef>
                <a:spcPts val="500"/>
              </a:spcBef>
              <a:spcAft>
                <a:spcPts val="0"/>
              </a:spcAft>
              <a:buSzPts val="1800"/>
              <a:buChar char="•"/>
              <a:defRPr/>
            </a:lvl5pPr>
            <a:lvl6pPr indent="-342900" lvl="5" marL="2743200" rtl="0">
              <a:spcBef>
                <a:spcPts val="500"/>
              </a:spcBef>
              <a:spcAft>
                <a:spcPts val="0"/>
              </a:spcAft>
              <a:buSzPts val="1800"/>
              <a:buChar char="•"/>
              <a:defRPr/>
            </a:lvl6pPr>
            <a:lvl7pPr indent="-342900" lvl="6" marL="3200400" rtl="0">
              <a:spcBef>
                <a:spcPts val="500"/>
              </a:spcBef>
              <a:spcAft>
                <a:spcPts val="0"/>
              </a:spcAft>
              <a:buSzPts val="1800"/>
              <a:buChar char="•"/>
              <a:defRPr/>
            </a:lvl7pPr>
            <a:lvl8pPr indent="-342900" lvl="7" marL="3657600" rtl="0">
              <a:spcBef>
                <a:spcPts val="500"/>
              </a:spcBef>
              <a:spcAft>
                <a:spcPts val="0"/>
              </a:spcAft>
              <a:buSzPts val="1800"/>
              <a:buChar char="•"/>
              <a:defRPr/>
            </a:lvl8pPr>
            <a:lvl9pPr indent="-342900" lvl="8" marL="4114800" rtl="0">
              <a:spcBef>
                <a:spcPts val="500"/>
              </a:spcBef>
              <a:spcAft>
                <a:spcPts val="0"/>
              </a:spcAft>
              <a:buSzPts val="1800"/>
              <a:buChar char="•"/>
              <a:defRPr/>
            </a:lvl9pPr>
          </a:lstStyle>
          <a:p/>
        </p:txBody>
      </p:sp>
      <p:sp>
        <p:nvSpPr>
          <p:cNvPr id="92" name="Google Shape;92;p14"/>
          <p:cNvSpPr txBox="1"/>
          <p:nvPr>
            <p:ph idx="12" type="sldNum"/>
          </p:nvPr>
        </p:nvSpPr>
        <p:spPr>
          <a:xfrm>
            <a:off x="11296610" y="6217622"/>
            <a:ext cx="731700" cy="524700"/>
          </a:xfrm>
          <a:prstGeom prst="rect">
            <a:avLst/>
          </a:prstGeom>
        </p:spPr>
        <p:txBody>
          <a:bodyPr anchorCtr="0" anchor="ctr" bIns="45700" lIns="91425" spcFirstLastPara="1" rIns="91425" wrap="square" tIns="4570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1" name="Shape 21"/>
        <p:cNvGrpSpPr/>
        <p:nvPr/>
      </p:nvGrpSpPr>
      <p:grpSpPr>
        <a:xfrm>
          <a:off x="0" y="0"/>
          <a:ext cx="0" cy="0"/>
          <a:chOff x="0" y="0"/>
          <a:chExt cx="0" cy="0"/>
        </a:xfrm>
      </p:grpSpPr>
      <p:sp>
        <p:nvSpPr>
          <p:cNvPr id="22" name="Google Shape;22;p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 name="Google Shape;23;p3"/>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 name="Google Shape;24;p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 name="Google Shape;25;p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 name="Google Shape;26;p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27" name="Shape 27"/>
        <p:cNvGrpSpPr/>
        <p:nvPr/>
      </p:nvGrpSpPr>
      <p:grpSpPr>
        <a:xfrm>
          <a:off x="0" y="0"/>
          <a:ext cx="0" cy="0"/>
          <a:chOff x="0" y="0"/>
          <a:chExt cx="0" cy="0"/>
        </a:xfrm>
      </p:grpSpPr>
      <p:sp>
        <p:nvSpPr>
          <p:cNvPr id="28" name="Google Shape;28;p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9" name="Google Shape;29;p4"/>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0" name="Google Shape;30;p4"/>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1" name="Google Shape;31;p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 name="Google Shape;32;p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3" name="Google Shape;33;p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34" name="Shape 34"/>
        <p:cNvGrpSpPr/>
        <p:nvPr/>
      </p:nvGrpSpPr>
      <p:grpSpPr>
        <a:xfrm>
          <a:off x="0" y="0"/>
          <a:ext cx="0" cy="0"/>
          <a:chOff x="0" y="0"/>
          <a:chExt cx="0" cy="0"/>
        </a:xfrm>
      </p:grpSpPr>
      <p:sp>
        <p:nvSpPr>
          <p:cNvPr id="35" name="Google Shape;35;p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6" name="Google Shape;36;p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7" name="Google Shape;37;p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38" name="Shape 38"/>
        <p:cNvGrpSpPr/>
        <p:nvPr/>
      </p:nvGrpSpPr>
      <p:grpSpPr>
        <a:xfrm>
          <a:off x="0" y="0"/>
          <a:ext cx="0" cy="0"/>
          <a:chOff x="0" y="0"/>
          <a:chExt cx="0" cy="0"/>
        </a:xfrm>
      </p:grpSpPr>
      <p:sp>
        <p:nvSpPr>
          <p:cNvPr id="39" name="Google Shape;39;p6"/>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0" name="Google Shape;40;p6"/>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41" name="Google Shape;41;p6"/>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42" name="Google Shape;42;p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3" name="Google Shape;43;p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4" name="Google Shape;44;p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45" name="Shape 45"/>
        <p:cNvGrpSpPr/>
        <p:nvPr/>
      </p:nvGrpSpPr>
      <p:grpSpPr>
        <a:xfrm>
          <a:off x="0" y="0"/>
          <a:ext cx="0" cy="0"/>
          <a:chOff x="0" y="0"/>
          <a:chExt cx="0" cy="0"/>
        </a:xfrm>
      </p:grpSpPr>
      <p:sp>
        <p:nvSpPr>
          <p:cNvPr id="46" name="Google Shape;46;p7"/>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7" name="Google Shape;47;p7"/>
          <p:cNvSpPr/>
          <p:nvPr>
            <p:ph idx="2" type="pic"/>
          </p:nvPr>
        </p:nvSpPr>
        <p:spPr>
          <a:xfrm>
            <a:off x="5183188" y="987425"/>
            <a:ext cx="6172200" cy="4873625"/>
          </a:xfrm>
          <a:prstGeom prst="rect">
            <a:avLst/>
          </a:prstGeom>
          <a:noFill/>
          <a:ln>
            <a:noFill/>
          </a:ln>
        </p:spPr>
      </p:sp>
      <p:sp>
        <p:nvSpPr>
          <p:cNvPr id="48" name="Google Shape;48;p7"/>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49" name="Google Shape;49;p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0" name="Google Shape;50;p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1" name="Google Shape;51;p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52" name="Shape 52"/>
        <p:cNvGrpSpPr/>
        <p:nvPr/>
      </p:nvGrpSpPr>
      <p:grpSpPr>
        <a:xfrm>
          <a:off x="0" y="0"/>
          <a:ext cx="0" cy="0"/>
          <a:chOff x="0" y="0"/>
          <a:chExt cx="0" cy="0"/>
        </a:xfrm>
      </p:grpSpPr>
      <p:sp>
        <p:nvSpPr>
          <p:cNvPr id="53" name="Google Shape;53;p8"/>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4" name="Google Shape;54;p8"/>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55" name="Google Shape;55;p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6" name="Google Shape;56;p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7" name="Google Shape;57;p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58" name="Shape 58"/>
        <p:cNvGrpSpPr/>
        <p:nvPr/>
      </p:nvGrpSpPr>
      <p:grpSpPr>
        <a:xfrm>
          <a:off x="0" y="0"/>
          <a:ext cx="0" cy="0"/>
          <a:chOff x="0" y="0"/>
          <a:chExt cx="0" cy="0"/>
        </a:xfrm>
      </p:grpSpPr>
      <p:sp>
        <p:nvSpPr>
          <p:cNvPr id="59" name="Google Shape;59;p9"/>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0" name="Google Shape;60;p9"/>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61" name="Google Shape;61;p9"/>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2" name="Google Shape;62;p9"/>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63" name="Google Shape;63;p9"/>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4" name="Google Shape;64;p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5" name="Google Shape;65;p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6" name="Google Shape;66;p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67" name="Shape 67"/>
        <p:cNvGrpSpPr/>
        <p:nvPr/>
      </p:nvGrpSpPr>
      <p:grpSpPr>
        <a:xfrm>
          <a:off x="0" y="0"/>
          <a:ext cx="0" cy="0"/>
          <a:chOff x="0" y="0"/>
          <a:chExt cx="0" cy="0"/>
        </a:xfrm>
      </p:grpSpPr>
      <p:sp>
        <p:nvSpPr>
          <p:cNvPr id="68" name="Google Shape;68;p10"/>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9" name="Google Shape;69;p1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0" name="Google Shape;70;p1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1" name="Google Shape;71;p1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 name="Google Shape;11;p1"/>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 name="Google Shape;12;p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3" name="Google Shape;13;p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4" name="Google Shape;14;p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 Id="rId4" Type="http://schemas.openxmlformats.org/officeDocument/2006/relationships/image" Target="../media/image8.png"/><Relationship Id="rId5" Type="http://schemas.openxmlformats.org/officeDocument/2006/relationships/image" Target="../media/image2.png"/><Relationship Id="rId6" Type="http://schemas.openxmlformats.org/officeDocument/2006/relationships/image" Target="../media/image16.png"/><Relationship Id="rId7" Type="http://schemas.openxmlformats.org/officeDocument/2006/relationships/image" Target="../media/image5.png"/><Relationship Id="rId8"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xml"/><Relationship Id="rId3" Type="http://schemas.openxmlformats.org/officeDocument/2006/relationships/image" Target="../media/image8.png"/><Relationship Id="rId4" Type="http://schemas.openxmlformats.org/officeDocument/2006/relationships/image" Target="../media/image2.png"/><Relationship Id="rId5" Type="http://schemas.openxmlformats.org/officeDocument/2006/relationships/image" Target="../media/image16.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1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xml"/><Relationship Id="rId3" Type="http://schemas.openxmlformats.org/officeDocument/2006/relationships/image" Target="../media/image8.png"/><Relationship Id="rId4" Type="http://schemas.openxmlformats.org/officeDocument/2006/relationships/image" Target="../media/image2.png"/><Relationship Id="rId5" Type="http://schemas.openxmlformats.org/officeDocument/2006/relationships/image" Target="../media/image16.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1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2.xml"/><Relationship Id="rId3" Type="http://schemas.openxmlformats.org/officeDocument/2006/relationships/image" Target="../media/image8.png"/><Relationship Id="rId4" Type="http://schemas.openxmlformats.org/officeDocument/2006/relationships/image" Target="../media/image2.png"/><Relationship Id="rId5" Type="http://schemas.openxmlformats.org/officeDocument/2006/relationships/image" Target="../media/image16.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2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3.xml"/><Relationship Id="rId3" Type="http://schemas.openxmlformats.org/officeDocument/2006/relationships/image" Target="../media/image8.png"/><Relationship Id="rId4" Type="http://schemas.openxmlformats.org/officeDocument/2006/relationships/image" Target="../media/image2.png"/><Relationship Id="rId5" Type="http://schemas.openxmlformats.org/officeDocument/2006/relationships/image" Target="../media/image16.png"/><Relationship Id="rId6" Type="http://schemas.openxmlformats.org/officeDocument/2006/relationships/image" Target="../media/image5.png"/><Relationship Id="rId7" Type="http://schemas.openxmlformats.org/officeDocument/2006/relationships/image" Target="../media/image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4.xml"/><Relationship Id="rId3" Type="http://schemas.openxmlformats.org/officeDocument/2006/relationships/image" Target="../media/image8.png"/><Relationship Id="rId4" Type="http://schemas.openxmlformats.org/officeDocument/2006/relationships/image" Target="../media/image2.png"/><Relationship Id="rId5" Type="http://schemas.openxmlformats.org/officeDocument/2006/relationships/image" Target="../media/image16.png"/><Relationship Id="rId6" Type="http://schemas.openxmlformats.org/officeDocument/2006/relationships/image" Target="../media/image5.png"/><Relationship Id="rId7" Type="http://schemas.openxmlformats.org/officeDocument/2006/relationships/image" Target="../media/image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5.xml"/><Relationship Id="rId3" Type="http://schemas.openxmlformats.org/officeDocument/2006/relationships/image" Target="../media/image8.png"/><Relationship Id="rId4" Type="http://schemas.openxmlformats.org/officeDocument/2006/relationships/image" Target="../media/image2.png"/><Relationship Id="rId5" Type="http://schemas.openxmlformats.org/officeDocument/2006/relationships/image" Target="../media/image16.png"/><Relationship Id="rId6" Type="http://schemas.openxmlformats.org/officeDocument/2006/relationships/image" Target="../media/image5.png"/><Relationship Id="rId7" Type="http://schemas.openxmlformats.org/officeDocument/2006/relationships/image" Target="../media/image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8.png"/><Relationship Id="rId4" Type="http://schemas.openxmlformats.org/officeDocument/2006/relationships/image" Target="../media/image2.png"/><Relationship Id="rId5" Type="http://schemas.openxmlformats.org/officeDocument/2006/relationships/image" Target="../media/image16.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26.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34.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29.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25.jpg"/><Relationship Id="rId4" Type="http://schemas.openxmlformats.org/officeDocument/2006/relationships/image" Target="../media/image3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8.png"/><Relationship Id="rId4" Type="http://schemas.openxmlformats.org/officeDocument/2006/relationships/image" Target="../media/image2.png"/><Relationship Id="rId5" Type="http://schemas.openxmlformats.org/officeDocument/2006/relationships/image" Target="../media/image16.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32.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21.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1.xml"/><Relationship Id="rId3" Type="http://schemas.openxmlformats.org/officeDocument/2006/relationships/image" Target="../media/image20.png"/><Relationship Id="rId4" Type="http://schemas.openxmlformats.org/officeDocument/2006/relationships/image" Target="../media/image18.png"/><Relationship Id="rId5" Type="http://schemas.openxmlformats.org/officeDocument/2006/relationships/image" Target="../media/image31.png"/><Relationship Id="rId6" Type="http://schemas.openxmlformats.org/officeDocument/2006/relationships/image" Target="../media/image53.png"/><Relationship Id="rId7" Type="http://schemas.openxmlformats.org/officeDocument/2006/relationships/image" Target="../media/image28.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2.xml"/><Relationship Id="rId3" Type="http://schemas.openxmlformats.org/officeDocument/2006/relationships/image" Target="../media/image8.png"/><Relationship Id="rId4" Type="http://schemas.openxmlformats.org/officeDocument/2006/relationships/image" Target="../media/image2.png"/><Relationship Id="rId5" Type="http://schemas.openxmlformats.org/officeDocument/2006/relationships/image" Target="../media/image16.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27.png"/></Relationships>
</file>

<file path=ppt/slides/_rels/slide23.xml.rels><?xml version="1.0" encoding="UTF-8" standalone="yes"?><Relationships xmlns="http://schemas.openxmlformats.org/package/2006/relationships"><Relationship Id="rId10" Type="http://schemas.openxmlformats.org/officeDocument/2006/relationships/image" Target="../media/image37.png"/><Relationship Id="rId1" Type="http://schemas.openxmlformats.org/officeDocument/2006/relationships/slideLayout" Target="../slideLayouts/slideLayout4.xml"/><Relationship Id="rId2" Type="http://schemas.openxmlformats.org/officeDocument/2006/relationships/notesSlide" Target="../notesSlides/notesSlide23.xml"/><Relationship Id="rId3" Type="http://schemas.openxmlformats.org/officeDocument/2006/relationships/image" Target="../media/image41.png"/><Relationship Id="rId4" Type="http://schemas.openxmlformats.org/officeDocument/2006/relationships/image" Target="../media/image8.png"/><Relationship Id="rId9" Type="http://schemas.openxmlformats.org/officeDocument/2006/relationships/image" Target="../media/image33.png"/><Relationship Id="rId5" Type="http://schemas.openxmlformats.org/officeDocument/2006/relationships/image" Target="../media/image2.png"/><Relationship Id="rId6" Type="http://schemas.openxmlformats.org/officeDocument/2006/relationships/image" Target="../media/image16.png"/><Relationship Id="rId7" Type="http://schemas.openxmlformats.org/officeDocument/2006/relationships/image" Target="../media/image5.png"/><Relationship Id="rId8" Type="http://schemas.openxmlformats.org/officeDocument/2006/relationships/image" Target="../media/image6.png"/></Relationships>
</file>

<file path=ppt/slides/_rels/slide24.xml.rels><?xml version="1.0" encoding="UTF-8" standalone="yes"?><Relationships xmlns="http://schemas.openxmlformats.org/package/2006/relationships"><Relationship Id="rId10" Type="http://schemas.openxmlformats.org/officeDocument/2006/relationships/image" Target="../media/image36.png"/><Relationship Id="rId1" Type="http://schemas.openxmlformats.org/officeDocument/2006/relationships/slideLayout" Target="../slideLayouts/slideLayout4.xml"/><Relationship Id="rId2" Type="http://schemas.openxmlformats.org/officeDocument/2006/relationships/notesSlide" Target="../notesSlides/notesSlide24.xml"/><Relationship Id="rId3" Type="http://schemas.openxmlformats.org/officeDocument/2006/relationships/image" Target="../media/image30.png"/><Relationship Id="rId4" Type="http://schemas.openxmlformats.org/officeDocument/2006/relationships/image" Target="../media/image8.png"/><Relationship Id="rId9" Type="http://schemas.openxmlformats.org/officeDocument/2006/relationships/image" Target="../media/image40.png"/><Relationship Id="rId5" Type="http://schemas.openxmlformats.org/officeDocument/2006/relationships/image" Target="../media/image2.png"/><Relationship Id="rId6" Type="http://schemas.openxmlformats.org/officeDocument/2006/relationships/image" Target="../media/image16.png"/><Relationship Id="rId7" Type="http://schemas.openxmlformats.org/officeDocument/2006/relationships/image" Target="../media/image5.png"/><Relationship Id="rId8" Type="http://schemas.openxmlformats.org/officeDocument/2006/relationships/image" Target="../media/image6.png"/></Relationships>
</file>

<file path=ppt/slides/_rels/slide25.xml.rels><?xml version="1.0" encoding="UTF-8" standalone="yes"?><Relationships xmlns="http://schemas.openxmlformats.org/package/2006/relationships"><Relationship Id="rId10" Type="http://schemas.openxmlformats.org/officeDocument/2006/relationships/image" Target="../media/image36.png"/><Relationship Id="rId1" Type="http://schemas.openxmlformats.org/officeDocument/2006/relationships/slideLayout" Target="../slideLayouts/slideLayout4.xml"/><Relationship Id="rId2" Type="http://schemas.openxmlformats.org/officeDocument/2006/relationships/notesSlide" Target="../notesSlides/notesSlide25.xml"/><Relationship Id="rId3" Type="http://schemas.openxmlformats.org/officeDocument/2006/relationships/image" Target="../media/image42.png"/><Relationship Id="rId4" Type="http://schemas.openxmlformats.org/officeDocument/2006/relationships/image" Target="../media/image39.png"/><Relationship Id="rId9" Type="http://schemas.openxmlformats.org/officeDocument/2006/relationships/image" Target="../media/image6.png"/><Relationship Id="rId5" Type="http://schemas.openxmlformats.org/officeDocument/2006/relationships/image" Target="../media/image8.png"/><Relationship Id="rId6" Type="http://schemas.openxmlformats.org/officeDocument/2006/relationships/image" Target="../media/image2.png"/><Relationship Id="rId7" Type="http://schemas.openxmlformats.org/officeDocument/2006/relationships/image" Target="../media/image16.png"/><Relationship Id="rId8" Type="http://schemas.openxmlformats.org/officeDocument/2006/relationships/image" Target="../media/image5.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6.xml"/><Relationship Id="rId3" Type="http://schemas.openxmlformats.org/officeDocument/2006/relationships/image" Target="../media/image8.png"/><Relationship Id="rId4" Type="http://schemas.openxmlformats.org/officeDocument/2006/relationships/image" Target="../media/image2.png"/><Relationship Id="rId5" Type="http://schemas.openxmlformats.org/officeDocument/2006/relationships/image" Target="../media/image16.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45.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7.xml"/><Relationship Id="rId3"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47.png"/><Relationship Id="rId5" Type="http://schemas.openxmlformats.org/officeDocument/2006/relationships/image" Target="../media/image16.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49.png"/></Relationships>
</file>

<file path=ppt/slides/_rels/slide28.xml.rels><?xml version="1.0" encoding="UTF-8" standalone="yes"?><Relationships xmlns="http://schemas.openxmlformats.org/package/2006/relationships"><Relationship Id="rId11" Type="http://schemas.openxmlformats.org/officeDocument/2006/relationships/image" Target="../media/image5.png"/><Relationship Id="rId10" Type="http://schemas.openxmlformats.org/officeDocument/2006/relationships/image" Target="../media/image16.png"/><Relationship Id="rId12" Type="http://schemas.openxmlformats.org/officeDocument/2006/relationships/image" Target="../media/image6.png"/><Relationship Id="rId1" Type="http://schemas.openxmlformats.org/officeDocument/2006/relationships/slideLayout" Target="../slideLayouts/slideLayout9.xml"/><Relationship Id="rId2" Type="http://schemas.openxmlformats.org/officeDocument/2006/relationships/notesSlide" Target="../notesSlides/notesSlide28.xml"/><Relationship Id="rId3" Type="http://schemas.openxmlformats.org/officeDocument/2006/relationships/image" Target="../media/image54.png"/><Relationship Id="rId4" Type="http://schemas.openxmlformats.org/officeDocument/2006/relationships/image" Target="../media/image48.png"/><Relationship Id="rId9" Type="http://schemas.openxmlformats.org/officeDocument/2006/relationships/image" Target="../media/image2.png"/><Relationship Id="rId5" Type="http://schemas.openxmlformats.org/officeDocument/2006/relationships/image" Target="../media/image50.png"/><Relationship Id="rId6" Type="http://schemas.openxmlformats.org/officeDocument/2006/relationships/image" Target="../media/image44.png"/><Relationship Id="rId7" Type="http://schemas.openxmlformats.org/officeDocument/2006/relationships/hyperlink" Target="http://bit.ly/3UkTXHh" TargetMode="External"/><Relationship Id="rId8" Type="http://schemas.openxmlformats.org/officeDocument/2006/relationships/image" Target="../media/image8.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 Id="rId3" Type="http://schemas.openxmlformats.org/officeDocument/2006/relationships/image" Target="../media/image43.png"/><Relationship Id="rId4" Type="http://schemas.openxmlformats.org/officeDocument/2006/relationships/image" Target="../media/image8.png"/><Relationship Id="rId9" Type="http://schemas.openxmlformats.org/officeDocument/2006/relationships/image" Target="../media/image46.png"/><Relationship Id="rId5" Type="http://schemas.openxmlformats.org/officeDocument/2006/relationships/image" Target="../media/image2.png"/><Relationship Id="rId6" Type="http://schemas.openxmlformats.org/officeDocument/2006/relationships/image" Target="../media/image16.png"/><Relationship Id="rId7" Type="http://schemas.openxmlformats.org/officeDocument/2006/relationships/image" Target="../media/image5.png"/><Relationship Id="rId8" Type="http://schemas.openxmlformats.org/officeDocument/2006/relationships/image" Target="../media/image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8.png"/><Relationship Id="rId4" Type="http://schemas.openxmlformats.org/officeDocument/2006/relationships/image" Target="../media/image2.png"/><Relationship Id="rId5" Type="http://schemas.openxmlformats.org/officeDocument/2006/relationships/image" Target="../media/image16.png"/><Relationship Id="rId6" Type="http://schemas.openxmlformats.org/officeDocument/2006/relationships/image" Target="../media/image5.png"/><Relationship Id="rId7" Type="http://schemas.openxmlformats.org/officeDocument/2006/relationships/image" Target="../media/image6.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0.xml"/><Relationship Id="rId3" Type="http://schemas.openxmlformats.org/officeDocument/2006/relationships/image" Target="../media/image8.png"/><Relationship Id="rId4" Type="http://schemas.openxmlformats.org/officeDocument/2006/relationships/image" Target="../media/image2.png"/><Relationship Id="rId5" Type="http://schemas.openxmlformats.org/officeDocument/2006/relationships/image" Target="../media/image16.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51.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8.png"/><Relationship Id="rId4" Type="http://schemas.openxmlformats.org/officeDocument/2006/relationships/image" Target="../media/image2.png"/><Relationship Id="rId5" Type="http://schemas.openxmlformats.org/officeDocument/2006/relationships/image" Target="../media/image16.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32.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2.xml"/><Relationship Id="rId3" Type="http://schemas.openxmlformats.org/officeDocument/2006/relationships/image" Target="../media/image52.jpg"/><Relationship Id="rId4" Type="http://schemas.openxmlformats.org/officeDocument/2006/relationships/hyperlink" Target="https://bit.ly/41OozDN" TargetMode="External"/><Relationship Id="rId9" Type="http://schemas.openxmlformats.org/officeDocument/2006/relationships/image" Target="../media/image6.png"/><Relationship Id="rId5" Type="http://schemas.openxmlformats.org/officeDocument/2006/relationships/image" Target="../media/image8.png"/><Relationship Id="rId6" Type="http://schemas.openxmlformats.org/officeDocument/2006/relationships/image" Target="../media/image2.png"/><Relationship Id="rId7" Type="http://schemas.openxmlformats.org/officeDocument/2006/relationships/image" Target="../media/image16.png"/><Relationship Id="rId8" Type="http://schemas.openxmlformats.org/officeDocument/2006/relationships/image" Target="../media/image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8.png"/><Relationship Id="rId4" Type="http://schemas.openxmlformats.org/officeDocument/2006/relationships/image" Target="../media/image2.png"/><Relationship Id="rId5" Type="http://schemas.openxmlformats.org/officeDocument/2006/relationships/image" Target="../media/image16.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1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xml"/><Relationship Id="rId3" Type="http://schemas.openxmlformats.org/officeDocument/2006/relationships/image" Target="../media/image4.png"/><Relationship Id="rId4" Type="http://schemas.openxmlformats.org/officeDocument/2006/relationships/image" Target="../media/image8.png"/><Relationship Id="rId5" Type="http://schemas.openxmlformats.org/officeDocument/2006/relationships/image" Target="../media/image2.png"/><Relationship Id="rId6" Type="http://schemas.openxmlformats.org/officeDocument/2006/relationships/image" Target="../media/image16.png"/><Relationship Id="rId7" Type="http://schemas.openxmlformats.org/officeDocument/2006/relationships/image" Target="../media/image5.png"/><Relationship Id="rId8" Type="http://schemas.openxmlformats.org/officeDocument/2006/relationships/image" Target="../media/image6.png"/></Relationships>
</file>

<file path=ppt/slides/_rels/slide6.xml.rels><?xml version="1.0" encoding="UTF-8" standalone="yes"?><Relationships xmlns="http://schemas.openxmlformats.org/package/2006/relationships"><Relationship Id="rId10" Type="http://schemas.openxmlformats.org/officeDocument/2006/relationships/image" Target="../media/image6.png"/><Relationship Id="rId1" Type="http://schemas.openxmlformats.org/officeDocument/2006/relationships/slideLayout" Target="../slideLayouts/slideLayout4.xml"/><Relationship Id="rId2" Type="http://schemas.openxmlformats.org/officeDocument/2006/relationships/notesSlide" Target="../notesSlides/notesSlide6.xml"/><Relationship Id="rId3" Type="http://schemas.openxmlformats.org/officeDocument/2006/relationships/image" Target="../media/image15.png"/><Relationship Id="rId4" Type="http://schemas.openxmlformats.org/officeDocument/2006/relationships/image" Target="../media/image35.png"/><Relationship Id="rId9" Type="http://schemas.openxmlformats.org/officeDocument/2006/relationships/image" Target="../media/image5.png"/><Relationship Id="rId5" Type="http://schemas.openxmlformats.org/officeDocument/2006/relationships/image" Target="../media/image22.png"/><Relationship Id="rId6" Type="http://schemas.openxmlformats.org/officeDocument/2006/relationships/image" Target="../media/image8.png"/><Relationship Id="rId7" Type="http://schemas.openxmlformats.org/officeDocument/2006/relationships/image" Target="../media/image2.png"/><Relationship Id="rId8" Type="http://schemas.openxmlformats.org/officeDocument/2006/relationships/image" Target="../media/image1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xml"/><Relationship Id="rId3" Type="http://schemas.openxmlformats.org/officeDocument/2006/relationships/image" Target="../media/image12.png"/><Relationship Id="rId4" Type="http://schemas.openxmlformats.org/officeDocument/2006/relationships/image" Target="../media/image8.png"/><Relationship Id="rId5" Type="http://schemas.openxmlformats.org/officeDocument/2006/relationships/image" Target="../media/image2.png"/><Relationship Id="rId6" Type="http://schemas.openxmlformats.org/officeDocument/2006/relationships/image" Target="../media/image16.png"/><Relationship Id="rId7" Type="http://schemas.openxmlformats.org/officeDocument/2006/relationships/image" Target="../media/image5.png"/><Relationship Id="rId8" Type="http://schemas.openxmlformats.org/officeDocument/2006/relationships/image" Target="../media/image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2.png"/><Relationship Id="rId4" Type="http://schemas.openxmlformats.org/officeDocument/2006/relationships/image" Target="../media/image8.png"/><Relationship Id="rId5" Type="http://schemas.openxmlformats.org/officeDocument/2006/relationships/image" Target="../media/image2.png"/><Relationship Id="rId6" Type="http://schemas.openxmlformats.org/officeDocument/2006/relationships/image" Target="../media/image16.png"/><Relationship Id="rId7" Type="http://schemas.openxmlformats.org/officeDocument/2006/relationships/image" Target="../media/image5.png"/><Relationship Id="rId8" Type="http://schemas.openxmlformats.org/officeDocument/2006/relationships/image" Target="../media/image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96" name="Shape 96"/>
        <p:cNvGrpSpPr/>
        <p:nvPr/>
      </p:nvGrpSpPr>
      <p:grpSpPr>
        <a:xfrm>
          <a:off x="0" y="0"/>
          <a:ext cx="0" cy="0"/>
          <a:chOff x="0" y="0"/>
          <a:chExt cx="0" cy="0"/>
        </a:xfrm>
      </p:grpSpPr>
      <p:sp>
        <p:nvSpPr>
          <p:cNvPr id="97" name="Google Shape;97;p15"/>
          <p:cNvSpPr txBox="1"/>
          <p:nvPr>
            <p:ph type="ctrTitle"/>
          </p:nvPr>
        </p:nvSpPr>
        <p:spPr>
          <a:xfrm>
            <a:off x="5658442" y="828739"/>
            <a:ext cx="5715000" cy="31572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5200"/>
              <a:buFont typeface="Calibri"/>
              <a:buNone/>
            </a:pPr>
            <a:r>
              <a:rPr lang="en-US" sz="5200">
                <a:latin typeface="Arial"/>
                <a:ea typeface="Arial"/>
                <a:cs typeface="Arial"/>
                <a:sym typeface="Arial"/>
              </a:rPr>
              <a:t>Creating a District-wide System of Support:</a:t>
            </a:r>
            <a:endParaRPr sz="5200">
              <a:latin typeface="Arial"/>
              <a:ea typeface="Arial"/>
              <a:cs typeface="Arial"/>
              <a:sym typeface="Arial"/>
            </a:endParaRPr>
          </a:p>
        </p:txBody>
      </p:sp>
      <p:sp>
        <p:nvSpPr>
          <p:cNvPr id="98" name="Google Shape;98;p15"/>
          <p:cNvSpPr txBox="1"/>
          <p:nvPr>
            <p:ph idx="1" type="subTitle"/>
          </p:nvPr>
        </p:nvSpPr>
        <p:spPr>
          <a:xfrm>
            <a:off x="5679649" y="4072045"/>
            <a:ext cx="5672625" cy="2057289"/>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1100"/>
              <a:buNone/>
            </a:pPr>
            <a:r>
              <a:rPr lang="en-US">
                <a:latin typeface="Arial"/>
                <a:ea typeface="Arial"/>
                <a:cs typeface="Arial"/>
                <a:sym typeface="Arial"/>
              </a:rPr>
              <a:t>A Holistic Approach to meet the needs of McKinney-Vento Youth</a:t>
            </a:r>
            <a:endParaRPr>
              <a:latin typeface="Arial"/>
              <a:ea typeface="Arial"/>
              <a:cs typeface="Arial"/>
              <a:sym typeface="Arial"/>
            </a:endParaRPr>
          </a:p>
        </p:txBody>
      </p:sp>
      <p:pic>
        <p:nvPicPr>
          <p:cNvPr descr="A screenshot of a video game&#10;&#10;Description automatically generated with medium confidence" id="99" name="Google Shape;99;p15"/>
          <p:cNvPicPr preferRelativeResize="0"/>
          <p:nvPr/>
        </p:nvPicPr>
        <p:blipFill rotWithShape="1">
          <a:blip r:embed="rId3">
            <a:alphaModFix/>
          </a:blip>
          <a:srcRect b="0" l="7493" r="4937" t="0"/>
          <a:stretch/>
        </p:blipFill>
        <p:spPr>
          <a:xfrm>
            <a:off x="788614" y="0"/>
            <a:ext cx="4408609" cy="5034408"/>
          </a:xfrm>
          <a:prstGeom prst="rect">
            <a:avLst/>
          </a:prstGeom>
          <a:noFill/>
          <a:ln>
            <a:noFill/>
          </a:ln>
        </p:spPr>
      </p:pic>
      <p:pic>
        <p:nvPicPr>
          <p:cNvPr id="100" name="Google Shape;100;p15"/>
          <p:cNvPicPr preferRelativeResize="0"/>
          <p:nvPr/>
        </p:nvPicPr>
        <p:blipFill rotWithShape="1">
          <a:blip r:embed="rId4">
            <a:alphaModFix/>
          </a:blip>
          <a:srcRect b="0" l="0" r="0" t="0"/>
          <a:stretch/>
        </p:blipFill>
        <p:spPr>
          <a:xfrm>
            <a:off x="1190672" y="5142847"/>
            <a:ext cx="790528" cy="790528"/>
          </a:xfrm>
          <a:prstGeom prst="rect">
            <a:avLst/>
          </a:prstGeom>
          <a:noFill/>
          <a:ln>
            <a:noFill/>
          </a:ln>
        </p:spPr>
      </p:pic>
      <p:pic>
        <p:nvPicPr>
          <p:cNvPr id="101" name="Google Shape;101;p15"/>
          <p:cNvPicPr preferRelativeResize="0"/>
          <p:nvPr/>
        </p:nvPicPr>
        <p:blipFill rotWithShape="1">
          <a:blip r:embed="rId5">
            <a:alphaModFix/>
          </a:blip>
          <a:srcRect b="0" l="0" r="0" t="0"/>
          <a:stretch/>
        </p:blipFill>
        <p:spPr>
          <a:xfrm>
            <a:off x="2034266" y="5179099"/>
            <a:ext cx="1064861" cy="754276"/>
          </a:xfrm>
          <a:prstGeom prst="rect">
            <a:avLst/>
          </a:prstGeom>
          <a:noFill/>
          <a:ln>
            <a:noFill/>
          </a:ln>
        </p:spPr>
      </p:pic>
      <p:pic>
        <p:nvPicPr>
          <p:cNvPr id="102" name="Google Shape;102;p15"/>
          <p:cNvPicPr preferRelativeResize="0"/>
          <p:nvPr/>
        </p:nvPicPr>
        <p:blipFill rotWithShape="1">
          <a:blip r:embed="rId6">
            <a:alphaModFix/>
          </a:blip>
          <a:srcRect b="0" l="0" r="0" t="0"/>
          <a:stretch/>
        </p:blipFill>
        <p:spPr>
          <a:xfrm>
            <a:off x="3152193" y="5107040"/>
            <a:ext cx="829128" cy="829128"/>
          </a:xfrm>
          <a:prstGeom prst="rect">
            <a:avLst/>
          </a:prstGeom>
          <a:noFill/>
          <a:ln>
            <a:noFill/>
          </a:ln>
        </p:spPr>
      </p:pic>
      <p:pic>
        <p:nvPicPr>
          <p:cNvPr id="103" name="Google Shape;103;p15"/>
          <p:cNvPicPr preferRelativeResize="0"/>
          <p:nvPr/>
        </p:nvPicPr>
        <p:blipFill rotWithShape="1">
          <a:blip r:embed="rId7">
            <a:alphaModFix/>
          </a:blip>
          <a:srcRect b="0" l="0" r="0" t="0"/>
          <a:stretch/>
        </p:blipFill>
        <p:spPr>
          <a:xfrm>
            <a:off x="3912011" y="5142847"/>
            <a:ext cx="1103472" cy="829128"/>
          </a:xfrm>
          <a:prstGeom prst="rect">
            <a:avLst/>
          </a:prstGeom>
          <a:noFill/>
          <a:ln>
            <a:noFill/>
          </a:ln>
        </p:spPr>
      </p:pic>
      <p:sp>
        <p:nvSpPr>
          <p:cNvPr id="104" name="Google Shape;104;p15"/>
          <p:cNvSpPr/>
          <p:nvPr/>
        </p:nvSpPr>
        <p:spPr>
          <a:xfrm>
            <a:off x="0" y="6547163"/>
            <a:ext cx="12192000" cy="310837"/>
          </a:xfrm>
          <a:prstGeom prst="flowChartProcess">
            <a:avLst/>
          </a:prstGeom>
          <a:solidFill>
            <a:srgbClr val="00B0F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05" name="Google Shape;105;p15"/>
          <p:cNvSpPr/>
          <p:nvPr/>
        </p:nvSpPr>
        <p:spPr>
          <a:xfrm>
            <a:off x="0" y="6429374"/>
            <a:ext cx="12192000" cy="117789"/>
          </a:xfrm>
          <a:prstGeom prst="flowChartProcess">
            <a:avLst/>
          </a:prstGeom>
          <a:solidFill>
            <a:srgbClr val="6ECFE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pic>
        <p:nvPicPr>
          <p:cNvPr id="106" name="Google Shape;106;p15"/>
          <p:cNvPicPr preferRelativeResize="0"/>
          <p:nvPr/>
        </p:nvPicPr>
        <p:blipFill>
          <a:blip r:embed="rId8">
            <a:alphaModFix/>
          </a:blip>
          <a:stretch>
            <a:fillRect/>
          </a:stretch>
        </p:blipFill>
        <p:spPr>
          <a:xfrm>
            <a:off x="10067100" y="328475"/>
            <a:ext cx="1685200" cy="150562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220" name="Shape 220"/>
        <p:cNvGrpSpPr/>
        <p:nvPr/>
      </p:nvGrpSpPr>
      <p:grpSpPr>
        <a:xfrm>
          <a:off x="0" y="0"/>
          <a:ext cx="0" cy="0"/>
          <a:chOff x="0" y="0"/>
          <a:chExt cx="0" cy="0"/>
        </a:xfrm>
      </p:grpSpPr>
      <p:sp>
        <p:nvSpPr>
          <p:cNvPr id="221" name="Google Shape;221;p24"/>
          <p:cNvSpPr txBox="1"/>
          <p:nvPr>
            <p:ph idx="11" type="ftr"/>
          </p:nvPr>
        </p:nvSpPr>
        <p:spPr>
          <a:xfrm>
            <a:off x="8441268" y="6492875"/>
            <a:ext cx="3750732" cy="365125"/>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US"/>
              <a:t>© 2023 CA Homeless Education Conference</a:t>
            </a:r>
            <a:endParaRPr/>
          </a:p>
        </p:txBody>
      </p:sp>
      <p:pic>
        <p:nvPicPr>
          <p:cNvPr id="222" name="Google Shape;222;p24"/>
          <p:cNvPicPr preferRelativeResize="0"/>
          <p:nvPr/>
        </p:nvPicPr>
        <p:blipFill rotWithShape="1">
          <a:blip r:embed="rId3">
            <a:alphaModFix/>
          </a:blip>
          <a:srcRect b="0" l="0" r="0" t="0"/>
          <a:stretch/>
        </p:blipFill>
        <p:spPr>
          <a:xfrm>
            <a:off x="169911" y="6118401"/>
            <a:ext cx="668289" cy="668289"/>
          </a:xfrm>
          <a:prstGeom prst="rect">
            <a:avLst/>
          </a:prstGeom>
          <a:noFill/>
          <a:ln>
            <a:noFill/>
          </a:ln>
        </p:spPr>
      </p:pic>
      <p:pic>
        <p:nvPicPr>
          <p:cNvPr id="223" name="Google Shape;223;p24"/>
          <p:cNvPicPr preferRelativeResize="0"/>
          <p:nvPr/>
        </p:nvPicPr>
        <p:blipFill rotWithShape="1">
          <a:blip r:embed="rId4">
            <a:alphaModFix/>
          </a:blip>
          <a:srcRect b="0" l="0" r="0" t="0"/>
          <a:stretch/>
        </p:blipFill>
        <p:spPr>
          <a:xfrm>
            <a:off x="887498" y="6163378"/>
            <a:ext cx="879970" cy="623312"/>
          </a:xfrm>
          <a:prstGeom prst="rect">
            <a:avLst/>
          </a:prstGeom>
          <a:noFill/>
          <a:ln>
            <a:noFill/>
          </a:ln>
        </p:spPr>
      </p:pic>
      <p:pic>
        <p:nvPicPr>
          <p:cNvPr id="224" name="Google Shape;224;p24"/>
          <p:cNvPicPr preferRelativeResize="0"/>
          <p:nvPr/>
        </p:nvPicPr>
        <p:blipFill rotWithShape="1">
          <a:blip r:embed="rId5">
            <a:alphaModFix/>
          </a:blip>
          <a:srcRect b="0" l="0" r="0" t="0"/>
          <a:stretch/>
        </p:blipFill>
        <p:spPr>
          <a:xfrm>
            <a:off x="1816766" y="6145751"/>
            <a:ext cx="668289" cy="668289"/>
          </a:xfrm>
          <a:prstGeom prst="rect">
            <a:avLst/>
          </a:prstGeom>
          <a:noFill/>
          <a:ln>
            <a:noFill/>
          </a:ln>
        </p:spPr>
      </p:pic>
      <p:pic>
        <p:nvPicPr>
          <p:cNvPr id="225" name="Google Shape;225;p24"/>
          <p:cNvPicPr preferRelativeResize="0"/>
          <p:nvPr/>
        </p:nvPicPr>
        <p:blipFill rotWithShape="1">
          <a:blip r:embed="rId6">
            <a:alphaModFix/>
          </a:blip>
          <a:srcRect b="0" l="0" r="0" t="0"/>
          <a:stretch/>
        </p:blipFill>
        <p:spPr>
          <a:xfrm>
            <a:off x="2457950" y="6163378"/>
            <a:ext cx="821096" cy="616956"/>
          </a:xfrm>
          <a:prstGeom prst="rect">
            <a:avLst/>
          </a:prstGeom>
          <a:noFill/>
          <a:ln>
            <a:noFill/>
          </a:ln>
        </p:spPr>
      </p:pic>
      <p:pic>
        <p:nvPicPr>
          <p:cNvPr descr="Text&#10;&#10;Description automatically generated" id="226" name="Google Shape;226;p24"/>
          <p:cNvPicPr preferRelativeResize="0"/>
          <p:nvPr/>
        </p:nvPicPr>
        <p:blipFill rotWithShape="1">
          <a:blip r:embed="rId7">
            <a:alphaModFix/>
          </a:blip>
          <a:srcRect b="0" l="0" r="0" t="0"/>
          <a:stretch/>
        </p:blipFill>
        <p:spPr>
          <a:xfrm>
            <a:off x="9195305" y="5981365"/>
            <a:ext cx="2996695" cy="490491"/>
          </a:xfrm>
          <a:prstGeom prst="rect">
            <a:avLst/>
          </a:prstGeom>
          <a:noFill/>
          <a:ln>
            <a:noFill/>
          </a:ln>
        </p:spPr>
      </p:pic>
      <p:sp>
        <p:nvSpPr>
          <p:cNvPr id="227" name="Google Shape;227;p24"/>
          <p:cNvSpPr txBox="1"/>
          <p:nvPr/>
        </p:nvSpPr>
        <p:spPr>
          <a:xfrm>
            <a:off x="928400" y="622325"/>
            <a:ext cx="9170100" cy="631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900">
                <a:latin typeface="Calibri"/>
                <a:ea typeface="Calibri"/>
                <a:cs typeface="Calibri"/>
                <a:sym typeface="Calibri"/>
              </a:rPr>
              <a:t>District-wide Academic Performance </a:t>
            </a:r>
            <a:endParaRPr sz="2900">
              <a:latin typeface="Calibri"/>
              <a:ea typeface="Calibri"/>
              <a:cs typeface="Calibri"/>
              <a:sym typeface="Calibri"/>
            </a:endParaRPr>
          </a:p>
        </p:txBody>
      </p:sp>
      <p:pic>
        <p:nvPicPr>
          <p:cNvPr id="228" name="Google Shape;228;p24"/>
          <p:cNvPicPr preferRelativeResize="0"/>
          <p:nvPr/>
        </p:nvPicPr>
        <p:blipFill>
          <a:blip r:embed="rId8">
            <a:alphaModFix/>
          </a:blip>
          <a:stretch>
            <a:fillRect/>
          </a:stretch>
        </p:blipFill>
        <p:spPr>
          <a:xfrm>
            <a:off x="928400" y="1405925"/>
            <a:ext cx="10276300" cy="419755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232" name="Shape 232"/>
        <p:cNvGrpSpPr/>
        <p:nvPr/>
      </p:nvGrpSpPr>
      <p:grpSpPr>
        <a:xfrm>
          <a:off x="0" y="0"/>
          <a:ext cx="0" cy="0"/>
          <a:chOff x="0" y="0"/>
          <a:chExt cx="0" cy="0"/>
        </a:xfrm>
      </p:grpSpPr>
      <p:sp>
        <p:nvSpPr>
          <p:cNvPr id="233" name="Google Shape;233;p25"/>
          <p:cNvSpPr txBox="1"/>
          <p:nvPr>
            <p:ph idx="11" type="ftr"/>
          </p:nvPr>
        </p:nvSpPr>
        <p:spPr>
          <a:xfrm>
            <a:off x="8441268" y="6492875"/>
            <a:ext cx="3750600" cy="3651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US"/>
              <a:t>© 2023 CA Homeless Education Conference</a:t>
            </a:r>
            <a:endParaRPr/>
          </a:p>
        </p:txBody>
      </p:sp>
      <p:pic>
        <p:nvPicPr>
          <p:cNvPr id="234" name="Google Shape;234;p25"/>
          <p:cNvPicPr preferRelativeResize="0"/>
          <p:nvPr/>
        </p:nvPicPr>
        <p:blipFill rotWithShape="1">
          <a:blip r:embed="rId3">
            <a:alphaModFix/>
          </a:blip>
          <a:srcRect b="0" l="0" r="0" t="0"/>
          <a:stretch/>
        </p:blipFill>
        <p:spPr>
          <a:xfrm>
            <a:off x="169911" y="6118401"/>
            <a:ext cx="668289" cy="668289"/>
          </a:xfrm>
          <a:prstGeom prst="rect">
            <a:avLst/>
          </a:prstGeom>
          <a:noFill/>
          <a:ln>
            <a:noFill/>
          </a:ln>
        </p:spPr>
      </p:pic>
      <p:pic>
        <p:nvPicPr>
          <p:cNvPr id="235" name="Google Shape;235;p25"/>
          <p:cNvPicPr preferRelativeResize="0"/>
          <p:nvPr/>
        </p:nvPicPr>
        <p:blipFill rotWithShape="1">
          <a:blip r:embed="rId4">
            <a:alphaModFix/>
          </a:blip>
          <a:srcRect b="0" l="0" r="0" t="0"/>
          <a:stretch/>
        </p:blipFill>
        <p:spPr>
          <a:xfrm>
            <a:off x="887498" y="6163378"/>
            <a:ext cx="879970" cy="623312"/>
          </a:xfrm>
          <a:prstGeom prst="rect">
            <a:avLst/>
          </a:prstGeom>
          <a:noFill/>
          <a:ln>
            <a:noFill/>
          </a:ln>
        </p:spPr>
      </p:pic>
      <p:pic>
        <p:nvPicPr>
          <p:cNvPr id="236" name="Google Shape;236;p25"/>
          <p:cNvPicPr preferRelativeResize="0"/>
          <p:nvPr/>
        </p:nvPicPr>
        <p:blipFill rotWithShape="1">
          <a:blip r:embed="rId5">
            <a:alphaModFix/>
          </a:blip>
          <a:srcRect b="0" l="0" r="0" t="0"/>
          <a:stretch/>
        </p:blipFill>
        <p:spPr>
          <a:xfrm>
            <a:off x="1816766" y="6145751"/>
            <a:ext cx="668289" cy="668289"/>
          </a:xfrm>
          <a:prstGeom prst="rect">
            <a:avLst/>
          </a:prstGeom>
          <a:noFill/>
          <a:ln>
            <a:noFill/>
          </a:ln>
        </p:spPr>
      </p:pic>
      <p:pic>
        <p:nvPicPr>
          <p:cNvPr id="237" name="Google Shape;237;p25"/>
          <p:cNvPicPr preferRelativeResize="0"/>
          <p:nvPr/>
        </p:nvPicPr>
        <p:blipFill rotWithShape="1">
          <a:blip r:embed="rId6">
            <a:alphaModFix/>
          </a:blip>
          <a:srcRect b="0" l="0" r="0" t="0"/>
          <a:stretch/>
        </p:blipFill>
        <p:spPr>
          <a:xfrm>
            <a:off x="2457950" y="6163378"/>
            <a:ext cx="821096" cy="616956"/>
          </a:xfrm>
          <a:prstGeom prst="rect">
            <a:avLst/>
          </a:prstGeom>
          <a:noFill/>
          <a:ln>
            <a:noFill/>
          </a:ln>
        </p:spPr>
      </p:pic>
      <p:pic>
        <p:nvPicPr>
          <p:cNvPr descr="Text&#10;&#10;Description automatically generated" id="238" name="Google Shape;238;p25"/>
          <p:cNvPicPr preferRelativeResize="0"/>
          <p:nvPr/>
        </p:nvPicPr>
        <p:blipFill rotWithShape="1">
          <a:blip r:embed="rId7">
            <a:alphaModFix/>
          </a:blip>
          <a:srcRect b="0" l="0" r="0" t="0"/>
          <a:stretch/>
        </p:blipFill>
        <p:spPr>
          <a:xfrm>
            <a:off x="9195305" y="5981365"/>
            <a:ext cx="2996695" cy="490491"/>
          </a:xfrm>
          <a:prstGeom prst="rect">
            <a:avLst/>
          </a:prstGeom>
          <a:noFill/>
          <a:ln>
            <a:noFill/>
          </a:ln>
        </p:spPr>
      </p:pic>
      <p:sp>
        <p:nvSpPr>
          <p:cNvPr id="239" name="Google Shape;239;p25"/>
          <p:cNvSpPr txBox="1"/>
          <p:nvPr/>
        </p:nvSpPr>
        <p:spPr>
          <a:xfrm>
            <a:off x="928400" y="622325"/>
            <a:ext cx="9170100" cy="631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900">
                <a:latin typeface="Calibri"/>
                <a:ea typeface="Calibri"/>
                <a:cs typeface="Calibri"/>
                <a:sym typeface="Calibri"/>
              </a:rPr>
              <a:t>District-wide Absenteeism Rates</a:t>
            </a:r>
            <a:endParaRPr sz="2900">
              <a:latin typeface="Calibri"/>
              <a:ea typeface="Calibri"/>
              <a:cs typeface="Calibri"/>
              <a:sym typeface="Calibri"/>
            </a:endParaRPr>
          </a:p>
        </p:txBody>
      </p:sp>
      <p:pic>
        <p:nvPicPr>
          <p:cNvPr id="240" name="Google Shape;240;p25"/>
          <p:cNvPicPr preferRelativeResize="0"/>
          <p:nvPr/>
        </p:nvPicPr>
        <p:blipFill>
          <a:blip r:embed="rId8">
            <a:alphaModFix/>
          </a:blip>
          <a:stretch>
            <a:fillRect/>
          </a:stretch>
        </p:blipFill>
        <p:spPr>
          <a:xfrm>
            <a:off x="1071125" y="1405925"/>
            <a:ext cx="10197800" cy="405482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244" name="Shape 244"/>
        <p:cNvGrpSpPr/>
        <p:nvPr/>
      </p:nvGrpSpPr>
      <p:grpSpPr>
        <a:xfrm>
          <a:off x="0" y="0"/>
          <a:ext cx="0" cy="0"/>
          <a:chOff x="0" y="0"/>
          <a:chExt cx="0" cy="0"/>
        </a:xfrm>
      </p:grpSpPr>
      <p:sp>
        <p:nvSpPr>
          <p:cNvPr id="245" name="Google Shape;245;p26"/>
          <p:cNvSpPr txBox="1"/>
          <p:nvPr>
            <p:ph idx="11" type="ftr"/>
          </p:nvPr>
        </p:nvSpPr>
        <p:spPr>
          <a:xfrm>
            <a:off x="8441268" y="6492875"/>
            <a:ext cx="3750600" cy="3651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US"/>
              <a:t>© 2023 CA Homeless Education Conference</a:t>
            </a:r>
            <a:endParaRPr/>
          </a:p>
        </p:txBody>
      </p:sp>
      <p:pic>
        <p:nvPicPr>
          <p:cNvPr id="246" name="Google Shape;246;p26"/>
          <p:cNvPicPr preferRelativeResize="0"/>
          <p:nvPr/>
        </p:nvPicPr>
        <p:blipFill rotWithShape="1">
          <a:blip r:embed="rId3">
            <a:alphaModFix/>
          </a:blip>
          <a:srcRect b="0" l="0" r="0" t="0"/>
          <a:stretch/>
        </p:blipFill>
        <p:spPr>
          <a:xfrm>
            <a:off x="169911" y="6118401"/>
            <a:ext cx="668289" cy="668289"/>
          </a:xfrm>
          <a:prstGeom prst="rect">
            <a:avLst/>
          </a:prstGeom>
          <a:noFill/>
          <a:ln>
            <a:noFill/>
          </a:ln>
        </p:spPr>
      </p:pic>
      <p:pic>
        <p:nvPicPr>
          <p:cNvPr id="247" name="Google Shape;247;p26"/>
          <p:cNvPicPr preferRelativeResize="0"/>
          <p:nvPr/>
        </p:nvPicPr>
        <p:blipFill rotWithShape="1">
          <a:blip r:embed="rId4">
            <a:alphaModFix/>
          </a:blip>
          <a:srcRect b="0" l="0" r="0" t="0"/>
          <a:stretch/>
        </p:blipFill>
        <p:spPr>
          <a:xfrm>
            <a:off x="887498" y="6163378"/>
            <a:ext cx="879970" cy="623312"/>
          </a:xfrm>
          <a:prstGeom prst="rect">
            <a:avLst/>
          </a:prstGeom>
          <a:noFill/>
          <a:ln>
            <a:noFill/>
          </a:ln>
        </p:spPr>
      </p:pic>
      <p:pic>
        <p:nvPicPr>
          <p:cNvPr id="248" name="Google Shape;248;p26"/>
          <p:cNvPicPr preferRelativeResize="0"/>
          <p:nvPr/>
        </p:nvPicPr>
        <p:blipFill rotWithShape="1">
          <a:blip r:embed="rId5">
            <a:alphaModFix/>
          </a:blip>
          <a:srcRect b="0" l="0" r="0" t="0"/>
          <a:stretch/>
        </p:blipFill>
        <p:spPr>
          <a:xfrm>
            <a:off x="1816766" y="6145751"/>
            <a:ext cx="668289" cy="668289"/>
          </a:xfrm>
          <a:prstGeom prst="rect">
            <a:avLst/>
          </a:prstGeom>
          <a:noFill/>
          <a:ln>
            <a:noFill/>
          </a:ln>
        </p:spPr>
      </p:pic>
      <p:pic>
        <p:nvPicPr>
          <p:cNvPr id="249" name="Google Shape;249;p26"/>
          <p:cNvPicPr preferRelativeResize="0"/>
          <p:nvPr/>
        </p:nvPicPr>
        <p:blipFill rotWithShape="1">
          <a:blip r:embed="rId6">
            <a:alphaModFix/>
          </a:blip>
          <a:srcRect b="0" l="0" r="0" t="0"/>
          <a:stretch/>
        </p:blipFill>
        <p:spPr>
          <a:xfrm>
            <a:off x="2457950" y="6163378"/>
            <a:ext cx="821096" cy="616956"/>
          </a:xfrm>
          <a:prstGeom prst="rect">
            <a:avLst/>
          </a:prstGeom>
          <a:noFill/>
          <a:ln>
            <a:noFill/>
          </a:ln>
        </p:spPr>
      </p:pic>
      <p:pic>
        <p:nvPicPr>
          <p:cNvPr descr="Text&#10;&#10;Description automatically generated" id="250" name="Google Shape;250;p26"/>
          <p:cNvPicPr preferRelativeResize="0"/>
          <p:nvPr/>
        </p:nvPicPr>
        <p:blipFill rotWithShape="1">
          <a:blip r:embed="rId7">
            <a:alphaModFix/>
          </a:blip>
          <a:srcRect b="0" l="0" r="0" t="0"/>
          <a:stretch/>
        </p:blipFill>
        <p:spPr>
          <a:xfrm>
            <a:off x="9195305" y="5981365"/>
            <a:ext cx="2996695" cy="490491"/>
          </a:xfrm>
          <a:prstGeom prst="rect">
            <a:avLst/>
          </a:prstGeom>
          <a:noFill/>
          <a:ln>
            <a:noFill/>
          </a:ln>
        </p:spPr>
      </p:pic>
      <p:sp>
        <p:nvSpPr>
          <p:cNvPr id="251" name="Google Shape;251;p26"/>
          <p:cNvSpPr txBox="1"/>
          <p:nvPr/>
        </p:nvSpPr>
        <p:spPr>
          <a:xfrm>
            <a:off x="0" y="0"/>
            <a:ext cx="9170100" cy="572700"/>
          </a:xfrm>
          <a:prstGeom prst="rect">
            <a:avLst/>
          </a:prstGeom>
          <a:noFill/>
          <a:ln>
            <a:noFill/>
          </a:ln>
        </p:spPr>
        <p:txBody>
          <a:bodyPr anchorCtr="0" anchor="t" bIns="91425" lIns="91425" spcFirstLastPara="1" rIns="91425" wrap="square" tIns="91425">
            <a:spAutoFit/>
          </a:bodyPr>
          <a:lstStyle/>
          <a:p>
            <a:pPr indent="0" lvl="0" marL="0" rtl="0" algn="l">
              <a:lnSpc>
                <a:spcPct val="90000"/>
              </a:lnSpc>
              <a:spcBef>
                <a:spcPts val="0"/>
              </a:spcBef>
              <a:spcAft>
                <a:spcPts val="0"/>
              </a:spcAft>
              <a:buNone/>
            </a:pPr>
            <a:r>
              <a:rPr lang="en-US" sz="2800">
                <a:solidFill>
                  <a:schemeClr val="dk1"/>
                </a:solidFill>
              </a:rPr>
              <a:t>Addressing the needs of McKinney-Vento Youth</a:t>
            </a:r>
            <a:endParaRPr sz="2900">
              <a:latin typeface="Calibri"/>
              <a:ea typeface="Calibri"/>
              <a:cs typeface="Calibri"/>
              <a:sym typeface="Calibri"/>
            </a:endParaRPr>
          </a:p>
        </p:txBody>
      </p:sp>
      <p:pic>
        <p:nvPicPr>
          <p:cNvPr id="252" name="Google Shape;252;p26"/>
          <p:cNvPicPr preferRelativeResize="0"/>
          <p:nvPr/>
        </p:nvPicPr>
        <p:blipFill>
          <a:blip r:embed="rId8">
            <a:alphaModFix/>
          </a:blip>
          <a:stretch>
            <a:fillRect/>
          </a:stretch>
        </p:blipFill>
        <p:spPr>
          <a:xfrm>
            <a:off x="1585150" y="743475"/>
            <a:ext cx="8041549" cy="537105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256" name="Shape 256"/>
        <p:cNvGrpSpPr/>
        <p:nvPr/>
      </p:nvGrpSpPr>
      <p:grpSpPr>
        <a:xfrm>
          <a:off x="0" y="0"/>
          <a:ext cx="0" cy="0"/>
          <a:chOff x="0" y="0"/>
          <a:chExt cx="0" cy="0"/>
        </a:xfrm>
      </p:grpSpPr>
      <p:sp>
        <p:nvSpPr>
          <p:cNvPr id="257" name="Google Shape;257;p27"/>
          <p:cNvSpPr txBox="1"/>
          <p:nvPr>
            <p:ph idx="11" type="ftr"/>
          </p:nvPr>
        </p:nvSpPr>
        <p:spPr>
          <a:xfrm>
            <a:off x="8441268" y="6492875"/>
            <a:ext cx="3750600" cy="3651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US"/>
              <a:t>© 2023 CA Homeless Education Conference</a:t>
            </a:r>
            <a:endParaRPr/>
          </a:p>
        </p:txBody>
      </p:sp>
      <p:pic>
        <p:nvPicPr>
          <p:cNvPr id="258" name="Google Shape;258;p27"/>
          <p:cNvPicPr preferRelativeResize="0"/>
          <p:nvPr/>
        </p:nvPicPr>
        <p:blipFill rotWithShape="1">
          <a:blip r:embed="rId3">
            <a:alphaModFix/>
          </a:blip>
          <a:srcRect b="0" l="0" r="0" t="0"/>
          <a:stretch/>
        </p:blipFill>
        <p:spPr>
          <a:xfrm>
            <a:off x="169911" y="6118401"/>
            <a:ext cx="668289" cy="668289"/>
          </a:xfrm>
          <a:prstGeom prst="rect">
            <a:avLst/>
          </a:prstGeom>
          <a:noFill/>
          <a:ln>
            <a:noFill/>
          </a:ln>
        </p:spPr>
      </p:pic>
      <p:pic>
        <p:nvPicPr>
          <p:cNvPr id="259" name="Google Shape;259;p27"/>
          <p:cNvPicPr preferRelativeResize="0"/>
          <p:nvPr/>
        </p:nvPicPr>
        <p:blipFill rotWithShape="1">
          <a:blip r:embed="rId4">
            <a:alphaModFix/>
          </a:blip>
          <a:srcRect b="0" l="0" r="0" t="0"/>
          <a:stretch/>
        </p:blipFill>
        <p:spPr>
          <a:xfrm>
            <a:off x="887498" y="6163378"/>
            <a:ext cx="879970" cy="623312"/>
          </a:xfrm>
          <a:prstGeom prst="rect">
            <a:avLst/>
          </a:prstGeom>
          <a:noFill/>
          <a:ln>
            <a:noFill/>
          </a:ln>
        </p:spPr>
      </p:pic>
      <p:pic>
        <p:nvPicPr>
          <p:cNvPr id="260" name="Google Shape;260;p27"/>
          <p:cNvPicPr preferRelativeResize="0"/>
          <p:nvPr/>
        </p:nvPicPr>
        <p:blipFill rotWithShape="1">
          <a:blip r:embed="rId5">
            <a:alphaModFix/>
          </a:blip>
          <a:srcRect b="0" l="0" r="0" t="0"/>
          <a:stretch/>
        </p:blipFill>
        <p:spPr>
          <a:xfrm>
            <a:off x="1816766" y="6145751"/>
            <a:ext cx="668289" cy="668289"/>
          </a:xfrm>
          <a:prstGeom prst="rect">
            <a:avLst/>
          </a:prstGeom>
          <a:noFill/>
          <a:ln>
            <a:noFill/>
          </a:ln>
        </p:spPr>
      </p:pic>
      <p:pic>
        <p:nvPicPr>
          <p:cNvPr id="261" name="Google Shape;261;p27"/>
          <p:cNvPicPr preferRelativeResize="0"/>
          <p:nvPr/>
        </p:nvPicPr>
        <p:blipFill rotWithShape="1">
          <a:blip r:embed="rId6">
            <a:alphaModFix/>
          </a:blip>
          <a:srcRect b="0" l="0" r="0" t="0"/>
          <a:stretch/>
        </p:blipFill>
        <p:spPr>
          <a:xfrm>
            <a:off x="2457950" y="6163378"/>
            <a:ext cx="821096" cy="616956"/>
          </a:xfrm>
          <a:prstGeom prst="rect">
            <a:avLst/>
          </a:prstGeom>
          <a:noFill/>
          <a:ln>
            <a:noFill/>
          </a:ln>
        </p:spPr>
      </p:pic>
      <p:pic>
        <p:nvPicPr>
          <p:cNvPr descr="Text&#10;&#10;Description automatically generated" id="262" name="Google Shape;262;p27"/>
          <p:cNvPicPr preferRelativeResize="0"/>
          <p:nvPr/>
        </p:nvPicPr>
        <p:blipFill rotWithShape="1">
          <a:blip r:embed="rId7">
            <a:alphaModFix/>
          </a:blip>
          <a:srcRect b="0" l="0" r="0" t="0"/>
          <a:stretch/>
        </p:blipFill>
        <p:spPr>
          <a:xfrm>
            <a:off x="9195305" y="5981365"/>
            <a:ext cx="2996695" cy="490491"/>
          </a:xfrm>
          <a:prstGeom prst="rect">
            <a:avLst/>
          </a:prstGeom>
          <a:noFill/>
          <a:ln>
            <a:noFill/>
          </a:ln>
        </p:spPr>
      </p:pic>
      <p:sp>
        <p:nvSpPr>
          <p:cNvPr id="263" name="Google Shape;263;p27"/>
          <p:cNvSpPr txBox="1"/>
          <p:nvPr/>
        </p:nvSpPr>
        <p:spPr>
          <a:xfrm>
            <a:off x="0" y="0"/>
            <a:ext cx="9170100" cy="572700"/>
          </a:xfrm>
          <a:prstGeom prst="rect">
            <a:avLst/>
          </a:prstGeom>
          <a:noFill/>
          <a:ln>
            <a:noFill/>
          </a:ln>
        </p:spPr>
        <p:txBody>
          <a:bodyPr anchorCtr="0" anchor="t" bIns="91425" lIns="91425" spcFirstLastPara="1" rIns="91425" wrap="square" tIns="91425">
            <a:spAutoFit/>
          </a:bodyPr>
          <a:lstStyle/>
          <a:p>
            <a:pPr indent="0" lvl="0" marL="0" rtl="0" algn="l">
              <a:lnSpc>
                <a:spcPct val="90000"/>
              </a:lnSpc>
              <a:spcBef>
                <a:spcPts val="0"/>
              </a:spcBef>
              <a:spcAft>
                <a:spcPts val="0"/>
              </a:spcAft>
              <a:buNone/>
            </a:pPr>
            <a:r>
              <a:rPr b="1" lang="en-US" sz="2800">
                <a:solidFill>
                  <a:schemeClr val="dk1"/>
                </a:solidFill>
              </a:rPr>
              <a:t>Hope Scholars Mentorship Program</a:t>
            </a:r>
            <a:r>
              <a:rPr b="1" lang="en-US" sz="2800">
                <a:solidFill>
                  <a:schemeClr val="dk1"/>
                </a:solidFill>
              </a:rPr>
              <a:t> </a:t>
            </a:r>
            <a:endParaRPr b="1" sz="2900"/>
          </a:p>
        </p:txBody>
      </p:sp>
      <p:sp>
        <p:nvSpPr>
          <p:cNvPr id="264" name="Google Shape;264;p27"/>
          <p:cNvSpPr txBox="1"/>
          <p:nvPr/>
        </p:nvSpPr>
        <p:spPr>
          <a:xfrm>
            <a:off x="216425" y="696625"/>
            <a:ext cx="11342100" cy="5787600"/>
          </a:xfrm>
          <a:prstGeom prst="rect">
            <a:avLst/>
          </a:prstGeom>
          <a:noFill/>
          <a:ln>
            <a:noFill/>
          </a:ln>
        </p:spPr>
        <p:txBody>
          <a:bodyPr anchorCtr="0" anchor="t" bIns="91425" lIns="91425" spcFirstLastPara="1" rIns="91425" wrap="square" tIns="91425">
            <a:spAutoFit/>
          </a:bodyPr>
          <a:lstStyle/>
          <a:p>
            <a:pPr indent="-406400" lvl="0" marL="457200" rtl="0" algn="l">
              <a:spcBef>
                <a:spcPts val="0"/>
              </a:spcBef>
              <a:spcAft>
                <a:spcPts val="0"/>
              </a:spcAft>
              <a:buSzPts val="2800"/>
              <a:buChar char="●"/>
            </a:pPr>
            <a:r>
              <a:rPr lang="en-US" sz="2800"/>
              <a:t>IAVUHSD nnovative practice was developed as part of the Homeless Innovative Practice Grant application process.</a:t>
            </a:r>
            <a:endParaRPr sz="2800"/>
          </a:p>
          <a:p>
            <a:pPr indent="-406400" lvl="0" marL="457200" rtl="0" algn="l">
              <a:spcBef>
                <a:spcPts val="0"/>
              </a:spcBef>
              <a:spcAft>
                <a:spcPts val="0"/>
              </a:spcAft>
              <a:buSzPts val="2800"/>
              <a:buChar char="●"/>
            </a:pPr>
            <a:r>
              <a:rPr lang="en-US" sz="2800"/>
              <a:t>Our program is c</a:t>
            </a:r>
            <a:r>
              <a:rPr lang="en-US" sz="2800"/>
              <a:t>entered on</a:t>
            </a:r>
            <a:r>
              <a:rPr lang="en-US" sz="2800"/>
              <a:t> promoting a culture of leadership, accountability and ownership among educational partners districtwide.</a:t>
            </a:r>
            <a:endParaRPr sz="2800"/>
          </a:p>
          <a:p>
            <a:pPr indent="-406400" lvl="0" marL="457200" rtl="0" algn="l">
              <a:spcBef>
                <a:spcPts val="0"/>
              </a:spcBef>
              <a:spcAft>
                <a:spcPts val="0"/>
              </a:spcAft>
              <a:buSzPts val="2800"/>
              <a:buChar char="●"/>
            </a:pPr>
            <a:r>
              <a:rPr lang="en-US" sz="2800"/>
              <a:t>District-wide professional </a:t>
            </a:r>
            <a:r>
              <a:rPr lang="en-US" sz="2800"/>
              <a:t>development</a:t>
            </a:r>
            <a:r>
              <a:rPr lang="en-US" sz="2800"/>
              <a:t> (synchronous and asynchronous) for hope scholar mentors, families, administrators, classified staff and certificated staff.</a:t>
            </a:r>
            <a:endParaRPr sz="2800"/>
          </a:p>
          <a:p>
            <a:pPr indent="-406400" lvl="0" marL="457200" rtl="0" algn="l">
              <a:spcBef>
                <a:spcPts val="0"/>
              </a:spcBef>
              <a:spcAft>
                <a:spcPts val="0"/>
              </a:spcAft>
              <a:buSzPts val="2800"/>
              <a:buChar char="●"/>
            </a:pPr>
            <a:r>
              <a:rPr lang="en-US" sz="2800"/>
              <a:t>Monthly and quarterly learning opportunities facilitated by the Coordinator of Student Services (Homeless Student Liaison)</a:t>
            </a:r>
            <a:endParaRPr sz="2800"/>
          </a:p>
          <a:p>
            <a:pPr indent="-406400" lvl="0" marL="457200" rtl="0" algn="l">
              <a:spcBef>
                <a:spcPts val="0"/>
              </a:spcBef>
              <a:spcAft>
                <a:spcPts val="0"/>
              </a:spcAft>
              <a:buSzPts val="2800"/>
              <a:buChar char="●"/>
            </a:pPr>
            <a:r>
              <a:rPr lang="en-US" sz="2800"/>
              <a:t>Overarching goal is to continually develop the capacity of mentors and provide structured time to assess </a:t>
            </a:r>
            <a:r>
              <a:rPr lang="en-US" sz="2800"/>
              <a:t>student</a:t>
            </a:r>
            <a:r>
              <a:rPr lang="en-US" sz="2800"/>
              <a:t> performance metrics district-wide.</a:t>
            </a:r>
            <a:endParaRPr sz="2800"/>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268" name="Shape 268"/>
        <p:cNvGrpSpPr/>
        <p:nvPr/>
      </p:nvGrpSpPr>
      <p:grpSpPr>
        <a:xfrm>
          <a:off x="0" y="0"/>
          <a:ext cx="0" cy="0"/>
          <a:chOff x="0" y="0"/>
          <a:chExt cx="0" cy="0"/>
        </a:xfrm>
      </p:grpSpPr>
      <p:sp>
        <p:nvSpPr>
          <p:cNvPr id="269" name="Google Shape;269;p28"/>
          <p:cNvSpPr txBox="1"/>
          <p:nvPr>
            <p:ph idx="11" type="ftr"/>
          </p:nvPr>
        </p:nvSpPr>
        <p:spPr>
          <a:xfrm>
            <a:off x="8441268" y="6492875"/>
            <a:ext cx="3750600" cy="3651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US"/>
              <a:t>© 2023 CA Homeless Education Conference</a:t>
            </a:r>
            <a:endParaRPr/>
          </a:p>
        </p:txBody>
      </p:sp>
      <p:pic>
        <p:nvPicPr>
          <p:cNvPr id="270" name="Google Shape;270;p28"/>
          <p:cNvPicPr preferRelativeResize="0"/>
          <p:nvPr/>
        </p:nvPicPr>
        <p:blipFill rotWithShape="1">
          <a:blip r:embed="rId3">
            <a:alphaModFix/>
          </a:blip>
          <a:srcRect b="0" l="0" r="0" t="0"/>
          <a:stretch/>
        </p:blipFill>
        <p:spPr>
          <a:xfrm>
            <a:off x="169911" y="6118401"/>
            <a:ext cx="668289" cy="668289"/>
          </a:xfrm>
          <a:prstGeom prst="rect">
            <a:avLst/>
          </a:prstGeom>
          <a:noFill/>
          <a:ln>
            <a:noFill/>
          </a:ln>
        </p:spPr>
      </p:pic>
      <p:pic>
        <p:nvPicPr>
          <p:cNvPr id="271" name="Google Shape;271;p28"/>
          <p:cNvPicPr preferRelativeResize="0"/>
          <p:nvPr/>
        </p:nvPicPr>
        <p:blipFill rotWithShape="1">
          <a:blip r:embed="rId4">
            <a:alphaModFix/>
          </a:blip>
          <a:srcRect b="0" l="0" r="0" t="0"/>
          <a:stretch/>
        </p:blipFill>
        <p:spPr>
          <a:xfrm>
            <a:off x="887498" y="6163378"/>
            <a:ext cx="879970" cy="623312"/>
          </a:xfrm>
          <a:prstGeom prst="rect">
            <a:avLst/>
          </a:prstGeom>
          <a:noFill/>
          <a:ln>
            <a:noFill/>
          </a:ln>
        </p:spPr>
      </p:pic>
      <p:pic>
        <p:nvPicPr>
          <p:cNvPr id="272" name="Google Shape;272;p28"/>
          <p:cNvPicPr preferRelativeResize="0"/>
          <p:nvPr/>
        </p:nvPicPr>
        <p:blipFill rotWithShape="1">
          <a:blip r:embed="rId5">
            <a:alphaModFix/>
          </a:blip>
          <a:srcRect b="0" l="0" r="0" t="0"/>
          <a:stretch/>
        </p:blipFill>
        <p:spPr>
          <a:xfrm>
            <a:off x="1816766" y="6145751"/>
            <a:ext cx="668289" cy="668289"/>
          </a:xfrm>
          <a:prstGeom prst="rect">
            <a:avLst/>
          </a:prstGeom>
          <a:noFill/>
          <a:ln>
            <a:noFill/>
          </a:ln>
        </p:spPr>
      </p:pic>
      <p:pic>
        <p:nvPicPr>
          <p:cNvPr id="273" name="Google Shape;273;p28"/>
          <p:cNvPicPr preferRelativeResize="0"/>
          <p:nvPr/>
        </p:nvPicPr>
        <p:blipFill rotWithShape="1">
          <a:blip r:embed="rId6">
            <a:alphaModFix/>
          </a:blip>
          <a:srcRect b="0" l="0" r="0" t="0"/>
          <a:stretch/>
        </p:blipFill>
        <p:spPr>
          <a:xfrm>
            <a:off x="2457950" y="6163378"/>
            <a:ext cx="821096" cy="616956"/>
          </a:xfrm>
          <a:prstGeom prst="rect">
            <a:avLst/>
          </a:prstGeom>
          <a:noFill/>
          <a:ln>
            <a:noFill/>
          </a:ln>
        </p:spPr>
      </p:pic>
      <p:pic>
        <p:nvPicPr>
          <p:cNvPr descr="Text&#10;&#10;Description automatically generated" id="274" name="Google Shape;274;p28"/>
          <p:cNvPicPr preferRelativeResize="0"/>
          <p:nvPr/>
        </p:nvPicPr>
        <p:blipFill rotWithShape="1">
          <a:blip r:embed="rId7">
            <a:alphaModFix/>
          </a:blip>
          <a:srcRect b="0" l="0" r="0" t="0"/>
          <a:stretch/>
        </p:blipFill>
        <p:spPr>
          <a:xfrm>
            <a:off x="9195305" y="5981365"/>
            <a:ext cx="2996695" cy="490491"/>
          </a:xfrm>
          <a:prstGeom prst="rect">
            <a:avLst/>
          </a:prstGeom>
          <a:noFill/>
          <a:ln>
            <a:noFill/>
          </a:ln>
        </p:spPr>
      </p:pic>
      <p:sp>
        <p:nvSpPr>
          <p:cNvPr id="275" name="Google Shape;275;p28"/>
          <p:cNvSpPr txBox="1"/>
          <p:nvPr/>
        </p:nvSpPr>
        <p:spPr>
          <a:xfrm>
            <a:off x="928400" y="165125"/>
            <a:ext cx="9170100" cy="572700"/>
          </a:xfrm>
          <a:prstGeom prst="rect">
            <a:avLst/>
          </a:prstGeom>
          <a:noFill/>
          <a:ln>
            <a:noFill/>
          </a:ln>
        </p:spPr>
        <p:txBody>
          <a:bodyPr anchorCtr="0" anchor="t" bIns="91425" lIns="91425" spcFirstLastPara="1" rIns="91425" wrap="square" tIns="91425">
            <a:spAutoFit/>
          </a:bodyPr>
          <a:lstStyle/>
          <a:p>
            <a:pPr indent="0" lvl="0" marL="0" rtl="0" algn="l">
              <a:lnSpc>
                <a:spcPct val="90000"/>
              </a:lnSpc>
              <a:spcBef>
                <a:spcPts val="0"/>
              </a:spcBef>
              <a:spcAft>
                <a:spcPts val="0"/>
              </a:spcAft>
              <a:buNone/>
            </a:pPr>
            <a:r>
              <a:rPr b="1" lang="en-US" sz="2800">
                <a:solidFill>
                  <a:schemeClr val="dk1"/>
                </a:solidFill>
              </a:rPr>
              <a:t>McKinney-Vento Mentor: Kalani Logan (My Journey)</a:t>
            </a:r>
            <a:endParaRPr b="1" sz="2900">
              <a:latin typeface="Calibri"/>
              <a:ea typeface="Calibri"/>
              <a:cs typeface="Calibri"/>
              <a:sym typeface="Calibri"/>
            </a:endParaRPr>
          </a:p>
        </p:txBody>
      </p:sp>
      <p:sp>
        <p:nvSpPr>
          <p:cNvPr id="276" name="Google Shape;276;p28"/>
          <p:cNvSpPr txBox="1"/>
          <p:nvPr/>
        </p:nvSpPr>
        <p:spPr>
          <a:xfrm>
            <a:off x="618025" y="864475"/>
            <a:ext cx="11294100" cy="5787600"/>
          </a:xfrm>
          <a:prstGeom prst="rect">
            <a:avLst/>
          </a:prstGeom>
          <a:noFill/>
          <a:ln>
            <a:noFill/>
          </a:ln>
        </p:spPr>
        <p:txBody>
          <a:bodyPr anchorCtr="0" anchor="t" bIns="91425" lIns="91425" spcFirstLastPara="1" rIns="91425" wrap="square" tIns="91425">
            <a:spAutoFit/>
          </a:bodyPr>
          <a:lstStyle/>
          <a:p>
            <a:pPr indent="-406400" lvl="0" marL="457200" rtl="0" algn="l">
              <a:spcBef>
                <a:spcPts val="0"/>
              </a:spcBef>
              <a:spcAft>
                <a:spcPts val="0"/>
              </a:spcAft>
              <a:buSzPts val="2800"/>
              <a:buChar char="●"/>
            </a:pPr>
            <a:r>
              <a:rPr lang="en-US" sz="2800"/>
              <a:t>Community A</a:t>
            </a:r>
            <a:r>
              <a:rPr lang="en-US" sz="2800"/>
              <a:t>ttendance</a:t>
            </a:r>
            <a:r>
              <a:rPr lang="en-US" sz="2800"/>
              <a:t> worker</a:t>
            </a:r>
            <a:endParaRPr sz="2800"/>
          </a:p>
          <a:p>
            <a:pPr indent="-406400" lvl="0" marL="457200" rtl="0" algn="l">
              <a:spcBef>
                <a:spcPts val="0"/>
              </a:spcBef>
              <a:spcAft>
                <a:spcPts val="0"/>
              </a:spcAft>
              <a:buSzPts val="2800"/>
              <a:buChar char="●"/>
            </a:pPr>
            <a:r>
              <a:rPr lang="en-US" sz="2800"/>
              <a:t>Mentor for McKinney-Vento at Eastside High School</a:t>
            </a:r>
            <a:endParaRPr sz="2800"/>
          </a:p>
          <a:p>
            <a:pPr indent="0" lvl="0" marL="914400" rtl="0" algn="l">
              <a:spcBef>
                <a:spcPts val="0"/>
              </a:spcBef>
              <a:spcAft>
                <a:spcPts val="0"/>
              </a:spcAft>
              <a:buNone/>
            </a:pPr>
            <a:r>
              <a:rPr lang="en-US" sz="2800"/>
              <a:t>Advocate for McKinney-Vento Students in the following committees</a:t>
            </a:r>
            <a:endParaRPr sz="2800"/>
          </a:p>
          <a:p>
            <a:pPr indent="0" lvl="0" marL="914400" rtl="0" algn="l">
              <a:spcBef>
                <a:spcPts val="0"/>
              </a:spcBef>
              <a:spcAft>
                <a:spcPts val="0"/>
              </a:spcAft>
              <a:buNone/>
            </a:pPr>
            <a:r>
              <a:rPr lang="en-US" sz="2800"/>
              <a:t>-MTSS Tier 1, 2,3 committee member</a:t>
            </a:r>
            <a:endParaRPr sz="2800"/>
          </a:p>
          <a:p>
            <a:pPr indent="0" lvl="0" marL="914400" rtl="0" algn="l">
              <a:spcBef>
                <a:spcPts val="0"/>
              </a:spcBef>
              <a:spcAft>
                <a:spcPts val="0"/>
              </a:spcAft>
              <a:buNone/>
            </a:pPr>
            <a:r>
              <a:rPr lang="en-US" sz="2800"/>
              <a:t>-PBIS school wide culture team</a:t>
            </a:r>
            <a:endParaRPr sz="2800"/>
          </a:p>
          <a:p>
            <a:pPr indent="-406400" lvl="0" marL="457200" rtl="0" algn="l">
              <a:spcBef>
                <a:spcPts val="0"/>
              </a:spcBef>
              <a:spcAft>
                <a:spcPts val="0"/>
              </a:spcAft>
              <a:buSzPts val="2800"/>
              <a:buChar char="●"/>
            </a:pPr>
            <a:r>
              <a:rPr lang="en-US" sz="2800"/>
              <a:t>My Journey as a McKinney-Vento Youth</a:t>
            </a:r>
            <a:endParaRPr sz="2800"/>
          </a:p>
          <a:p>
            <a:pPr indent="-406400" lvl="0" marL="457200" rtl="0" algn="l">
              <a:spcBef>
                <a:spcPts val="0"/>
              </a:spcBef>
              <a:spcAft>
                <a:spcPts val="0"/>
              </a:spcAft>
              <a:buSzPts val="2800"/>
              <a:buChar char="●"/>
            </a:pPr>
            <a:r>
              <a:rPr lang="en-US" sz="2800"/>
              <a:t>Our AVUHSD growth supporting McKinney-Vento Youth</a:t>
            </a:r>
            <a:endParaRPr sz="2800"/>
          </a:p>
          <a:p>
            <a:pPr indent="-406400" lvl="0" marL="457200" rtl="0" algn="l">
              <a:spcBef>
                <a:spcPts val="0"/>
              </a:spcBef>
              <a:spcAft>
                <a:spcPts val="0"/>
              </a:spcAft>
              <a:buClr>
                <a:schemeClr val="dk1"/>
              </a:buClr>
              <a:buSzPts val="2800"/>
              <a:buChar char="●"/>
            </a:pPr>
            <a:r>
              <a:rPr lang="en-US" sz="2800">
                <a:solidFill>
                  <a:schemeClr val="dk1"/>
                </a:solidFill>
              </a:rPr>
              <a:t>Training and learning skills to support our vulnerable youth</a:t>
            </a:r>
            <a:endParaRPr sz="2800">
              <a:solidFill>
                <a:schemeClr val="dk1"/>
              </a:solidFill>
            </a:endParaRPr>
          </a:p>
          <a:p>
            <a:pPr indent="-406400" lvl="0" marL="457200" rtl="0" algn="l">
              <a:spcBef>
                <a:spcPts val="0"/>
              </a:spcBef>
              <a:spcAft>
                <a:spcPts val="0"/>
              </a:spcAft>
              <a:buClr>
                <a:schemeClr val="dk1"/>
              </a:buClr>
              <a:buSzPts val="2800"/>
              <a:buChar char="●"/>
            </a:pPr>
            <a:r>
              <a:rPr lang="en-US" sz="2800">
                <a:solidFill>
                  <a:schemeClr val="dk1"/>
                </a:solidFill>
              </a:rPr>
              <a:t>Monthly Meetings to support McKinney-Vento Youth</a:t>
            </a:r>
            <a:endParaRPr sz="2800">
              <a:solidFill>
                <a:schemeClr val="dk1"/>
              </a:solidFill>
            </a:endParaRPr>
          </a:p>
          <a:p>
            <a:pPr indent="-406400" lvl="0" marL="457200" rtl="0" algn="l">
              <a:spcBef>
                <a:spcPts val="0"/>
              </a:spcBef>
              <a:spcAft>
                <a:spcPts val="0"/>
              </a:spcAft>
              <a:buClr>
                <a:schemeClr val="dk1"/>
              </a:buClr>
              <a:buSzPts val="2800"/>
              <a:buChar char="●"/>
            </a:pPr>
            <a:r>
              <a:rPr lang="en-US" sz="2800">
                <a:solidFill>
                  <a:schemeClr val="dk1"/>
                </a:solidFill>
              </a:rPr>
              <a:t>Attended National Conference of Homeless Youth</a:t>
            </a:r>
            <a:endParaRPr sz="2800">
              <a:solidFill>
                <a:schemeClr val="dk1"/>
              </a:solidFill>
            </a:endParaRPr>
          </a:p>
          <a:p>
            <a:pPr indent="-406400" lvl="0" marL="457200" rtl="0" algn="l">
              <a:spcBef>
                <a:spcPts val="0"/>
              </a:spcBef>
              <a:spcAft>
                <a:spcPts val="0"/>
              </a:spcAft>
              <a:buClr>
                <a:schemeClr val="dk1"/>
              </a:buClr>
              <a:buSzPts val="2800"/>
              <a:buChar char="●"/>
            </a:pPr>
            <a:r>
              <a:rPr lang="en-US" sz="2800">
                <a:solidFill>
                  <a:schemeClr val="dk1"/>
                </a:solidFill>
              </a:rPr>
              <a:t>Current role as a mentor/ role model for our youth</a:t>
            </a:r>
            <a:endParaRPr sz="2800">
              <a:solidFill>
                <a:schemeClr val="dk1"/>
              </a:solidFill>
            </a:endParaRPr>
          </a:p>
          <a:p>
            <a:pPr indent="0" lvl="0" marL="914400" rtl="0" algn="l">
              <a:spcBef>
                <a:spcPts val="0"/>
              </a:spcBef>
              <a:spcAft>
                <a:spcPts val="0"/>
              </a:spcAft>
              <a:buNone/>
            </a:pPr>
            <a:r>
              <a:t/>
            </a:r>
            <a:endParaRPr sz="2800"/>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280" name="Shape 280"/>
        <p:cNvGrpSpPr/>
        <p:nvPr/>
      </p:nvGrpSpPr>
      <p:grpSpPr>
        <a:xfrm>
          <a:off x="0" y="0"/>
          <a:ext cx="0" cy="0"/>
          <a:chOff x="0" y="0"/>
          <a:chExt cx="0" cy="0"/>
        </a:xfrm>
      </p:grpSpPr>
      <p:sp>
        <p:nvSpPr>
          <p:cNvPr id="281" name="Google Shape;281;p29"/>
          <p:cNvSpPr txBox="1"/>
          <p:nvPr>
            <p:ph idx="11" type="ftr"/>
          </p:nvPr>
        </p:nvSpPr>
        <p:spPr>
          <a:xfrm>
            <a:off x="8441268" y="6492875"/>
            <a:ext cx="3750600" cy="3651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US"/>
              <a:t>© 2023 CA Homeless Education Conference</a:t>
            </a:r>
            <a:endParaRPr/>
          </a:p>
        </p:txBody>
      </p:sp>
      <p:pic>
        <p:nvPicPr>
          <p:cNvPr id="282" name="Google Shape;282;p29"/>
          <p:cNvPicPr preferRelativeResize="0"/>
          <p:nvPr/>
        </p:nvPicPr>
        <p:blipFill rotWithShape="1">
          <a:blip r:embed="rId3">
            <a:alphaModFix/>
          </a:blip>
          <a:srcRect b="0" l="0" r="0" t="0"/>
          <a:stretch/>
        </p:blipFill>
        <p:spPr>
          <a:xfrm>
            <a:off x="169911" y="6118401"/>
            <a:ext cx="668289" cy="668289"/>
          </a:xfrm>
          <a:prstGeom prst="rect">
            <a:avLst/>
          </a:prstGeom>
          <a:noFill/>
          <a:ln>
            <a:noFill/>
          </a:ln>
        </p:spPr>
      </p:pic>
      <p:pic>
        <p:nvPicPr>
          <p:cNvPr id="283" name="Google Shape;283;p29"/>
          <p:cNvPicPr preferRelativeResize="0"/>
          <p:nvPr/>
        </p:nvPicPr>
        <p:blipFill rotWithShape="1">
          <a:blip r:embed="rId4">
            <a:alphaModFix/>
          </a:blip>
          <a:srcRect b="0" l="0" r="0" t="0"/>
          <a:stretch/>
        </p:blipFill>
        <p:spPr>
          <a:xfrm>
            <a:off x="887498" y="6163378"/>
            <a:ext cx="879970" cy="623312"/>
          </a:xfrm>
          <a:prstGeom prst="rect">
            <a:avLst/>
          </a:prstGeom>
          <a:noFill/>
          <a:ln>
            <a:noFill/>
          </a:ln>
        </p:spPr>
      </p:pic>
      <p:pic>
        <p:nvPicPr>
          <p:cNvPr id="284" name="Google Shape;284;p29"/>
          <p:cNvPicPr preferRelativeResize="0"/>
          <p:nvPr/>
        </p:nvPicPr>
        <p:blipFill rotWithShape="1">
          <a:blip r:embed="rId5">
            <a:alphaModFix/>
          </a:blip>
          <a:srcRect b="0" l="0" r="0" t="0"/>
          <a:stretch/>
        </p:blipFill>
        <p:spPr>
          <a:xfrm>
            <a:off x="1816766" y="6145751"/>
            <a:ext cx="668289" cy="668289"/>
          </a:xfrm>
          <a:prstGeom prst="rect">
            <a:avLst/>
          </a:prstGeom>
          <a:noFill/>
          <a:ln>
            <a:noFill/>
          </a:ln>
        </p:spPr>
      </p:pic>
      <p:pic>
        <p:nvPicPr>
          <p:cNvPr id="285" name="Google Shape;285;p29"/>
          <p:cNvPicPr preferRelativeResize="0"/>
          <p:nvPr/>
        </p:nvPicPr>
        <p:blipFill rotWithShape="1">
          <a:blip r:embed="rId6">
            <a:alphaModFix/>
          </a:blip>
          <a:srcRect b="0" l="0" r="0" t="0"/>
          <a:stretch/>
        </p:blipFill>
        <p:spPr>
          <a:xfrm>
            <a:off x="2457950" y="6163378"/>
            <a:ext cx="821096" cy="616956"/>
          </a:xfrm>
          <a:prstGeom prst="rect">
            <a:avLst/>
          </a:prstGeom>
          <a:noFill/>
          <a:ln>
            <a:noFill/>
          </a:ln>
        </p:spPr>
      </p:pic>
      <p:pic>
        <p:nvPicPr>
          <p:cNvPr descr="Text&#10;&#10;Description automatically generated" id="286" name="Google Shape;286;p29"/>
          <p:cNvPicPr preferRelativeResize="0"/>
          <p:nvPr/>
        </p:nvPicPr>
        <p:blipFill rotWithShape="1">
          <a:blip r:embed="rId7">
            <a:alphaModFix/>
          </a:blip>
          <a:srcRect b="0" l="0" r="0" t="0"/>
          <a:stretch/>
        </p:blipFill>
        <p:spPr>
          <a:xfrm>
            <a:off x="9195305" y="5981365"/>
            <a:ext cx="2996695" cy="490491"/>
          </a:xfrm>
          <a:prstGeom prst="rect">
            <a:avLst/>
          </a:prstGeom>
          <a:noFill/>
          <a:ln>
            <a:noFill/>
          </a:ln>
        </p:spPr>
      </p:pic>
      <p:sp>
        <p:nvSpPr>
          <p:cNvPr id="287" name="Google Shape;287;p29"/>
          <p:cNvSpPr txBox="1"/>
          <p:nvPr/>
        </p:nvSpPr>
        <p:spPr>
          <a:xfrm>
            <a:off x="928400" y="622325"/>
            <a:ext cx="9170100" cy="572700"/>
          </a:xfrm>
          <a:prstGeom prst="rect">
            <a:avLst/>
          </a:prstGeom>
          <a:noFill/>
          <a:ln>
            <a:noFill/>
          </a:ln>
        </p:spPr>
        <p:txBody>
          <a:bodyPr anchorCtr="0" anchor="t" bIns="91425" lIns="91425" spcFirstLastPara="1" rIns="91425" wrap="square" tIns="91425">
            <a:spAutoFit/>
          </a:bodyPr>
          <a:lstStyle/>
          <a:p>
            <a:pPr indent="0" lvl="0" marL="0" rtl="0" algn="l">
              <a:lnSpc>
                <a:spcPct val="90000"/>
              </a:lnSpc>
              <a:spcBef>
                <a:spcPts val="0"/>
              </a:spcBef>
              <a:spcAft>
                <a:spcPts val="0"/>
              </a:spcAft>
              <a:buNone/>
            </a:pPr>
            <a:r>
              <a:rPr lang="en-US" sz="2800">
                <a:solidFill>
                  <a:schemeClr val="dk1"/>
                </a:solidFill>
              </a:rPr>
              <a:t>McKinney-Vento Mentor at AVUHSD </a:t>
            </a:r>
            <a:endParaRPr sz="2900">
              <a:latin typeface="Calibri"/>
              <a:ea typeface="Calibri"/>
              <a:cs typeface="Calibri"/>
              <a:sym typeface="Calibri"/>
            </a:endParaRPr>
          </a:p>
        </p:txBody>
      </p:sp>
      <p:sp>
        <p:nvSpPr>
          <p:cNvPr id="288" name="Google Shape;288;p29"/>
          <p:cNvSpPr txBox="1"/>
          <p:nvPr/>
        </p:nvSpPr>
        <p:spPr>
          <a:xfrm>
            <a:off x="957750" y="1143750"/>
            <a:ext cx="10276500" cy="5941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2200"/>
          </a:p>
          <a:p>
            <a:pPr indent="-368300" lvl="0" marL="457200" rtl="0" algn="l">
              <a:spcBef>
                <a:spcPts val="0"/>
              </a:spcBef>
              <a:spcAft>
                <a:spcPts val="0"/>
              </a:spcAft>
              <a:buSzPts val="2200"/>
              <a:buChar char="●"/>
            </a:pPr>
            <a:r>
              <a:rPr lang="en-US" sz="2200"/>
              <a:t>ADVOCATE for McKinney-Vento Youth</a:t>
            </a:r>
            <a:endParaRPr sz="2200"/>
          </a:p>
          <a:p>
            <a:pPr indent="0" lvl="0" marL="914400" rtl="0" algn="l">
              <a:spcBef>
                <a:spcPts val="0"/>
              </a:spcBef>
              <a:spcAft>
                <a:spcPts val="0"/>
              </a:spcAft>
              <a:buNone/>
            </a:pPr>
            <a:r>
              <a:rPr lang="en-US" sz="2200">
                <a:solidFill>
                  <a:schemeClr val="dk1"/>
                </a:solidFill>
              </a:rPr>
              <a:t>-Support </a:t>
            </a:r>
            <a:r>
              <a:rPr lang="en-US" sz="2200">
                <a:solidFill>
                  <a:schemeClr val="dk1"/>
                </a:solidFill>
              </a:rPr>
              <a:t>Enrollment</a:t>
            </a:r>
            <a:r>
              <a:rPr lang="en-US" sz="2200">
                <a:solidFill>
                  <a:schemeClr val="dk1"/>
                </a:solidFill>
              </a:rPr>
              <a:t> and Homeless youth survey</a:t>
            </a:r>
            <a:endParaRPr sz="2200">
              <a:solidFill>
                <a:schemeClr val="dk1"/>
              </a:solidFill>
            </a:endParaRPr>
          </a:p>
          <a:p>
            <a:pPr indent="0" lvl="0" marL="914400" rtl="0" algn="l">
              <a:spcBef>
                <a:spcPts val="0"/>
              </a:spcBef>
              <a:spcAft>
                <a:spcPts val="0"/>
              </a:spcAft>
              <a:buNone/>
            </a:pPr>
            <a:r>
              <a:rPr lang="en-US" sz="2200">
                <a:solidFill>
                  <a:schemeClr val="dk1"/>
                </a:solidFill>
              </a:rPr>
              <a:t>-Initial enrollment Greet and Meet the student and family</a:t>
            </a:r>
            <a:endParaRPr sz="2200">
              <a:solidFill>
                <a:schemeClr val="dk1"/>
              </a:solidFill>
            </a:endParaRPr>
          </a:p>
          <a:p>
            <a:pPr indent="0" lvl="0" marL="914400" rtl="0" algn="l">
              <a:spcBef>
                <a:spcPts val="0"/>
              </a:spcBef>
              <a:spcAft>
                <a:spcPts val="0"/>
              </a:spcAft>
              <a:buNone/>
            </a:pPr>
            <a:r>
              <a:rPr lang="en-US" sz="2200">
                <a:solidFill>
                  <a:schemeClr val="dk1"/>
                </a:solidFill>
              </a:rPr>
              <a:t>-Data entry and data monitoring</a:t>
            </a:r>
            <a:endParaRPr sz="2200">
              <a:solidFill>
                <a:schemeClr val="dk1"/>
              </a:solidFill>
            </a:endParaRPr>
          </a:p>
          <a:p>
            <a:pPr indent="0" lvl="0" marL="914400" rtl="0" algn="l">
              <a:spcBef>
                <a:spcPts val="0"/>
              </a:spcBef>
              <a:spcAft>
                <a:spcPts val="0"/>
              </a:spcAft>
              <a:buNone/>
            </a:pPr>
            <a:r>
              <a:rPr lang="en-US" sz="2200">
                <a:solidFill>
                  <a:schemeClr val="dk1"/>
                </a:solidFill>
              </a:rPr>
              <a:t>-Connect the student and family to community resources</a:t>
            </a:r>
            <a:endParaRPr sz="2200">
              <a:solidFill>
                <a:schemeClr val="dk1"/>
              </a:solidFill>
            </a:endParaRPr>
          </a:p>
          <a:p>
            <a:pPr indent="0" lvl="0" marL="914400" rtl="0" algn="l">
              <a:spcBef>
                <a:spcPts val="0"/>
              </a:spcBef>
              <a:spcAft>
                <a:spcPts val="0"/>
              </a:spcAft>
              <a:buNone/>
            </a:pPr>
            <a:r>
              <a:rPr lang="en-US" sz="2200">
                <a:solidFill>
                  <a:schemeClr val="dk1"/>
                </a:solidFill>
              </a:rPr>
              <a:t>-Provide Educational supplies, backpacks, </a:t>
            </a:r>
            <a:r>
              <a:rPr lang="en-US" sz="2200">
                <a:solidFill>
                  <a:schemeClr val="dk1"/>
                </a:solidFill>
              </a:rPr>
              <a:t>hygiene kits, chromebook, wifi etc..</a:t>
            </a:r>
            <a:endParaRPr sz="2200">
              <a:solidFill>
                <a:schemeClr val="dk1"/>
              </a:solidFill>
            </a:endParaRPr>
          </a:p>
          <a:p>
            <a:pPr indent="0" lvl="0" marL="914400" rtl="0" algn="l">
              <a:spcBef>
                <a:spcPts val="0"/>
              </a:spcBef>
              <a:spcAft>
                <a:spcPts val="0"/>
              </a:spcAft>
              <a:buNone/>
            </a:pPr>
            <a:r>
              <a:rPr lang="en-US" sz="2200">
                <a:solidFill>
                  <a:schemeClr val="dk1"/>
                </a:solidFill>
              </a:rPr>
              <a:t>-Shopping trips on any basic clothing needs that our youth may need</a:t>
            </a:r>
            <a:endParaRPr sz="2200">
              <a:solidFill>
                <a:schemeClr val="dk1"/>
              </a:solidFill>
            </a:endParaRPr>
          </a:p>
          <a:p>
            <a:pPr indent="0" lvl="0" marL="914400" rtl="0" algn="l">
              <a:spcBef>
                <a:spcPts val="0"/>
              </a:spcBef>
              <a:spcAft>
                <a:spcPts val="0"/>
              </a:spcAft>
              <a:buNone/>
            </a:pPr>
            <a:r>
              <a:rPr lang="en-US" sz="2200">
                <a:solidFill>
                  <a:schemeClr val="dk1"/>
                </a:solidFill>
              </a:rPr>
              <a:t>-Ensure that student gets a school orientation by a peer</a:t>
            </a:r>
            <a:endParaRPr sz="2200">
              <a:solidFill>
                <a:schemeClr val="dk1"/>
              </a:solidFill>
            </a:endParaRPr>
          </a:p>
          <a:p>
            <a:pPr indent="0" lvl="0" marL="914400" rtl="0" algn="l">
              <a:spcBef>
                <a:spcPts val="0"/>
              </a:spcBef>
              <a:spcAft>
                <a:spcPts val="0"/>
              </a:spcAft>
              <a:buNone/>
            </a:pPr>
            <a:r>
              <a:rPr lang="en-US" sz="2200">
                <a:solidFill>
                  <a:schemeClr val="dk1"/>
                </a:solidFill>
              </a:rPr>
              <a:t>-Monitoring  and Navigating student area of needs and supports</a:t>
            </a:r>
            <a:endParaRPr sz="2200">
              <a:solidFill>
                <a:schemeClr val="dk1"/>
              </a:solidFill>
            </a:endParaRPr>
          </a:p>
          <a:p>
            <a:pPr indent="0" lvl="0" marL="914400" rtl="0" algn="l">
              <a:spcBef>
                <a:spcPts val="0"/>
              </a:spcBef>
              <a:spcAft>
                <a:spcPts val="0"/>
              </a:spcAft>
              <a:buNone/>
            </a:pPr>
            <a:r>
              <a:rPr lang="en-US" sz="2200">
                <a:solidFill>
                  <a:schemeClr val="dk1"/>
                </a:solidFill>
              </a:rPr>
              <a:t>-Daily Check ins on campus, crisis, transportation needs </a:t>
            </a:r>
            <a:endParaRPr sz="2200">
              <a:solidFill>
                <a:schemeClr val="dk1"/>
              </a:solidFill>
            </a:endParaRPr>
          </a:p>
          <a:p>
            <a:pPr indent="0" lvl="0" marL="914400" rtl="0" algn="l">
              <a:spcBef>
                <a:spcPts val="0"/>
              </a:spcBef>
              <a:spcAft>
                <a:spcPts val="0"/>
              </a:spcAft>
              <a:buNone/>
            </a:pPr>
            <a:r>
              <a:rPr lang="en-US" sz="2200">
                <a:solidFill>
                  <a:schemeClr val="dk1"/>
                </a:solidFill>
              </a:rPr>
              <a:t>-Formal quarterly checks on grades, attendance, behavior, fees </a:t>
            </a:r>
            <a:endParaRPr sz="2200">
              <a:solidFill>
                <a:schemeClr val="dk1"/>
              </a:solidFill>
            </a:endParaRPr>
          </a:p>
          <a:p>
            <a:pPr indent="0" lvl="0" marL="914400" rtl="0" algn="l">
              <a:spcBef>
                <a:spcPts val="0"/>
              </a:spcBef>
              <a:spcAft>
                <a:spcPts val="0"/>
              </a:spcAft>
              <a:buNone/>
            </a:pPr>
            <a:r>
              <a:rPr lang="en-US" sz="2200">
                <a:solidFill>
                  <a:schemeClr val="dk1"/>
                </a:solidFill>
              </a:rPr>
              <a:t>-Refer to Counselor for graduation status and any mental health needs</a:t>
            </a:r>
            <a:endParaRPr sz="2200">
              <a:solidFill>
                <a:schemeClr val="dk1"/>
              </a:solidFill>
            </a:endParaRPr>
          </a:p>
          <a:p>
            <a:pPr indent="0" lvl="0" marL="914400" rtl="0" algn="l">
              <a:spcBef>
                <a:spcPts val="0"/>
              </a:spcBef>
              <a:spcAft>
                <a:spcPts val="0"/>
              </a:spcAft>
              <a:buNone/>
            </a:pPr>
            <a:r>
              <a:t/>
            </a:r>
            <a:endParaRPr sz="2200">
              <a:solidFill>
                <a:schemeClr val="dk1"/>
              </a:solidFill>
            </a:endParaRPr>
          </a:p>
          <a:p>
            <a:pPr indent="0" lvl="0" marL="914400" rtl="0" algn="l">
              <a:spcBef>
                <a:spcPts val="0"/>
              </a:spcBef>
              <a:spcAft>
                <a:spcPts val="0"/>
              </a:spcAft>
              <a:buNone/>
            </a:pPr>
            <a:r>
              <a:t/>
            </a:r>
            <a:endParaRPr sz="2200"/>
          </a:p>
          <a:p>
            <a:pPr indent="0" lvl="0" marL="914400" rtl="0" algn="l">
              <a:spcBef>
                <a:spcPts val="0"/>
              </a:spcBef>
              <a:spcAft>
                <a:spcPts val="0"/>
              </a:spcAft>
              <a:buNone/>
            </a:pPr>
            <a:r>
              <a:t/>
            </a:r>
            <a:endParaRPr sz="2200"/>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292" name="Shape 292"/>
        <p:cNvGrpSpPr/>
        <p:nvPr/>
      </p:nvGrpSpPr>
      <p:grpSpPr>
        <a:xfrm>
          <a:off x="0" y="0"/>
          <a:ext cx="0" cy="0"/>
          <a:chOff x="0" y="0"/>
          <a:chExt cx="0" cy="0"/>
        </a:xfrm>
      </p:grpSpPr>
      <p:sp>
        <p:nvSpPr>
          <p:cNvPr id="293" name="Google Shape;293;p30"/>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US">
                <a:latin typeface="Arial"/>
                <a:ea typeface="Arial"/>
                <a:cs typeface="Arial"/>
                <a:sym typeface="Arial"/>
              </a:rPr>
              <a:t>Enrolling Homeless Youth </a:t>
            </a:r>
            <a:endParaRPr>
              <a:latin typeface="Arial"/>
              <a:ea typeface="Arial"/>
              <a:cs typeface="Arial"/>
              <a:sym typeface="Arial"/>
            </a:endParaRPr>
          </a:p>
        </p:txBody>
      </p:sp>
      <p:sp>
        <p:nvSpPr>
          <p:cNvPr id="294" name="Google Shape;294;p30"/>
          <p:cNvSpPr txBox="1"/>
          <p:nvPr>
            <p:ph idx="1" type="body"/>
          </p:nvPr>
        </p:nvSpPr>
        <p:spPr>
          <a:xfrm>
            <a:off x="957825" y="1865388"/>
            <a:ext cx="6448500" cy="3553500"/>
          </a:xfrm>
          <a:prstGeom prst="rect">
            <a:avLst/>
          </a:prstGeom>
          <a:noFill/>
          <a:ln>
            <a:noFill/>
          </a:ln>
        </p:spPr>
        <p:txBody>
          <a:bodyPr anchorCtr="0" anchor="t" bIns="45700" lIns="91425" spcFirstLastPara="1" rIns="91425" wrap="square" tIns="45700">
            <a:normAutofit/>
          </a:bodyPr>
          <a:lstStyle/>
          <a:p>
            <a:pPr indent="-381000" lvl="0" marL="457200" rtl="0" algn="l">
              <a:lnSpc>
                <a:spcPct val="90000"/>
              </a:lnSpc>
              <a:spcBef>
                <a:spcPts val="0"/>
              </a:spcBef>
              <a:spcAft>
                <a:spcPts val="0"/>
              </a:spcAft>
              <a:buClr>
                <a:srgbClr val="A64D79"/>
              </a:buClr>
              <a:buSzPts val="2400"/>
              <a:buChar char="★"/>
            </a:pPr>
            <a:r>
              <a:rPr lang="en-US" sz="2400">
                <a:latin typeface="Arial"/>
                <a:ea typeface="Arial"/>
                <a:cs typeface="Arial"/>
                <a:sym typeface="Arial"/>
              </a:rPr>
              <a:t>Student is identified</a:t>
            </a:r>
            <a:endParaRPr sz="2400">
              <a:latin typeface="Arial"/>
              <a:ea typeface="Arial"/>
              <a:cs typeface="Arial"/>
              <a:sym typeface="Arial"/>
            </a:endParaRPr>
          </a:p>
          <a:p>
            <a:pPr indent="-381000" lvl="0" marL="457200" rtl="0" algn="l">
              <a:lnSpc>
                <a:spcPct val="90000"/>
              </a:lnSpc>
              <a:spcBef>
                <a:spcPts val="0"/>
              </a:spcBef>
              <a:spcAft>
                <a:spcPts val="0"/>
              </a:spcAft>
              <a:buClr>
                <a:srgbClr val="A64D79"/>
              </a:buClr>
              <a:buSzPts val="2400"/>
              <a:buChar char="★"/>
            </a:pPr>
            <a:r>
              <a:rPr lang="en-US" sz="2400">
                <a:latin typeface="Arial"/>
                <a:ea typeface="Arial"/>
                <a:cs typeface="Arial"/>
                <a:sym typeface="Arial"/>
              </a:rPr>
              <a:t>Counselor and CAW alerted</a:t>
            </a:r>
            <a:endParaRPr sz="2400">
              <a:latin typeface="Arial"/>
              <a:ea typeface="Arial"/>
              <a:cs typeface="Arial"/>
              <a:sym typeface="Arial"/>
            </a:endParaRPr>
          </a:p>
          <a:p>
            <a:pPr indent="-381000" lvl="0" marL="457200" rtl="0" algn="l">
              <a:lnSpc>
                <a:spcPct val="90000"/>
              </a:lnSpc>
              <a:spcBef>
                <a:spcPts val="0"/>
              </a:spcBef>
              <a:spcAft>
                <a:spcPts val="0"/>
              </a:spcAft>
              <a:buClr>
                <a:srgbClr val="A64D79"/>
              </a:buClr>
              <a:buSzPts val="2400"/>
              <a:buChar char="★"/>
            </a:pPr>
            <a:r>
              <a:rPr lang="en-US" sz="2400">
                <a:latin typeface="Arial"/>
                <a:ea typeface="Arial"/>
                <a:cs typeface="Arial"/>
                <a:sym typeface="Arial"/>
              </a:rPr>
              <a:t>Counselor meets with student to discuss needs. </a:t>
            </a:r>
            <a:endParaRPr sz="2400">
              <a:latin typeface="Arial"/>
              <a:ea typeface="Arial"/>
              <a:cs typeface="Arial"/>
              <a:sym typeface="Arial"/>
            </a:endParaRPr>
          </a:p>
          <a:p>
            <a:pPr indent="-381000" lvl="1" marL="914400" rtl="0" algn="l">
              <a:lnSpc>
                <a:spcPct val="90000"/>
              </a:lnSpc>
              <a:spcBef>
                <a:spcPts val="0"/>
              </a:spcBef>
              <a:spcAft>
                <a:spcPts val="0"/>
              </a:spcAft>
              <a:buClr>
                <a:srgbClr val="C27BA0"/>
              </a:buClr>
              <a:buSzPts val="2400"/>
              <a:buChar char="○"/>
            </a:pPr>
            <a:r>
              <a:rPr lang="en-US">
                <a:latin typeface="Arial"/>
                <a:ea typeface="Arial"/>
                <a:cs typeface="Arial"/>
                <a:sym typeface="Arial"/>
              </a:rPr>
              <a:t>access to wifi, chromebook, school supplies, bus pass</a:t>
            </a:r>
            <a:endParaRPr>
              <a:latin typeface="Arial"/>
              <a:ea typeface="Arial"/>
              <a:cs typeface="Arial"/>
              <a:sym typeface="Arial"/>
            </a:endParaRPr>
          </a:p>
          <a:p>
            <a:pPr indent="-381000" lvl="0" marL="457200" rtl="0" algn="l">
              <a:lnSpc>
                <a:spcPct val="90000"/>
              </a:lnSpc>
              <a:spcBef>
                <a:spcPts val="0"/>
              </a:spcBef>
              <a:spcAft>
                <a:spcPts val="0"/>
              </a:spcAft>
              <a:buClr>
                <a:srgbClr val="A64D79"/>
              </a:buClr>
              <a:buSzPts val="2400"/>
              <a:buChar char="★"/>
            </a:pPr>
            <a:r>
              <a:rPr lang="en-US" sz="2400">
                <a:latin typeface="Arial"/>
                <a:ea typeface="Arial"/>
                <a:cs typeface="Arial"/>
                <a:sym typeface="Arial"/>
              </a:rPr>
              <a:t>Monthly meetings with counselor to monitor progress</a:t>
            </a:r>
            <a:endParaRPr sz="2400">
              <a:latin typeface="Arial"/>
              <a:ea typeface="Arial"/>
              <a:cs typeface="Arial"/>
              <a:sym typeface="Arial"/>
            </a:endParaRPr>
          </a:p>
          <a:p>
            <a:pPr indent="-381000" lvl="0" marL="457200" rtl="0" algn="l">
              <a:lnSpc>
                <a:spcPct val="90000"/>
              </a:lnSpc>
              <a:spcBef>
                <a:spcPts val="0"/>
              </a:spcBef>
              <a:spcAft>
                <a:spcPts val="0"/>
              </a:spcAft>
              <a:buClr>
                <a:srgbClr val="A64D79"/>
              </a:buClr>
              <a:buSzPts val="2400"/>
              <a:buChar char="★"/>
            </a:pPr>
            <a:r>
              <a:rPr lang="en-US" sz="2400">
                <a:latin typeface="Arial"/>
                <a:ea typeface="Arial"/>
                <a:cs typeface="Arial"/>
                <a:sym typeface="Arial"/>
              </a:rPr>
              <a:t>Community resources provided</a:t>
            </a:r>
            <a:endParaRPr sz="2400">
              <a:latin typeface="Arial"/>
              <a:ea typeface="Arial"/>
              <a:cs typeface="Arial"/>
              <a:sym typeface="Arial"/>
            </a:endParaRPr>
          </a:p>
        </p:txBody>
      </p:sp>
      <p:sp>
        <p:nvSpPr>
          <p:cNvPr id="295" name="Google Shape;295;p30"/>
          <p:cNvSpPr txBox="1"/>
          <p:nvPr>
            <p:ph idx="11" type="ftr"/>
          </p:nvPr>
        </p:nvSpPr>
        <p:spPr>
          <a:xfrm>
            <a:off x="8500533" y="6492875"/>
            <a:ext cx="3691467" cy="365125"/>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US"/>
              <a:t>© 2023 CA Homeless Education Conference</a:t>
            </a:r>
            <a:endParaRPr/>
          </a:p>
        </p:txBody>
      </p:sp>
      <p:pic>
        <p:nvPicPr>
          <p:cNvPr id="296" name="Google Shape;296;p30"/>
          <p:cNvPicPr preferRelativeResize="0"/>
          <p:nvPr/>
        </p:nvPicPr>
        <p:blipFill rotWithShape="1">
          <a:blip r:embed="rId3">
            <a:alphaModFix/>
          </a:blip>
          <a:srcRect b="0" l="0" r="0" t="0"/>
          <a:stretch/>
        </p:blipFill>
        <p:spPr>
          <a:xfrm>
            <a:off x="169912" y="6118402"/>
            <a:ext cx="668288" cy="668288"/>
          </a:xfrm>
          <a:prstGeom prst="rect">
            <a:avLst/>
          </a:prstGeom>
          <a:noFill/>
          <a:ln>
            <a:noFill/>
          </a:ln>
        </p:spPr>
      </p:pic>
      <p:pic>
        <p:nvPicPr>
          <p:cNvPr id="297" name="Google Shape;297;p30"/>
          <p:cNvPicPr preferRelativeResize="0"/>
          <p:nvPr/>
        </p:nvPicPr>
        <p:blipFill rotWithShape="1">
          <a:blip r:embed="rId4">
            <a:alphaModFix/>
          </a:blip>
          <a:srcRect b="0" l="0" r="0" t="0"/>
          <a:stretch/>
        </p:blipFill>
        <p:spPr>
          <a:xfrm>
            <a:off x="887498" y="6163378"/>
            <a:ext cx="879970" cy="623312"/>
          </a:xfrm>
          <a:prstGeom prst="rect">
            <a:avLst/>
          </a:prstGeom>
          <a:noFill/>
          <a:ln>
            <a:noFill/>
          </a:ln>
        </p:spPr>
      </p:pic>
      <p:pic>
        <p:nvPicPr>
          <p:cNvPr id="298" name="Google Shape;298;p30"/>
          <p:cNvPicPr preferRelativeResize="0"/>
          <p:nvPr/>
        </p:nvPicPr>
        <p:blipFill rotWithShape="1">
          <a:blip r:embed="rId5">
            <a:alphaModFix/>
          </a:blip>
          <a:srcRect b="0" l="0" r="0" t="0"/>
          <a:stretch/>
        </p:blipFill>
        <p:spPr>
          <a:xfrm>
            <a:off x="1816766" y="6145751"/>
            <a:ext cx="668289" cy="668289"/>
          </a:xfrm>
          <a:prstGeom prst="rect">
            <a:avLst/>
          </a:prstGeom>
          <a:noFill/>
          <a:ln>
            <a:noFill/>
          </a:ln>
        </p:spPr>
      </p:pic>
      <p:pic>
        <p:nvPicPr>
          <p:cNvPr id="299" name="Google Shape;299;p30"/>
          <p:cNvPicPr preferRelativeResize="0"/>
          <p:nvPr/>
        </p:nvPicPr>
        <p:blipFill rotWithShape="1">
          <a:blip r:embed="rId6">
            <a:alphaModFix/>
          </a:blip>
          <a:srcRect b="0" l="0" r="0" t="0"/>
          <a:stretch/>
        </p:blipFill>
        <p:spPr>
          <a:xfrm>
            <a:off x="2457950" y="6163378"/>
            <a:ext cx="821096" cy="616956"/>
          </a:xfrm>
          <a:prstGeom prst="rect">
            <a:avLst/>
          </a:prstGeom>
          <a:noFill/>
          <a:ln>
            <a:noFill/>
          </a:ln>
        </p:spPr>
      </p:pic>
      <p:pic>
        <p:nvPicPr>
          <p:cNvPr descr="Text&#10;&#10;Description automatically generated" id="300" name="Google Shape;300;p30"/>
          <p:cNvPicPr preferRelativeResize="0"/>
          <p:nvPr/>
        </p:nvPicPr>
        <p:blipFill rotWithShape="1">
          <a:blip r:embed="rId7">
            <a:alphaModFix/>
          </a:blip>
          <a:srcRect b="0" l="0" r="0" t="0"/>
          <a:stretch/>
        </p:blipFill>
        <p:spPr>
          <a:xfrm>
            <a:off x="9212238" y="5981365"/>
            <a:ext cx="2979762" cy="490491"/>
          </a:xfrm>
          <a:prstGeom prst="rect">
            <a:avLst/>
          </a:prstGeom>
          <a:noFill/>
          <a:ln>
            <a:noFill/>
          </a:ln>
        </p:spPr>
      </p:pic>
      <p:pic>
        <p:nvPicPr>
          <p:cNvPr id="301" name="Google Shape;301;p30"/>
          <p:cNvPicPr preferRelativeResize="0"/>
          <p:nvPr/>
        </p:nvPicPr>
        <p:blipFill>
          <a:blip r:embed="rId8">
            <a:alphaModFix/>
          </a:blip>
          <a:stretch>
            <a:fillRect/>
          </a:stretch>
        </p:blipFill>
        <p:spPr>
          <a:xfrm rot="-3">
            <a:off x="7525612" y="2150773"/>
            <a:ext cx="3828198" cy="2703674"/>
          </a:xfrm>
          <a:prstGeom prst="rect">
            <a:avLst/>
          </a:prstGeom>
          <a:noFill/>
          <a:ln cap="flat" cmpd="sng" w="9525">
            <a:solidFill>
              <a:srgbClr val="980000"/>
            </a:solidFill>
            <a:prstDash val="dot"/>
            <a:round/>
            <a:headEnd len="sm" w="sm" type="none"/>
            <a:tailEnd len="sm" w="sm" type="none"/>
          </a:ln>
        </p:spPr>
      </p:pic>
      <p:cxnSp>
        <p:nvCxnSpPr>
          <p:cNvPr id="302" name="Google Shape;302;p30"/>
          <p:cNvCxnSpPr/>
          <p:nvPr/>
        </p:nvCxnSpPr>
        <p:spPr>
          <a:xfrm>
            <a:off x="887500" y="1485225"/>
            <a:ext cx="10107300" cy="0"/>
          </a:xfrm>
          <a:prstGeom prst="straightConnector1">
            <a:avLst/>
          </a:prstGeom>
          <a:noFill/>
          <a:ln cap="flat" cmpd="sng" w="9525">
            <a:solidFill>
              <a:schemeClr val="dk2"/>
            </a:solidFill>
            <a:prstDash val="solid"/>
            <a:round/>
            <a:headEnd len="med" w="med" type="none"/>
            <a:tailEnd len="med" w="med" type="none"/>
          </a:ln>
        </p:spPr>
      </p:cxn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7" name="Shape 307"/>
        <p:cNvGrpSpPr/>
        <p:nvPr/>
      </p:nvGrpSpPr>
      <p:grpSpPr>
        <a:xfrm>
          <a:off x="0" y="0"/>
          <a:ext cx="0" cy="0"/>
          <a:chOff x="0" y="0"/>
          <a:chExt cx="0" cy="0"/>
        </a:xfrm>
      </p:grpSpPr>
      <p:sp>
        <p:nvSpPr>
          <p:cNvPr id="308" name="Google Shape;308;p31"/>
          <p:cNvSpPr txBox="1"/>
          <p:nvPr>
            <p:ph type="title"/>
          </p:nvPr>
        </p:nvSpPr>
        <p:spPr>
          <a:xfrm>
            <a:off x="838200" y="365125"/>
            <a:ext cx="10515600" cy="1035000"/>
          </a:xfrm>
          <a:prstGeom prst="rect">
            <a:avLst/>
          </a:prstGeom>
          <a:ln>
            <a:noFill/>
          </a:ln>
        </p:spPr>
        <p:txBody>
          <a:bodyPr anchorCtr="0" anchor="ctr" bIns="45700" lIns="91425" spcFirstLastPara="1" rIns="91425" wrap="square" tIns="45700">
            <a:normAutofit fontScale="90000"/>
          </a:bodyPr>
          <a:lstStyle/>
          <a:p>
            <a:pPr indent="0" lvl="0" marL="0" rtl="0" algn="l">
              <a:lnSpc>
                <a:spcPct val="115000"/>
              </a:lnSpc>
              <a:spcBef>
                <a:spcPts val="1200"/>
              </a:spcBef>
              <a:spcAft>
                <a:spcPts val="0"/>
              </a:spcAft>
              <a:buNone/>
            </a:pPr>
            <a:r>
              <a:t/>
            </a:r>
            <a:endParaRPr sz="1905">
              <a:latin typeface="Black Han Sans"/>
              <a:ea typeface="Black Han Sans"/>
              <a:cs typeface="Black Han Sans"/>
              <a:sym typeface="Black Han Sans"/>
            </a:endParaRPr>
          </a:p>
          <a:p>
            <a:pPr indent="0" lvl="0" marL="0" rtl="0" algn="l">
              <a:lnSpc>
                <a:spcPct val="115000"/>
              </a:lnSpc>
              <a:spcBef>
                <a:spcPts val="1500"/>
              </a:spcBef>
              <a:spcAft>
                <a:spcPts val="0"/>
              </a:spcAft>
              <a:buClr>
                <a:schemeClr val="dk1"/>
              </a:buClr>
              <a:buSzPct val="57725"/>
              <a:buFont typeface="Arial"/>
              <a:buNone/>
            </a:pPr>
            <a:r>
              <a:rPr lang="en-US" sz="1905">
                <a:latin typeface="Arial"/>
                <a:ea typeface="Arial"/>
                <a:cs typeface="Arial"/>
                <a:sym typeface="Arial"/>
              </a:rPr>
              <a:t>Counselors play a critical role in supporting homeless youth. Here are some ways in which counselors can provide support to homeless youth:</a:t>
            </a:r>
            <a:endParaRPr sz="1905">
              <a:latin typeface="Arial"/>
              <a:ea typeface="Arial"/>
              <a:cs typeface="Arial"/>
              <a:sym typeface="Arial"/>
            </a:endParaRPr>
          </a:p>
          <a:p>
            <a:pPr indent="0" lvl="0" marL="0" rtl="0" algn="l">
              <a:spcBef>
                <a:spcPts val="1500"/>
              </a:spcBef>
              <a:spcAft>
                <a:spcPts val="0"/>
              </a:spcAft>
              <a:buNone/>
            </a:pPr>
            <a:r>
              <a:rPr lang="en-US"/>
              <a:t> </a:t>
            </a:r>
            <a:endParaRPr/>
          </a:p>
        </p:txBody>
      </p:sp>
      <p:sp>
        <p:nvSpPr>
          <p:cNvPr id="309" name="Google Shape;309;p31"/>
          <p:cNvSpPr txBox="1"/>
          <p:nvPr>
            <p:ph idx="1" type="body"/>
          </p:nvPr>
        </p:nvSpPr>
        <p:spPr>
          <a:xfrm>
            <a:off x="838200" y="5802800"/>
            <a:ext cx="10674900" cy="766200"/>
          </a:xfrm>
          <a:prstGeom prst="rect">
            <a:avLst/>
          </a:prstGeom>
          <a:solidFill>
            <a:schemeClr val="lt1"/>
          </a:solidFill>
        </p:spPr>
        <p:txBody>
          <a:bodyPr anchorCtr="0" anchor="t" bIns="45700" lIns="91425" spcFirstLastPara="1" rIns="91425" wrap="square" tIns="45700">
            <a:normAutofit fontScale="25000" lnSpcReduction="20000"/>
          </a:bodyPr>
          <a:lstStyle/>
          <a:p>
            <a:pPr indent="0" lvl="0" marL="0" rtl="0" algn="l">
              <a:lnSpc>
                <a:spcPct val="115000"/>
              </a:lnSpc>
              <a:spcBef>
                <a:spcPts val="1500"/>
              </a:spcBef>
              <a:spcAft>
                <a:spcPts val="0"/>
              </a:spcAft>
              <a:buClr>
                <a:schemeClr val="dk1"/>
              </a:buClr>
              <a:buSzPts val="275"/>
              <a:buFont typeface="Arial"/>
              <a:buNone/>
            </a:pPr>
            <a:r>
              <a:rPr lang="en-US" sz="6000">
                <a:latin typeface="Arial"/>
                <a:ea typeface="Arial"/>
                <a:cs typeface="Arial"/>
                <a:sym typeface="Arial"/>
              </a:rPr>
              <a:t>Overall, counselors play a crucial role in providing comprehensive support to homeless youth, addressing their emotional, mental health, basic needs, and helping them achieve stability and resilience.</a:t>
            </a:r>
            <a:endParaRPr sz="6000">
              <a:latin typeface="Arial"/>
              <a:ea typeface="Arial"/>
              <a:cs typeface="Arial"/>
              <a:sym typeface="Arial"/>
            </a:endParaRPr>
          </a:p>
          <a:p>
            <a:pPr indent="0" lvl="0" marL="914400" rtl="0" algn="l">
              <a:spcBef>
                <a:spcPts val="1000"/>
              </a:spcBef>
              <a:spcAft>
                <a:spcPts val="0"/>
              </a:spcAft>
              <a:buNone/>
            </a:pPr>
            <a:r>
              <a:t/>
            </a:r>
            <a:endParaRPr sz="1250">
              <a:latin typeface="Karla"/>
              <a:ea typeface="Karla"/>
              <a:cs typeface="Karla"/>
              <a:sym typeface="Karla"/>
            </a:endParaRPr>
          </a:p>
          <a:p>
            <a:pPr indent="0" lvl="0" marL="0" rtl="0" algn="l">
              <a:lnSpc>
                <a:spcPct val="115000"/>
              </a:lnSpc>
              <a:spcBef>
                <a:spcPts val="1500"/>
              </a:spcBef>
              <a:spcAft>
                <a:spcPts val="0"/>
              </a:spcAft>
              <a:buNone/>
            </a:pPr>
            <a:r>
              <a:t/>
            </a:r>
            <a:endParaRPr sz="1374">
              <a:latin typeface="Karla"/>
              <a:ea typeface="Karla"/>
              <a:cs typeface="Karla"/>
              <a:sym typeface="Karla"/>
            </a:endParaRPr>
          </a:p>
          <a:p>
            <a:pPr indent="0" lvl="0" marL="0" rtl="0" algn="l">
              <a:spcBef>
                <a:spcPts val="1000"/>
              </a:spcBef>
              <a:spcAft>
                <a:spcPts val="0"/>
              </a:spcAft>
              <a:buNone/>
            </a:pPr>
            <a:r>
              <a:t/>
            </a:r>
            <a:endParaRPr sz="1750">
              <a:latin typeface="Karla"/>
              <a:ea typeface="Karla"/>
              <a:cs typeface="Karla"/>
              <a:sym typeface="Karla"/>
            </a:endParaRPr>
          </a:p>
          <a:p>
            <a:pPr indent="0" lvl="0" marL="0" rtl="0" algn="l">
              <a:spcBef>
                <a:spcPts val="1000"/>
              </a:spcBef>
              <a:spcAft>
                <a:spcPts val="0"/>
              </a:spcAft>
              <a:buNone/>
            </a:pPr>
            <a:r>
              <a:t/>
            </a:r>
            <a:endParaRPr sz="1050">
              <a:latin typeface="Karla"/>
              <a:ea typeface="Karla"/>
              <a:cs typeface="Karla"/>
              <a:sym typeface="Karla"/>
            </a:endParaRPr>
          </a:p>
          <a:p>
            <a:pPr indent="0" lvl="0" marL="0" rtl="0" algn="l">
              <a:spcBef>
                <a:spcPts val="1000"/>
              </a:spcBef>
              <a:spcAft>
                <a:spcPts val="0"/>
              </a:spcAft>
              <a:buNone/>
            </a:pPr>
            <a:r>
              <a:t/>
            </a:r>
            <a:endParaRPr sz="1050">
              <a:latin typeface="Karla"/>
              <a:ea typeface="Karla"/>
              <a:cs typeface="Karla"/>
              <a:sym typeface="Karla"/>
            </a:endParaRPr>
          </a:p>
          <a:p>
            <a:pPr indent="0" lvl="0" marL="0" rtl="0" algn="l">
              <a:spcBef>
                <a:spcPts val="1000"/>
              </a:spcBef>
              <a:spcAft>
                <a:spcPts val="0"/>
              </a:spcAft>
              <a:buNone/>
            </a:pPr>
            <a:r>
              <a:t/>
            </a:r>
            <a:endParaRPr sz="1050">
              <a:latin typeface="Karla"/>
              <a:ea typeface="Karla"/>
              <a:cs typeface="Karla"/>
              <a:sym typeface="Karla"/>
            </a:endParaRPr>
          </a:p>
        </p:txBody>
      </p:sp>
      <p:graphicFrame>
        <p:nvGraphicFramePr>
          <p:cNvPr id="310" name="Google Shape;310;p31"/>
          <p:cNvGraphicFramePr/>
          <p:nvPr/>
        </p:nvGraphicFramePr>
        <p:xfrm>
          <a:off x="952500" y="1388200"/>
          <a:ext cx="3000000" cy="3000000"/>
        </p:xfrm>
        <a:graphic>
          <a:graphicData uri="http://schemas.openxmlformats.org/drawingml/2006/table">
            <a:tbl>
              <a:tblPr>
                <a:noFill/>
                <a:tableStyleId>{F64F6207-CB48-4966-B15A-ED23C713EE52}</a:tableStyleId>
              </a:tblPr>
              <a:tblGrid>
                <a:gridCol w="5143500"/>
                <a:gridCol w="5143500"/>
              </a:tblGrid>
              <a:tr h="381000">
                <a:tc>
                  <a:txBody>
                    <a:bodyPr/>
                    <a:lstStyle/>
                    <a:p>
                      <a:pPr indent="-342900" lvl="0" marL="457200" rtl="0" algn="l">
                        <a:lnSpc>
                          <a:spcPct val="90000"/>
                        </a:lnSpc>
                        <a:spcBef>
                          <a:spcPts val="1000"/>
                        </a:spcBef>
                        <a:spcAft>
                          <a:spcPts val="0"/>
                        </a:spcAft>
                        <a:buClr>
                          <a:srgbClr val="F1C232"/>
                        </a:buClr>
                        <a:buSzPts val="1800"/>
                        <a:buFont typeface="Karla"/>
                        <a:buChar char="★"/>
                      </a:pPr>
                      <a:r>
                        <a:rPr lang="en-US" sz="1550">
                          <a:solidFill>
                            <a:schemeClr val="dk1"/>
                          </a:solidFill>
                        </a:rPr>
                        <a:t>Emotional Support:</a:t>
                      </a:r>
                      <a:r>
                        <a:rPr lang="en-US" sz="1050">
                          <a:solidFill>
                            <a:schemeClr val="dk1"/>
                          </a:solidFill>
                        </a:rPr>
                        <a:t> </a:t>
                      </a:r>
                      <a:r>
                        <a:rPr lang="en-US" sz="1250">
                          <a:solidFill>
                            <a:schemeClr val="dk1"/>
                          </a:solidFill>
                        </a:rPr>
                        <a:t>Counselors can provide a safe and non-judgmental space for youth experiencing homelessness to express their feelings, fears, and concerns. They can offer empathetic listening, validation, and emotional support, helping homeless youth process their emotions and build healthy coping skills.</a:t>
                      </a:r>
                      <a:endParaRPr/>
                    </a:p>
                  </a:txBody>
                  <a:tcPr marT="91425" marB="91425" marR="91425" marL="91425">
                    <a:lnL cap="flat" cmpd="sng" w="19050">
                      <a:solidFill>
                        <a:srgbClr val="6AA84F"/>
                      </a:solidFill>
                      <a:prstDash val="solid"/>
                      <a:round/>
                      <a:headEnd len="sm" w="sm" type="none"/>
                      <a:tailEnd len="sm" w="sm" type="none"/>
                    </a:lnL>
                    <a:lnR cap="flat" cmpd="sng" w="19050">
                      <a:solidFill>
                        <a:srgbClr val="6AA84F"/>
                      </a:solidFill>
                      <a:prstDash val="solid"/>
                      <a:round/>
                      <a:headEnd len="sm" w="sm" type="none"/>
                      <a:tailEnd len="sm" w="sm" type="none"/>
                    </a:lnR>
                    <a:lnT cap="flat" cmpd="sng" w="19050">
                      <a:solidFill>
                        <a:srgbClr val="6AA84F"/>
                      </a:solidFill>
                      <a:prstDash val="solid"/>
                      <a:round/>
                      <a:headEnd len="sm" w="sm" type="none"/>
                      <a:tailEnd len="sm" w="sm" type="none"/>
                    </a:lnT>
                    <a:lnB cap="flat" cmpd="sng" w="19050">
                      <a:solidFill>
                        <a:srgbClr val="6AA84F"/>
                      </a:solidFill>
                      <a:prstDash val="solid"/>
                      <a:round/>
                      <a:headEnd len="sm" w="sm" type="none"/>
                      <a:tailEnd len="sm" w="sm" type="none"/>
                    </a:lnB>
                  </a:tcPr>
                </a:tc>
                <a:tc>
                  <a:txBody>
                    <a:bodyPr/>
                    <a:lstStyle/>
                    <a:p>
                      <a:pPr indent="-342900" lvl="0" marL="457200" rtl="0" algn="l">
                        <a:lnSpc>
                          <a:spcPct val="90000"/>
                        </a:lnSpc>
                        <a:spcBef>
                          <a:spcPts val="1000"/>
                        </a:spcBef>
                        <a:spcAft>
                          <a:spcPts val="0"/>
                        </a:spcAft>
                        <a:buClr>
                          <a:srgbClr val="F1C232"/>
                        </a:buClr>
                        <a:buSzPts val="1800"/>
                        <a:buFont typeface="Karla"/>
                        <a:buChar char="★"/>
                      </a:pPr>
                      <a:r>
                        <a:rPr lang="en-US" sz="1550">
                          <a:solidFill>
                            <a:schemeClr val="dk1"/>
                          </a:solidFill>
                        </a:rPr>
                        <a:t>Advocacy and Case Management: </a:t>
                      </a:r>
                      <a:r>
                        <a:rPr lang="en-US" sz="1250">
                          <a:solidFill>
                            <a:schemeClr val="dk1"/>
                          </a:solidFill>
                        </a:rPr>
                        <a:t>Counselors can act as advocates for homeless. Counselors can also provide ongoing case management, helping homeless youth set and achieve goals, develop life skills, and establish connections with positive support networks.</a:t>
                      </a:r>
                      <a:endParaRPr/>
                    </a:p>
                  </a:txBody>
                  <a:tcPr marT="91425" marB="91425" marR="91425" marL="91425">
                    <a:lnL cap="flat" cmpd="sng" w="19050">
                      <a:solidFill>
                        <a:srgbClr val="6AA84F"/>
                      </a:solidFill>
                      <a:prstDash val="solid"/>
                      <a:round/>
                      <a:headEnd len="sm" w="sm" type="none"/>
                      <a:tailEnd len="sm" w="sm" type="none"/>
                    </a:lnL>
                    <a:lnR cap="flat" cmpd="sng" w="19050">
                      <a:solidFill>
                        <a:srgbClr val="6AA84F"/>
                      </a:solidFill>
                      <a:prstDash val="solid"/>
                      <a:round/>
                      <a:headEnd len="sm" w="sm" type="none"/>
                      <a:tailEnd len="sm" w="sm" type="none"/>
                    </a:lnR>
                    <a:lnT cap="flat" cmpd="sng" w="19050">
                      <a:solidFill>
                        <a:srgbClr val="6AA84F"/>
                      </a:solidFill>
                      <a:prstDash val="solid"/>
                      <a:round/>
                      <a:headEnd len="sm" w="sm" type="none"/>
                      <a:tailEnd len="sm" w="sm" type="none"/>
                    </a:lnT>
                    <a:lnB cap="flat" cmpd="sng" w="19050">
                      <a:solidFill>
                        <a:srgbClr val="6AA84F"/>
                      </a:solidFill>
                      <a:prstDash val="solid"/>
                      <a:round/>
                      <a:headEnd len="sm" w="sm" type="none"/>
                      <a:tailEnd len="sm" w="sm" type="none"/>
                    </a:lnB>
                  </a:tcPr>
                </a:tc>
              </a:tr>
              <a:tr h="381000">
                <a:tc>
                  <a:txBody>
                    <a:bodyPr/>
                    <a:lstStyle/>
                    <a:p>
                      <a:pPr indent="-342900" lvl="0" marL="457200" rtl="0" algn="l">
                        <a:lnSpc>
                          <a:spcPct val="90000"/>
                        </a:lnSpc>
                        <a:spcBef>
                          <a:spcPts val="1000"/>
                        </a:spcBef>
                        <a:spcAft>
                          <a:spcPts val="0"/>
                        </a:spcAft>
                        <a:buClr>
                          <a:srgbClr val="F1C232"/>
                        </a:buClr>
                        <a:buSzPts val="1800"/>
                        <a:buFont typeface="Karla"/>
                        <a:buChar char="★"/>
                      </a:pPr>
                      <a:r>
                        <a:rPr lang="en-US" sz="1550">
                          <a:solidFill>
                            <a:schemeClr val="dk1"/>
                          </a:solidFill>
                        </a:rPr>
                        <a:t>Basic Needs Assistance:</a:t>
                      </a:r>
                      <a:r>
                        <a:rPr lang="en-US" sz="1050">
                          <a:solidFill>
                            <a:schemeClr val="dk1"/>
                          </a:solidFill>
                        </a:rPr>
                        <a:t> </a:t>
                      </a:r>
                      <a:r>
                        <a:rPr lang="en-US" sz="1250">
                          <a:solidFill>
                            <a:schemeClr val="dk1"/>
                          </a:solidFill>
                        </a:rPr>
                        <a:t>Youth experiencing homelessness often struggle with meeting their basic needs, such as food, shelter, and clothing. Counselors can connect them to local community resources, such as homeless shelters, food banks, and clothing banks; additionally, they help them access these essential services.</a:t>
                      </a:r>
                      <a:endParaRPr/>
                    </a:p>
                  </a:txBody>
                  <a:tcPr marT="91425" marB="91425" marR="91425" marL="91425">
                    <a:lnL cap="flat" cmpd="sng" w="19050">
                      <a:solidFill>
                        <a:srgbClr val="6AA84F"/>
                      </a:solidFill>
                      <a:prstDash val="solid"/>
                      <a:round/>
                      <a:headEnd len="sm" w="sm" type="none"/>
                      <a:tailEnd len="sm" w="sm" type="none"/>
                    </a:lnL>
                    <a:lnR cap="flat" cmpd="sng" w="19050">
                      <a:solidFill>
                        <a:srgbClr val="6AA84F"/>
                      </a:solidFill>
                      <a:prstDash val="solid"/>
                      <a:round/>
                      <a:headEnd len="sm" w="sm" type="none"/>
                      <a:tailEnd len="sm" w="sm" type="none"/>
                    </a:lnR>
                    <a:lnT cap="flat" cmpd="sng" w="19050">
                      <a:solidFill>
                        <a:srgbClr val="6AA84F"/>
                      </a:solidFill>
                      <a:prstDash val="solid"/>
                      <a:round/>
                      <a:headEnd len="sm" w="sm" type="none"/>
                      <a:tailEnd len="sm" w="sm" type="none"/>
                    </a:lnT>
                    <a:lnB cap="flat" cmpd="sng" w="19050">
                      <a:solidFill>
                        <a:srgbClr val="6AA84F"/>
                      </a:solidFill>
                      <a:prstDash val="solid"/>
                      <a:round/>
                      <a:headEnd len="sm" w="sm" type="none"/>
                      <a:tailEnd len="sm" w="sm" type="none"/>
                    </a:lnB>
                  </a:tcPr>
                </a:tc>
                <a:tc>
                  <a:txBody>
                    <a:bodyPr/>
                    <a:lstStyle/>
                    <a:p>
                      <a:pPr indent="-342900" lvl="0" marL="457200" rtl="0" algn="l">
                        <a:lnSpc>
                          <a:spcPct val="90000"/>
                        </a:lnSpc>
                        <a:spcBef>
                          <a:spcPts val="1000"/>
                        </a:spcBef>
                        <a:spcAft>
                          <a:spcPts val="0"/>
                        </a:spcAft>
                        <a:buClr>
                          <a:srgbClr val="F1C232"/>
                        </a:buClr>
                        <a:buSzPts val="1800"/>
                        <a:buFont typeface="Karla"/>
                        <a:buChar char="★"/>
                      </a:pPr>
                      <a:r>
                        <a:rPr lang="en-US" sz="1550">
                          <a:solidFill>
                            <a:schemeClr val="dk1"/>
                          </a:solidFill>
                        </a:rPr>
                        <a:t>Crisis Intervention: </a:t>
                      </a:r>
                      <a:r>
                        <a:rPr lang="en-US" sz="1250">
                          <a:solidFill>
                            <a:schemeClr val="dk1"/>
                          </a:solidFill>
                        </a:rPr>
                        <a:t>Youth experiencing homelessness may face crises such as threats to their safety, physical or emotional abuse, or extreme weather conditions. Counselors can provide immediate crisis intervention by connecting them to appropriate resources, such as emergency shelters, medical care, or law enforcement, and assisting them in navigating through difficult situations.</a:t>
                      </a:r>
                      <a:endParaRPr/>
                    </a:p>
                  </a:txBody>
                  <a:tcPr marT="91425" marB="91425" marR="91425" marL="91425">
                    <a:lnL cap="flat" cmpd="sng" w="19050">
                      <a:solidFill>
                        <a:srgbClr val="6AA84F"/>
                      </a:solidFill>
                      <a:prstDash val="solid"/>
                      <a:round/>
                      <a:headEnd len="sm" w="sm" type="none"/>
                      <a:tailEnd len="sm" w="sm" type="none"/>
                    </a:lnL>
                    <a:lnR cap="flat" cmpd="sng" w="19050">
                      <a:solidFill>
                        <a:srgbClr val="6AA84F"/>
                      </a:solidFill>
                      <a:prstDash val="solid"/>
                      <a:round/>
                      <a:headEnd len="sm" w="sm" type="none"/>
                      <a:tailEnd len="sm" w="sm" type="none"/>
                    </a:lnR>
                    <a:lnT cap="flat" cmpd="sng" w="19050">
                      <a:solidFill>
                        <a:srgbClr val="6AA84F"/>
                      </a:solidFill>
                      <a:prstDash val="solid"/>
                      <a:round/>
                      <a:headEnd len="sm" w="sm" type="none"/>
                      <a:tailEnd len="sm" w="sm" type="none"/>
                    </a:lnT>
                    <a:lnB cap="flat" cmpd="sng" w="19050">
                      <a:solidFill>
                        <a:srgbClr val="6AA84F"/>
                      </a:solidFill>
                      <a:prstDash val="solid"/>
                      <a:round/>
                      <a:headEnd len="sm" w="sm" type="none"/>
                      <a:tailEnd len="sm" w="sm" type="none"/>
                    </a:lnB>
                  </a:tcPr>
                </a:tc>
              </a:tr>
              <a:tr h="1349900">
                <a:tc>
                  <a:txBody>
                    <a:bodyPr/>
                    <a:lstStyle/>
                    <a:p>
                      <a:pPr indent="-342900" lvl="0" marL="457200" rtl="0" algn="l">
                        <a:lnSpc>
                          <a:spcPct val="90000"/>
                        </a:lnSpc>
                        <a:spcBef>
                          <a:spcPts val="1000"/>
                        </a:spcBef>
                        <a:spcAft>
                          <a:spcPts val="0"/>
                        </a:spcAft>
                        <a:buClr>
                          <a:srgbClr val="F1C232"/>
                        </a:buClr>
                        <a:buSzPts val="1800"/>
                        <a:buFont typeface="Karla"/>
                        <a:buChar char="★"/>
                      </a:pPr>
                      <a:r>
                        <a:rPr lang="en-US" sz="1550">
                          <a:solidFill>
                            <a:schemeClr val="dk1"/>
                          </a:solidFill>
                        </a:rPr>
                        <a:t>Mental Health Assessment and Treatment: </a:t>
                      </a:r>
                      <a:r>
                        <a:rPr lang="en-US" sz="1250">
                          <a:solidFill>
                            <a:schemeClr val="dk1"/>
                          </a:solidFill>
                        </a:rPr>
                        <a:t>Youth experiencing homelessness are at a higher risk of mental health issues such as depression, anxiety, and post-traumatic stress disorder (PTSD) due to the challenges they face. Counselors can conduct mental health assessments and provide appropriate treatment or referrals to mental health professionals for ongoing therapy or care.</a:t>
                      </a:r>
                      <a:endParaRPr/>
                    </a:p>
                  </a:txBody>
                  <a:tcPr marT="91425" marB="91425" marR="91425" marL="91425">
                    <a:lnL cap="flat" cmpd="sng" w="19050">
                      <a:solidFill>
                        <a:srgbClr val="6AA84F"/>
                      </a:solidFill>
                      <a:prstDash val="solid"/>
                      <a:round/>
                      <a:headEnd len="sm" w="sm" type="none"/>
                      <a:tailEnd len="sm" w="sm" type="none"/>
                    </a:lnL>
                    <a:lnR cap="flat" cmpd="sng" w="19050">
                      <a:solidFill>
                        <a:srgbClr val="6AA84F"/>
                      </a:solidFill>
                      <a:prstDash val="solid"/>
                      <a:round/>
                      <a:headEnd len="sm" w="sm" type="none"/>
                      <a:tailEnd len="sm" w="sm" type="none"/>
                    </a:lnR>
                    <a:lnT cap="flat" cmpd="sng" w="19050">
                      <a:solidFill>
                        <a:srgbClr val="6AA84F"/>
                      </a:solidFill>
                      <a:prstDash val="solid"/>
                      <a:round/>
                      <a:headEnd len="sm" w="sm" type="none"/>
                      <a:tailEnd len="sm" w="sm" type="none"/>
                    </a:lnT>
                    <a:lnB cap="flat" cmpd="sng" w="19050">
                      <a:solidFill>
                        <a:srgbClr val="6AA84F"/>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91425" marB="91425" marR="91425" marL="91425">
                    <a:lnL cap="flat" cmpd="sng" w="19050">
                      <a:solidFill>
                        <a:srgbClr val="6AA84F"/>
                      </a:solidFill>
                      <a:prstDash val="solid"/>
                      <a:round/>
                      <a:headEnd len="sm" w="sm" type="none"/>
                      <a:tailEnd len="sm" w="sm" type="none"/>
                    </a:lnL>
                    <a:lnR cap="flat" cmpd="sng" w="19050">
                      <a:solidFill>
                        <a:srgbClr val="6AA84F"/>
                      </a:solidFill>
                      <a:prstDash val="solid"/>
                      <a:round/>
                      <a:headEnd len="sm" w="sm" type="none"/>
                      <a:tailEnd len="sm" w="sm" type="none"/>
                    </a:lnR>
                    <a:lnT cap="flat" cmpd="sng" w="19050">
                      <a:solidFill>
                        <a:srgbClr val="6AA84F"/>
                      </a:solidFill>
                      <a:prstDash val="solid"/>
                      <a:round/>
                      <a:headEnd len="sm" w="sm" type="none"/>
                      <a:tailEnd len="sm" w="sm" type="none"/>
                    </a:lnT>
                    <a:lnB cap="flat" cmpd="sng" w="19050">
                      <a:solidFill>
                        <a:srgbClr val="6AA84F"/>
                      </a:solidFill>
                      <a:prstDash val="solid"/>
                      <a:round/>
                      <a:headEnd len="sm" w="sm" type="none"/>
                      <a:tailEnd len="sm" w="sm" type="none"/>
                    </a:lnB>
                    <a:solidFill>
                      <a:srgbClr val="F3F3F3"/>
                    </a:solidFill>
                  </a:tcPr>
                </a:tc>
              </a:tr>
            </a:tbl>
          </a:graphicData>
        </a:graphic>
      </p:graphicFrame>
      <p:pic>
        <p:nvPicPr>
          <p:cNvPr id="311" name="Google Shape;311;p31"/>
          <p:cNvPicPr preferRelativeResize="0"/>
          <p:nvPr/>
        </p:nvPicPr>
        <p:blipFill>
          <a:blip r:embed="rId3">
            <a:alphaModFix/>
          </a:blip>
          <a:stretch>
            <a:fillRect/>
          </a:stretch>
        </p:blipFill>
        <p:spPr>
          <a:xfrm>
            <a:off x="6947675" y="4190675"/>
            <a:ext cx="3468876" cy="122975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6" name="Shape 316"/>
        <p:cNvGrpSpPr/>
        <p:nvPr/>
      </p:nvGrpSpPr>
      <p:grpSpPr>
        <a:xfrm>
          <a:off x="0" y="0"/>
          <a:ext cx="0" cy="0"/>
          <a:chOff x="0" y="0"/>
          <a:chExt cx="0" cy="0"/>
        </a:xfrm>
      </p:grpSpPr>
      <p:sp>
        <p:nvSpPr>
          <p:cNvPr id="317" name="Google Shape;317;p32"/>
          <p:cNvSpPr txBox="1"/>
          <p:nvPr>
            <p:ph type="title"/>
          </p:nvPr>
        </p:nvSpPr>
        <p:spPr>
          <a:xfrm>
            <a:off x="180000" y="344775"/>
            <a:ext cx="11832000" cy="512400"/>
          </a:xfrm>
          <a:prstGeom prst="rect">
            <a:avLst/>
          </a:prstGeom>
        </p:spPr>
        <p:txBody>
          <a:bodyPr anchorCtr="0" anchor="t" bIns="45700" lIns="91425" spcFirstLastPara="1" rIns="91425" wrap="square" tIns="45700">
            <a:normAutofit fontScale="90000"/>
          </a:bodyPr>
          <a:lstStyle/>
          <a:p>
            <a:pPr indent="0" lvl="0" marL="0" rtl="0" algn="l">
              <a:spcBef>
                <a:spcPts val="0"/>
              </a:spcBef>
              <a:spcAft>
                <a:spcPts val="0"/>
              </a:spcAft>
              <a:buNone/>
            </a:pPr>
            <a:r>
              <a:rPr lang="en-US" sz="3100">
                <a:latin typeface="Arial"/>
                <a:ea typeface="Arial"/>
                <a:cs typeface="Arial"/>
                <a:sym typeface="Arial"/>
              </a:rPr>
              <a:t>Counselors can provide valuable support to homeless youth in navigating college and career pathways despite the unique challenges they may face.</a:t>
            </a:r>
            <a:endParaRPr sz="3100">
              <a:latin typeface="Arial"/>
              <a:ea typeface="Arial"/>
              <a:cs typeface="Arial"/>
              <a:sym typeface="Arial"/>
            </a:endParaRPr>
          </a:p>
          <a:p>
            <a:pPr indent="0" lvl="0" marL="0" rtl="0" algn="l">
              <a:spcBef>
                <a:spcPts val="0"/>
              </a:spcBef>
              <a:spcAft>
                <a:spcPts val="0"/>
              </a:spcAft>
              <a:buNone/>
            </a:pPr>
            <a:r>
              <a:t/>
            </a:r>
            <a:endParaRPr sz="1650">
              <a:latin typeface="Black Han Sans"/>
              <a:ea typeface="Black Han Sans"/>
              <a:cs typeface="Black Han Sans"/>
              <a:sym typeface="Black Han Sans"/>
            </a:endParaRPr>
          </a:p>
          <a:p>
            <a:pPr indent="0" lvl="0" marL="0" rtl="0" algn="l">
              <a:spcBef>
                <a:spcPts val="0"/>
              </a:spcBef>
              <a:spcAft>
                <a:spcPts val="0"/>
              </a:spcAft>
              <a:buNone/>
            </a:pPr>
            <a:r>
              <a:t/>
            </a:r>
            <a:endParaRPr sz="1650">
              <a:latin typeface="Black Han Sans"/>
              <a:ea typeface="Black Han Sans"/>
              <a:cs typeface="Black Han Sans"/>
              <a:sym typeface="Black Han Sans"/>
            </a:endParaRPr>
          </a:p>
          <a:p>
            <a:pPr indent="0" lvl="0" marL="0" rtl="0" algn="l">
              <a:spcBef>
                <a:spcPts val="0"/>
              </a:spcBef>
              <a:spcAft>
                <a:spcPts val="0"/>
              </a:spcAft>
              <a:buNone/>
            </a:pPr>
            <a:r>
              <a:t/>
            </a:r>
            <a:endParaRPr sz="1050">
              <a:latin typeface="Arial"/>
              <a:ea typeface="Arial"/>
              <a:cs typeface="Arial"/>
              <a:sym typeface="Arial"/>
            </a:endParaRPr>
          </a:p>
        </p:txBody>
      </p:sp>
      <p:graphicFrame>
        <p:nvGraphicFramePr>
          <p:cNvPr id="318" name="Google Shape;318;p32"/>
          <p:cNvGraphicFramePr/>
          <p:nvPr/>
        </p:nvGraphicFramePr>
        <p:xfrm>
          <a:off x="4470125" y="1426290"/>
          <a:ext cx="3000000" cy="3000000"/>
        </p:xfrm>
        <a:graphic>
          <a:graphicData uri="http://schemas.openxmlformats.org/drawingml/2006/table">
            <a:tbl>
              <a:tblPr>
                <a:noFill/>
                <a:tableStyleId>{F64F6207-CB48-4966-B15A-ED23C713EE52}</a:tableStyleId>
              </a:tblPr>
              <a:tblGrid>
                <a:gridCol w="4085575"/>
                <a:gridCol w="3415825"/>
              </a:tblGrid>
              <a:tr h="1622900">
                <a:tc>
                  <a:txBody>
                    <a:bodyPr/>
                    <a:lstStyle/>
                    <a:p>
                      <a:pPr indent="-342900" lvl="0" marL="457200" rtl="0" algn="l">
                        <a:lnSpc>
                          <a:spcPct val="90000"/>
                        </a:lnSpc>
                        <a:spcBef>
                          <a:spcPts val="1000"/>
                        </a:spcBef>
                        <a:spcAft>
                          <a:spcPts val="0"/>
                        </a:spcAft>
                        <a:buClr>
                          <a:srgbClr val="E06666"/>
                        </a:buClr>
                        <a:buSzPts val="1800"/>
                        <a:buFont typeface="Karla"/>
                        <a:buChar char="★"/>
                      </a:pPr>
                      <a:r>
                        <a:rPr lang="en-US" sz="1250">
                          <a:solidFill>
                            <a:schemeClr val="dk1"/>
                          </a:solidFill>
                        </a:rPr>
                        <a:t>Educational Planning:</a:t>
                      </a:r>
                      <a:r>
                        <a:rPr lang="en-US" sz="1450">
                          <a:solidFill>
                            <a:schemeClr val="dk1"/>
                          </a:solidFill>
                        </a:rPr>
                        <a:t> </a:t>
                      </a:r>
                      <a:r>
                        <a:rPr lang="en-US" sz="1050">
                          <a:solidFill>
                            <a:schemeClr val="dk1"/>
                          </a:solidFill>
                        </a:rPr>
                        <a:t>Counselors can assist homeless youth in developing educational plans that align with their career interests and goals. This may involve helping them explore different career options, identifying educational opportunities such as community college, vocational training programs, and creating a roadmap for achieving their educational objectives.</a:t>
                      </a:r>
                      <a:endParaRPr sz="1050"/>
                    </a:p>
                  </a:txBody>
                  <a:tcPr marT="91425" marB="91425" marR="91425" marL="91425">
                    <a:lnL cap="flat" cmpd="sng" w="19050">
                      <a:solidFill>
                        <a:srgbClr val="6ECFE2"/>
                      </a:solidFill>
                      <a:prstDash val="solid"/>
                      <a:round/>
                      <a:headEnd len="sm" w="sm" type="none"/>
                      <a:tailEnd len="sm" w="sm" type="none"/>
                    </a:lnL>
                    <a:lnR cap="flat" cmpd="sng" w="19050">
                      <a:solidFill>
                        <a:srgbClr val="6ECFE2"/>
                      </a:solidFill>
                      <a:prstDash val="solid"/>
                      <a:round/>
                      <a:headEnd len="sm" w="sm" type="none"/>
                      <a:tailEnd len="sm" w="sm" type="none"/>
                    </a:lnR>
                    <a:lnT cap="flat" cmpd="sng" w="19050">
                      <a:solidFill>
                        <a:srgbClr val="6ECFE2"/>
                      </a:solidFill>
                      <a:prstDash val="solid"/>
                      <a:round/>
                      <a:headEnd len="sm" w="sm" type="none"/>
                      <a:tailEnd len="sm" w="sm" type="none"/>
                    </a:lnT>
                    <a:lnB cap="flat" cmpd="sng" w="19050">
                      <a:solidFill>
                        <a:srgbClr val="6ECFE2"/>
                      </a:solidFill>
                      <a:prstDash val="solid"/>
                      <a:round/>
                      <a:headEnd len="sm" w="sm" type="none"/>
                      <a:tailEnd len="sm" w="sm" type="none"/>
                    </a:lnB>
                  </a:tcPr>
                </a:tc>
                <a:tc>
                  <a:txBody>
                    <a:bodyPr/>
                    <a:lstStyle/>
                    <a:p>
                      <a:pPr indent="-342900" lvl="0" marL="457200" rtl="0" algn="l">
                        <a:lnSpc>
                          <a:spcPct val="90000"/>
                        </a:lnSpc>
                        <a:spcBef>
                          <a:spcPts val="1000"/>
                        </a:spcBef>
                        <a:spcAft>
                          <a:spcPts val="0"/>
                        </a:spcAft>
                        <a:buClr>
                          <a:srgbClr val="E06666"/>
                        </a:buClr>
                        <a:buSzPts val="1800"/>
                        <a:buFont typeface="Karla"/>
                        <a:buChar char="★"/>
                      </a:pPr>
                      <a:r>
                        <a:rPr lang="en-US" sz="1250">
                          <a:solidFill>
                            <a:schemeClr val="dk1"/>
                          </a:solidFill>
                        </a:rPr>
                        <a:t>Financial Aid and Scholarship Assistance: </a:t>
                      </a:r>
                      <a:r>
                        <a:rPr lang="en-US" sz="1050">
                          <a:solidFill>
                            <a:schemeClr val="dk1"/>
                          </a:solidFill>
                        </a:rPr>
                        <a:t>Counselors can help homeless youth access financial aid and scholarships to support their educational pursuits. They can assist with completing financial aid applications, identifying scholarships or grants that may be available for homeless youth, and providing information on other financial resources, such as fee waivers or tuition assistance programs.</a:t>
                      </a:r>
                      <a:endParaRPr sz="1200"/>
                    </a:p>
                  </a:txBody>
                  <a:tcPr marT="91425" marB="91425" marR="91425" marL="91425">
                    <a:lnL cap="flat" cmpd="sng" w="19050">
                      <a:solidFill>
                        <a:srgbClr val="6ECFE2"/>
                      </a:solidFill>
                      <a:prstDash val="solid"/>
                      <a:round/>
                      <a:headEnd len="sm" w="sm" type="none"/>
                      <a:tailEnd len="sm" w="sm" type="none"/>
                    </a:lnL>
                    <a:lnR cap="flat" cmpd="sng" w="19050">
                      <a:solidFill>
                        <a:srgbClr val="6ECFE2"/>
                      </a:solidFill>
                      <a:prstDash val="solid"/>
                      <a:round/>
                      <a:headEnd len="sm" w="sm" type="none"/>
                      <a:tailEnd len="sm" w="sm" type="none"/>
                    </a:lnR>
                    <a:lnT cap="flat" cmpd="sng" w="19050">
                      <a:solidFill>
                        <a:srgbClr val="6ECFE2"/>
                      </a:solidFill>
                      <a:prstDash val="solid"/>
                      <a:round/>
                      <a:headEnd len="sm" w="sm" type="none"/>
                      <a:tailEnd len="sm" w="sm" type="none"/>
                    </a:lnT>
                    <a:lnB cap="flat" cmpd="sng" w="19050">
                      <a:solidFill>
                        <a:srgbClr val="6ECFE2"/>
                      </a:solidFill>
                      <a:prstDash val="solid"/>
                      <a:round/>
                      <a:headEnd len="sm" w="sm" type="none"/>
                      <a:tailEnd len="sm" w="sm" type="none"/>
                    </a:lnB>
                  </a:tcPr>
                </a:tc>
              </a:tr>
              <a:tr h="1751600">
                <a:tc>
                  <a:txBody>
                    <a:bodyPr/>
                    <a:lstStyle/>
                    <a:p>
                      <a:pPr indent="-342900" lvl="0" marL="457200" rtl="0" algn="l">
                        <a:spcBef>
                          <a:spcPts val="1200"/>
                        </a:spcBef>
                        <a:spcAft>
                          <a:spcPts val="0"/>
                        </a:spcAft>
                        <a:buClr>
                          <a:srgbClr val="E06666"/>
                        </a:buClr>
                        <a:buSzPts val="1800"/>
                        <a:buFont typeface="Karla"/>
                        <a:buChar char="★"/>
                      </a:pPr>
                      <a:r>
                        <a:rPr lang="en-US" sz="1250">
                          <a:solidFill>
                            <a:schemeClr val="dk1"/>
                          </a:solidFill>
                        </a:rPr>
                        <a:t> College and Career Exploration</a:t>
                      </a:r>
                      <a:r>
                        <a:rPr lang="en-US" sz="850">
                          <a:solidFill>
                            <a:schemeClr val="dk1"/>
                          </a:solidFill>
                        </a:rPr>
                        <a:t>: </a:t>
                      </a:r>
                      <a:r>
                        <a:rPr lang="en-US" sz="1050">
                          <a:solidFill>
                            <a:schemeClr val="dk1"/>
                          </a:solidFill>
                        </a:rPr>
                        <a:t>Counselors can provide guidance on the college and career exploration process, helping homeless youth understand the various educational and career options available to them. They can help them research potential colleges, universities, or vocational programs, explore different career paths, and assess the skills and qualifications needed for their desired careers.</a:t>
                      </a:r>
                      <a:endParaRPr sz="1200"/>
                    </a:p>
                  </a:txBody>
                  <a:tcPr marT="91425" marB="91425" marR="91425" marL="91425">
                    <a:lnL cap="flat" cmpd="sng" w="19050">
                      <a:solidFill>
                        <a:srgbClr val="6ECFE2"/>
                      </a:solidFill>
                      <a:prstDash val="solid"/>
                      <a:round/>
                      <a:headEnd len="sm" w="sm" type="none"/>
                      <a:tailEnd len="sm" w="sm" type="none"/>
                    </a:lnL>
                    <a:lnR cap="flat" cmpd="sng" w="19050">
                      <a:solidFill>
                        <a:srgbClr val="6ECFE2"/>
                      </a:solidFill>
                      <a:prstDash val="solid"/>
                      <a:round/>
                      <a:headEnd len="sm" w="sm" type="none"/>
                      <a:tailEnd len="sm" w="sm" type="none"/>
                    </a:lnR>
                    <a:lnT cap="flat" cmpd="sng" w="19050">
                      <a:solidFill>
                        <a:srgbClr val="6ECFE2"/>
                      </a:solidFill>
                      <a:prstDash val="solid"/>
                      <a:round/>
                      <a:headEnd len="sm" w="sm" type="none"/>
                      <a:tailEnd len="sm" w="sm" type="none"/>
                    </a:lnT>
                    <a:lnB cap="flat" cmpd="sng" w="19050">
                      <a:solidFill>
                        <a:srgbClr val="6ECFE2"/>
                      </a:solidFill>
                      <a:prstDash val="solid"/>
                      <a:round/>
                      <a:headEnd len="sm" w="sm" type="none"/>
                      <a:tailEnd len="sm" w="sm" type="none"/>
                    </a:lnB>
                  </a:tcPr>
                </a:tc>
                <a:tc>
                  <a:txBody>
                    <a:bodyPr/>
                    <a:lstStyle/>
                    <a:p>
                      <a:pPr indent="-342900" lvl="0" marL="457200" rtl="0" algn="l">
                        <a:lnSpc>
                          <a:spcPct val="90000"/>
                        </a:lnSpc>
                        <a:spcBef>
                          <a:spcPts val="1000"/>
                        </a:spcBef>
                        <a:spcAft>
                          <a:spcPts val="0"/>
                        </a:spcAft>
                        <a:buClr>
                          <a:srgbClr val="E06666"/>
                        </a:buClr>
                        <a:buSzPts val="1800"/>
                        <a:buFont typeface="Karla"/>
                        <a:buChar char="★"/>
                      </a:pPr>
                      <a:r>
                        <a:rPr lang="en-US" sz="1250">
                          <a:solidFill>
                            <a:schemeClr val="dk1"/>
                          </a:solidFill>
                        </a:rPr>
                        <a:t>Career Development:</a:t>
                      </a:r>
                      <a:r>
                        <a:rPr lang="en-US" sz="1350">
                          <a:solidFill>
                            <a:schemeClr val="dk1"/>
                          </a:solidFill>
                        </a:rPr>
                        <a:t> </a:t>
                      </a:r>
                      <a:r>
                        <a:rPr lang="en-US" sz="1050">
                          <a:solidFill>
                            <a:schemeClr val="dk1"/>
                          </a:solidFill>
                        </a:rPr>
                        <a:t>Counselors can assist homeless youth in developing career-related skills, such as resume writing, interview preparation, and job search strategies. They can also provide guidance on networking, professional etiquette, and workplace expectations to help them navigate the job market and succeed in their chosen careers.</a:t>
                      </a:r>
                      <a:endParaRPr sz="1200"/>
                    </a:p>
                  </a:txBody>
                  <a:tcPr marT="91425" marB="91425" marR="91425" marL="91425">
                    <a:lnL cap="flat" cmpd="sng" w="19050">
                      <a:solidFill>
                        <a:srgbClr val="6ECFE2"/>
                      </a:solidFill>
                      <a:prstDash val="solid"/>
                      <a:round/>
                      <a:headEnd len="sm" w="sm" type="none"/>
                      <a:tailEnd len="sm" w="sm" type="none"/>
                    </a:lnL>
                    <a:lnR cap="flat" cmpd="sng" w="19050">
                      <a:solidFill>
                        <a:srgbClr val="6ECFE2"/>
                      </a:solidFill>
                      <a:prstDash val="solid"/>
                      <a:round/>
                      <a:headEnd len="sm" w="sm" type="none"/>
                      <a:tailEnd len="sm" w="sm" type="none"/>
                    </a:lnR>
                    <a:lnT cap="flat" cmpd="sng" w="19050">
                      <a:solidFill>
                        <a:srgbClr val="6ECFE2"/>
                      </a:solidFill>
                      <a:prstDash val="solid"/>
                      <a:round/>
                      <a:headEnd len="sm" w="sm" type="none"/>
                      <a:tailEnd len="sm" w="sm" type="none"/>
                    </a:lnT>
                    <a:lnB cap="flat" cmpd="sng" w="19050">
                      <a:solidFill>
                        <a:srgbClr val="6ECFE2"/>
                      </a:solidFill>
                      <a:prstDash val="solid"/>
                      <a:round/>
                      <a:headEnd len="sm" w="sm" type="none"/>
                      <a:tailEnd len="sm" w="sm" type="none"/>
                    </a:lnB>
                  </a:tcPr>
                </a:tc>
              </a:tr>
              <a:tr h="1768125">
                <a:tc>
                  <a:txBody>
                    <a:bodyPr/>
                    <a:lstStyle/>
                    <a:p>
                      <a:pPr indent="-342900" lvl="0" marL="457200" rtl="0" algn="l">
                        <a:spcBef>
                          <a:spcPts val="1200"/>
                        </a:spcBef>
                        <a:spcAft>
                          <a:spcPts val="0"/>
                        </a:spcAft>
                        <a:buClr>
                          <a:srgbClr val="E06666"/>
                        </a:buClr>
                        <a:buSzPts val="1800"/>
                        <a:buFont typeface="Karla"/>
                        <a:buChar char="★"/>
                      </a:pPr>
                      <a:r>
                        <a:rPr lang="en-US" sz="1250">
                          <a:solidFill>
                            <a:schemeClr val="dk1"/>
                          </a:solidFill>
                        </a:rPr>
                        <a:t>Academic Support: </a:t>
                      </a:r>
                      <a:r>
                        <a:rPr lang="en-US" sz="1058">
                          <a:solidFill>
                            <a:schemeClr val="dk1"/>
                          </a:solidFill>
                        </a:rPr>
                        <a:t>Counselors can provide academic support by helping them develop study skills, time management strategies, and organizational techniques to succeed in their coursework. They can also collaborate with teachers and school staff to advocate for academic accommodations or other support services to ensure homeless youth have the necessary resources for academic success.</a:t>
                      </a:r>
                      <a:endParaRPr sz="1100"/>
                    </a:p>
                  </a:txBody>
                  <a:tcPr marT="91425" marB="91425" marR="91425" marL="91425">
                    <a:lnL cap="flat" cmpd="sng" w="19050">
                      <a:solidFill>
                        <a:srgbClr val="6ECFE2"/>
                      </a:solidFill>
                      <a:prstDash val="solid"/>
                      <a:round/>
                      <a:headEnd len="sm" w="sm" type="none"/>
                      <a:tailEnd len="sm" w="sm" type="none"/>
                    </a:lnL>
                    <a:lnR cap="flat" cmpd="sng" w="19050">
                      <a:solidFill>
                        <a:srgbClr val="6ECFE2"/>
                      </a:solidFill>
                      <a:prstDash val="solid"/>
                      <a:round/>
                      <a:headEnd len="sm" w="sm" type="none"/>
                      <a:tailEnd len="sm" w="sm" type="none"/>
                    </a:lnR>
                    <a:lnT cap="flat" cmpd="sng" w="19050">
                      <a:solidFill>
                        <a:srgbClr val="6ECFE2"/>
                      </a:solidFill>
                      <a:prstDash val="solid"/>
                      <a:round/>
                      <a:headEnd len="sm" w="sm" type="none"/>
                      <a:tailEnd len="sm" w="sm" type="none"/>
                    </a:lnT>
                    <a:lnB cap="flat" cmpd="sng" w="19050">
                      <a:solidFill>
                        <a:srgbClr val="6ECFE2"/>
                      </a:solidFill>
                      <a:prstDash val="solid"/>
                      <a:round/>
                      <a:headEnd len="sm" w="sm" type="none"/>
                      <a:tailEnd len="sm" w="sm" type="none"/>
                    </a:lnB>
                  </a:tcPr>
                </a:tc>
                <a:tc>
                  <a:txBody>
                    <a:bodyPr/>
                    <a:lstStyle/>
                    <a:p>
                      <a:pPr indent="-342900" lvl="0" marL="457200" rtl="0" algn="l">
                        <a:lnSpc>
                          <a:spcPct val="90000"/>
                        </a:lnSpc>
                        <a:spcBef>
                          <a:spcPts val="1000"/>
                        </a:spcBef>
                        <a:spcAft>
                          <a:spcPts val="0"/>
                        </a:spcAft>
                        <a:buClr>
                          <a:srgbClr val="E06666"/>
                        </a:buClr>
                        <a:buSzPts val="1800"/>
                        <a:buFont typeface="Karla"/>
                        <a:buChar char="★"/>
                      </a:pPr>
                      <a:r>
                        <a:rPr lang="en-US" sz="1250">
                          <a:solidFill>
                            <a:schemeClr val="dk1"/>
                          </a:solidFill>
                        </a:rPr>
                        <a:t>Community Resource Referrals: </a:t>
                      </a:r>
                      <a:r>
                        <a:rPr lang="en-US" sz="1050">
                          <a:solidFill>
                            <a:schemeClr val="dk1"/>
                          </a:solidFill>
                        </a:rPr>
                        <a:t>Counselors can connect homeless youth to community resources and services that can support their college and career pathways. This may include referrals to job training programs, career counseling services, mentorship programs, and other local resources that can provide additional support and opportunities for homeless youth.</a:t>
                      </a:r>
                      <a:endParaRPr sz="1750">
                        <a:solidFill>
                          <a:schemeClr val="dk1"/>
                        </a:solidFill>
                      </a:endParaRPr>
                    </a:p>
                    <a:p>
                      <a:pPr indent="0" lvl="0" marL="0" rtl="0" algn="l">
                        <a:lnSpc>
                          <a:spcPct val="90000"/>
                        </a:lnSpc>
                        <a:spcBef>
                          <a:spcPts val="1000"/>
                        </a:spcBef>
                        <a:spcAft>
                          <a:spcPts val="0"/>
                        </a:spcAft>
                        <a:buClr>
                          <a:schemeClr val="dk1"/>
                        </a:buClr>
                        <a:buSzPts val="1100"/>
                        <a:buFont typeface="Arial"/>
                        <a:buNone/>
                      </a:pPr>
                      <a:r>
                        <a:t/>
                      </a:r>
                      <a:endParaRPr sz="1250">
                        <a:solidFill>
                          <a:schemeClr val="dk1"/>
                        </a:solidFill>
                      </a:endParaRPr>
                    </a:p>
                  </a:txBody>
                  <a:tcPr marT="91425" marB="91425" marR="91425" marL="91425">
                    <a:lnL cap="flat" cmpd="sng" w="19050">
                      <a:solidFill>
                        <a:srgbClr val="6ECFE2"/>
                      </a:solidFill>
                      <a:prstDash val="solid"/>
                      <a:round/>
                      <a:headEnd len="sm" w="sm" type="none"/>
                      <a:tailEnd len="sm" w="sm" type="none"/>
                    </a:lnL>
                    <a:lnR cap="flat" cmpd="sng" w="19050">
                      <a:solidFill>
                        <a:srgbClr val="6ECFE2"/>
                      </a:solidFill>
                      <a:prstDash val="solid"/>
                      <a:round/>
                      <a:headEnd len="sm" w="sm" type="none"/>
                      <a:tailEnd len="sm" w="sm" type="none"/>
                    </a:lnR>
                    <a:lnT cap="flat" cmpd="sng" w="19050">
                      <a:solidFill>
                        <a:srgbClr val="6ECFE2"/>
                      </a:solidFill>
                      <a:prstDash val="solid"/>
                      <a:round/>
                      <a:headEnd len="sm" w="sm" type="none"/>
                      <a:tailEnd len="sm" w="sm" type="none"/>
                    </a:lnT>
                    <a:lnB cap="flat" cmpd="sng" w="19050">
                      <a:solidFill>
                        <a:srgbClr val="6ECFE2"/>
                      </a:solidFill>
                      <a:prstDash val="solid"/>
                      <a:round/>
                      <a:headEnd len="sm" w="sm" type="none"/>
                      <a:tailEnd len="sm" w="sm" type="none"/>
                    </a:lnB>
                  </a:tcPr>
                </a:tc>
              </a:tr>
            </a:tbl>
          </a:graphicData>
        </a:graphic>
      </p:graphicFrame>
      <p:pic>
        <p:nvPicPr>
          <p:cNvPr id="319" name="Google Shape;319;p32"/>
          <p:cNvPicPr preferRelativeResize="0"/>
          <p:nvPr/>
        </p:nvPicPr>
        <p:blipFill>
          <a:blip r:embed="rId3">
            <a:alphaModFix/>
          </a:blip>
          <a:stretch>
            <a:fillRect/>
          </a:stretch>
        </p:blipFill>
        <p:spPr>
          <a:xfrm>
            <a:off x="425887" y="2962326"/>
            <a:ext cx="3314326" cy="2137201"/>
          </a:xfrm>
          <a:prstGeom prst="rect">
            <a:avLst/>
          </a:prstGeom>
          <a:noFill/>
          <a:ln cap="flat" cmpd="sng" w="9525">
            <a:solidFill>
              <a:schemeClr val="dk2"/>
            </a:solidFill>
            <a:prstDash val="dot"/>
            <a:round/>
            <a:headEnd len="sm" w="sm" type="none"/>
            <a:tailEnd len="sm" w="sm" type="none"/>
          </a:ln>
        </p:spPr>
      </p:pic>
      <p:sp>
        <p:nvSpPr>
          <p:cNvPr id="320" name="Google Shape;320;p32"/>
          <p:cNvSpPr txBox="1"/>
          <p:nvPr/>
        </p:nvSpPr>
        <p:spPr>
          <a:xfrm>
            <a:off x="99675" y="2123950"/>
            <a:ext cx="4604700" cy="912000"/>
          </a:xfrm>
          <a:prstGeom prst="rect">
            <a:avLst/>
          </a:prstGeom>
          <a:noFill/>
          <a:ln>
            <a:noFill/>
          </a:ln>
        </p:spPr>
        <p:txBody>
          <a:bodyPr anchorCtr="0" anchor="t" bIns="91425" lIns="91425" spcFirstLastPara="1" rIns="91425" wrap="square" tIns="91425">
            <a:spAutoFit/>
          </a:bodyPr>
          <a:lstStyle/>
          <a:p>
            <a:pPr indent="0" lvl="0" marL="0" rtl="0" algn="l">
              <a:lnSpc>
                <a:spcPct val="90000"/>
              </a:lnSpc>
              <a:spcBef>
                <a:spcPts val="0"/>
              </a:spcBef>
              <a:spcAft>
                <a:spcPts val="0"/>
              </a:spcAft>
              <a:buNone/>
            </a:pPr>
            <a:r>
              <a:rPr lang="en-US" sz="1750">
                <a:solidFill>
                  <a:schemeClr val="dk1"/>
                </a:solidFill>
              </a:rPr>
              <a:t>Here are some ways in which counselors can help homeless youth with college and career pathways:</a:t>
            </a:r>
            <a:endParaRPr sz="1500"/>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5" name="Shape 325"/>
        <p:cNvGrpSpPr/>
        <p:nvPr/>
      </p:nvGrpSpPr>
      <p:grpSpPr>
        <a:xfrm>
          <a:off x="0" y="0"/>
          <a:ext cx="0" cy="0"/>
          <a:chOff x="0" y="0"/>
          <a:chExt cx="0" cy="0"/>
        </a:xfrm>
      </p:grpSpPr>
      <p:sp>
        <p:nvSpPr>
          <p:cNvPr id="326" name="Google Shape;326;p33"/>
          <p:cNvSpPr txBox="1"/>
          <p:nvPr>
            <p:ph type="title"/>
          </p:nvPr>
        </p:nvSpPr>
        <p:spPr>
          <a:xfrm>
            <a:off x="408700" y="365125"/>
            <a:ext cx="10945200" cy="13257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b="1" lang="en-US" sz="2200">
                <a:latin typeface="Arial"/>
                <a:ea typeface="Arial"/>
                <a:cs typeface="Arial"/>
                <a:sym typeface="Arial"/>
              </a:rPr>
              <a:t>Connecting homeless youth to clubs and activities can provide them with opportunities for personal growth, social interaction, and skill development. </a:t>
            </a:r>
            <a:endParaRPr b="1" sz="5500">
              <a:latin typeface="Arial"/>
              <a:ea typeface="Arial"/>
              <a:cs typeface="Arial"/>
              <a:sym typeface="Arial"/>
            </a:endParaRPr>
          </a:p>
        </p:txBody>
      </p:sp>
      <p:sp>
        <p:nvSpPr>
          <p:cNvPr id="327" name="Google Shape;327;p33"/>
          <p:cNvSpPr txBox="1"/>
          <p:nvPr>
            <p:ph idx="1" type="body"/>
          </p:nvPr>
        </p:nvSpPr>
        <p:spPr>
          <a:xfrm>
            <a:off x="599000" y="2392300"/>
            <a:ext cx="5840400" cy="2930400"/>
          </a:xfrm>
          <a:prstGeom prst="rect">
            <a:avLst/>
          </a:prstGeom>
          <a:ln>
            <a:noFill/>
          </a:ln>
        </p:spPr>
        <p:txBody>
          <a:bodyPr anchorCtr="0" anchor="t" bIns="45700" lIns="91425" spcFirstLastPara="1" rIns="91425" wrap="square" tIns="45700">
            <a:noAutofit/>
          </a:bodyPr>
          <a:lstStyle/>
          <a:p>
            <a:pPr indent="-381000" lvl="0" marL="457200" rtl="0" algn="l">
              <a:spcBef>
                <a:spcPts val="1000"/>
              </a:spcBef>
              <a:spcAft>
                <a:spcPts val="0"/>
              </a:spcAft>
              <a:buClr>
                <a:srgbClr val="3D85C6"/>
              </a:buClr>
              <a:buSzPts val="2400"/>
              <a:buChar char="★"/>
            </a:pPr>
            <a:r>
              <a:rPr lang="en-US" sz="2400">
                <a:latin typeface="Arial"/>
                <a:ea typeface="Arial"/>
                <a:cs typeface="Arial"/>
                <a:sym typeface="Arial"/>
              </a:rPr>
              <a:t>Identify and collaborate with clubs and organizations on campus that may interest the student.</a:t>
            </a:r>
            <a:endParaRPr sz="2400">
              <a:latin typeface="Arial"/>
              <a:ea typeface="Arial"/>
              <a:cs typeface="Arial"/>
              <a:sym typeface="Arial"/>
            </a:endParaRPr>
          </a:p>
          <a:p>
            <a:pPr indent="-381000" lvl="0" marL="457200" rtl="0" algn="l">
              <a:spcBef>
                <a:spcPts val="0"/>
              </a:spcBef>
              <a:spcAft>
                <a:spcPts val="0"/>
              </a:spcAft>
              <a:buClr>
                <a:srgbClr val="3D85C6"/>
              </a:buClr>
              <a:buSzPts val="2400"/>
              <a:buChar char="★"/>
            </a:pPr>
            <a:r>
              <a:rPr lang="en-US" sz="2400">
                <a:latin typeface="Arial"/>
                <a:ea typeface="Arial"/>
                <a:cs typeface="Arial"/>
                <a:sym typeface="Arial"/>
              </a:rPr>
              <a:t>Promote inclusivity and acceptance</a:t>
            </a:r>
            <a:endParaRPr sz="2400">
              <a:latin typeface="Arial"/>
              <a:ea typeface="Arial"/>
              <a:cs typeface="Arial"/>
              <a:sym typeface="Arial"/>
            </a:endParaRPr>
          </a:p>
          <a:p>
            <a:pPr indent="-381000" lvl="0" marL="457200" rtl="0" algn="l">
              <a:spcBef>
                <a:spcPts val="0"/>
              </a:spcBef>
              <a:spcAft>
                <a:spcPts val="0"/>
              </a:spcAft>
              <a:buClr>
                <a:srgbClr val="3D85C6"/>
              </a:buClr>
              <a:buSzPts val="2400"/>
              <a:buChar char="★"/>
            </a:pPr>
            <a:r>
              <a:rPr lang="en-US" sz="2400">
                <a:latin typeface="Arial"/>
                <a:ea typeface="Arial"/>
                <a:cs typeface="Arial"/>
                <a:sym typeface="Arial"/>
              </a:rPr>
              <a:t>Offer transportation options</a:t>
            </a:r>
            <a:endParaRPr sz="2400">
              <a:latin typeface="Arial"/>
              <a:ea typeface="Arial"/>
              <a:cs typeface="Arial"/>
              <a:sym typeface="Arial"/>
            </a:endParaRPr>
          </a:p>
          <a:p>
            <a:pPr indent="-381000" lvl="0" marL="457200" rtl="0" algn="l">
              <a:spcBef>
                <a:spcPts val="0"/>
              </a:spcBef>
              <a:spcAft>
                <a:spcPts val="0"/>
              </a:spcAft>
              <a:buClr>
                <a:srgbClr val="3D85C6"/>
              </a:buClr>
              <a:buSzPts val="2400"/>
              <a:buChar char="★"/>
            </a:pPr>
            <a:r>
              <a:rPr lang="en-US" sz="2400">
                <a:latin typeface="Arial"/>
                <a:ea typeface="Arial"/>
                <a:cs typeface="Arial"/>
                <a:sym typeface="Arial"/>
              </a:rPr>
              <a:t>Provide guidance and encouragement</a:t>
            </a:r>
            <a:endParaRPr sz="2400">
              <a:latin typeface="Arial"/>
              <a:ea typeface="Arial"/>
              <a:cs typeface="Arial"/>
              <a:sym typeface="Arial"/>
            </a:endParaRPr>
          </a:p>
          <a:p>
            <a:pPr indent="-381000" lvl="0" marL="457200" rtl="0" algn="l">
              <a:spcBef>
                <a:spcPts val="0"/>
              </a:spcBef>
              <a:spcAft>
                <a:spcPts val="0"/>
              </a:spcAft>
              <a:buClr>
                <a:srgbClr val="3D85C6"/>
              </a:buClr>
              <a:buSzPts val="2400"/>
              <a:buChar char="★"/>
            </a:pPr>
            <a:r>
              <a:rPr lang="en-US" sz="2400">
                <a:latin typeface="Arial"/>
                <a:ea typeface="Arial"/>
                <a:cs typeface="Arial"/>
                <a:sym typeface="Arial"/>
              </a:rPr>
              <a:t>Provide ongoing support</a:t>
            </a:r>
            <a:endParaRPr sz="2400">
              <a:latin typeface="Arial"/>
              <a:ea typeface="Arial"/>
              <a:cs typeface="Arial"/>
              <a:sym typeface="Arial"/>
            </a:endParaRPr>
          </a:p>
        </p:txBody>
      </p:sp>
      <p:pic>
        <p:nvPicPr>
          <p:cNvPr id="328" name="Google Shape;328;p33"/>
          <p:cNvPicPr preferRelativeResize="0"/>
          <p:nvPr/>
        </p:nvPicPr>
        <p:blipFill>
          <a:blip r:embed="rId3">
            <a:alphaModFix/>
          </a:blip>
          <a:stretch>
            <a:fillRect/>
          </a:stretch>
        </p:blipFill>
        <p:spPr>
          <a:xfrm>
            <a:off x="7296600" y="4220900"/>
            <a:ext cx="3747950" cy="2495075"/>
          </a:xfrm>
          <a:prstGeom prst="rect">
            <a:avLst/>
          </a:prstGeom>
          <a:noFill/>
          <a:ln cap="flat" cmpd="sng" w="9525">
            <a:solidFill>
              <a:srgbClr val="9900FF"/>
            </a:solidFill>
            <a:prstDash val="dot"/>
            <a:round/>
            <a:headEnd len="sm" w="sm" type="none"/>
            <a:tailEnd len="sm" w="sm" type="none"/>
          </a:ln>
        </p:spPr>
      </p:pic>
      <p:pic>
        <p:nvPicPr>
          <p:cNvPr id="329" name="Google Shape;329;p33"/>
          <p:cNvPicPr preferRelativeResize="0"/>
          <p:nvPr/>
        </p:nvPicPr>
        <p:blipFill>
          <a:blip r:embed="rId4">
            <a:alphaModFix/>
          </a:blip>
          <a:stretch>
            <a:fillRect/>
          </a:stretch>
        </p:blipFill>
        <p:spPr>
          <a:xfrm>
            <a:off x="7605600" y="1385400"/>
            <a:ext cx="3129950" cy="2641675"/>
          </a:xfrm>
          <a:prstGeom prst="rect">
            <a:avLst/>
          </a:prstGeom>
          <a:noFill/>
          <a:ln cap="flat" cmpd="sng" w="9525">
            <a:solidFill>
              <a:srgbClr val="9900FF"/>
            </a:solidFill>
            <a:prstDash val="dot"/>
            <a:round/>
            <a:headEnd len="sm" w="sm" type="none"/>
            <a:tailEnd len="sm" w="sm" type="none"/>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10" name="Shape 110"/>
        <p:cNvGrpSpPr/>
        <p:nvPr/>
      </p:nvGrpSpPr>
      <p:grpSpPr>
        <a:xfrm>
          <a:off x="0" y="0"/>
          <a:ext cx="0" cy="0"/>
          <a:chOff x="0" y="0"/>
          <a:chExt cx="0" cy="0"/>
        </a:xfrm>
      </p:grpSpPr>
      <p:sp>
        <p:nvSpPr>
          <p:cNvPr id="111" name="Google Shape;111;p16"/>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US" cap="small">
                <a:latin typeface="Arial"/>
                <a:ea typeface="Arial"/>
                <a:cs typeface="Arial"/>
                <a:sym typeface="Arial"/>
              </a:rPr>
              <a:t>Welcome!</a:t>
            </a:r>
            <a:endParaRPr cap="small">
              <a:latin typeface="Arial"/>
              <a:ea typeface="Arial"/>
              <a:cs typeface="Arial"/>
              <a:sym typeface="Arial"/>
            </a:endParaRPr>
          </a:p>
        </p:txBody>
      </p:sp>
      <p:sp>
        <p:nvSpPr>
          <p:cNvPr id="112" name="Google Shape;112;p16"/>
          <p:cNvSpPr txBox="1"/>
          <p:nvPr>
            <p:ph idx="1" type="body"/>
          </p:nvPr>
        </p:nvSpPr>
        <p:spPr>
          <a:xfrm>
            <a:off x="838200" y="1825625"/>
            <a:ext cx="10515600" cy="4202700"/>
          </a:xfrm>
          <a:prstGeom prst="rect">
            <a:avLst/>
          </a:prstGeom>
          <a:noFill/>
          <a:ln>
            <a:noFill/>
          </a:ln>
        </p:spPr>
        <p:txBody>
          <a:bodyPr anchorCtr="0" anchor="t" bIns="45700" lIns="91425" spcFirstLastPara="1" rIns="91425" wrap="square" tIns="45700">
            <a:normAutofit/>
          </a:bodyPr>
          <a:lstStyle/>
          <a:p>
            <a:pPr indent="-342900" lvl="0" marL="457200" rtl="0" algn="l">
              <a:lnSpc>
                <a:spcPct val="90000"/>
              </a:lnSpc>
              <a:spcBef>
                <a:spcPts val="0"/>
              </a:spcBef>
              <a:spcAft>
                <a:spcPts val="0"/>
              </a:spcAft>
              <a:buSzPts val="1800"/>
              <a:buChar char="•"/>
            </a:pPr>
            <a:r>
              <a:rPr lang="en-US">
                <a:latin typeface="Arial"/>
                <a:ea typeface="Arial"/>
                <a:cs typeface="Arial"/>
                <a:sym typeface="Arial"/>
              </a:rPr>
              <a:t>Dr. Robert Harris</a:t>
            </a:r>
            <a:endParaRPr>
              <a:latin typeface="Arial"/>
              <a:ea typeface="Arial"/>
              <a:cs typeface="Arial"/>
              <a:sym typeface="Arial"/>
            </a:endParaRPr>
          </a:p>
          <a:p>
            <a:pPr indent="-342900" lvl="0" marL="457200" rtl="0" algn="l">
              <a:lnSpc>
                <a:spcPct val="90000"/>
              </a:lnSpc>
              <a:spcBef>
                <a:spcPts val="0"/>
              </a:spcBef>
              <a:spcAft>
                <a:spcPts val="0"/>
              </a:spcAft>
              <a:buSzPts val="1800"/>
              <a:buChar char="•"/>
            </a:pPr>
            <a:r>
              <a:rPr lang="en-US">
                <a:latin typeface="Arial"/>
                <a:ea typeface="Arial"/>
                <a:cs typeface="Arial"/>
                <a:sym typeface="Arial"/>
              </a:rPr>
              <a:t>Yasmin Dorado</a:t>
            </a:r>
            <a:endParaRPr>
              <a:latin typeface="Arial"/>
              <a:ea typeface="Arial"/>
              <a:cs typeface="Arial"/>
              <a:sym typeface="Arial"/>
            </a:endParaRPr>
          </a:p>
          <a:p>
            <a:pPr indent="-342900" lvl="0" marL="457200" rtl="0" algn="l">
              <a:lnSpc>
                <a:spcPct val="90000"/>
              </a:lnSpc>
              <a:spcBef>
                <a:spcPts val="0"/>
              </a:spcBef>
              <a:spcAft>
                <a:spcPts val="0"/>
              </a:spcAft>
              <a:buSzPts val="1800"/>
              <a:buChar char="•"/>
            </a:pPr>
            <a:r>
              <a:rPr lang="en-US">
                <a:latin typeface="Arial"/>
                <a:ea typeface="Arial"/>
                <a:cs typeface="Arial"/>
                <a:sym typeface="Arial"/>
              </a:rPr>
              <a:t>Angie Fields</a:t>
            </a:r>
            <a:endParaRPr>
              <a:latin typeface="Arial"/>
              <a:ea typeface="Arial"/>
              <a:cs typeface="Arial"/>
              <a:sym typeface="Arial"/>
            </a:endParaRPr>
          </a:p>
          <a:p>
            <a:pPr indent="-342900" lvl="0" marL="457200" rtl="0" algn="l">
              <a:spcBef>
                <a:spcPts val="0"/>
              </a:spcBef>
              <a:spcAft>
                <a:spcPts val="0"/>
              </a:spcAft>
              <a:buSzPts val="1800"/>
              <a:buChar char="•"/>
            </a:pPr>
            <a:r>
              <a:rPr lang="en-US">
                <a:latin typeface="Arial"/>
                <a:ea typeface="Arial"/>
                <a:cs typeface="Arial"/>
                <a:sym typeface="Arial"/>
              </a:rPr>
              <a:t>Makeba Hale</a:t>
            </a:r>
            <a:endParaRPr>
              <a:latin typeface="Arial"/>
              <a:ea typeface="Arial"/>
              <a:cs typeface="Arial"/>
              <a:sym typeface="Arial"/>
            </a:endParaRPr>
          </a:p>
          <a:p>
            <a:pPr indent="-342900" lvl="0" marL="457200" rtl="0" algn="l">
              <a:lnSpc>
                <a:spcPct val="90000"/>
              </a:lnSpc>
              <a:spcBef>
                <a:spcPts val="0"/>
              </a:spcBef>
              <a:spcAft>
                <a:spcPts val="0"/>
              </a:spcAft>
              <a:buSzPts val="1800"/>
              <a:buChar char="•"/>
            </a:pPr>
            <a:r>
              <a:rPr lang="en-US">
                <a:latin typeface="Arial"/>
                <a:ea typeface="Arial"/>
                <a:cs typeface="Arial"/>
                <a:sym typeface="Arial"/>
              </a:rPr>
              <a:t>Kalani Logan</a:t>
            </a:r>
            <a:endParaRPr>
              <a:latin typeface="Arial"/>
              <a:ea typeface="Arial"/>
              <a:cs typeface="Arial"/>
              <a:sym typeface="Arial"/>
            </a:endParaRPr>
          </a:p>
          <a:p>
            <a:pPr indent="-342900" lvl="0" marL="457200" rtl="0" algn="l">
              <a:lnSpc>
                <a:spcPct val="90000"/>
              </a:lnSpc>
              <a:spcBef>
                <a:spcPts val="0"/>
              </a:spcBef>
              <a:spcAft>
                <a:spcPts val="0"/>
              </a:spcAft>
              <a:buSzPts val="1800"/>
              <a:buChar char="•"/>
            </a:pPr>
            <a:r>
              <a:rPr lang="en-US">
                <a:latin typeface="Arial"/>
                <a:ea typeface="Arial"/>
                <a:cs typeface="Arial"/>
                <a:sym typeface="Arial"/>
              </a:rPr>
              <a:t>Cynthia Mesler </a:t>
            </a:r>
            <a:endParaRPr>
              <a:latin typeface="Arial"/>
              <a:ea typeface="Arial"/>
              <a:cs typeface="Arial"/>
              <a:sym typeface="Arial"/>
            </a:endParaRPr>
          </a:p>
          <a:p>
            <a:pPr indent="-342900" lvl="0" marL="457200" rtl="0" algn="l">
              <a:lnSpc>
                <a:spcPct val="90000"/>
              </a:lnSpc>
              <a:spcBef>
                <a:spcPts val="0"/>
              </a:spcBef>
              <a:spcAft>
                <a:spcPts val="0"/>
              </a:spcAft>
              <a:buSzPts val="1800"/>
              <a:buChar char="•"/>
            </a:pPr>
            <a:r>
              <a:rPr lang="en-US">
                <a:latin typeface="Arial"/>
                <a:ea typeface="Arial"/>
                <a:cs typeface="Arial"/>
                <a:sym typeface="Arial"/>
              </a:rPr>
              <a:t>David Rivas </a:t>
            </a:r>
            <a:endParaRPr>
              <a:latin typeface="Arial"/>
              <a:ea typeface="Arial"/>
              <a:cs typeface="Arial"/>
              <a:sym typeface="Arial"/>
            </a:endParaRPr>
          </a:p>
          <a:p>
            <a:pPr indent="-342900" lvl="0" marL="457200" rtl="0" algn="l">
              <a:lnSpc>
                <a:spcPct val="90000"/>
              </a:lnSpc>
              <a:spcBef>
                <a:spcPts val="0"/>
              </a:spcBef>
              <a:spcAft>
                <a:spcPts val="0"/>
              </a:spcAft>
              <a:buSzPts val="1800"/>
              <a:buFont typeface="Arial"/>
              <a:buChar char="•"/>
            </a:pPr>
            <a:r>
              <a:rPr lang="en-US">
                <a:latin typeface="Arial"/>
                <a:ea typeface="Arial"/>
                <a:cs typeface="Arial"/>
                <a:sym typeface="Arial"/>
              </a:rPr>
              <a:t>Dr. Kathryn Taylor</a:t>
            </a:r>
            <a:endParaRPr>
              <a:latin typeface="Arial"/>
              <a:ea typeface="Arial"/>
              <a:cs typeface="Arial"/>
              <a:sym typeface="Arial"/>
            </a:endParaRPr>
          </a:p>
          <a:p>
            <a:pPr indent="0" lvl="0" marL="457200" rtl="0" algn="l">
              <a:lnSpc>
                <a:spcPct val="90000"/>
              </a:lnSpc>
              <a:spcBef>
                <a:spcPts val="0"/>
              </a:spcBef>
              <a:spcAft>
                <a:spcPts val="0"/>
              </a:spcAft>
              <a:buNone/>
            </a:pPr>
            <a:r>
              <a:t/>
            </a:r>
            <a:endParaRPr>
              <a:latin typeface="Arial"/>
              <a:ea typeface="Arial"/>
              <a:cs typeface="Arial"/>
              <a:sym typeface="Arial"/>
            </a:endParaRPr>
          </a:p>
        </p:txBody>
      </p:sp>
      <p:pic>
        <p:nvPicPr>
          <p:cNvPr id="113" name="Google Shape;113;p16"/>
          <p:cNvPicPr preferRelativeResize="0"/>
          <p:nvPr/>
        </p:nvPicPr>
        <p:blipFill rotWithShape="1">
          <a:blip r:embed="rId3">
            <a:alphaModFix/>
          </a:blip>
          <a:srcRect b="0" l="0" r="0" t="0"/>
          <a:stretch/>
        </p:blipFill>
        <p:spPr>
          <a:xfrm>
            <a:off x="169911" y="6118401"/>
            <a:ext cx="668289" cy="668289"/>
          </a:xfrm>
          <a:prstGeom prst="rect">
            <a:avLst/>
          </a:prstGeom>
          <a:noFill/>
          <a:ln>
            <a:noFill/>
          </a:ln>
        </p:spPr>
      </p:pic>
      <p:pic>
        <p:nvPicPr>
          <p:cNvPr id="114" name="Google Shape;114;p16"/>
          <p:cNvPicPr preferRelativeResize="0"/>
          <p:nvPr/>
        </p:nvPicPr>
        <p:blipFill rotWithShape="1">
          <a:blip r:embed="rId4">
            <a:alphaModFix/>
          </a:blip>
          <a:srcRect b="0" l="0" r="0" t="0"/>
          <a:stretch/>
        </p:blipFill>
        <p:spPr>
          <a:xfrm>
            <a:off x="887498" y="6163378"/>
            <a:ext cx="879970" cy="623312"/>
          </a:xfrm>
          <a:prstGeom prst="rect">
            <a:avLst/>
          </a:prstGeom>
          <a:noFill/>
          <a:ln>
            <a:noFill/>
          </a:ln>
        </p:spPr>
      </p:pic>
      <p:pic>
        <p:nvPicPr>
          <p:cNvPr id="115" name="Google Shape;115;p16"/>
          <p:cNvPicPr preferRelativeResize="0"/>
          <p:nvPr/>
        </p:nvPicPr>
        <p:blipFill rotWithShape="1">
          <a:blip r:embed="rId5">
            <a:alphaModFix/>
          </a:blip>
          <a:srcRect b="0" l="0" r="0" t="0"/>
          <a:stretch/>
        </p:blipFill>
        <p:spPr>
          <a:xfrm>
            <a:off x="1816766" y="6145751"/>
            <a:ext cx="668289" cy="668289"/>
          </a:xfrm>
          <a:prstGeom prst="rect">
            <a:avLst/>
          </a:prstGeom>
          <a:noFill/>
          <a:ln>
            <a:noFill/>
          </a:ln>
        </p:spPr>
      </p:pic>
      <p:pic>
        <p:nvPicPr>
          <p:cNvPr id="116" name="Google Shape;116;p16"/>
          <p:cNvPicPr preferRelativeResize="0"/>
          <p:nvPr/>
        </p:nvPicPr>
        <p:blipFill rotWithShape="1">
          <a:blip r:embed="rId6">
            <a:alphaModFix/>
          </a:blip>
          <a:srcRect b="0" l="0" r="0" t="0"/>
          <a:stretch/>
        </p:blipFill>
        <p:spPr>
          <a:xfrm>
            <a:off x="2457950" y="6163378"/>
            <a:ext cx="821096" cy="616956"/>
          </a:xfrm>
          <a:prstGeom prst="rect">
            <a:avLst/>
          </a:prstGeom>
          <a:noFill/>
          <a:ln>
            <a:noFill/>
          </a:ln>
        </p:spPr>
      </p:pic>
      <p:sp>
        <p:nvSpPr>
          <p:cNvPr id="117" name="Google Shape;117;p16"/>
          <p:cNvSpPr txBox="1"/>
          <p:nvPr>
            <p:ph idx="11" type="ftr"/>
          </p:nvPr>
        </p:nvSpPr>
        <p:spPr>
          <a:xfrm>
            <a:off x="8471678" y="6492112"/>
            <a:ext cx="3720300" cy="3651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US"/>
              <a:t>© 2023 CA Homeless Education Conference</a:t>
            </a:r>
            <a:endParaRPr/>
          </a:p>
        </p:txBody>
      </p:sp>
      <p:pic>
        <p:nvPicPr>
          <p:cNvPr descr="Text&#10;&#10;Description automatically generated" id="118" name="Google Shape;118;p16"/>
          <p:cNvPicPr preferRelativeResize="0"/>
          <p:nvPr/>
        </p:nvPicPr>
        <p:blipFill rotWithShape="1">
          <a:blip r:embed="rId7">
            <a:alphaModFix/>
          </a:blip>
          <a:srcRect b="0" l="0" r="0" t="0"/>
          <a:stretch/>
        </p:blipFill>
        <p:spPr>
          <a:xfrm>
            <a:off x="9212237" y="5981365"/>
            <a:ext cx="2996695" cy="490491"/>
          </a:xfrm>
          <a:prstGeom prst="rect">
            <a:avLst/>
          </a:prstGeom>
          <a:noFill/>
          <a:ln>
            <a:noFill/>
          </a:ln>
        </p:spPr>
      </p:pic>
      <p:pic>
        <p:nvPicPr>
          <p:cNvPr id="119" name="Google Shape;119;p16"/>
          <p:cNvPicPr preferRelativeResize="0"/>
          <p:nvPr/>
        </p:nvPicPr>
        <p:blipFill>
          <a:blip r:embed="rId8">
            <a:alphaModFix/>
          </a:blip>
          <a:stretch>
            <a:fillRect/>
          </a:stretch>
        </p:blipFill>
        <p:spPr>
          <a:xfrm>
            <a:off x="6589600" y="989175"/>
            <a:ext cx="4828677" cy="39694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4" name="Shape 334"/>
        <p:cNvGrpSpPr/>
        <p:nvPr/>
      </p:nvGrpSpPr>
      <p:grpSpPr>
        <a:xfrm>
          <a:off x="0" y="0"/>
          <a:ext cx="0" cy="0"/>
          <a:chOff x="0" y="0"/>
          <a:chExt cx="0" cy="0"/>
        </a:xfrm>
      </p:grpSpPr>
      <p:sp>
        <p:nvSpPr>
          <p:cNvPr id="335" name="Google Shape;335;p34"/>
          <p:cNvSpPr txBox="1"/>
          <p:nvPr>
            <p:ph type="title"/>
          </p:nvPr>
        </p:nvSpPr>
        <p:spPr>
          <a:xfrm>
            <a:off x="838200" y="365125"/>
            <a:ext cx="10515600" cy="1325700"/>
          </a:xfrm>
          <a:prstGeom prst="rect">
            <a:avLst/>
          </a:prstGeom>
        </p:spPr>
        <p:txBody>
          <a:bodyPr anchorCtr="0" anchor="ctr" bIns="45700" lIns="91425" spcFirstLastPara="1" rIns="91425" wrap="square" tIns="45700">
            <a:normAutofit/>
          </a:bodyPr>
          <a:lstStyle/>
          <a:p>
            <a:pPr indent="0" lvl="0" marL="0" rtl="0" algn="ctr">
              <a:spcBef>
                <a:spcPts val="0"/>
              </a:spcBef>
              <a:spcAft>
                <a:spcPts val="0"/>
              </a:spcAft>
              <a:buNone/>
            </a:pPr>
            <a:r>
              <a:rPr lang="en-US">
                <a:latin typeface="Arial"/>
                <a:ea typeface="Arial"/>
                <a:cs typeface="Arial"/>
                <a:sym typeface="Arial"/>
              </a:rPr>
              <a:t>Supports for McKinney Vento Student to become Valedictorians</a:t>
            </a:r>
            <a:endParaRPr>
              <a:latin typeface="Arial"/>
              <a:ea typeface="Arial"/>
              <a:cs typeface="Arial"/>
              <a:sym typeface="Arial"/>
            </a:endParaRPr>
          </a:p>
        </p:txBody>
      </p:sp>
      <p:sp>
        <p:nvSpPr>
          <p:cNvPr id="336" name="Google Shape;336;p34"/>
          <p:cNvSpPr txBox="1"/>
          <p:nvPr>
            <p:ph idx="1" type="body"/>
          </p:nvPr>
        </p:nvSpPr>
        <p:spPr>
          <a:xfrm>
            <a:off x="528300" y="2936325"/>
            <a:ext cx="5461500" cy="1184700"/>
          </a:xfrm>
          <a:prstGeom prst="rect">
            <a:avLst/>
          </a:prstGeom>
        </p:spPr>
        <p:txBody>
          <a:bodyPr anchorCtr="0" anchor="t" bIns="45700" lIns="91425" spcFirstLastPara="1" rIns="91425" wrap="square" tIns="45700">
            <a:normAutofit fontScale="77500" lnSpcReduction="20000"/>
          </a:bodyPr>
          <a:lstStyle/>
          <a:p>
            <a:pPr indent="0" lvl="0" marL="0" rtl="0" algn="l">
              <a:spcBef>
                <a:spcPts val="1000"/>
              </a:spcBef>
              <a:spcAft>
                <a:spcPts val="0"/>
              </a:spcAft>
              <a:buNone/>
            </a:pPr>
            <a:r>
              <a:rPr lang="en-US" sz="4164">
                <a:latin typeface="Arial"/>
                <a:ea typeface="Arial"/>
                <a:cs typeface="Arial"/>
                <a:sym typeface="Arial"/>
              </a:rPr>
              <a:t>School Counselor supports for academic success…</a:t>
            </a:r>
            <a:endParaRPr sz="4164">
              <a:latin typeface="Arial"/>
              <a:ea typeface="Arial"/>
              <a:cs typeface="Arial"/>
              <a:sym typeface="Arial"/>
            </a:endParaRPr>
          </a:p>
          <a:p>
            <a:pPr indent="0" lvl="0" marL="0" rtl="0" algn="l">
              <a:spcBef>
                <a:spcPts val="1000"/>
              </a:spcBef>
              <a:spcAft>
                <a:spcPts val="0"/>
              </a:spcAft>
              <a:buNone/>
            </a:pPr>
            <a:r>
              <a:t/>
            </a:r>
            <a:endParaRPr>
              <a:latin typeface="Arial"/>
              <a:ea typeface="Arial"/>
              <a:cs typeface="Arial"/>
              <a:sym typeface="Arial"/>
            </a:endParaRPr>
          </a:p>
        </p:txBody>
      </p:sp>
      <p:cxnSp>
        <p:nvCxnSpPr>
          <p:cNvPr id="337" name="Google Shape;337;p34"/>
          <p:cNvCxnSpPr/>
          <p:nvPr/>
        </p:nvCxnSpPr>
        <p:spPr>
          <a:xfrm>
            <a:off x="667850" y="1794250"/>
            <a:ext cx="10875000" cy="39900"/>
          </a:xfrm>
          <a:prstGeom prst="straightConnector1">
            <a:avLst/>
          </a:prstGeom>
          <a:noFill/>
          <a:ln cap="flat" cmpd="sng" w="9525">
            <a:solidFill>
              <a:schemeClr val="dk2"/>
            </a:solidFill>
            <a:prstDash val="solid"/>
            <a:round/>
            <a:headEnd len="med" w="med" type="none"/>
            <a:tailEnd len="med" w="med" type="none"/>
          </a:ln>
        </p:spPr>
      </p:cxnSp>
      <p:sp>
        <p:nvSpPr>
          <p:cNvPr id="338" name="Google Shape;338;p34"/>
          <p:cNvSpPr txBox="1"/>
          <p:nvPr/>
        </p:nvSpPr>
        <p:spPr>
          <a:xfrm>
            <a:off x="5949925" y="2936325"/>
            <a:ext cx="5550300" cy="2844600"/>
          </a:xfrm>
          <a:prstGeom prst="rect">
            <a:avLst/>
          </a:prstGeom>
          <a:noFill/>
          <a:ln>
            <a:noFill/>
          </a:ln>
        </p:spPr>
        <p:txBody>
          <a:bodyPr anchorCtr="0" anchor="t" bIns="91425" lIns="91425" spcFirstLastPara="1" rIns="91425" wrap="square" tIns="91425">
            <a:spAutoFit/>
          </a:bodyPr>
          <a:lstStyle/>
          <a:p>
            <a:pPr indent="-381000" lvl="0" marL="457200" rtl="0" algn="l">
              <a:lnSpc>
                <a:spcPct val="90000"/>
              </a:lnSpc>
              <a:spcBef>
                <a:spcPts val="1000"/>
              </a:spcBef>
              <a:spcAft>
                <a:spcPts val="0"/>
              </a:spcAft>
              <a:buClr>
                <a:srgbClr val="45818E"/>
              </a:buClr>
              <a:buSzPts val="2400"/>
              <a:buChar char="★"/>
            </a:pPr>
            <a:r>
              <a:rPr lang="en-US" sz="2400">
                <a:solidFill>
                  <a:schemeClr val="dk1"/>
                </a:solidFill>
              </a:rPr>
              <a:t>P</a:t>
            </a:r>
            <a:r>
              <a:rPr lang="en-US" sz="2400">
                <a:solidFill>
                  <a:schemeClr val="dk1"/>
                </a:solidFill>
              </a:rPr>
              <a:t>roviding assistance with college prep course selections.</a:t>
            </a:r>
            <a:endParaRPr sz="2400">
              <a:solidFill>
                <a:schemeClr val="dk1"/>
              </a:solidFill>
            </a:endParaRPr>
          </a:p>
          <a:p>
            <a:pPr indent="-381000" lvl="0" marL="457200" rtl="0" algn="l">
              <a:lnSpc>
                <a:spcPct val="90000"/>
              </a:lnSpc>
              <a:spcBef>
                <a:spcPts val="0"/>
              </a:spcBef>
              <a:spcAft>
                <a:spcPts val="0"/>
              </a:spcAft>
              <a:buClr>
                <a:srgbClr val="45818E"/>
              </a:buClr>
              <a:buSzPts val="2400"/>
              <a:buChar char="★"/>
            </a:pPr>
            <a:r>
              <a:rPr lang="en-US" sz="2400">
                <a:solidFill>
                  <a:schemeClr val="dk1"/>
                </a:solidFill>
              </a:rPr>
              <a:t>Advocating for classroom support.</a:t>
            </a:r>
            <a:endParaRPr sz="2400">
              <a:solidFill>
                <a:schemeClr val="dk1"/>
              </a:solidFill>
            </a:endParaRPr>
          </a:p>
          <a:p>
            <a:pPr indent="-381000" lvl="0" marL="457200" rtl="0" algn="l">
              <a:lnSpc>
                <a:spcPct val="90000"/>
              </a:lnSpc>
              <a:spcBef>
                <a:spcPts val="0"/>
              </a:spcBef>
              <a:spcAft>
                <a:spcPts val="0"/>
              </a:spcAft>
              <a:buClr>
                <a:srgbClr val="45818E"/>
              </a:buClr>
              <a:buSzPts val="2400"/>
              <a:buChar char="★"/>
            </a:pPr>
            <a:r>
              <a:rPr lang="en-US" sz="2400">
                <a:solidFill>
                  <a:schemeClr val="dk1"/>
                </a:solidFill>
              </a:rPr>
              <a:t>Provide free tutoring both in-person and virtual options.</a:t>
            </a:r>
            <a:endParaRPr sz="2400">
              <a:solidFill>
                <a:schemeClr val="dk1"/>
              </a:solidFill>
            </a:endParaRPr>
          </a:p>
          <a:p>
            <a:pPr indent="-381000" lvl="0" marL="457200" rtl="0" algn="l">
              <a:lnSpc>
                <a:spcPct val="90000"/>
              </a:lnSpc>
              <a:spcBef>
                <a:spcPts val="0"/>
              </a:spcBef>
              <a:spcAft>
                <a:spcPts val="0"/>
              </a:spcAft>
              <a:buClr>
                <a:srgbClr val="45818E"/>
              </a:buClr>
              <a:buSzPts val="2400"/>
              <a:buChar char="★"/>
            </a:pPr>
            <a:r>
              <a:rPr lang="en-US" sz="2400">
                <a:solidFill>
                  <a:schemeClr val="dk1"/>
                </a:solidFill>
              </a:rPr>
              <a:t>Career assessments</a:t>
            </a:r>
            <a:endParaRPr sz="2400">
              <a:solidFill>
                <a:schemeClr val="dk1"/>
              </a:solidFill>
            </a:endParaRPr>
          </a:p>
          <a:p>
            <a:pPr indent="-381000" lvl="0" marL="457200" rtl="0" algn="l">
              <a:lnSpc>
                <a:spcPct val="90000"/>
              </a:lnSpc>
              <a:spcBef>
                <a:spcPts val="0"/>
              </a:spcBef>
              <a:spcAft>
                <a:spcPts val="0"/>
              </a:spcAft>
              <a:buClr>
                <a:srgbClr val="45818E"/>
              </a:buClr>
              <a:buSzPts val="2400"/>
              <a:buChar char="★"/>
            </a:pPr>
            <a:r>
              <a:rPr lang="en-US" sz="2400">
                <a:solidFill>
                  <a:schemeClr val="dk1"/>
                </a:solidFill>
              </a:rPr>
              <a:t>College exploration</a:t>
            </a:r>
            <a:endParaRPr sz="2400">
              <a:solidFill>
                <a:schemeClr val="dk1"/>
              </a:solidFill>
            </a:endParaRPr>
          </a:p>
          <a:p>
            <a:pPr indent="-381000" lvl="0" marL="457200" rtl="0" algn="l">
              <a:lnSpc>
                <a:spcPct val="90000"/>
              </a:lnSpc>
              <a:spcBef>
                <a:spcPts val="0"/>
              </a:spcBef>
              <a:spcAft>
                <a:spcPts val="0"/>
              </a:spcAft>
              <a:buClr>
                <a:srgbClr val="45818E"/>
              </a:buClr>
              <a:buSzPts val="2400"/>
              <a:buChar char="★"/>
            </a:pPr>
            <a:r>
              <a:rPr lang="en-US" sz="2400">
                <a:solidFill>
                  <a:schemeClr val="dk1"/>
                </a:solidFill>
              </a:rPr>
              <a:t>College application workshops</a:t>
            </a:r>
            <a:endParaRPr sz="2400">
              <a:solidFill>
                <a:schemeClr val="dk1"/>
              </a:solidFill>
            </a:endParaRPr>
          </a:p>
        </p:txBody>
      </p:sp>
      <p:pic>
        <p:nvPicPr>
          <p:cNvPr id="339" name="Google Shape;339;p34"/>
          <p:cNvPicPr preferRelativeResize="0"/>
          <p:nvPr/>
        </p:nvPicPr>
        <p:blipFill>
          <a:blip r:embed="rId3">
            <a:alphaModFix/>
          </a:blip>
          <a:stretch>
            <a:fillRect/>
          </a:stretch>
        </p:blipFill>
        <p:spPr>
          <a:xfrm>
            <a:off x="1505173" y="4121025"/>
            <a:ext cx="2977850" cy="2314225"/>
          </a:xfrm>
          <a:prstGeom prst="rect">
            <a:avLst/>
          </a:prstGeom>
          <a:noFill/>
          <a:ln cap="flat" cmpd="sng" w="9525">
            <a:solidFill>
              <a:srgbClr val="3C78D8"/>
            </a:solidFill>
            <a:prstDash val="dot"/>
            <a:round/>
            <a:headEnd len="sm" w="sm" type="none"/>
            <a:tailEnd len="sm" w="sm" type="none"/>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3" name="Shape 343"/>
        <p:cNvGrpSpPr/>
        <p:nvPr/>
      </p:nvGrpSpPr>
      <p:grpSpPr>
        <a:xfrm>
          <a:off x="0" y="0"/>
          <a:ext cx="0" cy="0"/>
          <a:chOff x="0" y="0"/>
          <a:chExt cx="0" cy="0"/>
        </a:xfrm>
      </p:grpSpPr>
      <p:sp>
        <p:nvSpPr>
          <p:cNvPr id="344" name="Google Shape;344;p35"/>
          <p:cNvSpPr txBox="1"/>
          <p:nvPr>
            <p:ph type="title"/>
          </p:nvPr>
        </p:nvSpPr>
        <p:spPr>
          <a:xfrm>
            <a:off x="415650" y="171842"/>
            <a:ext cx="11360700" cy="7635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a:t> Independent City Event: Real World Simulation</a:t>
            </a:r>
            <a:endParaRPr/>
          </a:p>
        </p:txBody>
      </p:sp>
      <p:pic>
        <p:nvPicPr>
          <p:cNvPr id="345" name="Google Shape;345;p35"/>
          <p:cNvPicPr preferRelativeResize="0"/>
          <p:nvPr/>
        </p:nvPicPr>
        <p:blipFill>
          <a:blip r:embed="rId3">
            <a:alphaModFix/>
          </a:blip>
          <a:stretch>
            <a:fillRect/>
          </a:stretch>
        </p:blipFill>
        <p:spPr>
          <a:xfrm>
            <a:off x="3739600" y="867225"/>
            <a:ext cx="4712799" cy="5848349"/>
          </a:xfrm>
          <a:prstGeom prst="rect">
            <a:avLst/>
          </a:prstGeom>
          <a:noFill/>
          <a:ln>
            <a:noFill/>
          </a:ln>
        </p:spPr>
      </p:pic>
      <p:pic>
        <p:nvPicPr>
          <p:cNvPr id="346" name="Google Shape;346;p35"/>
          <p:cNvPicPr preferRelativeResize="0"/>
          <p:nvPr/>
        </p:nvPicPr>
        <p:blipFill>
          <a:blip r:embed="rId4">
            <a:alphaModFix/>
          </a:blip>
          <a:stretch>
            <a:fillRect/>
          </a:stretch>
        </p:blipFill>
        <p:spPr>
          <a:xfrm>
            <a:off x="8825611" y="4881742"/>
            <a:ext cx="2654134" cy="1249967"/>
          </a:xfrm>
          <a:prstGeom prst="rect">
            <a:avLst/>
          </a:prstGeom>
          <a:noFill/>
          <a:ln>
            <a:noFill/>
          </a:ln>
        </p:spPr>
      </p:pic>
      <p:pic>
        <p:nvPicPr>
          <p:cNvPr id="347" name="Google Shape;347;p35"/>
          <p:cNvPicPr preferRelativeResize="0"/>
          <p:nvPr/>
        </p:nvPicPr>
        <p:blipFill>
          <a:blip r:embed="rId5">
            <a:alphaModFix/>
          </a:blip>
          <a:stretch>
            <a:fillRect/>
          </a:stretch>
        </p:blipFill>
        <p:spPr>
          <a:xfrm>
            <a:off x="9088942" y="2455239"/>
            <a:ext cx="2566133" cy="1680015"/>
          </a:xfrm>
          <a:prstGeom prst="rect">
            <a:avLst/>
          </a:prstGeom>
          <a:noFill/>
          <a:ln>
            <a:noFill/>
          </a:ln>
        </p:spPr>
      </p:pic>
      <p:pic>
        <p:nvPicPr>
          <p:cNvPr id="348" name="Google Shape;348;p35"/>
          <p:cNvPicPr preferRelativeResize="0"/>
          <p:nvPr/>
        </p:nvPicPr>
        <p:blipFill>
          <a:blip r:embed="rId6">
            <a:alphaModFix/>
          </a:blip>
          <a:stretch>
            <a:fillRect/>
          </a:stretch>
        </p:blipFill>
        <p:spPr>
          <a:xfrm>
            <a:off x="927051" y="2017039"/>
            <a:ext cx="2044776" cy="2044776"/>
          </a:xfrm>
          <a:prstGeom prst="rect">
            <a:avLst/>
          </a:prstGeom>
          <a:noFill/>
          <a:ln>
            <a:noFill/>
          </a:ln>
        </p:spPr>
      </p:pic>
      <p:pic>
        <p:nvPicPr>
          <p:cNvPr id="349" name="Google Shape;349;p35"/>
          <p:cNvPicPr preferRelativeResize="0"/>
          <p:nvPr/>
        </p:nvPicPr>
        <p:blipFill>
          <a:blip r:embed="rId7">
            <a:alphaModFix/>
          </a:blip>
          <a:stretch>
            <a:fillRect/>
          </a:stretch>
        </p:blipFill>
        <p:spPr>
          <a:xfrm>
            <a:off x="415647" y="5143503"/>
            <a:ext cx="3233300" cy="1094925"/>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353" name="Shape 353"/>
        <p:cNvGrpSpPr/>
        <p:nvPr/>
      </p:nvGrpSpPr>
      <p:grpSpPr>
        <a:xfrm>
          <a:off x="0" y="0"/>
          <a:ext cx="0" cy="0"/>
          <a:chOff x="0" y="0"/>
          <a:chExt cx="0" cy="0"/>
        </a:xfrm>
      </p:grpSpPr>
      <p:sp>
        <p:nvSpPr>
          <p:cNvPr id="354" name="Google Shape;354;p36"/>
          <p:cNvSpPr txBox="1"/>
          <p:nvPr>
            <p:ph idx="11" type="ftr"/>
          </p:nvPr>
        </p:nvSpPr>
        <p:spPr>
          <a:xfrm>
            <a:off x="8441268" y="6492875"/>
            <a:ext cx="3750600" cy="3651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US"/>
              <a:t>© 2023 CA Homeless Education Conference</a:t>
            </a:r>
            <a:endParaRPr/>
          </a:p>
        </p:txBody>
      </p:sp>
      <p:pic>
        <p:nvPicPr>
          <p:cNvPr id="355" name="Google Shape;355;p36"/>
          <p:cNvPicPr preferRelativeResize="0"/>
          <p:nvPr/>
        </p:nvPicPr>
        <p:blipFill rotWithShape="1">
          <a:blip r:embed="rId3">
            <a:alphaModFix/>
          </a:blip>
          <a:srcRect b="0" l="0" r="0" t="0"/>
          <a:stretch/>
        </p:blipFill>
        <p:spPr>
          <a:xfrm>
            <a:off x="169911" y="6118401"/>
            <a:ext cx="668289" cy="668289"/>
          </a:xfrm>
          <a:prstGeom prst="rect">
            <a:avLst/>
          </a:prstGeom>
          <a:noFill/>
          <a:ln>
            <a:noFill/>
          </a:ln>
        </p:spPr>
      </p:pic>
      <p:pic>
        <p:nvPicPr>
          <p:cNvPr id="356" name="Google Shape;356;p36"/>
          <p:cNvPicPr preferRelativeResize="0"/>
          <p:nvPr/>
        </p:nvPicPr>
        <p:blipFill rotWithShape="1">
          <a:blip r:embed="rId4">
            <a:alphaModFix/>
          </a:blip>
          <a:srcRect b="0" l="0" r="0" t="0"/>
          <a:stretch/>
        </p:blipFill>
        <p:spPr>
          <a:xfrm>
            <a:off x="887498" y="6163378"/>
            <a:ext cx="879970" cy="623312"/>
          </a:xfrm>
          <a:prstGeom prst="rect">
            <a:avLst/>
          </a:prstGeom>
          <a:noFill/>
          <a:ln>
            <a:noFill/>
          </a:ln>
        </p:spPr>
      </p:pic>
      <p:pic>
        <p:nvPicPr>
          <p:cNvPr id="357" name="Google Shape;357;p36"/>
          <p:cNvPicPr preferRelativeResize="0"/>
          <p:nvPr/>
        </p:nvPicPr>
        <p:blipFill rotWithShape="1">
          <a:blip r:embed="rId5">
            <a:alphaModFix/>
          </a:blip>
          <a:srcRect b="0" l="0" r="0" t="0"/>
          <a:stretch/>
        </p:blipFill>
        <p:spPr>
          <a:xfrm>
            <a:off x="1816766" y="6145751"/>
            <a:ext cx="668289" cy="668289"/>
          </a:xfrm>
          <a:prstGeom prst="rect">
            <a:avLst/>
          </a:prstGeom>
          <a:noFill/>
          <a:ln>
            <a:noFill/>
          </a:ln>
        </p:spPr>
      </p:pic>
      <p:pic>
        <p:nvPicPr>
          <p:cNvPr id="358" name="Google Shape;358;p36"/>
          <p:cNvPicPr preferRelativeResize="0"/>
          <p:nvPr/>
        </p:nvPicPr>
        <p:blipFill rotWithShape="1">
          <a:blip r:embed="rId6">
            <a:alphaModFix/>
          </a:blip>
          <a:srcRect b="0" l="0" r="0" t="0"/>
          <a:stretch/>
        </p:blipFill>
        <p:spPr>
          <a:xfrm>
            <a:off x="2457950" y="6163378"/>
            <a:ext cx="821096" cy="616956"/>
          </a:xfrm>
          <a:prstGeom prst="rect">
            <a:avLst/>
          </a:prstGeom>
          <a:noFill/>
          <a:ln>
            <a:noFill/>
          </a:ln>
        </p:spPr>
      </p:pic>
      <p:pic>
        <p:nvPicPr>
          <p:cNvPr descr="Text&#10;&#10;Description automatically generated" id="359" name="Google Shape;359;p36"/>
          <p:cNvPicPr preferRelativeResize="0"/>
          <p:nvPr/>
        </p:nvPicPr>
        <p:blipFill rotWithShape="1">
          <a:blip r:embed="rId7">
            <a:alphaModFix/>
          </a:blip>
          <a:srcRect b="0" l="0" r="0" t="0"/>
          <a:stretch/>
        </p:blipFill>
        <p:spPr>
          <a:xfrm>
            <a:off x="9195305" y="5981365"/>
            <a:ext cx="2996695" cy="490491"/>
          </a:xfrm>
          <a:prstGeom prst="rect">
            <a:avLst/>
          </a:prstGeom>
          <a:noFill/>
          <a:ln>
            <a:noFill/>
          </a:ln>
        </p:spPr>
      </p:pic>
      <p:sp>
        <p:nvSpPr>
          <p:cNvPr id="360" name="Google Shape;360;p36"/>
          <p:cNvSpPr txBox="1"/>
          <p:nvPr/>
        </p:nvSpPr>
        <p:spPr>
          <a:xfrm>
            <a:off x="928400" y="622325"/>
            <a:ext cx="9170100" cy="631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900">
                <a:latin typeface="Calibri"/>
                <a:ea typeface="Calibri"/>
                <a:cs typeface="Calibri"/>
                <a:sym typeface="Calibri"/>
              </a:rPr>
              <a:t>Professional Development:</a:t>
            </a:r>
            <a:r>
              <a:rPr lang="en-US" sz="2900">
                <a:latin typeface="Calibri"/>
                <a:ea typeface="Calibri"/>
                <a:cs typeface="Calibri"/>
                <a:sym typeface="Calibri"/>
              </a:rPr>
              <a:t> </a:t>
            </a:r>
            <a:endParaRPr sz="2900">
              <a:latin typeface="Calibri"/>
              <a:ea typeface="Calibri"/>
              <a:cs typeface="Calibri"/>
              <a:sym typeface="Calibri"/>
            </a:endParaRPr>
          </a:p>
        </p:txBody>
      </p:sp>
      <p:pic>
        <p:nvPicPr>
          <p:cNvPr id="361" name="Google Shape;361;p36"/>
          <p:cNvPicPr preferRelativeResize="0"/>
          <p:nvPr/>
        </p:nvPicPr>
        <p:blipFill>
          <a:blip r:embed="rId8">
            <a:alphaModFix/>
          </a:blip>
          <a:stretch>
            <a:fillRect/>
          </a:stretch>
        </p:blipFill>
        <p:spPr>
          <a:xfrm>
            <a:off x="6540921" y="681000"/>
            <a:ext cx="4934551" cy="4934551"/>
          </a:xfrm>
          <a:prstGeom prst="rect">
            <a:avLst/>
          </a:prstGeom>
          <a:noFill/>
          <a:ln>
            <a:noFill/>
          </a:ln>
        </p:spPr>
      </p:pic>
      <p:sp>
        <p:nvSpPr>
          <p:cNvPr id="362" name="Google Shape;362;p36"/>
          <p:cNvSpPr/>
          <p:nvPr/>
        </p:nvSpPr>
        <p:spPr>
          <a:xfrm>
            <a:off x="241625" y="1331750"/>
            <a:ext cx="6257100" cy="4482900"/>
          </a:xfrm>
          <a:prstGeom prst="cloudCallout">
            <a:avLst>
              <a:gd fmla="val 56096" name="adj1"/>
              <a:gd fmla="val -40965" name="adj2"/>
            </a:avLst>
          </a:prstGeom>
          <a:solidFill>
            <a:schemeClr val="lt1"/>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sz="2800">
                <a:latin typeface="Bangers"/>
                <a:ea typeface="Bangers"/>
                <a:cs typeface="Bangers"/>
                <a:sym typeface="Bangers"/>
              </a:rPr>
              <a:t>How do we develop staff (on McKinney-Vento and other professional learning), while </a:t>
            </a:r>
            <a:r>
              <a:rPr lang="en-US" sz="2800">
                <a:latin typeface="Bangers"/>
                <a:ea typeface="Bangers"/>
                <a:cs typeface="Bangers"/>
                <a:sym typeface="Bangers"/>
              </a:rPr>
              <a:t>differentiating</a:t>
            </a:r>
            <a:r>
              <a:rPr lang="en-US" sz="2800">
                <a:latin typeface="Bangers"/>
                <a:ea typeface="Bangers"/>
                <a:cs typeface="Bangers"/>
                <a:sym typeface="Bangers"/>
              </a:rPr>
              <a:t> and individualizing the learning, and keep track of their learning…?</a:t>
            </a:r>
            <a:endParaRPr sz="2800">
              <a:latin typeface="Bangers"/>
              <a:ea typeface="Bangers"/>
              <a:cs typeface="Bangers"/>
              <a:sym typeface="Bangers"/>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366" name="Shape 366"/>
        <p:cNvGrpSpPr/>
        <p:nvPr/>
      </p:nvGrpSpPr>
      <p:grpSpPr>
        <a:xfrm>
          <a:off x="0" y="0"/>
          <a:ext cx="0" cy="0"/>
          <a:chOff x="0" y="0"/>
          <a:chExt cx="0" cy="0"/>
        </a:xfrm>
      </p:grpSpPr>
      <p:pic>
        <p:nvPicPr>
          <p:cNvPr id="367" name="Google Shape;367;p37"/>
          <p:cNvPicPr preferRelativeResize="0"/>
          <p:nvPr/>
        </p:nvPicPr>
        <p:blipFill>
          <a:blip r:embed="rId3">
            <a:alphaModFix/>
          </a:blip>
          <a:stretch>
            <a:fillRect/>
          </a:stretch>
        </p:blipFill>
        <p:spPr>
          <a:xfrm>
            <a:off x="55450" y="1633100"/>
            <a:ext cx="8684774" cy="4838749"/>
          </a:xfrm>
          <a:prstGeom prst="rect">
            <a:avLst/>
          </a:prstGeom>
          <a:noFill/>
          <a:ln>
            <a:noFill/>
          </a:ln>
        </p:spPr>
      </p:pic>
      <p:sp>
        <p:nvSpPr>
          <p:cNvPr id="368" name="Google Shape;368;p37"/>
          <p:cNvSpPr txBox="1"/>
          <p:nvPr>
            <p:ph idx="11" type="ftr"/>
          </p:nvPr>
        </p:nvSpPr>
        <p:spPr>
          <a:xfrm>
            <a:off x="8441268" y="6492875"/>
            <a:ext cx="3750600" cy="3651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US"/>
              <a:t>© 2023 CA Homeless Education Conference</a:t>
            </a:r>
            <a:endParaRPr/>
          </a:p>
        </p:txBody>
      </p:sp>
      <p:pic>
        <p:nvPicPr>
          <p:cNvPr id="369" name="Google Shape;369;p37"/>
          <p:cNvPicPr preferRelativeResize="0"/>
          <p:nvPr/>
        </p:nvPicPr>
        <p:blipFill rotWithShape="1">
          <a:blip r:embed="rId4">
            <a:alphaModFix/>
          </a:blip>
          <a:srcRect b="0" l="0" r="0" t="0"/>
          <a:stretch/>
        </p:blipFill>
        <p:spPr>
          <a:xfrm>
            <a:off x="169911" y="6118401"/>
            <a:ext cx="668289" cy="668289"/>
          </a:xfrm>
          <a:prstGeom prst="rect">
            <a:avLst/>
          </a:prstGeom>
          <a:noFill/>
          <a:ln>
            <a:noFill/>
          </a:ln>
        </p:spPr>
      </p:pic>
      <p:pic>
        <p:nvPicPr>
          <p:cNvPr id="370" name="Google Shape;370;p37"/>
          <p:cNvPicPr preferRelativeResize="0"/>
          <p:nvPr/>
        </p:nvPicPr>
        <p:blipFill rotWithShape="1">
          <a:blip r:embed="rId5">
            <a:alphaModFix/>
          </a:blip>
          <a:srcRect b="0" l="0" r="0" t="0"/>
          <a:stretch/>
        </p:blipFill>
        <p:spPr>
          <a:xfrm>
            <a:off x="887498" y="6163378"/>
            <a:ext cx="879970" cy="623312"/>
          </a:xfrm>
          <a:prstGeom prst="rect">
            <a:avLst/>
          </a:prstGeom>
          <a:noFill/>
          <a:ln>
            <a:noFill/>
          </a:ln>
        </p:spPr>
      </p:pic>
      <p:pic>
        <p:nvPicPr>
          <p:cNvPr id="371" name="Google Shape;371;p37"/>
          <p:cNvPicPr preferRelativeResize="0"/>
          <p:nvPr/>
        </p:nvPicPr>
        <p:blipFill rotWithShape="1">
          <a:blip r:embed="rId6">
            <a:alphaModFix/>
          </a:blip>
          <a:srcRect b="0" l="0" r="0" t="0"/>
          <a:stretch/>
        </p:blipFill>
        <p:spPr>
          <a:xfrm>
            <a:off x="1816766" y="6145751"/>
            <a:ext cx="668289" cy="668289"/>
          </a:xfrm>
          <a:prstGeom prst="rect">
            <a:avLst/>
          </a:prstGeom>
          <a:noFill/>
          <a:ln>
            <a:noFill/>
          </a:ln>
        </p:spPr>
      </p:pic>
      <p:pic>
        <p:nvPicPr>
          <p:cNvPr id="372" name="Google Shape;372;p37"/>
          <p:cNvPicPr preferRelativeResize="0"/>
          <p:nvPr/>
        </p:nvPicPr>
        <p:blipFill rotWithShape="1">
          <a:blip r:embed="rId7">
            <a:alphaModFix/>
          </a:blip>
          <a:srcRect b="0" l="0" r="0" t="0"/>
          <a:stretch/>
        </p:blipFill>
        <p:spPr>
          <a:xfrm>
            <a:off x="2457950" y="6163378"/>
            <a:ext cx="821096" cy="616956"/>
          </a:xfrm>
          <a:prstGeom prst="rect">
            <a:avLst/>
          </a:prstGeom>
          <a:noFill/>
          <a:ln>
            <a:noFill/>
          </a:ln>
        </p:spPr>
      </p:pic>
      <p:pic>
        <p:nvPicPr>
          <p:cNvPr descr="Text&#10;&#10;Description automatically generated" id="373" name="Google Shape;373;p37"/>
          <p:cNvPicPr preferRelativeResize="0"/>
          <p:nvPr/>
        </p:nvPicPr>
        <p:blipFill rotWithShape="1">
          <a:blip r:embed="rId8">
            <a:alphaModFix/>
          </a:blip>
          <a:srcRect b="0" l="0" r="0" t="0"/>
          <a:stretch/>
        </p:blipFill>
        <p:spPr>
          <a:xfrm>
            <a:off x="9195305" y="5981365"/>
            <a:ext cx="2996695" cy="490491"/>
          </a:xfrm>
          <a:prstGeom prst="rect">
            <a:avLst/>
          </a:prstGeom>
          <a:noFill/>
          <a:ln>
            <a:noFill/>
          </a:ln>
        </p:spPr>
      </p:pic>
      <p:pic>
        <p:nvPicPr>
          <p:cNvPr id="374" name="Google Shape;374;p37"/>
          <p:cNvPicPr preferRelativeResize="0"/>
          <p:nvPr/>
        </p:nvPicPr>
        <p:blipFill rotWithShape="1">
          <a:blip r:embed="rId9">
            <a:alphaModFix/>
          </a:blip>
          <a:srcRect b="0" l="19657" r="7237" t="0"/>
          <a:stretch/>
        </p:blipFill>
        <p:spPr>
          <a:xfrm>
            <a:off x="7891300" y="197525"/>
            <a:ext cx="4177751" cy="2857500"/>
          </a:xfrm>
          <a:prstGeom prst="rect">
            <a:avLst/>
          </a:prstGeom>
          <a:noFill/>
          <a:ln>
            <a:noFill/>
          </a:ln>
        </p:spPr>
      </p:pic>
      <p:sp>
        <p:nvSpPr>
          <p:cNvPr id="375" name="Google Shape;375;p37"/>
          <p:cNvSpPr/>
          <p:nvPr/>
        </p:nvSpPr>
        <p:spPr>
          <a:xfrm>
            <a:off x="8441275" y="2314625"/>
            <a:ext cx="2578096" cy="543826"/>
          </a:xfrm>
          <a:prstGeom prst="rect">
            <a:avLst/>
          </a:prstGeom>
        </p:spPr>
        <p:txBody>
          <a:bodyPr>
            <a:prstTxWarp prst="textPlain"/>
          </a:bodyPr>
          <a:lstStyle/>
          <a:p>
            <a:pPr lvl="0" algn="ctr"/>
            <a:r>
              <a:rPr b="0" i="0">
                <a:ln cap="flat" cmpd="sng" w="9525">
                  <a:solidFill>
                    <a:schemeClr val="dk2"/>
                  </a:solidFill>
                  <a:prstDash val="solid"/>
                  <a:round/>
                  <a:headEnd len="sm" w="sm" type="none"/>
                  <a:tailEnd len="sm" w="sm" type="none"/>
                </a:ln>
                <a:solidFill>
                  <a:schemeClr val="lt1"/>
                </a:solidFill>
                <a:latin typeface="Anton"/>
              </a:rPr>
              <a:t>YESSSS!!!</a:t>
            </a:r>
          </a:p>
        </p:txBody>
      </p:sp>
      <p:pic>
        <p:nvPicPr>
          <p:cNvPr id="376" name="Google Shape;376;p37"/>
          <p:cNvPicPr preferRelativeResize="0"/>
          <p:nvPr/>
        </p:nvPicPr>
        <p:blipFill rotWithShape="1">
          <a:blip r:embed="rId10">
            <a:alphaModFix/>
          </a:blip>
          <a:srcRect b="28704" l="0" r="0" t="27464"/>
          <a:stretch/>
        </p:blipFill>
        <p:spPr>
          <a:xfrm>
            <a:off x="8024250" y="4060425"/>
            <a:ext cx="4084675" cy="1790275"/>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380" name="Shape 380"/>
        <p:cNvGrpSpPr/>
        <p:nvPr/>
      </p:nvGrpSpPr>
      <p:grpSpPr>
        <a:xfrm>
          <a:off x="0" y="0"/>
          <a:ext cx="0" cy="0"/>
          <a:chOff x="0" y="0"/>
          <a:chExt cx="0" cy="0"/>
        </a:xfrm>
      </p:grpSpPr>
      <p:pic>
        <p:nvPicPr>
          <p:cNvPr id="381" name="Google Shape;381;p38"/>
          <p:cNvPicPr preferRelativeResize="0"/>
          <p:nvPr/>
        </p:nvPicPr>
        <p:blipFill>
          <a:blip r:embed="rId3">
            <a:alphaModFix/>
          </a:blip>
          <a:stretch>
            <a:fillRect/>
          </a:stretch>
        </p:blipFill>
        <p:spPr>
          <a:xfrm>
            <a:off x="17500" y="3297375"/>
            <a:ext cx="8503800" cy="3020600"/>
          </a:xfrm>
          <a:prstGeom prst="rect">
            <a:avLst/>
          </a:prstGeom>
          <a:noFill/>
          <a:ln>
            <a:noFill/>
          </a:ln>
        </p:spPr>
      </p:pic>
      <p:sp>
        <p:nvSpPr>
          <p:cNvPr id="382" name="Google Shape;382;p38"/>
          <p:cNvSpPr txBox="1"/>
          <p:nvPr>
            <p:ph idx="11" type="ftr"/>
          </p:nvPr>
        </p:nvSpPr>
        <p:spPr>
          <a:xfrm>
            <a:off x="8441268" y="6492875"/>
            <a:ext cx="3750600" cy="3651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US"/>
              <a:t>© 2023 CA Homeless Education Conference</a:t>
            </a:r>
            <a:endParaRPr/>
          </a:p>
        </p:txBody>
      </p:sp>
      <p:pic>
        <p:nvPicPr>
          <p:cNvPr id="383" name="Google Shape;383;p38"/>
          <p:cNvPicPr preferRelativeResize="0"/>
          <p:nvPr/>
        </p:nvPicPr>
        <p:blipFill rotWithShape="1">
          <a:blip r:embed="rId4">
            <a:alphaModFix/>
          </a:blip>
          <a:srcRect b="0" l="0" r="0" t="0"/>
          <a:stretch/>
        </p:blipFill>
        <p:spPr>
          <a:xfrm>
            <a:off x="169911" y="6118401"/>
            <a:ext cx="668289" cy="668289"/>
          </a:xfrm>
          <a:prstGeom prst="rect">
            <a:avLst/>
          </a:prstGeom>
          <a:noFill/>
          <a:ln>
            <a:noFill/>
          </a:ln>
        </p:spPr>
      </p:pic>
      <p:pic>
        <p:nvPicPr>
          <p:cNvPr id="384" name="Google Shape;384;p38"/>
          <p:cNvPicPr preferRelativeResize="0"/>
          <p:nvPr/>
        </p:nvPicPr>
        <p:blipFill rotWithShape="1">
          <a:blip r:embed="rId5">
            <a:alphaModFix/>
          </a:blip>
          <a:srcRect b="0" l="0" r="0" t="0"/>
          <a:stretch/>
        </p:blipFill>
        <p:spPr>
          <a:xfrm>
            <a:off x="887498" y="6163378"/>
            <a:ext cx="879970" cy="623312"/>
          </a:xfrm>
          <a:prstGeom prst="rect">
            <a:avLst/>
          </a:prstGeom>
          <a:noFill/>
          <a:ln>
            <a:noFill/>
          </a:ln>
        </p:spPr>
      </p:pic>
      <p:pic>
        <p:nvPicPr>
          <p:cNvPr id="385" name="Google Shape;385;p38"/>
          <p:cNvPicPr preferRelativeResize="0"/>
          <p:nvPr/>
        </p:nvPicPr>
        <p:blipFill rotWithShape="1">
          <a:blip r:embed="rId6">
            <a:alphaModFix/>
          </a:blip>
          <a:srcRect b="0" l="0" r="0" t="0"/>
          <a:stretch/>
        </p:blipFill>
        <p:spPr>
          <a:xfrm>
            <a:off x="1816766" y="6145751"/>
            <a:ext cx="668289" cy="668289"/>
          </a:xfrm>
          <a:prstGeom prst="rect">
            <a:avLst/>
          </a:prstGeom>
          <a:noFill/>
          <a:ln>
            <a:noFill/>
          </a:ln>
        </p:spPr>
      </p:pic>
      <p:pic>
        <p:nvPicPr>
          <p:cNvPr id="386" name="Google Shape;386;p38"/>
          <p:cNvPicPr preferRelativeResize="0"/>
          <p:nvPr/>
        </p:nvPicPr>
        <p:blipFill rotWithShape="1">
          <a:blip r:embed="rId7">
            <a:alphaModFix/>
          </a:blip>
          <a:srcRect b="0" l="0" r="0" t="0"/>
          <a:stretch/>
        </p:blipFill>
        <p:spPr>
          <a:xfrm>
            <a:off x="2457950" y="6163378"/>
            <a:ext cx="821096" cy="616956"/>
          </a:xfrm>
          <a:prstGeom prst="rect">
            <a:avLst/>
          </a:prstGeom>
          <a:noFill/>
          <a:ln>
            <a:noFill/>
          </a:ln>
        </p:spPr>
      </p:pic>
      <p:pic>
        <p:nvPicPr>
          <p:cNvPr descr="Text&#10;&#10;Description automatically generated" id="387" name="Google Shape;387;p38"/>
          <p:cNvPicPr preferRelativeResize="0"/>
          <p:nvPr/>
        </p:nvPicPr>
        <p:blipFill rotWithShape="1">
          <a:blip r:embed="rId8">
            <a:alphaModFix/>
          </a:blip>
          <a:srcRect b="0" l="0" r="0" t="0"/>
          <a:stretch/>
        </p:blipFill>
        <p:spPr>
          <a:xfrm>
            <a:off x="9195305" y="5981365"/>
            <a:ext cx="2996695" cy="490491"/>
          </a:xfrm>
          <a:prstGeom prst="rect">
            <a:avLst/>
          </a:prstGeom>
          <a:noFill/>
          <a:ln>
            <a:noFill/>
          </a:ln>
        </p:spPr>
      </p:pic>
      <p:pic>
        <p:nvPicPr>
          <p:cNvPr id="388" name="Google Shape;388;p38"/>
          <p:cNvPicPr preferRelativeResize="0"/>
          <p:nvPr/>
        </p:nvPicPr>
        <p:blipFill>
          <a:blip r:embed="rId9">
            <a:alphaModFix/>
          </a:blip>
          <a:stretch>
            <a:fillRect/>
          </a:stretch>
        </p:blipFill>
        <p:spPr>
          <a:xfrm>
            <a:off x="3927950" y="216350"/>
            <a:ext cx="8112259" cy="3107576"/>
          </a:xfrm>
          <a:prstGeom prst="rect">
            <a:avLst/>
          </a:prstGeom>
          <a:noFill/>
          <a:ln>
            <a:noFill/>
          </a:ln>
        </p:spPr>
      </p:pic>
      <p:sp>
        <p:nvSpPr>
          <p:cNvPr id="389" name="Google Shape;389;p38"/>
          <p:cNvSpPr txBox="1"/>
          <p:nvPr/>
        </p:nvSpPr>
        <p:spPr>
          <a:xfrm>
            <a:off x="527775" y="1427350"/>
            <a:ext cx="1197600" cy="1108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3000">
                <a:latin typeface="Calibri"/>
                <a:ea typeface="Calibri"/>
                <a:cs typeface="Calibri"/>
                <a:sym typeface="Calibri"/>
              </a:rPr>
              <a:t>12 Levels </a:t>
            </a:r>
            <a:endParaRPr sz="3000">
              <a:latin typeface="Calibri"/>
              <a:ea typeface="Calibri"/>
              <a:cs typeface="Calibri"/>
              <a:sym typeface="Calibri"/>
            </a:endParaRPr>
          </a:p>
        </p:txBody>
      </p:sp>
      <p:pic>
        <p:nvPicPr>
          <p:cNvPr id="390" name="Google Shape;390;p38"/>
          <p:cNvPicPr preferRelativeResize="0"/>
          <p:nvPr/>
        </p:nvPicPr>
        <p:blipFill>
          <a:blip r:embed="rId10">
            <a:alphaModFix/>
          </a:blip>
          <a:stretch>
            <a:fillRect/>
          </a:stretch>
        </p:blipFill>
        <p:spPr>
          <a:xfrm>
            <a:off x="1725500" y="567150"/>
            <a:ext cx="2286000" cy="2286000"/>
          </a:xfrm>
          <a:prstGeom prst="rect">
            <a:avLst/>
          </a:prstGeom>
          <a:noFill/>
          <a:ln>
            <a:noFill/>
          </a:ln>
        </p:spPr>
      </p:pic>
      <p:sp>
        <p:nvSpPr>
          <p:cNvPr id="391" name="Google Shape;391;p38"/>
          <p:cNvSpPr txBox="1"/>
          <p:nvPr/>
        </p:nvSpPr>
        <p:spPr>
          <a:xfrm>
            <a:off x="10564700" y="4322950"/>
            <a:ext cx="1542600" cy="1108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3000">
                <a:latin typeface="Calibri"/>
                <a:ea typeface="Calibri"/>
                <a:cs typeface="Calibri"/>
                <a:sym typeface="Calibri"/>
              </a:rPr>
              <a:t>100s of Missions</a:t>
            </a:r>
            <a:endParaRPr sz="3000">
              <a:latin typeface="Calibri"/>
              <a:ea typeface="Calibri"/>
              <a:cs typeface="Calibri"/>
              <a:sym typeface="Calibri"/>
            </a:endParaRPr>
          </a:p>
        </p:txBody>
      </p:sp>
      <p:pic>
        <p:nvPicPr>
          <p:cNvPr id="392" name="Google Shape;392;p38"/>
          <p:cNvPicPr preferRelativeResize="0"/>
          <p:nvPr/>
        </p:nvPicPr>
        <p:blipFill>
          <a:blip r:embed="rId10">
            <a:alphaModFix/>
          </a:blip>
          <a:stretch>
            <a:fillRect/>
          </a:stretch>
        </p:blipFill>
        <p:spPr>
          <a:xfrm flipH="1">
            <a:off x="8278700" y="3462750"/>
            <a:ext cx="2286000" cy="228600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396" name="Shape 396"/>
        <p:cNvGrpSpPr/>
        <p:nvPr/>
      </p:nvGrpSpPr>
      <p:grpSpPr>
        <a:xfrm>
          <a:off x="0" y="0"/>
          <a:ext cx="0" cy="0"/>
          <a:chOff x="0" y="0"/>
          <a:chExt cx="0" cy="0"/>
        </a:xfrm>
      </p:grpSpPr>
      <p:pic>
        <p:nvPicPr>
          <p:cNvPr id="397" name="Google Shape;397;p39"/>
          <p:cNvPicPr preferRelativeResize="0"/>
          <p:nvPr/>
        </p:nvPicPr>
        <p:blipFill>
          <a:blip r:embed="rId3">
            <a:alphaModFix/>
          </a:blip>
          <a:stretch>
            <a:fillRect/>
          </a:stretch>
        </p:blipFill>
        <p:spPr>
          <a:xfrm>
            <a:off x="169900" y="146749"/>
            <a:ext cx="11279175" cy="1572125"/>
          </a:xfrm>
          <a:prstGeom prst="rect">
            <a:avLst/>
          </a:prstGeom>
          <a:noFill/>
          <a:ln>
            <a:noFill/>
          </a:ln>
        </p:spPr>
      </p:pic>
      <p:pic>
        <p:nvPicPr>
          <p:cNvPr id="398" name="Google Shape;398;p39"/>
          <p:cNvPicPr preferRelativeResize="0"/>
          <p:nvPr/>
        </p:nvPicPr>
        <p:blipFill>
          <a:blip r:embed="rId4">
            <a:alphaModFix/>
          </a:blip>
          <a:stretch>
            <a:fillRect/>
          </a:stretch>
        </p:blipFill>
        <p:spPr>
          <a:xfrm>
            <a:off x="2368675" y="1456750"/>
            <a:ext cx="7346724" cy="5248852"/>
          </a:xfrm>
          <a:prstGeom prst="rect">
            <a:avLst/>
          </a:prstGeom>
          <a:noFill/>
          <a:ln>
            <a:noFill/>
          </a:ln>
        </p:spPr>
      </p:pic>
      <p:pic>
        <p:nvPicPr>
          <p:cNvPr id="399" name="Google Shape;399;p39"/>
          <p:cNvPicPr preferRelativeResize="0"/>
          <p:nvPr/>
        </p:nvPicPr>
        <p:blipFill rotWithShape="1">
          <a:blip r:embed="rId5">
            <a:alphaModFix/>
          </a:blip>
          <a:srcRect b="0" l="0" r="0" t="0"/>
          <a:stretch/>
        </p:blipFill>
        <p:spPr>
          <a:xfrm>
            <a:off x="169911" y="6118401"/>
            <a:ext cx="668289" cy="668289"/>
          </a:xfrm>
          <a:prstGeom prst="rect">
            <a:avLst/>
          </a:prstGeom>
          <a:noFill/>
          <a:ln>
            <a:noFill/>
          </a:ln>
        </p:spPr>
      </p:pic>
      <p:pic>
        <p:nvPicPr>
          <p:cNvPr id="400" name="Google Shape;400;p39"/>
          <p:cNvPicPr preferRelativeResize="0"/>
          <p:nvPr/>
        </p:nvPicPr>
        <p:blipFill rotWithShape="1">
          <a:blip r:embed="rId6">
            <a:alphaModFix/>
          </a:blip>
          <a:srcRect b="0" l="0" r="0" t="0"/>
          <a:stretch/>
        </p:blipFill>
        <p:spPr>
          <a:xfrm>
            <a:off x="887498" y="6163378"/>
            <a:ext cx="879970" cy="623312"/>
          </a:xfrm>
          <a:prstGeom prst="rect">
            <a:avLst/>
          </a:prstGeom>
          <a:noFill/>
          <a:ln>
            <a:noFill/>
          </a:ln>
        </p:spPr>
      </p:pic>
      <p:pic>
        <p:nvPicPr>
          <p:cNvPr id="401" name="Google Shape;401;p39"/>
          <p:cNvPicPr preferRelativeResize="0"/>
          <p:nvPr/>
        </p:nvPicPr>
        <p:blipFill rotWithShape="1">
          <a:blip r:embed="rId7">
            <a:alphaModFix/>
          </a:blip>
          <a:srcRect b="0" l="0" r="0" t="0"/>
          <a:stretch/>
        </p:blipFill>
        <p:spPr>
          <a:xfrm>
            <a:off x="1816766" y="6145751"/>
            <a:ext cx="668289" cy="668289"/>
          </a:xfrm>
          <a:prstGeom prst="rect">
            <a:avLst/>
          </a:prstGeom>
          <a:noFill/>
          <a:ln>
            <a:noFill/>
          </a:ln>
        </p:spPr>
      </p:pic>
      <p:pic>
        <p:nvPicPr>
          <p:cNvPr id="402" name="Google Shape;402;p39"/>
          <p:cNvPicPr preferRelativeResize="0"/>
          <p:nvPr/>
        </p:nvPicPr>
        <p:blipFill rotWithShape="1">
          <a:blip r:embed="rId8">
            <a:alphaModFix/>
          </a:blip>
          <a:srcRect b="0" l="0" r="0" t="0"/>
          <a:stretch/>
        </p:blipFill>
        <p:spPr>
          <a:xfrm>
            <a:off x="2457950" y="6163378"/>
            <a:ext cx="821096" cy="616956"/>
          </a:xfrm>
          <a:prstGeom prst="rect">
            <a:avLst/>
          </a:prstGeom>
          <a:noFill/>
          <a:ln>
            <a:noFill/>
          </a:ln>
        </p:spPr>
      </p:pic>
      <p:sp>
        <p:nvSpPr>
          <p:cNvPr id="403" name="Google Shape;403;p39"/>
          <p:cNvSpPr txBox="1"/>
          <p:nvPr>
            <p:ph idx="11" type="ftr"/>
          </p:nvPr>
        </p:nvSpPr>
        <p:spPr>
          <a:xfrm>
            <a:off x="8441268" y="6492875"/>
            <a:ext cx="3750600" cy="3651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US"/>
              <a:t>© 2023 CA Homeless Education Conference</a:t>
            </a:r>
            <a:endParaRPr/>
          </a:p>
        </p:txBody>
      </p:sp>
      <p:pic>
        <p:nvPicPr>
          <p:cNvPr descr="Text&#10;&#10;Description automatically generated" id="404" name="Google Shape;404;p39"/>
          <p:cNvPicPr preferRelativeResize="0"/>
          <p:nvPr/>
        </p:nvPicPr>
        <p:blipFill rotWithShape="1">
          <a:blip r:embed="rId9">
            <a:alphaModFix/>
          </a:blip>
          <a:srcRect b="0" l="17355" r="0" t="0"/>
          <a:stretch/>
        </p:blipFill>
        <p:spPr>
          <a:xfrm>
            <a:off x="9715400" y="5981375"/>
            <a:ext cx="2476600" cy="490475"/>
          </a:xfrm>
          <a:prstGeom prst="rect">
            <a:avLst/>
          </a:prstGeom>
          <a:noFill/>
          <a:ln>
            <a:noFill/>
          </a:ln>
        </p:spPr>
      </p:pic>
      <p:sp>
        <p:nvSpPr>
          <p:cNvPr id="405" name="Google Shape;405;p39"/>
          <p:cNvSpPr txBox="1"/>
          <p:nvPr/>
        </p:nvSpPr>
        <p:spPr>
          <a:xfrm>
            <a:off x="294875" y="3363625"/>
            <a:ext cx="1521900" cy="646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3000">
                <a:latin typeface="Calibri"/>
                <a:ea typeface="Calibri"/>
                <a:cs typeface="Calibri"/>
                <a:sym typeface="Calibri"/>
              </a:rPr>
              <a:t>Choice</a:t>
            </a:r>
            <a:endParaRPr sz="3000">
              <a:latin typeface="Calibri"/>
              <a:ea typeface="Calibri"/>
              <a:cs typeface="Calibri"/>
              <a:sym typeface="Calibri"/>
            </a:endParaRPr>
          </a:p>
        </p:txBody>
      </p:sp>
      <p:pic>
        <p:nvPicPr>
          <p:cNvPr id="406" name="Google Shape;406;p39"/>
          <p:cNvPicPr preferRelativeResize="0"/>
          <p:nvPr/>
        </p:nvPicPr>
        <p:blipFill>
          <a:blip r:embed="rId10">
            <a:alphaModFix/>
          </a:blip>
          <a:stretch>
            <a:fillRect/>
          </a:stretch>
        </p:blipFill>
        <p:spPr>
          <a:xfrm rot="-2489050">
            <a:off x="433077" y="1250877"/>
            <a:ext cx="1902321" cy="1902321"/>
          </a:xfrm>
          <a:prstGeom prst="rect">
            <a:avLst/>
          </a:prstGeom>
          <a:noFill/>
          <a:ln>
            <a:noFill/>
          </a:ln>
        </p:spPr>
      </p:pic>
      <p:sp>
        <p:nvSpPr>
          <p:cNvPr id="407" name="Google Shape;407;p39"/>
          <p:cNvSpPr txBox="1"/>
          <p:nvPr/>
        </p:nvSpPr>
        <p:spPr>
          <a:xfrm>
            <a:off x="9954450" y="3363625"/>
            <a:ext cx="1971600" cy="1569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3000" u="sng">
                <a:latin typeface="Calibri"/>
                <a:ea typeface="Calibri"/>
                <a:cs typeface="Calibri"/>
                <a:sym typeface="Calibri"/>
              </a:rPr>
              <a:t>Badging</a:t>
            </a:r>
            <a:endParaRPr b="1" sz="3000" u="sng">
              <a:latin typeface="Calibri"/>
              <a:ea typeface="Calibri"/>
              <a:cs typeface="Calibri"/>
              <a:sym typeface="Calibri"/>
            </a:endParaRPr>
          </a:p>
          <a:p>
            <a:pPr indent="0" lvl="0" marL="0" rtl="0" algn="ctr">
              <a:spcBef>
                <a:spcPts val="0"/>
              </a:spcBef>
              <a:spcAft>
                <a:spcPts val="0"/>
              </a:spcAft>
              <a:buNone/>
            </a:pPr>
            <a:r>
              <a:rPr lang="en-US" sz="3000">
                <a:latin typeface="Calibri"/>
                <a:ea typeface="Calibri"/>
                <a:cs typeface="Calibri"/>
                <a:sym typeface="Calibri"/>
              </a:rPr>
              <a:t>Demo Proficiency</a:t>
            </a:r>
            <a:endParaRPr sz="3000">
              <a:latin typeface="Calibri"/>
              <a:ea typeface="Calibri"/>
              <a:cs typeface="Calibri"/>
              <a:sym typeface="Calibri"/>
            </a:endParaRPr>
          </a:p>
        </p:txBody>
      </p:sp>
      <p:pic>
        <p:nvPicPr>
          <p:cNvPr id="408" name="Google Shape;408;p39"/>
          <p:cNvPicPr preferRelativeResize="0"/>
          <p:nvPr/>
        </p:nvPicPr>
        <p:blipFill>
          <a:blip r:embed="rId10">
            <a:alphaModFix/>
          </a:blip>
          <a:stretch>
            <a:fillRect/>
          </a:stretch>
        </p:blipFill>
        <p:spPr>
          <a:xfrm rot="-5400000">
            <a:off x="9954452" y="1348327"/>
            <a:ext cx="1902321" cy="1902321"/>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412" name="Shape 412"/>
        <p:cNvGrpSpPr/>
        <p:nvPr/>
      </p:nvGrpSpPr>
      <p:grpSpPr>
        <a:xfrm>
          <a:off x="0" y="0"/>
          <a:ext cx="0" cy="0"/>
          <a:chOff x="0" y="0"/>
          <a:chExt cx="0" cy="0"/>
        </a:xfrm>
      </p:grpSpPr>
      <p:sp>
        <p:nvSpPr>
          <p:cNvPr id="413" name="Google Shape;413;p40"/>
          <p:cNvSpPr txBox="1"/>
          <p:nvPr>
            <p:ph idx="11" type="ftr"/>
          </p:nvPr>
        </p:nvSpPr>
        <p:spPr>
          <a:xfrm>
            <a:off x="8441268" y="6492875"/>
            <a:ext cx="3750600" cy="3651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US"/>
              <a:t>© 2023 CA Homeless Education Conference</a:t>
            </a:r>
            <a:endParaRPr/>
          </a:p>
        </p:txBody>
      </p:sp>
      <p:pic>
        <p:nvPicPr>
          <p:cNvPr id="414" name="Google Shape;414;p40"/>
          <p:cNvPicPr preferRelativeResize="0"/>
          <p:nvPr/>
        </p:nvPicPr>
        <p:blipFill rotWithShape="1">
          <a:blip r:embed="rId3">
            <a:alphaModFix/>
          </a:blip>
          <a:srcRect b="0" l="0" r="0" t="0"/>
          <a:stretch/>
        </p:blipFill>
        <p:spPr>
          <a:xfrm>
            <a:off x="169911" y="6118401"/>
            <a:ext cx="668289" cy="668289"/>
          </a:xfrm>
          <a:prstGeom prst="rect">
            <a:avLst/>
          </a:prstGeom>
          <a:noFill/>
          <a:ln>
            <a:noFill/>
          </a:ln>
        </p:spPr>
      </p:pic>
      <p:pic>
        <p:nvPicPr>
          <p:cNvPr id="415" name="Google Shape;415;p40"/>
          <p:cNvPicPr preferRelativeResize="0"/>
          <p:nvPr/>
        </p:nvPicPr>
        <p:blipFill rotWithShape="1">
          <a:blip r:embed="rId4">
            <a:alphaModFix/>
          </a:blip>
          <a:srcRect b="0" l="0" r="0" t="0"/>
          <a:stretch/>
        </p:blipFill>
        <p:spPr>
          <a:xfrm>
            <a:off x="887498" y="6163378"/>
            <a:ext cx="879970" cy="623312"/>
          </a:xfrm>
          <a:prstGeom prst="rect">
            <a:avLst/>
          </a:prstGeom>
          <a:noFill/>
          <a:ln>
            <a:noFill/>
          </a:ln>
        </p:spPr>
      </p:pic>
      <p:pic>
        <p:nvPicPr>
          <p:cNvPr id="416" name="Google Shape;416;p40"/>
          <p:cNvPicPr preferRelativeResize="0"/>
          <p:nvPr/>
        </p:nvPicPr>
        <p:blipFill rotWithShape="1">
          <a:blip r:embed="rId5">
            <a:alphaModFix/>
          </a:blip>
          <a:srcRect b="0" l="0" r="0" t="0"/>
          <a:stretch/>
        </p:blipFill>
        <p:spPr>
          <a:xfrm>
            <a:off x="1816766" y="6145751"/>
            <a:ext cx="668289" cy="668289"/>
          </a:xfrm>
          <a:prstGeom prst="rect">
            <a:avLst/>
          </a:prstGeom>
          <a:noFill/>
          <a:ln>
            <a:noFill/>
          </a:ln>
        </p:spPr>
      </p:pic>
      <p:pic>
        <p:nvPicPr>
          <p:cNvPr id="417" name="Google Shape;417;p40"/>
          <p:cNvPicPr preferRelativeResize="0"/>
          <p:nvPr/>
        </p:nvPicPr>
        <p:blipFill rotWithShape="1">
          <a:blip r:embed="rId6">
            <a:alphaModFix/>
          </a:blip>
          <a:srcRect b="0" l="0" r="0" t="0"/>
          <a:stretch/>
        </p:blipFill>
        <p:spPr>
          <a:xfrm>
            <a:off x="2457950" y="6163378"/>
            <a:ext cx="821096" cy="616956"/>
          </a:xfrm>
          <a:prstGeom prst="rect">
            <a:avLst/>
          </a:prstGeom>
          <a:noFill/>
          <a:ln>
            <a:noFill/>
          </a:ln>
        </p:spPr>
      </p:pic>
      <p:pic>
        <p:nvPicPr>
          <p:cNvPr descr="Text&#10;&#10;Description automatically generated" id="418" name="Google Shape;418;p40"/>
          <p:cNvPicPr preferRelativeResize="0"/>
          <p:nvPr/>
        </p:nvPicPr>
        <p:blipFill rotWithShape="1">
          <a:blip r:embed="rId7">
            <a:alphaModFix/>
          </a:blip>
          <a:srcRect b="0" l="0" r="0" t="0"/>
          <a:stretch/>
        </p:blipFill>
        <p:spPr>
          <a:xfrm>
            <a:off x="9195305" y="5981365"/>
            <a:ext cx="2996695" cy="490491"/>
          </a:xfrm>
          <a:prstGeom prst="rect">
            <a:avLst/>
          </a:prstGeom>
          <a:noFill/>
          <a:ln>
            <a:noFill/>
          </a:ln>
        </p:spPr>
      </p:pic>
      <p:pic>
        <p:nvPicPr>
          <p:cNvPr id="419" name="Google Shape;419;p40"/>
          <p:cNvPicPr preferRelativeResize="0"/>
          <p:nvPr/>
        </p:nvPicPr>
        <p:blipFill>
          <a:blip r:embed="rId8">
            <a:alphaModFix/>
          </a:blip>
          <a:stretch>
            <a:fillRect/>
          </a:stretch>
        </p:blipFill>
        <p:spPr>
          <a:xfrm>
            <a:off x="152400" y="152400"/>
            <a:ext cx="8621145" cy="5813601"/>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423" name="Shape 423"/>
        <p:cNvGrpSpPr/>
        <p:nvPr/>
      </p:nvGrpSpPr>
      <p:grpSpPr>
        <a:xfrm>
          <a:off x="0" y="0"/>
          <a:ext cx="0" cy="0"/>
          <a:chOff x="0" y="0"/>
          <a:chExt cx="0" cy="0"/>
        </a:xfrm>
      </p:grpSpPr>
      <p:sp>
        <p:nvSpPr>
          <p:cNvPr id="424" name="Google Shape;424;p41"/>
          <p:cNvSpPr txBox="1"/>
          <p:nvPr>
            <p:ph idx="11" type="ftr"/>
          </p:nvPr>
        </p:nvSpPr>
        <p:spPr>
          <a:xfrm>
            <a:off x="8441268" y="6492875"/>
            <a:ext cx="3750600" cy="3651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US"/>
              <a:t>© 2023 CA Homeless Education Conference</a:t>
            </a:r>
            <a:endParaRPr/>
          </a:p>
        </p:txBody>
      </p:sp>
      <p:pic>
        <p:nvPicPr>
          <p:cNvPr id="425" name="Google Shape;425;p41"/>
          <p:cNvPicPr preferRelativeResize="0"/>
          <p:nvPr/>
        </p:nvPicPr>
        <p:blipFill rotWithShape="1">
          <a:blip r:embed="rId3">
            <a:alphaModFix/>
          </a:blip>
          <a:srcRect b="0" l="0" r="0" t="0"/>
          <a:stretch/>
        </p:blipFill>
        <p:spPr>
          <a:xfrm>
            <a:off x="169911" y="6118401"/>
            <a:ext cx="668289" cy="668289"/>
          </a:xfrm>
          <a:prstGeom prst="rect">
            <a:avLst/>
          </a:prstGeom>
          <a:noFill/>
          <a:ln>
            <a:noFill/>
          </a:ln>
        </p:spPr>
      </p:pic>
      <p:pic>
        <p:nvPicPr>
          <p:cNvPr id="426" name="Google Shape;426;p41"/>
          <p:cNvPicPr preferRelativeResize="0"/>
          <p:nvPr/>
        </p:nvPicPr>
        <p:blipFill rotWithShape="1">
          <a:blip r:embed="rId4">
            <a:alphaModFix/>
          </a:blip>
          <a:srcRect b="0" l="0" r="0" t="0"/>
          <a:stretch/>
        </p:blipFill>
        <p:spPr>
          <a:xfrm>
            <a:off x="887498" y="6163378"/>
            <a:ext cx="879970" cy="623312"/>
          </a:xfrm>
          <a:prstGeom prst="rect">
            <a:avLst/>
          </a:prstGeom>
          <a:noFill/>
          <a:ln>
            <a:noFill/>
          </a:ln>
        </p:spPr>
      </p:pic>
      <p:pic>
        <p:nvPicPr>
          <p:cNvPr id="427" name="Google Shape;427;p41"/>
          <p:cNvPicPr preferRelativeResize="0"/>
          <p:nvPr/>
        </p:nvPicPr>
        <p:blipFill rotWithShape="1">
          <a:blip r:embed="rId5">
            <a:alphaModFix/>
          </a:blip>
          <a:srcRect b="0" l="0" r="0" t="0"/>
          <a:stretch/>
        </p:blipFill>
        <p:spPr>
          <a:xfrm>
            <a:off x="1816766" y="6145751"/>
            <a:ext cx="668289" cy="668289"/>
          </a:xfrm>
          <a:prstGeom prst="rect">
            <a:avLst/>
          </a:prstGeom>
          <a:noFill/>
          <a:ln>
            <a:noFill/>
          </a:ln>
        </p:spPr>
      </p:pic>
      <p:pic>
        <p:nvPicPr>
          <p:cNvPr id="428" name="Google Shape;428;p41"/>
          <p:cNvPicPr preferRelativeResize="0"/>
          <p:nvPr/>
        </p:nvPicPr>
        <p:blipFill rotWithShape="1">
          <a:blip r:embed="rId6">
            <a:alphaModFix/>
          </a:blip>
          <a:srcRect b="0" l="0" r="0" t="0"/>
          <a:stretch/>
        </p:blipFill>
        <p:spPr>
          <a:xfrm>
            <a:off x="2457950" y="6163378"/>
            <a:ext cx="821096" cy="616956"/>
          </a:xfrm>
          <a:prstGeom prst="rect">
            <a:avLst/>
          </a:prstGeom>
          <a:noFill/>
          <a:ln>
            <a:noFill/>
          </a:ln>
        </p:spPr>
      </p:pic>
      <p:pic>
        <p:nvPicPr>
          <p:cNvPr descr="Text&#10;&#10;Description automatically generated" id="429" name="Google Shape;429;p41"/>
          <p:cNvPicPr preferRelativeResize="0"/>
          <p:nvPr/>
        </p:nvPicPr>
        <p:blipFill rotWithShape="1">
          <a:blip r:embed="rId7">
            <a:alphaModFix/>
          </a:blip>
          <a:srcRect b="0" l="0" r="0" t="0"/>
          <a:stretch/>
        </p:blipFill>
        <p:spPr>
          <a:xfrm>
            <a:off x="9195305" y="5981365"/>
            <a:ext cx="2996695" cy="490491"/>
          </a:xfrm>
          <a:prstGeom prst="rect">
            <a:avLst/>
          </a:prstGeom>
          <a:noFill/>
          <a:ln>
            <a:noFill/>
          </a:ln>
        </p:spPr>
      </p:pic>
      <p:pic>
        <p:nvPicPr>
          <p:cNvPr id="430" name="Google Shape;430;p41"/>
          <p:cNvPicPr preferRelativeResize="0"/>
          <p:nvPr/>
        </p:nvPicPr>
        <p:blipFill>
          <a:blip r:embed="rId8">
            <a:alphaModFix/>
          </a:blip>
          <a:stretch>
            <a:fillRect/>
          </a:stretch>
        </p:blipFill>
        <p:spPr>
          <a:xfrm>
            <a:off x="779505" y="190550"/>
            <a:ext cx="5717231" cy="5858578"/>
          </a:xfrm>
          <a:prstGeom prst="rect">
            <a:avLst/>
          </a:prstGeom>
          <a:noFill/>
          <a:ln cap="flat" cmpd="sng" w="19050">
            <a:solidFill>
              <a:schemeClr val="dk2"/>
            </a:solidFill>
            <a:prstDash val="solid"/>
            <a:round/>
            <a:headEnd len="sm" w="sm" type="none"/>
            <a:tailEnd len="sm" w="sm" type="none"/>
          </a:ln>
        </p:spPr>
      </p:pic>
      <p:pic>
        <p:nvPicPr>
          <p:cNvPr id="431" name="Google Shape;431;p41"/>
          <p:cNvPicPr preferRelativeResize="0"/>
          <p:nvPr/>
        </p:nvPicPr>
        <p:blipFill>
          <a:blip r:embed="rId9">
            <a:alphaModFix/>
          </a:blip>
          <a:stretch>
            <a:fillRect/>
          </a:stretch>
        </p:blipFill>
        <p:spPr>
          <a:xfrm>
            <a:off x="6649136" y="152400"/>
            <a:ext cx="4707297" cy="5676563"/>
          </a:xfrm>
          <a:prstGeom prst="rect">
            <a:avLst/>
          </a:prstGeom>
          <a:noFill/>
          <a:ln cap="flat" cmpd="sng" w="19050">
            <a:solidFill>
              <a:schemeClr val="dk2"/>
            </a:solidFill>
            <a:prstDash val="solid"/>
            <a:round/>
            <a:headEnd len="sm" w="sm" type="none"/>
            <a:tailEnd len="sm" w="sm" type="none"/>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6" name="Shape 436"/>
        <p:cNvGrpSpPr/>
        <p:nvPr/>
      </p:nvGrpSpPr>
      <p:grpSpPr>
        <a:xfrm>
          <a:off x="0" y="0"/>
          <a:ext cx="0" cy="0"/>
          <a:chOff x="0" y="0"/>
          <a:chExt cx="0" cy="0"/>
        </a:xfrm>
      </p:grpSpPr>
      <p:sp>
        <p:nvSpPr>
          <p:cNvPr id="437" name="Google Shape;437;p42"/>
          <p:cNvSpPr txBox="1"/>
          <p:nvPr>
            <p:ph type="title"/>
          </p:nvPr>
        </p:nvSpPr>
        <p:spPr>
          <a:xfrm>
            <a:off x="838200" y="-15875"/>
            <a:ext cx="10515600" cy="13257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a:t>Our </a:t>
            </a:r>
            <a:r>
              <a:rPr b="1" lang="en-US"/>
              <a:t>Playlist </a:t>
            </a:r>
            <a:r>
              <a:rPr lang="en-US"/>
              <a:t>so far…</a:t>
            </a:r>
            <a:endParaRPr/>
          </a:p>
        </p:txBody>
      </p:sp>
      <p:pic>
        <p:nvPicPr>
          <p:cNvPr id="438" name="Google Shape;438;p42"/>
          <p:cNvPicPr preferRelativeResize="0"/>
          <p:nvPr/>
        </p:nvPicPr>
        <p:blipFill>
          <a:blip r:embed="rId3">
            <a:alphaModFix/>
          </a:blip>
          <a:stretch>
            <a:fillRect/>
          </a:stretch>
        </p:blipFill>
        <p:spPr>
          <a:xfrm>
            <a:off x="152400" y="1309825"/>
            <a:ext cx="3990099" cy="2246649"/>
          </a:xfrm>
          <a:prstGeom prst="rect">
            <a:avLst/>
          </a:prstGeom>
          <a:noFill/>
          <a:ln>
            <a:noFill/>
          </a:ln>
        </p:spPr>
      </p:pic>
      <p:pic>
        <p:nvPicPr>
          <p:cNvPr id="439" name="Google Shape;439;p42"/>
          <p:cNvPicPr preferRelativeResize="0"/>
          <p:nvPr/>
        </p:nvPicPr>
        <p:blipFill>
          <a:blip r:embed="rId4">
            <a:alphaModFix/>
          </a:blip>
          <a:stretch>
            <a:fillRect/>
          </a:stretch>
        </p:blipFill>
        <p:spPr>
          <a:xfrm>
            <a:off x="4342850" y="1309825"/>
            <a:ext cx="3903587" cy="2248350"/>
          </a:xfrm>
          <a:prstGeom prst="rect">
            <a:avLst/>
          </a:prstGeom>
          <a:noFill/>
          <a:ln>
            <a:noFill/>
          </a:ln>
        </p:spPr>
      </p:pic>
      <p:pic>
        <p:nvPicPr>
          <p:cNvPr id="440" name="Google Shape;440;p42"/>
          <p:cNvPicPr preferRelativeResize="0"/>
          <p:nvPr/>
        </p:nvPicPr>
        <p:blipFill>
          <a:blip r:embed="rId5">
            <a:alphaModFix/>
          </a:blip>
          <a:stretch>
            <a:fillRect/>
          </a:stretch>
        </p:blipFill>
        <p:spPr>
          <a:xfrm>
            <a:off x="152400" y="3923850"/>
            <a:ext cx="3990093" cy="2248350"/>
          </a:xfrm>
          <a:prstGeom prst="rect">
            <a:avLst/>
          </a:prstGeom>
          <a:noFill/>
          <a:ln>
            <a:noFill/>
          </a:ln>
        </p:spPr>
      </p:pic>
      <p:pic>
        <p:nvPicPr>
          <p:cNvPr id="441" name="Google Shape;441;p42"/>
          <p:cNvPicPr preferRelativeResize="0"/>
          <p:nvPr/>
        </p:nvPicPr>
        <p:blipFill>
          <a:blip r:embed="rId6">
            <a:alphaModFix/>
          </a:blip>
          <a:stretch>
            <a:fillRect/>
          </a:stretch>
        </p:blipFill>
        <p:spPr>
          <a:xfrm>
            <a:off x="8370237" y="1309825"/>
            <a:ext cx="3640763" cy="3640763"/>
          </a:xfrm>
          <a:prstGeom prst="rect">
            <a:avLst/>
          </a:prstGeom>
          <a:noFill/>
          <a:ln>
            <a:noFill/>
          </a:ln>
        </p:spPr>
      </p:pic>
      <p:sp>
        <p:nvSpPr>
          <p:cNvPr id="442" name="Google Shape;442;p42"/>
          <p:cNvSpPr txBox="1"/>
          <p:nvPr/>
        </p:nvSpPr>
        <p:spPr>
          <a:xfrm>
            <a:off x="8370225" y="4740225"/>
            <a:ext cx="34116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800" u="sng">
                <a:solidFill>
                  <a:schemeClr val="hlink"/>
                </a:solidFill>
                <a:latin typeface="Calibri"/>
                <a:ea typeface="Calibri"/>
                <a:cs typeface="Calibri"/>
                <a:sym typeface="Calibri"/>
                <a:hlinkClick r:id="rId7"/>
              </a:rPr>
              <a:t>http://bit.ly/3UkTXHh</a:t>
            </a:r>
            <a:r>
              <a:rPr lang="en-US" sz="2800">
                <a:latin typeface="Calibri"/>
                <a:ea typeface="Calibri"/>
                <a:cs typeface="Calibri"/>
                <a:sym typeface="Calibri"/>
              </a:rPr>
              <a:t> </a:t>
            </a:r>
            <a:endParaRPr sz="2800">
              <a:latin typeface="Calibri"/>
              <a:ea typeface="Calibri"/>
              <a:cs typeface="Calibri"/>
              <a:sym typeface="Calibri"/>
            </a:endParaRPr>
          </a:p>
        </p:txBody>
      </p:sp>
      <p:sp>
        <p:nvSpPr>
          <p:cNvPr id="443" name="Google Shape;443;p42"/>
          <p:cNvSpPr txBox="1"/>
          <p:nvPr>
            <p:ph idx="11" type="ftr"/>
          </p:nvPr>
        </p:nvSpPr>
        <p:spPr>
          <a:xfrm>
            <a:off x="8441268" y="6492875"/>
            <a:ext cx="3750600" cy="3651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US"/>
              <a:t>© 2023 CA Homeless Education Conference</a:t>
            </a:r>
            <a:endParaRPr/>
          </a:p>
        </p:txBody>
      </p:sp>
      <p:pic>
        <p:nvPicPr>
          <p:cNvPr id="444" name="Google Shape;444;p42"/>
          <p:cNvPicPr preferRelativeResize="0"/>
          <p:nvPr/>
        </p:nvPicPr>
        <p:blipFill rotWithShape="1">
          <a:blip r:embed="rId8">
            <a:alphaModFix/>
          </a:blip>
          <a:srcRect b="0" l="0" r="0" t="0"/>
          <a:stretch/>
        </p:blipFill>
        <p:spPr>
          <a:xfrm>
            <a:off x="169911" y="6118401"/>
            <a:ext cx="668289" cy="668289"/>
          </a:xfrm>
          <a:prstGeom prst="rect">
            <a:avLst/>
          </a:prstGeom>
          <a:noFill/>
          <a:ln>
            <a:noFill/>
          </a:ln>
        </p:spPr>
      </p:pic>
      <p:pic>
        <p:nvPicPr>
          <p:cNvPr id="445" name="Google Shape;445;p42"/>
          <p:cNvPicPr preferRelativeResize="0"/>
          <p:nvPr/>
        </p:nvPicPr>
        <p:blipFill rotWithShape="1">
          <a:blip r:embed="rId9">
            <a:alphaModFix/>
          </a:blip>
          <a:srcRect b="0" l="0" r="0" t="0"/>
          <a:stretch/>
        </p:blipFill>
        <p:spPr>
          <a:xfrm>
            <a:off x="887498" y="6163378"/>
            <a:ext cx="879970" cy="623312"/>
          </a:xfrm>
          <a:prstGeom prst="rect">
            <a:avLst/>
          </a:prstGeom>
          <a:noFill/>
          <a:ln>
            <a:noFill/>
          </a:ln>
        </p:spPr>
      </p:pic>
      <p:pic>
        <p:nvPicPr>
          <p:cNvPr id="446" name="Google Shape;446;p42"/>
          <p:cNvPicPr preferRelativeResize="0"/>
          <p:nvPr/>
        </p:nvPicPr>
        <p:blipFill rotWithShape="1">
          <a:blip r:embed="rId10">
            <a:alphaModFix/>
          </a:blip>
          <a:srcRect b="0" l="0" r="0" t="0"/>
          <a:stretch/>
        </p:blipFill>
        <p:spPr>
          <a:xfrm>
            <a:off x="1816766" y="6145751"/>
            <a:ext cx="668289" cy="668289"/>
          </a:xfrm>
          <a:prstGeom prst="rect">
            <a:avLst/>
          </a:prstGeom>
          <a:noFill/>
          <a:ln>
            <a:noFill/>
          </a:ln>
        </p:spPr>
      </p:pic>
      <p:pic>
        <p:nvPicPr>
          <p:cNvPr id="447" name="Google Shape;447;p42"/>
          <p:cNvPicPr preferRelativeResize="0"/>
          <p:nvPr/>
        </p:nvPicPr>
        <p:blipFill rotWithShape="1">
          <a:blip r:embed="rId11">
            <a:alphaModFix/>
          </a:blip>
          <a:srcRect b="0" l="0" r="0" t="0"/>
          <a:stretch/>
        </p:blipFill>
        <p:spPr>
          <a:xfrm>
            <a:off x="2457950" y="6163378"/>
            <a:ext cx="821096" cy="616956"/>
          </a:xfrm>
          <a:prstGeom prst="rect">
            <a:avLst/>
          </a:prstGeom>
          <a:noFill/>
          <a:ln>
            <a:noFill/>
          </a:ln>
        </p:spPr>
      </p:pic>
      <p:pic>
        <p:nvPicPr>
          <p:cNvPr descr="Text&#10;&#10;Description automatically generated" id="448" name="Google Shape;448;p42"/>
          <p:cNvPicPr preferRelativeResize="0"/>
          <p:nvPr/>
        </p:nvPicPr>
        <p:blipFill rotWithShape="1">
          <a:blip r:embed="rId12">
            <a:alphaModFix/>
          </a:blip>
          <a:srcRect b="0" l="0" r="0" t="0"/>
          <a:stretch/>
        </p:blipFill>
        <p:spPr>
          <a:xfrm>
            <a:off x="9195305" y="5981365"/>
            <a:ext cx="2996695" cy="490491"/>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452" name="Shape 452"/>
        <p:cNvGrpSpPr/>
        <p:nvPr/>
      </p:nvGrpSpPr>
      <p:grpSpPr>
        <a:xfrm>
          <a:off x="0" y="0"/>
          <a:ext cx="0" cy="0"/>
          <a:chOff x="0" y="0"/>
          <a:chExt cx="0" cy="0"/>
        </a:xfrm>
      </p:grpSpPr>
      <p:pic>
        <p:nvPicPr>
          <p:cNvPr id="453" name="Google Shape;453;p43"/>
          <p:cNvPicPr preferRelativeResize="0"/>
          <p:nvPr/>
        </p:nvPicPr>
        <p:blipFill>
          <a:blip r:embed="rId3">
            <a:alphaModFix/>
          </a:blip>
          <a:stretch>
            <a:fillRect/>
          </a:stretch>
        </p:blipFill>
        <p:spPr>
          <a:xfrm>
            <a:off x="6172200" y="3116300"/>
            <a:ext cx="5867400" cy="3520440"/>
          </a:xfrm>
          <a:prstGeom prst="rect">
            <a:avLst/>
          </a:prstGeom>
          <a:noFill/>
          <a:ln>
            <a:noFill/>
          </a:ln>
        </p:spPr>
      </p:pic>
      <p:sp>
        <p:nvSpPr>
          <p:cNvPr id="454" name="Google Shape;454;p43"/>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US"/>
              <a:t>© 2023 CA Homeless Education Conference</a:t>
            </a:r>
            <a:endParaRPr/>
          </a:p>
        </p:txBody>
      </p:sp>
      <p:pic>
        <p:nvPicPr>
          <p:cNvPr id="455" name="Google Shape;455;p43"/>
          <p:cNvPicPr preferRelativeResize="0"/>
          <p:nvPr/>
        </p:nvPicPr>
        <p:blipFill rotWithShape="1">
          <a:blip r:embed="rId4">
            <a:alphaModFix/>
          </a:blip>
          <a:srcRect b="0" l="0" r="0" t="0"/>
          <a:stretch/>
        </p:blipFill>
        <p:spPr>
          <a:xfrm>
            <a:off x="169911" y="6118401"/>
            <a:ext cx="668289" cy="668289"/>
          </a:xfrm>
          <a:prstGeom prst="rect">
            <a:avLst/>
          </a:prstGeom>
          <a:noFill/>
          <a:ln>
            <a:noFill/>
          </a:ln>
        </p:spPr>
      </p:pic>
      <p:pic>
        <p:nvPicPr>
          <p:cNvPr id="456" name="Google Shape;456;p43"/>
          <p:cNvPicPr preferRelativeResize="0"/>
          <p:nvPr/>
        </p:nvPicPr>
        <p:blipFill rotWithShape="1">
          <a:blip r:embed="rId5">
            <a:alphaModFix/>
          </a:blip>
          <a:srcRect b="0" l="0" r="0" t="0"/>
          <a:stretch/>
        </p:blipFill>
        <p:spPr>
          <a:xfrm>
            <a:off x="887498" y="6163378"/>
            <a:ext cx="879970" cy="623312"/>
          </a:xfrm>
          <a:prstGeom prst="rect">
            <a:avLst/>
          </a:prstGeom>
          <a:noFill/>
          <a:ln>
            <a:noFill/>
          </a:ln>
        </p:spPr>
      </p:pic>
      <p:pic>
        <p:nvPicPr>
          <p:cNvPr id="457" name="Google Shape;457;p43"/>
          <p:cNvPicPr preferRelativeResize="0"/>
          <p:nvPr/>
        </p:nvPicPr>
        <p:blipFill rotWithShape="1">
          <a:blip r:embed="rId6">
            <a:alphaModFix/>
          </a:blip>
          <a:srcRect b="0" l="0" r="0" t="0"/>
          <a:stretch/>
        </p:blipFill>
        <p:spPr>
          <a:xfrm>
            <a:off x="1816766" y="6145751"/>
            <a:ext cx="668289" cy="668289"/>
          </a:xfrm>
          <a:prstGeom prst="rect">
            <a:avLst/>
          </a:prstGeom>
          <a:noFill/>
          <a:ln>
            <a:noFill/>
          </a:ln>
        </p:spPr>
      </p:pic>
      <p:pic>
        <p:nvPicPr>
          <p:cNvPr id="458" name="Google Shape;458;p43"/>
          <p:cNvPicPr preferRelativeResize="0"/>
          <p:nvPr/>
        </p:nvPicPr>
        <p:blipFill rotWithShape="1">
          <a:blip r:embed="rId7">
            <a:alphaModFix/>
          </a:blip>
          <a:srcRect b="0" l="0" r="0" t="0"/>
          <a:stretch/>
        </p:blipFill>
        <p:spPr>
          <a:xfrm>
            <a:off x="2457950" y="6163378"/>
            <a:ext cx="821096" cy="616956"/>
          </a:xfrm>
          <a:prstGeom prst="rect">
            <a:avLst/>
          </a:prstGeom>
          <a:noFill/>
          <a:ln>
            <a:noFill/>
          </a:ln>
        </p:spPr>
      </p:pic>
      <p:pic>
        <p:nvPicPr>
          <p:cNvPr descr="Text&#10;&#10;Description automatically generated" id="459" name="Google Shape;459;p43"/>
          <p:cNvPicPr preferRelativeResize="0"/>
          <p:nvPr/>
        </p:nvPicPr>
        <p:blipFill rotWithShape="1">
          <a:blip r:embed="rId8">
            <a:alphaModFix/>
          </a:blip>
          <a:srcRect b="0" l="0" r="0" t="0"/>
          <a:stretch/>
        </p:blipFill>
        <p:spPr>
          <a:xfrm>
            <a:off x="9195305" y="5981365"/>
            <a:ext cx="2996695" cy="490491"/>
          </a:xfrm>
          <a:prstGeom prst="rect">
            <a:avLst/>
          </a:prstGeom>
          <a:noFill/>
          <a:ln>
            <a:noFill/>
          </a:ln>
        </p:spPr>
      </p:pic>
      <p:sp>
        <p:nvSpPr>
          <p:cNvPr id="460" name="Google Shape;460;p43"/>
          <p:cNvSpPr txBox="1"/>
          <p:nvPr>
            <p:ph type="title"/>
          </p:nvPr>
        </p:nvSpPr>
        <p:spPr>
          <a:xfrm>
            <a:off x="887500" y="245500"/>
            <a:ext cx="9170100" cy="13257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a:t>Next steps…</a:t>
            </a:r>
            <a:endParaRPr/>
          </a:p>
        </p:txBody>
      </p:sp>
      <p:sp>
        <p:nvSpPr>
          <p:cNvPr id="461" name="Google Shape;461;p43"/>
          <p:cNvSpPr txBox="1"/>
          <p:nvPr>
            <p:ph idx="1" type="body"/>
          </p:nvPr>
        </p:nvSpPr>
        <p:spPr>
          <a:xfrm>
            <a:off x="838200" y="1825625"/>
            <a:ext cx="5181600" cy="4351200"/>
          </a:xfrm>
          <a:prstGeom prst="rect">
            <a:avLst/>
          </a:prstGeom>
        </p:spPr>
        <p:txBody>
          <a:bodyPr anchorCtr="0" anchor="t" bIns="45700" lIns="91425" spcFirstLastPara="1" rIns="91425" wrap="square" tIns="45700">
            <a:normAutofit/>
          </a:bodyPr>
          <a:lstStyle/>
          <a:p>
            <a:pPr indent="0" lvl="0" marL="0" rtl="0" algn="l">
              <a:spcBef>
                <a:spcPts val="1000"/>
              </a:spcBef>
              <a:spcAft>
                <a:spcPts val="0"/>
              </a:spcAft>
              <a:buNone/>
            </a:pPr>
            <a:r>
              <a:rPr lang="en-US" sz="3800"/>
              <a:t>Training &amp; Incentives</a:t>
            </a:r>
            <a:endParaRPr sz="3800"/>
          </a:p>
        </p:txBody>
      </p:sp>
      <p:pic>
        <p:nvPicPr>
          <p:cNvPr id="462" name="Google Shape;462;p43"/>
          <p:cNvPicPr preferRelativeResize="0"/>
          <p:nvPr/>
        </p:nvPicPr>
        <p:blipFill>
          <a:blip r:embed="rId9">
            <a:alphaModFix/>
          </a:blip>
          <a:stretch>
            <a:fillRect/>
          </a:stretch>
        </p:blipFill>
        <p:spPr>
          <a:xfrm>
            <a:off x="6275100" y="99800"/>
            <a:ext cx="5764500" cy="38276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23" name="Shape 123"/>
        <p:cNvGrpSpPr/>
        <p:nvPr/>
      </p:nvGrpSpPr>
      <p:grpSpPr>
        <a:xfrm>
          <a:off x="0" y="0"/>
          <a:ext cx="0" cy="0"/>
          <a:chOff x="0" y="0"/>
          <a:chExt cx="0" cy="0"/>
        </a:xfrm>
      </p:grpSpPr>
      <p:sp>
        <p:nvSpPr>
          <p:cNvPr id="124" name="Google Shape;124;p17"/>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US" cap="small">
                <a:latin typeface="Arial"/>
                <a:ea typeface="Arial"/>
                <a:cs typeface="Arial"/>
                <a:sym typeface="Arial"/>
              </a:rPr>
              <a:t>Today’s Objective</a:t>
            </a:r>
            <a:endParaRPr cap="small">
              <a:latin typeface="Arial"/>
              <a:ea typeface="Arial"/>
              <a:cs typeface="Arial"/>
              <a:sym typeface="Arial"/>
            </a:endParaRPr>
          </a:p>
        </p:txBody>
      </p:sp>
      <p:sp>
        <p:nvSpPr>
          <p:cNvPr id="125" name="Google Shape;125;p17"/>
          <p:cNvSpPr txBox="1"/>
          <p:nvPr>
            <p:ph idx="1" type="body"/>
          </p:nvPr>
        </p:nvSpPr>
        <p:spPr>
          <a:xfrm>
            <a:off x="838200" y="1825625"/>
            <a:ext cx="10515600" cy="42027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None/>
            </a:pPr>
            <a:r>
              <a:rPr b="1" lang="en-US">
                <a:latin typeface="Arial"/>
                <a:ea typeface="Arial"/>
                <a:cs typeface="Arial"/>
                <a:sym typeface="Arial"/>
              </a:rPr>
              <a:t>Today I will</a:t>
            </a:r>
            <a:r>
              <a:rPr lang="en-US">
                <a:latin typeface="Arial"/>
                <a:ea typeface="Arial"/>
                <a:cs typeface="Arial"/>
                <a:sym typeface="Arial"/>
              </a:rPr>
              <a:t> see how one district has </a:t>
            </a:r>
            <a:r>
              <a:rPr lang="en-US">
                <a:latin typeface="Arial"/>
                <a:ea typeface="Arial"/>
                <a:cs typeface="Arial"/>
                <a:sym typeface="Arial"/>
              </a:rPr>
              <a:t>developed a whole child approach systems of support specifically for youth experiencing homelessness (McKinney-Vento)</a:t>
            </a:r>
            <a:endParaRPr>
              <a:latin typeface="Arial"/>
              <a:ea typeface="Arial"/>
              <a:cs typeface="Arial"/>
              <a:sym typeface="Arial"/>
            </a:endParaRPr>
          </a:p>
          <a:p>
            <a:pPr indent="0" lvl="0" marL="0" rtl="0" algn="l">
              <a:lnSpc>
                <a:spcPct val="90000"/>
              </a:lnSpc>
              <a:spcBef>
                <a:spcPts val="0"/>
              </a:spcBef>
              <a:spcAft>
                <a:spcPts val="0"/>
              </a:spcAft>
              <a:buNone/>
            </a:pPr>
            <a:r>
              <a:t/>
            </a:r>
            <a:endParaRPr>
              <a:latin typeface="Arial"/>
              <a:ea typeface="Arial"/>
              <a:cs typeface="Arial"/>
              <a:sym typeface="Arial"/>
            </a:endParaRPr>
          </a:p>
          <a:p>
            <a:pPr indent="0" lvl="0" marL="0" rtl="0" algn="l">
              <a:lnSpc>
                <a:spcPct val="90000"/>
              </a:lnSpc>
              <a:spcBef>
                <a:spcPts val="0"/>
              </a:spcBef>
              <a:spcAft>
                <a:spcPts val="0"/>
              </a:spcAft>
              <a:buNone/>
            </a:pPr>
            <a:r>
              <a:rPr b="1" lang="en-US">
                <a:latin typeface="Arial"/>
                <a:ea typeface="Arial"/>
                <a:cs typeface="Arial"/>
                <a:sym typeface="Arial"/>
              </a:rPr>
              <a:t>So that I can</a:t>
            </a:r>
            <a:r>
              <a:rPr lang="en-US">
                <a:latin typeface="Arial"/>
                <a:ea typeface="Arial"/>
                <a:cs typeface="Arial"/>
                <a:sym typeface="Arial"/>
              </a:rPr>
              <a:t> </a:t>
            </a:r>
            <a:r>
              <a:rPr lang="en-US">
                <a:latin typeface="Arial"/>
                <a:ea typeface="Arial"/>
                <a:cs typeface="Arial"/>
                <a:sym typeface="Arial"/>
              </a:rPr>
              <a:t>adapt/adopt/apply strategies in my own program</a:t>
            </a:r>
            <a:endParaRPr>
              <a:latin typeface="Arial"/>
              <a:ea typeface="Arial"/>
              <a:cs typeface="Arial"/>
              <a:sym typeface="Arial"/>
            </a:endParaRPr>
          </a:p>
          <a:p>
            <a:pPr indent="0" lvl="0" marL="0" rtl="0" algn="l">
              <a:lnSpc>
                <a:spcPct val="90000"/>
              </a:lnSpc>
              <a:spcBef>
                <a:spcPts val="0"/>
              </a:spcBef>
              <a:spcAft>
                <a:spcPts val="0"/>
              </a:spcAft>
              <a:buNone/>
            </a:pPr>
            <a:r>
              <a:t/>
            </a:r>
            <a:endParaRPr>
              <a:latin typeface="Arial"/>
              <a:ea typeface="Arial"/>
              <a:cs typeface="Arial"/>
              <a:sym typeface="Arial"/>
            </a:endParaRPr>
          </a:p>
          <a:p>
            <a:pPr indent="0" lvl="0" marL="0" rtl="0" algn="l">
              <a:lnSpc>
                <a:spcPct val="90000"/>
              </a:lnSpc>
              <a:spcBef>
                <a:spcPts val="0"/>
              </a:spcBef>
              <a:spcAft>
                <a:spcPts val="0"/>
              </a:spcAft>
              <a:buNone/>
            </a:pPr>
            <a:r>
              <a:rPr b="1" lang="en-US">
                <a:latin typeface="Arial"/>
                <a:ea typeface="Arial"/>
                <a:cs typeface="Arial"/>
                <a:sym typeface="Arial"/>
              </a:rPr>
              <a:t>I’ll know I got it if</a:t>
            </a:r>
            <a:r>
              <a:rPr lang="en-US">
                <a:latin typeface="Arial"/>
                <a:ea typeface="Arial"/>
                <a:cs typeface="Arial"/>
                <a:sym typeface="Arial"/>
              </a:rPr>
              <a:t> I can take something back to use in my role</a:t>
            </a:r>
            <a:endParaRPr>
              <a:latin typeface="Arial"/>
              <a:ea typeface="Arial"/>
              <a:cs typeface="Arial"/>
              <a:sym typeface="Arial"/>
            </a:endParaRPr>
          </a:p>
        </p:txBody>
      </p:sp>
      <p:pic>
        <p:nvPicPr>
          <p:cNvPr id="126" name="Google Shape;126;p17"/>
          <p:cNvPicPr preferRelativeResize="0"/>
          <p:nvPr/>
        </p:nvPicPr>
        <p:blipFill rotWithShape="1">
          <a:blip r:embed="rId3">
            <a:alphaModFix/>
          </a:blip>
          <a:srcRect b="0" l="0" r="0" t="0"/>
          <a:stretch/>
        </p:blipFill>
        <p:spPr>
          <a:xfrm>
            <a:off x="169911" y="6118401"/>
            <a:ext cx="668289" cy="668289"/>
          </a:xfrm>
          <a:prstGeom prst="rect">
            <a:avLst/>
          </a:prstGeom>
          <a:noFill/>
          <a:ln>
            <a:noFill/>
          </a:ln>
        </p:spPr>
      </p:pic>
      <p:pic>
        <p:nvPicPr>
          <p:cNvPr id="127" name="Google Shape;127;p17"/>
          <p:cNvPicPr preferRelativeResize="0"/>
          <p:nvPr/>
        </p:nvPicPr>
        <p:blipFill rotWithShape="1">
          <a:blip r:embed="rId4">
            <a:alphaModFix/>
          </a:blip>
          <a:srcRect b="0" l="0" r="0" t="0"/>
          <a:stretch/>
        </p:blipFill>
        <p:spPr>
          <a:xfrm>
            <a:off x="887498" y="6163378"/>
            <a:ext cx="879970" cy="623312"/>
          </a:xfrm>
          <a:prstGeom prst="rect">
            <a:avLst/>
          </a:prstGeom>
          <a:noFill/>
          <a:ln>
            <a:noFill/>
          </a:ln>
        </p:spPr>
      </p:pic>
      <p:pic>
        <p:nvPicPr>
          <p:cNvPr id="128" name="Google Shape;128;p17"/>
          <p:cNvPicPr preferRelativeResize="0"/>
          <p:nvPr/>
        </p:nvPicPr>
        <p:blipFill rotWithShape="1">
          <a:blip r:embed="rId5">
            <a:alphaModFix/>
          </a:blip>
          <a:srcRect b="0" l="0" r="0" t="0"/>
          <a:stretch/>
        </p:blipFill>
        <p:spPr>
          <a:xfrm>
            <a:off x="1816766" y="6145751"/>
            <a:ext cx="668289" cy="668289"/>
          </a:xfrm>
          <a:prstGeom prst="rect">
            <a:avLst/>
          </a:prstGeom>
          <a:noFill/>
          <a:ln>
            <a:noFill/>
          </a:ln>
        </p:spPr>
      </p:pic>
      <p:pic>
        <p:nvPicPr>
          <p:cNvPr id="129" name="Google Shape;129;p17"/>
          <p:cNvPicPr preferRelativeResize="0"/>
          <p:nvPr/>
        </p:nvPicPr>
        <p:blipFill rotWithShape="1">
          <a:blip r:embed="rId6">
            <a:alphaModFix/>
          </a:blip>
          <a:srcRect b="0" l="0" r="0" t="0"/>
          <a:stretch/>
        </p:blipFill>
        <p:spPr>
          <a:xfrm>
            <a:off x="2457950" y="6163378"/>
            <a:ext cx="821096" cy="616956"/>
          </a:xfrm>
          <a:prstGeom prst="rect">
            <a:avLst/>
          </a:prstGeom>
          <a:noFill/>
          <a:ln>
            <a:noFill/>
          </a:ln>
        </p:spPr>
      </p:pic>
      <p:sp>
        <p:nvSpPr>
          <p:cNvPr id="130" name="Google Shape;130;p17"/>
          <p:cNvSpPr txBox="1"/>
          <p:nvPr>
            <p:ph idx="11" type="ftr"/>
          </p:nvPr>
        </p:nvSpPr>
        <p:spPr>
          <a:xfrm>
            <a:off x="8471678" y="6492112"/>
            <a:ext cx="3720300" cy="3651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US"/>
              <a:t>© 2023 CA Homeless Education Conference</a:t>
            </a:r>
            <a:endParaRPr/>
          </a:p>
        </p:txBody>
      </p:sp>
      <p:pic>
        <p:nvPicPr>
          <p:cNvPr descr="Text&#10;&#10;Description automatically generated" id="131" name="Google Shape;131;p17"/>
          <p:cNvPicPr preferRelativeResize="0"/>
          <p:nvPr/>
        </p:nvPicPr>
        <p:blipFill rotWithShape="1">
          <a:blip r:embed="rId7">
            <a:alphaModFix/>
          </a:blip>
          <a:srcRect b="0" l="0" r="0" t="0"/>
          <a:stretch/>
        </p:blipFill>
        <p:spPr>
          <a:xfrm>
            <a:off x="9212237" y="5981365"/>
            <a:ext cx="2996695" cy="490491"/>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466" name="Shape 466"/>
        <p:cNvGrpSpPr/>
        <p:nvPr/>
      </p:nvGrpSpPr>
      <p:grpSpPr>
        <a:xfrm>
          <a:off x="0" y="0"/>
          <a:ext cx="0" cy="0"/>
          <a:chOff x="0" y="0"/>
          <a:chExt cx="0" cy="0"/>
        </a:xfrm>
      </p:grpSpPr>
      <p:sp>
        <p:nvSpPr>
          <p:cNvPr id="467" name="Google Shape;467;p44"/>
          <p:cNvSpPr txBox="1"/>
          <p:nvPr>
            <p:ph idx="11" type="ftr"/>
          </p:nvPr>
        </p:nvSpPr>
        <p:spPr>
          <a:xfrm>
            <a:off x="8441268" y="6492875"/>
            <a:ext cx="3750600" cy="3651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US"/>
              <a:t>© 2023 CA Homeless Education Conference</a:t>
            </a:r>
            <a:endParaRPr/>
          </a:p>
        </p:txBody>
      </p:sp>
      <p:pic>
        <p:nvPicPr>
          <p:cNvPr id="468" name="Google Shape;468;p44"/>
          <p:cNvPicPr preferRelativeResize="0"/>
          <p:nvPr/>
        </p:nvPicPr>
        <p:blipFill rotWithShape="1">
          <a:blip r:embed="rId3">
            <a:alphaModFix/>
          </a:blip>
          <a:srcRect b="0" l="0" r="0" t="0"/>
          <a:stretch/>
        </p:blipFill>
        <p:spPr>
          <a:xfrm>
            <a:off x="169911" y="6118401"/>
            <a:ext cx="668289" cy="668289"/>
          </a:xfrm>
          <a:prstGeom prst="rect">
            <a:avLst/>
          </a:prstGeom>
          <a:noFill/>
          <a:ln>
            <a:noFill/>
          </a:ln>
        </p:spPr>
      </p:pic>
      <p:pic>
        <p:nvPicPr>
          <p:cNvPr id="469" name="Google Shape;469;p44"/>
          <p:cNvPicPr preferRelativeResize="0"/>
          <p:nvPr/>
        </p:nvPicPr>
        <p:blipFill rotWithShape="1">
          <a:blip r:embed="rId4">
            <a:alphaModFix/>
          </a:blip>
          <a:srcRect b="0" l="0" r="0" t="0"/>
          <a:stretch/>
        </p:blipFill>
        <p:spPr>
          <a:xfrm>
            <a:off x="887498" y="6163378"/>
            <a:ext cx="879970" cy="623312"/>
          </a:xfrm>
          <a:prstGeom prst="rect">
            <a:avLst/>
          </a:prstGeom>
          <a:noFill/>
          <a:ln>
            <a:noFill/>
          </a:ln>
        </p:spPr>
      </p:pic>
      <p:pic>
        <p:nvPicPr>
          <p:cNvPr id="470" name="Google Shape;470;p44"/>
          <p:cNvPicPr preferRelativeResize="0"/>
          <p:nvPr/>
        </p:nvPicPr>
        <p:blipFill rotWithShape="1">
          <a:blip r:embed="rId5">
            <a:alphaModFix/>
          </a:blip>
          <a:srcRect b="0" l="0" r="0" t="0"/>
          <a:stretch/>
        </p:blipFill>
        <p:spPr>
          <a:xfrm>
            <a:off x="1816766" y="6145751"/>
            <a:ext cx="668289" cy="668289"/>
          </a:xfrm>
          <a:prstGeom prst="rect">
            <a:avLst/>
          </a:prstGeom>
          <a:noFill/>
          <a:ln>
            <a:noFill/>
          </a:ln>
        </p:spPr>
      </p:pic>
      <p:pic>
        <p:nvPicPr>
          <p:cNvPr id="471" name="Google Shape;471;p44"/>
          <p:cNvPicPr preferRelativeResize="0"/>
          <p:nvPr/>
        </p:nvPicPr>
        <p:blipFill rotWithShape="1">
          <a:blip r:embed="rId6">
            <a:alphaModFix/>
          </a:blip>
          <a:srcRect b="0" l="0" r="0" t="0"/>
          <a:stretch/>
        </p:blipFill>
        <p:spPr>
          <a:xfrm>
            <a:off x="2457950" y="6163378"/>
            <a:ext cx="821096" cy="616956"/>
          </a:xfrm>
          <a:prstGeom prst="rect">
            <a:avLst/>
          </a:prstGeom>
          <a:noFill/>
          <a:ln>
            <a:noFill/>
          </a:ln>
        </p:spPr>
      </p:pic>
      <p:pic>
        <p:nvPicPr>
          <p:cNvPr descr="Text&#10;&#10;Description automatically generated" id="472" name="Google Shape;472;p44"/>
          <p:cNvPicPr preferRelativeResize="0"/>
          <p:nvPr/>
        </p:nvPicPr>
        <p:blipFill rotWithShape="1">
          <a:blip r:embed="rId7">
            <a:alphaModFix/>
          </a:blip>
          <a:srcRect b="0" l="0" r="0" t="0"/>
          <a:stretch/>
        </p:blipFill>
        <p:spPr>
          <a:xfrm>
            <a:off x="9195305" y="5981365"/>
            <a:ext cx="2996695" cy="490491"/>
          </a:xfrm>
          <a:prstGeom prst="rect">
            <a:avLst/>
          </a:prstGeom>
          <a:noFill/>
          <a:ln>
            <a:noFill/>
          </a:ln>
        </p:spPr>
      </p:pic>
      <p:sp>
        <p:nvSpPr>
          <p:cNvPr id="473" name="Google Shape;473;p44"/>
          <p:cNvSpPr txBox="1"/>
          <p:nvPr/>
        </p:nvSpPr>
        <p:spPr>
          <a:xfrm>
            <a:off x="928400" y="622325"/>
            <a:ext cx="9170100" cy="631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900">
                <a:latin typeface="Calibri"/>
                <a:ea typeface="Calibri"/>
                <a:cs typeface="Calibri"/>
                <a:sym typeface="Calibri"/>
              </a:rPr>
              <a:t> </a:t>
            </a:r>
            <a:endParaRPr sz="2900">
              <a:latin typeface="Calibri"/>
              <a:ea typeface="Calibri"/>
              <a:cs typeface="Calibri"/>
              <a:sym typeface="Calibri"/>
            </a:endParaRPr>
          </a:p>
        </p:txBody>
      </p:sp>
      <p:pic>
        <p:nvPicPr>
          <p:cNvPr id="474" name="Google Shape;474;p44"/>
          <p:cNvPicPr preferRelativeResize="0"/>
          <p:nvPr/>
        </p:nvPicPr>
        <p:blipFill>
          <a:blip r:embed="rId8">
            <a:alphaModFix/>
          </a:blip>
          <a:stretch>
            <a:fillRect/>
          </a:stretch>
        </p:blipFill>
        <p:spPr>
          <a:xfrm>
            <a:off x="1191775" y="715475"/>
            <a:ext cx="9970126" cy="462395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478" name="Shape 478"/>
        <p:cNvGrpSpPr/>
        <p:nvPr/>
      </p:nvGrpSpPr>
      <p:grpSpPr>
        <a:xfrm>
          <a:off x="0" y="0"/>
          <a:ext cx="0" cy="0"/>
          <a:chOff x="0" y="0"/>
          <a:chExt cx="0" cy="0"/>
        </a:xfrm>
      </p:grpSpPr>
      <p:sp>
        <p:nvSpPr>
          <p:cNvPr id="479" name="Google Shape;479;p45"/>
          <p:cNvSpPr txBox="1"/>
          <p:nvPr>
            <p:ph type="title"/>
          </p:nvPr>
        </p:nvSpPr>
        <p:spPr>
          <a:xfrm>
            <a:off x="838200" y="-15875"/>
            <a:ext cx="105156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US" cap="small">
                <a:latin typeface="Arial"/>
                <a:ea typeface="Arial"/>
                <a:cs typeface="Arial"/>
                <a:sym typeface="Arial"/>
              </a:rPr>
              <a:t>Let’s Connect</a:t>
            </a:r>
            <a:endParaRPr cap="small">
              <a:latin typeface="Arial"/>
              <a:ea typeface="Arial"/>
              <a:cs typeface="Arial"/>
              <a:sym typeface="Arial"/>
            </a:endParaRPr>
          </a:p>
        </p:txBody>
      </p:sp>
      <p:sp>
        <p:nvSpPr>
          <p:cNvPr id="480" name="Google Shape;480;p45"/>
          <p:cNvSpPr txBox="1"/>
          <p:nvPr>
            <p:ph idx="1" type="body"/>
          </p:nvPr>
        </p:nvSpPr>
        <p:spPr>
          <a:xfrm>
            <a:off x="838200" y="989175"/>
            <a:ext cx="10515600" cy="5039100"/>
          </a:xfrm>
          <a:prstGeom prst="rect">
            <a:avLst/>
          </a:prstGeom>
          <a:noFill/>
          <a:ln>
            <a:noFill/>
          </a:ln>
        </p:spPr>
        <p:txBody>
          <a:bodyPr anchorCtr="0" anchor="t" bIns="45700" lIns="91425" spcFirstLastPara="1" rIns="91425" wrap="square" tIns="45700">
            <a:normAutofit/>
          </a:bodyPr>
          <a:lstStyle/>
          <a:p>
            <a:pPr indent="-342900" lvl="0" marL="457200" rtl="0" algn="l">
              <a:lnSpc>
                <a:spcPct val="100000"/>
              </a:lnSpc>
              <a:spcBef>
                <a:spcPts val="0"/>
              </a:spcBef>
              <a:spcAft>
                <a:spcPts val="0"/>
              </a:spcAft>
              <a:buSzPts val="1800"/>
              <a:buChar char="•"/>
            </a:pPr>
            <a:r>
              <a:rPr lang="en-US">
                <a:latin typeface="Arial"/>
                <a:ea typeface="Arial"/>
                <a:cs typeface="Arial"/>
                <a:sym typeface="Arial"/>
              </a:rPr>
              <a:t>Dr. Robert Harris</a:t>
            </a:r>
            <a:endParaRPr>
              <a:latin typeface="Arial"/>
              <a:ea typeface="Arial"/>
              <a:cs typeface="Arial"/>
              <a:sym typeface="Arial"/>
            </a:endParaRPr>
          </a:p>
          <a:p>
            <a:pPr indent="-342900" lvl="1" marL="914400" rtl="0" algn="l">
              <a:lnSpc>
                <a:spcPct val="100000"/>
              </a:lnSpc>
              <a:spcBef>
                <a:spcPts val="0"/>
              </a:spcBef>
              <a:spcAft>
                <a:spcPts val="0"/>
              </a:spcAft>
              <a:buSzPts val="1800"/>
              <a:buFont typeface="Arial"/>
              <a:buChar char="•"/>
            </a:pPr>
            <a:r>
              <a:rPr lang="en-US">
                <a:latin typeface="Arial"/>
                <a:ea typeface="Arial"/>
                <a:cs typeface="Arial"/>
                <a:sym typeface="Arial"/>
              </a:rPr>
              <a:t>rharris@avhsd.org</a:t>
            </a:r>
            <a:endParaRPr>
              <a:latin typeface="Arial"/>
              <a:ea typeface="Arial"/>
              <a:cs typeface="Arial"/>
              <a:sym typeface="Arial"/>
            </a:endParaRPr>
          </a:p>
          <a:p>
            <a:pPr indent="-342900" lvl="0" marL="457200" rtl="0" algn="l">
              <a:lnSpc>
                <a:spcPct val="100000"/>
              </a:lnSpc>
              <a:spcBef>
                <a:spcPts val="0"/>
              </a:spcBef>
              <a:spcAft>
                <a:spcPts val="0"/>
              </a:spcAft>
              <a:buSzPts val="1800"/>
              <a:buChar char="•"/>
            </a:pPr>
            <a:r>
              <a:rPr lang="en-US">
                <a:latin typeface="Arial"/>
                <a:ea typeface="Arial"/>
                <a:cs typeface="Arial"/>
                <a:sym typeface="Arial"/>
              </a:rPr>
              <a:t>Yasmin Dorado</a:t>
            </a:r>
            <a:endParaRPr>
              <a:latin typeface="Arial"/>
              <a:ea typeface="Arial"/>
              <a:cs typeface="Arial"/>
              <a:sym typeface="Arial"/>
            </a:endParaRPr>
          </a:p>
          <a:p>
            <a:pPr indent="-342900" lvl="1" marL="914400" rtl="0" algn="l">
              <a:lnSpc>
                <a:spcPct val="100000"/>
              </a:lnSpc>
              <a:spcBef>
                <a:spcPts val="0"/>
              </a:spcBef>
              <a:spcAft>
                <a:spcPts val="0"/>
              </a:spcAft>
              <a:buSzPts val="1800"/>
              <a:buFont typeface="Arial"/>
              <a:buChar char="•"/>
            </a:pPr>
            <a:r>
              <a:rPr lang="en-US">
                <a:latin typeface="Arial"/>
                <a:ea typeface="Arial"/>
                <a:cs typeface="Arial"/>
                <a:sym typeface="Arial"/>
              </a:rPr>
              <a:t>ydorado@avhsd.org</a:t>
            </a:r>
            <a:endParaRPr>
              <a:latin typeface="Arial"/>
              <a:ea typeface="Arial"/>
              <a:cs typeface="Arial"/>
              <a:sym typeface="Arial"/>
            </a:endParaRPr>
          </a:p>
          <a:p>
            <a:pPr indent="-342900" lvl="0" marL="457200" rtl="0" algn="l">
              <a:lnSpc>
                <a:spcPct val="100000"/>
              </a:lnSpc>
              <a:spcBef>
                <a:spcPts val="0"/>
              </a:spcBef>
              <a:spcAft>
                <a:spcPts val="0"/>
              </a:spcAft>
              <a:buSzPts val="1800"/>
              <a:buChar char="•"/>
            </a:pPr>
            <a:r>
              <a:rPr lang="en-US">
                <a:latin typeface="Arial"/>
                <a:ea typeface="Arial"/>
                <a:cs typeface="Arial"/>
                <a:sym typeface="Arial"/>
              </a:rPr>
              <a:t>Angie Fields</a:t>
            </a:r>
            <a:endParaRPr>
              <a:latin typeface="Arial"/>
              <a:ea typeface="Arial"/>
              <a:cs typeface="Arial"/>
              <a:sym typeface="Arial"/>
            </a:endParaRPr>
          </a:p>
          <a:p>
            <a:pPr indent="-342900" lvl="1" marL="914400" rtl="0" algn="l">
              <a:lnSpc>
                <a:spcPct val="100000"/>
              </a:lnSpc>
              <a:spcBef>
                <a:spcPts val="0"/>
              </a:spcBef>
              <a:spcAft>
                <a:spcPts val="0"/>
              </a:spcAft>
              <a:buSzPts val="1800"/>
              <a:buFont typeface="Arial"/>
              <a:buChar char="•"/>
            </a:pPr>
            <a:r>
              <a:rPr lang="en-US">
                <a:latin typeface="Arial"/>
                <a:ea typeface="Arial"/>
                <a:cs typeface="Arial"/>
                <a:sym typeface="Arial"/>
              </a:rPr>
              <a:t>afields@avhsd.org</a:t>
            </a:r>
            <a:endParaRPr>
              <a:latin typeface="Arial"/>
              <a:ea typeface="Arial"/>
              <a:cs typeface="Arial"/>
              <a:sym typeface="Arial"/>
            </a:endParaRPr>
          </a:p>
          <a:p>
            <a:pPr indent="-342900" lvl="0" marL="457200" rtl="0" algn="l">
              <a:lnSpc>
                <a:spcPct val="100000"/>
              </a:lnSpc>
              <a:spcBef>
                <a:spcPts val="0"/>
              </a:spcBef>
              <a:spcAft>
                <a:spcPts val="0"/>
              </a:spcAft>
              <a:buSzPts val="1800"/>
              <a:buChar char="•"/>
            </a:pPr>
            <a:r>
              <a:rPr lang="en-US">
                <a:latin typeface="Arial"/>
                <a:ea typeface="Arial"/>
                <a:cs typeface="Arial"/>
                <a:sym typeface="Arial"/>
              </a:rPr>
              <a:t>Kalani Logan</a:t>
            </a:r>
            <a:endParaRPr>
              <a:latin typeface="Arial"/>
              <a:ea typeface="Arial"/>
              <a:cs typeface="Arial"/>
              <a:sym typeface="Arial"/>
            </a:endParaRPr>
          </a:p>
          <a:p>
            <a:pPr indent="-342900" lvl="1" marL="914400" rtl="0" algn="l">
              <a:lnSpc>
                <a:spcPct val="100000"/>
              </a:lnSpc>
              <a:spcBef>
                <a:spcPts val="0"/>
              </a:spcBef>
              <a:spcAft>
                <a:spcPts val="0"/>
              </a:spcAft>
              <a:buSzPts val="1800"/>
              <a:buFont typeface="Arial"/>
              <a:buChar char="•"/>
            </a:pPr>
            <a:r>
              <a:rPr lang="en-US">
                <a:latin typeface="Arial"/>
                <a:ea typeface="Arial"/>
                <a:cs typeface="Arial"/>
                <a:sym typeface="Arial"/>
              </a:rPr>
              <a:t>klogan@avhsd.org</a:t>
            </a:r>
            <a:endParaRPr>
              <a:latin typeface="Arial"/>
              <a:ea typeface="Arial"/>
              <a:cs typeface="Arial"/>
              <a:sym typeface="Arial"/>
            </a:endParaRPr>
          </a:p>
          <a:p>
            <a:pPr indent="-342900" lvl="0" marL="457200" rtl="0" algn="l">
              <a:lnSpc>
                <a:spcPct val="100000"/>
              </a:lnSpc>
              <a:spcBef>
                <a:spcPts val="0"/>
              </a:spcBef>
              <a:spcAft>
                <a:spcPts val="0"/>
              </a:spcAft>
              <a:buSzPts val="1800"/>
              <a:buChar char="•"/>
            </a:pPr>
            <a:r>
              <a:rPr lang="en-US">
                <a:latin typeface="Arial"/>
                <a:ea typeface="Arial"/>
                <a:cs typeface="Arial"/>
                <a:sym typeface="Arial"/>
              </a:rPr>
              <a:t>Cynthia Mesler</a:t>
            </a:r>
            <a:endParaRPr>
              <a:latin typeface="Arial"/>
              <a:ea typeface="Arial"/>
              <a:cs typeface="Arial"/>
              <a:sym typeface="Arial"/>
            </a:endParaRPr>
          </a:p>
          <a:p>
            <a:pPr indent="-342900" lvl="1" marL="914400" rtl="0" algn="l">
              <a:lnSpc>
                <a:spcPct val="100000"/>
              </a:lnSpc>
              <a:spcBef>
                <a:spcPts val="0"/>
              </a:spcBef>
              <a:spcAft>
                <a:spcPts val="0"/>
              </a:spcAft>
              <a:buSzPts val="1800"/>
              <a:buFont typeface="Arial"/>
              <a:buChar char="•"/>
            </a:pPr>
            <a:r>
              <a:rPr lang="en-US">
                <a:latin typeface="Arial"/>
                <a:ea typeface="Arial"/>
                <a:cs typeface="Arial"/>
                <a:sym typeface="Arial"/>
              </a:rPr>
              <a:t>camesler@avhsd.org</a:t>
            </a:r>
            <a:endParaRPr>
              <a:latin typeface="Arial"/>
              <a:ea typeface="Arial"/>
              <a:cs typeface="Arial"/>
              <a:sym typeface="Arial"/>
            </a:endParaRPr>
          </a:p>
          <a:p>
            <a:pPr indent="-342900" lvl="0" marL="457200" rtl="0" algn="l">
              <a:lnSpc>
                <a:spcPct val="100000"/>
              </a:lnSpc>
              <a:spcBef>
                <a:spcPts val="0"/>
              </a:spcBef>
              <a:spcAft>
                <a:spcPts val="0"/>
              </a:spcAft>
              <a:buSzPts val="1800"/>
              <a:buChar char="•"/>
            </a:pPr>
            <a:r>
              <a:rPr lang="en-US">
                <a:latin typeface="Arial"/>
                <a:ea typeface="Arial"/>
                <a:cs typeface="Arial"/>
                <a:sym typeface="Arial"/>
              </a:rPr>
              <a:t>David Rivas</a:t>
            </a:r>
            <a:endParaRPr>
              <a:latin typeface="Arial"/>
              <a:ea typeface="Arial"/>
              <a:cs typeface="Arial"/>
              <a:sym typeface="Arial"/>
            </a:endParaRPr>
          </a:p>
          <a:p>
            <a:pPr indent="-342900" lvl="1" marL="914400" rtl="0" algn="l">
              <a:lnSpc>
                <a:spcPct val="100000"/>
              </a:lnSpc>
              <a:spcBef>
                <a:spcPts val="0"/>
              </a:spcBef>
              <a:spcAft>
                <a:spcPts val="0"/>
              </a:spcAft>
              <a:buSzPts val="1800"/>
              <a:buFont typeface="Arial"/>
              <a:buChar char="•"/>
            </a:pPr>
            <a:r>
              <a:rPr lang="en-US">
                <a:latin typeface="Arial"/>
                <a:ea typeface="Arial"/>
                <a:cs typeface="Arial"/>
                <a:sym typeface="Arial"/>
              </a:rPr>
              <a:t>drivas@avhsd.org</a:t>
            </a:r>
            <a:endParaRPr>
              <a:latin typeface="Arial"/>
              <a:ea typeface="Arial"/>
              <a:cs typeface="Arial"/>
              <a:sym typeface="Arial"/>
            </a:endParaRPr>
          </a:p>
        </p:txBody>
      </p:sp>
      <p:pic>
        <p:nvPicPr>
          <p:cNvPr id="481" name="Google Shape;481;p45"/>
          <p:cNvPicPr preferRelativeResize="0"/>
          <p:nvPr/>
        </p:nvPicPr>
        <p:blipFill rotWithShape="1">
          <a:blip r:embed="rId3">
            <a:alphaModFix/>
          </a:blip>
          <a:srcRect b="0" l="0" r="0" t="0"/>
          <a:stretch/>
        </p:blipFill>
        <p:spPr>
          <a:xfrm>
            <a:off x="169911" y="6118401"/>
            <a:ext cx="668289" cy="668289"/>
          </a:xfrm>
          <a:prstGeom prst="rect">
            <a:avLst/>
          </a:prstGeom>
          <a:noFill/>
          <a:ln>
            <a:noFill/>
          </a:ln>
        </p:spPr>
      </p:pic>
      <p:pic>
        <p:nvPicPr>
          <p:cNvPr id="482" name="Google Shape;482;p45"/>
          <p:cNvPicPr preferRelativeResize="0"/>
          <p:nvPr/>
        </p:nvPicPr>
        <p:blipFill rotWithShape="1">
          <a:blip r:embed="rId4">
            <a:alphaModFix/>
          </a:blip>
          <a:srcRect b="0" l="0" r="0" t="0"/>
          <a:stretch/>
        </p:blipFill>
        <p:spPr>
          <a:xfrm>
            <a:off x="887498" y="6163378"/>
            <a:ext cx="879970" cy="623312"/>
          </a:xfrm>
          <a:prstGeom prst="rect">
            <a:avLst/>
          </a:prstGeom>
          <a:noFill/>
          <a:ln>
            <a:noFill/>
          </a:ln>
        </p:spPr>
      </p:pic>
      <p:pic>
        <p:nvPicPr>
          <p:cNvPr id="483" name="Google Shape;483;p45"/>
          <p:cNvPicPr preferRelativeResize="0"/>
          <p:nvPr/>
        </p:nvPicPr>
        <p:blipFill rotWithShape="1">
          <a:blip r:embed="rId5">
            <a:alphaModFix/>
          </a:blip>
          <a:srcRect b="0" l="0" r="0" t="0"/>
          <a:stretch/>
        </p:blipFill>
        <p:spPr>
          <a:xfrm>
            <a:off x="1816766" y="6145751"/>
            <a:ext cx="668289" cy="668289"/>
          </a:xfrm>
          <a:prstGeom prst="rect">
            <a:avLst/>
          </a:prstGeom>
          <a:noFill/>
          <a:ln>
            <a:noFill/>
          </a:ln>
        </p:spPr>
      </p:pic>
      <p:pic>
        <p:nvPicPr>
          <p:cNvPr id="484" name="Google Shape;484;p45"/>
          <p:cNvPicPr preferRelativeResize="0"/>
          <p:nvPr/>
        </p:nvPicPr>
        <p:blipFill rotWithShape="1">
          <a:blip r:embed="rId6">
            <a:alphaModFix/>
          </a:blip>
          <a:srcRect b="0" l="0" r="0" t="0"/>
          <a:stretch/>
        </p:blipFill>
        <p:spPr>
          <a:xfrm>
            <a:off x="2457950" y="6163378"/>
            <a:ext cx="821096" cy="616956"/>
          </a:xfrm>
          <a:prstGeom prst="rect">
            <a:avLst/>
          </a:prstGeom>
          <a:noFill/>
          <a:ln>
            <a:noFill/>
          </a:ln>
        </p:spPr>
      </p:pic>
      <p:sp>
        <p:nvSpPr>
          <p:cNvPr id="485" name="Google Shape;485;p45"/>
          <p:cNvSpPr txBox="1"/>
          <p:nvPr>
            <p:ph idx="11" type="ftr"/>
          </p:nvPr>
        </p:nvSpPr>
        <p:spPr>
          <a:xfrm>
            <a:off x="8471678" y="6492112"/>
            <a:ext cx="3720300" cy="3651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US"/>
              <a:t>© 2023 CA Homeless Education Conference</a:t>
            </a:r>
            <a:endParaRPr/>
          </a:p>
        </p:txBody>
      </p:sp>
      <p:pic>
        <p:nvPicPr>
          <p:cNvPr descr="Text&#10;&#10;Description automatically generated" id="486" name="Google Shape;486;p45"/>
          <p:cNvPicPr preferRelativeResize="0"/>
          <p:nvPr/>
        </p:nvPicPr>
        <p:blipFill rotWithShape="1">
          <a:blip r:embed="rId7">
            <a:alphaModFix/>
          </a:blip>
          <a:srcRect b="0" l="0" r="0" t="0"/>
          <a:stretch/>
        </p:blipFill>
        <p:spPr>
          <a:xfrm>
            <a:off x="9212237" y="5981365"/>
            <a:ext cx="2996695" cy="490491"/>
          </a:xfrm>
          <a:prstGeom prst="rect">
            <a:avLst/>
          </a:prstGeom>
          <a:noFill/>
          <a:ln>
            <a:noFill/>
          </a:ln>
        </p:spPr>
      </p:pic>
      <p:pic>
        <p:nvPicPr>
          <p:cNvPr id="487" name="Google Shape;487;p45"/>
          <p:cNvPicPr preferRelativeResize="0"/>
          <p:nvPr/>
        </p:nvPicPr>
        <p:blipFill>
          <a:blip r:embed="rId8">
            <a:alphaModFix/>
          </a:blip>
          <a:stretch>
            <a:fillRect/>
          </a:stretch>
        </p:blipFill>
        <p:spPr>
          <a:xfrm>
            <a:off x="6589600" y="989175"/>
            <a:ext cx="4828677" cy="3969400"/>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2" name="Shape 492"/>
        <p:cNvGrpSpPr/>
        <p:nvPr/>
      </p:nvGrpSpPr>
      <p:grpSpPr>
        <a:xfrm>
          <a:off x="0" y="0"/>
          <a:ext cx="0" cy="0"/>
          <a:chOff x="0" y="0"/>
          <a:chExt cx="0" cy="0"/>
        </a:xfrm>
      </p:grpSpPr>
      <p:pic>
        <p:nvPicPr>
          <p:cNvPr id="493" name="Google Shape;493;p46"/>
          <p:cNvPicPr preferRelativeResize="0"/>
          <p:nvPr/>
        </p:nvPicPr>
        <p:blipFill>
          <a:blip r:embed="rId3">
            <a:alphaModFix/>
          </a:blip>
          <a:stretch>
            <a:fillRect/>
          </a:stretch>
        </p:blipFill>
        <p:spPr>
          <a:xfrm>
            <a:off x="3728950" y="179350"/>
            <a:ext cx="4876800" cy="4876800"/>
          </a:xfrm>
          <a:prstGeom prst="rect">
            <a:avLst/>
          </a:prstGeom>
          <a:noFill/>
          <a:ln>
            <a:noFill/>
          </a:ln>
        </p:spPr>
      </p:pic>
      <p:sp>
        <p:nvSpPr>
          <p:cNvPr id="494" name="Google Shape;494;p46"/>
          <p:cNvSpPr txBox="1"/>
          <p:nvPr/>
        </p:nvSpPr>
        <p:spPr>
          <a:xfrm>
            <a:off x="3183850" y="4956675"/>
            <a:ext cx="5967000" cy="1108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6000" u="sng">
                <a:solidFill>
                  <a:schemeClr val="hlink"/>
                </a:solidFill>
                <a:latin typeface="Calibri"/>
                <a:ea typeface="Calibri"/>
                <a:cs typeface="Calibri"/>
                <a:sym typeface="Calibri"/>
                <a:hlinkClick r:id="rId4"/>
              </a:rPr>
              <a:t>bit.ly/41OozDN</a:t>
            </a:r>
            <a:endParaRPr sz="6000">
              <a:latin typeface="Calibri"/>
              <a:ea typeface="Calibri"/>
              <a:cs typeface="Calibri"/>
              <a:sym typeface="Calibri"/>
            </a:endParaRPr>
          </a:p>
        </p:txBody>
      </p:sp>
      <p:sp>
        <p:nvSpPr>
          <p:cNvPr id="495" name="Google Shape;495;p46"/>
          <p:cNvSpPr txBox="1"/>
          <p:nvPr>
            <p:ph idx="4294967295" type="ftr"/>
          </p:nvPr>
        </p:nvSpPr>
        <p:spPr>
          <a:xfrm>
            <a:off x="8441268" y="6492875"/>
            <a:ext cx="3750600" cy="3651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US"/>
              <a:t>© 2023 CA Homeless Education Conference</a:t>
            </a:r>
            <a:endParaRPr/>
          </a:p>
        </p:txBody>
      </p:sp>
      <p:pic>
        <p:nvPicPr>
          <p:cNvPr id="496" name="Google Shape;496;p46"/>
          <p:cNvPicPr preferRelativeResize="0"/>
          <p:nvPr/>
        </p:nvPicPr>
        <p:blipFill rotWithShape="1">
          <a:blip r:embed="rId5">
            <a:alphaModFix/>
          </a:blip>
          <a:srcRect b="0" l="0" r="0" t="0"/>
          <a:stretch/>
        </p:blipFill>
        <p:spPr>
          <a:xfrm>
            <a:off x="169911" y="6118401"/>
            <a:ext cx="668289" cy="668289"/>
          </a:xfrm>
          <a:prstGeom prst="rect">
            <a:avLst/>
          </a:prstGeom>
          <a:noFill/>
          <a:ln>
            <a:noFill/>
          </a:ln>
        </p:spPr>
      </p:pic>
      <p:pic>
        <p:nvPicPr>
          <p:cNvPr id="497" name="Google Shape;497;p46"/>
          <p:cNvPicPr preferRelativeResize="0"/>
          <p:nvPr/>
        </p:nvPicPr>
        <p:blipFill rotWithShape="1">
          <a:blip r:embed="rId6">
            <a:alphaModFix/>
          </a:blip>
          <a:srcRect b="0" l="0" r="0" t="0"/>
          <a:stretch/>
        </p:blipFill>
        <p:spPr>
          <a:xfrm>
            <a:off x="887498" y="6163378"/>
            <a:ext cx="879970" cy="623312"/>
          </a:xfrm>
          <a:prstGeom prst="rect">
            <a:avLst/>
          </a:prstGeom>
          <a:noFill/>
          <a:ln>
            <a:noFill/>
          </a:ln>
        </p:spPr>
      </p:pic>
      <p:pic>
        <p:nvPicPr>
          <p:cNvPr id="498" name="Google Shape;498;p46"/>
          <p:cNvPicPr preferRelativeResize="0"/>
          <p:nvPr/>
        </p:nvPicPr>
        <p:blipFill rotWithShape="1">
          <a:blip r:embed="rId7">
            <a:alphaModFix/>
          </a:blip>
          <a:srcRect b="0" l="0" r="0" t="0"/>
          <a:stretch/>
        </p:blipFill>
        <p:spPr>
          <a:xfrm>
            <a:off x="1816766" y="6145751"/>
            <a:ext cx="668289" cy="668289"/>
          </a:xfrm>
          <a:prstGeom prst="rect">
            <a:avLst/>
          </a:prstGeom>
          <a:noFill/>
          <a:ln>
            <a:noFill/>
          </a:ln>
        </p:spPr>
      </p:pic>
      <p:pic>
        <p:nvPicPr>
          <p:cNvPr id="499" name="Google Shape;499;p46"/>
          <p:cNvPicPr preferRelativeResize="0"/>
          <p:nvPr/>
        </p:nvPicPr>
        <p:blipFill rotWithShape="1">
          <a:blip r:embed="rId8">
            <a:alphaModFix/>
          </a:blip>
          <a:srcRect b="0" l="0" r="0" t="0"/>
          <a:stretch/>
        </p:blipFill>
        <p:spPr>
          <a:xfrm>
            <a:off x="2457950" y="6163378"/>
            <a:ext cx="821096" cy="616956"/>
          </a:xfrm>
          <a:prstGeom prst="rect">
            <a:avLst/>
          </a:prstGeom>
          <a:noFill/>
          <a:ln>
            <a:noFill/>
          </a:ln>
        </p:spPr>
      </p:pic>
      <p:pic>
        <p:nvPicPr>
          <p:cNvPr descr="Text&#10;&#10;Description automatically generated" id="500" name="Google Shape;500;p46"/>
          <p:cNvPicPr preferRelativeResize="0"/>
          <p:nvPr/>
        </p:nvPicPr>
        <p:blipFill rotWithShape="1">
          <a:blip r:embed="rId9">
            <a:alphaModFix/>
          </a:blip>
          <a:srcRect b="0" l="0" r="0" t="0"/>
          <a:stretch/>
        </p:blipFill>
        <p:spPr>
          <a:xfrm>
            <a:off x="9195305" y="5981365"/>
            <a:ext cx="2996695" cy="490491"/>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35" name="Shape 135"/>
        <p:cNvGrpSpPr/>
        <p:nvPr/>
      </p:nvGrpSpPr>
      <p:grpSpPr>
        <a:xfrm>
          <a:off x="0" y="0"/>
          <a:ext cx="0" cy="0"/>
          <a:chOff x="0" y="0"/>
          <a:chExt cx="0" cy="0"/>
        </a:xfrm>
      </p:grpSpPr>
      <p:sp>
        <p:nvSpPr>
          <p:cNvPr id="136" name="Google Shape;136;p18"/>
          <p:cNvSpPr txBox="1"/>
          <p:nvPr>
            <p:ph type="title"/>
          </p:nvPr>
        </p:nvSpPr>
        <p:spPr>
          <a:xfrm>
            <a:off x="838200" y="365125"/>
            <a:ext cx="52623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US" cap="small">
                <a:latin typeface="Arial"/>
                <a:ea typeface="Arial"/>
                <a:cs typeface="Arial"/>
                <a:sym typeface="Arial"/>
              </a:rPr>
              <a:t>Agenda</a:t>
            </a:r>
            <a:endParaRPr cap="small">
              <a:latin typeface="Arial"/>
              <a:ea typeface="Arial"/>
              <a:cs typeface="Arial"/>
              <a:sym typeface="Arial"/>
            </a:endParaRPr>
          </a:p>
        </p:txBody>
      </p:sp>
      <p:sp>
        <p:nvSpPr>
          <p:cNvPr id="137" name="Google Shape;137;p18"/>
          <p:cNvSpPr txBox="1"/>
          <p:nvPr>
            <p:ph idx="1" type="body"/>
          </p:nvPr>
        </p:nvSpPr>
        <p:spPr>
          <a:xfrm>
            <a:off x="838200" y="1825625"/>
            <a:ext cx="10515600" cy="4202700"/>
          </a:xfrm>
          <a:prstGeom prst="rect">
            <a:avLst/>
          </a:prstGeom>
          <a:noFill/>
          <a:ln>
            <a:noFill/>
          </a:ln>
        </p:spPr>
        <p:txBody>
          <a:bodyPr anchorCtr="0" anchor="t" bIns="45700" lIns="91425" spcFirstLastPara="1" rIns="91425" wrap="square" tIns="45700">
            <a:normAutofit/>
          </a:bodyPr>
          <a:lstStyle/>
          <a:p>
            <a:pPr indent="-342900" lvl="0" marL="457200" rtl="0" algn="l">
              <a:lnSpc>
                <a:spcPct val="90000"/>
              </a:lnSpc>
              <a:spcBef>
                <a:spcPts val="0"/>
              </a:spcBef>
              <a:spcAft>
                <a:spcPts val="0"/>
              </a:spcAft>
              <a:buSzPts val="1800"/>
              <a:buFont typeface="Arial"/>
              <a:buChar char="•"/>
            </a:pPr>
            <a:r>
              <a:rPr lang="en-US">
                <a:latin typeface="Arial"/>
                <a:ea typeface="Arial"/>
                <a:cs typeface="Arial"/>
                <a:sym typeface="Arial"/>
              </a:rPr>
              <a:t>Welcome/Introductions</a:t>
            </a:r>
            <a:endParaRPr>
              <a:latin typeface="Arial"/>
              <a:ea typeface="Arial"/>
              <a:cs typeface="Arial"/>
              <a:sym typeface="Arial"/>
            </a:endParaRPr>
          </a:p>
          <a:p>
            <a:pPr indent="-342900" lvl="0" marL="457200" rtl="0" algn="l">
              <a:lnSpc>
                <a:spcPct val="90000"/>
              </a:lnSpc>
              <a:spcBef>
                <a:spcPts val="0"/>
              </a:spcBef>
              <a:spcAft>
                <a:spcPts val="0"/>
              </a:spcAft>
              <a:buSzPts val="1800"/>
              <a:buFont typeface="Arial"/>
              <a:buChar char="•"/>
            </a:pPr>
            <a:r>
              <a:rPr lang="en-US">
                <a:latin typeface="Arial"/>
                <a:ea typeface="Arial"/>
                <a:cs typeface="Arial"/>
                <a:sym typeface="Arial"/>
              </a:rPr>
              <a:t>AVUHSD </a:t>
            </a:r>
            <a:endParaRPr>
              <a:latin typeface="Arial"/>
              <a:ea typeface="Arial"/>
              <a:cs typeface="Arial"/>
              <a:sym typeface="Arial"/>
            </a:endParaRPr>
          </a:p>
          <a:p>
            <a:pPr indent="-342900" lvl="0" marL="457200" rtl="0" algn="l">
              <a:lnSpc>
                <a:spcPct val="90000"/>
              </a:lnSpc>
              <a:spcBef>
                <a:spcPts val="0"/>
              </a:spcBef>
              <a:spcAft>
                <a:spcPts val="0"/>
              </a:spcAft>
              <a:buSzPts val="1800"/>
              <a:buFont typeface="Arial"/>
              <a:buChar char="•"/>
            </a:pPr>
            <a:r>
              <a:rPr lang="en-US">
                <a:latin typeface="Arial"/>
                <a:ea typeface="Arial"/>
                <a:cs typeface="Arial"/>
                <a:sym typeface="Arial"/>
              </a:rPr>
              <a:t>Equity Mindedness</a:t>
            </a:r>
            <a:endParaRPr>
              <a:latin typeface="Arial"/>
              <a:ea typeface="Arial"/>
              <a:cs typeface="Arial"/>
              <a:sym typeface="Arial"/>
            </a:endParaRPr>
          </a:p>
          <a:p>
            <a:pPr indent="-342900" lvl="0" marL="457200" rtl="0" algn="l">
              <a:lnSpc>
                <a:spcPct val="90000"/>
              </a:lnSpc>
              <a:spcBef>
                <a:spcPts val="0"/>
              </a:spcBef>
              <a:spcAft>
                <a:spcPts val="0"/>
              </a:spcAft>
              <a:buSzPts val="1800"/>
              <a:buFont typeface="Arial"/>
              <a:buChar char="•"/>
            </a:pPr>
            <a:r>
              <a:rPr lang="en-US">
                <a:latin typeface="Arial"/>
                <a:ea typeface="Arial"/>
                <a:cs typeface="Arial"/>
                <a:sym typeface="Arial"/>
              </a:rPr>
              <a:t>MTSS and McKinney-Vento Youth </a:t>
            </a:r>
            <a:endParaRPr>
              <a:latin typeface="Arial"/>
              <a:ea typeface="Arial"/>
              <a:cs typeface="Arial"/>
              <a:sym typeface="Arial"/>
            </a:endParaRPr>
          </a:p>
          <a:p>
            <a:pPr indent="-342900" lvl="0" marL="457200" rtl="0" algn="l">
              <a:lnSpc>
                <a:spcPct val="90000"/>
              </a:lnSpc>
              <a:spcBef>
                <a:spcPts val="0"/>
              </a:spcBef>
              <a:spcAft>
                <a:spcPts val="0"/>
              </a:spcAft>
              <a:buSzPts val="1800"/>
              <a:buFont typeface="Arial"/>
              <a:buChar char="•"/>
            </a:pPr>
            <a:r>
              <a:rPr lang="en-US">
                <a:latin typeface="Arial"/>
                <a:ea typeface="Arial"/>
                <a:cs typeface="Arial"/>
                <a:sym typeface="Arial"/>
              </a:rPr>
              <a:t>Data </a:t>
            </a:r>
            <a:r>
              <a:rPr lang="en-US">
                <a:latin typeface="Arial"/>
                <a:ea typeface="Arial"/>
                <a:cs typeface="Arial"/>
                <a:sym typeface="Arial"/>
              </a:rPr>
              <a:t>snapshot</a:t>
            </a:r>
            <a:endParaRPr>
              <a:latin typeface="Arial"/>
              <a:ea typeface="Arial"/>
              <a:cs typeface="Arial"/>
              <a:sym typeface="Arial"/>
            </a:endParaRPr>
          </a:p>
          <a:p>
            <a:pPr indent="-342900" lvl="0" marL="457200" rtl="0" algn="l">
              <a:lnSpc>
                <a:spcPct val="90000"/>
              </a:lnSpc>
              <a:spcBef>
                <a:spcPts val="0"/>
              </a:spcBef>
              <a:spcAft>
                <a:spcPts val="0"/>
              </a:spcAft>
              <a:buSzPts val="1800"/>
              <a:buFont typeface="Arial"/>
              <a:buChar char="•"/>
            </a:pPr>
            <a:r>
              <a:rPr lang="en-US">
                <a:latin typeface="Arial"/>
                <a:ea typeface="Arial"/>
                <a:cs typeface="Arial"/>
                <a:sym typeface="Arial"/>
              </a:rPr>
              <a:t>Innovative Hope Scholar Mentor Program</a:t>
            </a:r>
            <a:endParaRPr>
              <a:latin typeface="Arial"/>
              <a:ea typeface="Arial"/>
              <a:cs typeface="Arial"/>
              <a:sym typeface="Arial"/>
            </a:endParaRPr>
          </a:p>
          <a:p>
            <a:pPr indent="-342900" lvl="0" marL="457200" rtl="0" algn="l">
              <a:lnSpc>
                <a:spcPct val="90000"/>
              </a:lnSpc>
              <a:spcBef>
                <a:spcPts val="0"/>
              </a:spcBef>
              <a:spcAft>
                <a:spcPts val="0"/>
              </a:spcAft>
              <a:buSzPts val="1800"/>
              <a:buFont typeface="Arial"/>
              <a:buChar char="•"/>
            </a:pPr>
            <a:r>
              <a:rPr lang="en-US">
                <a:latin typeface="Arial"/>
                <a:ea typeface="Arial"/>
                <a:cs typeface="Arial"/>
                <a:sym typeface="Arial"/>
              </a:rPr>
              <a:t>College/Career Pathways Role of the Counselor</a:t>
            </a:r>
            <a:endParaRPr>
              <a:latin typeface="Arial"/>
              <a:ea typeface="Arial"/>
              <a:cs typeface="Arial"/>
              <a:sym typeface="Arial"/>
            </a:endParaRPr>
          </a:p>
          <a:p>
            <a:pPr indent="-342900" lvl="0" marL="457200" rtl="0" algn="l">
              <a:lnSpc>
                <a:spcPct val="90000"/>
              </a:lnSpc>
              <a:spcBef>
                <a:spcPts val="0"/>
              </a:spcBef>
              <a:spcAft>
                <a:spcPts val="0"/>
              </a:spcAft>
              <a:buSzPts val="1800"/>
              <a:buFont typeface="Arial"/>
              <a:buChar char="•"/>
            </a:pPr>
            <a:r>
              <a:rPr lang="en-US">
                <a:latin typeface="Arial"/>
                <a:ea typeface="Arial"/>
                <a:cs typeface="Arial"/>
                <a:sym typeface="Arial"/>
              </a:rPr>
              <a:t>Independent City</a:t>
            </a:r>
            <a:endParaRPr>
              <a:latin typeface="Arial"/>
              <a:ea typeface="Arial"/>
              <a:cs typeface="Arial"/>
              <a:sym typeface="Arial"/>
            </a:endParaRPr>
          </a:p>
          <a:p>
            <a:pPr indent="-342900" lvl="0" marL="457200" rtl="0" algn="l">
              <a:lnSpc>
                <a:spcPct val="90000"/>
              </a:lnSpc>
              <a:spcBef>
                <a:spcPts val="0"/>
              </a:spcBef>
              <a:spcAft>
                <a:spcPts val="0"/>
              </a:spcAft>
              <a:buSzPts val="1800"/>
              <a:buFont typeface="Arial"/>
              <a:buChar char="•"/>
            </a:pPr>
            <a:r>
              <a:rPr lang="en-US">
                <a:latin typeface="Arial"/>
                <a:ea typeface="Arial"/>
                <a:cs typeface="Arial"/>
                <a:sym typeface="Arial"/>
              </a:rPr>
              <a:t>Professional Development </a:t>
            </a:r>
            <a:endParaRPr>
              <a:latin typeface="Arial"/>
              <a:ea typeface="Arial"/>
              <a:cs typeface="Arial"/>
              <a:sym typeface="Arial"/>
            </a:endParaRPr>
          </a:p>
          <a:p>
            <a:pPr indent="-342900" lvl="0" marL="457200" rtl="0" algn="l">
              <a:lnSpc>
                <a:spcPct val="90000"/>
              </a:lnSpc>
              <a:spcBef>
                <a:spcPts val="0"/>
              </a:spcBef>
              <a:spcAft>
                <a:spcPts val="0"/>
              </a:spcAft>
              <a:buSzPts val="1800"/>
              <a:buFont typeface="Arial"/>
              <a:buChar char="•"/>
            </a:pPr>
            <a:r>
              <a:rPr lang="en-US">
                <a:latin typeface="Arial"/>
                <a:ea typeface="Arial"/>
                <a:cs typeface="Arial"/>
                <a:sym typeface="Arial"/>
              </a:rPr>
              <a:t>Q and A</a:t>
            </a:r>
            <a:endParaRPr>
              <a:latin typeface="Arial"/>
              <a:ea typeface="Arial"/>
              <a:cs typeface="Arial"/>
              <a:sym typeface="Arial"/>
            </a:endParaRPr>
          </a:p>
        </p:txBody>
      </p:sp>
      <p:pic>
        <p:nvPicPr>
          <p:cNvPr id="138" name="Google Shape;138;p18"/>
          <p:cNvPicPr preferRelativeResize="0"/>
          <p:nvPr/>
        </p:nvPicPr>
        <p:blipFill rotWithShape="1">
          <a:blip r:embed="rId3">
            <a:alphaModFix/>
          </a:blip>
          <a:srcRect b="0" l="0" r="0" t="0"/>
          <a:stretch/>
        </p:blipFill>
        <p:spPr>
          <a:xfrm>
            <a:off x="169911" y="6118401"/>
            <a:ext cx="668289" cy="668289"/>
          </a:xfrm>
          <a:prstGeom prst="rect">
            <a:avLst/>
          </a:prstGeom>
          <a:noFill/>
          <a:ln>
            <a:noFill/>
          </a:ln>
        </p:spPr>
      </p:pic>
      <p:pic>
        <p:nvPicPr>
          <p:cNvPr id="139" name="Google Shape;139;p18"/>
          <p:cNvPicPr preferRelativeResize="0"/>
          <p:nvPr/>
        </p:nvPicPr>
        <p:blipFill rotWithShape="1">
          <a:blip r:embed="rId4">
            <a:alphaModFix/>
          </a:blip>
          <a:srcRect b="0" l="0" r="0" t="0"/>
          <a:stretch/>
        </p:blipFill>
        <p:spPr>
          <a:xfrm>
            <a:off x="887498" y="6163378"/>
            <a:ext cx="879970" cy="623312"/>
          </a:xfrm>
          <a:prstGeom prst="rect">
            <a:avLst/>
          </a:prstGeom>
          <a:noFill/>
          <a:ln>
            <a:noFill/>
          </a:ln>
        </p:spPr>
      </p:pic>
      <p:pic>
        <p:nvPicPr>
          <p:cNvPr id="140" name="Google Shape;140;p18"/>
          <p:cNvPicPr preferRelativeResize="0"/>
          <p:nvPr/>
        </p:nvPicPr>
        <p:blipFill rotWithShape="1">
          <a:blip r:embed="rId5">
            <a:alphaModFix/>
          </a:blip>
          <a:srcRect b="0" l="0" r="0" t="0"/>
          <a:stretch/>
        </p:blipFill>
        <p:spPr>
          <a:xfrm>
            <a:off x="1816766" y="6145751"/>
            <a:ext cx="668289" cy="668289"/>
          </a:xfrm>
          <a:prstGeom prst="rect">
            <a:avLst/>
          </a:prstGeom>
          <a:noFill/>
          <a:ln>
            <a:noFill/>
          </a:ln>
        </p:spPr>
      </p:pic>
      <p:pic>
        <p:nvPicPr>
          <p:cNvPr id="141" name="Google Shape;141;p18"/>
          <p:cNvPicPr preferRelativeResize="0"/>
          <p:nvPr/>
        </p:nvPicPr>
        <p:blipFill rotWithShape="1">
          <a:blip r:embed="rId6">
            <a:alphaModFix/>
          </a:blip>
          <a:srcRect b="0" l="0" r="0" t="0"/>
          <a:stretch/>
        </p:blipFill>
        <p:spPr>
          <a:xfrm>
            <a:off x="2457950" y="6163378"/>
            <a:ext cx="821096" cy="616956"/>
          </a:xfrm>
          <a:prstGeom prst="rect">
            <a:avLst/>
          </a:prstGeom>
          <a:noFill/>
          <a:ln>
            <a:noFill/>
          </a:ln>
        </p:spPr>
      </p:pic>
      <p:sp>
        <p:nvSpPr>
          <p:cNvPr id="142" name="Google Shape;142;p18"/>
          <p:cNvSpPr txBox="1"/>
          <p:nvPr>
            <p:ph idx="11" type="ftr"/>
          </p:nvPr>
        </p:nvSpPr>
        <p:spPr>
          <a:xfrm>
            <a:off x="8471678" y="6492112"/>
            <a:ext cx="3720300" cy="3651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US"/>
              <a:t>© 2023 CA Homeless Education Conference</a:t>
            </a:r>
            <a:endParaRPr/>
          </a:p>
        </p:txBody>
      </p:sp>
      <p:pic>
        <p:nvPicPr>
          <p:cNvPr descr="Text&#10;&#10;Description automatically generated" id="143" name="Google Shape;143;p18"/>
          <p:cNvPicPr preferRelativeResize="0"/>
          <p:nvPr/>
        </p:nvPicPr>
        <p:blipFill rotWithShape="1">
          <a:blip r:embed="rId7">
            <a:alphaModFix/>
          </a:blip>
          <a:srcRect b="0" l="0" r="0" t="0"/>
          <a:stretch/>
        </p:blipFill>
        <p:spPr>
          <a:xfrm>
            <a:off x="9212237" y="5981365"/>
            <a:ext cx="2996695" cy="490491"/>
          </a:xfrm>
          <a:prstGeom prst="rect">
            <a:avLst/>
          </a:prstGeom>
          <a:noFill/>
          <a:ln>
            <a:noFill/>
          </a:ln>
        </p:spPr>
      </p:pic>
      <p:pic>
        <p:nvPicPr>
          <p:cNvPr id="144" name="Google Shape;144;p18"/>
          <p:cNvPicPr preferRelativeResize="0"/>
          <p:nvPr/>
        </p:nvPicPr>
        <p:blipFill>
          <a:blip r:embed="rId8">
            <a:alphaModFix/>
          </a:blip>
          <a:stretch>
            <a:fillRect/>
          </a:stretch>
        </p:blipFill>
        <p:spPr>
          <a:xfrm>
            <a:off x="7558179" y="568175"/>
            <a:ext cx="3943398" cy="2761149"/>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8" name="Shape 148"/>
        <p:cNvGrpSpPr/>
        <p:nvPr/>
      </p:nvGrpSpPr>
      <p:grpSpPr>
        <a:xfrm>
          <a:off x="0" y="0"/>
          <a:ext cx="0" cy="0"/>
          <a:chOff x="0" y="0"/>
          <a:chExt cx="0" cy="0"/>
        </a:xfrm>
      </p:grpSpPr>
      <p:sp>
        <p:nvSpPr>
          <p:cNvPr id="149" name="Google Shape;149;p19"/>
          <p:cNvSpPr txBox="1"/>
          <p:nvPr>
            <p:ph type="title"/>
          </p:nvPr>
        </p:nvSpPr>
        <p:spPr>
          <a:xfrm>
            <a:off x="415600" y="288567"/>
            <a:ext cx="11360700" cy="7635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Clr>
                <a:schemeClr val="dk1"/>
              </a:buClr>
              <a:buSzPts val="1500"/>
              <a:buFont typeface="Arial"/>
              <a:buNone/>
            </a:pPr>
            <a:r>
              <a:rPr lang="en-US" sz="3900">
                <a:latin typeface="Arial"/>
                <a:ea typeface="Arial"/>
                <a:cs typeface="Arial"/>
                <a:sym typeface="Arial"/>
              </a:rPr>
              <a:t>Antelope Valley Union High School District</a:t>
            </a:r>
            <a:r>
              <a:rPr lang="en-US"/>
              <a:t> </a:t>
            </a:r>
            <a:endParaRPr/>
          </a:p>
        </p:txBody>
      </p:sp>
      <p:sp>
        <p:nvSpPr>
          <p:cNvPr id="150" name="Google Shape;150;p19"/>
          <p:cNvSpPr txBox="1"/>
          <p:nvPr>
            <p:ph idx="1" type="body"/>
          </p:nvPr>
        </p:nvSpPr>
        <p:spPr>
          <a:xfrm>
            <a:off x="488425" y="1231825"/>
            <a:ext cx="11027400" cy="5321100"/>
          </a:xfrm>
          <a:prstGeom prst="rect">
            <a:avLst/>
          </a:prstGeom>
        </p:spPr>
        <p:txBody>
          <a:bodyPr anchorCtr="0" anchor="t" bIns="45700" lIns="91425" spcFirstLastPara="1" rIns="91425" wrap="square" tIns="45700">
            <a:noAutofit/>
          </a:bodyPr>
          <a:lstStyle/>
          <a:p>
            <a:pPr indent="0" lvl="0" marL="0" rtl="0" algn="l">
              <a:lnSpc>
                <a:spcPct val="90000"/>
              </a:lnSpc>
              <a:spcBef>
                <a:spcPts val="1000"/>
              </a:spcBef>
              <a:spcAft>
                <a:spcPts val="0"/>
              </a:spcAft>
              <a:buNone/>
            </a:pPr>
            <a:r>
              <a:rPr b="1" lang="en-US" sz="2800">
                <a:solidFill>
                  <a:srgbClr val="222222"/>
                </a:solidFill>
                <a:latin typeface="Arial"/>
                <a:ea typeface="Arial"/>
                <a:cs typeface="Arial"/>
                <a:sym typeface="Arial"/>
              </a:rPr>
              <a:t>Mission: </a:t>
            </a:r>
            <a:r>
              <a:rPr lang="en-US" sz="2800">
                <a:solidFill>
                  <a:srgbClr val="222222"/>
                </a:solidFill>
                <a:latin typeface="Arial"/>
                <a:ea typeface="Arial"/>
                <a:cs typeface="Arial"/>
                <a:sym typeface="Arial"/>
              </a:rPr>
              <a:t>To Provide a safe and secure learning environment that promotes a rigorous curriculum and enables our students to develop necessary academic, technical, and work-related skills of the 21</a:t>
            </a:r>
            <a:r>
              <a:rPr baseline="30000" lang="en-US" sz="2800">
                <a:solidFill>
                  <a:srgbClr val="222222"/>
                </a:solidFill>
                <a:latin typeface="Arial"/>
                <a:ea typeface="Arial"/>
                <a:cs typeface="Arial"/>
                <a:sym typeface="Arial"/>
              </a:rPr>
              <a:t>st</a:t>
            </a:r>
            <a:r>
              <a:rPr lang="en-US" sz="2800">
                <a:solidFill>
                  <a:srgbClr val="222222"/>
                </a:solidFill>
                <a:latin typeface="Arial"/>
                <a:ea typeface="Arial"/>
                <a:cs typeface="Arial"/>
                <a:sym typeface="Arial"/>
              </a:rPr>
              <a:t> Century.</a:t>
            </a:r>
            <a:endParaRPr sz="2800">
              <a:solidFill>
                <a:srgbClr val="222222"/>
              </a:solidFill>
              <a:latin typeface="Arial"/>
              <a:ea typeface="Arial"/>
              <a:cs typeface="Arial"/>
              <a:sym typeface="Arial"/>
            </a:endParaRPr>
          </a:p>
          <a:p>
            <a:pPr indent="0" lvl="0" marL="0" rtl="0" algn="l">
              <a:lnSpc>
                <a:spcPct val="90000"/>
              </a:lnSpc>
              <a:spcBef>
                <a:spcPts val="1000"/>
              </a:spcBef>
              <a:spcAft>
                <a:spcPts val="0"/>
              </a:spcAft>
              <a:buClr>
                <a:schemeClr val="dk1"/>
              </a:buClr>
              <a:buSzPts val="1500"/>
              <a:buFont typeface="Arial"/>
              <a:buNone/>
            </a:pPr>
            <a:r>
              <a:t/>
            </a:r>
            <a:endParaRPr sz="2800">
              <a:solidFill>
                <a:srgbClr val="222222"/>
              </a:solidFill>
              <a:latin typeface="Arial"/>
              <a:ea typeface="Arial"/>
              <a:cs typeface="Arial"/>
              <a:sym typeface="Arial"/>
            </a:endParaRPr>
          </a:p>
          <a:p>
            <a:pPr indent="0" lvl="0" marL="0" rtl="0" algn="l">
              <a:lnSpc>
                <a:spcPct val="90000"/>
              </a:lnSpc>
              <a:spcBef>
                <a:spcPts val="1000"/>
              </a:spcBef>
              <a:spcAft>
                <a:spcPts val="0"/>
              </a:spcAft>
              <a:buClr>
                <a:schemeClr val="dk1"/>
              </a:buClr>
              <a:buSzPts val="1500"/>
              <a:buFont typeface="Arial"/>
              <a:buNone/>
            </a:pPr>
            <a:r>
              <a:rPr b="1" lang="en-US" sz="2800">
                <a:solidFill>
                  <a:srgbClr val="222222"/>
                </a:solidFill>
                <a:latin typeface="Arial"/>
                <a:ea typeface="Arial"/>
                <a:cs typeface="Arial"/>
                <a:sym typeface="Arial"/>
              </a:rPr>
              <a:t>Vision</a:t>
            </a:r>
            <a:r>
              <a:rPr lang="en-US" sz="2800">
                <a:solidFill>
                  <a:srgbClr val="222222"/>
                </a:solidFill>
                <a:latin typeface="Arial"/>
                <a:ea typeface="Arial"/>
                <a:cs typeface="Arial"/>
                <a:sym typeface="Arial"/>
              </a:rPr>
              <a:t>: Every student who graduates will be prepared to pursue college and any Career to which he or she aspires.</a:t>
            </a:r>
            <a:endParaRPr sz="2800">
              <a:solidFill>
                <a:srgbClr val="222222"/>
              </a:solidFill>
              <a:latin typeface="Arial"/>
              <a:ea typeface="Arial"/>
              <a:cs typeface="Arial"/>
              <a:sym typeface="Arial"/>
            </a:endParaRPr>
          </a:p>
          <a:p>
            <a:pPr indent="0" lvl="0" marL="0" rtl="0" algn="l">
              <a:lnSpc>
                <a:spcPct val="90000"/>
              </a:lnSpc>
              <a:spcBef>
                <a:spcPts val="1000"/>
              </a:spcBef>
              <a:spcAft>
                <a:spcPts val="0"/>
              </a:spcAft>
              <a:buNone/>
            </a:pPr>
            <a:r>
              <a:t/>
            </a:r>
            <a:endParaRPr sz="2800">
              <a:solidFill>
                <a:srgbClr val="222222"/>
              </a:solidFill>
              <a:latin typeface="Arial"/>
              <a:ea typeface="Arial"/>
              <a:cs typeface="Arial"/>
              <a:sym typeface="Arial"/>
            </a:endParaRPr>
          </a:p>
          <a:p>
            <a:pPr indent="0" lvl="0" marL="0" rtl="0" algn="l">
              <a:lnSpc>
                <a:spcPct val="90000"/>
              </a:lnSpc>
              <a:spcBef>
                <a:spcPts val="1000"/>
              </a:spcBef>
              <a:spcAft>
                <a:spcPts val="0"/>
              </a:spcAft>
              <a:buClr>
                <a:schemeClr val="dk1"/>
              </a:buClr>
              <a:buSzPts val="1500"/>
              <a:buFont typeface="Arial"/>
              <a:buNone/>
            </a:pPr>
            <a:r>
              <a:rPr b="1" lang="en-US" sz="2800">
                <a:solidFill>
                  <a:srgbClr val="222222"/>
                </a:solidFill>
                <a:latin typeface="Arial"/>
                <a:ea typeface="Arial"/>
                <a:cs typeface="Arial"/>
                <a:sym typeface="Arial"/>
              </a:rPr>
              <a:t>Our why</a:t>
            </a:r>
            <a:r>
              <a:rPr lang="en-US" sz="2800">
                <a:solidFill>
                  <a:srgbClr val="222222"/>
                </a:solidFill>
                <a:latin typeface="Arial"/>
                <a:ea typeface="Arial"/>
                <a:cs typeface="Arial"/>
                <a:sym typeface="Arial"/>
              </a:rPr>
              <a:t>:  To give our best everyday so those we serve can give their very best.</a:t>
            </a:r>
            <a:endParaRPr sz="2800">
              <a:solidFill>
                <a:srgbClr val="222222"/>
              </a:solidFill>
              <a:latin typeface="Arial"/>
              <a:ea typeface="Arial"/>
              <a:cs typeface="Arial"/>
              <a:sym typeface="Arial"/>
            </a:endParaRPr>
          </a:p>
          <a:p>
            <a:pPr indent="0" lvl="0" marL="0" rtl="0" algn="l">
              <a:spcBef>
                <a:spcPts val="1000"/>
              </a:spcBef>
              <a:spcAft>
                <a:spcPts val="0"/>
              </a:spcAft>
              <a:buNone/>
            </a:pPr>
            <a:r>
              <a:t/>
            </a:r>
            <a:endParaRPr sz="2800"/>
          </a:p>
        </p:txBody>
      </p:sp>
      <p:pic>
        <p:nvPicPr>
          <p:cNvPr id="151" name="Google Shape;151;p19"/>
          <p:cNvPicPr preferRelativeResize="0"/>
          <p:nvPr/>
        </p:nvPicPr>
        <p:blipFill>
          <a:blip r:embed="rId3">
            <a:alphaModFix/>
          </a:blip>
          <a:stretch>
            <a:fillRect/>
          </a:stretch>
        </p:blipFill>
        <p:spPr>
          <a:xfrm>
            <a:off x="10592375" y="59350"/>
            <a:ext cx="1339350" cy="1172475"/>
          </a:xfrm>
          <a:prstGeom prst="rect">
            <a:avLst/>
          </a:prstGeom>
          <a:noFill/>
          <a:ln>
            <a:noFill/>
          </a:ln>
        </p:spPr>
      </p:pic>
      <p:pic>
        <p:nvPicPr>
          <p:cNvPr id="152" name="Google Shape;152;p19"/>
          <p:cNvPicPr preferRelativeResize="0"/>
          <p:nvPr/>
        </p:nvPicPr>
        <p:blipFill rotWithShape="1">
          <a:blip r:embed="rId4">
            <a:alphaModFix/>
          </a:blip>
          <a:srcRect b="0" l="0" r="0" t="0"/>
          <a:stretch/>
        </p:blipFill>
        <p:spPr>
          <a:xfrm>
            <a:off x="169911" y="6118401"/>
            <a:ext cx="668289" cy="668289"/>
          </a:xfrm>
          <a:prstGeom prst="rect">
            <a:avLst/>
          </a:prstGeom>
          <a:noFill/>
          <a:ln>
            <a:noFill/>
          </a:ln>
        </p:spPr>
      </p:pic>
      <p:pic>
        <p:nvPicPr>
          <p:cNvPr id="153" name="Google Shape;153;p19"/>
          <p:cNvPicPr preferRelativeResize="0"/>
          <p:nvPr/>
        </p:nvPicPr>
        <p:blipFill rotWithShape="1">
          <a:blip r:embed="rId5">
            <a:alphaModFix/>
          </a:blip>
          <a:srcRect b="0" l="0" r="0" t="0"/>
          <a:stretch/>
        </p:blipFill>
        <p:spPr>
          <a:xfrm>
            <a:off x="887498" y="6163378"/>
            <a:ext cx="879970" cy="623312"/>
          </a:xfrm>
          <a:prstGeom prst="rect">
            <a:avLst/>
          </a:prstGeom>
          <a:noFill/>
          <a:ln>
            <a:noFill/>
          </a:ln>
        </p:spPr>
      </p:pic>
      <p:pic>
        <p:nvPicPr>
          <p:cNvPr id="154" name="Google Shape;154;p19"/>
          <p:cNvPicPr preferRelativeResize="0"/>
          <p:nvPr/>
        </p:nvPicPr>
        <p:blipFill rotWithShape="1">
          <a:blip r:embed="rId6">
            <a:alphaModFix/>
          </a:blip>
          <a:srcRect b="0" l="0" r="0" t="0"/>
          <a:stretch/>
        </p:blipFill>
        <p:spPr>
          <a:xfrm>
            <a:off x="1816766" y="6145751"/>
            <a:ext cx="668289" cy="668289"/>
          </a:xfrm>
          <a:prstGeom prst="rect">
            <a:avLst/>
          </a:prstGeom>
          <a:noFill/>
          <a:ln>
            <a:noFill/>
          </a:ln>
        </p:spPr>
      </p:pic>
      <p:pic>
        <p:nvPicPr>
          <p:cNvPr id="155" name="Google Shape;155;p19"/>
          <p:cNvPicPr preferRelativeResize="0"/>
          <p:nvPr/>
        </p:nvPicPr>
        <p:blipFill rotWithShape="1">
          <a:blip r:embed="rId7">
            <a:alphaModFix/>
          </a:blip>
          <a:srcRect b="0" l="0" r="0" t="0"/>
          <a:stretch/>
        </p:blipFill>
        <p:spPr>
          <a:xfrm>
            <a:off x="2457950" y="6163378"/>
            <a:ext cx="821096" cy="616956"/>
          </a:xfrm>
          <a:prstGeom prst="rect">
            <a:avLst/>
          </a:prstGeom>
          <a:noFill/>
          <a:ln>
            <a:noFill/>
          </a:ln>
        </p:spPr>
      </p:pic>
      <p:sp>
        <p:nvSpPr>
          <p:cNvPr id="156" name="Google Shape;156;p19"/>
          <p:cNvSpPr txBox="1"/>
          <p:nvPr>
            <p:ph idx="4294967295" type="ftr"/>
          </p:nvPr>
        </p:nvSpPr>
        <p:spPr>
          <a:xfrm>
            <a:off x="8471678" y="6492112"/>
            <a:ext cx="3720300" cy="3651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US"/>
              <a:t>© 2023 CA Homeless Education Conference</a:t>
            </a:r>
            <a:endParaRPr/>
          </a:p>
        </p:txBody>
      </p:sp>
      <p:pic>
        <p:nvPicPr>
          <p:cNvPr descr="Text&#10;&#10;Description automatically generated" id="157" name="Google Shape;157;p19"/>
          <p:cNvPicPr preferRelativeResize="0"/>
          <p:nvPr/>
        </p:nvPicPr>
        <p:blipFill rotWithShape="1">
          <a:blip r:embed="rId8">
            <a:alphaModFix/>
          </a:blip>
          <a:srcRect b="0" l="0" r="0" t="0"/>
          <a:stretch/>
        </p:blipFill>
        <p:spPr>
          <a:xfrm>
            <a:off x="7991912" y="5902865"/>
            <a:ext cx="2996695" cy="490491"/>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61" name="Shape 161"/>
        <p:cNvGrpSpPr/>
        <p:nvPr/>
      </p:nvGrpSpPr>
      <p:grpSpPr>
        <a:xfrm>
          <a:off x="0" y="0"/>
          <a:ext cx="0" cy="0"/>
          <a:chOff x="0" y="0"/>
          <a:chExt cx="0" cy="0"/>
        </a:xfrm>
      </p:grpSpPr>
      <p:pic>
        <p:nvPicPr>
          <p:cNvPr id="162" name="Google Shape;162;p20"/>
          <p:cNvPicPr preferRelativeResize="0"/>
          <p:nvPr/>
        </p:nvPicPr>
        <p:blipFill>
          <a:blip r:embed="rId3">
            <a:alphaModFix/>
          </a:blip>
          <a:stretch>
            <a:fillRect/>
          </a:stretch>
        </p:blipFill>
        <p:spPr>
          <a:xfrm>
            <a:off x="9768933" y="5760200"/>
            <a:ext cx="2335733" cy="1097800"/>
          </a:xfrm>
          <a:prstGeom prst="rect">
            <a:avLst/>
          </a:prstGeom>
          <a:noFill/>
          <a:ln>
            <a:noFill/>
          </a:ln>
        </p:spPr>
      </p:pic>
      <p:sp>
        <p:nvSpPr>
          <p:cNvPr id="163" name="Google Shape;163;p20"/>
          <p:cNvSpPr txBox="1"/>
          <p:nvPr/>
        </p:nvSpPr>
        <p:spPr>
          <a:xfrm>
            <a:off x="2569075" y="1494975"/>
            <a:ext cx="6840900" cy="4217400"/>
          </a:xfrm>
          <a:prstGeom prst="rect">
            <a:avLst/>
          </a:prstGeom>
          <a:noFill/>
          <a:ln>
            <a:noFill/>
          </a:ln>
        </p:spPr>
        <p:txBody>
          <a:bodyPr anchorCtr="0" anchor="t" bIns="121900" lIns="121900" spcFirstLastPara="1" rIns="121900" wrap="square" tIns="121900">
            <a:spAutoFit/>
          </a:bodyPr>
          <a:lstStyle/>
          <a:p>
            <a:pPr indent="0" lvl="0" marL="0" rtl="0" algn="l">
              <a:spcBef>
                <a:spcPts val="0"/>
              </a:spcBef>
              <a:spcAft>
                <a:spcPts val="0"/>
              </a:spcAft>
              <a:buNone/>
            </a:pPr>
            <a:r>
              <a:rPr b="1" i="1" lang="en-US" sz="2700">
                <a:solidFill>
                  <a:schemeClr val="dk1"/>
                </a:solidFill>
              </a:rPr>
              <a:t>Equity in education is valuing diversity as well as examining, implementing, and accessing systems to ensure opportunities for the success of our AVUHSD community. This requires understanding unique challenges and barriers in order to facilitate full participation in our organization. </a:t>
            </a:r>
            <a:endParaRPr b="1" i="1" sz="2700">
              <a:solidFill>
                <a:schemeClr val="dk1"/>
              </a:solidFill>
            </a:endParaRPr>
          </a:p>
          <a:p>
            <a:pPr indent="0" lvl="0" marL="0" rtl="0" algn="l">
              <a:spcBef>
                <a:spcPts val="0"/>
              </a:spcBef>
              <a:spcAft>
                <a:spcPts val="0"/>
              </a:spcAft>
              <a:buNone/>
            </a:pPr>
            <a:r>
              <a:t/>
            </a:r>
            <a:endParaRPr b="1" i="1" sz="2100">
              <a:solidFill>
                <a:schemeClr val="dk1"/>
              </a:solidFill>
              <a:latin typeface="Times New Roman"/>
              <a:ea typeface="Times New Roman"/>
              <a:cs typeface="Times New Roman"/>
              <a:sym typeface="Times New Roman"/>
            </a:endParaRPr>
          </a:p>
          <a:p>
            <a:pPr indent="0" lvl="0" marL="0" rtl="0" algn="l">
              <a:lnSpc>
                <a:spcPct val="128571"/>
              </a:lnSpc>
              <a:spcBef>
                <a:spcPts val="0"/>
              </a:spcBef>
              <a:spcAft>
                <a:spcPts val="0"/>
              </a:spcAft>
              <a:buNone/>
            </a:pPr>
            <a:r>
              <a:t/>
            </a:r>
            <a:endParaRPr sz="2100">
              <a:solidFill>
                <a:schemeClr val="dk1"/>
              </a:solidFill>
            </a:endParaRPr>
          </a:p>
        </p:txBody>
      </p:sp>
      <p:pic>
        <p:nvPicPr>
          <p:cNvPr id="164" name="Google Shape;164;p20"/>
          <p:cNvPicPr preferRelativeResize="0"/>
          <p:nvPr/>
        </p:nvPicPr>
        <p:blipFill>
          <a:blip r:embed="rId4">
            <a:alphaModFix/>
          </a:blip>
          <a:stretch>
            <a:fillRect/>
          </a:stretch>
        </p:blipFill>
        <p:spPr>
          <a:xfrm rot="-3">
            <a:off x="10494000" y="5325920"/>
            <a:ext cx="1075300" cy="537280"/>
          </a:xfrm>
          <a:prstGeom prst="rect">
            <a:avLst/>
          </a:prstGeom>
          <a:noFill/>
          <a:ln>
            <a:noFill/>
          </a:ln>
        </p:spPr>
      </p:pic>
      <p:pic>
        <p:nvPicPr>
          <p:cNvPr id="165" name="Google Shape;165;p20"/>
          <p:cNvPicPr preferRelativeResize="0"/>
          <p:nvPr/>
        </p:nvPicPr>
        <p:blipFill>
          <a:blip r:embed="rId5">
            <a:alphaModFix/>
          </a:blip>
          <a:stretch>
            <a:fillRect/>
          </a:stretch>
        </p:blipFill>
        <p:spPr>
          <a:xfrm>
            <a:off x="10494000" y="4744400"/>
            <a:ext cx="1075300" cy="581533"/>
          </a:xfrm>
          <a:prstGeom prst="rect">
            <a:avLst/>
          </a:prstGeom>
          <a:noFill/>
          <a:ln>
            <a:noFill/>
          </a:ln>
        </p:spPr>
      </p:pic>
      <p:sp>
        <p:nvSpPr>
          <p:cNvPr id="166" name="Google Shape;166;p20"/>
          <p:cNvSpPr txBox="1"/>
          <p:nvPr/>
        </p:nvSpPr>
        <p:spPr>
          <a:xfrm>
            <a:off x="226967" y="197367"/>
            <a:ext cx="11525100" cy="846600"/>
          </a:xfrm>
          <a:prstGeom prst="rect">
            <a:avLst/>
          </a:prstGeom>
          <a:solidFill>
            <a:schemeClr val="lt1"/>
          </a:solidFill>
          <a:ln>
            <a:noFill/>
          </a:ln>
        </p:spPr>
        <p:txBody>
          <a:bodyPr anchorCtr="0" anchor="t" bIns="121900" lIns="121900" spcFirstLastPara="1" rIns="121900" wrap="square" tIns="121900">
            <a:spAutoFit/>
          </a:bodyPr>
          <a:lstStyle/>
          <a:p>
            <a:pPr indent="0" lvl="0" marL="0" rtl="0" algn="ctr">
              <a:spcBef>
                <a:spcPts val="0"/>
              </a:spcBef>
              <a:spcAft>
                <a:spcPts val="0"/>
              </a:spcAft>
              <a:buNone/>
            </a:pPr>
            <a:r>
              <a:rPr lang="en-US" sz="3900">
                <a:solidFill>
                  <a:schemeClr val="dk1"/>
                </a:solidFill>
              </a:rPr>
              <a:t>AVUHSD DEFINITION OF EQUITY</a:t>
            </a:r>
            <a:endParaRPr sz="3900">
              <a:solidFill>
                <a:schemeClr val="dk1"/>
              </a:solidFill>
            </a:endParaRPr>
          </a:p>
        </p:txBody>
      </p:sp>
      <p:pic>
        <p:nvPicPr>
          <p:cNvPr id="167" name="Google Shape;167;p20"/>
          <p:cNvPicPr preferRelativeResize="0"/>
          <p:nvPr/>
        </p:nvPicPr>
        <p:blipFill rotWithShape="1">
          <a:blip r:embed="rId6">
            <a:alphaModFix/>
          </a:blip>
          <a:srcRect b="0" l="0" r="0" t="0"/>
          <a:stretch/>
        </p:blipFill>
        <p:spPr>
          <a:xfrm>
            <a:off x="169911" y="6118401"/>
            <a:ext cx="668289" cy="668289"/>
          </a:xfrm>
          <a:prstGeom prst="rect">
            <a:avLst/>
          </a:prstGeom>
          <a:noFill/>
          <a:ln>
            <a:noFill/>
          </a:ln>
        </p:spPr>
      </p:pic>
      <p:pic>
        <p:nvPicPr>
          <p:cNvPr id="168" name="Google Shape;168;p20"/>
          <p:cNvPicPr preferRelativeResize="0"/>
          <p:nvPr/>
        </p:nvPicPr>
        <p:blipFill rotWithShape="1">
          <a:blip r:embed="rId7">
            <a:alphaModFix/>
          </a:blip>
          <a:srcRect b="0" l="0" r="0" t="0"/>
          <a:stretch/>
        </p:blipFill>
        <p:spPr>
          <a:xfrm>
            <a:off x="887498" y="6163378"/>
            <a:ext cx="879970" cy="623312"/>
          </a:xfrm>
          <a:prstGeom prst="rect">
            <a:avLst/>
          </a:prstGeom>
          <a:noFill/>
          <a:ln>
            <a:noFill/>
          </a:ln>
        </p:spPr>
      </p:pic>
      <p:pic>
        <p:nvPicPr>
          <p:cNvPr id="169" name="Google Shape;169;p20"/>
          <p:cNvPicPr preferRelativeResize="0"/>
          <p:nvPr/>
        </p:nvPicPr>
        <p:blipFill rotWithShape="1">
          <a:blip r:embed="rId8">
            <a:alphaModFix/>
          </a:blip>
          <a:srcRect b="0" l="0" r="0" t="0"/>
          <a:stretch/>
        </p:blipFill>
        <p:spPr>
          <a:xfrm>
            <a:off x="1816766" y="6145751"/>
            <a:ext cx="668289" cy="668289"/>
          </a:xfrm>
          <a:prstGeom prst="rect">
            <a:avLst/>
          </a:prstGeom>
          <a:noFill/>
          <a:ln>
            <a:noFill/>
          </a:ln>
        </p:spPr>
      </p:pic>
      <p:pic>
        <p:nvPicPr>
          <p:cNvPr id="170" name="Google Shape;170;p20"/>
          <p:cNvPicPr preferRelativeResize="0"/>
          <p:nvPr/>
        </p:nvPicPr>
        <p:blipFill rotWithShape="1">
          <a:blip r:embed="rId9">
            <a:alphaModFix/>
          </a:blip>
          <a:srcRect b="0" l="0" r="0" t="0"/>
          <a:stretch/>
        </p:blipFill>
        <p:spPr>
          <a:xfrm>
            <a:off x="2457950" y="6163378"/>
            <a:ext cx="821096" cy="616956"/>
          </a:xfrm>
          <a:prstGeom prst="rect">
            <a:avLst/>
          </a:prstGeom>
          <a:noFill/>
          <a:ln>
            <a:noFill/>
          </a:ln>
        </p:spPr>
      </p:pic>
      <p:sp>
        <p:nvSpPr>
          <p:cNvPr id="171" name="Google Shape;171;p20"/>
          <p:cNvSpPr txBox="1"/>
          <p:nvPr>
            <p:ph idx="11" type="ftr"/>
          </p:nvPr>
        </p:nvSpPr>
        <p:spPr>
          <a:xfrm>
            <a:off x="8471678" y="6492112"/>
            <a:ext cx="3720300" cy="3651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US"/>
              <a:t>© 2023 CA Homeless Education Conference</a:t>
            </a:r>
            <a:endParaRPr/>
          </a:p>
        </p:txBody>
      </p:sp>
      <p:pic>
        <p:nvPicPr>
          <p:cNvPr descr="Text&#10;&#10;Description automatically generated" id="172" name="Google Shape;172;p20"/>
          <p:cNvPicPr preferRelativeResize="0"/>
          <p:nvPr/>
        </p:nvPicPr>
        <p:blipFill rotWithShape="1">
          <a:blip r:embed="rId10">
            <a:alphaModFix/>
          </a:blip>
          <a:srcRect b="0" l="0" r="0" t="0"/>
          <a:stretch/>
        </p:blipFill>
        <p:spPr>
          <a:xfrm>
            <a:off x="9212237" y="5981365"/>
            <a:ext cx="2996695" cy="490491"/>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6" name="Shape 176"/>
        <p:cNvGrpSpPr/>
        <p:nvPr/>
      </p:nvGrpSpPr>
      <p:grpSpPr>
        <a:xfrm>
          <a:off x="0" y="0"/>
          <a:ext cx="0" cy="0"/>
          <a:chOff x="0" y="0"/>
          <a:chExt cx="0" cy="0"/>
        </a:xfrm>
      </p:grpSpPr>
      <p:sp>
        <p:nvSpPr>
          <p:cNvPr id="177" name="Google Shape;177;p21"/>
          <p:cNvSpPr txBox="1"/>
          <p:nvPr/>
        </p:nvSpPr>
        <p:spPr>
          <a:xfrm>
            <a:off x="-16433" y="12000"/>
            <a:ext cx="10684500" cy="861900"/>
          </a:xfrm>
          <a:prstGeom prst="rect">
            <a:avLst/>
          </a:prstGeom>
          <a:noFill/>
          <a:ln>
            <a:noFill/>
          </a:ln>
        </p:spPr>
        <p:txBody>
          <a:bodyPr anchorCtr="0" anchor="t" bIns="121900" lIns="121900" spcFirstLastPara="1" rIns="121900" wrap="square" tIns="121900">
            <a:spAutoFit/>
          </a:bodyPr>
          <a:lstStyle/>
          <a:p>
            <a:pPr indent="0" lvl="0" marL="0" rtl="0" algn="l">
              <a:spcBef>
                <a:spcPts val="0"/>
              </a:spcBef>
              <a:spcAft>
                <a:spcPts val="0"/>
              </a:spcAft>
              <a:buNone/>
            </a:pPr>
            <a:r>
              <a:rPr b="1" lang="en-US" sz="4000">
                <a:solidFill>
                  <a:srgbClr val="184EAF"/>
                </a:solidFill>
                <a:latin typeface="DM Sans"/>
                <a:ea typeface="DM Sans"/>
                <a:cs typeface="DM Sans"/>
                <a:sym typeface="DM Sans"/>
              </a:rPr>
              <a:t>Equity-Mindedness</a:t>
            </a:r>
            <a:endParaRPr b="1" sz="4000">
              <a:solidFill>
                <a:srgbClr val="184EAF"/>
              </a:solidFill>
              <a:latin typeface="DM Sans"/>
              <a:ea typeface="DM Sans"/>
              <a:cs typeface="DM Sans"/>
              <a:sym typeface="DM Sans"/>
            </a:endParaRPr>
          </a:p>
        </p:txBody>
      </p:sp>
      <p:cxnSp>
        <p:nvCxnSpPr>
          <p:cNvPr id="178" name="Google Shape;178;p21"/>
          <p:cNvCxnSpPr/>
          <p:nvPr/>
        </p:nvCxnSpPr>
        <p:spPr>
          <a:xfrm>
            <a:off x="-14941" y="776900"/>
            <a:ext cx="10309500" cy="0"/>
          </a:xfrm>
          <a:prstGeom prst="straightConnector1">
            <a:avLst/>
          </a:prstGeom>
          <a:noFill/>
          <a:ln cap="flat" cmpd="sng" w="38100">
            <a:solidFill>
              <a:srgbClr val="FF6D00"/>
            </a:solidFill>
            <a:prstDash val="solid"/>
            <a:round/>
            <a:headEnd len="med" w="med" type="none"/>
            <a:tailEnd len="med" w="med" type="none"/>
          </a:ln>
        </p:spPr>
      </p:cxnSp>
      <p:sp>
        <p:nvSpPr>
          <p:cNvPr id="179" name="Google Shape;179;p21"/>
          <p:cNvSpPr txBox="1"/>
          <p:nvPr/>
        </p:nvSpPr>
        <p:spPr>
          <a:xfrm>
            <a:off x="161133" y="885300"/>
            <a:ext cx="10914900" cy="5048700"/>
          </a:xfrm>
          <a:prstGeom prst="rect">
            <a:avLst/>
          </a:prstGeom>
          <a:noFill/>
          <a:ln>
            <a:noFill/>
          </a:ln>
        </p:spPr>
        <p:txBody>
          <a:bodyPr anchorCtr="0" anchor="t" bIns="121900" lIns="121900" spcFirstLastPara="1" rIns="121900" wrap="square" tIns="121900">
            <a:noAutofit/>
          </a:bodyPr>
          <a:lstStyle/>
          <a:p>
            <a:pPr indent="0" lvl="0" marL="0" marR="25400" rtl="0" algn="l">
              <a:spcBef>
                <a:spcPts val="2700"/>
              </a:spcBef>
              <a:spcAft>
                <a:spcPts val="0"/>
              </a:spcAft>
              <a:buNone/>
            </a:pPr>
            <a:r>
              <a:rPr lang="en-US" sz="3300">
                <a:solidFill>
                  <a:srgbClr val="202025"/>
                </a:solidFill>
                <a:highlight>
                  <a:srgbClr val="FFFFFF"/>
                </a:highlight>
                <a:latin typeface="DM Sans"/>
                <a:ea typeface="DM Sans"/>
                <a:cs typeface="DM Sans"/>
                <a:sym typeface="DM Sans"/>
              </a:rPr>
              <a:t>To become “equity-minded”, we must: </a:t>
            </a:r>
            <a:endParaRPr sz="3300">
              <a:solidFill>
                <a:srgbClr val="202025"/>
              </a:solidFill>
              <a:highlight>
                <a:srgbClr val="FFFFFF"/>
              </a:highlight>
              <a:latin typeface="DM Sans"/>
              <a:ea typeface="DM Sans"/>
              <a:cs typeface="DM Sans"/>
              <a:sym typeface="DM Sans"/>
            </a:endParaRPr>
          </a:p>
          <a:p>
            <a:pPr indent="-501650" lvl="0" marL="609600" rtl="0" algn="l">
              <a:spcBef>
                <a:spcPts val="2700"/>
              </a:spcBef>
              <a:spcAft>
                <a:spcPts val="0"/>
              </a:spcAft>
              <a:buClr>
                <a:srgbClr val="202025"/>
              </a:buClr>
              <a:buSzPts val="3100"/>
              <a:buFont typeface="DM Sans"/>
              <a:buChar char="●"/>
            </a:pPr>
            <a:r>
              <a:rPr lang="en-US" sz="3100">
                <a:solidFill>
                  <a:srgbClr val="202025"/>
                </a:solidFill>
                <a:highlight>
                  <a:srgbClr val="FFFFFF"/>
                </a:highlight>
                <a:latin typeface="DM Sans"/>
                <a:ea typeface="DM Sans"/>
                <a:cs typeface="DM Sans"/>
                <a:sym typeface="DM Sans"/>
              </a:rPr>
              <a:t>assess the impact of their current or past practices and </a:t>
            </a:r>
            <a:r>
              <a:rPr lang="en-US" sz="3100">
                <a:solidFill>
                  <a:srgbClr val="202025"/>
                </a:solidFill>
                <a:highlight>
                  <a:srgbClr val="FFFF00"/>
                </a:highlight>
                <a:latin typeface="DM Sans"/>
                <a:ea typeface="DM Sans"/>
                <a:cs typeface="DM Sans"/>
                <a:sym typeface="DM Sans"/>
              </a:rPr>
              <a:t>acknowledge where things are not working</a:t>
            </a:r>
            <a:r>
              <a:rPr lang="en-US" sz="3100">
                <a:solidFill>
                  <a:srgbClr val="202025"/>
                </a:solidFill>
                <a:highlight>
                  <a:srgbClr val="FFFFFF"/>
                </a:highlight>
                <a:latin typeface="DM Sans"/>
                <a:ea typeface="DM Sans"/>
                <a:cs typeface="DM Sans"/>
                <a:sym typeface="DM Sans"/>
              </a:rPr>
              <a:t> </a:t>
            </a:r>
            <a:endParaRPr sz="3100">
              <a:solidFill>
                <a:srgbClr val="202025"/>
              </a:solidFill>
              <a:highlight>
                <a:srgbClr val="FFFFFF"/>
              </a:highlight>
              <a:latin typeface="DM Sans"/>
              <a:ea typeface="DM Sans"/>
              <a:cs typeface="DM Sans"/>
              <a:sym typeface="DM Sans"/>
            </a:endParaRPr>
          </a:p>
          <a:p>
            <a:pPr indent="-501650" lvl="0" marL="609600" rtl="0" algn="l">
              <a:spcBef>
                <a:spcPts val="2700"/>
              </a:spcBef>
              <a:spcAft>
                <a:spcPts val="0"/>
              </a:spcAft>
              <a:buClr>
                <a:srgbClr val="202025"/>
              </a:buClr>
              <a:buSzPts val="3100"/>
              <a:buFont typeface="DM Sans"/>
              <a:buChar char="●"/>
            </a:pPr>
            <a:r>
              <a:rPr lang="en-US" sz="3100">
                <a:solidFill>
                  <a:srgbClr val="202025"/>
                </a:solidFill>
                <a:highlight>
                  <a:srgbClr val="FFFFFF"/>
                </a:highlight>
                <a:latin typeface="DM Sans"/>
                <a:ea typeface="DM Sans"/>
                <a:cs typeface="DM Sans"/>
                <a:sym typeface="DM Sans"/>
              </a:rPr>
              <a:t>understand </a:t>
            </a:r>
            <a:r>
              <a:rPr lang="en-US" sz="3100">
                <a:solidFill>
                  <a:srgbClr val="202025"/>
                </a:solidFill>
                <a:highlight>
                  <a:srgbClr val="FFFF00"/>
                </a:highlight>
                <a:latin typeface="DM Sans"/>
                <a:ea typeface="DM Sans"/>
                <a:cs typeface="DM Sans"/>
                <a:sym typeface="DM Sans"/>
              </a:rPr>
              <a:t>inequities as a product (or failure of) of the structures, policies, and practices that they can control</a:t>
            </a:r>
            <a:r>
              <a:rPr lang="en-US" sz="3100">
                <a:solidFill>
                  <a:srgbClr val="202025"/>
                </a:solidFill>
                <a:highlight>
                  <a:srgbClr val="FFFFFF"/>
                </a:highlight>
                <a:latin typeface="DM Sans"/>
                <a:ea typeface="DM Sans"/>
                <a:cs typeface="DM Sans"/>
                <a:sym typeface="DM Sans"/>
              </a:rPr>
              <a:t> </a:t>
            </a:r>
            <a:endParaRPr sz="3100">
              <a:solidFill>
                <a:srgbClr val="202025"/>
              </a:solidFill>
              <a:highlight>
                <a:srgbClr val="FFFFFF"/>
              </a:highlight>
              <a:latin typeface="DM Sans"/>
              <a:ea typeface="DM Sans"/>
              <a:cs typeface="DM Sans"/>
              <a:sym typeface="DM Sans"/>
            </a:endParaRPr>
          </a:p>
          <a:p>
            <a:pPr indent="-501650" lvl="0" marL="609600" rtl="0" algn="l">
              <a:spcBef>
                <a:spcPts val="2700"/>
              </a:spcBef>
              <a:spcAft>
                <a:spcPts val="0"/>
              </a:spcAft>
              <a:buClr>
                <a:srgbClr val="202025"/>
              </a:buClr>
              <a:buSzPts val="3100"/>
              <a:buFont typeface="DM Sans"/>
              <a:buChar char="●"/>
            </a:pPr>
            <a:r>
              <a:rPr lang="en-US" sz="3100">
                <a:solidFill>
                  <a:srgbClr val="202025"/>
                </a:solidFill>
                <a:highlight>
                  <a:srgbClr val="FFFFFF"/>
                </a:highlight>
                <a:latin typeface="DM Sans"/>
                <a:ea typeface="DM Sans"/>
                <a:cs typeface="DM Sans"/>
                <a:sym typeface="DM Sans"/>
              </a:rPr>
              <a:t>question their own assumptions and biases, and </a:t>
            </a:r>
            <a:r>
              <a:rPr lang="en-US" sz="3100">
                <a:solidFill>
                  <a:srgbClr val="202025"/>
                </a:solidFill>
                <a:highlight>
                  <a:srgbClr val="FFFF00"/>
                </a:highlight>
                <a:latin typeface="DM Sans"/>
                <a:ea typeface="DM Sans"/>
                <a:cs typeface="DM Sans"/>
                <a:sym typeface="DM Sans"/>
              </a:rPr>
              <a:t>continually reassess their practices to create change</a:t>
            </a:r>
            <a:endParaRPr sz="3100">
              <a:solidFill>
                <a:srgbClr val="202025"/>
              </a:solidFill>
              <a:highlight>
                <a:srgbClr val="FFFF00"/>
              </a:highlight>
              <a:latin typeface="DM Sans"/>
              <a:ea typeface="DM Sans"/>
              <a:cs typeface="DM Sans"/>
              <a:sym typeface="DM Sans"/>
            </a:endParaRPr>
          </a:p>
        </p:txBody>
      </p:sp>
      <p:pic>
        <p:nvPicPr>
          <p:cNvPr id="180" name="Google Shape;180;p21"/>
          <p:cNvPicPr preferRelativeResize="0"/>
          <p:nvPr/>
        </p:nvPicPr>
        <p:blipFill>
          <a:blip r:embed="rId3">
            <a:alphaModFix/>
          </a:blip>
          <a:stretch>
            <a:fillRect/>
          </a:stretch>
        </p:blipFill>
        <p:spPr>
          <a:xfrm>
            <a:off x="10070500" y="5411433"/>
            <a:ext cx="2026200" cy="356600"/>
          </a:xfrm>
          <a:prstGeom prst="rect">
            <a:avLst/>
          </a:prstGeom>
          <a:noFill/>
          <a:ln>
            <a:noFill/>
          </a:ln>
        </p:spPr>
      </p:pic>
      <p:sp>
        <p:nvSpPr>
          <p:cNvPr id="181" name="Google Shape;181;p21"/>
          <p:cNvSpPr txBox="1"/>
          <p:nvPr/>
        </p:nvSpPr>
        <p:spPr>
          <a:xfrm>
            <a:off x="-10970" y="5517489"/>
            <a:ext cx="6867900" cy="356700"/>
          </a:xfrm>
          <a:prstGeom prst="rect">
            <a:avLst/>
          </a:prstGeom>
          <a:noFill/>
          <a:ln>
            <a:noFill/>
          </a:ln>
        </p:spPr>
        <p:txBody>
          <a:bodyPr anchorCtr="0" anchor="ctr" bIns="121900" lIns="121900" spcFirstLastPara="1" rIns="121900" wrap="square" tIns="121900">
            <a:noAutofit/>
          </a:bodyPr>
          <a:lstStyle/>
          <a:p>
            <a:pPr indent="0" lvl="0" marL="0" rtl="0" algn="l">
              <a:spcBef>
                <a:spcPts val="0"/>
              </a:spcBef>
              <a:spcAft>
                <a:spcPts val="0"/>
              </a:spcAft>
              <a:buNone/>
            </a:pPr>
            <a:r>
              <a:rPr lang="en-US" sz="1300">
                <a:solidFill>
                  <a:srgbClr val="FF6D00"/>
                </a:solidFill>
                <a:latin typeface="DM Sans"/>
                <a:ea typeface="DM Sans"/>
                <a:cs typeface="DM Sans"/>
                <a:sym typeface="DM Sans"/>
              </a:rPr>
              <a:t>USC Center for Urban Education</a:t>
            </a:r>
            <a:endParaRPr sz="1300">
              <a:solidFill>
                <a:srgbClr val="FF6D00"/>
              </a:solidFill>
              <a:latin typeface="DM Sans"/>
              <a:ea typeface="DM Sans"/>
              <a:cs typeface="DM Sans"/>
              <a:sym typeface="DM Sans"/>
            </a:endParaRPr>
          </a:p>
        </p:txBody>
      </p:sp>
      <p:pic>
        <p:nvPicPr>
          <p:cNvPr id="182" name="Google Shape;182;p21"/>
          <p:cNvPicPr preferRelativeResize="0"/>
          <p:nvPr/>
        </p:nvPicPr>
        <p:blipFill rotWithShape="1">
          <a:blip r:embed="rId4">
            <a:alphaModFix/>
          </a:blip>
          <a:srcRect b="0" l="0" r="0" t="0"/>
          <a:stretch/>
        </p:blipFill>
        <p:spPr>
          <a:xfrm>
            <a:off x="169911" y="6118401"/>
            <a:ext cx="668289" cy="668289"/>
          </a:xfrm>
          <a:prstGeom prst="rect">
            <a:avLst/>
          </a:prstGeom>
          <a:noFill/>
          <a:ln>
            <a:noFill/>
          </a:ln>
        </p:spPr>
      </p:pic>
      <p:pic>
        <p:nvPicPr>
          <p:cNvPr id="183" name="Google Shape;183;p21"/>
          <p:cNvPicPr preferRelativeResize="0"/>
          <p:nvPr/>
        </p:nvPicPr>
        <p:blipFill rotWithShape="1">
          <a:blip r:embed="rId5">
            <a:alphaModFix/>
          </a:blip>
          <a:srcRect b="0" l="0" r="0" t="0"/>
          <a:stretch/>
        </p:blipFill>
        <p:spPr>
          <a:xfrm>
            <a:off x="887498" y="6163378"/>
            <a:ext cx="879970" cy="623312"/>
          </a:xfrm>
          <a:prstGeom prst="rect">
            <a:avLst/>
          </a:prstGeom>
          <a:noFill/>
          <a:ln>
            <a:noFill/>
          </a:ln>
        </p:spPr>
      </p:pic>
      <p:pic>
        <p:nvPicPr>
          <p:cNvPr id="184" name="Google Shape;184;p21"/>
          <p:cNvPicPr preferRelativeResize="0"/>
          <p:nvPr/>
        </p:nvPicPr>
        <p:blipFill rotWithShape="1">
          <a:blip r:embed="rId6">
            <a:alphaModFix/>
          </a:blip>
          <a:srcRect b="0" l="0" r="0" t="0"/>
          <a:stretch/>
        </p:blipFill>
        <p:spPr>
          <a:xfrm>
            <a:off x="1816766" y="6145751"/>
            <a:ext cx="668289" cy="668289"/>
          </a:xfrm>
          <a:prstGeom prst="rect">
            <a:avLst/>
          </a:prstGeom>
          <a:noFill/>
          <a:ln>
            <a:noFill/>
          </a:ln>
        </p:spPr>
      </p:pic>
      <p:pic>
        <p:nvPicPr>
          <p:cNvPr id="185" name="Google Shape;185;p21"/>
          <p:cNvPicPr preferRelativeResize="0"/>
          <p:nvPr/>
        </p:nvPicPr>
        <p:blipFill rotWithShape="1">
          <a:blip r:embed="rId7">
            <a:alphaModFix/>
          </a:blip>
          <a:srcRect b="0" l="0" r="0" t="0"/>
          <a:stretch/>
        </p:blipFill>
        <p:spPr>
          <a:xfrm>
            <a:off x="2457950" y="6163378"/>
            <a:ext cx="821096" cy="616956"/>
          </a:xfrm>
          <a:prstGeom prst="rect">
            <a:avLst/>
          </a:prstGeom>
          <a:noFill/>
          <a:ln>
            <a:noFill/>
          </a:ln>
        </p:spPr>
      </p:pic>
      <p:sp>
        <p:nvSpPr>
          <p:cNvPr id="186" name="Google Shape;186;p21"/>
          <p:cNvSpPr txBox="1"/>
          <p:nvPr>
            <p:ph idx="11" type="ftr"/>
          </p:nvPr>
        </p:nvSpPr>
        <p:spPr>
          <a:xfrm>
            <a:off x="8471678" y="6492112"/>
            <a:ext cx="3720300" cy="3651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US"/>
              <a:t>© 2023 CA Homeless Education Conference</a:t>
            </a:r>
            <a:endParaRPr/>
          </a:p>
        </p:txBody>
      </p:sp>
      <p:pic>
        <p:nvPicPr>
          <p:cNvPr descr="Text&#10;&#10;Description automatically generated" id="187" name="Google Shape;187;p21"/>
          <p:cNvPicPr preferRelativeResize="0"/>
          <p:nvPr/>
        </p:nvPicPr>
        <p:blipFill rotWithShape="1">
          <a:blip r:embed="rId8">
            <a:alphaModFix/>
          </a:blip>
          <a:srcRect b="0" l="0" r="0" t="0"/>
          <a:stretch/>
        </p:blipFill>
        <p:spPr>
          <a:xfrm>
            <a:off x="9212237" y="5981365"/>
            <a:ext cx="2996695" cy="490491"/>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1" name="Shape 191"/>
        <p:cNvGrpSpPr/>
        <p:nvPr/>
      </p:nvGrpSpPr>
      <p:grpSpPr>
        <a:xfrm>
          <a:off x="0" y="0"/>
          <a:ext cx="0" cy="0"/>
          <a:chOff x="0" y="0"/>
          <a:chExt cx="0" cy="0"/>
        </a:xfrm>
      </p:grpSpPr>
      <p:sp>
        <p:nvSpPr>
          <p:cNvPr id="192" name="Google Shape;192;p22"/>
          <p:cNvSpPr txBox="1"/>
          <p:nvPr>
            <p:ph type="title"/>
          </p:nvPr>
        </p:nvSpPr>
        <p:spPr>
          <a:xfrm>
            <a:off x="559733" y="572700"/>
            <a:ext cx="7990500" cy="9705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accent1"/>
              </a:buClr>
              <a:buSzPts val="4000"/>
              <a:buFont typeface="Calibri"/>
              <a:buNone/>
            </a:pPr>
            <a:r>
              <a:rPr b="0" lang="en-US"/>
              <a:t>AVUHSD MTSS Definition </a:t>
            </a:r>
            <a:endParaRPr/>
          </a:p>
        </p:txBody>
      </p:sp>
      <p:sp>
        <p:nvSpPr>
          <p:cNvPr id="193" name="Google Shape;193;p22"/>
          <p:cNvSpPr txBox="1"/>
          <p:nvPr>
            <p:ph idx="1" type="body"/>
          </p:nvPr>
        </p:nvSpPr>
        <p:spPr>
          <a:xfrm>
            <a:off x="1093400" y="1710526"/>
            <a:ext cx="10005300" cy="39357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1100"/>
              </a:spcBef>
              <a:spcAft>
                <a:spcPts val="0"/>
              </a:spcAft>
              <a:buSzPts val="2400"/>
              <a:buNone/>
            </a:pPr>
            <a:r>
              <a:rPr lang="en-US" sz="3200">
                <a:solidFill>
                  <a:schemeClr val="dk1"/>
                </a:solidFill>
              </a:rPr>
              <a:t>AVUHSD Multi-Tiered System of Supports (MTSS) is a proactive, data oriented framework that explicitly and intentionally cultivates the academic, social-emotional, and behavioral development of all students through a layered continuum of evidence-based practices and reflective progress-monitoring in order to achieve well-defined student outcomes.</a:t>
            </a:r>
            <a:r>
              <a:rPr lang="en-US" sz="3200"/>
              <a:t> </a:t>
            </a:r>
            <a:r>
              <a:rPr lang="en-US"/>
              <a:t> </a:t>
            </a:r>
            <a:endParaRPr/>
          </a:p>
        </p:txBody>
      </p:sp>
      <p:pic>
        <p:nvPicPr>
          <p:cNvPr id="194" name="Google Shape;194;p22"/>
          <p:cNvPicPr preferRelativeResize="0"/>
          <p:nvPr/>
        </p:nvPicPr>
        <p:blipFill>
          <a:blip r:embed="rId3">
            <a:alphaModFix/>
          </a:blip>
          <a:stretch>
            <a:fillRect/>
          </a:stretch>
        </p:blipFill>
        <p:spPr>
          <a:xfrm>
            <a:off x="3668156" y="5051800"/>
            <a:ext cx="4855682" cy="854600"/>
          </a:xfrm>
          <a:prstGeom prst="rect">
            <a:avLst/>
          </a:prstGeom>
          <a:noFill/>
          <a:ln>
            <a:noFill/>
          </a:ln>
        </p:spPr>
      </p:pic>
      <p:pic>
        <p:nvPicPr>
          <p:cNvPr id="195" name="Google Shape;195;p22"/>
          <p:cNvPicPr preferRelativeResize="0"/>
          <p:nvPr/>
        </p:nvPicPr>
        <p:blipFill rotWithShape="1">
          <a:blip r:embed="rId4">
            <a:alphaModFix/>
          </a:blip>
          <a:srcRect b="0" l="0" r="0" t="0"/>
          <a:stretch/>
        </p:blipFill>
        <p:spPr>
          <a:xfrm>
            <a:off x="169911" y="6118401"/>
            <a:ext cx="668289" cy="668289"/>
          </a:xfrm>
          <a:prstGeom prst="rect">
            <a:avLst/>
          </a:prstGeom>
          <a:noFill/>
          <a:ln>
            <a:noFill/>
          </a:ln>
        </p:spPr>
      </p:pic>
      <p:pic>
        <p:nvPicPr>
          <p:cNvPr id="196" name="Google Shape;196;p22"/>
          <p:cNvPicPr preferRelativeResize="0"/>
          <p:nvPr/>
        </p:nvPicPr>
        <p:blipFill rotWithShape="1">
          <a:blip r:embed="rId5">
            <a:alphaModFix/>
          </a:blip>
          <a:srcRect b="0" l="0" r="0" t="0"/>
          <a:stretch/>
        </p:blipFill>
        <p:spPr>
          <a:xfrm>
            <a:off x="887498" y="6163378"/>
            <a:ext cx="879970" cy="623312"/>
          </a:xfrm>
          <a:prstGeom prst="rect">
            <a:avLst/>
          </a:prstGeom>
          <a:noFill/>
          <a:ln>
            <a:noFill/>
          </a:ln>
        </p:spPr>
      </p:pic>
      <p:pic>
        <p:nvPicPr>
          <p:cNvPr id="197" name="Google Shape;197;p22"/>
          <p:cNvPicPr preferRelativeResize="0"/>
          <p:nvPr/>
        </p:nvPicPr>
        <p:blipFill rotWithShape="1">
          <a:blip r:embed="rId6">
            <a:alphaModFix/>
          </a:blip>
          <a:srcRect b="0" l="0" r="0" t="0"/>
          <a:stretch/>
        </p:blipFill>
        <p:spPr>
          <a:xfrm>
            <a:off x="1816766" y="6145751"/>
            <a:ext cx="668289" cy="668289"/>
          </a:xfrm>
          <a:prstGeom prst="rect">
            <a:avLst/>
          </a:prstGeom>
          <a:noFill/>
          <a:ln>
            <a:noFill/>
          </a:ln>
        </p:spPr>
      </p:pic>
      <p:pic>
        <p:nvPicPr>
          <p:cNvPr id="198" name="Google Shape;198;p22"/>
          <p:cNvPicPr preferRelativeResize="0"/>
          <p:nvPr/>
        </p:nvPicPr>
        <p:blipFill rotWithShape="1">
          <a:blip r:embed="rId7">
            <a:alphaModFix/>
          </a:blip>
          <a:srcRect b="0" l="0" r="0" t="0"/>
          <a:stretch/>
        </p:blipFill>
        <p:spPr>
          <a:xfrm>
            <a:off x="2457950" y="6163378"/>
            <a:ext cx="821096" cy="616956"/>
          </a:xfrm>
          <a:prstGeom prst="rect">
            <a:avLst/>
          </a:prstGeom>
          <a:noFill/>
          <a:ln>
            <a:noFill/>
          </a:ln>
        </p:spPr>
      </p:pic>
      <p:sp>
        <p:nvSpPr>
          <p:cNvPr id="199" name="Google Shape;199;p22"/>
          <p:cNvSpPr txBox="1"/>
          <p:nvPr>
            <p:ph idx="11" type="ftr"/>
          </p:nvPr>
        </p:nvSpPr>
        <p:spPr>
          <a:xfrm>
            <a:off x="8471678" y="6492112"/>
            <a:ext cx="3720300" cy="3651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US"/>
              <a:t>© 2023 CA Homeless Education Conference</a:t>
            </a:r>
            <a:endParaRPr/>
          </a:p>
        </p:txBody>
      </p:sp>
      <p:pic>
        <p:nvPicPr>
          <p:cNvPr descr="Text&#10;&#10;Description automatically generated" id="200" name="Google Shape;200;p22"/>
          <p:cNvPicPr preferRelativeResize="0"/>
          <p:nvPr/>
        </p:nvPicPr>
        <p:blipFill rotWithShape="1">
          <a:blip r:embed="rId8">
            <a:alphaModFix/>
          </a:blip>
          <a:srcRect b="0" l="0" r="0" t="0"/>
          <a:stretch/>
        </p:blipFill>
        <p:spPr>
          <a:xfrm>
            <a:off x="9212237" y="5981365"/>
            <a:ext cx="2996695" cy="490491"/>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4" name="Shape 204"/>
        <p:cNvGrpSpPr/>
        <p:nvPr/>
      </p:nvGrpSpPr>
      <p:grpSpPr>
        <a:xfrm>
          <a:off x="0" y="0"/>
          <a:ext cx="0" cy="0"/>
          <a:chOff x="0" y="0"/>
          <a:chExt cx="0" cy="0"/>
        </a:xfrm>
      </p:grpSpPr>
      <p:sp>
        <p:nvSpPr>
          <p:cNvPr id="205" name="Google Shape;205;p23"/>
          <p:cNvSpPr txBox="1"/>
          <p:nvPr>
            <p:ph idx="1" type="body"/>
          </p:nvPr>
        </p:nvSpPr>
        <p:spPr>
          <a:xfrm>
            <a:off x="8212347" y="1253331"/>
            <a:ext cx="2886300" cy="43512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SzPts val="2400"/>
              <a:buNone/>
            </a:pPr>
            <a:br>
              <a:rPr lang="en-US"/>
            </a:br>
            <a:endParaRPr/>
          </a:p>
        </p:txBody>
      </p:sp>
      <p:sp>
        <p:nvSpPr>
          <p:cNvPr id="206" name="Google Shape;206;p23"/>
          <p:cNvSpPr/>
          <p:nvPr/>
        </p:nvSpPr>
        <p:spPr>
          <a:xfrm>
            <a:off x="5977217" y="3244334"/>
            <a:ext cx="237600" cy="3693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900">
                <a:solidFill>
                  <a:schemeClr val="dk1"/>
                </a:solidFill>
                <a:latin typeface="Calibri"/>
                <a:ea typeface="Calibri"/>
                <a:cs typeface="Calibri"/>
                <a:sym typeface="Calibri"/>
              </a:rPr>
              <a:t> </a:t>
            </a:r>
            <a:endParaRPr sz="1500"/>
          </a:p>
        </p:txBody>
      </p:sp>
      <p:sp>
        <p:nvSpPr>
          <p:cNvPr id="207" name="Google Shape;207;p23"/>
          <p:cNvSpPr/>
          <p:nvPr/>
        </p:nvSpPr>
        <p:spPr>
          <a:xfrm>
            <a:off x="5977217" y="3244334"/>
            <a:ext cx="237600" cy="3693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900">
                <a:solidFill>
                  <a:schemeClr val="dk1"/>
                </a:solidFill>
                <a:latin typeface="Calibri"/>
                <a:ea typeface="Calibri"/>
                <a:cs typeface="Calibri"/>
                <a:sym typeface="Calibri"/>
              </a:rPr>
              <a:t> </a:t>
            </a:r>
            <a:endParaRPr sz="1500"/>
          </a:p>
        </p:txBody>
      </p:sp>
      <p:sp>
        <p:nvSpPr>
          <p:cNvPr id="208" name="Google Shape;208;p23"/>
          <p:cNvSpPr txBox="1"/>
          <p:nvPr>
            <p:ph type="title"/>
          </p:nvPr>
        </p:nvSpPr>
        <p:spPr>
          <a:xfrm>
            <a:off x="671702" y="166802"/>
            <a:ext cx="11129700" cy="6441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accent1"/>
              </a:buClr>
              <a:buSzPts val="4000"/>
              <a:buFont typeface="Calibri"/>
              <a:buNone/>
            </a:pPr>
            <a:r>
              <a:rPr lang="en-US"/>
              <a:t>AVUHSD Snapshot</a:t>
            </a:r>
            <a:endParaRPr/>
          </a:p>
        </p:txBody>
      </p:sp>
      <p:pic>
        <p:nvPicPr>
          <p:cNvPr descr="https://lh5.googleusercontent.com/6MlXPW4-UekgJP35FHMLPbGi14WKVgoO7y8WopNQMFlCM-gJcnHxRN6cQmEnEUx2YssD9zkUYnGqfjZXS7ZLXNM2xDYhrScU85Yg_IGSARTqWgmE-VPpObQR5alZOnRozaLBXJDhbRb0KyLUqZR1lGAbxO77bYUVBaTydVpGm6YhP3t1AyAsYgOEvvieUFCJ" id="209" name="Google Shape;209;p23"/>
          <p:cNvPicPr preferRelativeResize="0"/>
          <p:nvPr/>
        </p:nvPicPr>
        <p:blipFill rotWithShape="1">
          <a:blip r:embed="rId3">
            <a:alphaModFix/>
          </a:blip>
          <a:srcRect b="0" l="0" r="0" t="0"/>
          <a:stretch/>
        </p:blipFill>
        <p:spPr>
          <a:xfrm>
            <a:off x="574067" y="848967"/>
            <a:ext cx="10605199" cy="5582234"/>
          </a:xfrm>
          <a:prstGeom prst="rect">
            <a:avLst/>
          </a:prstGeom>
          <a:noFill/>
          <a:ln>
            <a:noFill/>
          </a:ln>
        </p:spPr>
      </p:pic>
      <p:sp>
        <p:nvSpPr>
          <p:cNvPr id="210" name="Google Shape;210;p23"/>
          <p:cNvSpPr txBox="1"/>
          <p:nvPr/>
        </p:nvSpPr>
        <p:spPr>
          <a:xfrm>
            <a:off x="1250276" y="934875"/>
            <a:ext cx="1919400" cy="1270500"/>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chemeClr val="accent1"/>
              </a:buClr>
              <a:buSzPts val="2000"/>
              <a:buFont typeface="Arial"/>
              <a:buNone/>
            </a:pPr>
            <a:r>
              <a:t/>
            </a:r>
            <a:endParaRPr b="1" sz="2800">
              <a:solidFill>
                <a:schemeClr val="lt1"/>
              </a:solidFill>
              <a:latin typeface="Calibri"/>
              <a:ea typeface="Calibri"/>
              <a:cs typeface="Calibri"/>
              <a:sym typeface="Calibri"/>
            </a:endParaRPr>
          </a:p>
          <a:p>
            <a:pPr indent="0" lvl="0" marL="0" marR="0" rtl="0" algn="l">
              <a:lnSpc>
                <a:spcPct val="90000"/>
              </a:lnSpc>
              <a:spcBef>
                <a:spcPts val="0"/>
              </a:spcBef>
              <a:spcAft>
                <a:spcPts val="0"/>
              </a:spcAft>
              <a:buClr>
                <a:schemeClr val="accent1"/>
              </a:buClr>
              <a:buSzPts val="2000"/>
              <a:buFont typeface="Arial"/>
              <a:buNone/>
            </a:pPr>
            <a:r>
              <a:t/>
            </a:r>
            <a:endParaRPr b="1" sz="2800">
              <a:solidFill>
                <a:schemeClr val="lt1"/>
              </a:solidFill>
              <a:latin typeface="Calibri"/>
              <a:ea typeface="Calibri"/>
              <a:cs typeface="Calibri"/>
              <a:sym typeface="Calibri"/>
            </a:endParaRPr>
          </a:p>
          <a:p>
            <a:pPr indent="0" lvl="0" marL="0" marR="0" rtl="0" algn="l">
              <a:lnSpc>
                <a:spcPct val="90000"/>
              </a:lnSpc>
              <a:spcBef>
                <a:spcPts val="0"/>
              </a:spcBef>
              <a:spcAft>
                <a:spcPts val="0"/>
              </a:spcAft>
              <a:buClr>
                <a:schemeClr val="accent1"/>
              </a:buClr>
              <a:buSzPts val="2000"/>
              <a:buFont typeface="Arial"/>
              <a:buNone/>
            </a:pPr>
            <a:r>
              <a:t/>
            </a:r>
            <a:endParaRPr b="1" sz="2800">
              <a:solidFill>
                <a:schemeClr val="lt1"/>
              </a:solidFill>
              <a:latin typeface="Calibri"/>
              <a:ea typeface="Calibri"/>
              <a:cs typeface="Calibri"/>
              <a:sym typeface="Calibri"/>
            </a:endParaRPr>
          </a:p>
          <a:p>
            <a:pPr indent="0" lvl="0" marL="0" marR="0" rtl="0" algn="l">
              <a:lnSpc>
                <a:spcPct val="90000"/>
              </a:lnSpc>
              <a:spcBef>
                <a:spcPts val="0"/>
              </a:spcBef>
              <a:spcAft>
                <a:spcPts val="0"/>
              </a:spcAft>
              <a:buClr>
                <a:schemeClr val="accent1"/>
              </a:buClr>
              <a:buSzPts val="2000"/>
              <a:buFont typeface="Arial"/>
              <a:buNone/>
            </a:pPr>
            <a:r>
              <a:t/>
            </a:r>
            <a:endParaRPr b="1" sz="2800">
              <a:solidFill>
                <a:schemeClr val="lt1"/>
              </a:solidFill>
              <a:latin typeface="Calibri"/>
              <a:ea typeface="Calibri"/>
              <a:cs typeface="Calibri"/>
              <a:sym typeface="Calibri"/>
            </a:endParaRPr>
          </a:p>
          <a:p>
            <a:pPr indent="0" lvl="0" marL="0" marR="0" rtl="0" algn="l">
              <a:lnSpc>
                <a:spcPct val="90000"/>
              </a:lnSpc>
              <a:spcBef>
                <a:spcPts val="0"/>
              </a:spcBef>
              <a:spcAft>
                <a:spcPts val="0"/>
              </a:spcAft>
              <a:buClr>
                <a:schemeClr val="accent1"/>
              </a:buClr>
              <a:buSzPts val="2000"/>
              <a:buFont typeface="Arial"/>
              <a:buNone/>
            </a:pPr>
            <a:r>
              <a:t/>
            </a:r>
            <a:endParaRPr b="1" sz="2800">
              <a:solidFill>
                <a:schemeClr val="lt1"/>
              </a:solidFill>
              <a:latin typeface="Calibri"/>
              <a:ea typeface="Calibri"/>
              <a:cs typeface="Calibri"/>
              <a:sym typeface="Calibri"/>
            </a:endParaRPr>
          </a:p>
          <a:p>
            <a:pPr indent="0" lvl="0" marL="0" marR="0" rtl="0" algn="l">
              <a:lnSpc>
                <a:spcPct val="90000"/>
              </a:lnSpc>
              <a:spcBef>
                <a:spcPts val="0"/>
              </a:spcBef>
              <a:spcAft>
                <a:spcPts val="0"/>
              </a:spcAft>
              <a:buClr>
                <a:schemeClr val="accent1"/>
              </a:buClr>
              <a:buSzPts val="2000"/>
              <a:buFont typeface="Arial"/>
              <a:buNone/>
            </a:pPr>
            <a:r>
              <a:t/>
            </a:r>
            <a:endParaRPr b="1" sz="2800">
              <a:solidFill>
                <a:schemeClr val="lt1"/>
              </a:solidFill>
              <a:latin typeface="Calibri"/>
              <a:ea typeface="Calibri"/>
              <a:cs typeface="Calibri"/>
              <a:sym typeface="Calibri"/>
            </a:endParaRPr>
          </a:p>
          <a:p>
            <a:pPr indent="0" lvl="0" marL="0" marR="0" rtl="0" algn="l">
              <a:lnSpc>
                <a:spcPct val="90000"/>
              </a:lnSpc>
              <a:spcBef>
                <a:spcPts val="0"/>
              </a:spcBef>
              <a:spcAft>
                <a:spcPts val="0"/>
              </a:spcAft>
              <a:buClr>
                <a:schemeClr val="accent1"/>
              </a:buClr>
              <a:buSzPts val="2000"/>
              <a:buFont typeface="Arial"/>
              <a:buNone/>
            </a:pPr>
            <a:r>
              <a:rPr b="1" lang="en-US" sz="2800">
                <a:solidFill>
                  <a:schemeClr val="lt1"/>
                </a:solidFill>
                <a:latin typeface="Calibri"/>
                <a:ea typeface="Calibri"/>
                <a:cs typeface="Calibri"/>
                <a:sym typeface="Calibri"/>
              </a:rPr>
              <a:t>1200</a:t>
            </a:r>
            <a:endParaRPr sz="1500"/>
          </a:p>
          <a:p>
            <a:pPr indent="0" lvl="0" marL="0" marR="0" rtl="0" algn="l">
              <a:lnSpc>
                <a:spcPct val="90000"/>
              </a:lnSpc>
              <a:spcBef>
                <a:spcPts val="0"/>
              </a:spcBef>
              <a:spcAft>
                <a:spcPts val="0"/>
              </a:spcAft>
              <a:buClr>
                <a:schemeClr val="accent1"/>
              </a:buClr>
              <a:buSzPts val="2000"/>
              <a:buFont typeface="Arial"/>
              <a:buNone/>
            </a:pPr>
            <a:r>
              <a:rPr b="1" lang="en-US" sz="2800">
                <a:solidFill>
                  <a:schemeClr val="lt1"/>
                </a:solidFill>
                <a:latin typeface="Calibri"/>
                <a:ea typeface="Calibri"/>
                <a:cs typeface="Calibri"/>
                <a:sym typeface="Calibri"/>
              </a:rPr>
              <a:t>Square Miles</a:t>
            </a:r>
            <a:endParaRPr sz="1500"/>
          </a:p>
        </p:txBody>
      </p:sp>
      <p:sp>
        <p:nvSpPr>
          <p:cNvPr id="211" name="Google Shape;211;p23"/>
          <p:cNvSpPr txBox="1"/>
          <p:nvPr/>
        </p:nvSpPr>
        <p:spPr>
          <a:xfrm>
            <a:off x="921325" y="3418875"/>
            <a:ext cx="2248200" cy="1741500"/>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chemeClr val="accent1"/>
              </a:buClr>
              <a:buSzPts val="2000"/>
              <a:buFont typeface="Arial"/>
              <a:buNone/>
            </a:pPr>
            <a:r>
              <a:rPr b="1" lang="en-US" sz="2300">
                <a:solidFill>
                  <a:schemeClr val="lt1"/>
                </a:solidFill>
                <a:latin typeface="Calibri"/>
                <a:ea typeface="Calibri"/>
                <a:cs typeface="Calibri"/>
                <a:sym typeface="Calibri"/>
              </a:rPr>
              <a:t>Aerospace Valley</a:t>
            </a:r>
            <a:endParaRPr sz="1500"/>
          </a:p>
          <a:p>
            <a:pPr indent="0" lvl="0" marL="0" marR="0" rtl="0" algn="l">
              <a:lnSpc>
                <a:spcPct val="90000"/>
              </a:lnSpc>
              <a:spcBef>
                <a:spcPts val="0"/>
              </a:spcBef>
              <a:spcAft>
                <a:spcPts val="0"/>
              </a:spcAft>
              <a:buClr>
                <a:schemeClr val="accent1"/>
              </a:buClr>
              <a:buSzPts val="2000"/>
              <a:buFont typeface="Arial"/>
              <a:buNone/>
            </a:pPr>
            <a:r>
              <a:t/>
            </a:r>
            <a:endParaRPr b="1" sz="2000">
              <a:solidFill>
                <a:schemeClr val="lt1"/>
              </a:solidFill>
              <a:latin typeface="Calibri"/>
              <a:ea typeface="Calibri"/>
              <a:cs typeface="Calibri"/>
              <a:sym typeface="Calibri"/>
            </a:endParaRPr>
          </a:p>
          <a:p>
            <a:pPr indent="0" lvl="0" marL="0" marR="0" rtl="0" algn="l">
              <a:lnSpc>
                <a:spcPct val="90000"/>
              </a:lnSpc>
              <a:spcBef>
                <a:spcPts val="0"/>
              </a:spcBef>
              <a:spcAft>
                <a:spcPts val="0"/>
              </a:spcAft>
              <a:buClr>
                <a:schemeClr val="accent1"/>
              </a:buClr>
              <a:buSzPts val="2000"/>
              <a:buFont typeface="Arial"/>
              <a:buNone/>
            </a:pPr>
            <a:r>
              <a:t/>
            </a:r>
            <a:endParaRPr b="1" sz="2000">
              <a:solidFill>
                <a:schemeClr val="lt1"/>
              </a:solidFill>
              <a:latin typeface="Calibri"/>
              <a:ea typeface="Calibri"/>
              <a:cs typeface="Calibri"/>
              <a:sym typeface="Calibri"/>
            </a:endParaRPr>
          </a:p>
          <a:p>
            <a:pPr indent="0" lvl="0" marL="0" marR="0" rtl="0" algn="l">
              <a:lnSpc>
                <a:spcPct val="90000"/>
              </a:lnSpc>
              <a:spcBef>
                <a:spcPts val="0"/>
              </a:spcBef>
              <a:spcAft>
                <a:spcPts val="0"/>
              </a:spcAft>
              <a:buClr>
                <a:schemeClr val="accent1"/>
              </a:buClr>
              <a:buSzPts val="2000"/>
              <a:buFont typeface="Arial"/>
              <a:buNone/>
            </a:pPr>
            <a:r>
              <a:rPr b="1" lang="en-US" sz="2000">
                <a:solidFill>
                  <a:schemeClr val="lt1"/>
                </a:solidFill>
                <a:latin typeface="Calibri"/>
                <a:ea typeface="Calibri"/>
                <a:cs typeface="Calibri"/>
                <a:sym typeface="Calibri"/>
              </a:rPr>
              <a:t>Approx. size of Rhode Island</a:t>
            </a:r>
            <a:endParaRPr sz="1500"/>
          </a:p>
        </p:txBody>
      </p:sp>
      <p:sp>
        <p:nvSpPr>
          <p:cNvPr id="212" name="Google Shape;212;p23"/>
          <p:cNvSpPr txBox="1"/>
          <p:nvPr/>
        </p:nvSpPr>
        <p:spPr>
          <a:xfrm>
            <a:off x="3632950" y="1751500"/>
            <a:ext cx="1919400" cy="482700"/>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chemeClr val="accent1"/>
              </a:buClr>
              <a:buSzPts val="2000"/>
              <a:buFont typeface="Arial"/>
              <a:buNone/>
            </a:pPr>
            <a:r>
              <a:t/>
            </a:r>
            <a:endParaRPr b="1" sz="2800">
              <a:solidFill>
                <a:schemeClr val="lt1"/>
              </a:solidFill>
              <a:latin typeface="Calibri"/>
              <a:ea typeface="Calibri"/>
              <a:cs typeface="Calibri"/>
              <a:sym typeface="Calibri"/>
            </a:endParaRPr>
          </a:p>
          <a:p>
            <a:pPr indent="0" lvl="0" marL="0" marR="0" rtl="0" algn="l">
              <a:lnSpc>
                <a:spcPct val="90000"/>
              </a:lnSpc>
              <a:spcBef>
                <a:spcPts val="0"/>
              </a:spcBef>
              <a:spcAft>
                <a:spcPts val="0"/>
              </a:spcAft>
              <a:buClr>
                <a:schemeClr val="accent1"/>
              </a:buClr>
              <a:buSzPts val="2000"/>
              <a:buFont typeface="Arial"/>
              <a:buNone/>
            </a:pPr>
            <a:r>
              <a:t/>
            </a:r>
            <a:endParaRPr b="1" sz="2800">
              <a:solidFill>
                <a:schemeClr val="lt1"/>
              </a:solidFill>
              <a:latin typeface="Calibri"/>
              <a:ea typeface="Calibri"/>
              <a:cs typeface="Calibri"/>
              <a:sym typeface="Calibri"/>
            </a:endParaRPr>
          </a:p>
          <a:p>
            <a:pPr indent="0" lvl="0" marL="0" marR="0" rtl="0" algn="l">
              <a:lnSpc>
                <a:spcPct val="90000"/>
              </a:lnSpc>
              <a:spcBef>
                <a:spcPts val="0"/>
              </a:spcBef>
              <a:spcAft>
                <a:spcPts val="0"/>
              </a:spcAft>
              <a:buClr>
                <a:schemeClr val="accent1"/>
              </a:buClr>
              <a:buSzPts val="2000"/>
              <a:buFont typeface="Arial"/>
              <a:buNone/>
            </a:pPr>
            <a:r>
              <a:t/>
            </a:r>
            <a:endParaRPr b="1" sz="2800">
              <a:solidFill>
                <a:schemeClr val="lt1"/>
              </a:solidFill>
              <a:latin typeface="Calibri"/>
              <a:ea typeface="Calibri"/>
              <a:cs typeface="Calibri"/>
              <a:sym typeface="Calibri"/>
            </a:endParaRPr>
          </a:p>
          <a:p>
            <a:pPr indent="0" lvl="0" marL="0" marR="0" rtl="0" algn="l">
              <a:lnSpc>
                <a:spcPct val="90000"/>
              </a:lnSpc>
              <a:spcBef>
                <a:spcPts val="0"/>
              </a:spcBef>
              <a:spcAft>
                <a:spcPts val="0"/>
              </a:spcAft>
              <a:buClr>
                <a:schemeClr val="accent1"/>
              </a:buClr>
              <a:buSzPts val="2000"/>
              <a:buFont typeface="Arial"/>
              <a:buNone/>
            </a:pPr>
            <a:r>
              <a:t/>
            </a:r>
            <a:endParaRPr b="1" sz="2800">
              <a:solidFill>
                <a:schemeClr val="lt1"/>
              </a:solidFill>
              <a:latin typeface="Calibri"/>
              <a:ea typeface="Calibri"/>
              <a:cs typeface="Calibri"/>
              <a:sym typeface="Calibri"/>
            </a:endParaRPr>
          </a:p>
          <a:p>
            <a:pPr indent="0" lvl="0" marL="0" marR="0" rtl="0" algn="l">
              <a:lnSpc>
                <a:spcPct val="90000"/>
              </a:lnSpc>
              <a:spcBef>
                <a:spcPts val="0"/>
              </a:spcBef>
              <a:spcAft>
                <a:spcPts val="0"/>
              </a:spcAft>
              <a:buClr>
                <a:schemeClr val="accent1"/>
              </a:buClr>
              <a:buSzPts val="2000"/>
              <a:buFont typeface="Arial"/>
              <a:buNone/>
            </a:pPr>
            <a:r>
              <a:rPr b="1" lang="en-US" sz="2800">
                <a:solidFill>
                  <a:schemeClr val="lt1"/>
                </a:solidFill>
                <a:latin typeface="Calibri"/>
                <a:ea typeface="Calibri"/>
                <a:cs typeface="Calibri"/>
                <a:sym typeface="Calibri"/>
              </a:rPr>
              <a:t>14 Schools</a:t>
            </a:r>
            <a:endParaRPr sz="1500"/>
          </a:p>
        </p:txBody>
      </p:sp>
      <p:sp>
        <p:nvSpPr>
          <p:cNvPr id="213" name="Google Shape;213;p23"/>
          <p:cNvSpPr txBox="1"/>
          <p:nvPr/>
        </p:nvSpPr>
        <p:spPr>
          <a:xfrm>
            <a:off x="3558918" y="3418863"/>
            <a:ext cx="2028900" cy="1741500"/>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chemeClr val="accent1"/>
              </a:buClr>
              <a:buSzPts val="2000"/>
              <a:buFont typeface="Arial"/>
              <a:buNone/>
            </a:pPr>
            <a:r>
              <a:rPr b="1" lang="en-US" sz="2300">
                <a:solidFill>
                  <a:schemeClr val="lt1"/>
                </a:solidFill>
                <a:latin typeface="Calibri"/>
                <a:ea typeface="Calibri"/>
                <a:cs typeface="Calibri"/>
                <a:sym typeface="Calibri"/>
              </a:rPr>
              <a:t>8 High Schools</a:t>
            </a:r>
            <a:endParaRPr sz="1500"/>
          </a:p>
          <a:p>
            <a:pPr indent="0" lvl="0" marL="0" marR="0" rtl="0" algn="l">
              <a:lnSpc>
                <a:spcPct val="90000"/>
              </a:lnSpc>
              <a:spcBef>
                <a:spcPts val="0"/>
              </a:spcBef>
              <a:spcAft>
                <a:spcPts val="0"/>
              </a:spcAft>
              <a:buClr>
                <a:schemeClr val="accent1"/>
              </a:buClr>
              <a:buSzPts val="2000"/>
              <a:buFont typeface="Arial"/>
              <a:buNone/>
            </a:pPr>
            <a:r>
              <a:rPr b="1" lang="en-US" sz="2300">
                <a:solidFill>
                  <a:schemeClr val="lt1"/>
                </a:solidFill>
                <a:latin typeface="Calibri"/>
                <a:ea typeface="Calibri"/>
                <a:cs typeface="Calibri"/>
                <a:sym typeface="Calibri"/>
              </a:rPr>
              <a:t>2 Alternative</a:t>
            </a:r>
            <a:endParaRPr sz="1500"/>
          </a:p>
          <a:p>
            <a:pPr indent="0" lvl="0" marL="0" marR="0" rtl="0" algn="l">
              <a:lnSpc>
                <a:spcPct val="90000"/>
              </a:lnSpc>
              <a:spcBef>
                <a:spcPts val="0"/>
              </a:spcBef>
              <a:spcAft>
                <a:spcPts val="0"/>
              </a:spcAft>
              <a:buClr>
                <a:schemeClr val="accent1"/>
              </a:buClr>
              <a:buSzPts val="2000"/>
              <a:buFont typeface="Arial"/>
              <a:buNone/>
            </a:pPr>
            <a:r>
              <a:rPr b="1" lang="en-US" sz="2300">
                <a:solidFill>
                  <a:schemeClr val="lt1"/>
                </a:solidFill>
                <a:latin typeface="Calibri"/>
                <a:ea typeface="Calibri"/>
                <a:cs typeface="Calibri"/>
                <a:sym typeface="Calibri"/>
              </a:rPr>
              <a:t>2 Early College</a:t>
            </a:r>
            <a:endParaRPr sz="1500"/>
          </a:p>
          <a:p>
            <a:pPr indent="0" lvl="0" marL="0" marR="0" rtl="0" algn="l">
              <a:lnSpc>
                <a:spcPct val="90000"/>
              </a:lnSpc>
              <a:spcBef>
                <a:spcPts val="0"/>
              </a:spcBef>
              <a:spcAft>
                <a:spcPts val="0"/>
              </a:spcAft>
              <a:buClr>
                <a:schemeClr val="accent1"/>
              </a:buClr>
              <a:buSzPts val="2000"/>
              <a:buFont typeface="Arial"/>
              <a:buNone/>
            </a:pPr>
            <a:r>
              <a:rPr b="1" lang="en-US" sz="2300">
                <a:solidFill>
                  <a:schemeClr val="lt1"/>
                </a:solidFill>
                <a:latin typeface="Calibri"/>
                <a:ea typeface="Calibri"/>
                <a:cs typeface="Calibri"/>
                <a:sym typeface="Calibri"/>
              </a:rPr>
              <a:t>2 Independent Charters</a:t>
            </a:r>
            <a:endParaRPr b="1" sz="2000">
              <a:solidFill>
                <a:schemeClr val="lt1"/>
              </a:solidFill>
              <a:latin typeface="Calibri"/>
              <a:ea typeface="Calibri"/>
              <a:cs typeface="Calibri"/>
              <a:sym typeface="Calibri"/>
            </a:endParaRPr>
          </a:p>
        </p:txBody>
      </p:sp>
      <p:sp>
        <p:nvSpPr>
          <p:cNvPr id="214" name="Google Shape;214;p23"/>
          <p:cNvSpPr txBox="1"/>
          <p:nvPr/>
        </p:nvSpPr>
        <p:spPr>
          <a:xfrm>
            <a:off x="6037432" y="1574651"/>
            <a:ext cx="2589300" cy="1075200"/>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chemeClr val="accent1"/>
              </a:buClr>
              <a:buSzPts val="2000"/>
              <a:buFont typeface="Arial"/>
              <a:buNone/>
            </a:pPr>
            <a:r>
              <a:t/>
            </a:r>
            <a:endParaRPr b="1" sz="2800">
              <a:solidFill>
                <a:schemeClr val="lt1"/>
              </a:solidFill>
              <a:latin typeface="Calibri"/>
              <a:ea typeface="Calibri"/>
              <a:cs typeface="Calibri"/>
              <a:sym typeface="Calibri"/>
            </a:endParaRPr>
          </a:p>
          <a:p>
            <a:pPr indent="0" lvl="0" marL="0" marR="0" rtl="0" algn="l">
              <a:lnSpc>
                <a:spcPct val="90000"/>
              </a:lnSpc>
              <a:spcBef>
                <a:spcPts val="0"/>
              </a:spcBef>
              <a:spcAft>
                <a:spcPts val="0"/>
              </a:spcAft>
              <a:buClr>
                <a:schemeClr val="accent1"/>
              </a:buClr>
              <a:buSzPts val="2000"/>
              <a:buFont typeface="Arial"/>
              <a:buNone/>
            </a:pPr>
            <a:r>
              <a:t/>
            </a:r>
            <a:endParaRPr b="1" sz="2800">
              <a:solidFill>
                <a:schemeClr val="lt1"/>
              </a:solidFill>
              <a:latin typeface="Calibri"/>
              <a:ea typeface="Calibri"/>
              <a:cs typeface="Calibri"/>
              <a:sym typeface="Calibri"/>
            </a:endParaRPr>
          </a:p>
          <a:p>
            <a:pPr indent="0" lvl="0" marL="0" marR="0" rtl="0" algn="l">
              <a:lnSpc>
                <a:spcPct val="90000"/>
              </a:lnSpc>
              <a:spcBef>
                <a:spcPts val="0"/>
              </a:spcBef>
              <a:spcAft>
                <a:spcPts val="0"/>
              </a:spcAft>
              <a:buClr>
                <a:schemeClr val="accent1"/>
              </a:buClr>
              <a:buSzPts val="2000"/>
              <a:buFont typeface="Arial"/>
              <a:buNone/>
            </a:pPr>
            <a:r>
              <a:t/>
            </a:r>
            <a:endParaRPr b="1" sz="2800">
              <a:solidFill>
                <a:schemeClr val="lt1"/>
              </a:solidFill>
              <a:latin typeface="Calibri"/>
              <a:ea typeface="Calibri"/>
              <a:cs typeface="Calibri"/>
              <a:sym typeface="Calibri"/>
            </a:endParaRPr>
          </a:p>
          <a:p>
            <a:pPr indent="0" lvl="0" marL="0" marR="0" rtl="0" algn="l">
              <a:lnSpc>
                <a:spcPct val="90000"/>
              </a:lnSpc>
              <a:spcBef>
                <a:spcPts val="0"/>
              </a:spcBef>
              <a:spcAft>
                <a:spcPts val="0"/>
              </a:spcAft>
              <a:buClr>
                <a:schemeClr val="accent1"/>
              </a:buClr>
              <a:buSzPts val="2000"/>
              <a:buFont typeface="Arial"/>
              <a:buNone/>
            </a:pPr>
            <a:r>
              <a:rPr b="1" lang="en-US" sz="2800">
                <a:solidFill>
                  <a:schemeClr val="lt1"/>
                </a:solidFill>
                <a:latin typeface="Calibri"/>
                <a:ea typeface="Calibri"/>
                <a:cs typeface="Calibri"/>
                <a:sym typeface="Calibri"/>
              </a:rPr>
              <a:t>22000 +</a:t>
            </a:r>
            <a:endParaRPr sz="1500"/>
          </a:p>
          <a:p>
            <a:pPr indent="0" lvl="0" marL="0" marR="0" rtl="0" algn="l">
              <a:lnSpc>
                <a:spcPct val="90000"/>
              </a:lnSpc>
              <a:spcBef>
                <a:spcPts val="0"/>
              </a:spcBef>
              <a:spcAft>
                <a:spcPts val="0"/>
              </a:spcAft>
              <a:buClr>
                <a:schemeClr val="accent1"/>
              </a:buClr>
              <a:buSzPts val="2000"/>
              <a:buFont typeface="Arial"/>
              <a:buNone/>
            </a:pPr>
            <a:r>
              <a:rPr b="1" lang="en-US" sz="2800">
                <a:solidFill>
                  <a:schemeClr val="lt1"/>
                </a:solidFill>
                <a:latin typeface="Calibri"/>
                <a:ea typeface="Calibri"/>
                <a:cs typeface="Calibri"/>
                <a:sym typeface="Calibri"/>
              </a:rPr>
              <a:t>        Students</a:t>
            </a:r>
            <a:endParaRPr sz="1500"/>
          </a:p>
        </p:txBody>
      </p:sp>
      <p:sp>
        <p:nvSpPr>
          <p:cNvPr id="215" name="Google Shape;215;p23"/>
          <p:cNvSpPr txBox="1"/>
          <p:nvPr/>
        </p:nvSpPr>
        <p:spPr>
          <a:xfrm>
            <a:off x="6308822" y="3418877"/>
            <a:ext cx="1822800" cy="1741500"/>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chemeClr val="accent1"/>
              </a:buClr>
              <a:buSzPts val="2000"/>
              <a:buFont typeface="Arial"/>
              <a:buNone/>
            </a:pPr>
            <a:r>
              <a:rPr b="1" lang="en-US" sz="2300">
                <a:solidFill>
                  <a:schemeClr val="lt1"/>
                </a:solidFill>
                <a:latin typeface="Calibri"/>
                <a:ea typeface="Calibri"/>
                <a:cs typeface="Calibri"/>
                <a:sym typeface="Calibri"/>
              </a:rPr>
              <a:t>Title 1 District</a:t>
            </a:r>
            <a:endParaRPr sz="1500"/>
          </a:p>
          <a:p>
            <a:pPr indent="0" lvl="0" marL="0" marR="0" rtl="0" algn="l">
              <a:lnSpc>
                <a:spcPct val="90000"/>
              </a:lnSpc>
              <a:spcBef>
                <a:spcPts val="0"/>
              </a:spcBef>
              <a:spcAft>
                <a:spcPts val="0"/>
              </a:spcAft>
              <a:buClr>
                <a:schemeClr val="accent1"/>
              </a:buClr>
              <a:buSzPts val="2000"/>
              <a:buFont typeface="Arial"/>
              <a:buNone/>
            </a:pPr>
            <a:r>
              <a:rPr b="1" lang="en-US" sz="2300">
                <a:solidFill>
                  <a:schemeClr val="lt1"/>
                </a:solidFill>
                <a:latin typeface="Calibri"/>
                <a:ea typeface="Calibri"/>
                <a:cs typeface="Calibri"/>
                <a:sym typeface="Calibri"/>
              </a:rPr>
              <a:t>73% SES</a:t>
            </a:r>
            <a:endParaRPr b="1" sz="2000">
              <a:solidFill>
                <a:schemeClr val="lt1"/>
              </a:solidFill>
              <a:latin typeface="Calibri"/>
              <a:ea typeface="Calibri"/>
              <a:cs typeface="Calibri"/>
              <a:sym typeface="Calibri"/>
            </a:endParaRPr>
          </a:p>
        </p:txBody>
      </p:sp>
      <p:sp>
        <p:nvSpPr>
          <p:cNvPr id="216" name="Google Shape;216;p23"/>
          <p:cNvSpPr txBox="1"/>
          <p:nvPr/>
        </p:nvSpPr>
        <p:spPr>
          <a:xfrm>
            <a:off x="8671913" y="913133"/>
            <a:ext cx="2165700" cy="1270500"/>
          </a:xfrm>
          <a:prstGeom prst="rect">
            <a:avLst/>
          </a:prstGeom>
          <a:no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chemeClr val="accent1"/>
              </a:buClr>
              <a:buSzPts val="2000"/>
              <a:buFont typeface="Arial"/>
              <a:buNone/>
            </a:pPr>
            <a:r>
              <a:rPr b="1" lang="en-US" sz="2800">
                <a:solidFill>
                  <a:schemeClr val="lt1"/>
                </a:solidFill>
                <a:latin typeface="Calibri"/>
                <a:ea typeface="Calibri"/>
                <a:cs typeface="Calibri"/>
                <a:sym typeface="Calibri"/>
              </a:rPr>
              <a:t>           </a:t>
            </a:r>
            <a:endParaRPr sz="1500"/>
          </a:p>
          <a:p>
            <a:pPr indent="0" lvl="0" marL="0" marR="0" rtl="0" algn="ctr">
              <a:lnSpc>
                <a:spcPct val="90000"/>
              </a:lnSpc>
              <a:spcBef>
                <a:spcPts val="0"/>
              </a:spcBef>
              <a:spcAft>
                <a:spcPts val="0"/>
              </a:spcAft>
              <a:buClr>
                <a:schemeClr val="accent1"/>
              </a:buClr>
              <a:buSzPts val="2000"/>
              <a:buFont typeface="Arial"/>
              <a:buNone/>
            </a:pPr>
            <a:r>
              <a:rPr b="1" lang="en-US" sz="2800">
                <a:solidFill>
                  <a:schemeClr val="lt1"/>
                </a:solidFill>
                <a:latin typeface="Calibri"/>
                <a:ea typeface="Calibri"/>
                <a:cs typeface="Calibri"/>
                <a:sym typeface="Calibri"/>
              </a:rPr>
              <a:t>          </a:t>
            </a:r>
            <a:endParaRPr b="1" sz="2800">
              <a:solidFill>
                <a:schemeClr val="lt1"/>
              </a:solidFill>
              <a:latin typeface="Calibri"/>
              <a:ea typeface="Calibri"/>
              <a:cs typeface="Calibri"/>
              <a:sym typeface="Calibri"/>
            </a:endParaRPr>
          </a:p>
          <a:p>
            <a:pPr indent="0" lvl="0" marL="0" marR="0" rtl="0" algn="ctr">
              <a:lnSpc>
                <a:spcPct val="90000"/>
              </a:lnSpc>
              <a:spcBef>
                <a:spcPts val="0"/>
              </a:spcBef>
              <a:spcAft>
                <a:spcPts val="0"/>
              </a:spcAft>
              <a:buClr>
                <a:schemeClr val="accent1"/>
              </a:buClr>
              <a:buSzPts val="2000"/>
              <a:buFont typeface="Arial"/>
              <a:buNone/>
            </a:pPr>
            <a:r>
              <a:t/>
            </a:r>
            <a:endParaRPr b="1" sz="2800">
              <a:solidFill>
                <a:schemeClr val="lt1"/>
              </a:solidFill>
              <a:latin typeface="Calibri"/>
              <a:ea typeface="Calibri"/>
              <a:cs typeface="Calibri"/>
              <a:sym typeface="Calibri"/>
            </a:endParaRPr>
          </a:p>
          <a:p>
            <a:pPr indent="0" lvl="0" marL="0" marR="0" rtl="0" algn="ctr">
              <a:lnSpc>
                <a:spcPct val="90000"/>
              </a:lnSpc>
              <a:spcBef>
                <a:spcPts val="0"/>
              </a:spcBef>
              <a:spcAft>
                <a:spcPts val="0"/>
              </a:spcAft>
              <a:buClr>
                <a:schemeClr val="accent1"/>
              </a:buClr>
              <a:buSzPts val="2000"/>
              <a:buFont typeface="Arial"/>
              <a:buNone/>
            </a:pPr>
            <a:r>
              <a:t/>
            </a:r>
            <a:endParaRPr b="1" sz="2800">
              <a:solidFill>
                <a:schemeClr val="lt1"/>
              </a:solidFill>
              <a:latin typeface="Calibri"/>
              <a:ea typeface="Calibri"/>
              <a:cs typeface="Calibri"/>
              <a:sym typeface="Calibri"/>
            </a:endParaRPr>
          </a:p>
          <a:p>
            <a:pPr indent="0" lvl="0" marL="0" marR="0" rtl="0" algn="ctr">
              <a:lnSpc>
                <a:spcPct val="90000"/>
              </a:lnSpc>
              <a:spcBef>
                <a:spcPts val="0"/>
              </a:spcBef>
              <a:spcAft>
                <a:spcPts val="0"/>
              </a:spcAft>
              <a:buClr>
                <a:schemeClr val="accent1"/>
              </a:buClr>
              <a:buSzPts val="2000"/>
              <a:buFont typeface="Arial"/>
              <a:buNone/>
            </a:pPr>
            <a:r>
              <a:t/>
            </a:r>
            <a:endParaRPr b="1" sz="2800">
              <a:solidFill>
                <a:schemeClr val="lt1"/>
              </a:solidFill>
              <a:latin typeface="Calibri"/>
              <a:ea typeface="Calibri"/>
              <a:cs typeface="Calibri"/>
              <a:sym typeface="Calibri"/>
            </a:endParaRPr>
          </a:p>
          <a:p>
            <a:pPr indent="0" lvl="0" marL="0" marR="0" rtl="0" algn="ctr">
              <a:lnSpc>
                <a:spcPct val="90000"/>
              </a:lnSpc>
              <a:spcBef>
                <a:spcPts val="0"/>
              </a:spcBef>
              <a:spcAft>
                <a:spcPts val="0"/>
              </a:spcAft>
              <a:buClr>
                <a:schemeClr val="accent1"/>
              </a:buClr>
              <a:buSzPts val="2000"/>
              <a:buFont typeface="Arial"/>
              <a:buNone/>
            </a:pPr>
            <a:r>
              <a:t/>
            </a:r>
            <a:endParaRPr b="1" sz="2800">
              <a:solidFill>
                <a:schemeClr val="lt1"/>
              </a:solidFill>
              <a:latin typeface="Calibri"/>
              <a:ea typeface="Calibri"/>
              <a:cs typeface="Calibri"/>
              <a:sym typeface="Calibri"/>
            </a:endParaRPr>
          </a:p>
          <a:p>
            <a:pPr indent="0" lvl="0" marL="0" marR="0" rtl="0" algn="ctr">
              <a:lnSpc>
                <a:spcPct val="90000"/>
              </a:lnSpc>
              <a:spcBef>
                <a:spcPts val="0"/>
              </a:spcBef>
              <a:spcAft>
                <a:spcPts val="0"/>
              </a:spcAft>
              <a:buClr>
                <a:schemeClr val="accent1"/>
              </a:buClr>
              <a:buSzPts val="2000"/>
              <a:buFont typeface="Arial"/>
              <a:buNone/>
            </a:pPr>
            <a:r>
              <a:t/>
            </a:r>
            <a:endParaRPr b="1" sz="2800">
              <a:solidFill>
                <a:schemeClr val="lt1"/>
              </a:solidFill>
              <a:latin typeface="Calibri"/>
              <a:ea typeface="Calibri"/>
              <a:cs typeface="Calibri"/>
              <a:sym typeface="Calibri"/>
            </a:endParaRPr>
          </a:p>
          <a:p>
            <a:pPr indent="0" lvl="0" marL="0" marR="0" rtl="0" algn="ctr">
              <a:lnSpc>
                <a:spcPct val="90000"/>
              </a:lnSpc>
              <a:spcBef>
                <a:spcPts val="0"/>
              </a:spcBef>
              <a:spcAft>
                <a:spcPts val="0"/>
              </a:spcAft>
              <a:buClr>
                <a:schemeClr val="accent1"/>
              </a:buClr>
              <a:buSzPts val="2000"/>
              <a:buFont typeface="Arial"/>
              <a:buNone/>
            </a:pPr>
            <a:r>
              <a:t/>
            </a:r>
            <a:endParaRPr b="1" sz="2800">
              <a:solidFill>
                <a:schemeClr val="lt1"/>
              </a:solidFill>
              <a:latin typeface="Calibri"/>
              <a:ea typeface="Calibri"/>
              <a:cs typeface="Calibri"/>
              <a:sym typeface="Calibri"/>
            </a:endParaRPr>
          </a:p>
          <a:p>
            <a:pPr indent="0" lvl="0" marL="0" marR="0" rtl="0" algn="ctr">
              <a:lnSpc>
                <a:spcPct val="90000"/>
              </a:lnSpc>
              <a:spcBef>
                <a:spcPts val="0"/>
              </a:spcBef>
              <a:spcAft>
                <a:spcPts val="0"/>
              </a:spcAft>
              <a:buClr>
                <a:schemeClr val="accent1"/>
              </a:buClr>
              <a:buSzPts val="2000"/>
              <a:buFont typeface="Arial"/>
              <a:buNone/>
            </a:pPr>
            <a:r>
              <a:t/>
            </a:r>
            <a:endParaRPr b="1" sz="2800">
              <a:solidFill>
                <a:schemeClr val="lt1"/>
              </a:solidFill>
              <a:latin typeface="Calibri"/>
              <a:ea typeface="Calibri"/>
              <a:cs typeface="Calibri"/>
              <a:sym typeface="Calibri"/>
            </a:endParaRPr>
          </a:p>
          <a:p>
            <a:pPr indent="0" lvl="0" marL="0" marR="0" rtl="0" algn="ctr">
              <a:lnSpc>
                <a:spcPct val="90000"/>
              </a:lnSpc>
              <a:spcBef>
                <a:spcPts val="0"/>
              </a:spcBef>
              <a:spcAft>
                <a:spcPts val="0"/>
              </a:spcAft>
              <a:buClr>
                <a:schemeClr val="accent1"/>
              </a:buClr>
              <a:buSzPts val="2000"/>
              <a:buFont typeface="Arial"/>
              <a:buNone/>
            </a:pPr>
            <a:r>
              <a:t/>
            </a:r>
            <a:endParaRPr b="1" sz="2800">
              <a:solidFill>
                <a:schemeClr val="lt1"/>
              </a:solidFill>
              <a:latin typeface="Calibri"/>
              <a:ea typeface="Calibri"/>
              <a:cs typeface="Calibri"/>
              <a:sym typeface="Calibri"/>
            </a:endParaRPr>
          </a:p>
          <a:p>
            <a:pPr indent="0" lvl="0" marL="0" marR="0" rtl="0" algn="ctr">
              <a:lnSpc>
                <a:spcPct val="90000"/>
              </a:lnSpc>
              <a:spcBef>
                <a:spcPts val="0"/>
              </a:spcBef>
              <a:spcAft>
                <a:spcPts val="0"/>
              </a:spcAft>
              <a:buClr>
                <a:schemeClr val="accent1"/>
              </a:buClr>
              <a:buSzPts val="2000"/>
              <a:buFont typeface="Arial"/>
              <a:buNone/>
            </a:pPr>
            <a:r>
              <a:rPr b="1" lang="en-US" sz="2800">
                <a:solidFill>
                  <a:schemeClr val="lt1"/>
                </a:solidFill>
                <a:latin typeface="Calibri"/>
                <a:ea typeface="Calibri"/>
                <a:cs typeface="Calibri"/>
                <a:sym typeface="Calibri"/>
              </a:rPr>
              <a:t>208</a:t>
            </a:r>
            <a:endParaRPr b="1" sz="2800">
              <a:solidFill>
                <a:schemeClr val="lt1"/>
              </a:solidFill>
              <a:latin typeface="Calibri"/>
              <a:ea typeface="Calibri"/>
              <a:cs typeface="Calibri"/>
              <a:sym typeface="Calibri"/>
            </a:endParaRPr>
          </a:p>
          <a:p>
            <a:pPr indent="0" lvl="0" marL="0" marR="0" rtl="0" algn="ctr">
              <a:lnSpc>
                <a:spcPct val="90000"/>
              </a:lnSpc>
              <a:spcBef>
                <a:spcPts val="0"/>
              </a:spcBef>
              <a:spcAft>
                <a:spcPts val="0"/>
              </a:spcAft>
              <a:buClr>
                <a:schemeClr val="accent1"/>
              </a:buClr>
              <a:buSzPts val="2000"/>
              <a:buFont typeface="Arial"/>
              <a:buNone/>
            </a:pPr>
            <a:r>
              <a:rPr b="1" lang="en-US" sz="2800">
                <a:solidFill>
                  <a:schemeClr val="lt1"/>
                </a:solidFill>
                <a:latin typeface="Calibri"/>
                <a:ea typeface="Calibri"/>
                <a:cs typeface="Calibri"/>
                <a:sym typeface="Calibri"/>
              </a:rPr>
              <a:t>McKinney Vento- Youth</a:t>
            </a:r>
            <a:endParaRPr b="1" sz="2800">
              <a:solidFill>
                <a:schemeClr val="lt1"/>
              </a:solidFill>
              <a:latin typeface="Calibri"/>
              <a:ea typeface="Calibri"/>
              <a:cs typeface="Calibri"/>
              <a:sym typeface="Calibri"/>
            </a:endParaRPr>
          </a:p>
          <a:p>
            <a:pPr indent="0" lvl="0" marL="0" marR="0" rtl="0" algn="ctr">
              <a:lnSpc>
                <a:spcPct val="90000"/>
              </a:lnSpc>
              <a:spcBef>
                <a:spcPts val="0"/>
              </a:spcBef>
              <a:spcAft>
                <a:spcPts val="0"/>
              </a:spcAft>
              <a:buClr>
                <a:schemeClr val="accent1"/>
              </a:buClr>
              <a:buSzPts val="2000"/>
              <a:buFont typeface="Arial"/>
              <a:buNone/>
            </a:pPr>
            <a:r>
              <a:rPr b="1" lang="en-US" sz="2800">
                <a:solidFill>
                  <a:schemeClr val="lt1"/>
                </a:solidFill>
                <a:latin typeface="Calibri"/>
                <a:ea typeface="Calibri"/>
                <a:cs typeface="Calibri"/>
                <a:sym typeface="Calibri"/>
              </a:rPr>
              <a:t>1%</a:t>
            </a:r>
            <a:endParaRPr b="1" sz="2800">
              <a:solidFill>
                <a:schemeClr val="lt1"/>
              </a:solidFill>
              <a:latin typeface="Calibri"/>
              <a:ea typeface="Calibri"/>
              <a:cs typeface="Calibri"/>
              <a:sym typeface="Calibri"/>
            </a:endParaRPr>
          </a:p>
          <a:p>
            <a:pPr indent="0" lvl="0" marL="0" marR="0" rtl="0" algn="ctr">
              <a:lnSpc>
                <a:spcPct val="90000"/>
              </a:lnSpc>
              <a:spcBef>
                <a:spcPts val="0"/>
              </a:spcBef>
              <a:spcAft>
                <a:spcPts val="0"/>
              </a:spcAft>
              <a:buClr>
                <a:schemeClr val="accent1"/>
              </a:buClr>
              <a:buSzPts val="2000"/>
              <a:buFont typeface="Arial"/>
              <a:buNone/>
            </a:pPr>
            <a:r>
              <a:t/>
            </a:r>
            <a:endParaRPr b="1" sz="2800">
              <a:solidFill>
                <a:schemeClr val="lt1"/>
              </a:solidFill>
              <a:latin typeface="Calibri"/>
              <a:ea typeface="Calibri"/>
              <a:cs typeface="Calibri"/>
              <a:sym typeface="Calibri"/>
            </a:endParaRPr>
          </a:p>
          <a:p>
            <a:pPr indent="0" lvl="0" marL="0" marR="0" rtl="0" algn="ctr">
              <a:lnSpc>
                <a:spcPct val="90000"/>
              </a:lnSpc>
              <a:spcBef>
                <a:spcPts val="0"/>
              </a:spcBef>
              <a:spcAft>
                <a:spcPts val="0"/>
              </a:spcAft>
              <a:buClr>
                <a:schemeClr val="accent1"/>
              </a:buClr>
              <a:buSzPts val="2000"/>
              <a:buFont typeface="Arial"/>
              <a:buNone/>
            </a:pPr>
            <a:r>
              <a:t/>
            </a:r>
            <a:endParaRPr b="1" sz="2800">
              <a:solidFill>
                <a:schemeClr val="lt1"/>
              </a:solidFill>
              <a:latin typeface="Calibri"/>
              <a:ea typeface="Calibri"/>
              <a:cs typeface="Calibri"/>
              <a:sym typeface="Calibri"/>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