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4EE"/>
    <a:srgbClr val="EFE5F7"/>
    <a:srgbClr val="D3B5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E5CE-7792-4AE0-9D62-F17225276E5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78AC-F92D-41C2-A99C-99C11036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49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E5CE-7792-4AE0-9D62-F17225276E5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78AC-F92D-41C2-A99C-99C11036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2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E5CE-7792-4AE0-9D62-F17225276E5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78AC-F92D-41C2-A99C-99C11036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41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E5CE-7792-4AE0-9D62-F17225276E5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78AC-F92D-41C2-A99C-99C11036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73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E5CE-7792-4AE0-9D62-F17225276E5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78AC-F92D-41C2-A99C-99C11036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6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E5CE-7792-4AE0-9D62-F17225276E5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78AC-F92D-41C2-A99C-99C11036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0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E5CE-7792-4AE0-9D62-F17225276E5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78AC-F92D-41C2-A99C-99C11036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E5CE-7792-4AE0-9D62-F17225276E5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78AC-F92D-41C2-A99C-99C11036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9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E5CE-7792-4AE0-9D62-F17225276E5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78AC-F92D-41C2-A99C-99C11036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17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E5CE-7792-4AE0-9D62-F17225276E5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78AC-F92D-41C2-A99C-99C11036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1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E5CE-7792-4AE0-9D62-F17225276E5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78AC-F92D-41C2-A99C-99C11036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E5CE-7792-4AE0-9D62-F17225276E5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678AC-F92D-41C2-A99C-99C11036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5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954166"/>
              </p:ext>
            </p:extLst>
          </p:nvPr>
        </p:nvGraphicFramePr>
        <p:xfrm>
          <a:off x="294198" y="936445"/>
          <a:ext cx="6042992" cy="363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034">
                  <a:extLst>
                    <a:ext uri="{9D8B030D-6E8A-4147-A177-3AD203B41FA5}">
                      <a16:colId xmlns:a16="http://schemas.microsoft.com/office/drawing/2014/main" val="1597430223"/>
                    </a:ext>
                  </a:extLst>
                </a:gridCol>
                <a:gridCol w="4109958">
                  <a:extLst>
                    <a:ext uri="{9D8B030D-6E8A-4147-A177-3AD203B41FA5}">
                      <a16:colId xmlns:a16="http://schemas.microsoft.com/office/drawing/2014/main" val="2721720887"/>
                    </a:ext>
                  </a:extLst>
                </a:gridCol>
              </a:tblGrid>
              <a:tr h="36325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Alumni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$10 / Month    $50 / 6 Months    $90 / Year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69285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186571"/>
              </p:ext>
            </p:extLst>
          </p:nvPr>
        </p:nvGraphicFramePr>
        <p:xfrm>
          <a:off x="294198" y="1322849"/>
          <a:ext cx="6042992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2067">
                  <a:extLst>
                    <a:ext uri="{9D8B030D-6E8A-4147-A177-3AD203B41FA5}">
                      <a16:colId xmlns:a16="http://schemas.microsoft.com/office/drawing/2014/main" val="1597430223"/>
                    </a:ext>
                  </a:extLst>
                </a:gridCol>
                <a:gridCol w="4100925">
                  <a:extLst>
                    <a:ext uri="{9D8B030D-6E8A-4147-A177-3AD203B41FA5}">
                      <a16:colId xmlns:a16="http://schemas.microsoft.com/office/drawing/2014/main" val="2721720887"/>
                    </a:ext>
                  </a:extLst>
                </a:gridCol>
              </a:tblGrid>
              <a:tr h="29371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Alumni Family of 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$20 / Month    $90 / 6 Months    $140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/ Year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69285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391032"/>
              </p:ext>
            </p:extLst>
          </p:nvPr>
        </p:nvGraphicFramePr>
        <p:xfrm>
          <a:off x="294198" y="2144615"/>
          <a:ext cx="6042992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033">
                  <a:extLst>
                    <a:ext uri="{9D8B030D-6E8A-4147-A177-3AD203B41FA5}">
                      <a16:colId xmlns:a16="http://schemas.microsoft.com/office/drawing/2014/main" val="1597430223"/>
                    </a:ext>
                  </a:extLst>
                </a:gridCol>
                <a:gridCol w="4109959">
                  <a:extLst>
                    <a:ext uri="{9D8B030D-6E8A-4147-A177-3AD203B41FA5}">
                      <a16:colId xmlns:a16="http://schemas.microsoft.com/office/drawing/2014/main" val="2721720887"/>
                    </a:ext>
                  </a:extLst>
                </a:gridCol>
              </a:tblGrid>
              <a:tr h="279112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Senior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$15 / Month    $90 / 6 Months    $180 / Year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69285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604053"/>
              </p:ext>
            </p:extLst>
          </p:nvPr>
        </p:nvGraphicFramePr>
        <p:xfrm>
          <a:off x="294198" y="2387107"/>
          <a:ext cx="6042992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034">
                  <a:extLst>
                    <a:ext uri="{9D8B030D-6E8A-4147-A177-3AD203B41FA5}">
                      <a16:colId xmlns:a16="http://schemas.microsoft.com/office/drawing/2014/main" val="1597430223"/>
                    </a:ext>
                  </a:extLst>
                </a:gridCol>
                <a:gridCol w="4109958">
                  <a:extLst>
                    <a:ext uri="{9D8B030D-6E8A-4147-A177-3AD203B41FA5}">
                      <a16:colId xmlns:a16="http://schemas.microsoft.com/office/drawing/2014/main" val="2721720887"/>
                    </a:ext>
                  </a:extLst>
                </a:gridCol>
              </a:tblGrid>
              <a:tr h="260891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Senior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Couple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$25 / Month    $150 / 6 Months    $300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/ Year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692855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153439"/>
              </p:ext>
            </p:extLst>
          </p:nvPr>
        </p:nvGraphicFramePr>
        <p:xfrm>
          <a:off x="325823" y="3077458"/>
          <a:ext cx="5979742" cy="3155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925">
                  <a:extLst>
                    <a:ext uri="{9D8B030D-6E8A-4147-A177-3AD203B41FA5}">
                      <a16:colId xmlns:a16="http://schemas.microsoft.com/office/drawing/2014/main" val="943665693"/>
                    </a:ext>
                  </a:extLst>
                </a:gridCol>
                <a:gridCol w="2091570">
                  <a:extLst>
                    <a:ext uri="{9D8B030D-6E8A-4147-A177-3AD203B41FA5}">
                      <a16:colId xmlns:a16="http://schemas.microsoft.com/office/drawing/2014/main" val="1926833492"/>
                    </a:ext>
                  </a:extLst>
                </a:gridCol>
                <a:gridCol w="1993247">
                  <a:extLst>
                    <a:ext uri="{9D8B030D-6E8A-4147-A177-3AD203B41FA5}">
                      <a16:colId xmlns:a16="http://schemas.microsoft.com/office/drawing/2014/main" val="3113370120"/>
                    </a:ext>
                  </a:extLst>
                </a:gridCol>
              </a:tblGrid>
              <a:tr h="593640">
                <a:tc>
                  <a:txBody>
                    <a:bodyPr/>
                    <a:lstStyle/>
                    <a:p>
                      <a:pPr algn="ctr"/>
                      <a:r>
                        <a:rPr lang="en-US" sz="1600" i="1" u="sng" dirty="0" smtClean="0">
                          <a:solidFill>
                            <a:schemeClr val="tx1"/>
                          </a:solidFill>
                        </a:rPr>
                        <a:t>Non-Alumni Rates</a:t>
                      </a:r>
                      <a:endParaRPr lang="en-US" sz="1600" i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City School Tax Payer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Non-City School Tax Payer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24508"/>
                  </a:ext>
                </a:extLst>
              </a:tr>
              <a:tr h="3124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Students (K-12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 grade)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$15 / month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$25</a:t>
                      </a:r>
                      <a:r>
                        <a:rPr lang="en-US" sz="1400" baseline="0" dirty="0" smtClean="0"/>
                        <a:t> / month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94244"/>
                  </a:ext>
                </a:extLst>
              </a:tr>
              <a:tr h="749861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400" dirty="0" smtClean="0"/>
                        <a:t>Single Adult (18yrs – 64yrs)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$25 / month</a:t>
                      </a:r>
                    </a:p>
                    <a:p>
                      <a:pPr algn="ctr"/>
                      <a:r>
                        <a:rPr lang="en-US" sz="1400" dirty="0" smtClean="0"/>
                        <a:t>$100 / 6 months</a:t>
                      </a:r>
                    </a:p>
                    <a:p>
                      <a:pPr algn="ctr"/>
                      <a:r>
                        <a:rPr lang="en-US" sz="1400" dirty="0" smtClean="0"/>
                        <a:t>$175</a:t>
                      </a:r>
                      <a:r>
                        <a:rPr lang="en-US" sz="1400" baseline="0" dirty="0" smtClean="0"/>
                        <a:t> / year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$45 / month</a:t>
                      </a:r>
                    </a:p>
                    <a:p>
                      <a:pPr algn="ctr"/>
                      <a:r>
                        <a:rPr lang="en-US" sz="1400" dirty="0" smtClean="0"/>
                        <a:t>$200 / 6 months</a:t>
                      </a:r>
                    </a:p>
                    <a:p>
                      <a:pPr algn="ctr"/>
                      <a:r>
                        <a:rPr lang="en-US" sz="1400" dirty="0" smtClean="0"/>
                        <a:t>$350 / year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156475"/>
                  </a:ext>
                </a:extLst>
              </a:tr>
              <a:tr h="749861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400" dirty="0" smtClean="0"/>
                        <a:t>Couple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$35 / month</a:t>
                      </a:r>
                    </a:p>
                    <a:p>
                      <a:pPr algn="ctr"/>
                      <a:r>
                        <a:rPr lang="en-US" sz="1400" dirty="0" smtClean="0"/>
                        <a:t>$150 / 6 months</a:t>
                      </a:r>
                    </a:p>
                    <a:p>
                      <a:pPr algn="ctr"/>
                      <a:r>
                        <a:rPr lang="en-US" sz="1400" dirty="0" smtClean="0"/>
                        <a:t>$250 / year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$55 / month</a:t>
                      </a:r>
                    </a:p>
                    <a:p>
                      <a:pPr algn="ctr"/>
                      <a:r>
                        <a:rPr lang="en-US" sz="1400" dirty="0" smtClean="0"/>
                        <a:t>$300 / 6 months</a:t>
                      </a:r>
                    </a:p>
                    <a:p>
                      <a:pPr algn="ctr"/>
                      <a:r>
                        <a:rPr lang="en-US" sz="1400" dirty="0" smtClean="0"/>
                        <a:t>$500 / year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682990"/>
                  </a:ext>
                </a:extLst>
              </a:tr>
              <a:tr h="749861">
                <a:tc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400" dirty="0" smtClean="0"/>
                        <a:t>Family (up</a:t>
                      </a:r>
                      <a:r>
                        <a:rPr lang="en-US" sz="1400" baseline="0" dirty="0" smtClean="0"/>
                        <a:t> to 4 members)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$40 / month</a:t>
                      </a:r>
                    </a:p>
                    <a:p>
                      <a:pPr algn="ctr"/>
                      <a:r>
                        <a:rPr lang="en-US" sz="1400" dirty="0" smtClean="0"/>
                        <a:t>$175 / 6 months</a:t>
                      </a:r>
                    </a:p>
                    <a:p>
                      <a:pPr algn="ctr"/>
                      <a:r>
                        <a:rPr lang="en-US" sz="1400" dirty="0" smtClean="0"/>
                        <a:t>$300 / year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$60 / month</a:t>
                      </a:r>
                    </a:p>
                    <a:p>
                      <a:pPr algn="ctr"/>
                      <a:r>
                        <a:rPr lang="en-US" sz="1400" dirty="0" smtClean="0"/>
                        <a:t>$350 / 6 months</a:t>
                      </a:r>
                    </a:p>
                    <a:p>
                      <a:pPr algn="ctr"/>
                      <a:r>
                        <a:rPr lang="en-US" sz="1400" dirty="0" smtClean="0"/>
                        <a:t>$600 / year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819934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19666"/>
              </p:ext>
            </p:extLst>
          </p:nvPr>
        </p:nvGraphicFramePr>
        <p:xfrm>
          <a:off x="294198" y="482139"/>
          <a:ext cx="6042992" cy="382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2992">
                  <a:extLst>
                    <a:ext uri="{9D8B030D-6E8A-4147-A177-3AD203B41FA5}">
                      <a16:colId xmlns:a16="http://schemas.microsoft.com/office/drawing/2014/main" val="2872552488"/>
                    </a:ext>
                  </a:extLst>
                </a:gridCol>
              </a:tblGrid>
              <a:tr h="382781">
                <a:tc>
                  <a:txBody>
                    <a:bodyPr/>
                    <a:lstStyle/>
                    <a:p>
                      <a:pPr algn="ctr"/>
                      <a:r>
                        <a:rPr lang="en-US" sz="1600" i="1" u="sng" dirty="0" smtClean="0">
                          <a:solidFill>
                            <a:schemeClr val="tx1"/>
                          </a:solidFill>
                        </a:rPr>
                        <a:t>Alumni of Somerset High School</a:t>
                      </a:r>
                      <a:endParaRPr lang="en-US" sz="1600" i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222778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074747"/>
              </p:ext>
            </p:extLst>
          </p:nvPr>
        </p:nvGraphicFramePr>
        <p:xfrm>
          <a:off x="294198" y="1767490"/>
          <a:ext cx="60429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2992">
                  <a:extLst>
                    <a:ext uri="{9D8B030D-6E8A-4147-A177-3AD203B41FA5}">
                      <a16:colId xmlns:a16="http://schemas.microsoft.com/office/drawing/2014/main" val="28725524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i="1" u="sng" dirty="0" smtClean="0">
                          <a:solidFill>
                            <a:schemeClr val="tx1"/>
                          </a:solidFill>
                        </a:rPr>
                        <a:t>Seniors (65+yrs old)</a:t>
                      </a:r>
                      <a:endParaRPr lang="en-US" sz="1600" i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222778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654829"/>
              </p:ext>
            </p:extLst>
          </p:nvPr>
        </p:nvGraphicFramePr>
        <p:xfrm>
          <a:off x="6742526" y="52945"/>
          <a:ext cx="5184250" cy="3323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250">
                  <a:extLst>
                    <a:ext uri="{9D8B030D-6E8A-4147-A177-3AD203B41FA5}">
                      <a16:colId xmlns:a16="http://schemas.microsoft.com/office/drawing/2014/main" val="1295621728"/>
                    </a:ext>
                  </a:extLst>
                </a:gridCol>
              </a:tblGrid>
              <a:tr h="458182">
                <a:tc>
                  <a:txBody>
                    <a:bodyPr/>
                    <a:lstStyle/>
                    <a:p>
                      <a:pPr algn="ctr"/>
                      <a:r>
                        <a:rPr lang="en-US" sz="1600" i="1" u="sng" dirty="0" smtClean="0">
                          <a:solidFill>
                            <a:schemeClr val="tx1"/>
                          </a:solidFill>
                        </a:rPr>
                        <a:t>Complimentary Memberships</a:t>
                      </a:r>
                      <a:endParaRPr lang="en-US" sz="1600" i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110582"/>
                  </a:ext>
                </a:extLst>
              </a:tr>
              <a:tr h="269033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Somerset School</a:t>
                      </a:r>
                      <a:r>
                        <a:rPr lang="en-US" sz="1400" baseline="0" dirty="0" smtClean="0"/>
                        <a:t> Faculty and Retirees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Somerset School Faculty Family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Somerset School Students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Somerset Alumni in College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Mayor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County Judge-Executive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LCRH Residents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All First Responders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baseline="0" dirty="0" smtClean="0"/>
                        <a:t>Director of Intern, Hospital Medicine and Residents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baseline="0" dirty="0" smtClean="0"/>
                        <a:t>Somerset City Employees that Pay City School Taxes</a:t>
                      </a:r>
                    </a:p>
                    <a:p>
                      <a:pPr algn="ctr"/>
                      <a:r>
                        <a:rPr lang="en-US" sz="1400" b="1" baseline="0" dirty="0" smtClean="0"/>
                        <a:t>(city employees residing in the county pay City School Tax Payer rates)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866176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667495"/>
              </p:ext>
            </p:extLst>
          </p:nvPr>
        </p:nvGraphicFramePr>
        <p:xfrm>
          <a:off x="6758247" y="3729834"/>
          <a:ext cx="5178829" cy="411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8609">
                  <a:extLst>
                    <a:ext uri="{9D8B030D-6E8A-4147-A177-3AD203B41FA5}">
                      <a16:colId xmlns:a16="http://schemas.microsoft.com/office/drawing/2014/main" val="1597430223"/>
                    </a:ext>
                  </a:extLst>
                </a:gridCol>
                <a:gridCol w="1370220">
                  <a:extLst>
                    <a:ext uri="{9D8B030D-6E8A-4147-A177-3AD203B41FA5}">
                      <a16:colId xmlns:a16="http://schemas.microsoft.com/office/drawing/2014/main" val="2721720887"/>
                    </a:ext>
                  </a:extLst>
                </a:gridCol>
              </a:tblGrid>
              <a:tr h="41175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Corporate: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10 – 19 employees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$25 / month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692855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371051"/>
              </p:ext>
            </p:extLst>
          </p:nvPr>
        </p:nvGraphicFramePr>
        <p:xfrm>
          <a:off x="6752827" y="4055291"/>
          <a:ext cx="5184249" cy="454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5021">
                  <a:extLst>
                    <a:ext uri="{9D8B030D-6E8A-4147-A177-3AD203B41FA5}">
                      <a16:colId xmlns:a16="http://schemas.microsoft.com/office/drawing/2014/main" val="1597430223"/>
                    </a:ext>
                  </a:extLst>
                </a:gridCol>
                <a:gridCol w="1359228">
                  <a:extLst>
                    <a:ext uri="{9D8B030D-6E8A-4147-A177-3AD203B41FA5}">
                      <a16:colId xmlns:a16="http://schemas.microsoft.com/office/drawing/2014/main" val="2721720887"/>
                    </a:ext>
                  </a:extLst>
                </a:gridCol>
              </a:tblGrid>
              <a:tr h="45477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Corporate: 20+ employees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$20 / month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692855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723759"/>
              </p:ext>
            </p:extLst>
          </p:nvPr>
        </p:nvGraphicFramePr>
        <p:xfrm>
          <a:off x="6752826" y="4689293"/>
          <a:ext cx="5184249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201">
                  <a:extLst>
                    <a:ext uri="{9D8B030D-6E8A-4147-A177-3AD203B41FA5}">
                      <a16:colId xmlns:a16="http://schemas.microsoft.com/office/drawing/2014/main" val="1597430223"/>
                    </a:ext>
                  </a:extLst>
                </a:gridCol>
                <a:gridCol w="2803048">
                  <a:extLst>
                    <a:ext uri="{9D8B030D-6E8A-4147-A177-3AD203B41FA5}">
                      <a16:colId xmlns:a16="http://schemas.microsoft.com/office/drawing/2014/main" val="2721720887"/>
                    </a:ext>
                  </a:extLst>
                </a:gridCol>
              </a:tblGrid>
              <a:tr h="2844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Individual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(18 - 49yrs old)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$50 / month or $400 / year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692855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853548"/>
              </p:ext>
            </p:extLst>
          </p:nvPr>
        </p:nvGraphicFramePr>
        <p:xfrm>
          <a:off x="6752826" y="3355475"/>
          <a:ext cx="5184250" cy="420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250">
                  <a:extLst>
                    <a:ext uri="{9D8B030D-6E8A-4147-A177-3AD203B41FA5}">
                      <a16:colId xmlns:a16="http://schemas.microsoft.com/office/drawing/2014/main" val="2872552488"/>
                    </a:ext>
                  </a:extLst>
                </a:gridCol>
              </a:tblGrid>
              <a:tr h="420350">
                <a:tc>
                  <a:txBody>
                    <a:bodyPr/>
                    <a:lstStyle/>
                    <a:p>
                      <a:pPr algn="ctr"/>
                      <a:r>
                        <a:rPr lang="en-US" sz="1600" i="1" u="sng" dirty="0" smtClean="0">
                          <a:solidFill>
                            <a:schemeClr val="tx1"/>
                          </a:solidFill>
                        </a:rPr>
                        <a:t>Corporate Memberships</a:t>
                      </a:r>
                      <a:endParaRPr lang="en-US" sz="1600" i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222778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935028"/>
              </p:ext>
            </p:extLst>
          </p:nvPr>
        </p:nvGraphicFramePr>
        <p:xfrm>
          <a:off x="6752826" y="4307644"/>
          <a:ext cx="5184249" cy="415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249">
                  <a:extLst>
                    <a:ext uri="{9D8B030D-6E8A-4147-A177-3AD203B41FA5}">
                      <a16:colId xmlns:a16="http://schemas.microsoft.com/office/drawing/2014/main" val="2872552488"/>
                    </a:ext>
                  </a:extLst>
                </a:gridCol>
              </a:tblGrid>
              <a:tr h="415706">
                <a:tc>
                  <a:txBody>
                    <a:bodyPr/>
                    <a:lstStyle/>
                    <a:p>
                      <a:pPr algn="ctr"/>
                      <a:r>
                        <a:rPr lang="en-US" sz="1600" i="1" u="sng" dirty="0" smtClean="0">
                          <a:solidFill>
                            <a:schemeClr val="tx1"/>
                          </a:solidFill>
                        </a:rPr>
                        <a:t>Pool Pass for Non-Members</a:t>
                      </a:r>
                      <a:endParaRPr lang="en-US" sz="1600" i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222778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12689"/>
              </p:ext>
            </p:extLst>
          </p:nvPr>
        </p:nvGraphicFramePr>
        <p:xfrm>
          <a:off x="6744512" y="5759307"/>
          <a:ext cx="5209189" cy="420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9189">
                  <a:extLst>
                    <a:ext uri="{9D8B030D-6E8A-4147-A177-3AD203B41FA5}">
                      <a16:colId xmlns:a16="http://schemas.microsoft.com/office/drawing/2014/main" val="2872552488"/>
                    </a:ext>
                  </a:extLst>
                </a:gridCol>
              </a:tblGrid>
              <a:tr h="420350">
                <a:tc>
                  <a:txBody>
                    <a:bodyPr/>
                    <a:lstStyle/>
                    <a:p>
                      <a:pPr algn="ctr"/>
                      <a:r>
                        <a:rPr lang="en-US" sz="1600" i="1" u="sng" dirty="0" smtClean="0">
                          <a:solidFill>
                            <a:schemeClr val="tx1"/>
                          </a:solidFill>
                        </a:rPr>
                        <a:t>Birthday Parties</a:t>
                      </a:r>
                      <a:endParaRPr lang="en-US" sz="1600" i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222778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147907"/>
              </p:ext>
            </p:extLst>
          </p:nvPr>
        </p:nvGraphicFramePr>
        <p:xfrm>
          <a:off x="6752826" y="6179657"/>
          <a:ext cx="5200876" cy="567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0876">
                  <a:extLst>
                    <a:ext uri="{9D8B030D-6E8A-4147-A177-3AD203B41FA5}">
                      <a16:colId xmlns:a16="http://schemas.microsoft.com/office/drawing/2014/main" val="2872552488"/>
                    </a:ext>
                  </a:extLst>
                </a:gridCol>
              </a:tblGrid>
              <a:tr h="567654">
                <a:tc>
                  <a:txBody>
                    <a:bodyPr/>
                    <a:lstStyle/>
                    <a:p>
                      <a:pPr algn="ctr"/>
                      <a:r>
                        <a:rPr lang="en-US" sz="1200" b="0" u="none" dirty="0" smtClean="0">
                          <a:solidFill>
                            <a:schemeClr val="tx1"/>
                          </a:solidFill>
                        </a:rPr>
                        <a:t>Birthday parties are available on Friday’s 530-730 </a:t>
                      </a:r>
                      <a:r>
                        <a:rPr lang="en-US" sz="1200" b="0" u="none" smtClean="0">
                          <a:solidFill>
                            <a:schemeClr val="tx1"/>
                          </a:solidFill>
                        </a:rPr>
                        <a:t>and on Saturdays 930</a:t>
                      </a:r>
                      <a:r>
                        <a:rPr lang="en-US" sz="1200" b="0" u="none" baseline="0" smtClean="0">
                          <a:solidFill>
                            <a:schemeClr val="tx1"/>
                          </a:solidFill>
                        </a:rPr>
                        <a:t> to 1130</a:t>
                      </a:r>
                      <a:r>
                        <a:rPr lang="en-US" sz="1200" b="0" u="none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200" b="0" u="none" dirty="0" smtClean="0">
                          <a:solidFill>
                            <a:schemeClr val="tx1"/>
                          </a:solidFill>
                        </a:rPr>
                        <a:t>for $150. Lifeguards</a:t>
                      </a: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</a:rPr>
                        <a:t> provided. Ask the Front Desk for details</a:t>
                      </a:r>
                      <a:r>
                        <a:rPr lang="en-US" sz="1400" b="0" u="none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222778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963995"/>
              </p:ext>
            </p:extLst>
          </p:nvPr>
        </p:nvGraphicFramePr>
        <p:xfrm>
          <a:off x="6742526" y="4971468"/>
          <a:ext cx="519455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161">
                  <a:extLst>
                    <a:ext uri="{9D8B030D-6E8A-4147-A177-3AD203B41FA5}">
                      <a16:colId xmlns:a16="http://schemas.microsoft.com/office/drawing/2014/main" val="1597430223"/>
                    </a:ext>
                  </a:extLst>
                </a:gridCol>
                <a:gridCol w="2801389">
                  <a:extLst>
                    <a:ext uri="{9D8B030D-6E8A-4147-A177-3AD203B41FA5}">
                      <a16:colId xmlns:a16="http://schemas.microsoft.com/office/drawing/2014/main" val="2721720887"/>
                    </a:ext>
                  </a:extLst>
                </a:gridCol>
              </a:tblGrid>
              <a:tr h="2844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Individual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(50+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yrs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old)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$40 / month or $350 / year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692855"/>
                  </a:ext>
                </a:extLst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467713"/>
              </p:ext>
            </p:extLst>
          </p:nvPr>
        </p:nvGraphicFramePr>
        <p:xfrm>
          <a:off x="6745017" y="5253643"/>
          <a:ext cx="520037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0670">
                  <a:extLst>
                    <a:ext uri="{9D8B030D-6E8A-4147-A177-3AD203B41FA5}">
                      <a16:colId xmlns:a16="http://schemas.microsoft.com/office/drawing/2014/main" val="1597430223"/>
                    </a:ext>
                  </a:extLst>
                </a:gridCol>
                <a:gridCol w="2809702">
                  <a:extLst>
                    <a:ext uri="{9D8B030D-6E8A-4147-A177-3AD203B41FA5}">
                      <a16:colId xmlns:a16="http://schemas.microsoft.com/office/drawing/2014/main" val="2721720887"/>
                    </a:ext>
                  </a:extLst>
                </a:gridCol>
              </a:tblGrid>
              <a:tr h="48235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Family (members up to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49yrs old)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$80 / month or $600 / year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692855"/>
                  </a:ext>
                </a:extLst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867941"/>
              </p:ext>
            </p:extLst>
          </p:nvPr>
        </p:nvGraphicFramePr>
        <p:xfrm>
          <a:off x="6752456" y="5530937"/>
          <a:ext cx="5184619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230">
                  <a:extLst>
                    <a:ext uri="{9D8B030D-6E8A-4147-A177-3AD203B41FA5}">
                      <a16:colId xmlns:a16="http://schemas.microsoft.com/office/drawing/2014/main" val="1597430223"/>
                    </a:ext>
                  </a:extLst>
                </a:gridCol>
                <a:gridCol w="2801389">
                  <a:extLst>
                    <a:ext uri="{9D8B030D-6E8A-4147-A177-3AD203B41FA5}">
                      <a16:colId xmlns:a16="http://schemas.microsoft.com/office/drawing/2014/main" val="2721720887"/>
                    </a:ext>
                  </a:extLst>
                </a:gridCol>
              </a:tblGrid>
              <a:tr h="23275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Family (members 50+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yrs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old)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$60 / month or $525 / year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692855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595951"/>
              </p:ext>
            </p:extLst>
          </p:nvPr>
        </p:nvGraphicFramePr>
        <p:xfrm>
          <a:off x="294198" y="-9947"/>
          <a:ext cx="60429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2992">
                  <a:extLst>
                    <a:ext uri="{9D8B030D-6E8A-4147-A177-3AD203B41FA5}">
                      <a16:colId xmlns:a16="http://schemas.microsoft.com/office/drawing/2014/main" val="2502801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i="1" u="sng" dirty="0" smtClean="0">
                          <a:solidFill>
                            <a:schemeClr val="tx1"/>
                          </a:solidFill>
                        </a:rPr>
                        <a:t>Somerset Independent Alumni and Aquatic Center Rates</a:t>
                      </a:r>
                      <a:endParaRPr lang="en-US" sz="1800" i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351049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675570"/>
              </p:ext>
            </p:extLst>
          </p:nvPr>
        </p:nvGraphicFramePr>
        <p:xfrm>
          <a:off x="149631" y="6233123"/>
          <a:ext cx="604299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2992">
                  <a:extLst>
                    <a:ext uri="{9D8B030D-6E8A-4147-A177-3AD203B41FA5}">
                      <a16:colId xmlns:a16="http://schemas.microsoft.com/office/drawing/2014/main" val="2123463927"/>
                    </a:ext>
                  </a:extLst>
                </a:gridCol>
              </a:tblGrid>
              <a:tr h="523703"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>
                          <a:solidFill>
                            <a:schemeClr val="tx1"/>
                          </a:solidFill>
                        </a:rPr>
                        <a:t>Pool usage</a:t>
                      </a:r>
                      <a:r>
                        <a:rPr lang="en-US" sz="1200" u="sng" baseline="0" dirty="0" smtClean="0">
                          <a:solidFill>
                            <a:schemeClr val="tx1"/>
                          </a:solidFill>
                        </a:rPr>
                        <a:t> is included with all memberships</a:t>
                      </a:r>
                    </a:p>
                    <a:p>
                      <a:pPr algn="ctr"/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</a:rPr>
                        <a:t>Contact the Front Desk at (606) 679-7428  for pool lane fees or additional facility rental opportunities</a:t>
                      </a:r>
                      <a:endParaRPr lang="en-US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318682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485790"/>
              </p:ext>
            </p:extLst>
          </p:nvPr>
        </p:nvGraphicFramePr>
        <p:xfrm>
          <a:off x="294198" y="2660079"/>
          <a:ext cx="604299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2992">
                  <a:extLst>
                    <a:ext uri="{9D8B030D-6E8A-4147-A177-3AD203B41FA5}">
                      <a16:colId xmlns:a16="http://schemas.microsoft.com/office/drawing/2014/main" val="2123463927"/>
                    </a:ext>
                  </a:extLst>
                </a:gridCol>
              </a:tblGrid>
              <a:tr h="253152"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dirty="0" smtClean="0">
                          <a:solidFill>
                            <a:schemeClr val="tx1"/>
                          </a:solidFill>
                        </a:rPr>
                        <a:t>Silver</a:t>
                      </a:r>
                      <a:r>
                        <a:rPr lang="en-US" sz="1400" b="0" u="none" baseline="0" dirty="0" smtClean="0">
                          <a:solidFill>
                            <a:schemeClr val="tx1"/>
                          </a:solidFill>
                        </a:rPr>
                        <a:t> Sneakers single day pass is $3 a day</a:t>
                      </a:r>
                      <a:r>
                        <a:rPr lang="en-US" sz="1000" b="0" u="none" baseline="0" dirty="0" smtClean="0">
                          <a:solidFill>
                            <a:schemeClr val="tx1"/>
                          </a:solidFill>
                        </a:rPr>
                        <a:t>. (non-Silver Sneakers is $30.00 month)</a:t>
                      </a:r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318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60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</TotalTime>
  <Words>414</Words>
  <Application>Microsoft Office PowerPoint</Application>
  <PresentationFormat>Widescreen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Somerset Ind.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somerfit</dc:creator>
  <cp:lastModifiedBy>Reynolds, Mike</cp:lastModifiedBy>
  <cp:revision>26</cp:revision>
  <cp:lastPrinted>2023-05-26T15:57:53Z</cp:lastPrinted>
  <dcterms:created xsi:type="dcterms:W3CDTF">2022-07-27T21:21:38Z</dcterms:created>
  <dcterms:modified xsi:type="dcterms:W3CDTF">2023-05-30T14:29:43Z</dcterms:modified>
</cp:coreProperties>
</file>