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EA6EC-62E9-294E-A5EB-7EF6DDBB97B9}" type="datetimeFigureOut">
              <a:rPr lang="en-US" smtClean="0"/>
              <a:t>1/14/16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D482E-703A-E941-9161-C4325F7FD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49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08" y="306495"/>
            <a:ext cx="5156290" cy="390915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498" y="2432620"/>
            <a:ext cx="3735633" cy="42322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6201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Testimonials from </a:t>
            </a:r>
            <a:r>
              <a:rPr lang="en-US" dirty="0" err="1" smtClean="0"/>
              <a:t>Atrisco</a:t>
            </a:r>
            <a:r>
              <a:rPr lang="en-US" dirty="0" smtClean="0"/>
              <a:t> Heritage AVID Students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27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GIS </a:t>
            </a:r>
            <a:r>
              <a:rPr lang="en-US" smtClean="0"/>
              <a:t>Application process: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21, 2016-AVID Information Night</a:t>
            </a:r>
          </a:p>
          <a:p>
            <a:r>
              <a:rPr lang="en-US" dirty="0" smtClean="0"/>
              <a:t>February 4, 2016-Students turn in AVID application</a:t>
            </a:r>
          </a:p>
          <a:p>
            <a:r>
              <a:rPr lang="en-US" dirty="0" smtClean="0"/>
              <a:t>Week of February 8: AVID site team reviews applications and sets up interviews</a:t>
            </a:r>
          </a:p>
          <a:p>
            <a:r>
              <a:rPr lang="en-US" dirty="0" smtClean="0"/>
              <a:t>Week of February 15: Students interviews</a:t>
            </a:r>
          </a:p>
          <a:p>
            <a:r>
              <a:rPr lang="en-US" dirty="0" smtClean="0"/>
              <a:t>Family Conferences –February 25 and 26: Acceptance/Waiting list letters will be given to families during conferences.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103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GIS AVID SITE COORDINATOR</a:t>
            </a:r>
          </a:p>
          <a:p>
            <a:pPr marL="0" indent="0" algn="ctr">
              <a:buNone/>
            </a:pPr>
            <a:r>
              <a:rPr lang="en-US" sz="3600" dirty="0" smtClean="0"/>
              <a:t>MRS. LUCIA ANGLADA</a:t>
            </a:r>
          </a:p>
          <a:p>
            <a:pPr marL="0" indent="0" algn="ctr">
              <a:buNone/>
            </a:pPr>
            <a:r>
              <a:rPr lang="en-US" sz="3600" dirty="0" smtClean="0"/>
              <a:t>505-253-0300  X39611</a:t>
            </a:r>
          </a:p>
          <a:p>
            <a:pPr marL="0" indent="0" algn="ctr">
              <a:buNone/>
            </a:pPr>
            <a:r>
              <a:rPr lang="en-US" sz="3600" dirty="0" err="1" smtClean="0"/>
              <a:t>anglada_l@aps.edu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68305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02191"/>
          </a:xfrm>
        </p:spPr>
        <p:txBody>
          <a:bodyPr/>
          <a:lstStyle/>
          <a:p>
            <a:r>
              <a:rPr lang="en-US" b="1" dirty="0" smtClean="0"/>
              <a:t>WHAT IS AVID?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AVID: </a:t>
            </a:r>
          </a:p>
          <a:p>
            <a:pPr lvl="1"/>
            <a:r>
              <a:rPr lang="en-US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Stands for </a:t>
            </a:r>
            <a:r>
              <a:rPr lang="en-US" sz="3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Advancement via Individual Determination</a:t>
            </a:r>
          </a:p>
          <a:p>
            <a:pPr lvl="1"/>
            <a:r>
              <a:rPr lang="en-US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It is a college readiness program</a:t>
            </a:r>
          </a:p>
          <a:p>
            <a:pPr lvl="1"/>
            <a:r>
              <a:rPr lang="en-US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Targets least served students in the </a:t>
            </a:r>
            <a:r>
              <a:rPr lang="en-US" sz="3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academic middle</a:t>
            </a:r>
            <a:r>
              <a:rPr lang="en-US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 who have the capacity to succeed</a:t>
            </a:r>
            <a:endParaRPr lang="en-US" sz="3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51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48089"/>
          </a:xfrm>
        </p:spPr>
        <p:txBody>
          <a:bodyPr/>
          <a:lstStyle/>
          <a:p>
            <a:r>
              <a:rPr lang="en-US" b="1" dirty="0"/>
              <a:t>AVID's Mission: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To close the achievement gap by preparing all students for college readiness and success in a global society.</a:t>
            </a:r>
          </a:p>
        </p:txBody>
      </p:sp>
    </p:spTree>
    <p:extLst>
      <p:ext uri="{BB962C8B-B14F-4D97-AF65-F5344CB8AC3E}">
        <p14:creationId xmlns:p14="http://schemas.microsoft.com/office/powerpoint/2010/main" val="2075721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48089"/>
          </a:xfrm>
        </p:spPr>
        <p:txBody>
          <a:bodyPr/>
          <a:lstStyle/>
          <a:p>
            <a:r>
              <a:rPr lang="en-US" b="1" dirty="0" smtClean="0"/>
              <a:t>Why AVID works?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Places AVID students in rigorous curriculum and gives them the support to achieve.</a:t>
            </a:r>
          </a:p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Provides the explicit “hidden curriculum” of schools. </a:t>
            </a:r>
          </a:p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Provides a team of students for positive peer identification.</a:t>
            </a:r>
          </a:p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Redefines teacher’s role as that of student advocate.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0468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17490"/>
          </a:xfrm>
        </p:spPr>
        <p:txBody>
          <a:bodyPr/>
          <a:lstStyle/>
          <a:p>
            <a:r>
              <a:rPr lang="en-US" dirty="0" smtClean="0"/>
              <a:t>AVID Student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15756"/>
            <a:ext cx="8042276" cy="48346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Students with Academic </a:t>
            </a:r>
            <a:r>
              <a:rPr lang="en-US" sz="3600" dirty="0" err="1" smtClean="0"/>
              <a:t>Potenial</a:t>
            </a:r>
            <a:endParaRPr lang="en-US" sz="3600" dirty="0" smtClean="0"/>
          </a:p>
          <a:p>
            <a:pPr lvl="1"/>
            <a:r>
              <a:rPr lang="en-US" sz="3600" dirty="0" smtClean="0"/>
              <a:t>Average to High Test Scores</a:t>
            </a:r>
          </a:p>
          <a:p>
            <a:pPr lvl="1"/>
            <a:r>
              <a:rPr lang="en-US" sz="3600" dirty="0" smtClean="0"/>
              <a:t>2.0-3.5 GPA</a:t>
            </a:r>
          </a:p>
          <a:p>
            <a:pPr lvl="1"/>
            <a:r>
              <a:rPr lang="en-US" sz="3600" dirty="0" smtClean="0"/>
              <a:t>College potential with Support</a:t>
            </a:r>
          </a:p>
          <a:p>
            <a:pPr lvl="1"/>
            <a:r>
              <a:rPr lang="en-US" sz="3600" dirty="0" smtClean="0"/>
              <a:t>Show individual desire, motivation, and DETERMINATION to be successful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716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17490"/>
          </a:xfrm>
        </p:spPr>
        <p:txBody>
          <a:bodyPr/>
          <a:lstStyle/>
          <a:p>
            <a:r>
              <a:rPr lang="en-US" dirty="0" smtClean="0"/>
              <a:t>AVID Student profile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15756"/>
            <a:ext cx="8042276" cy="48346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Meets one or more of the following criteria</a:t>
            </a:r>
          </a:p>
          <a:p>
            <a:pPr lvl="1"/>
            <a:r>
              <a:rPr lang="en-US" sz="3400" dirty="0" smtClean="0"/>
              <a:t>First to attend college</a:t>
            </a:r>
          </a:p>
          <a:p>
            <a:pPr lvl="1"/>
            <a:r>
              <a:rPr lang="en-US" sz="3400" dirty="0" smtClean="0"/>
              <a:t>Historically underserved in a 4 year college/university</a:t>
            </a:r>
          </a:p>
          <a:p>
            <a:pPr lvl="1"/>
            <a:r>
              <a:rPr lang="en-US" sz="3400" dirty="0" smtClean="0"/>
              <a:t>Low Income</a:t>
            </a:r>
          </a:p>
          <a:p>
            <a:pPr lvl="1"/>
            <a:r>
              <a:rPr lang="en-US" sz="3400" dirty="0" smtClean="0"/>
              <a:t>Special Circumstances</a:t>
            </a:r>
          </a:p>
          <a:p>
            <a:pPr lvl="1"/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999196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340353" cy="718597"/>
          </a:xfrm>
        </p:spPr>
        <p:txBody>
          <a:bodyPr/>
          <a:lstStyle/>
          <a:p>
            <a:r>
              <a:rPr lang="en-US" dirty="0" smtClean="0"/>
              <a:t>The AVID Program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132163"/>
            <a:ext cx="8042276" cy="5186530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</a:pPr>
            <a:r>
              <a:rPr lang="en-US" dirty="0" smtClean="0"/>
              <a:t>AVID Student Selection</a:t>
            </a:r>
          </a:p>
          <a:p>
            <a:pPr>
              <a:lnSpc>
                <a:spcPct val="50000"/>
              </a:lnSpc>
            </a:pPr>
            <a:r>
              <a:rPr lang="en-US" dirty="0" smtClean="0"/>
              <a:t>Voluntary Participation</a:t>
            </a:r>
          </a:p>
          <a:p>
            <a:pPr>
              <a:lnSpc>
                <a:spcPct val="50000"/>
              </a:lnSpc>
            </a:pPr>
            <a:r>
              <a:rPr lang="en-US" dirty="0" smtClean="0"/>
              <a:t>AVID elective class offered during the school day.</a:t>
            </a:r>
          </a:p>
          <a:p>
            <a:pPr>
              <a:lnSpc>
                <a:spcPct val="50000"/>
              </a:lnSpc>
            </a:pPr>
            <a:r>
              <a:rPr lang="en-US" dirty="0" smtClean="0"/>
              <a:t>Rigorous course and study</a:t>
            </a:r>
          </a:p>
          <a:p>
            <a:pPr>
              <a:lnSpc>
                <a:spcPct val="50000"/>
              </a:lnSpc>
            </a:pPr>
            <a:r>
              <a:rPr lang="en-US" dirty="0" smtClean="0"/>
              <a:t>Writing and Reading Curriculum</a:t>
            </a:r>
          </a:p>
          <a:p>
            <a:pPr>
              <a:lnSpc>
                <a:spcPct val="50000"/>
              </a:lnSpc>
            </a:pPr>
            <a:r>
              <a:rPr lang="en-US" dirty="0" smtClean="0"/>
              <a:t>Inquiry to promote critical reading </a:t>
            </a:r>
          </a:p>
          <a:p>
            <a:pPr>
              <a:lnSpc>
                <a:spcPct val="50000"/>
              </a:lnSpc>
            </a:pPr>
            <a:r>
              <a:rPr lang="en-US" dirty="0" smtClean="0"/>
              <a:t>Collaboration</a:t>
            </a:r>
          </a:p>
          <a:p>
            <a:pPr>
              <a:lnSpc>
                <a:spcPct val="50000"/>
              </a:lnSpc>
            </a:pPr>
            <a:r>
              <a:rPr lang="en-US" dirty="0" smtClean="0"/>
              <a:t>Trained tutors</a:t>
            </a:r>
          </a:p>
          <a:p>
            <a:pPr>
              <a:lnSpc>
                <a:spcPct val="50000"/>
              </a:lnSpc>
            </a:pPr>
            <a:r>
              <a:rPr lang="en-US" dirty="0" smtClean="0"/>
              <a:t>Data Collection and Analysis</a:t>
            </a:r>
          </a:p>
          <a:p>
            <a:pPr>
              <a:lnSpc>
                <a:spcPct val="50000"/>
              </a:lnSpc>
            </a:pPr>
            <a:r>
              <a:rPr lang="en-US" dirty="0" smtClean="0"/>
              <a:t>District and School Commitment</a:t>
            </a:r>
          </a:p>
          <a:p>
            <a:pPr>
              <a:lnSpc>
                <a:spcPct val="50000"/>
              </a:lnSpc>
            </a:pPr>
            <a:r>
              <a:rPr lang="en-US" dirty="0" smtClean="0"/>
              <a:t>Site team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26666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8874327" cy="672698"/>
          </a:xfrm>
        </p:spPr>
        <p:txBody>
          <a:bodyPr/>
          <a:lstStyle/>
          <a:p>
            <a:r>
              <a:rPr lang="en-US" sz="4000" dirty="0" smtClean="0"/>
              <a:t>A Sample week in the AVID Elective</a:t>
            </a:r>
            <a:endParaRPr lang="en-US" sz="4000" dirty="0"/>
          </a:p>
        </p:txBody>
      </p:sp>
      <p:pic>
        <p:nvPicPr>
          <p:cNvPr id="4" name="Picture 1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23" t="-11597" r="-8521" b="-18662"/>
          <a:stretch/>
        </p:blipFill>
        <p:spPr bwMode="auto">
          <a:xfrm>
            <a:off x="-1263650" y="1549400"/>
            <a:ext cx="10871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451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107576"/>
            <a:ext cx="8966131" cy="733896"/>
          </a:xfrm>
        </p:spPr>
        <p:txBody>
          <a:bodyPr/>
          <a:lstStyle/>
          <a:p>
            <a:r>
              <a:rPr lang="en-US" dirty="0" smtClean="0"/>
              <a:t>AVID Curriculum and Tutorials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Curriculum Includes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Rigorous standards</a:t>
            </a:r>
          </a:p>
          <a:p>
            <a:r>
              <a:rPr lang="en-US" dirty="0" smtClean="0"/>
              <a:t>WICOR: Writing, Inquiry, Collaboration, Organization and Reading</a:t>
            </a:r>
          </a:p>
          <a:p>
            <a:r>
              <a:rPr lang="en-US" dirty="0" smtClean="0"/>
              <a:t>Cornell Notes</a:t>
            </a:r>
          </a:p>
          <a:p>
            <a:r>
              <a:rPr lang="en-US" dirty="0" smtClean="0"/>
              <a:t>Socratic Seminars</a:t>
            </a:r>
          </a:p>
          <a:p>
            <a:r>
              <a:rPr lang="en-US" dirty="0" smtClean="0"/>
              <a:t>College and Careers strategies for success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Tutorials Include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Collaborative Study Groups</a:t>
            </a:r>
          </a:p>
          <a:p>
            <a:r>
              <a:rPr lang="en-US" dirty="0" smtClean="0"/>
              <a:t>Writing Groups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05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250</TotalTime>
  <Words>338</Words>
  <Application>Microsoft Macintosh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PowerPoint Presentation</vt:lpstr>
      <vt:lpstr>WHAT IS AVID?</vt:lpstr>
      <vt:lpstr>AVID's Mission:</vt:lpstr>
      <vt:lpstr>Why AVID works?</vt:lpstr>
      <vt:lpstr>AVID Student profile</vt:lpstr>
      <vt:lpstr>AVID Student profile cont.</vt:lpstr>
      <vt:lpstr>The AVID Program Essentials</vt:lpstr>
      <vt:lpstr>A Sample week in the AVID Elective</vt:lpstr>
      <vt:lpstr>AVID Curriculum and Tutorials</vt:lpstr>
      <vt:lpstr>Testimonials from Atrisco Heritage AVID Students</vt:lpstr>
      <vt:lpstr>GIS Application process: </vt:lpstr>
      <vt:lpstr>CONTACT INFORMATION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Anglada, Lucia M</dc:creator>
  <cp:lastModifiedBy>APS</cp:lastModifiedBy>
  <cp:revision>11</cp:revision>
  <cp:lastPrinted>2016-01-14T16:30:18Z</cp:lastPrinted>
  <dcterms:created xsi:type="dcterms:W3CDTF">2015-03-05T18:06:58Z</dcterms:created>
  <dcterms:modified xsi:type="dcterms:W3CDTF">2016-01-14T19:45:54Z</dcterms:modified>
</cp:coreProperties>
</file>