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1"/>
  </p:sldMasterIdLst>
  <p:notesMasterIdLst>
    <p:notesMasterId r:id="rId11"/>
  </p:notesMasterIdLst>
  <p:handoutMasterIdLst>
    <p:handoutMasterId r:id="rId12"/>
  </p:handoutMasterIdLst>
  <p:sldIdLst>
    <p:sldId id="256" r:id="rId2"/>
    <p:sldId id="289" r:id="rId3"/>
    <p:sldId id="297" r:id="rId4"/>
    <p:sldId id="301" r:id="rId5"/>
    <p:sldId id="295" r:id="rId6"/>
    <p:sldId id="293" r:id="rId7"/>
    <p:sldId id="257" r:id="rId8"/>
    <p:sldId id="298" r:id="rId9"/>
    <p:sldId id="299" r:id="rId10"/>
  </p:sldIdLst>
  <p:sldSz cx="9144000" cy="6858000" type="screen4x3"/>
  <p:notesSz cx="7010400" cy="9296400"/>
  <p:custDataLst>
    <p:tags r:id="rId13"/>
  </p:custDataLst>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000099"/>
    <a:srgbClr val="FFFFE7"/>
    <a:srgbClr val="FFFFD5"/>
    <a:srgbClr val="FFF9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4" autoAdjust="0"/>
    <p:restoredTop sz="77658" autoAdjust="0"/>
  </p:normalViewPr>
  <p:slideViewPr>
    <p:cSldViewPr>
      <p:cViewPr varScale="1">
        <p:scale>
          <a:sx n="53" d="100"/>
          <a:sy n="53" d="100"/>
        </p:scale>
        <p:origin x="95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037840" cy="464821"/>
          </a:xfrm>
          <a:prstGeom prst="rect">
            <a:avLst/>
          </a:prstGeom>
        </p:spPr>
        <p:txBody>
          <a:bodyPr vert="horz" lIns="92629" tIns="46314" rIns="92629" bIns="46314" rtlCol="0"/>
          <a:lstStyle>
            <a:lvl1pPr algn="l">
              <a:defRPr sz="1200"/>
            </a:lvl1pPr>
          </a:lstStyle>
          <a:p>
            <a:endParaRPr lang="en-US" dirty="0"/>
          </a:p>
        </p:txBody>
      </p:sp>
      <p:sp>
        <p:nvSpPr>
          <p:cNvPr id="3" name="Date Placeholder 2"/>
          <p:cNvSpPr>
            <a:spLocks noGrp="1"/>
          </p:cNvSpPr>
          <p:nvPr>
            <p:ph type="dt" sz="quarter" idx="1"/>
          </p:nvPr>
        </p:nvSpPr>
        <p:spPr>
          <a:xfrm>
            <a:off x="3970941" y="1"/>
            <a:ext cx="3037840" cy="464821"/>
          </a:xfrm>
          <a:prstGeom prst="rect">
            <a:avLst/>
          </a:prstGeom>
        </p:spPr>
        <p:txBody>
          <a:bodyPr vert="horz" lIns="92629" tIns="46314" rIns="92629" bIns="46314" rtlCol="0"/>
          <a:lstStyle>
            <a:lvl1pPr algn="r">
              <a:defRPr sz="1200"/>
            </a:lvl1pPr>
          </a:lstStyle>
          <a:p>
            <a:fld id="{9EFD3868-FAAD-476A-B121-BC71BE3385B5}" type="datetimeFigureOut">
              <a:rPr lang="en-US" smtClean="0"/>
              <a:pPr/>
              <a:t>5/26/2021</a:t>
            </a:fld>
            <a:endParaRPr lang="en-US" dirty="0"/>
          </a:p>
        </p:txBody>
      </p:sp>
      <p:sp>
        <p:nvSpPr>
          <p:cNvPr id="4" name="Footer Placeholder 3"/>
          <p:cNvSpPr>
            <a:spLocks noGrp="1"/>
          </p:cNvSpPr>
          <p:nvPr>
            <p:ph type="ftr" sz="quarter" idx="2"/>
          </p:nvPr>
        </p:nvSpPr>
        <p:spPr>
          <a:xfrm>
            <a:off x="4" y="8829969"/>
            <a:ext cx="3037840" cy="464821"/>
          </a:xfrm>
          <a:prstGeom prst="rect">
            <a:avLst/>
          </a:prstGeom>
        </p:spPr>
        <p:txBody>
          <a:bodyPr vert="horz" lIns="92629" tIns="46314" rIns="92629" bIns="463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1" y="8829969"/>
            <a:ext cx="3037840" cy="464821"/>
          </a:xfrm>
          <a:prstGeom prst="rect">
            <a:avLst/>
          </a:prstGeom>
        </p:spPr>
        <p:txBody>
          <a:bodyPr vert="horz" lIns="92629" tIns="46314" rIns="92629" bIns="46314" rtlCol="0" anchor="b"/>
          <a:lstStyle>
            <a:lvl1pPr algn="r">
              <a:defRPr sz="1200"/>
            </a:lvl1pPr>
          </a:lstStyle>
          <a:p>
            <a:fld id="{15A24230-044C-426F-ADDC-B08FDDFE872E}" type="slidenum">
              <a:rPr lang="en-US" smtClean="0"/>
              <a:pPr/>
              <a:t>‹#›</a:t>
            </a:fld>
            <a:endParaRPr lang="en-US" dirty="0"/>
          </a:p>
        </p:txBody>
      </p:sp>
    </p:spTree>
    <p:extLst>
      <p:ext uri="{BB962C8B-B14F-4D97-AF65-F5344CB8AC3E}">
        <p14:creationId xmlns:p14="http://schemas.microsoft.com/office/powerpoint/2010/main" val="3639624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037840" cy="464821"/>
          </a:xfrm>
          <a:prstGeom prst="rect">
            <a:avLst/>
          </a:prstGeom>
        </p:spPr>
        <p:txBody>
          <a:bodyPr vert="horz" lIns="92629" tIns="46314" rIns="92629" bIns="46314" rtlCol="0"/>
          <a:lstStyle>
            <a:lvl1pPr algn="l">
              <a:defRPr sz="1200"/>
            </a:lvl1pPr>
          </a:lstStyle>
          <a:p>
            <a:endParaRPr lang="en-US" dirty="0"/>
          </a:p>
        </p:txBody>
      </p:sp>
      <p:sp>
        <p:nvSpPr>
          <p:cNvPr id="3" name="Date Placeholder 2"/>
          <p:cNvSpPr>
            <a:spLocks noGrp="1"/>
          </p:cNvSpPr>
          <p:nvPr>
            <p:ph type="dt" idx="1"/>
          </p:nvPr>
        </p:nvSpPr>
        <p:spPr>
          <a:xfrm>
            <a:off x="3970941" y="1"/>
            <a:ext cx="3037840" cy="464821"/>
          </a:xfrm>
          <a:prstGeom prst="rect">
            <a:avLst/>
          </a:prstGeom>
        </p:spPr>
        <p:txBody>
          <a:bodyPr vert="horz" lIns="92629" tIns="46314" rIns="92629" bIns="46314" rtlCol="0"/>
          <a:lstStyle>
            <a:lvl1pPr algn="r">
              <a:defRPr sz="1200"/>
            </a:lvl1pPr>
          </a:lstStyle>
          <a:p>
            <a:fld id="{2447E72A-D913-4DC2-9E0A-E520CE8FCC86}" type="datetimeFigureOut">
              <a:rPr lang="en-US" smtClean="0"/>
              <a:pPr/>
              <a:t>5/26/2021</a:t>
            </a:fld>
            <a:endParaRPr lang="en-US" dirty="0"/>
          </a:p>
        </p:txBody>
      </p:sp>
      <p:sp>
        <p:nvSpPr>
          <p:cNvPr id="4" name="Slide Image Placeholder 3"/>
          <p:cNvSpPr>
            <a:spLocks noGrp="1" noRot="1" noChangeAspect="1"/>
          </p:cNvSpPr>
          <p:nvPr>
            <p:ph type="sldImg" idx="2"/>
          </p:nvPr>
        </p:nvSpPr>
        <p:spPr>
          <a:xfrm>
            <a:off x="1182688" y="700088"/>
            <a:ext cx="4645025" cy="3484562"/>
          </a:xfrm>
          <a:prstGeom prst="rect">
            <a:avLst/>
          </a:prstGeom>
          <a:noFill/>
          <a:ln w="12700">
            <a:solidFill>
              <a:prstClr val="black"/>
            </a:solidFill>
          </a:ln>
        </p:spPr>
        <p:txBody>
          <a:bodyPr vert="horz" lIns="92629" tIns="46314" rIns="92629" bIns="46314" rtlCol="0" anchor="ctr"/>
          <a:lstStyle/>
          <a:p>
            <a:endParaRPr lang="en-US" dirty="0"/>
          </a:p>
        </p:txBody>
      </p:sp>
      <p:sp>
        <p:nvSpPr>
          <p:cNvPr id="5" name="Notes Placeholder 4"/>
          <p:cNvSpPr>
            <a:spLocks noGrp="1"/>
          </p:cNvSpPr>
          <p:nvPr>
            <p:ph type="body" sz="quarter" idx="3"/>
          </p:nvPr>
        </p:nvSpPr>
        <p:spPr>
          <a:xfrm>
            <a:off x="701041" y="4415791"/>
            <a:ext cx="5608320" cy="4183381"/>
          </a:xfrm>
          <a:prstGeom prst="rect">
            <a:avLst/>
          </a:prstGeom>
        </p:spPr>
        <p:txBody>
          <a:bodyPr vert="horz" lIns="92629" tIns="46314" rIns="92629" bIns="463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8829969"/>
            <a:ext cx="3037840" cy="464821"/>
          </a:xfrm>
          <a:prstGeom prst="rect">
            <a:avLst/>
          </a:prstGeom>
        </p:spPr>
        <p:txBody>
          <a:bodyPr vert="horz" lIns="92629" tIns="46314" rIns="92629" bIns="463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1" y="8829969"/>
            <a:ext cx="3037840" cy="464821"/>
          </a:xfrm>
          <a:prstGeom prst="rect">
            <a:avLst/>
          </a:prstGeom>
        </p:spPr>
        <p:txBody>
          <a:bodyPr vert="horz" lIns="92629" tIns="46314" rIns="92629" bIns="46314" rtlCol="0" anchor="b"/>
          <a:lstStyle>
            <a:lvl1pPr algn="r">
              <a:defRPr sz="1200"/>
            </a:lvl1pPr>
          </a:lstStyle>
          <a:p>
            <a:fld id="{A5D78FC6-CE17-4259-A63C-DDFC12E048FC}" type="slidenum">
              <a:rPr lang="en-US" smtClean="0"/>
              <a:pPr/>
              <a:t>‹#›</a:t>
            </a:fld>
            <a:endParaRPr lang="en-US" dirty="0"/>
          </a:p>
        </p:txBody>
      </p:sp>
    </p:spTree>
    <p:extLst>
      <p:ext uri="{BB962C8B-B14F-4D97-AF65-F5344CB8AC3E}">
        <p14:creationId xmlns:p14="http://schemas.microsoft.com/office/powerpoint/2010/main" val="3828099254"/>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Power</a:t>
            </a:r>
            <a:r>
              <a:rPr lang="en-US" baseline="0" dirty="0"/>
              <a:t> Point slide show is animated to reveal each line/topic with the down arrow or page down key. </a:t>
            </a:r>
            <a:endParaRPr lang="en-US" dirty="0"/>
          </a:p>
          <a:p>
            <a:endParaRPr lang="en-US" dirty="0"/>
          </a:p>
          <a:p>
            <a:r>
              <a:rPr lang="en-US" dirty="0"/>
              <a:t>School</a:t>
            </a:r>
            <a:r>
              <a:rPr lang="en-US" baseline="0" dirty="0"/>
              <a:t> name should be filled in. Font color can be changed to black or you may want to leave it red to draw attention to the fact that you will be explaining what Title I means at your school specifically.</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dirty="0"/>
          </a:p>
        </p:txBody>
      </p:sp>
    </p:spTree>
    <p:extLst>
      <p:ext uri="{BB962C8B-B14F-4D97-AF65-F5344CB8AC3E}">
        <p14:creationId xmlns:p14="http://schemas.microsoft.com/office/powerpoint/2010/main" val="1957124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Take</a:t>
            </a:r>
            <a:r>
              <a:rPr lang="en-US" baseline="0" dirty="0"/>
              <a:t> a brief moment to ask for questions regarding this part of the presentation. </a:t>
            </a:r>
          </a:p>
          <a:p>
            <a:r>
              <a:rPr lang="en-US" dirty="0"/>
              <a:t>Title I Program Plan “reviewed every 90 days” </a:t>
            </a:r>
            <a:r>
              <a:rPr lang="en-US" baseline="0" dirty="0"/>
              <a:t> refers to the 90 Day Plan</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dirty="0"/>
          </a:p>
        </p:txBody>
      </p:sp>
    </p:spTree>
    <p:extLst>
      <p:ext uri="{BB962C8B-B14F-4D97-AF65-F5344CB8AC3E}">
        <p14:creationId xmlns:p14="http://schemas.microsoft.com/office/powerpoint/2010/main" val="257625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PED website (</a:t>
            </a:r>
            <a:r>
              <a:rPr lang="en-US" dirty="0"/>
              <a:t>http://www.ped.state.nm.us/ped/index.html)</a:t>
            </a: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dirty="0"/>
          </a:p>
        </p:txBody>
      </p:sp>
    </p:spTree>
    <p:extLst>
      <p:ext uri="{BB962C8B-B14F-4D97-AF65-F5344CB8AC3E}">
        <p14:creationId xmlns:p14="http://schemas.microsoft.com/office/powerpoint/2010/main" val="975705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dirty="0"/>
          </a:p>
        </p:txBody>
      </p:sp>
    </p:spTree>
    <p:extLst>
      <p:ext uri="{BB962C8B-B14F-4D97-AF65-F5344CB8AC3E}">
        <p14:creationId xmlns:p14="http://schemas.microsoft.com/office/powerpoint/2010/main" val="2983402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mn-lt"/>
                <a:cs typeface="Microsoft Sans Serif" pitchFamily="34" charset="0"/>
              </a:rPr>
              <a:t>Give families an idea</a:t>
            </a:r>
            <a:r>
              <a:rPr lang="en-US" sz="1400" baseline="0" dirty="0">
                <a:solidFill>
                  <a:schemeClr val="tx1"/>
                </a:solidFill>
                <a:latin typeface="+mn-lt"/>
                <a:cs typeface="Microsoft Sans Serif" pitchFamily="34" charset="0"/>
              </a:rPr>
              <a:t> of how funds will be used at your school for this school year</a:t>
            </a:r>
            <a:r>
              <a:rPr lang="en-US" sz="1400" baseline="0" dirty="0">
                <a:solidFill>
                  <a:srgbClr val="FF0000"/>
                </a:solidFill>
                <a:latin typeface="+mn-lt"/>
                <a:cs typeface="Microsoft Sans Serif" pitchFamily="34" charset="0"/>
              </a:rPr>
              <a:t>. Dollar amounts do not have to be attached to this slide, however, they can be attached if you choose. The budget is approved in the spring for the next school year. Remind families that they will be invited to be a part of the decisions for the next budget in the spring. Presenting the budget to parents does not mean that there needs to be consensus on how the budget is allocated but opportunity needs to be provided for families to have a voice in how the budget is spent.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a:solidFill>
                <a:srgbClr val="FF0000"/>
              </a:solidFill>
              <a:latin typeface="+mn-lt"/>
              <a:cs typeface="Microsoft Sans Serif"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a:solidFill>
                <a:srgbClr val="FF0000"/>
              </a:solidFill>
              <a:latin typeface="+mn-lt"/>
              <a:cs typeface="Microsoft Sans Serif" pitchFamily="34" charset="0"/>
            </a:endParaRPr>
          </a:p>
          <a:p>
            <a:pPr marL="91440" lvl="2" indent="0">
              <a:lnSpc>
                <a:spcPct val="114000"/>
              </a:lnSpc>
              <a:spcBef>
                <a:spcPts val="0"/>
              </a:spcBef>
              <a:buClrTx/>
              <a:buFont typeface="Wingdings" pitchFamily="2" charset="2"/>
              <a:buNone/>
            </a:pPr>
            <a:r>
              <a:rPr lang="en-US" sz="1400" dirty="0">
                <a:solidFill>
                  <a:schemeClr val="tx1"/>
                </a:solidFill>
                <a:latin typeface="+mn-lt"/>
                <a:cs typeface="Microsoft Sans Serif" pitchFamily="34" charset="0"/>
              </a:rPr>
              <a:t>Here are some ideas/ways</a:t>
            </a:r>
            <a:r>
              <a:rPr lang="en-US" sz="1400" baseline="0" dirty="0">
                <a:solidFill>
                  <a:schemeClr val="tx1"/>
                </a:solidFill>
                <a:latin typeface="+mn-lt"/>
                <a:cs typeface="Microsoft Sans Serif" pitchFamily="34" charset="0"/>
              </a:rPr>
              <a:t> Title I funds may be used at your school:</a:t>
            </a:r>
          </a:p>
          <a:p>
            <a:pPr marL="91440" lvl="2" indent="0">
              <a:lnSpc>
                <a:spcPct val="114000"/>
              </a:lnSpc>
              <a:spcBef>
                <a:spcPts val="0"/>
              </a:spcBef>
              <a:buClrTx/>
              <a:buFont typeface="Wingdings" pitchFamily="2" charset="2"/>
              <a:buNone/>
            </a:pPr>
            <a:endParaRPr lang="en-US" sz="1400" dirty="0">
              <a:solidFill>
                <a:schemeClr val="tx1"/>
              </a:solidFill>
              <a:latin typeface="+mn-lt"/>
              <a:cs typeface="Microsoft Sans Serif" pitchFamily="34" charset="0"/>
            </a:endParaRPr>
          </a:p>
          <a:p>
            <a:pPr marL="434340" lvl="2" indent="-342900">
              <a:lnSpc>
                <a:spcPct val="114000"/>
              </a:lnSpc>
              <a:spcBef>
                <a:spcPts val="0"/>
              </a:spcBef>
              <a:buClrTx/>
              <a:buFont typeface="Wingdings" pitchFamily="2" charset="2"/>
              <a:buChar char="Ø"/>
            </a:pPr>
            <a:r>
              <a:rPr lang="en-US" sz="1400" dirty="0">
                <a:solidFill>
                  <a:schemeClr val="tx1"/>
                </a:solidFill>
                <a:latin typeface="+mn-lt"/>
                <a:cs typeface="Microsoft Sans Serif" pitchFamily="34" charset="0"/>
              </a:rPr>
              <a:t>A reading or math specialist to help students at greatest risk of failing (could be a pull out program or the teacher could work in many classrooms with at risk students)</a:t>
            </a:r>
          </a:p>
          <a:p>
            <a:pPr marL="434340" lvl="2" indent="-342900">
              <a:lnSpc>
                <a:spcPct val="114000"/>
              </a:lnSpc>
              <a:spcBef>
                <a:spcPts val="0"/>
              </a:spcBef>
              <a:buClrTx/>
              <a:buFont typeface="Wingdings" pitchFamily="2" charset="2"/>
              <a:buChar char="Ø"/>
            </a:pPr>
            <a:r>
              <a:rPr lang="en-US" sz="1400" dirty="0">
                <a:solidFill>
                  <a:schemeClr val="tx1"/>
                </a:solidFill>
                <a:latin typeface="+mn-lt"/>
                <a:cs typeface="Microsoft Sans Serif" pitchFamily="34" charset="0"/>
              </a:rPr>
              <a:t>Extra teachers to lower pupil teacher ratio </a:t>
            </a:r>
          </a:p>
          <a:p>
            <a:pPr marL="434340" lvl="2" indent="-342900">
              <a:lnSpc>
                <a:spcPct val="114000"/>
              </a:lnSpc>
              <a:spcBef>
                <a:spcPts val="0"/>
              </a:spcBef>
              <a:buClrTx/>
              <a:buFont typeface="Wingdings" pitchFamily="2" charset="2"/>
              <a:buChar char="Ø"/>
            </a:pPr>
            <a:r>
              <a:rPr lang="en-US" sz="1400" dirty="0">
                <a:solidFill>
                  <a:schemeClr val="tx1"/>
                </a:solidFill>
                <a:latin typeface="+mn-lt"/>
                <a:cs typeface="Microsoft Sans Serif" pitchFamily="34" charset="0"/>
              </a:rPr>
              <a:t>Educational assistants to provide additional support to students in the classroom including language help for non-English speaking students </a:t>
            </a:r>
          </a:p>
          <a:p>
            <a:pPr marL="434340" lvl="2" indent="-342900">
              <a:lnSpc>
                <a:spcPct val="114000"/>
              </a:lnSpc>
              <a:spcBef>
                <a:spcPts val="0"/>
              </a:spcBef>
              <a:buClrTx/>
              <a:buFont typeface="Wingdings" pitchFamily="2" charset="2"/>
              <a:buChar char="Ø"/>
            </a:pPr>
            <a:r>
              <a:rPr lang="en-US" sz="1400" dirty="0">
                <a:solidFill>
                  <a:schemeClr val="tx1"/>
                </a:solidFill>
                <a:latin typeface="+mn-lt"/>
                <a:cs typeface="Microsoft Sans Serif" pitchFamily="34" charset="0"/>
              </a:rPr>
              <a:t>Family Liaisons</a:t>
            </a:r>
          </a:p>
          <a:p>
            <a:pPr marL="434340" lvl="2" indent="-342900">
              <a:lnSpc>
                <a:spcPct val="114000"/>
              </a:lnSpc>
              <a:spcBef>
                <a:spcPts val="0"/>
              </a:spcBef>
              <a:buClrTx/>
              <a:buFont typeface="Wingdings" pitchFamily="2" charset="2"/>
              <a:buChar char="Ø"/>
            </a:pPr>
            <a:r>
              <a:rPr lang="en-US" sz="1400" dirty="0">
                <a:latin typeface="+mn-lt"/>
                <a:cs typeface="Microsoft Sans Serif" pitchFamily="34" charset="0"/>
              </a:rPr>
              <a:t>Staff Professional Development</a:t>
            </a:r>
            <a:endParaRPr lang="en-US" sz="1400" dirty="0">
              <a:solidFill>
                <a:schemeClr val="tx1"/>
              </a:solidFill>
              <a:latin typeface="+mn-lt"/>
              <a:cs typeface="Microsoft Sans Serif" pitchFamily="34" charset="0"/>
            </a:endParaRPr>
          </a:p>
          <a:p>
            <a:pPr marL="434340" lvl="2" indent="-342900">
              <a:lnSpc>
                <a:spcPct val="114000"/>
              </a:lnSpc>
              <a:spcBef>
                <a:spcPts val="0"/>
              </a:spcBef>
              <a:buClrTx/>
              <a:buFont typeface="Wingdings" pitchFamily="2" charset="2"/>
              <a:buChar char="Ø"/>
            </a:pPr>
            <a:r>
              <a:rPr lang="en-US" sz="1400" dirty="0">
                <a:solidFill>
                  <a:schemeClr val="tx1"/>
                </a:solidFill>
                <a:latin typeface="+mn-lt"/>
                <a:cs typeface="Microsoft Sans Serif" pitchFamily="34" charset="0"/>
              </a:rPr>
              <a:t>Computers, software, books and materials that are not provided by state or district funds.</a:t>
            </a:r>
          </a:p>
          <a:p>
            <a:pPr marL="434340" lvl="2" indent="-342900">
              <a:lnSpc>
                <a:spcPct val="114000"/>
              </a:lnSpc>
              <a:spcBef>
                <a:spcPts val="0"/>
              </a:spcBef>
              <a:buClrTx/>
              <a:buFont typeface="Wingdings" pitchFamily="2" charset="2"/>
              <a:buChar char="Ø"/>
            </a:pPr>
            <a:r>
              <a:rPr lang="en-US" sz="1400" dirty="0">
                <a:latin typeface="+mn-lt"/>
                <a:cs typeface="Microsoft Sans Serif" pitchFamily="34" charset="0"/>
              </a:rPr>
              <a:t>Extended Day Programs</a:t>
            </a:r>
          </a:p>
          <a:p>
            <a:pPr marL="434340" lvl="2" indent="-342900">
              <a:lnSpc>
                <a:spcPct val="114000"/>
              </a:lnSpc>
              <a:spcBef>
                <a:spcPts val="0"/>
              </a:spcBef>
              <a:buClrTx/>
              <a:buFont typeface="Wingdings" pitchFamily="2" charset="2"/>
              <a:buChar char="Ø"/>
            </a:pPr>
            <a:endParaRPr lang="en-US" sz="1400" dirty="0">
              <a:solidFill>
                <a:schemeClr val="tx1"/>
              </a:solidFill>
              <a:latin typeface="+mn-lt"/>
              <a:cs typeface="Microsoft Sans Serif" pitchFamily="34" charset="0"/>
            </a:endParaRPr>
          </a:p>
          <a:p>
            <a:pPr marL="434340" lvl="2" indent="-342900">
              <a:lnSpc>
                <a:spcPct val="114000"/>
              </a:lnSpc>
              <a:spcBef>
                <a:spcPts val="0"/>
              </a:spcBef>
              <a:buClrTx/>
              <a:buFont typeface="Wingdings" pitchFamily="2" charset="2"/>
              <a:buChar char="Ø"/>
            </a:pPr>
            <a:r>
              <a:rPr lang="en-US" sz="1400" dirty="0">
                <a:solidFill>
                  <a:schemeClr val="tx1"/>
                </a:solidFill>
                <a:latin typeface="+mn-lt"/>
                <a:cs typeface="Microsoft Sans Serif" pitchFamily="34" charset="0"/>
              </a:rPr>
              <a:t>Can include specifically how ALL Title I funds will be spent.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0000"/>
              </a:solidFill>
              <a:latin typeface="Microsoft Sans Serif" pitchFamily="34" charset="0"/>
              <a:cs typeface="Microsoft Sans Serif" pitchFamily="34" charset="0"/>
            </a:endParaRP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dirty="0"/>
          </a:p>
        </p:txBody>
      </p:sp>
    </p:spTree>
    <p:extLst>
      <p:ext uri="{BB962C8B-B14F-4D97-AF65-F5344CB8AC3E}">
        <p14:creationId xmlns:p14="http://schemas.microsoft.com/office/powerpoint/2010/main" val="1968769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Fill in the amount for the Family Engagement Title I budget only.</a:t>
            </a:r>
          </a:p>
          <a:p>
            <a:endParaRPr lang="en-US" sz="1200" dirty="0"/>
          </a:p>
          <a:p>
            <a:r>
              <a:rPr lang="en-US" sz="1200" dirty="0"/>
              <a:t>You may add to or delete from the list of ways Family Engagement money can be used. </a:t>
            </a:r>
          </a:p>
          <a:p>
            <a:endParaRPr lang="en-US" sz="1200" dirty="0"/>
          </a:p>
          <a:p>
            <a:r>
              <a:rPr lang="en-US" sz="1200" dirty="0"/>
              <a:t>You can delete this list and include specifically how your school is using the funds..</a:t>
            </a:r>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dirty="0"/>
          </a:p>
        </p:txBody>
      </p:sp>
    </p:spTree>
    <p:extLst>
      <p:ext uri="{BB962C8B-B14F-4D97-AF65-F5344CB8AC3E}">
        <p14:creationId xmlns:p14="http://schemas.microsoft.com/office/powerpoint/2010/main" val="1930558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mn-lt"/>
              </a:rPr>
              <a:t>Fill in as</a:t>
            </a:r>
            <a:r>
              <a:rPr lang="en-US" sz="1200" baseline="0" dirty="0">
                <a:latin typeface="+mn-lt"/>
              </a:rPr>
              <a:t> many contacts as needed</a:t>
            </a:r>
            <a:r>
              <a:rPr lang="en-US" sz="1200" dirty="0">
                <a:latin typeface="+mn-lt"/>
              </a:rPr>
              <a:t>:</a:t>
            </a:r>
          </a:p>
          <a:p>
            <a:r>
              <a:rPr lang="en-US" sz="1200" baseline="0" dirty="0">
                <a:latin typeface="+mn-lt"/>
              </a:rPr>
              <a:t>Examples of contacts are:</a:t>
            </a:r>
          </a:p>
          <a:p>
            <a:pPr marL="171450" indent="-171450">
              <a:buFont typeface="Wingdings" panose="05000000000000000000" pitchFamily="2" charset="2"/>
              <a:buChar char="Ø"/>
            </a:pPr>
            <a:r>
              <a:rPr lang="en-US" sz="1200" baseline="0" dirty="0">
                <a:latin typeface="+mn-lt"/>
              </a:rPr>
              <a:t>Principal</a:t>
            </a:r>
          </a:p>
          <a:p>
            <a:pPr marL="171450" indent="-171450">
              <a:buFont typeface="Wingdings" panose="05000000000000000000" pitchFamily="2" charset="2"/>
              <a:buChar char="Ø"/>
            </a:pPr>
            <a:r>
              <a:rPr lang="en-US" sz="1200" baseline="0" dirty="0">
                <a:latin typeface="+mn-lt"/>
              </a:rPr>
              <a:t>Family Engagement Liaison</a:t>
            </a:r>
          </a:p>
          <a:p>
            <a:pPr marL="171450" indent="-171450">
              <a:buFont typeface="Wingdings" panose="05000000000000000000" pitchFamily="2" charset="2"/>
              <a:buChar char="Ø"/>
            </a:pPr>
            <a:r>
              <a:rPr lang="en-US" sz="1200" baseline="0" dirty="0">
                <a:latin typeface="+mn-lt"/>
              </a:rPr>
              <a:t>Family engagement committee chair </a:t>
            </a:r>
          </a:p>
          <a:p>
            <a:pPr marL="171450" indent="-171450">
              <a:buFont typeface="Wingdings" panose="05000000000000000000" pitchFamily="2" charset="2"/>
              <a:buChar char="Ø"/>
            </a:pPr>
            <a:r>
              <a:rPr lang="en-US" sz="1200" baseline="0" dirty="0">
                <a:latin typeface="+mn-lt"/>
              </a:rPr>
              <a:t>Parent organizations officers/volunteers (PTA, PTO, PFO…if this applies)</a:t>
            </a:r>
          </a:p>
          <a:p>
            <a:pPr marL="171450" indent="-171450">
              <a:buFont typeface="Wingdings" panose="05000000000000000000" pitchFamily="2" charset="2"/>
              <a:buChar char="Ø"/>
            </a:pPr>
            <a:r>
              <a:rPr lang="en-US" sz="1200" baseline="0" dirty="0">
                <a:latin typeface="+mn-lt"/>
              </a:rPr>
              <a:t>Community School Coordinator</a:t>
            </a:r>
          </a:p>
          <a:p>
            <a:pPr marL="171450" indent="-171450">
              <a:buFont typeface="Wingdings" panose="05000000000000000000" pitchFamily="2" charset="2"/>
              <a:buChar char="Ø"/>
            </a:pPr>
            <a:endParaRPr lang="en-US" sz="1200" baseline="0" dirty="0">
              <a:latin typeface="+mn-lt"/>
            </a:endParaRPr>
          </a:p>
          <a:p>
            <a:pPr marL="0" indent="0">
              <a:buFont typeface="Wingdings" panose="05000000000000000000" pitchFamily="2" charset="2"/>
              <a:buNone/>
            </a:pPr>
            <a:endParaRPr lang="en-US" sz="1200" b="0" dirty="0">
              <a:solidFill>
                <a:schemeClr val="tx1"/>
              </a:solidFill>
              <a:latin typeface="+mn-lt"/>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dirty="0"/>
          </a:p>
        </p:txBody>
      </p:sp>
    </p:spTree>
    <p:extLst>
      <p:ext uri="{BB962C8B-B14F-4D97-AF65-F5344CB8AC3E}">
        <p14:creationId xmlns:p14="http://schemas.microsoft.com/office/powerpoint/2010/main" val="4009456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a:t>Please add information about ways</a:t>
            </a:r>
            <a:r>
              <a:rPr lang="en-US" baseline="0" dirty="0"/>
              <a:t> to communicate examples:</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School Messenger</a:t>
            </a:r>
          </a:p>
          <a:p>
            <a:pPr marL="171450" indent="-171450">
              <a:buFont typeface="Arial" panose="020B0604020202020204" pitchFamily="34" charset="0"/>
              <a:buChar char="•"/>
            </a:pPr>
            <a:r>
              <a:rPr lang="en-US" baseline="0" dirty="0"/>
              <a:t>School Website</a:t>
            </a:r>
          </a:p>
          <a:p>
            <a:pPr marL="171450" indent="-171450">
              <a:buFont typeface="Arial" panose="020B0604020202020204" pitchFamily="34" charset="0"/>
              <a:buChar char="•"/>
            </a:pPr>
            <a:r>
              <a:rPr lang="en-US" baseline="0" dirty="0"/>
              <a:t>School </a:t>
            </a:r>
            <a:r>
              <a:rPr lang="en-US" baseline="0" dirty="0" smtClean="0"/>
              <a:t>Marquee</a:t>
            </a:r>
          </a:p>
          <a:p>
            <a:pPr marL="171450" indent="-171450">
              <a:buFont typeface="Arial" panose="020B0604020202020204" pitchFamily="34" charset="0"/>
              <a:buChar char="•"/>
            </a:pPr>
            <a:r>
              <a:rPr lang="en-US" baseline="0" dirty="0" smtClean="0"/>
              <a:t>Google Meets</a:t>
            </a:r>
          </a:p>
          <a:p>
            <a:pPr marL="171450" indent="-171450">
              <a:buFont typeface="Arial" panose="020B0604020202020204" pitchFamily="34" charset="0"/>
              <a:buChar char="•"/>
            </a:pPr>
            <a:r>
              <a:rPr lang="en-US" baseline="0" dirty="0" smtClean="0"/>
              <a:t>Zoom</a:t>
            </a:r>
          </a:p>
          <a:p>
            <a:pPr marL="171450" indent="-171450">
              <a:buFont typeface="Arial" panose="020B0604020202020204" pitchFamily="34" charset="0"/>
              <a:buChar char="•"/>
            </a:pPr>
            <a:r>
              <a:rPr lang="en-US" baseline="0" dirty="0" err="1" smtClean="0"/>
              <a:t>Whats</a:t>
            </a:r>
            <a:r>
              <a:rPr lang="en-US" baseline="0" dirty="0" smtClean="0"/>
              <a:t> App</a:t>
            </a:r>
            <a:endParaRPr lang="en-US" baseline="0" dirty="0"/>
          </a:p>
          <a:p>
            <a:pPr marL="171450" indent="-171450">
              <a:buFont typeface="Arial" panose="020B0604020202020204" pitchFamily="34" charset="0"/>
              <a:buChar char="•"/>
            </a:pPr>
            <a:r>
              <a:rPr lang="en-US" baseline="0" dirty="0"/>
              <a:t>Classroom newsletters</a:t>
            </a:r>
          </a:p>
          <a:p>
            <a:pPr marL="171450" indent="-171450">
              <a:buFont typeface="Arial" panose="020B0604020202020204" pitchFamily="34" charset="0"/>
              <a:buChar char="•"/>
            </a:pPr>
            <a:r>
              <a:rPr lang="en-US" baseline="0" dirty="0"/>
              <a:t>emails</a:t>
            </a:r>
          </a:p>
          <a:p>
            <a:pPr marL="171450" indent="-171450">
              <a:buFont typeface="Arial" panose="020B0604020202020204" pitchFamily="34" charset="0"/>
              <a:buChar char="•"/>
            </a:pPr>
            <a:r>
              <a:rPr lang="en-US" baseline="0" dirty="0"/>
              <a:t>personal phone calls </a:t>
            </a:r>
          </a:p>
          <a:p>
            <a:pPr marL="171450" indent="-171450">
              <a:buFont typeface="Arial" panose="020B0604020202020204" pitchFamily="34" charset="0"/>
              <a:buChar char="•"/>
            </a:pPr>
            <a:r>
              <a:rPr lang="en-US" baseline="0" dirty="0"/>
              <a:t>and teacher notes</a:t>
            </a:r>
          </a:p>
          <a:p>
            <a:endParaRPr lang="en-US" baseline="0" dirty="0"/>
          </a:p>
          <a:p>
            <a:pPr marL="0" indent="0">
              <a:buFont typeface="Wingdings" panose="05000000000000000000" pitchFamily="2" charset="2"/>
              <a:buNone/>
            </a:pPr>
            <a:r>
              <a:rPr lang="en-US" sz="1200" baseline="0" dirty="0">
                <a:latin typeface="+mn-lt"/>
              </a:rPr>
              <a:t>***(Optional) Add a slide here to present ideas for ways in which parents may volunteer at the school. You may want to highlight or distinctly mark areas that will require a background check for the parent. Title I funds may be used to pay for background checks as necessary. Your school’s Title I Support Resource Teacher and funding technician will be able to assist with this request. Here are some ideas you can choose from to list as ways to volunteer. Please choose the areas in which you and your staff are comfortable in receiving and training parents/families to be volunteers:</a:t>
            </a:r>
          </a:p>
          <a:p>
            <a:pPr marL="0" indent="0">
              <a:buFont typeface="Wingdings" panose="05000000000000000000" pitchFamily="2" charset="2"/>
              <a:buNone/>
            </a:pPr>
            <a:endParaRPr lang="en-US" sz="1200" baseline="0" dirty="0">
              <a:latin typeface="+mn-lt"/>
            </a:endParaRPr>
          </a:p>
          <a:p>
            <a:pPr marL="342900" indent="-342900">
              <a:buFont typeface="Wingdings" pitchFamily="2" charset="2"/>
              <a:buChar char="Ø"/>
            </a:pPr>
            <a:r>
              <a:rPr lang="en-US" sz="1200" b="0" dirty="0">
                <a:solidFill>
                  <a:schemeClr val="tx1"/>
                </a:solidFill>
                <a:latin typeface="+mn-lt"/>
                <a:cs typeface="Microsoft Sans Serif" pitchFamily="34" charset="0"/>
              </a:rPr>
              <a:t>Working with:</a:t>
            </a:r>
          </a:p>
          <a:p>
            <a:pPr marL="1257300" lvl="2" indent="-342900">
              <a:buClrTx/>
              <a:buFont typeface="Wingdings" panose="05000000000000000000" pitchFamily="2" charset="2"/>
              <a:buChar char="Ø"/>
            </a:pPr>
            <a:r>
              <a:rPr lang="en-US" sz="1200" dirty="0">
                <a:solidFill>
                  <a:schemeClr val="tx1"/>
                </a:solidFill>
                <a:latin typeface="+mn-lt"/>
                <a:cs typeface="Microsoft Sans Serif" pitchFamily="34" charset="0"/>
              </a:rPr>
              <a:t>Classroom teachers</a:t>
            </a:r>
          </a:p>
          <a:p>
            <a:pPr marL="1257300" lvl="2" indent="-342900">
              <a:buClrTx/>
              <a:buFont typeface="Wingdings" panose="05000000000000000000" pitchFamily="2" charset="2"/>
              <a:buChar char="Ø"/>
            </a:pPr>
            <a:r>
              <a:rPr lang="en-US" sz="1200" b="0" dirty="0">
                <a:solidFill>
                  <a:schemeClr val="tx1"/>
                </a:solidFill>
                <a:latin typeface="+mn-lt"/>
                <a:cs typeface="Microsoft Sans Serif" pitchFamily="34" charset="0"/>
              </a:rPr>
              <a:t>Office staff</a:t>
            </a:r>
          </a:p>
          <a:p>
            <a:pPr marL="1257300" lvl="2" indent="-342900">
              <a:buClrTx/>
              <a:buFont typeface="Wingdings" panose="05000000000000000000" pitchFamily="2" charset="2"/>
              <a:buChar char="Ø"/>
            </a:pPr>
            <a:r>
              <a:rPr lang="en-US" sz="1200" dirty="0">
                <a:solidFill>
                  <a:schemeClr val="tx1"/>
                </a:solidFill>
                <a:latin typeface="+mn-lt"/>
                <a:cs typeface="Microsoft Sans Serif" pitchFamily="34" charset="0"/>
              </a:rPr>
              <a:t>School nurse</a:t>
            </a:r>
          </a:p>
          <a:p>
            <a:pPr marL="1257300" lvl="2" indent="-342900">
              <a:buClrTx/>
              <a:buFont typeface="Wingdings" panose="05000000000000000000" pitchFamily="2" charset="2"/>
              <a:buChar char="Ø"/>
            </a:pPr>
            <a:r>
              <a:rPr lang="en-US" sz="1200" dirty="0">
                <a:solidFill>
                  <a:schemeClr val="tx1"/>
                </a:solidFill>
                <a:latin typeface="+mn-lt"/>
                <a:cs typeface="Microsoft Sans Serif" pitchFamily="34" charset="0"/>
              </a:rPr>
              <a:t>Librarian</a:t>
            </a:r>
          </a:p>
          <a:p>
            <a:pPr marL="1257300" lvl="2" indent="-342900">
              <a:buClrTx/>
              <a:buFont typeface="Wingdings" panose="05000000000000000000" pitchFamily="2" charset="2"/>
              <a:buChar char="Ø"/>
            </a:pPr>
            <a:r>
              <a:rPr lang="en-US" sz="1200" b="0" dirty="0">
                <a:solidFill>
                  <a:schemeClr val="tx1"/>
                </a:solidFill>
                <a:latin typeface="+mn-lt"/>
                <a:cs typeface="Microsoft Sans Serif" pitchFamily="34" charset="0"/>
              </a:rPr>
              <a:t>School beautification projects</a:t>
            </a:r>
          </a:p>
          <a:p>
            <a:pPr marL="1257300" lvl="2" indent="-342900">
              <a:buClrTx/>
              <a:buFont typeface="Wingdings" panose="05000000000000000000" pitchFamily="2" charset="2"/>
              <a:buChar char="Ø"/>
            </a:pPr>
            <a:r>
              <a:rPr lang="en-US" sz="1200" b="0" dirty="0">
                <a:solidFill>
                  <a:schemeClr val="tx1"/>
                </a:solidFill>
                <a:latin typeface="+mn-lt"/>
                <a:cs typeface="Microsoft Sans Serif" pitchFamily="34" charset="0"/>
              </a:rPr>
              <a:t>School Leadership Teams</a:t>
            </a:r>
          </a:p>
          <a:p>
            <a:pPr marL="0" indent="0">
              <a:buFont typeface="Wingdings" panose="05000000000000000000" pitchFamily="2" charset="2"/>
              <a:buNone/>
            </a:pPr>
            <a:endParaRPr lang="en-US" sz="1200" baseline="0" dirty="0">
              <a:latin typeface="+mn-lt"/>
            </a:endParaRPr>
          </a:p>
          <a:p>
            <a:pPr marL="171450" indent="-171450">
              <a:buClrTx/>
              <a:buFont typeface="Wingdings" pitchFamily="2" charset="2"/>
              <a:buChar char="Ø"/>
            </a:pPr>
            <a:r>
              <a:rPr lang="en-US" sz="1200" b="0" dirty="0">
                <a:solidFill>
                  <a:schemeClr val="tx1"/>
                </a:solidFill>
                <a:latin typeface="+mn-lt"/>
                <a:cs typeface="Microsoft Sans Serif" pitchFamily="34" charset="0"/>
              </a:rPr>
              <a:t>Greeters</a:t>
            </a:r>
          </a:p>
          <a:p>
            <a:pPr marL="171450" indent="-171450">
              <a:buClrTx/>
              <a:buFont typeface="Wingdings" pitchFamily="2" charset="2"/>
              <a:buChar char="Ø"/>
            </a:pPr>
            <a:r>
              <a:rPr lang="en-US" sz="1200" b="0" dirty="0">
                <a:solidFill>
                  <a:schemeClr val="tx1"/>
                </a:solidFill>
                <a:latin typeface="+mn-lt"/>
                <a:cs typeface="Microsoft Sans Serif" pitchFamily="34" charset="0"/>
              </a:rPr>
              <a:t>Working with local businesses to request contributions in talent and/or materials</a:t>
            </a:r>
          </a:p>
          <a:p>
            <a:pPr marL="171450" indent="-171450">
              <a:buClrTx/>
              <a:buFont typeface="Wingdings" pitchFamily="2" charset="2"/>
              <a:buChar char="Ø"/>
            </a:pPr>
            <a:r>
              <a:rPr lang="en-US" sz="1200" b="0" dirty="0">
                <a:solidFill>
                  <a:schemeClr val="tx1"/>
                </a:solidFill>
                <a:latin typeface="+mn-lt"/>
                <a:cs typeface="Microsoft Sans Serif" pitchFamily="34" charset="0"/>
              </a:rPr>
              <a:t>Organizing parent activities</a:t>
            </a:r>
          </a:p>
          <a:p>
            <a:pPr marL="171450" indent="-171450">
              <a:buClrTx/>
              <a:buFont typeface="Wingdings" pitchFamily="2" charset="2"/>
              <a:buChar char="Ø"/>
            </a:pPr>
            <a:r>
              <a:rPr lang="en-US" sz="1200" b="0" dirty="0">
                <a:solidFill>
                  <a:schemeClr val="tx1"/>
                </a:solidFill>
                <a:latin typeface="+mn-lt"/>
                <a:cs typeface="Microsoft Sans Serif" pitchFamily="34" charset="0"/>
              </a:rPr>
              <a:t>Giving school tours to new parents</a:t>
            </a:r>
          </a:p>
          <a:p>
            <a:pPr marL="171450" indent="-171450">
              <a:buClrTx/>
              <a:buFont typeface="Wingdings" pitchFamily="2" charset="2"/>
              <a:buChar char="Ø"/>
            </a:pPr>
            <a:r>
              <a:rPr lang="en-US" sz="1200" dirty="0">
                <a:solidFill>
                  <a:schemeClr val="tx1"/>
                </a:solidFill>
                <a:latin typeface="+mn-lt"/>
                <a:cs typeface="Microsoft Sans Serif" pitchFamily="34" charset="0"/>
              </a:rPr>
              <a:t>Participating with staff and administration in creating the Title I Program Plan,</a:t>
            </a:r>
            <a:r>
              <a:rPr lang="en-US" sz="1200" baseline="0" dirty="0">
                <a:solidFill>
                  <a:schemeClr val="tx1"/>
                </a:solidFill>
                <a:latin typeface="+mn-lt"/>
                <a:cs typeface="Microsoft Sans Serif" pitchFamily="34" charset="0"/>
              </a:rPr>
              <a:t> </a:t>
            </a:r>
            <a:r>
              <a:rPr lang="en-US" sz="1200" dirty="0">
                <a:solidFill>
                  <a:schemeClr val="tx1"/>
                </a:solidFill>
                <a:latin typeface="+mn-lt"/>
                <a:cs typeface="Microsoft Sans Serif" pitchFamily="34" charset="0"/>
              </a:rPr>
              <a:t>School Family Engagement Policy and Compact</a:t>
            </a:r>
          </a:p>
          <a:p>
            <a:pPr marL="171450" indent="-171450">
              <a:buClrTx/>
              <a:buFont typeface="Wingdings" pitchFamily="2" charset="2"/>
              <a:buChar char="Ø"/>
            </a:pPr>
            <a:r>
              <a:rPr lang="en-US" sz="1200" b="0" dirty="0">
                <a:solidFill>
                  <a:schemeClr val="tx1"/>
                </a:solidFill>
                <a:latin typeface="+mn-lt"/>
                <a:cs typeface="Microsoft Sans Serif" pitchFamily="34" charset="0"/>
              </a:rPr>
              <a:t>Writing for the school newsletter</a:t>
            </a:r>
          </a:p>
          <a:p>
            <a:pPr marL="171450" indent="-171450">
              <a:buClrTx/>
              <a:buFont typeface="Wingdings" pitchFamily="2" charset="2"/>
              <a:buChar char="Ø"/>
            </a:pPr>
            <a:r>
              <a:rPr lang="en-US" sz="1200" dirty="0">
                <a:latin typeface="+mn-lt"/>
                <a:cs typeface="Microsoft Sans Serif" pitchFamily="34" charset="0"/>
              </a:rPr>
              <a:t>Working with school family engagement committees</a:t>
            </a:r>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dirty="0"/>
          </a:p>
        </p:txBody>
      </p:sp>
    </p:spTree>
    <p:extLst>
      <p:ext uri="{BB962C8B-B14F-4D97-AF65-F5344CB8AC3E}">
        <p14:creationId xmlns:p14="http://schemas.microsoft.com/office/powerpoint/2010/main" val="2922274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dirty="0"/>
          </a:p>
        </p:txBody>
      </p:sp>
    </p:spTree>
    <p:extLst>
      <p:ext uri="{BB962C8B-B14F-4D97-AF65-F5344CB8AC3E}">
        <p14:creationId xmlns:p14="http://schemas.microsoft.com/office/powerpoint/2010/main" val="1440491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lgn="ctr"/>
            <a:fld id="{743653DA-8BF4-4869-96FE-9BCF43372D46}" type="datetime8">
              <a:rPr lang="en-US" smtClean="0"/>
              <a:pPr algn="ctr"/>
              <a:t>5/26/2021 12:04 PM</a:t>
            </a:fld>
            <a:endParaRPr lang="en-US" sz="2000" dirty="0">
              <a:solidFill>
                <a:srgbClr val="FFFFFF"/>
              </a:solidFill>
            </a:endParaRPr>
          </a:p>
        </p:txBody>
      </p:sp>
      <p:sp>
        <p:nvSpPr>
          <p:cNvPr id="5" name="Footer Placeholder 4"/>
          <p:cNvSpPr>
            <a:spLocks noGrp="1"/>
          </p:cNvSpPr>
          <p:nvPr>
            <p:ph type="ftr" sz="quarter" idx="11"/>
          </p:nvPr>
        </p:nvSpPr>
        <p:spPr/>
        <p:txBody>
          <a:bodyPr/>
          <a:lstStyle/>
          <a:p>
            <a:pPr algn="r"/>
            <a:endParaRPr lang="en-US" dirty="0">
              <a:solidFill>
                <a:schemeClr val="tx2"/>
              </a:solidFill>
            </a:endParaRPr>
          </a:p>
        </p:txBody>
      </p:sp>
      <p:sp>
        <p:nvSpPr>
          <p:cNvPr id="6" name="Slide Number Placeholder 5"/>
          <p:cNvSpPr>
            <a:spLocks noGrp="1"/>
          </p:cNvSpPr>
          <p:nvPr>
            <p:ph type="sldNum" sz="quarter" idx="12"/>
          </p:nvPr>
        </p:nvSpPr>
        <p:spPr/>
        <p:txBody>
          <a:bodyPr/>
          <a:lstStyle/>
          <a:p>
            <a:fld id="{72AC53DF-4216-466D-99A7-94400E6C2A25}" type="slidenum">
              <a:rPr lang="en-US" smtClean="0"/>
              <a:pPr/>
              <a:t>‹#›</a:t>
            </a:fld>
            <a:endParaRPr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5/26/2021 12:04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5/26/2021 12:04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5/26/2021 12:04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sm_pencil.png"/>
          <p:cNvPicPr>
            <a:picLocks noChangeAspect="1"/>
          </p:cNvPicPr>
          <p:nvPr userDrawn="1"/>
        </p:nvPicPr>
        <p:blipFill>
          <a:blip r:embed="rId2" cstate="print"/>
          <a:stretch>
            <a:fillRect/>
          </a:stretch>
        </p:blipFill>
        <p:spPr>
          <a:xfrm>
            <a:off x="612648" y="1755648"/>
            <a:ext cx="1615307" cy="2145615"/>
          </a:xfrm>
          <a:prstGeom prst="rect">
            <a:avLst/>
          </a:prstGeom>
          <a:ln w="50800" cap="sq" cmpd="dbl">
            <a:solidFill>
              <a:schemeClr val="accent2"/>
            </a:solidFill>
            <a:miter lim="800000"/>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129108-AC8D-4212-9283-60D9E99BF07A}" type="datetime8">
              <a:rPr lang="en-US" smtClean="0"/>
              <a:pPr/>
              <a:t>5/26/2021 12:04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DED3D3-6235-4F4C-B439-DF277FB555A7}" type="datetime8">
              <a:rPr lang="en-US" smtClean="0"/>
              <a:pPr/>
              <a:t>5/26/2021 12:04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a:fld id="{1AD93096-5B34-4342-9326-69289CEAE4C2}" type="slidenum">
              <a:rPr lang="en-US" smtClean="0"/>
              <a:pPr algn="ctr"/>
              <a:t>‹#›</a:t>
            </a:fld>
            <a:endParaRPr lang="en-US" sz="2400" dirty="0">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5F1E3E-4B2F-4895-B65E-28B2E64F39F6}" type="datetime8">
              <a:rPr lang="en-US" smtClean="0"/>
              <a:pPr/>
              <a:t>5/26/2021 12:04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1AD93096-5B34-4342-9326-69289CEAE4C2}" type="slidenum">
              <a:rPr lang="en-US" smtClean="0"/>
              <a:pPr algn="ct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085435-8225-4333-BFFA-0096413F0D76}" type="datetime8">
              <a:rPr lang="en-US" smtClean="0"/>
              <a:pPr/>
              <a:t>5/26/2021 12:04 PM</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ctr"/>
            <a:fld id="{1AD93096-5B34-4342-9326-69289CEAE4C2}" type="slidenum">
              <a:rPr lang="en-US" smtClean="0"/>
              <a:pPr algn="ct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83C494-2A87-468C-A21B-CB14FB9ABB00}" type="datetime8">
              <a:rPr lang="en-US" smtClean="0"/>
              <a:pPr/>
              <a:t>5/26/2021 12:04 PM</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5/26/2021 12:04 PM</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3816DF-213E-421B-92D3-C068DBB023D6}" type="datetime8">
              <a:rPr lang="en-US" smtClean="0">
                <a:solidFill>
                  <a:schemeClr val="tx2"/>
                </a:solidFill>
              </a:rPr>
              <a:pPr/>
              <a:t>5/26/2021 12:04 PM</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E20EC5-AC53-4169-941E-EDF10CD23748}" type="datetime8">
              <a:rPr lang="en-US" smtClean="0"/>
              <a:pPr/>
              <a:t>5/26/2021 12:04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1AD93096-5B34-4342-9326-69289CEAE4C2}" type="slidenum">
              <a:rPr lang="en-US" smtClean="0"/>
              <a:pPr algn="ctr"/>
              <a:t>‹#›</a:t>
            </a:fld>
            <a:endParaRPr lang="en-US" sz="280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816DF-213E-421B-92D3-C068DBB023D6}" type="datetime8">
              <a:rPr lang="en-US" smtClean="0">
                <a:solidFill>
                  <a:schemeClr val="tx2"/>
                </a:solidFill>
              </a:rPr>
              <a:pPr/>
              <a:t>5/26/2021 12:04 PM</a:t>
            </a:fld>
            <a:endParaRPr lang="en-US" sz="1400" dirty="0">
              <a:solidFill>
                <a:schemeClr val="tx2"/>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endParaRPr lang="en-US" sz="1400" dirty="0">
              <a:solidFill>
                <a:schemeClr val="tx2"/>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71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3314700" y="1031509"/>
            <a:ext cx="3429000" cy="644891"/>
          </a:xfrm>
        </p:spPr>
        <p:txBody>
          <a:bodyPr anchor="ctr">
            <a:normAutofit fontScale="90000"/>
          </a:bodyPr>
          <a:lstStyle/>
          <a:p>
            <a:pPr algn="ctr"/>
            <a:r>
              <a:rPr lang="en-US" sz="2000" dirty="0">
                <a:solidFill>
                  <a:srgbClr val="FF0000"/>
                </a:solidFill>
                <a:latin typeface="Arial Black" panose="020B0A04020102020204" pitchFamily="34" charset="0"/>
              </a:rPr>
              <a:t>(School Name) </a:t>
            </a:r>
            <a:r>
              <a:rPr lang="en-US" sz="2000" dirty="0">
                <a:solidFill>
                  <a:srgbClr val="000099"/>
                </a:solidFill>
                <a:latin typeface="Arial Black" panose="020B0A04020102020204" pitchFamily="34" charset="0"/>
              </a:rPr>
              <a:t/>
            </a:r>
            <a:br>
              <a:rPr lang="en-US" sz="2000" dirty="0">
                <a:solidFill>
                  <a:srgbClr val="000099"/>
                </a:solidFill>
                <a:latin typeface="Arial Black" panose="020B0A04020102020204" pitchFamily="34" charset="0"/>
              </a:rPr>
            </a:br>
            <a:r>
              <a:rPr lang="en-US" sz="2000" dirty="0">
                <a:solidFill>
                  <a:srgbClr val="000099"/>
                </a:solidFill>
                <a:latin typeface="Arial Black" panose="020B0A04020102020204" pitchFamily="34" charset="0"/>
              </a:rPr>
              <a:t>Title I Annual Meeting</a:t>
            </a:r>
          </a:p>
        </p:txBody>
      </p:sp>
      <p:sp>
        <p:nvSpPr>
          <p:cNvPr id="3" name="Rectangle 2"/>
          <p:cNvSpPr>
            <a:spLocks noGrp="1"/>
          </p:cNvSpPr>
          <p:nvPr>
            <p:ph type="subTitle" idx="1"/>
          </p:nvPr>
        </p:nvSpPr>
        <p:spPr>
          <a:xfrm>
            <a:off x="3810000" y="1828800"/>
            <a:ext cx="2133600" cy="381000"/>
          </a:xfrm>
          <a:noFill/>
        </p:spPr>
        <p:txBody>
          <a:bodyPr>
            <a:noAutofit/>
          </a:bodyPr>
          <a:lstStyle/>
          <a:p>
            <a:pPr algn="ctr"/>
            <a:r>
              <a:rPr lang="en-US" sz="2000" b="1" dirty="0" smtClean="0">
                <a:solidFill>
                  <a:schemeClr val="tx1"/>
                </a:solidFill>
                <a:latin typeface="Arial Black" panose="020B0A04020102020204" pitchFamily="34" charset="0"/>
              </a:rPr>
              <a:t>2021 </a:t>
            </a:r>
            <a:r>
              <a:rPr lang="en-US" sz="2000" b="1" dirty="0">
                <a:solidFill>
                  <a:schemeClr val="tx1"/>
                </a:solidFill>
                <a:latin typeface="Arial Black" panose="020B0A04020102020204" pitchFamily="34" charset="0"/>
              </a:rPr>
              <a:t>- </a:t>
            </a:r>
            <a:r>
              <a:rPr lang="en-US" sz="2000" b="1" dirty="0" smtClean="0">
                <a:solidFill>
                  <a:schemeClr val="tx1"/>
                </a:solidFill>
                <a:latin typeface="Arial Black" panose="020B0A04020102020204" pitchFamily="34" charset="0"/>
              </a:rPr>
              <a:t>2022</a:t>
            </a:r>
            <a:endParaRPr lang="en-US" sz="2000" b="1" dirty="0">
              <a:solidFill>
                <a:schemeClr val="tx1"/>
              </a:solidFill>
              <a:latin typeface="Arial Black" panose="020B0A04020102020204" pitchFamily="34" charset="0"/>
            </a:endParaRPr>
          </a:p>
        </p:txBody>
      </p:sp>
      <p:pic>
        <p:nvPicPr>
          <p:cNvPr id="5" name="Picture 2" descr="C:\Documents and Settings\hagin_d\My Documents\My Pictures\Microsoft Clip Organizer\bd07207_.wmf"/>
          <p:cNvPicPr>
            <a:picLocks noChangeAspect="1" noChangeArrowheads="1"/>
          </p:cNvPicPr>
          <p:nvPr/>
        </p:nvPicPr>
        <p:blipFill>
          <a:blip r:embed="rId3" cstate="print"/>
          <a:stretch>
            <a:fillRect/>
          </a:stretch>
        </p:blipFill>
        <p:spPr bwMode="auto">
          <a:xfrm>
            <a:off x="152400" y="99214"/>
            <a:ext cx="1843430" cy="933685"/>
          </a:xfrm>
          <a:prstGeom prst="rect">
            <a:avLst/>
          </a:prstGeom>
          <a:solidFill>
            <a:schemeClr val="accent3">
              <a:alpha val="36000"/>
            </a:schemeClr>
          </a:solidFill>
          <a:ln>
            <a:noFill/>
          </a:ln>
        </p:spPr>
      </p:pic>
      <p:sp>
        <p:nvSpPr>
          <p:cNvPr id="7" name="TextBox 6"/>
          <p:cNvSpPr txBox="1"/>
          <p:nvPr/>
        </p:nvSpPr>
        <p:spPr>
          <a:xfrm>
            <a:off x="2514600" y="108179"/>
            <a:ext cx="5029200" cy="923330"/>
          </a:xfrm>
          <a:prstGeom prst="rect">
            <a:avLst/>
          </a:prstGeom>
          <a:noFill/>
        </p:spPr>
        <p:txBody>
          <a:bodyPr wrap="square" rtlCol="0" anchor="ctr">
            <a:spAutoFit/>
          </a:bodyPr>
          <a:lstStyle/>
          <a:p>
            <a:pPr algn="ctr"/>
            <a:r>
              <a:rPr lang="en-US" sz="5400" dirty="0">
                <a:solidFill>
                  <a:srgbClr val="000099"/>
                </a:solidFill>
                <a:latin typeface="Arial Black" panose="020B0A04020102020204" pitchFamily="34" charset="0"/>
              </a:rPr>
              <a:t>WELCOME</a:t>
            </a:r>
          </a:p>
        </p:txBody>
      </p:sp>
      <p:sp>
        <p:nvSpPr>
          <p:cNvPr id="8" name="TextBox 7"/>
          <p:cNvSpPr txBox="1"/>
          <p:nvPr/>
        </p:nvSpPr>
        <p:spPr>
          <a:xfrm>
            <a:off x="914400" y="2831068"/>
            <a:ext cx="5562600" cy="369332"/>
          </a:xfrm>
          <a:prstGeom prst="rect">
            <a:avLst/>
          </a:prstGeom>
          <a:noFill/>
        </p:spPr>
        <p:txBody>
          <a:bodyPr wrap="square" rtlCol="0">
            <a:spAutoFit/>
          </a:bodyPr>
          <a:lstStyle/>
          <a:p>
            <a:r>
              <a:rPr lang="en-US" dirty="0">
                <a:latin typeface="Arial Black" panose="020B0A04020102020204" pitchFamily="34" charset="0"/>
              </a:rPr>
              <a:t>You will be given information about:</a:t>
            </a:r>
          </a:p>
        </p:txBody>
      </p:sp>
      <p:sp>
        <p:nvSpPr>
          <p:cNvPr id="9" name="TextBox 8"/>
          <p:cNvSpPr txBox="1"/>
          <p:nvPr/>
        </p:nvSpPr>
        <p:spPr>
          <a:xfrm>
            <a:off x="914400" y="3680936"/>
            <a:ext cx="5562600" cy="369332"/>
          </a:xfrm>
          <a:prstGeom prst="rect">
            <a:avLst/>
          </a:prstGeom>
          <a:noFill/>
        </p:spPr>
        <p:txBody>
          <a:bodyPr wrap="square" rtlCol="0">
            <a:spAutoFit/>
          </a:bodyPr>
          <a:lstStyle/>
          <a:p>
            <a:pPr marL="285750" indent="-285750">
              <a:buFont typeface="Wingdings" panose="05000000000000000000" pitchFamily="2" charset="2"/>
              <a:buChar char="Ø"/>
            </a:pPr>
            <a:r>
              <a:rPr lang="en-US" dirty="0">
                <a:solidFill>
                  <a:srgbClr val="FF0000"/>
                </a:solidFill>
                <a:latin typeface="Arial Black" panose="020B0A04020102020204" pitchFamily="34" charset="0"/>
              </a:rPr>
              <a:t>(School Name)</a:t>
            </a:r>
            <a:r>
              <a:rPr lang="en-US" dirty="0">
                <a:latin typeface="Arial Black" panose="020B0A04020102020204" pitchFamily="34" charset="0"/>
              </a:rPr>
              <a:t>’s participation in Title I</a:t>
            </a:r>
          </a:p>
        </p:txBody>
      </p:sp>
      <p:sp>
        <p:nvSpPr>
          <p:cNvPr id="10" name="TextBox 9"/>
          <p:cNvSpPr txBox="1"/>
          <p:nvPr/>
        </p:nvSpPr>
        <p:spPr>
          <a:xfrm>
            <a:off x="914400" y="4431268"/>
            <a:ext cx="5562600" cy="369332"/>
          </a:xfrm>
          <a:prstGeom prst="rect">
            <a:avLst/>
          </a:prstGeom>
          <a:noFill/>
        </p:spPr>
        <p:txBody>
          <a:bodyPr wrap="square" rtlCol="0">
            <a:spAutoFit/>
          </a:bodyPr>
          <a:lstStyle/>
          <a:p>
            <a:pPr marL="285750" indent="-285750">
              <a:buFont typeface="Wingdings" panose="05000000000000000000" pitchFamily="2" charset="2"/>
              <a:buChar char="Ø"/>
            </a:pPr>
            <a:r>
              <a:rPr lang="en-US" dirty="0">
                <a:latin typeface="Arial Black" panose="020B0A04020102020204" pitchFamily="34" charset="0"/>
              </a:rPr>
              <a:t>Title I school requirements</a:t>
            </a:r>
          </a:p>
        </p:txBody>
      </p:sp>
      <p:sp>
        <p:nvSpPr>
          <p:cNvPr id="11" name="TextBox 10"/>
          <p:cNvSpPr txBox="1"/>
          <p:nvPr/>
        </p:nvSpPr>
        <p:spPr>
          <a:xfrm>
            <a:off x="914400" y="4812268"/>
            <a:ext cx="7086600" cy="369332"/>
          </a:xfrm>
          <a:prstGeom prst="rect">
            <a:avLst/>
          </a:prstGeom>
          <a:noFill/>
        </p:spPr>
        <p:txBody>
          <a:bodyPr wrap="square" rtlCol="0">
            <a:spAutoFit/>
          </a:bodyPr>
          <a:lstStyle/>
          <a:p>
            <a:pPr marL="285750" indent="-285750">
              <a:buFont typeface="Wingdings" panose="05000000000000000000" pitchFamily="2" charset="2"/>
              <a:buChar char="Ø"/>
            </a:pPr>
            <a:r>
              <a:rPr lang="en-US" dirty="0">
                <a:latin typeface="Arial Black" panose="020B0A04020102020204" pitchFamily="34" charset="0"/>
              </a:rPr>
              <a:t>Family Engagement</a:t>
            </a:r>
          </a:p>
        </p:txBody>
      </p:sp>
      <p:sp>
        <p:nvSpPr>
          <p:cNvPr id="12" name="TextBox 11"/>
          <p:cNvSpPr txBox="1"/>
          <p:nvPr/>
        </p:nvSpPr>
        <p:spPr>
          <a:xfrm>
            <a:off x="914400" y="5193268"/>
            <a:ext cx="6858000" cy="369332"/>
          </a:xfrm>
          <a:prstGeom prst="rect">
            <a:avLst/>
          </a:prstGeom>
          <a:noFill/>
        </p:spPr>
        <p:txBody>
          <a:bodyPr wrap="square" rtlCol="0">
            <a:spAutoFit/>
          </a:bodyPr>
          <a:lstStyle/>
          <a:p>
            <a:pPr marL="285750" indent="-285750">
              <a:buFont typeface="Wingdings" panose="05000000000000000000" pitchFamily="2" charset="2"/>
              <a:buChar char="Ø"/>
            </a:pPr>
            <a:r>
              <a:rPr lang="en-US" dirty="0">
                <a:latin typeface="Arial Black" panose="020B0A04020102020204" pitchFamily="34" charset="0"/>
              </a:rPr>
              <a:t>Who to contact regarding Title I at </a:t>
            </a:r>
            <a:r>
              <a:rPr lang="en-US" dirty="0">
                <a:solidFill>
                  <a:srgbClr val="FF0000"/>
                </a:solidFill>
                <a:latin typeface="Arial Black" panose="020B0A04020102020204" pitchFamily="34" charset="0"/>
              </a:rPr>
              <a:t>(School Name)</a:t>
            </a:r>
          </a:p>
        </p:txBody>
      </p:sp>
      <p:sp>
        <p:nvSpPr>
          <p:cNvPr id="14" name="TextBox 13"/>
          <p:cNvSpPr txBox="1"/>
          <p:nvPr/>
        </p:nvSpPr>
        <p:spPr>
          <a:xfrm>
            <a:off x="914400" y="4050268"/>
            <a:ext cx="5562600" cy="369332"/>
          </a:xfrm>
          <a:prstGeom prst="rect">
            <a:avLst/>
          </a:prstGeom>
          <a:noFill/>
        </p:spPr>
        <p:txBody>
          <a:bodyPr wrap="square" rtlCol="0">
            <a:spAutoFit/>
          </a:bodyPr>
          <a:lstStyle/>
          <a:p>
            <a:pPr marL="285750" indent="-285750">
              <a:buFont typeface="Wingdings" panose="05000000000000000000" pitchFamily="2" charset="2"/>
              <a:buChar char="Ø"/>
            </a:pPr>
            <a:r>
              <a:rPr lang="en-US" dirty="0">
                <a:solidFill>
                  <a:srgbClr val="FF0000"/>
                </a:solidFill>
                <a:latin typeface="Arial Black" panose="020B0A04020102020204" pitchFamily="34" charset="0"/>
              </a:rPr>
              <a:t>(School Name)</a:t>
            </a:r>
            <a:r>
              <a:rPr lang="en-US" dirty="0">
                <a:latin typeface="Arial Black" panose="020B0A04020102020204" pitchFamily="34" charset="0"/>
              </a:rPr>
              <a:t>’s</a:t>
            </a:r>
            <a:r>
              <a:rPr lang="en-US" dirty="0">
                <a:solidFill>
                  <a:srgbClr val="FF0000"/>
                </a:solidFill>
                <a:latin typeface="Arial Black" panose="020B0A04020102020204" pitchFamily="34" charset="0"/>
              </a:rPr>
              <a:t> </a:t>
            </a:r>
            <a:r>
              <a:rPr lang="en-US" dirty="0">
                <a:latin typeface="Arial Black" panose="020B0A04020102020204" pitchFamily="34" charset="0"/>
              </a:rPr>
              <a:t>state grade</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0-#ppt_w/2"/>
                                          </p:val>
                                        </p:tav>
                                        <p:tav tm="100000">
                                          <p:val>
                                            <p:strVal val="#ppt_x"/>
                                          </p:val>
                                        </p:tav>
                                      </p:tavLst>
                                    </p:anim>
                                    <p:anim calcmode="lin" valueType="num">
                                      <p:cBhvr additive="base">
                                        <p:cTn id="2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0-#ppt_w/2"/>
                                          </p:val>
                                        </p:tav>
                                        <p:tav tm="100000">
                                          <p:val>
                                            <p:strVal val="#ppt_x"/>
                                          </p:val>
                                        </p:tav>
                                      </p:tavLst>
                                    </p:anim>
                                    <p:anim calcmode="lin" valueType="num">
                                      <p:cBhvr additive="base">
                                        <p:cTn id="2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0-#ppt_w/2"/>
                                          </p:val>
                                        </p:tav>
                                        <p:tav tm="100000">
                                          <p:val>
                                            <p:strVal val="#ppt_x"/>
                                          </p:val>
                                        </p:tav>
                                      </p:tavLst>
                                    </p:anim>
                                    <p:anim calcmode="lin" valueType="num">
                                      <p:cBhvr additive="base">
                                        <p:cTn id="34"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0-#ppt_w/2"/>
                                          </p:val>
                                        </p:tav>
                                        <p:tav tm="100000">
                                          <p:val>
                                            <p:strVal val="#ppt_x"/>
                                          </p:val>
                                        </p:tav>
                                      </p:tavLst>
                                    </p:anim>
                                    <p:anim calcmode="lin" valueType="num">
                                      <p:cBhvr additive="base">
                                        <p:cTn id="40"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500" fill="hold"/>
                                        <p:tgtEl>
                                          <p:spTgt spid="11"/>
                                        </p:tgtEl>
                                        <p:attrNameLst>
                                          <p:attrName>ppt_x</p:attrName>
                                        </p:attrNameLst>
                                      </p:cBhvr>
                                      <p:tavLst>
                                        <p:tav tm="0">
                                          <p:val>
                                            <p:strVal val="0-#ppt_w/2"/>
                                          </p:val>
                                        </p:tav>
                                        <p:tav tm="100000">
                                          <p:val>
                                            <p:strVal val="#ppt_x"/>
                                          </p:val>
                                        </p:tav>
                                      </p:tavLst>
                                    </p:anim>
                                    <p:anim calcmode="lin" valueType="num">
                                      <p:cBhvr additive="base">
                                        <p:cTn id="46"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0-#ppt_w/2"/>
                                          </p:val>
                                        </p:tav>
                                        <p:tav tm="100000">
                                          <p:val>
                                            <p:strVal val="#ppt_x"/>
                                          </p:val>
                                        </p:tav>
                                      </p:tavLst>
                                    </p:anim>
                                    <p:anim calcmode="lin" valueType="num">
                                      <p:cBhvr additive="base">
                                        <p:cTn id="52"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p:bldP spid="8" grpId="0"/>
      <p:bldP spid="9" grpId="0"/>
      <p:bldP spid="10" grpId="0"/>
      <p:bldP spid="11" grpId="0"/>
      <p:bldP spid="12"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077200" cy="369332"/>
          </a:xfrm>
          <a:prstGeom prst="rect">
            <a:avLst/>
          </a:prstGeom>
          <a:noFill/>
        </p:spPr>
        <p:txBody>
          <a:bodyPr wrap="square" rtlCol="0" anchor="ctr">
            <a:spAutoFit/>
          </a:bodyPr>
          <a:lstStyle/>
          <a:p>
            <a:r>
              <a:rPr lang="en-US" dirty="0">
                <a:solidFill>
                  <a:srgbClr val="000099"/>
                </a:solidFill>
                <a:latin typeface="Arial Black" panose="020B0A04020102020204" pitchFamily="34" charset="0"/>
              </a:rPr>
              <a:t>Participation in Title I – ESSA, Eligibility, Program Plan</a:t>
            </a:r>
          </a:p>
        </p:txBody>
      </p:sp>
      <p:sp>
        <p:nvSpPr>
          <p:cNvPr id="3" name="TextBox 2"/>
          <p:cNvSpPr txBox="1"/>
          <p:nvPr/>
        </p:nvSpPr>
        <p:spPr>
          <a:xfrm>
            <a:off x="381000" y="838200"/>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solidFill>
                  <a:srgbClr val="FF0000"/>
                </a:solidFill>
              </a:rPr>
              <a:t>ESSA</a:t>
            </a:r>
            <a:r>
              <a:rPr lang="en-US" dirty="0"/>
              <a:t> – Every Student Succeeds Act </a:t>
            </a:r>
          </a:p>
          <a:p>
            <a:pPr marL="742950" lvl="1" indent="-285750">
              <a:buFont typeface="Wingdings" panose="05000000000000000000" pitchFamily="2" charset="2"/>
              <a:buChar char="Ø"/>
            </a:pPr>
            <a:r>
              <a:rPr lang="en-US" dirty="0"/>
              <a:t>Title I funding is determined according to </a:t>
            </a:r>
            <a:r>
              <a:rPr lang="en-US" dirty="0">
                <a:solidFill>
                  <a:srgbClr val="FF0000"/>
                </a:solidFill>
              </a:rPr>
              <a:t>ESSA</a:t>
            </a:r>
            <a:r>
              <a:rPr lang="en-US" dirty="0"/>
              <a:t> regulations</a:t>
            </a:r>
          </a:p>
        </p:txBody>
      </p:sp>
      <p:sp>
        <p:nvSpPr>
          <p:cNvPr id="4" name="TextBox 3"/>
          <p:cNvSpPr txBox="1"/>
          <p:nvPr/>
        </p:nvSpPr>
        <p:spPr>
          <a:xfrm>
            <a:off x="381000" y="1676400"/>
            <a:ext cx="8077200" cy="1477328"/>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Federally funded programs offer additional dollars to support schools</a:t>
            </a:r>
          </a:p>
          <a:p>
            <a:pPr marL="742950" lvl="1" indent="-285750">
              <a:buFont typeface="Wingdings" panose="05000000000000000000" pitchFamily="2" charset="2"/>
              <a:buChar char="Ø"/>
            </a:pPr>
            <a:r>
              <a:rPr lang="en-US" dirty="0"/>
              <a:t>Title I funds are supplemental and used for schoolwide programs that address the needs of all children in the school, but particularly the needs of low-achieving students and those at risk of not meeting the common core state standards</a:t>
            </a:r>
          </a:p>
        </p:txBody>
      </p:sp>
      <p:sp>
        <p:nvSpPr>
          <p:cNvPr id="5" name="TextBox 4"/>
          <p:cNvSpPr txBox="1"/>
          <p:nvPr/>
        </p:nvSpPr>
        <p:spPr>
          <a:xfrm>
            <a:off x="381000" y="3629799"/>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Title I Student Eligibility</a:t>
            </a:r>
            <a:r>
              <a:rPr lang="en-US" dirty="0">
                <a:solidFill>
                  <a:srgbClr val="FF0000"/>
                </a:solidFill>
              </a:rPr>
              <a:t> </a:t>
            </a:r>
          </a:p>
          <a:p>
            <a:pPr marL="742950" lvl="1" indent="-285750">
              <a:buFont typeface="Wingdings" panose="05000000000000000000" pitchFamily="2" charset="2"/>
              <a:buChar char="Ø"/>
            </a:pPr>
            <a:r>
              <a:rPr lang="en-US" dirty="0"/>
              <a:t>Verified low income data from the state</a:t>
            </a:r>
          </a:p>
        </p:txBody>
      </p:sp>
      <p:sp>
        <p:nvSpPr>
          <p:cNvPr id="6" name="TextBox 5"/>
          <p:cNvSpPr txBox="1"/>
          <p:nvPr/>
        </p:nvSpPr>
        <p:spPr>
          <a:xfrm>
            <a:off x="381000" y="4724400"/>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solidFill>
                  <a:srgbClr val="FF0000"/>
                </a:solidFill>
              </a:rPr>
              <a:t>(School Name)</a:t>
            </a:r>
            <a:r>
              <a:rPr lang="en-US" dirty="0"/>
              <a:t>’s 90 Day Plan is the Title I Program Plan, reviewed every 90 days, determines how students will be served and is aligned with </a:t>
            </a:r>
            <a:r>
              <a:rPr lang="en-US" dirty="0">
                <a:solidFill>
                  <a:srgbClr val="FF0000"/>
                </a:solidFill>
              </a:rPr>
              <a:t>ESSA</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0" y="5181600"/>
            <a:ext cx="1358900" cy="1358900"/>
          </a:xfrm>
          <a:prstGeom prst="rect">
            <a:avLst/>
          </a:prstGeom>
        </p:spPr>
      </p:pic>
      <p:sp>
        <p:nvSpPr>
          <p:cNvPr id="8" name="TextBox 7"/>
          <p:cNvSpPr txBox="1"/>
          <p:nvPr/>
        </p:nvSpPr>
        <p:spPr>
          <a:xfrm>
            <a:off x="4203700" y="5370731"/>
            <a:ext cx="2578100" cy="646331"/>
          </a:xfrm>
          <a:prstGeom prst="rect">
            <a:avLst/>
          </a:prstGeom>
          <a:noFill/>
        </p:spPr>
        <p:txBody>
          <a:bodyPr wrap="square" rtlCol="0">
            <a:spAutoFit/>
          </a:bodyPr>
          <a:lstStyle/>
          <a:p>
            <a:r>
              <a:rPr lang="en-US" sz="3600" dirty="0">
                <a:solidFill>
                  <a:srgbClr val="00B050"/>
                </a:solidFill>
                <a:latin typeface="Britannic Bold" panose="020B0903060703020204" pitchFamily="34" charset="0"/>
              </a:rPr>
              <a:t>QUESTIONS</a:t>
            </a:r>
          </a:p>
        </p:txBody>
      </p:sp>
    </p:spTree>
    <p:extLst>
      <p:ext uri="{BB962C8B-B14F-4D97-AF65-F5344CB8AC3E}">
        <p14:creationId xmlns:p14="http://schemas.microsoft.com/office/powerpoint/2010/main" val="23833007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heel(1)">
                                      <p:cBhvr>
                                        <p:cTn id="31" dur="2000"/>
                                        <p:tgtEl>
                                          <p:spTgt spid="8"/>
                                        </p:tgtEl>
                                      </p:cBhvr>
                                    </p:animEffect>
                                  </p:childTnLst>
                                </p:cTn>
                              </p:par>
                              <p:par>
                                <p:cTn id="32" presetID="21" presetClass="entr" presetSubtype="1"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heel(1)">
                                      <p:cBhvr>
                                        <p:cTn id="3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noFill/>
        </p:spPr>
        <p:txBody>
          <a:bodyPr>
            <a:normAutofit fontScale="90000"/>
          </a:bodyPr>
          <a:lstStyle/>
          <a:p>
            <a:r>
              <a:rPr lang="en-US" dirty="0"/>
              <a:t>PED School </a:t>
            </a:r>
            <a:r>
              <a:rPr lang="en-US" dirty="0" smtClean="0"/>
              <a:t>Report</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FF0000"/>
                </a:solidFill>
              </a:rPr>
              <a:t>Due to the pandemic, New Mexico students took the annual standardized tests last spring to the greatest extent possible.</a:t>
            </a:r>
          </a:p>
          <a:p>
            <a:endParaRPr lang="en-US" dirty="0" smtClean="0">
              <a:solidFill>
                <a:srgbClr val="FF0000"/>
              </a:solidFill>
            </a:endParaRPr>
          </a:p>
          <a:p>
            <a:r>
              <a:rPr lang="en-US" dirty="0" smtClean="0">
                <a:solidFill>
                  <a:srgbClr val="FF0000"/>
                </a:solidFill>
              </a:rPr>
              <a:t>These results will be used to inform families, teachers and the public about the academic achievement during a year of remote learning.</a:t>
            </a:r>
          </a:p>
          <a:p>
            <a:pPr marL="0" indent="0">
              <a:buNone/>
            </a:pPr>
            <a:endParaRPr lang="en-US" dirty="0"/>
          </a:p>
        </p:txBody>
      </p:sp>
    </p:spTree>
    <p:extLst>
      <p:ext uri="{BB962C8B-B14F-4D97-AF65-F5344CB8AC3E}">
        <p14:creationId xmlns:p14="http://schemas.microsoft.com/office/powerpoint/2010/main" val="4021007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000" dirty="0" smtClean="0">
                <a:solidFill>
                  <a:srgbClr val="000099"/>
                </a:solidFill>
                <a:latin typeface="Arial Black" panose="020B0A04020102020204" pitchFamily="34" charset="0"/>
              </a:rPr>
              <a:t/>
            </a:r>
            <a:br>
              <a:rPr lang="en-US" sz="2000" dirty="0" smtClean="0">
                <a:solidFill>
                  <a:srgbClr val="000099"/>
                </a:solidFill>
                <a:latin typeface="Arial Black" panose="020B0A04020102020204" pitchFamily="34" charset="0"/>
              </a:rPr>
            </a:br>
            <a:r>
              <a:rPr lang="en-US" sz="2000" dirty="0">
                <a:solidFill>
                  <a:srgbClr val="000099"/>
                </a:solidFill>
                <a:latin typeface="Arial Black" panose="020B0A04020102020204" pitchFamily="34" charset="0"/>
              </a:rPr>
              <a:t/>
            </a:r>
            <a:br>
              <a:rPr lang="en-US" sz="2000" dirty="0">
                <a:solidFill>
                  <a:srgbClr val="000099"/>
                </a:solidFill>
                <a:latin typeface="Arial Black" panose="020B0A04020102020204" pitchFamily="34" charset="0"/>
              </a:rPr>
            </a:br>
            <a:r>
              <a:rPr lang="en-US" sz="2000" dirty="0" smtClean="0">
                <a:solidFill>
                  <a:srgbClr val="000099"/>
                </a:solidFill>
                <a:latin typeface="Arial Black" panose="020B0A04020102020204" pitchFamily="34" charset="0"/>
              </a:rPr>
              <a:t>Title </a:t>
            </a:r>
            <a:r>
              <a:rPr lang="en-US" sz="2000" dirty="0">
                <a:solidFill>
                  <a:srgbClr val="000099"/>
                </a:solidFill>
                <a:latin typeface="Arial Black" panose="020B0A04020102020204" pitchFamily="34" charset="0"/>
              </a:rPr>
              <a:t>I Requirements at </a:t>
            </a:r>
            <a:r>
              <a:rPr lang="en-US" sz="2000" dirty="0">
                <a:solidFill>
                  <a:srgbClr val="FF0000"/>
                </a:solidFill>
                <a:latin typeface="Arial Black" panose="020B0A04020102020204" pitchFamily="34" charset="0"/>
              </a:rPr>
              <a:t>(School’s Name)</a:t>
            </a:r>
            <a:r>
              <a:rPr lang="en-US" dirty="0">
                <a:solidFill>
                  <a:srgbClr val="000099"/>
                </a:solidFill>
                <a:latin typeface="Arial Black" panose="020B0A04020102020204" pitchFamily="34" charset="0"/>
              </a:rPr>
              <a:t/>
            </a:r>
            <a:br>
              <a:rPr lang="en-US" dirty="0">
                <a:solidFill>
                  <a:srgbClr val="000099"/>
                </a:solidFill>
                <a:latin typeface="Arial Black" panose="020B0A04020102020204" pitchFamily="34" charset="0"/>
              </a:rPr>
            </a:br>
            <a:endParaRPr lang="en-US" dirty="0"/>
          </a:p>
        </p:txBody>
      </p:sp>
      <p:sp>
        <p:nvSpPr>
          <p:cNvPr id="5" name="Content Placeholder 4"/>
          <p:cNvSpPr>
            <a:spLocks noGrp="1"/>
          </p:cNvSpPr>
          <p:nvPr>
            <p:ph idx="1"/>
          </p:nvPr>
        </p:nvSpPr>
        <p:spPr>
          <a:xfrm>
            <a:off x="381000" y="609600"/>
            <a:ext cx="8458200" cy="6096000"/>
          </a:xfrm>
        </p:spPr>
        <p:txBody>
          <a:bodyPr>
            <a:normAutofit lnSpcReduction="10000"/>
          </a:bodyPr>
          <a:lstStyle/>
          <a:p>
            <a:pPr>
              <a:buFont typeface="Wingdings" panose="05000000000000000000" pitchFamily="2" charset="2"/>
              <a:buChar char="Ø"/>
            </a:pPr>
            <a:endParaRPr lang="en-US" sz="1800" dirty="0" smtClean="0"/>
          </a:p>
          <a:p>
            <a:pPr>
              <a:buFont typeface="Wingdings" panose="05000000000000000000" pitchFamily="2" charset="2"/>
              <a:buChar char="Ø"/>
            </a:pPr>
            <a:r>
              <a:rPr lang="en-US" sz="1800" dirty="0" smtClean="0"/>
              <a:t>Hold </a:t>
            </a:r>
            <a:r>
              <a:rPr lang="en-US" sz="1800" dirty="0"/>
              <a:t>a Title I Annual Meeting </a:t>
            </a:r>
            <a:endParaRPr lang="en-US" sz="1800" dirty="0" smtClean="0"/>
          </a:p>
          <a:p>
            <a:pPr>
              <a:buFont typeface="Wingdings" panose="05000000000000000000" pitchFamily="2" charset="2"/>
              <a:buChar char="Ø"/>
            </a:pPr>
            <a:r>
              <a:rPr lang="en-US" sz="1800" dirty="0"/>
              <a:t>Inform families of their right </a:t>
            </a:r>
            <a:r>
              <a:rPr lang="en-US" sz="1800" dirty="0" smtClean="0"/>
              <a:t>to request teacher and educational assistant qualifications </a:t>
            </a:r>
            <a:r>
              <a:rPr lang="en-US" sz="1800" dirty="0" smtClean="0">
                <a:solidFill>
                  <a:srgbClr val="FF0000"/>
                </a:solidFill>
              </a:rPr>
              <a:t>using the Parent Right to Know Notification </a:t>
            </a:r>
            <a:r>
              <a:rPr lang="en-US" sz="1800" dirty="0">
                <a:solidFill>
                  <a:srgbClr val="FF0000"/>
                </a:solidFill>
              </a:rPr>
              <a:t>L</a:t>
            </a:r>
            <a:r>
              <a:rPr lang="en-US" sz="1800" dirty="0" smtClean="0">
                <a:solidFill>
                  <a:srgbClr val="FF0000"/>
                </a:solidFill>
              </a:rPr>
              <a:t>etter.</a:t>
            </a:r>
          </a:p>
          <a:p>
            <a:pPr>
              <a:buFont typeface="Wingdings" panose="05000000000000000000" pitchFamily="2" charset="2"/>
              <a:buChar char="Ø"/>
            </a:pPr>
            <a:r>
              <a:rPr lang="en-US" sz="1800" dirty="0" smtClean="0"/>
              <a:t>Inform families of their right to </a:t>
            </a:r>
            <a:r>
              <a:rPr lang="en-US" sz="1800" dirty="0"/>
              <a:t>know and be involved in the Title I </a:t>
            </a:r>
            <a:r>
              <a:rPr lang="en-US" sz="1800" dirty="0" smtClean="0"/>
              <a:t>Regular Budget, Title I Family Engagement budget and development of the Title I program Plan </a:t>
            </a:r>
            <a:r>
              <a:rPr lang="en-US" sz="1800" dirty="0" smtClean="0">
                <a:solidFill>
                  <a:srgbClr val="FF0000"/>
                </a:solidFill>
              </a:rPr>
              <a:t>called </a:t>
            </a:r>
            <a:r>
              <a:rPr lang="en-US" sz="1800" dirty="0" smtClean="0">
                <a:solidFill>
                  <a:srgbClr val="FF0000"/>
                </a:solidFill>
              </a:rPr>
              <a:t>the </a:t>
            </a:r>
            <a:r>
              <a:rPr lang="en-US" sz="1800" dirty="0" smtClean="0">
                <a:solidFill>
                  <a:srgbClr val="FF0000"/>
                </a:solidFill>
              </a:rPr>
              <a:t>90 </a:t>
            </a:r>
            <a:r>
              <a:rPr lang="en-US" sz="1800" dirty="0" smtClean="0">
                <a:solidFill>
                  <a:srgbClr val="FF0000"/>
                </a:solidFill>
              </a:rPr>
              <a:t>Day </a:t>
            </a:r>
            <a:r>
              <a:rPr lang="en-US" sz="1800" dirty="0" smtClean="0">
                <a:solidFill>
                  <a:srgbClr val="FF0000"/>
                </a:solidFill>
              </a:rPr>
              <a:t>Plan</a:t>
            </a:r>
            <a:endParaRPr lang="en-US" sz="1800" dirty="0" smtClean="0">
              <a:solidFill>
                <a:srgbClr val="FF0000"/>
              </a:solidFill>
            </a:endParaRPr>
          </a:p>
          <a:p>
            <a:pPr marL="285750" indent="-285750">
              <a:buFont typeface="Wingdings" panose="05000000000000000000" pitchFamily="2" charset="2"/>
              <a:buChar char="Ø"/>
            </a:pPr>
            <a:r>
              <a:rPr lang="en-US" sz="1800" dirty="0"/>
              <a:t>Annual revision of School Family Engagement Policy and School Parent Compact </a:t>
            </a:r>
            <a:r>
              <a:rPr lang="en-US" sz="1800" dirty="0" smtClean="0"/>
              <a:t> which has to be completed </a:t>
            </a:r>
            <a:r>
              <a:rPr lang="en-US" sz="1800" dirty="0"/>
              <a:t>with the participation of families</a:t>
            </a:r>
          </a:p>
          <a:p>
            <a:pPr marL="285750" indent="-285750">
              <a:buFont typeface="Wingdings" panose="05000000000000000000" pitchFamily="2" charset="2"/>
              <a:buChar char="Ø"/>
            </a:pPr>
            <a:r>
              <a:rPr lang="en-US" sz="1800" dirty="0"/>
              <a:t>Inform families of opportunities to be involved in </a:t>
            </a:r>
            <a:r>
              <a:rPr lang="en-US" sz="1800" dirty="0" smtClean="0"/>
              <a:t>annually revising </a:t>
            </a:r>
            <a:r>
              <a:rPr lang="en-US" sz="1800" dirty="0"/>
              <a:t>the APS </a:t>
            </a:r>
            <a:r>
              <a:rPr lang="en-US" sz="1800" dirty="0" smtClean="0"/>
              <a:t>District </a:t>
            </a:r>
            <a:r>
              <a:rPr lang="en-US" sz="1800" dirty="0"/>
              <a:t>Title I </a:t>
            </a:r>
            <a:r>
              <a:rPr lang="en-US" sz="1800" dirty="0" smtClean="0"/>
              <a:t>Family Policy.</a:t>
            </a:r>
          </a:p>
          <a:p>
            <a:pPr marL="285750" indent="-285750">
              <a:buFont typeface="Wingdings" panose="05000000000000000000" pitchFamily="2" charset="2"/>
              <a:buChar char="Ø"/>
            </a:pPr>
            <a:r>
              <a:rPr lang="en-US" sz="1800" dirty="0" smtClean="0"/>
              <a:t>The APS District Title I Family Advisory Council meets quarterly. Times and locations will be posted on the APS Title I Website.</a:t>
            </a:r>
          </a:p>
          <a:p>
            <a:pPr marL="0" indent="0">
              <a:buNone/>
            </a:pPr>
            <a:endParaRPr lang="en-US" sz="1800" dirty="0"/>
          </a:p>
          <a:p>
            <a:pPr>
              <a:buFont typeface="Wingdings" panose="05000000000000000000" pitchFamily="2" charset="2"/>
              <a:buChar char="Ø"/>
            </a:pPr>
            <a:r>
              <a:rPr lang="en-US" sz="1800" dirty="0" smtClean="0"/>
              <a:t>To be a member of the </a:t>
            </a:r>
            <a:r>
              <a:rPr lang="en-US" sz="1800" dirty="0"/>
              <a:t>APS District Title I Family Advisory Council </a:t>
            </a:r>
            <a:r>
              <a:rPr lang="en-US" sz="1800" dirty="0" smtClean="0"/>
              <a:t>contact </a:t>
            </a:r>
          </a:p>
          <a:p>
            <a:pPr lvl="1">
              <a:buFont typeface="Wingdings" panose="05000000000000000000" pitchFamily="2" charset="2"/>
              <a:buChar char="Ø"/>
            </a:pPr>
            <a:r>
              <a:rPr lang="en-US" sz="1600" dirty="0" smtClean="0"/>
              <a:t>Nancy Davenport @ 253-0330 x67017</a:t>
            </a:r>
          </a:p>
          <a:p>
            <a:pPr lvl="1">
              <a:buFont typeface="Wingdings" panose="05000000000000000000" pitchFamily="2" charset="2"/>
              <a:buChar char="Ø"/>
            </a:pPr>
            <a:r>
              <a:rPr lang="en-US" sz="1600" dirty="0" smtClean="0"/>
              <a:t>Dale </a:t>
            </a:r>
            <a:r>
              <a:rPr lang="en-US" sz="1600" dirty="0" err="1" smtClean="0"/>
              <a:t>Hagin</a:t>
            </a:r>
            <a:r>
              <a:rPr lang="en-US" sz="1600" dirty="0" smtClean="0"/>
              <a:t>             @ 253-0330 x67013</a:t>
            </a:r>
          </a:p>
          <a:p>
            <a:pPr>
              <a:buFont typeface="Wingdings" panose="05000000000000000000" pitchFamily="2" charset="2"/>
              <a:buChar char="Ø"/>
            </a:pPr>
            <a:endParaRPr lang="en-US" sz="1800" dirty="0"/>
          </a:p>
          <a:p>
            <a:pPr marL="0" indent="0" algn="ctr">
              <a:buNone/>
            </a:pPr>
            <a:r>
              <a:rPr lang="en-US" dirty="0">
                <a:solidFill>
                  <a:srgbClr val="00B050"/>
                </a:solidFill>
                <a:latin typeface="Britannic Bold" panose="020B0903060703020204" pitchFamily="34" charset="0"/>
              </a:rPr>
              <a:t>Need more details?</a:t>
            </a:r>
          </a:p>
          <a:p>
            <a:pPr algn="ct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400" y="4955544"/>
            <a:ext cx="1476168" cy="1628875"/>
          </a:xfrm>
          <a:prstGeom prst="rect">
            <a:avLst/>
          </a:prstGeom>
        </p:spPr>
      </p:pic>
    </p:spTree>
    <p:extLst>
      <p:ext uri="{BB962C8B-B14F-4D97-AF65-F5344CB8AC3E}">
        <p14:creationId xmlns:p14="http://schemas.microsoft.com/office/powerpoint/2010/main" val="3209518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077200" cy="369332"/>
          </a:xfrm>
          <a:prstGeom prst="rect">
            <a:avLst/>
          </a:prstGeom>
          <a:solidFill>
            <a:schemeClr val="bg1"/>
          </a:solidFill>
        </p:spPr>
        <p:txBody>
          <a:bodyPr wrap="square" rtlCol="0" anchor="ctr">
            <a:spAutoFit/>
          </a:bodyPr>
          <a:lstStyle/>
          <a:p>
            <a:r>
              <a:rPr lang="en-US" dirty="0">
                <a:solidFill>
                  <a:srgbClr val="000099"/>
                </a:solidFill>
                <a:latin typeface="Arial Black" panose="020B0A04020102020204" pitchFamily="34" charset="0"/>
              </a:rPr>
              <a:t>Title I funds at </a:t>
            </a:r>
            <a:r>
              <a:rPr lang="en-US" dirty="0">
                <a:solidFill>
                  <a:srgbClr val="FF0000"/>
                </a:solidFill>
                <a:latin typeface="Arial Black" panose="020B0A04020102020204" pitchFamily="34" charset="0"/>
              </a:rPr>
              <a:t>(School’s Name)</a:t>
            </a:r>
            <a:r>
              <a:rPr lang="en-US" dirty="0">
                <a:solidFill>
                  <a:srgbClr val="000099"/>
                </a:solidFill>
                <a:latin typeface="Arial Black" panose="020B0A04020102020204" pitchFamily="34" charset="0"/>
              </a:rPr>
              <a:t> for SY </a:t>
            </a:r>
            <a:r>
              <a:rPr lang="en-US" dirty="0" smtClean="0">
                <a:solidFill>
                  <a:srgbClr val="000099"/>
                </a:solidFill>
                <a:latin typeface="Arial Black" panose="020B0A04020102020204" pitchFamily="34" charset="0"/>
              </a:rPr>
              <a:t>2021-2022</a:t>
            </a:r>
            <a:endParaRPr lang="en-US" dirty="0">
              <a:solidFill>
                <a:srgbClr val="000099"/>
              </a:solidFill>
              <a:latin typeface="Arial Black" panose="020B0A04020102020204" pitchFamily="34" charset="0"/>
            </a:endParaRPr>
          </a:p>
        </p:txBody>
      </p:sp>
      <p:sp>
        <p:nvSpPr>
          <p:cNvPr id="3" name="TextBox 2"/>
          <p:cNvSpPr txBox="1"/>
          <p:nvPr/>
        </p:nvSpPr>
        <p:spPr>
          <a:xfrm>
            <a:off x="381000" y="976700"/>
            <a:ext cx="8077200" cy="369332"/>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(Insert multiple ways funds will be used for current school year)</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5105400"/>
            <a:ext cx="2286740" cy="133985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3200" y="4578350"/>
            <a:ext cx="2237887" cy="1866900"/>
          </a:xfrm>
          <a:prstGeom prst="rect">
            <a:avLst/>
          </a:prstGeom>
        </p:spPr>
      </p:pic>
    </p:spTree>
    <p:extLst>
      <p:ext uri="{BB962C8B-B14F-4D97-AF65-F5344CB8AC3E}">
        <p14:creationId xmlns:p14="http://schemas.microsoft.com/office/powerpoint/2010/main" val="3424931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heel(1)">
                                      <p:cBhvr>
                                        <p:cTn id="13" dur="2000"/>
                                        <p:tgtEl>
                                          <p:spTgt spid="9"/>
                                        </p:tgtEl>
                                      </p:cBhvr>
                                    </p:animEffect>
                                  </p:childTnLst>
                                </p:cTn>
                              </p:par>
                              <p:par>
                                <p:cTn id="14" presetID="21" presetClass="entr" presetSubtype="1"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heel(1)">
                                      <p:cBhvr>
                                        <p:cTn id="1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0101"/>
            <a:ext cx="8077200" cy="646331"/>
          </a:xfrm>
          <a:prstGeom prst="rect">
            <a:avLst/>
          </a:prstGeom>
          <a:noFill/>
        </p:spPr>
        <p:txBody>
          <a:bodyPr wrap="square" rtlCol="0" anchor="ctr">
            <a:spAutoFit/>
          </a:bodyPr>
          <a:lstStyle/>
          <a:p>
            <a:endParaRPr lang="en-US" dirty="0" smtClean="0">
              <a:solidFill>
                <a:srgbClr val="000099"/>
              </a:solidFill>
              <a:latin typeface="Arial Black" panose="020B0A04020102020204" pitchFamily="34" charset="0"/>
            </a:endParaRPr>
          </a:p>
          <a:p>
            <a:r>
              <a:rPr lang="en-US" dirty="0" smtClean="0">
                <a:solidFill>
                  <a:srgbClr val="000099"/>
                </a:solidFill>
                <a:latin typeface="Arial Black" panose="020B0A04020102020204" pitchFamily="34" charset="0"/>
              </a:rPr>
              <a:t>Title </a:t>
            </a:r>
            <a:r>
              <a:rPr lang="en-US" dirty="0">
                <a:solidFill>
                  <a:srgbClr val="000099"/>
                </a:solidFill>
                <a:latin typeface="Arial Black" panose="020B0A04020102020204" pitchFamily="34" charset="0"/>
              </a:rPr>
              <a:t>I Family Engagement</a:t>
            </a:r>
          </a:p>
        </p:txBody>
      </p:sp>
      <p:sp>
        <p:nvSpPr>
          <p:cNvPr id="3" name="TextBox 2"/>
          <p:cNvSpPr txBox="1"/>
          <p:nvPr/>
        </p:nvSpPr>
        <p:spPr>
          <a:xfrm>
            <a:off x="381000" y="699702"/>
            <a:ext cx="8077200" cy="923330"/>
          </a:xfrm>
          <a:prstGeom prst="rect">
            <a:avLst/>
          </a:prstGeom>
          <a:noFill/>
        </p:spPr>
        <p:txBody>
          <a:bodyPr wrap="square" rtlCol="0" anchor="ctr">
            <a:spAutoFit/>
          </a:bodyPr>
          <a:lstStyle/>
          <a:p>
            <a:pPr marL="285750" indent="-285750">
              <a:buFont typeface="Wingdings" panose="05000000000000000000" pitchFamily="2" charset="2"/>
              <a:buChar char="Ø"/>
            </a:pPr>
            <a:endParaRPr lang="en-US" dirty="0" smtClean="0">
              <a:solidFill>
                <a:srgbClr val="FF0000"/>
              </a:solidFill>
            </a:endParaRPr>
          </a:p>
          <a:p>
            <a:pPr marL="285750" indent="-285750">
              <a:buFont typeface="Wingdings" panose="05000000000000000000" pitchFamily="2" charset="2"/>
              <a:buChar char="Ø"/>
            </a:pPr>
            <a:r>
              <a:rPr lang="en-US" dirty="0" smtClean="0">
                <a:solidFill>
                  <a:srgbClr val="FF0000"/>
                </a:solidFill>
              </a:rPr>
              <a:t>(</a:t>
            </a:r>
            <a:r>
              <a:rPr lang="en-US" dirty="0">
                <a:solidFill>
                  <a:srgbClr val="FF0000"/>
                </a:solidFill>
              </a:rPr>
              <a:t>School Name) </a:t>
            </a:r>
            <a:r>
              <a:rPr lang="en-US" dirty="0"/>
              <a:t>receives </a:t>
            </a:r>
            <a:r>
              <a:rPr lang="en-US" dirty="0">
                <a:solidFill>
                  <a:srgbClr val="FF0000"/>
                </a:solidFill>
              </a:rPr>
              <a:t>$(Dollar amount here) </a:t>
            </a:r>
            <a:r>
              <a:rPr lang="en-US" dirty="0"/>
              <a:t>in the Title I budget for Family Engagement </a:t>
            </a:r>
          </a:p>
        </p:txBody>
      </p:sp>
      <p:sp>
        <p:nvSpPr>
          <p:cNvPr id="4" name="TextBox 3"/>
          <p:cNvSpPr txBox="1"/>
          <p:nvPr/>
        </p:nvSpPr>
        <p:spPr>
          <a:xfrm>
            <a:off x="381000" y="1563469"/>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These funds come from a 1% set-aside from the APS Title I District budget. 90% of this set-aside goes to the schools to be used for Family Engagement programs</a:t>
            </a:r>
          </a:p>
        </p:txBody>
      </p:sp>
      <p:sp>
        <p:nvSpPr>
          <p:cNvPr id="5" name="TextBox 4"/>
          <p:cNvSpPr txBox="1"/>
          <p:nvPr/>
        </p:nvSpPr>
        <p:spPr>
          <a:xfrm>
            <a:off x="342369" y="2471412"/>
            <a:ext cx="8077200" cy="2862322"/>
          </a:xfrm>
          <a:prstGeom prst="rect">
            <a:avLst/>
          </a:prstGeom>
          <a:noFill/>
        </p:spPr>
        <p:txBody>
          <a:bodyPr wrap="square" rtlCol="0" anchor="ctr">
            <a:spAutoFit/>
          </a:bodyPr>
          <a:lstStyle/>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smtClean="0"/>
              <a:t>Ways </a:t>
            </a:r>
            <a:r>
              <a:rPr lang="en-US" dirty="0"/>
              <a:t>this money can be used are:</a:t>
            </a:r>
          </a:p>
          <a:p>
            <a:pPr marL="742950" indent="-285750">
              <a:buClrTx/>
              <a:buFont typeface="Wingdings" panose="05000000000000000000" pitchFamily="2" charset="2"/>
              <a:buChar char="Ø"/>
            </a:pPr>
            <a:r>
              <a:rPr lang="en-US" dirty="0">
                <a:cs typeface="Microsoft Sans Serif" pitchFamily="34" charset="0"/>
              </a:rPr>
              <a:t>Workshops/Classes for parents/guardians related to improving your student’s academic performance</a:t>
            </a:r>
          </a:p>
          <a:p>
            <a:pPr marL="742950" indent="-285750">
              <a:buClrTx/>
              <a:buFont typeface="Wingdings" panose="05000000000000000000" pitchFamily="2" charset="2"/>
              <a:buChar char="Ø"/>
            </a:pPr>
            <a:r>
              <a:rPr lang="en-US" dirty="0">
                <a:cs typeface="Microsoft Sans Serif" pitchFamily="34" charset="0"/>
              </a:rPr>
              <a:t>Communication with </a:t>
            </a:r>
            <a:r>
              <a:rPr lang="en-US" dirty="0" smtClean="0">
                <a:cs typeface="Microsoft Sans Serif" pitchFamily="34" charset="0"/>
              </a:rPr>
              <a:t>parents</a:t>
            </a:r>
            <a:endParaRPr lang="en-US" dirty="0">
              <a:cs typeface="Microsoft Sans Serif" pitchFamily="34" charset="0"/>
            </a:endParaRPr>
          </a:p>
          <a:p>
            <a:pPr marL="742950" indent="-285750">
              <a:buClrTx/>
              <a:buFont typeface="Wingdings" panose="05000000000000000000" pitchFamily="2" charset="2"/>
              <a:buChar char="Ø"/>
            </a:pPr>
            <a:r>
              <a:rPr lang="en-US" dirty="0">
                <a:cs typeface="Microsoft Sans Serif" pitchFamily="34" charset="0"/>
              </a:rPr>
              <a:t>Childcare for meetings</a:t>
            </a:r>
          </a:p>
          <a:p>
            <a:pPr marL="742950" indent="-285750">
              <a:buClrTx/>
              <a:buFont typeface="Wingdings" panose="05000000000000000000" pitchFamily="2" charset="2"/>
              <a:buChar char="Ø"/>
            </a:pPr>
            <a:r>
              <a:rPr lang="en-US" dirty="0">
                <a:cs typeface="Microsoft Sans Serif" pitchFamily="34" charset="0"/>
              </a:rPr>
              <a:t>Materials and books for curriculum nights (Reading, Math, Science)</a:t>
            </a:r>
          </a:p>
          <a:p>
            <a:pPr marL="742950" indent="-285750">
              <a:buClrTx/>
              <a:buFont typeface="Wingdings" panose="05000000000000000000" pitchFamily="2" charset="2"/>
              <a:buChar char="Ø"/>
            </a:pPr>
            <a:r>
              <a:rPr lang="en-US" dirty="0">
                <a:cs typeface="Microsoft Sans Serif" pitchFamily="34" charset="0"/>
              </a:rPr>
              <a:t>Food for parent </a:t>
            </a:r>
            <a:r>
              <a:rPr lang="en-US" dirty="0" smtClean="0">
                <a:cs typeface="Microsoft Sans Serif" pitchFamily="34" charset="0"/>
              </a:rPr>
              <a:t>meetings (snacks or meals that reasonable and necessary)</a:t>
            </a:r>
            <a:endParaRPr lang="en-US" dirty="0">
              <a:cs typeface="Microsoft Sans Serif" pitchFamily="34" charset="0"/>
            </a:endParaRPr>
          </a:p>
          <a:p>
            <a:pPr marL="742950" indent="-285750">
              <a:buClrTx/>
              <a:buFont typeface="Wingdings" panose="05000000000000000000" pitchFamily="2" charset="2"/>
              <a:buChar char="Ø"/>
            </a:pPr>
            <a:r>
              <a:rPr lang="en-US" dirty="0">
                <a:cs typeface="Microsoft Sans Serif" pitchFamily="34" charset="0"/>
              </a:rPr>
              <a:t>Volunteer background checks</a:t>
            </a:r>
          </a:p>
        </p:txBody>
      </p:sp>
      <p:sp>
        <p:nvSpPr>
          <p:cNvPr id="8" name="TextBox 7"/>
          <p:cNvSpPr txBox="1"/>
          <p:nvPr/>
        </p:nvSpPr>
        <p:spPr>
          <a:xfrm>
            <a:off x="3352800" y="5697885"/>
            <a:ext cx="3000168" cy="646331"/>
          </a:xfrm>
          <a:prstGeom prst="rect">
            <a:avLst/>
          </a:prstGeom>
          <a:noFill/>
        </p:spPr>
        <p:txBody>
          <a:bodyPr wrap="square" rtlCol="0">
            <a:spAutoFit/>
          </a:bodyPr>
          <a:lstStyle/>
          <a:p>
            <a:r>
              <a:rPr lang="en-US" sz="3600" dirty="0">
                <a:solidFill>
                  <a:srgbClr val="00B050"/>
                </a:solidFill>
                <a:latin typeface="Britannic Bold" panose="020B0903060703020204" pitchFamily="34" charset="0"/>
              </a:rPr>
              <a:t>Is this clear?</a:t>
            </a:r>
          </a:p>
        </p:txBody>
      </p:sp>
      <p:sp>
        <p:nvSpPr>
          <p:cNvPr id="11" name="TextBox 10"/>
          <p:cNvSpPr txBox="1"/>
          <p:nvPr/>
        </p:nvSpPr>
        <p:spPr>
          <a:xfrm>
            <a:off x="381000" y="2209800"/>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Families have the right to be involved in how these funds are used to support the academic achievement of the students at </a:t>
            </a:r>
            <a:r>
              <a:rPr lang="en-US" dirty="0">
                <a:solidFill>
                  <a:srgbClr val="FF0000"/>
                </a:solidFill>
              </a:rPr>
              <a:t>(School Name</a:t>
            </a:r>
            <a:r>
              <a:rPr lang="en-US" dirty="0" smtClean="0">
                <a:solidFill>
                  <a:srgbClr val="FF0000"/>
                </a:solidFill>
              </a:rPr>
              <a:t>)</a:t>
            </a:r>
            <a:endParaRPr lang="en-US" dirty="0">
              <a:solidFill>
                <a:srgbClr val="FF0000"/>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5047538"/>
            <a:ext cx="1600199" cy="1810462"/>
          </a:xfrm>
          <a:prstGeom prst="rect">
            <a:avLst/>
          </a:prstGeom>
        </p:spPr>
      </p:pic>
    </p:spTree>
    <p:extLst>
      <p:ext uri="{BB962C8B-B14F-4D97-AF65-F5344CB8AC3E}">
        <p14:creationId xmlns:p14="http://schemas.microsoft.com/office/powerpoint/2010/main" val="35208117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0-#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heel(1)">
                                      <p:cBhvr>
                                        <p:cTn id="31" dur="2000"/>
                                        <p:tgtEl>
                                          <p:spTgt spid="8"/>
                                        </p:tgtEl>
                                      </p:cBhvr>
                                    </p:animEffect>
                                  </p:childTnLst>
                                </p:cTn>
                              </p:par>
                              <p:par>
                                <p:cTn id="32" presetID="21" presetClass="entr" presetSubtype="1"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heel(1)">
                                      <p:cBhvr>
                                        <p:cTn id="34"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8"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a:spLocks noGrp="1"/>
          </p:cNvSpPr>
          <p:nvPr>
            <p:ph type="title"/>
          </p:nvPr>
        </p:nvSpPr>
        <p:spPr>
          <a:xfrm>
            <a:off x="381000" y="304800"/>
            <a:ext cx="8382000" cy="990600"/>
          </a:xfrm>
        </p:spPr>
        <p:txBody>
          <a:bodyPr>
            <a:noAutofit/>
          </a:bodyPr>
          <a:lstStyle/>
          <a:p>
            <a:r>
              <a:rPr lang="en-US" sz="2800" b="1" dirty="0">
                <a:solidFill>
                  <a:srgbClr val="000099"/>
                </a:solidFill>
                <a:latin typeface="+mn-lt"/>
                <a:cs typeface="Microsoft Sans Serif" pitchFamily="34" charset="0"/>
              </a:rPr>
              <a:t>Who to contact for information about </a:t>
            </a:r>
            <a:r>
              <a:rPr lang="en-US" sz="2800" b="1" dirty="0">
                <a:solidFill>
                  <a:srgbClr val="FF0000"/>
                </a:solidFill>
                <a:latin typeface="+mn-lt"/>
                <a:cs typeface="Microsoft Sans Serif" pitchFamily="34" charset="0"/>
              </a:rPr>
              <a:t>(School Name) </a:t>
            </a:r>
            <a:r>
              <a:rPr lang="en-US" sz="2800" b="1" dirty="0">
                <a:solidFill>
                  <a:srgbClr val="000099"/>
                </a:solidFill>
                <a:latin typeface="+mn-lt"/>
                <a:cs typeface="Microsoft Sans Serif" pitchFamily="34" charset="0"/>
              </a:rPr>
              <a:t>Family Engagement opportunities?</a:t>
            </a:r>
          </a:p>
        </p:txBody>
      </p:sp>
      <p:sp>
        <p:nvSpPr>
          <p:cNvPr id="3" name="Rectangle 2"/>
          <p:cNvSpPr>
            <a:spLocks noGrp="1"/>
          </p:cNvSpPr>
          <p:nvPr>
            <p:ph sz="half" idx="1"/>
          </p:nvPr>
        </p:nvSpPr>
        <p:spPr>
          <a:xfrm>
            <a:off x="381000" y="1600200"/>
            <a:ext cx="3886200" cy="4572000"/>
          </a:xfrm>
          <a:ln w="19050" cmpd="dbl">
            <a:solidFill>
              <a:schemeClr val="accent2">
                <a:lumMod val="75000"/>
              </a:schemeClr>
            </a:solidFill>
          </a:ln>
        </p:spPr>
        <p:txBody>
          <a:bodyPr>
            <a:normAutofit/>
          </a:bodyPr>
          <a:lstStyle/>
          <a:p>
            <a:pPr>
              <a:buClrTx/>
              <a:buFont typeface="Wingdings" pitchFamily="2" charset="2"/>
              <a:buChar char="§"/>
            </a:pPr>
            <a:r>
              <a:rPr lang="en-US" sz="2400" b="0" dirty="0">
                <a:solidFill>
                  <a:schemeClr val="tx1"/>
                </a:solidFill>
                <a:cs typeface="Microsoft Sans Serif" pitchFamily="34" charset="0"/>
              </a:rPr>
              <a:t>(Title of Contact):</a:t>
            </a:r>
          </a:p>
          <a:p>
            <a:pPr>
              <a:buClrTx/>
              <a:buFont typeface="Wingdings" pitchFamily="2" charset="2"/>
              <a:buChar char="§"/>
            </a:pPr>
            <a:r>
              <a:rPr lang="en-US" sz="2400" b="0" dirty="0">
                <a:solidFill>
                  <a:schemeClr val="tx1"/>
                </a:solidFill>
                <a:cs typeface="Microsoft Sans Serif" pitchFamily="34" charset="0"/>
              </a:rPr>
              <a:t>(name)</a:t>
            </a:r>
          </a:p>
          <a:p>
            <a:pPr>
              <a:buClrTx/>
              <a:buFont typeface="Wingdings" pitchFamily="2" charset="2"/>
              <a:buChar char="§"/>
            </a:pPr>
            <a:r>
              <a:rPr lang="en-US" sz="2400" b="0" dirty="0">
                <a:solidFill>
                  <a:schemeClr val="tx1"/>
                </a:solidFill>
                <a:cs typeface="Microsoft Sans Serif" pitchFamily="34" charset="0"/>
              </a:rPr>
              <a:t>(email)</a:t>
            </a:r>
          </a:p>
          <a:p>
            <a:pPr>
              <a:buClrTx/>
              <a:buFont typeface="Wingdings" pitchFamily="2" charset="2"/>
              <a:buChar char="§"/>
            </a:pPr>
            <a:r>
              <a:rPr lang="en-US" sz="2400" b="0" dirty="0">
                <a:solidFill>
                  <a:schemeClr val="tx1"/>
                </a:solidFill>
                <a:cs typeface="Microsoft Sans Serif" pitchFamily="34" charset="0"/>
              </a:rPr>
              <a:t>(phone)</a:t>
            </a:r>
          </a:p>
          <a:p>
            <a:pPr>
              <a:buClrTx/>
              <a:buFont typeface="Wingdings" pitchFamily="2" charset="2"/>
              <a:buChar char="§"/>
            </a:pPr>
            <a:endParaRPr lang="en-US" sz="2400" b="0" dirty="0">
              <a:solidFill>
                <a:schemeClr val="tx1"/>
              </a:solidFill>
              <a:cs typeface="Microsoft Sans Serif" pitchFamily="34" charset="0"/>
            </a:endParaRPr>
          </a:p>
          <a:p>
            <a:pPr>
              <a:buClrTx/>
              <a:buFont typeface="Wingdings" pitchFamily="2" charset="2"/>
              <a:buChar char="§"/>
            </a:pPr>
            <a:r>
              <a:rPr lang="en-US" sz="2400" b="0" dirty="0">
                <a:solidFill>
                  <a:schemeClr val="tx1"/>
                </a:solidFill>
                <a:cs typeface="Microsoft Sans Serif" pitchFamily="34" charset="0"/>
              </a:rPr>
              <a:t>(Title of Contact):</a:t>
            </a:r>
          </a:p>
          <a:p>
            <a:pPr>
              <a:buClrTx/>
              <a:buFont typeface="Wingdings" pitchFamily="2" charset="2"/>
              <a:buChar char="§"/>
            </a:pPr>
            <a:r>
              <a:rPr lang="en-US" sz="2400" b="0" dirty="0">
                <a:solidFill>
                  <a:schemeClr val="tx1"/>
                </a:solidFill>
                <a:cs typeface="Microsoft Sans Serif" pitchFamily="34" charset="0"/>
              </a:rPr>
              <a:t>(name)</a:t>
            </a:r>
          </a:p>
          <a:p>
            <a:pPr>
              <a:buClrTx/>
              <a:buFont typeface="Wingdings" pitchFamily="2" charset="2"/>
              <a:buChar char="§"/>
            </a:pPr>
            <a:r>
              <a:rPr lang="en-US" sz="2400" b="0" dirty="0">
                <a:solidFill>
                  <a:schemeClr val="tx1"/>
                </a:solidFill>
                <a:cs typeface="Microsoft Sans Serif" pitchFamily="34" charset="0"/>
              </a:rPr>
              <a:t>(email)</a:t>
            </a:r>
          </a:p>
          <a:p>
            <a:pPr>
              <a:buClrTx/>
              <a:buFont typeface="Wingdings" pitchFamily="2" charset="2"/>
              <a:buChar char="§"/>
            </a:pPr>
            <a:r>
              <a:rPr lang="en-US" sz="2400" b="0" dirty="0">
                <a:solidFill>
                  <a:schemeClr val="tx1"/>
                </a:solidFill>
                <a:cs typeface="Microsoft Sans Serif" pitchFamily="34" charset="0"/>
              </a:rPr>
              <a:t>(phone)</a:t>
            </a:r>
          </a:p>
        </p:txBody>
      </p:sp>
      <p:sp>
        <p:nvSpPr>
          <p:cNvPr id="9" name="Content Placeholder 8"/>
          <p:cNvSpPr>
            <a:spLocks noGrp="1"/>
          </p:cNvSpPr>
          <p:nvPr>
            <p:ph sz="half" idx="2"/>
          </p:nvPr>
        </p:nvSpPr>
        <p:spPr>
          <a:xfrm>
            <a:off x="4419600" y="1600200"/>
            <a:ext cx="4419600" cy="4572000"/>
          </a:xfrm>
          <a:ln w="12700" cmpd="dbl">
            <a:solidFill>
              <a:schemeClr val="accent2">
                <a:lumMod val="75000"/>
              </a:schemeClr>
            </a:solidFill>
          </a:ln>
        </p:spPr>
        <p:txBody>
          <a:bodyPr>
            <a:normAutofit/>
          </a:bodyPr>
          <a:lstStyle/>
          <a:p>
            <a:pPr>
              <a:buClrTx/>
              <a:buFont typeface="Wingdings" pitchFamily="2" charset="2"/>
              <a:buChar char="§"/>
            </a:pPr>
            <a:r>
              <a:rPr lang="en-US" sz="2400" b="0" dirty="0">
                <a:solidFill>
                  <a:schemeClr val="tx1"/>
                </a:solidFill>
                <a:cs typeface="Microsoft Sans Serif" pitchFamily="34" charset="0"/>
              </a:rPr>
              <a:t>(Title of Contact):</a:t>
            </a:r>
          </a:p>
          <a:p>
            <a:pPr>
              <a:buClrTx/>
              <a:buFont typeface="Wingdings" pitchFamily="2" charset="2"/>
              <a:buChar char="§"/>
            </a:pPr>
            <a:r>
              <a:rPr lang="en-US" sz="2400" b="0" dirty="0">
                <a:solidFill>
                  <a:schemeClr val="tx1"/>
                </a:solidFill>
                <a:cs typeface="Microsoft Sans Serif" pitchFamily="34" charset="0"/>
              </a:rPr>
              <a:t>(name)</a:t>
            </a:r>
          </a:p>
          <a:p>
            <a:pPr>
              <a:buClrTx/>
              <a:buFont typeface="Wingdings" pitchFamily="2" charset="2"/>
              <a:buChar char="§"/>
            </a:pPr>
            <a:r>
              <a:rPr lang="en-US" sz="2400" b="0" dirty="0">
                <a:solidFill>
                  <a:schemeClr val="tx1"/>
                </a:solidFill>
                <a:cs typeface="Microsoft Sans Serif" pitchFamily="34" charset="0"/>
              </a:rPr>
              <a:t>(email)</a:t>
            </a:r>
          </a:p>
          <a:p>
            <a:pPr>
              <a:buClrTx/>
              <a:buFont typeface="Wingdings" pitchFamily="2" charset="2"/>
              <a:buChar char="§"/>
            </a:pPr>
            <a:r>
              <a:rPr lang="en-US" sz="2400" b="0" dirty="0">
                <a:solidFill>
                  <a:schemeClr val="tx1"/>
                </a:solidFill>
                <a:cs typeface="Microsoft Sans Serif" pitchFamily="34" charset="0"/>
              </a:rPr>
              <a:t>(phone)</a:t>
            </a:r>
          </a:p>
          <a:p>
            <a:pPr>
              <a:buClrTx/>
              <a:buFont typeface="Wingdings" pitchFamily="2" charset="2"/>
              <a:buChar char="§"/>
            </a:pPr>
            <a:endParaRPr lang="en-US" sz="2400" b="0" dirty="0">
              <a:solidFill>
                <a:schemeClr val="tx1"/>
              </a:solidFill>
              <a:cs typeface="Microsoft Sans Serif" pitchFamily="34" charset="0"/>
            </a:endParaRPr>
          </a:p>
          <a:p>
            <a:pPr>
              <a:buClrTx/>
              <a:buFont typeface="Wingdings" pitchFamily="2" charset="2"/>
              <a:buChar char="§"/>
            </a:pPr>
            <a:r>
              <a:rPr lang="en-US" sz="2400" b="0" dirty="0">
                <a:solidFill>
                  <a:schemeClr val="tx1"/>
                </a:solidFill>
                <a:cs typeface="Microsoft Sans Serif" pitchFamily="34" charset="0"/>
              </a:rPr>
              <a:t>(Title of Contact):</a:t>
            </a:r>
          </a:p>
          <a:p>
            <a:pPr>
              <a:buClrTx/>
              <a:buFont typeface="Wingdings" pitchFamily="2" charset="2"/>
              <a:buChar char="§"/>
            </a:pPr>
            <a:r>
              <a:rPr lang="en-US" sz="2400" b="0" dirty="0">
                <a:solidFill>
                  <a:schemeClr val="tx1"/>
                </a:solidFill>
                <a:cs typeface="Microsoft Sans Serif" pitchFamily="34" charset="0"/>
              </a:rPr>
              <a:t>(name)</a:t>
            </a:r>
          </a:p>
          <a:p>
            <a:pPr>
              <a:buClrTx/>
              <a:buFont typeface="Wingdings" pitchFamily="2" charset="2"/>
              <a:buChar char="§"/>
            </a:pPr>
            <a:r>
              <a:rPr lang="en-US" sz="2400" b="0" dirty="0">
                <a:solidFill>
                  <a:schemeClr val="tx1"/>
                </a:solidFill>
                <a:cs typeface="Microsoft Sans Serif" pitchFamily="34" charset="0"/>
              </a:rPr>
              <a:t>(email)</a:t>
            </a:r>
          </a:p>
          <a:p>
            <a:pPr>
              <a:buClrTx/>
              <a:buFont typeface="Wingdings" pitchFamily="2" charset="2"/>
              <a:buChar char="§"/>
            </a:pPr>
            <a:r>
              <a:rPr lang="en-US" sz="2400" b="0" dirty="0">
                <a:solidFill>
                  <a:schemeClr val="tx1"/>
                </a:solidFill>
                <a:cs typeface="Microsoft Sans Serif" pitchFamily="34" charset="0"/>
              </a:rPr>
              <a:t>(phone)</a:t>
            </a:r>
          </a:p>
          <a:p>
            <a:pPr>
              <a:buFont typeface="Wingdings" pitchFamily="2" charset="2"/>
              <a:buChar char="Ø"/>
            </a:pPr>
            <a:endParaRPr lang="en-US" sz="2400" dirty="0">
              <a:latin typeface="Microsoft Sans Serif" pitchFamily="34" charset="0"/>
              <a:cs typeface="Microsoft Sans Serif" pitchFamily="34" charset="0"/>
            </a:endParaRPr>
          </a:p>
          <a:p>
            <a:endParaRPr lang="en-US" sz="2400" dirty="0">
              <a:latin typeface="Microsoft Sans Serif" pitchFamily="34" charset="0"/>
              <a:cs typeface="Microsoft Sans Serif"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9">
                                            <p:txEl>
                                              <p:pRg st="0" end="0"/>
                                            </p:txEl>
                                          </p:spTgt>
                                        </p:tgtEl>
                                        <p:attrNameLst>
                                          <p:attrName>style.visibility</p:attrName>
                                        </p:attrNameLst>
                                      </p:cBhvr>
                                      <p:to>
                                        <p:strVal val="visible"/>
                                      </p:to>
                                    </p:set>
                                    <p:animEffect transition="in" filter="fade">
                                      <p:cBhvr>
                                        <p:cTn id="51" dur="1000"/>
                                        <p:tgtEl>
                                          <p:spTgt spid="9">
                                            <p:txEl>
                                              <p:pRg st="0" end="0"/>
                                            </p:txEl>
                                          </p:spTgt>
                                        </p:tgtEl>
                                      </p:cBhvr>
                                    </p:animEffect>
                                    <p:anim calcmode="lin" valueType="num">
                                      <p:cBhvr>
                                        <p:cTn id="5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53" dur="1000" fill="hold"/>
                                        <p:tgtEl>
                                          <p:spTgt spid="9">
                                            <p:txEl>
                                              <p:pRg st="0" end="0"/>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9">
                                            <p:txEl>
                                              <p:pRg st="1" end="1"/>
                                            </p:txEl>
                                          </p:spTgt>
                                        </p:tgtEl>
                                        <p:attrNameLst>
                                          <p:attrName>style.visibility</p:attrName>
                                        </p:attrNameLst>
                                      </p:cBhvr>
                                      <p:to>
                                        <p:strVal val="visible"/>
                                      </p:to>
                                    </p:set>
                                    <p:animEffect transition="in" filter="fade">
                                      <p:cBhvr>
                                        <p:cTn id="56" dur="1000"/>
                                        <p:tgtEl>
                                          <p:spTgt spid="9">
                                            <p:txEl>
                                              <p:pRg st="1" end="1"/>
                                            </p:txEl>
                                          </p:spTgt>
                                        </p:tgtEl>
                                      </p:cBhvr>
                                    </p:animEffect>
                                    <p:anim calcmode="lin" valueType="num">
                                      <p:cBhvr>
                                        <p:cTn id="57"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58" dur="1000" fill="hold"/>
                                        <p:tgtEl>
                                          <p:spTgt spid="9">
                                            <p:txEl>
                                              <p:pRg st="1" end="1"/>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9">
                                            <p:txEl>
                                              <p:pRg st="2" end="2"/>
                                            </p:txEl>
                                          </p:spTgt>
                                        </p:tgtEl>
                                        <p:attrNameLst>
                                          <p:attrName>style.visibility</p:attrName>
                                        </p:attrNameLst>
                                      </p:cBhvr>
                                      <p:to>
                                        <p:strVal val="visible"/>
                                      </p:to>
                                    </p:set>
                                    <p:animEffect transition="in" filter="fade">
                                      <p:cBhvr>
                                        <p:cTn id="61" dur="1000"/>
                                        <p:tgtEl>
                                          <p:spTgt spid="9">
                                            <p:txEl>
                                              <p:pRg st="2" end="2"/>
                                            </p:txEl>
                                          </p:spTgt>
                                        </p:tgtEl>
                                      </p:cBhvr>
                                    </p:animEffect>
                                    <p:anim calcmode="lin" valueType="num">
                                      <p:cBhvr>
                                        <p:cTn id="6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63" dur="1000" fill="hold"/>
                                        <p:tgtEl>
                                          <p:spTgt spid="9">
                                            <p:txEl>
                                              <p:pRg st="2" end="2"/>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9">
                                            <p:txEl>
                                              <p:pRg st="3" end="3"/>
                                            </p:txEl>
                                          </p:spTgt>
                                        </p:tgtEl>
                                        <p:attrNameLst>
                                          <p:attrName>style.visibility</p:attrName>
                                        </p:attrNameLst>
                                      </p:cBhvr>
                                      <p:to>
                                        <p:strVal val="visible"/>
                                      </p:to>
                                    </p:set>
                                    <p:animEffect transition="in" filter="fade">
                                      <p:cBhvr>
                                        <p:cTn id="66" dur="1000"/>
                                        <p:tgtEl>
                                          <p:spTgt spid="9">
                                            <p:txEl>
                                              <p:pRg st="3" end="3"/>
                                            </p:txEl>
                                          </p:spTgt>
                                        </p:tgtEl>
                                      </p:cBhvr>
                                    </p:animEffect>
                                    <p:anim calcmode="lin" valueType="num">
                                      <p:cBhvr>
                                        <p:cTn id="67"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68"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9">
                                            <p:txEl>
                                              <p:pRg st="5" end="5"/>
                                            </p:txEl>
                                          </p:spTgt>
                                        </p:tgtEl>
                                        <p:attrNameLst>
                                          <p:attrName>style.visibility</p:attrName>
                                        </p:attrNameLst>
                                      </p:cBhvr>
                                      <p:to>
                                        <p:strVal val="visible"/>
                                      </p:to>
                                    </p:set>
                                    <p:anim calcmode="lin" valueType="num">
                                      <p:cBhvr additive="base">
                                        <p:cTn id="7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9">
                                            <p:txEl>
                                              <p:pRg st="5" end="5"/>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9">
                                            <p:txEl>
                                              <p:pRg st="6" end="6"/>
                                            </p:txEl>
                                          </p:spTgt>
                                        </p:tgtEl>
                                        <p:attrNameLst>
                                          <p:attrName>style.visibility</p:attrName>
                                        </p:attrNameLst>
                                      </p:cBhvr>
                                      <p:to>
                                        <p:strVal val="visible"/>
                                      </p:to>
                                    </p:set>
                                    <p:anim calcmode="lin" valueType="num">
                                      <p:cBhvr additive="base">
                                        <p:cTn id="77"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9">
                                            <p:txEl>
                                              <p:pRg st="6" end="6"/>
                                            </p:txEl>
                                          </p:spTgt>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9">
                                            <p:txEl>
                                              <p:pRg st="7" end="7"/>
                                            </p:txEl>
                                          </p:spTgt>
                                        </p:tgtEl>
                                        <p:attrNameLst>
                                          <p:attrName>style.visibility</p:attrName>
                                        </p:attrNameLst>
                                      </p:cBhvr>
                                      <p:to>
                                        <p:strVal val="visible"/>
                                      </p:to>
                                    </p:set>
                                    <p:anim calcmode="lin" valueType="num">
                                      <p:cBhvr additive="base">
                                        <p:cTn id="81"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9">
                                            <p:txEl>
                                              <p:pRg st="7" end="7"/>
                                            </p:txEl>
                                          </p:spTgt>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9">
                                            <p:txEl>
                                              <p:pRg st="8" end="8"/>
                                            </p:txEl>
                                          </p:spTgt>
                                        </p:tgtEl>
                                        <p:attrNameLst>
                                          <p:attrName>style.visibility</p:attrName>
                                        </p:attrNameLst>
                                      </p:cBhvr>
                                      <p:to>
                                        <p:strVal val="visible"/>
                                      </p:to>
                                    </p:set>
                                    <p:anim calcmode="lin" valueType="num">
                                      <p:cBhvr additive="base">
                                        <p:cTn id="85"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264769" cy="1143000"/>
          </a:xfrm>
        </p:spPr>
        <p:txBody>
          <a:bodyPr/>
          <a:lstStyle/>
          <a:p>
            <a:pPr algn="l"/>
            <a:r>
              <a:rPr lang="en-US" dirty="0"/>
              <a:t>  Stronger connections</a:t>
            </a:r>
          </a:p>
        </p:txBody>
      </p:sp>
      <p:sp>
        <p:nvSpPr>
          <p:cNvPr id="3" name="Content Placeholder 2"/>
          <p:cNvSpPr>
            <a:spLocks noGrp="1"/>
          </p:cNvSpPr>
          <p:nvPr>
            <p:ph sz="half" idx="1"/>
          </p:nvPr>
        </p:nvSpPr>
        <p:spPr/>
        <p:txBody>
          <a:bodyPr>
            <a:normAutofit/>
          </a:bodyPr>
          <a:lstStyle/>
          <a:p>
            <a:r>
              <a:rPr lang="en-US" sz="2400" b="1" dirty="0"/>
              <a:t>Communication</a:t>
            </a:r>
          </a:p>
        </p:txBody>
      </p:sp>
      <p:sp>
        <p:nvSpPr>
          <p:cNvPr id="4" name="Content Placeholder 3"/>
          <p:cNvSpPr>
            <a:spLocks noGrp="1"/>
          </p:cNvSpPr>
          <p:nvPr>
            <p:ph sz="half" idx="2"/>
          </p:nvPr>
        </p:nvSpPr>
        <p:spPr/>
        <p:txBody>
          <a:bodyPr>
            <a:normAutofit/>
          </a:bodyPr>
          <a:lstStyle/>
          <a:p>
            <a:r>
              <a:rPr lang="en-US" sz="2400" b="1" dirty="0"/>
              <a:t>Ways to get involved and help your student</a:t>
            </a:r>
          </a:p>
        </p:txBody>
      </p:sp>
      <p:pic>
        <p:nvPicPr>
          <p:cNvPr id="5" name="Picture 4" descr="Merodeando | El blog de Julio Alons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00" y="268776"/>
            <a:ext cx="2860281" cy="1197773"/>
          </a:xfrm>
          <a:prstGeom prst="rect">
            <a:avLst/>
          </a:prstGeom>
        </p:spPr>
      </p:pic>
    </p:spTree>
    <p:extLst>
      <p:ext uri="{BB962C8B-B14F-4D97-AF65-F5344CB8AC3E}">
        <p14:creationId xmlns:p14="http://schemas.microsoft.com/office/powerpoint/2010/main" val="2290536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Thank You</a:t>
            </a:r>
            <a:r>
              <a:rPr lang="en-US" b="1" dirty="0"/>
              <a:t>!</a:t>
            </a:r>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588117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 your School name) Title I Annual Meeting&amp;quot;&quot;/&gt;&lt;property id=&quot;20307&quot; value=&quot;256&quot;/&gt;&lt;/object&gt;&lt;object type=&quot;3&quot; unique_id=&quot;10005&quot;&gt;&lt;property id=&quot;20148&quot; value=&quot;5&quot;/&gt;&lt;property id=&quot;20300&quot; value=&quot;Slide 2 - &amp;quot;Why are we here?&amp;quot;&quot;/&gt;&lt;property id=&quot;20307&quot; value=&quot;281&quot;/&gt;&lt;/object&gt;&lt;object type=&quot;3&quot; unique_id=&quot;10006&quot;&gt;&lt;property id=&quot;20148&quot; value=&quot;5&quot;/&gt;&lt;property id=&quot;20300&quot; value=&quot;Slide 3 - &amp;quot;Who do you contact for more information about your school’s Family Engagement opportunities?&amp;quot;&quot;/&gt;&lt;property id=&quot;20307&quot; value=&quot;257&quot;/&gt;&lt;/object&gt;&lt;object type=&quot;3&quot; unique_id=&quot;10007&quot;&gt;&lt;property id=&quot;20148&quot; value=&quot;5&quot;/&gt;&lt;property id=&quot;20300&quot; value=&quot;Slide 4 - &amp;quot;Our School Report Card&amp;quot;&quot;/&gt;&lt;property id=&quot;20307&quot; value=&quot;285&quot;/&gt;&lt;/object&gt;&lt;object type=&quot;3&quot; unique_id=&quot;10008&quot;&gt;&lt;property id=&quot;20148&quot; value=&quot;5&quot;/&gt;&lt;property id=&quot;20300&quot; value=&quot;Slide 5 - &amp;quot;What other notifications should I expect from my school?&amp;quot;&quot;/&gt;&lt;property id=&quot;20307&quot; value=&quot;282&quot;/&gt;&lt;/object&gt;&lt;object type=&quot;3&quot; unique_id=&quot;10009&quot;&gt;&lt;property id=&quot;20148&quot; value=&quot;5&quot;/&gt;&lt;property id=&quot;20300&quot; value=&quot;Slide 6 - &amp;quot;What is Title I?&amp;quot;&quot;/&gt;&lt;property id=&quot;20307&quot; value=&quot;267&quot;/&gt;&lt;/object&gt;&lt;object type=&quot;3&quot; unique_id=&quot;10010&quot;&gt;&lt;property id=&quot;20148&quot; value=&quot;5&quot;/&gt;&lt;property id=&quot;20300&quot; value=&quot;Slide 7 - &amp;quot;How does a school qualify for Title I?&amp;quot;&quot;/&gt;&lt;property id=&quot;20307&quot; value=&quot;258&quot;/&gt;&lt;/object&gt;&lt;object type=&quot;3&quot; unique_id=&quot;10011&quot;&gt;&lt;property id=&quot;20148&quot; value=&quot;5&quot;/&gt;&lt;property id=&quot;20300&quot; value=&quot;Slide 8 - &amp;quot;What is the Title I Plan?&amp;quot;&quot;/&gt;&lt;property id=&quot;20307&quot; value=&quot;284&quot;/&gt;&lt;/object&gt;&lt;object type=&quot;3&quot; unique_id=&quot;10012&quot;&gt;&lt;property id=&quot;20148&quot; value=&quot;5&quot;/&gt;&lt;property id=&quot;20300&quot; value=&quot;Slide 9 - &amp;quot;How does my child qualify for Title I services?&amp;quot;&quot;/&gt;&lt;property id=&quot;20307&quot; value=&quot;259&quot;/&gt;&lt;/object&gt;&lt;object type=&quot;3&quot; unique_id=&quot;10013&quot;&gt;&lt;property id=&quot;20148&quot; value=&quot;5&quot;/&gt;&lt;property id=&quot;20300&quot; value=&quot;Slide 10 - &amp;quot;What kind of services can Title I supply? &amp;quot;&quot;/&gt;&lt;property id=&quot;20307&quot; value=&quot;269&quot;/&gt;&lt;/object&gt;&lt;object type=&quot;3&quot; unique_id=&quot;10014&quot;&gt;&lt;property id=&quot;20148&quot; value=&quot;5&quot;/&gt;&lt;property id=&quot;20300&quot; value=&quot;Slide 11 - &amp;quot;How our school uses Title I funds&amp;quot;&quot;/&gt;&lt;property id=&quot;20307&quot; value=&quot;270&quot;/&gt;&lt;/object&gt;&lt;object type=&quot;3&quot; unique_id=&quot;10015&quot;&gt;&lt;property id=&quot;20148&quot; value=&quot;5&quot;/&gt;&lt;property id=&quot;20300&quot; value=&quot;Slide 12 - &amp;quot;Parent Involvement&amp;quot;&quot;/&gt;&lt;property id=&quot;20307&quot; value=&quot;271&quot;/&gt;&lt;/object&gt;&lt;object type=&quot;3&quot; unique_id=&quot;10016&quot;&gt;&lt;property id=&quot;20148&quot; value=&quot;5&quot;/&gt;&lt;property id=&quot;20300&quot; value=&quot;Slide 13 - &amp;quot;What can Parent Involvement funds be used for?&amp;quot;&quot;/&gt;&lt;property id=&quot;20307&quot; value=&quot;272&quot;/&gt;&lt;/object&gt;&lt;object type=&quot;3&quot; unique_id=&quot;10017&quot;&gt;&lt;property id=&quot;20148&quot; value=&quot;5&quot;/&gt;&lt;property id=&quot;20300&quot; value=&quot;Slide 14 - &amp;quot;Ways to be involved at (school name )&amp;quot;&quot;/&gt;&lt;property id=&quot;20307&quot; value=&quot;276&quot;/&gt;&lt;/object&gt;&lt;object type=&quot;3&quot; unique_id=&quot;10018&quot;&gt;&lt;property id=&quot;20148&quot; value=&quot;5&quot;/&gt;&lt;property id=&quot;20300&quot; value=&quot;Slide 15 - &amp;quot;More ways to be involved&amp;quot;&quot;/&gt;&lt;property id=&quot;20307&quot; value=&quot;277&quot;/&gt;&lt;/object&gt;&lt;object type=&quot;3&quot; unique_id=&quot;10019&quot;&gt;&lt;property id=&quot;20148&quot; value=&quot;5&quot;/&gt;&lt;property id=&quot;20300&quot; value=&quot;Slide 16 - &amp;quot;More ways to be involved&amp;quot;&quot;/&gt;&lt;property id=&quot;20307&quot; value=&quot;283&quot;/&gt;&lt;/object&gt;&lt;object type=&quot;3&quot; unique_id=&quot;10020&quot;&gt;&lt;property id=&quot;20148&quot; value=&quot;5&quot;/&gt;&lt;property id=&quot;20300&quot; value=&quot;Slide 17 - &amp;quot;Please take a couple of minutes to review what we talked about with the person next to you.&amp;quot;&quot;/&gt;&lt;property id=&quot;20307&quot; value=&quot;278&quot;/&gt;&lt;/object&gt;&lt;object type=&quot;3&quot; unique_id=&quot;10021&quot;&gt;&lt;property id=&quot;20148&quot; value=&quot;5&quot;/&gt;&lt;property id=&quot;20300&quot; value=&quot;Slide 18 - &amp;quot;Thank you for coming!&amp;#x0D;&amp;#x0A;&amp;quot;&quot;/&gt;&lt;property id=&quot;20307&quot; value=&quot;279&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1249</Words>
  <Application>Microsoft Office PowerPoint</Application>
  <PresentationFormat>On-screen Show (4:3)</PresentationFormat>
  <Paragraphs>150</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 Black</vt:lpstr>
      <vt:lpstr>Britannic Bold</vt:lpstr>
      <vt:lpstr>Calibri</vt:lpstr>
      <vt:lpstr>Microsoft Sans Serif</vt:lpstr>
      <vt:lpstr>Wingdings</vt:lpstr>
      <vt:lpstr>Office Theme</vt:lpstr>
      <vt:lpstr>(School Name)  Title I Annual Meeting</vt:lpstr>
      <vt:lpstr>PowerPoint Presentation</vt:lpstr>
      <vt:lpstr>PED School Report</vt:lpstr>
      <vt:lpstr>  Title I Requirements at (School’s Name) </vt:lpstr>
      <vt:lpstr>PowerPoint Presentation</vt:lpstr>
      <vt:lpstr>PowerPoint Presentation</vt:lpstr>
      <vt:lpstr>Who to contact for information about (School Name) Family Engagement opportunities?</vt:lpstr>
      <vt:lpstr>  Stronger connections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2010-04-12T00:28:19Z</dcterms:created>
  <dcterms:modified xsi:type="dcterms:W3CDTF">2021-05-26T18:25:37Z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TC103524791033</vt:lpwstr>
  </property>
</Properties>
</file>