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2f6d350cb5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2f6d350cb5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2f6d350cb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2f6d350cb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2f6d350cb5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2f6d350cb5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2f6d350cb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2f6d350cb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2f6d350cb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2f6d350cb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2f6d350cb5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2f6d350cb5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3aa2d8fa8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3aa2d8fa8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2f6d350cb5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2f6d350cb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2f6d350cb5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2f6d350cb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ecure.sos.state.or.us/oard/viewSingleRule.action?ruleVrsnRsn=29125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secure.sos.state.or.us/oard/viewSingleRule.action?ruleVrsnRsn=29125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b="1" lang="en">
                <a:latin typeface="Cambria"/>
                <a:ea typeface="Cambria"/>
                <a:cs typeface="Cambria"/>
                <a:sym typeface="Cambria"/>
              </a:rPr>
              <a:t>Senate Bill 732: Educational Equity Advisory Committee</a:t>
            </a:r>
            <a:endParaRPr b="1">
              <a:latin typeface="Cambria"/>
              <a:ea typeface="Cambria"/>
              <a:cs typeface="Cambria"/>
              <a:sym typeface="Cambria"/>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Cambria"/>
                <a:ea typeface="Cambria"/>
                <a:cs typeface="Cambria"/>
                <a:sym typeface="Cambria"/>
              </a:rPr>
              <a:t>Riverdale SD May 2023</a:t>
            </a:r>
            <a:endParaRPr>
              <a:latin typeface="Cambria"/>
              <a:ea typeface="Cambria"/>
              <a:cs typeface="Cambria"/>
              <a:sym typeface="Cambri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25320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76388"/>
              <a:buFont typeface="Arial"/>
              <a:buNone/>
            </a:pPr>
            <a:r>
              <a:rPr b="1" lang="en">
                <a:latin typeface="Cambria"/>
                <a:ea typeface="Cambria"/>
                <a:cs typeface="Cambria"/>
                <a:sym typeface="Cambria"/>
              </a:rPr>
              <a:t>What are our next steps?</a:t>
            </a:r>
            <a:endParaRPr sz="1440"/>
          </a:p>
        </p:txBody>
      </p:sp>
      <p:sp>
        <p:nvSpPr>
          <p:cNvPr id="109" name="Google Shape;109;p22"/>
          <p:cNvSpPr txBox="1"/>
          <p:nvPr>
            <p:ph idx="1" type="body"/>
          </p:nvPr>
        </p:nvSpPr>
        <p:spPr>
          <a:xfrm>
            <a:off x="311700" y="971150"/>
            <a:ext cx="8520600" cy="3597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latin typeface="Cambria"/>
                <a:ea typeface="Cambria"/>
                <a:cs typeface="Cambria"/>
                <a:sym typeface="Cambria"/>
              </a:rPr>
              <a:t>Be on the lookout for information in the fall of 2023 about the application process.</a:t>
            </a:r>
            <a:endParaRPr>
              <a:latin typeface="Cambria"/>
              <a:ea typeface="Cambria"/>
              <a:cs typeface="Cambria"/>
              <a:sym typeface="Cambria"/>
            </a:endParaRPr>
          </a:p>
          <a:p>
            <a:pPr indent="0" lvl="0" marL="0" rtl="0" algn="l">
              <a:lnSpc>
                <a:spcPct val="115000"/>
              </a:lnSpc>
              <a:spcBef>
                <a:spcPts val="0"/>
              </a:spcBef>
              <a:spcAft>
                <a:spcPts val="0"/>
              </a:spcAft>
              <a:buNone/>
            </a:pPr>
            <a:r>
              <a:t/>
            </a:r>
            <a:endParaRPr sz="1600">
              <a:latin typeface="Cambria"/>
              <a:ea typeface="Cambria"/>
              <a:cs typeface="Cambria"/>
              <a:sym typeface="Cambria"/>
            </a:endParaRPr>
          </a:p>
          <a:p>
            <a:pPr indent="0" lvl="0" marL="0" rtl="0" algn="l">
              <a:lnSpc>
                <a:spcPct val="115000"/>
              </a:lnSpc>
              <a:spcBef>
                <a:spcPts val="0"/>
              </a:spcBef>
              <a:spcAft>
                <a:spcPts val="0"/>
              </a:spcAft>
              <a:buNone/>
            </a:pPr>
            <a:r>
              <a:t/>
            </a:r>
            <a:endParaRPr sz="1600">
              <a:latin typeface="Cambria"/>
              <a:ea typeface="Cambria"/>
              <a:cs typeface="Cambria"/>
              <a:sym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13330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latin typeface="Cambria"/>
                <a:ea typeface="Cambria"/>
                <a:cs typeface="Cambria"/>
                <a:sym typeface="Cambria"/>
              </a:rPr>
              <a:t>What is SB 732?</a:t>
            </a:r>
            <a:endParaRPr b="1">
              <a:latin typeface="Cambria"/>
              <a:ea typeface="Cambria"/>
              <a:cs typeface="Cambria"/>
              <a:sym typeface="Cambria"/>
            </a:endParaRPr>
          </a:p>
        </p:txBody>
      </p:sp>
      <p:sp>
        <p:nvSpPr>
          <p:cNvPr id="61" name="Google Shape;61;p14"/>
          <p:cNvSpPr txBox="1"/>
          <p:nvPr>
            <p:ph idx="1" type="body"/>
          </p:nvPr>
        </p:nvSpPr>
        <p:spPr>
          <a:xfrm>
            <a:off x="311700" y="706000"/>
            <a:ext cx="8520600" cy="4317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600" u="sng">
                <a:solidFill>
                  <a:schemeClr val="hlink"/>
                </a:solidFill>
                <a:latin typeface="Cambria"/>
                <a:ea typeface="Cambria"/>
                <a:cs typeface="Cambria"/>
                <a:sym typeface="Cambria"/>
                <a:hlinkClick r:id="rId3"/>
              </a:rPr>
              <a:t>Oregon SB 732</a:t>
            </a:r>
            <a:r>
              <a:rPr lang="en" sz="1600">
                <a:latin typeface="Cambria"/>
                <a:ea typeface="Cambria"/>
                <a:cs typeface="Cambria"/>
                <a:sym typeface="Cambria"/>
              </a:rPr>
              <a:t> requires school districts to establish an educational equity advisory committee (EAC). </a:t>
            </a:r>
            <a:endParaRPr sz="1600">
              <a:latin typeface="Cambria"/>
              <a:ea typeface="Cambria"/>
              <a:cs typeface="Cambria"/>
              <a:sym typeface="Cambria"/>
            </a:endParaRPr>
          </a:p>
          <a:p>
            <a:pPr indent="0" lvl="0" marL="0" rtl="0" algn="l">
              <a:lnSpc>
                <a:spcPct val="115000"/>
              </a:lnSpc>
              <a:spcBef>
                <a:spcPts val="0"/>
              </a:spcBef>
              <a:spcAft>
                <a:spcPts val="0"/>
              </a:spcAft>
              <a:buClr>
                <a:schemeClr val="dk1"/>
              </a:buClr>
              <a:buSzPts val="1100"/>
              <a:buFont typeface="Arial"/>
              <a:buNone/>
            </a:pPr>
            <a:r>
              <a:t/>
            </a:r>
            <a:endParaRPr sz="1600">
              <a:latin typeface="Cambria"/>
              <a:ea typeface="Cambria"/>
              <a:cs typeface="Cambria"/>
              <a:sym typeface="Cambria"/>
            </a:endParaRPr>
          </a:p>
          <a:p>
            <a:pPr indent="0" lvl="0" marL="0" rtl="0" algn="l">
              <a:lnSpc>
                <a:spcPct val="115000"/>
              </a:lnSpc>
              <a:spcBef>
                <a:spcPts val="0"/>
              </a:spcBef>
              <a:spcAft>
                <a:spcPts val="0"/>
              </a:spcAft>
              <a:buClr>
                <a:schemeClr val="dk1"/>
              </a:buClr>
              <a:buSzPts val="1100"/>
              <a:buFont typeface="Arial"/>
              <a:buNone/>
            </a:pPr>
            <a:r>
              <a:rPr b="1" lang="en" sz="1600" u="sng">
                <a:latin typeface="Cambria"/>
                <a:ea typeface="Cambria"/>
                <a:cs typeface="Cambria"/>
                <a:sym typeface="Cambria"/>
              </a:rPr>
              <a:t>Duties of the EAC</a:t>
            </a:r>
            <a:endParaRPr b="1" sz="1600" u="sng">
              <a:latin typeface="Cambria"/>
              <a:ea typeface="Cambria"/>
              <a:cs typeface="Cambria"/>
              <a:sym typeface="Cambria"/>
            </a:endParaRPr>
          </a:p>
          <a:p>
            <a:pPr indent="0" lvl="0" marL="0" rtl="0" algn="l">
              <a:lnSpc>
                <a:spcPct val="115000"/>
              </a:lnSpc>
              <a:spcBef>
                <a:spcPts val="0"/>
              </a:spcBef>
              <a:spcAft>
                <a:spcPts val="0"/>
              </a:spcAft>
              <a:buClr>
                <a:schemeClr val="dk1"/>
              </a:buClr>
              <a:buSzPts val="1100"/>
              <a:buFont typeface="Arial"/>
              <a:buNone/>
            </a:pPr>
            <a:r>
              <a:t/>
            </a:r>
            <a:endParaRPr sz="1600">
              <a:latin typeface="Cambria"/>
              <a:ea typeface="Cambria"/>
              <a:cs typeface="Cambria"/>
              <a:sym typeface="Cambria"/>
            </a:endParaRPr>
          </a:p>
          <a:p>
            <a:pPr indent="0" lvl="0" marL="0" rtl="0" algn="l">
              <a:lnSpc>
                <a:spcPct val="115000"/>
              </a:lnSpc>
              <a:spcBef>
                <a:spcPts val="0"/>
              </a:spcBef>
              <a:spcAft>
                <a:spcPts val="0"/>
              </a:spcAft>
              <a:buClr>
                <a:schemeClr val="dk1"/>
              </a:buClr>
              <a:buSzPts val="1100"/>
              <a:buFont typeface="Arial"/>
              <a:buNone/>
            </a:pPr>
            <a:r>
              <a:rPr lang="en" sz="1600">
                <a:latin typeface="Cambria"/>
                <a:ea typeface="Cambria"/>
                <a:cs typeface="Cambria"/>
                <a:sym typeface="Cambria"/>
              </a:rPr>
              <a:t>(a) Advising the school district board about the educational equity impacts of policy decisions</a:t>
            </a:r>
            <a:endParaRPr sz="1600">
              <a:latin typeface="Cambria"/>
              <a:ea typeface="Cambria"/>
              <a:cs typeface="Cambria"/>
              <a:sym typeface="Cambria"/>
            </a:endParaRPr>
          </a:p>
          <a:p>
            <a:pPr indent="0" lvl="0" marL="0" rtl="0" algn="l">
              <a:lnSpc>
                <a:spcPct val="115000"/>
              </a:lnSpc>
              <a:spcBef>
                <a:spcPts val="0"/>
              </a:spcBef>
              <a:spcAft>
                <a:spcPts val="0"/>
              </a:spcAft>
              <a:buClr>
                <a:schemeClr val="dk1"/>
              </a:buClr>
              <a:buSzPts val="1100"/>
              <a:buFont typeface="Arial"/>
              <a:buNone/>
            </a:pPr>
            <a:r>
              <a:rPr lang="en" sz="1600">
                <a:latin typeface="Cambria"/>
                <a:ea typeface="Cambria"/>
                <a:cs typeface="Cambria"/>
                <a:sym typeface="Cambria"/>
              </a:rPr>
              <a:t>(b) Advising the school district superintendent about the educational equity impacts of policy decisions</a:t>
            </a:r>
            <a:endParaRPr sz="1600">
              <a:latin typeface="Cambria"/>
              <a:ea typeface="Cambria"/>
              <a:cs typeface="Cambria"/>
              <a:sym typeface="Cambria"/>
            </a:endParaRPr>
          </a:p>
          <a:p>
            <a:pPr indent="0" lvl="0" marL="0" rtl="0" algn="l">
              <a:lnSpc>
                <a:spcPct val="115000"/>
              </a:lnSpc>
              <a:spcBef>
                <a:spcPts val="0"/>
              </a:spcBef>
              <a:spcAft>
                <a:spcPts val="0"/>
              </a:spcAft>
              <a:buNone/>
            </a:pPr>
            <a:r>
              <a:rPr lang="en" sz="1600">
                <a:latin typeface="Cambria"/>
                <a:ea typeface="Cambria"/>
                <a:cs typeface="Cambria"/>
                <a:sym typeface="Cambria"/>
              </a:rPr>
              <a:t>(c) Informing the school district board and school district superintendent when a situation arises in a school of the district that negatively impacts underrepresented students and advising the board and superintendent on how best to handle that situation.</a:t>
            </a:r>
            <a:endParaRPr sz="1600">
              <a:latin typeface="Cambria"/>
              <a:ea typeface="Cambria"/>
              <a:cs typeface="Cambria"/>
              <a:sym typeface="Cambria"/>
            </a:endParaRPr>
          </a:p>
          <a:p>
            <a:pPr indent="0" lvl="0" marL="0" rtl="0" algn="l">
              <a:lnSpc>
                <a:spcPct val="115000"/>
              </a:lnSpc>
              <a:spcBef>
                <a:spcPts val="0"/>
              </a:spcBef>
              <a:spcAft>
                <a:spcPts val="0"/>
              </a:spcAft>
              <a:buClr>
                <a:schemeClr val="dk1"/>
              </a:buClr>
              <a:buSzPts val="1100"/>
              <a:buFont typeface="Arial"/>
              <a:buNone/>
            </a:pPr>
            <a:r>
              <a:t/>
            </a:r>
            <a:endParaRPr sz="1200">
              <a:latin typeface="Cambria"/>
              <a:ea typeface="Cambria"/>
              <a:cs typeface="Cambria"/>
              <a:sym typeface="Cambri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13330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latin typeface="Cambria"/>
                <a:ea typeface="Cambria"/>
                <a:cs typeface="Cambria"/>
                <a:sym typeface="Cambria"/>
              </a:rPr>
              <a:t>What is SB 732?</a:t>
            </a:r>
            <a:endParaRPr b="1">
              <a:latin typeface="Cambria"/>
              <a:ea typeface="Cambria"/>
              <a:cs typeface="Cambria"/>
              <a:sym typeface="Cambria"/>
            </a:endParaRPr>
          </a:p>
        </p:txBody>
      </p:sp>
      <p:sp>
        <p:nvSpPr>
          <p:cNvPr id="67" name="Google Shape;67;p15"/>
          <p:cNvSpPr txBox="1"/>
          <p:nvPr>
            <p:ph idx="1" type="body"/>
          </p:nvPr>
        </p:nvSpPr>
        <p:spPr>
          <a:xfrm>
            <a:off x="311700" y="706000"/>
            <a:ext cx="8520600" cy="43176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600" u="sng">
                <a:latin typeface="Cambria"/>
                <a:ea typeface="Cambria"/>
                <a:cs typeface="Cambria"/>
                <a:sym typeface="Cambria"/>
              </a:rPr>
              <a:t>(d) Optional Duty of the EAC</a:t>
            </a:r>
            <a:endParaRPr b="1" sz="1600" u="sng">
              <a:latin typeface="Cambria"/>
              <a:ea typeface="Cambria"/>
              <a:cs typeface="Cambria"/>
              <a:sym typeface="Cambria"/>
            </a:endParaRPr>
          </a:p>
          <a:p>
            <a:pPr indent="0" lvl="0" marL="228600" rtl="0" algn="l">
              <a:lnSpc>
                <a:spcPct val="115000"/>
              </a:lnSpc>
              <a:spcBef>
                <a:spcPts val="0"/>
              </a:spcBef>
              <a:spcAft>
                <a:spcPts val="0"/>
              </a:spcAft>
              <a:buNone/>
            </a:pPr>
            <a:r>
              <a:t/>
            </a:r>
            <a:endParaRPr b="1" sz="1600" u="sng">
              <a:latin typeface="Cambria"/>
              <a:ea typeface="Cambria"/>
              <a:cs typeface="Cambria"/>
              <a:sym typeface="Cambria"/>
            </a:endParaRPr>
          </a:p>
          <a:p>
            <a:pPr indent="0" lvl="0" marL="228600" rtl="0" algn="l">
              <a:lnSpc>
                <a:spcPct val="115000"/>
              </a:lnSpc>
              <a:spcBef>
                <a:spcPts val="0"/>
              </a:spcBef>
              <a:spcAft>
                <a:spcPts val="0"/>
              </a:spcAft>
              <a:buNone/>
            </a:pPr>
            <a:r>
              <a:rPr lang="en" sz="1600">
                <a:latin typeface="Cambria"/>
                <a:ea typeface="Cambria"/>
                <a:cs typeface="Cambria"/>
                <a:sym typeface="Cambria"/>
              </a:rPr>
              <a:t>Preparing an annual report that contains successes and challenges experienced in meeting the educational equity needs of students, recommendations the committee made to the district board and district superintendent, and actions that were taken in response to those recommendations, and any other information required by the State Board of Education. </a:t>
            </a:r>
            <a:endParaRPr sz="1600">
              <a:latin typeface="Cambria"/>
              <a:ea typeface="Cambria"/>
              <a:cs typeface="Cambria"/>
              <a:sym typeface="Cambria"/>
            </a:endParaRPr>
          </a:p>
          <a:p>
            <a:pPr indent="0" lvl="0" marL="228600" rtl="0" algn="l">
              <a:lnSpc>
                <a:spcPct val="115000"/>
              </a:lnSpc>
              <a:spcBef>
                <a:spcPts val="0"/>
              </a:spcBef>
              <a:spcAft>
                <a:spcPts val="0"/>
              </a:spcAft>
              <a:buNone/>
            </a:pPr>
            <a:r>
              <a:t/>
            </a:r>
            <a:endParaRPr sz="1600">
              <a:latin typeface="Cambria"/>
              <a:ea typeface="Cambria"/>
              <a:cs typeface="Cambria"/>
              <a:sym typeface="Cambria"/>
            </a:endParaRPr>
          </a:p>
          <a:p>
            <a:pPr indent="0" lvl="0" marL="228600" rtl="0" algn="l">
              <a:lnSpc>
                <a:spcPct val="115000"/>
              </a:lnSpc>
              <a:spcBef>
                <a:spcPts val="0"/>
              </a:spcBef>
              <a:spcAft>
                <a:spcPts val="0"/>
              </a:spcAft>
              <a:buNone/>
            </a:pPr>
            <a:r>
              <a:rPr i="1" lang="en" sz="1600">
                <a:latin typeface="Cambria"/>
                <a:ea typeface="Cambria"/>
                <a:cs typeface="Cambria"/>
                <a:sym typeface="Cambria"/>
              </a:rPr>
              <a:t>*This report may be made available to the public through distribution to parents and caretakers of students, publication on the district’s website, a presentation to the school board during open meeting, and/or sending the report to the State Board of Education.</a:t>
            </a:r>
            <a:r>
              <a:rPr lang="en" sz="1600">
                <a:latin typeface="Cambria"/>
                <a:ea typeface="Cambria"/>
                <a:cs typeface="Cambria"/>
                <a:sym typeface="Cambria"/>
              </a:rPr>
              <a:t> </a:t>
            </a:r>
            <a:endParaRPr sz="1600">
              <a:latin typeface="Cambria"/>
              <a:ea typeface="Cambria"/>
              <a:cs typeface="Cambria"/>
              <a:sym typeface="Cambr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latin typeface="Cambria"/>
                <a:ea typeface="Cambria"/>
                <a:cs typeface="Cambria"/>
                <a:sym typeface="Cambria"/>
              </a:rPr>
              <a:t>When do we need our committee formed by?</a:t>
            </a:r>
            <a:endParaRPr b="1">
              <a:latin typeface="Cambria"/>
              <a:ea typeface="Cambria"/>
              <a:cs typeface="Cambria"/>
              <a:sym typeface="Cambria"/>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1" lang="en" sz="1700" u="sng">
                <a:latin typeface="Cambria"/>
                <a:ea typeface="Cambria"/>
                <a:cs typeface="Cambria"/>
                <a:sym typeface="Cambria"/>
              </a:rPr>
              <a:t>Timeline</a:t>
            </a:r>
            <a:endParaRPr b="1" sz="1700" u="sng">
              <a:latin typeface="Cambria"/>
              <a:ea typeface="Cambria"/>
              <a:cs typeface="Cambria"/>
              <a:sym typeface="Cambria"/>
            </a:endParaRPr>
          </a:p>
          <a:p>
            <a:pPr indent="0" lvl="0" marL="0" rtl="0" algn="l">
              <a:lnSpc>
                <a:spcPct val="115000"/>
              </a:lnSpc>
              <a:spcBef>
                <a:spcPts val="0"/>
              </a:spcBef>
              <a:spcAft>
                <a:spcPts val="0"/>
              </a:spcAft>
              <a:buClr>
                <a:schemeClr val="dk1"/>
              </a:buClr>
              <a:buSzPts val="1100"/>
              <a:buFont typeface="Arial"/>
              <a:buNone/>
            </a:pPr>
            <a:r>
              <a:t/>
            </a:r>
            <a:endParaRPr sz="1700">
              <a:latin typeface="Cambria"/>
              <a:ea typeface="Cambria"/>
              <a:cs typeface="Cambria"/>
              <a:sym typeface="Cambria"/>
            </a:endParaRPr>
          </a:p>
          <a:p>
            <a:pPr indent="0" lvl="0" marL="0" rtl="0" algn="l">
              <a:lnSpc>
                <a:spcPct val="115000"/>
              </a:lnSpc>
              <a:spcBef>
                <a:spcPts val="0"/>
              </a:spcBef>
              <a:spcAft>
                <a:spcPts val="0"/>
              </a:spcAft>
              <a:buNone/>
            </a:pPr>
            <a:r>
              <a:rPr lang="en" sz="1700">
                <a:latin typeface="Cambria"/>
                <a:ea typeface="Cambria"/>
                <a:cs typeface="Cambria"/>
                <a:sym typeface="Cambria"/>
              </a:rPr>
              <a:t>If a district has an average daily membership of more than 10,000, they </a:t>
            </a:r>
            <a:r>
              <a:rPr lang="en" sz="1700">
                <a:latin typeface="Cambria"/>
                <a:ea typeface="Cambria"/>
                <a:cs typeface="Cambria"/>
                <a:sym typeface="Cambria"/>
              </a:rPr>
              <a:t>must first convene an educational equity advisory committee no later than September 15, 2022. </a:t>
            </a:r>
            <a:endParaRPr sz="1700">
              <a:latin typeface="Cambria"/>
              <a:ea typeface="Cambria"/>
              <a:cs typeface="Cambria"/>
              <a:sym typeface="Cambria"/>
            </a:endParaRPr>
          </a:p>
          <a:p>
            <a:pPr indent="0" lvl="0" marL="0" rtl="0" algn="l">
              <a:lnSpc>
                <a:spcPct val="115000"/>
              </a:lnSpc>
              <a:spcBef>
                <a:spcPts val="0"/>
              </a:spcBef>
              <a:spcAft>
                <a:spcPts val="0"/>
              </a:spcAft>
              <a:buNone/>
            </a:pPr>
            <a:r>
              <a:t/>
            </a:r>
            <a:endParaRPr sz="1700">
              <a:latin typeface="Cambria"/>
              <a:ea typeface="Cambria"/>
              <a:cs typeface="Cambria"/>
              <a:sym typeface="Cambria"/>
            </a:endParaRPr>
          </a:p>
          <a:p>
            <a:pPr indent="0" lvl="0" marL="0" rtl="0" algn="l">
              <a:lnSpc>
                <a:spcPct val="115000"/>
              </a:lnSpc>
              <a:spcBef>
                <a:spcPts val="0"/>
              </a:spcBef>
              <a:spcAft>
                <a:spcPts val="0"/>
              </a:spcAft>
              <a:buClr>
                <a:schemeClr val="dk1"/>
              </a:buClr>
              <a:buSzPts val="1100"/>
              <a:buFont typeface="Arial"/>
              <a:buNone/>
            </a:pPr>
            <a:r>
              <a:rPr b="1" lang="en" sz="1700">
                <a:latin typeface="Cambria"/>
                <a:ea typeface="Cambria"/>
                <a:cs typeface="Cambria"/>
                <a:sym typeface="Cambria"/>
              </a:rPr>
              <a:t>If a district has an average daily membership of 10,000 or less, the school district is not required to first convene an educational equity advisory committee until September 15, 2025.</a:t>
            </a:r>
            <a:endParaRPr b="1" sz="1700">
              <a:latin typeface="Cambria"/>
              <a:ea typeface="Cambria"/>
              <a:cs typeface="Cambria"/>
              <a:sym typeface="Cambria"/>
            </a:endParaRPr>
          </a:p>
          <a:p>
            <a:pPr indent="0" lvl="0" marL="0" rtl="0" algn="l">
              <a:spcBef>
                <a:spcPts val="0"/>
              </a:spcBef>
              <a:spcAft>
                <a:spcPts val="1200"/>
              </a:spcAft>
              <a:buNone/>
            </a:pPr>
            <a:r>
              <a:t/>
            </a:r>
            <a:endParaRPr b="1">
              <a:latin typeface="Cambria"/>
              <a:ea typeface="Cambria"/>
              <a:cs typeface="Cambria"/>
              <a:sym typeface="Cambri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18125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latin typeface="Cambria"/>
                <a:ea typeface="Cambria"/>
                <a:cs typeface="Cambria"/>
                <a:sym typeface="Cambria"/>
              </a:rPr>
              <a:t>Who serves on the Educational Equity Advisory Committee?</a:t>
            </a:r>
            <a:endParaRPr b="1">
              <a:latin typeface="Cambria"/>
              <a:ea typeface="Cambria"/>
              <a:cs typeface="Cambria"/>
              <a:sym typeface="Cambria"/>
            </a:endParaRPr>
          </a:p>
        </p:txBody>
      </p:sp>
      <p:sp>
        <p:nvSpPr>
          <p:cNvPr id="79" name="Google Shape;79;p17"/>
          <p:cNvSpPr txBox="1"/>
          <p:nvPr>
            <p:ph idx="1" type="body"/>
          </p:nvPr>
        </p:nvSpPr>
        <p:spPr>
          <a:xfrm>
            <a:off x="311700" y="1152475"/>
            <a:ext cx="8520600" cy="3990900"/>
          </a:xfrm>
          <a:prstGeom prst="rect">
            <a:avLst/>
          </a:prstGeom>
        </p:spPr>
        <p:txBody>
          <a:bodyPr anchorCtr="0" anchor="t" bIns="91425" lIns="91425" spcFirstLastPara="1" rIns="91425" wrap="square" tIns="91425">
            <a:normAutofit fontScale="62500" lnSpcReduction="20000"/>
          </a:bodyPr>
          <a:lstStyle/>
          <a:p>
            <a:pPr indent="0" lvl="0" marL="0" rtl="0" algn="l">
              <a:lnSpc>
                <a:spcPct val="115000"/>
              </a:lnSpc>
              <a:spcBef>
                <a:spcPts val="0"/>
              </a:spcBef>
              <a:spcAft>
                <a:spcPts val="0"/>
              </a:spcAft>
              <a:buClr>
                <a:schemeClr val="dk1"/>
              </a:buClr>
              <a:buSzPct val="41605"/>
              <a:buFont typeface="Arial"/>
              <a:buNone/>
            </a:pPr>
            <a:r>
              <a:rPr b="1" lang="en" sz="2643" u="sng">
                <a:latin typeface="Cambria"/>
                <a:ea typeface="Cambria"/>
                <a:cs typeface="Cambria"/>
                <a:sym typeface="Cambria"/>
              </a:rPr>
              <a:t>EAC membership</a:t>
            </a:r>
            <a:endParaRPr b="1" sz="2643" u="sng">
              <a:latin typeface="Cambria"/>
              <a:ea typeface="Cambria"/>
              <a:cs typeface="Cambria"/>
              <a:sym typeface="Cambria"/>
            </a:endParaRPr>
          </a:p>
          <a:p>
            <a:pPr indent="0" lvl="0" marL="0" rtl="0" algn="l">
              <a:lnSpc>
                <a:spcPct val="115000"/>
              </a:lnSpc>
              <a:spcBef>
                <a:spcPts val="0"/>
              </a:spcBef>
              <a:spcAft>
                <a:spcPts val="0"/>
              </a:spcAft>
              <a:buClr>
                <a:schemeClr val="dk1"/>
              </a:buClr>
              <a:buSzPct val="41605"/>
              <a:buFont typeface="Arial"/>
              <a:buNone/>
            </a:pPr>
            <a:r>
              <a:t/>
            </a:r>
            <a:endParaRPr sz="2643">
              <a:latin typeface="Cambria"/>
              <a:ea typeface="Cambria"/>
              <a:cs typeface="Cambria"/>
              <a:sym typeface="Cambria"/>
            </a:endParaRPr>
          </a:p>
          <a:p>
            <a:pPr indent="0" lvl="0" marL="0" rtl="0" algn="l">
              <a:lnSpc>
                <a:spcPct val="115000"/>
              </a:lnSpc>
              <a:spcBef>
                <a:spcPts val="0"/>
              </a:spcBef>
              <a:spcAft>
                <a:spcPts val="0"/>
              </a:spcAft>
              <a:buClr>
                <a:schemeClr val="dk1"/>
              </a:buClr>
              <a:buSzPct val="41605"/>
              <a:buFont typeface="Arial"/>
              <a:buNone/>
            </a:pPr>
            <a:r>
              <a:rPr lang="en" sz="2643">
                <a:latin typeface="Cambria"/>
                <a:ea typeface="Cambria"/>
                <a:cs typeface="Cambria"/>
                <a:sym typeface="Cambria"/>
              </a:rPr>
              <a:t>The district’s equity advisory committee shall be selected by the school district board and the school district superintendent and must be composed of caregivers, employees, students, and community members from the district.</a:t>
            </a:r>
            <a:endParaRPr sz="2643">
              <a:latin typeface="Cambria"/>
              <a:ea typeface="Cambria"/>
              <a:cs typeface="Cambria"/>
              <a:sym typeface="Cambria"/>
            </a:endParaRPr>
          </a:p>
          <a:p>
            <a:pPr indent="0" lvl="0" marL="0" rtl="0" algn="l">
              <a:lnSpc>
                <a:spcPct val="115000"/>
              </a:lnSpc>
              <a:spcBef>
                <a:spcPts val="0"/>
              </a:spcBef>
              <a:spcAft>
                <a:spcPts val="0"/>
              </a:spcAft>
              <a:buClr>
                <a:schemeClr val="dk1"/>
              </a:buClr>
              <a:buSzPct val="41605"/>
              <a:buFont typeface="Arial"/>
              <a:buNone/>
            </a:pPr>
            <a:r>
              <a:t/>
            </a:r>
            <a:endParaRPr sz="2643">
              <a:latin typeface="Cambria"/>
              <a:ea typeface="Cambria"/>
              <a:cs typeface="Cambria"/>
              <a:sym typeface="Cambria"/>
            </a:endParaRPr>
          </a:p>
          <a:p>
            <a:pPr indent="0" lvl="0" marL="0" rtl="0" algn="l">
              <a:lnSpc>
                <a:spcPct val="115000"/>
              </a:lnSpc>
              <a:spcBef>
                <a:spcPts val="0"/>
              </a:spcBef>
              <a:spcAft>
                <a:spcPts val="0"/>
              </a:spcAft>
              <a:buClr>
                <a:schemeClr val="dk1"/>
              </a:buClr>
              <a:buSzPct val="41605"/>
              <a:buFont typeface="Arial"/>
              <a:buNone/>
            </a:pPr>
            <a:r>
              <a:rPr lang="en" sz="2643">
                <a:latin typeface="Cambria"/>
                <a:ea typeface="Cambria"/>
                <a:cs typeface="Cambria"/>
                <a:sym typeface="Cambria"/>
              </a:rPr>
              <a:t>For the purpose of selecting members, the superintendent and board must do the following: </a:t>
            </a:r>
            <a:endParaRPr sz="2643">
              <a:latin typeface="Cambria"/>
              <a:ea typeface="Cambria"/>
              <a:cs typeface="Cambria"/>
              <a:sym typeface="Cambria"/>
            </a:endParaRPr>
          </a:p>
          <a:p>
            <a:pPr indent="-333529" lvl="0" marL="457200" rtl="0" algn="l">
              <a:lnSpc>
                <a:spcPct val="115000"/>
              </a:lnSpc>
              <a:spcBef>
                <a:spcPts val="0"/>
              </a:spcBef>
              <a:spcAft>
                <a:spcPts val="0"/>
              </a:spcAft>
              <a:buSzPct val="100000"/>
              <a:buFont typeface="Cambria"/>
              <a:buAutoNum type="alphaLcParenBoth"/>
            </a:pPr>
            <a:r>
              <a:rPr lang="en" sz="2643">
                <a:latin typeface="Cambria"/>
                <a:ea typeface="Cambria"/>
                <a:cs typeface="Cambria"/>
                <a:sym typeface="Cambria"/>
              </a:rPr>
              <a:t>solicit names of possible members from the community</a:t>
            </a:r>
            <a:endParaRPr sz="2643">
              <a:latin typeface="Cambria"/>
              <a:ea typeface="Cambria"/>
              <a:cs typeface="Cambria"/>
              <a:sym typeface="Cambria"/>
            </a:endParaRPr>
          </a:p>
          <a:p>
            <a:pPr indent="-333529" lvl="0" marL="457200" rtl="0" algn="l">
              <a:lnSpc>
                <a:spcPct val="115000"/>
              </a:lnSpc>
              <a:spcBef>
                <a:spcPts val="0"/>
              </a:spcBef>
              <a:spcAft>
                <a:spcPts val="0"/>
              </a:spcAft>
              <a:buSzPct val="100000"/>
              <a:buFont typeface="Cambria"/>
              <a:buAutoNum type="alphaLcParenBoth"/>
            </a:pPr>
            <a:r>
              <a:rPr i="1" lang="en" sz="2643">
                <a:latin typeface="Cambria"/>
                <a:ea typeface="Cambria"/>
                <a:cs typeface="Cambria"/>
                <a:sym typeface="Cambria"/>
              </a:rPr>
              <a:t>ensure that membership is primarily representative of underserved student groups</a:t>
            </a:r>
            <a:endParaRPr i="1" sz="2643">
              <a:latin typeface="Cambria"/>
              <a:ea typeface="Cambria"/>
              <a:cs typeface="Cambria"/>
              <a:sym typeface="Cambria"/>
            </a:endParaRPr>
          </a:p>
          <a:p>
            <a:pPr indent="0" lvl="0" marL="0" rtl="0" algn="l">
              <a:lnSpc>
                <a:spcPct val="115000"/>
              </a:lnSpc>
              <a:spcBef>
                <a:spcPts val="0"/>
              </a:spcBef>
              <a:spcAft>
                <a:spcPts val="0"/>
              </a:spcAft>
              <a:buClr>
                <a:schemeClr val="dk1"/>
              </a:buClr>
              <a:buSzPct val="41605"/>
              <a:buFont typeface="Arial"/>
              <a:buNone/>
            </a:pPr>
            <a:r>
              <a:rPr lang="en" sz="2643">
                <a:latin typeface="Cambria"/>
                <a:ea typeface="Cambria"/>
                <a:cs typeface="Cambria"/>
                <a:sym typeface="Cambria"/>
              </a:rPr>
              <a:t>(c)</a:t>
            </a:r>
            <a:r>
              <a:rPr lang="en" sz="2643">
                <a:latin typeface="Cambria"/>
                <a:ea typeface="Cambria"/>
                <a:cs typeface="Cambria"/>
                <a:sym typeface="Cambria"/>
              </a:rPr>
              <a:t>	may not exclude members based on immigration status</a:t>
            </a:r>
            <a:endParaRPr sz="2643">
              <a:latin typeface="Cambria"/>
              <a:ea typeface="Cambria"/>
              <a:cs typeface="Cambria"/>
              <a:sym typeface="Cambria"/>
            </a:endParaRPr>
          </a:p>
          <a:p>
            <a:pPr indent="0" lvl="0" marL="0" rtl="0" algn="l">
              <a:lnSpc>
                <a:spcPct val="115000"/>
              </a:lnSpc>
              <a:spcBef>
                <a:spcPts val="0"/>
              </a:spcBef>
              <a:spcAft>
                <a:spcPts val="0"/>
              </a:spcAft>
              <a:buNone/>
            </a:pPr>
            <a:r>
              <a:rPr lang="en" sz="2643">
                <a:latin typeface="Cambria"/>
                <a:ea typeface="Cambria"/>
                <a:cs typeface="Cambria"/>
                <a:sym typeface="Cambria"/>
              </a:rPr>
              <a:t>(d) 	comply with any other requirements established by the State Board of Education by rule </a:t>
            </a:r>
            <a:endParaRPr sz="2643">
              <a:latin typeface="Cambria"/>
              <a:ea typeface="Cambria"/>
              <a:cs typeface="Cambria"/>
              <a:sym typeface="Cambria"/>
            </a:endParaRPr>
          </a:p>
          <a:p>
            <a:pPr indent="-333529" lvl="0" marL="914400" rtl="0" algn="l">
              <a:lnSpc>
                <a:spcPct val="115000"/>
              </a:lnSpc>
              <a:spcBef>
                <a:spcPts val="0"/>
              </a:spcBef>
              <a:spcAft>
                <a:spcPts val="0"/>
              </a:spcAft>
              <a:buSzPct val="100000"/>
              <a:buFont typeface="Cambria"/>
              <a:buAutoNum type="arabicParenR"/>
            </a:pPr>
            <a:r>
              <a:rPr lang="en" sz="2643">
                <a:latin typeface="Cambria"/>
                <a:ea typeface="Cambria"/>
                <a:cs typeface="Cambria"/>
                <a:sym typeface="Cambria"/>
              </a:rPr>
              <a:t>Out-of-district </a:t>
            </a:r>
            <a:r>
              <a:rPr lang="en" sz="2643">
                <a:latin typeface="Cambria"/>
                <a:ea typeface="Cambria"/>
                <a:cs typeface="Cambria"/>
                <a:sym typeface="Cambria"/>
              </a:rPr>
              <a:t>caregivers, employees, students, and community members ARE allowed on the EAC</a:t>
            </a:r>
            <a:endParaRPr sz="2643">
              <a:latin typeface="Cambria"/>
              <a:ea typeface="Cambria"/>
              <a:cs typeface="Cambria"/>
              <a:sym typeface="Cambria"/>
            </a:endParaRPr>
          </a:p>
          <a:p>
            <a:pPr indent="-333529" lvl="0" marL="914400" rtl="0" algn="l">
              <a:lnSpc>
                <a:spcPct val="115000"/>
              </a:lnSpc>
              <a:spcBef>
                <a:spcPts val="0"/>
              </a:spcBef>
              <a:spcAft>
                <a:spcPts val="0"/>
              </a:spcAft>
              <a:buSzPct val="100000"/>
              <a:buFont typeface="Cambria"/>
              <a:buAutoNum type="arabicParenR"/>
            </a:pPr>
            <a:r>
              <a:rPr lang="en" sz="2643">
                <a:latin typeface="Cambria"/>
                <a:ea typeface="Cambria"/>
                <a:cs typeface="Cambria"/>
                <a:sym typeface="Cambria"/>
              </a:rPr>
              <a:t>Current School Board Members may not serve on the committee</a:t>
            </a:r>
            <a:endParaRPr sz="2643">
              <a:latin typeface="Cambria"/>
              <a:ea typeface="Cambria"/>
              <a:cs typeface="Cambria"/>
              <a:sym typeface="Cambria"/>
            </a:endParaRPr>
          </a:p>
          <a:p>
            <a:pPr indent="0" lvl="0" marL="0" rtl="0" algn="l">
              <a:lnSpc>
                <a:spcPct val="115000"/>
              </a:lnSpc>
              <a:spcBef>
                <a:spcPts val="0"/>
              </a:spcBef>
              <a:spcAft>
                <a:spcPts val="0"/>
              </a:spcAft>
              <a:buNone/>
            </a:pPr>
            <a:r>
              <a:t/>
            </a:r>
            <a:endParaRPr sz="2643">
              <a:latin typeface="Cambria"/>
              <a:ea typeface="Cambria"/>
              <a:cs typeface="Cambria"/>
              <a:sym typeface="Cambria"/>
            </a:endParaRPr>
          </a:p>
          <a:p>
            <a:pPr indent="0" lvl="0" marL="0" rtl="0" algn="l">
              <a:lnSpc>
                <a:spcPct val="115000"/>
              </a:lnSpc>
              <a:spcBef>
                <a:spcPts val="0"/>
              </a:spcBef>
              <a:spcAft>
                <a:spcPts val="0"/>
              </a:spcAft>
              <a:buClr>
                <a:schemeClr val="dk1"/>
              </a:buClr>
              <a:buSzPct val="78571"/>
              <a:buFont typeface="Arial"/>
              <a:buNone/>
            </a:pPr>
            <a:r>
              <a:t/>
            </a:r>
            <a:endParaRPr sz="1400">
              <a:latin typeface="Cambria"/>
              <a:ea typeface="Cambria"/>
              <a:cs typeface="Cambria"/>
              <a:sym typeface="Cambr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109300"/>
            <a:ext cx="8520600" cy="572700"/>
          </a:xfrm>
          <a:prstGeom prst="rect">
            <a:avLst/>
          </a:prstGeom>
        </p:spPr>
        <p:txBody>
          <a:bodyPr anchorCtr="0" anchor="t" bIns="91425" lIns="91425" spcFirstLastPara="1" rIns="91425" wrap="square" tIns="91425">
            <a:normAutofit/>
          </a:bodyPr>
          <a:lstStyle/>
          <a:p>
            <a:pPr indent="0" lvl="0" marL="0" rtl="0" algn="ctr">
              <a:lnSpc>
                <a:spcPct val="115000"/>
              </a:lnSpc>
              <a:spcBef>
                <a:spcPts val="0"/>
              </a:spcBef>
              <a:spcAft>
                <a:spcPts val="0"/>
              </a:spcAft>
              <a:buNone/>
            </a:pPr>
            <a:r>
              <a:rPr b="1" lang="en" sz="2500">
                <a:latin typeface="Cambria"/>
                <a:ea typeface="Cambria"/>
                <a:cs typeface="Cambria"/>
                <a:sym typeface="Cambria"/>
              </a:rPr>
              <a:t>What does it mean by “underserved?”</a:t>
            </a:r>
            <a:endParaRPr b="1" sz="2500">
              <a:latin typeface="Cambria"/>
              <a:ea typeface="Cambria"/>
              <a:cs typeface="Cambria"/>
              <a:sym typeface="Cambria"/>
            </a:endParaRPr>
          </a:p>
        </p:txBody>
      </p:sp>
      <p:sp>
        <p:nvSpPr>
          <p:cNvPr id="85" name="Google Shape;85;p18"/>
          <p:cNvSpPr txBox="1"/>
          <p:nvPr>
            <p:ph idx="1" type="body"/>
          </p:nvPr>
        </p:nvSpPr>
        <p:spPr>
          <a:xfrm>
            <a:off x="311700" y="731350"/>
            <a:ext cx="8520600" cy="38376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Clr>
                <a:schemeClr val="dk1"/>
              </a:buClr>
              <a:buSzPts val="1018"/>
              <a:buFont typeface="Arial"/>
              <a:buNone/>
            </a:pPr>
            <a:r>
              <a:rPr lang="en" sz="1717">
                <a:latin typeface="Cambria"/>
                <a:ea typeface="Cambria"/>
                <a:cs typeface="Cambria"/>
                <a:sym typeface="Cambria"/>
              </a:rPr>
              <a:t>Underserved communities include: </a:t>
            </a:r>
            <a:endParaRPr sz="1717">
              <a:latin typeface="Cambria"/>
              <a:ea typeface="Cambria"/>
              <a:cs typeface="Cambria"/>
              <a:sym typeface="Cambria"/>
            </a:endParaRPr>
          </a:p>
          <a:p>
            <a:pPr indent="-337661" lvl="0" marL="457200" rtl="0" algn="l">
              <a:lnSpc>
                <a:spcPct val="95000"/>
              </a:lnSpc>
              <a:spcBef>
                <a:spcPts val="0"/>
              </a:spcBef>
              <a:spcAft>
                <a:spcPts val="0"/>
              </a:spcAft>
              <a:buSzPts val="1717"/>
              <a:buFont typeface="Cambria"/>
              <a:buChar char="●"/>
            </a:pPr>
            <a:r>
              <a:rPr lang="en" sz="1717">
                <a:latin typeface="Cambria"/>
                <a:ea typeface="Cambria"/>
                <a:cs typeface="Cambria"/>
                <a:sym typeface="Cambria"/>
              </a:rPr>
              <a:t>Students of color</a:t>
            </a:r>
            <a:endParaRPr sz="1717">
              <a:latin typeface="Cambria"/>
              <a:ea typeface="Cambria"/>
              <a:cs typeface="Cambria"/>
              <a:sym typeface="Cambria"/>
            </a:endParaRPr>
          </a:p>
          <a:p>
            <a:pPr indent="-337661" lvl="0" marL="457200" rtl="0" algn="l">
              <a:lnSpc>
                <a:spcPct val="95000"/>
              </a:lnSpc>
              <a:spcBef>
                <a:spcPts val="0"/>
              </a:spcBef>
              <a:spcAft>
                <a:spcPts val="0"/>
              </a:spcAft>
              <a:buSzPts val="1717"/>
              <a:buFont typeface="Cambria"/>
              <a:buChar char="●"/>
            </a:pPr>
            <a:r>
              <a:rPr lang="en" sz="1717">
                <a:latin typeface="Cambria"/>
                <a:ea typeface="Cambria"/>
                <a:cs typeface="Cambria"/>
                <a:sym typeface="Cambria"/>
              </a:rPr>
              <a:t>Students with an IEP or 504 Plan  </a:t>
            </a:r>
            <a:endParaRPr sz="1717">
              <a:latin typeface="Cambria"/>
              <a:ea typeface="Cambria"/>
              <a:cs typeface="Cambria"/>
              <a:sym typeface="Cambria"/>
            </a:endParaRPr>
          </a:p>
          <a:p>
            <a:pPr indent="-337661" lvl="0" marL="457200" rtl="0" algn="l">
              <a:lnSpc>
                <a:spcPct val="95000"/>
              </a:lnSpc>
              <a:spcBef>
                <a:spcPts val="0"/>
              </a:spcBef>
              <a:spcAft>
                <a:spcPts val="0"/>
              </a:spcAft>
              <a:buSzPts val="1717"/>
              <a:buFont typeface="Cambria"/>
              <a:buChar char="●"/>
            </a:pPr>
            <a:r>
              <a:rPr lang="en" sz="1717">
                <a:latin typeface="Cambria"/>
                <a:ea typeface="Cambria"/>
                <a:cs typeface="Cambria"/>
                <a:sym typeface="Cambria"/>
              </a:rPr>
              <a:t>Students receiving English language learning services  (current and ever EL)</a:t>
            </a:r>
            <a:endParaRPr sz="1717">
              <a:latin typeface="Cambria"/>
              <a:ea typeface="Cambria"/>
              <a:cs typeface="Cambria"/>
              <a:sym typeface="Cambria"/>
            </a:endParaRPr>
          </a:p>
          <a:p>
            <a:pPr indent="-337661" lvl="0" marL="457200" rtl="0" algn="l">
              <a:lnSpc>
                <a:spcPct val="95000"/>
              </a:lnSpc>
              <a:spcBef>
                <a:spcPts val="0"/>
              </a:spcBef>
              <a:spcAft>
                <a:spcPts val="0"/>
              </a:spcAft>
              <a:buSzPts val="1717"/>
              <a:buFont typeface="Cambria"/>
              <a:buChar char="●"/>
            </a:pPr>
            <a:r>
              <a:rPr lang="en" sz="1717">
                <a:latin typeface="Cambria"/>
                <a:ea typeface="Cambria"/>
                <a:cs typeface="Cambria"/>
                <a:sym typeface="Cambria"/>
              </a:rPr>
              <a:t>Students experiencing economic disadvantage (e.g. FRL)</a:t>
            </a:r>
            <a:endParaRPr sz="1717">
              <a:latin typeface="Cambria"/>
              <a:ea typeface="Cambria"/>
              <a:cs typeface="Cambria"/>
              <a:sym typeface="Cambria"/>
            </a:endParaRPr>
          </a:p>
          <a:p>
            <a:pPr indent="-337661" lvl="0" marL="457200" rtl="0" algn="l">
              <a:lnSpc>
                <a:spcPct val="95000"/>
              </a:lnSpc>
              <a:spcBef>
                <a:spcPts val="0"/>
              </a:spcBef>
              <a:spcAft>
                <a:spcPts val="0"/>
              </a:spcAft>
              <a:buSzPts val="1717"/>
              <a:buFont typeface="Cambria"/>
              <a:buChar char="●"/>
            </a:pPr>
            <a:r>
              <a:rPr lang="en" sz="1717">
                <a:latin typeface="Cambria"/>
                <a:ea typeface="Cambria"/>
                <a:cs typeface="Cambria"/>
                <a:sym typeface="Cambria"/>
              </a:rPr>
              <a:t>Students served by McKinney Vento Program</a:t>
            </a:r>
            <a:endParaRPr sz="1717">
              <a:latin typeface="Cambria"/>
              <a:ea typeface="Cambria"/>
              <a:cs typeface="Cambria"/>
              <a:sym typeface="Cambria"/>
            </a:endParaRPr>
          </a:p>
          <a:p>
            <a:pPr indent="-337661" lvl="0" marL="457200" rtl="0" algn="l">
              <a:lnSpc>
                <a:spcPct val="95000"/>
              </a:lnSpc>
              <a:spcBef>
                <a:spcPts val="0"/>
              </a:spcBef>
              <a:spcAft>
                <a:spcPts val="0"/>
              </a:spcAft>
              <a:buSzPts val="1717"/>
              <a:buFont typeface="Cambria"/>
              <a:buChar char="●"/>
            </a:pPr>
            <a:r>
              <a:rPr lang="en" sz="1717">
                <a:latin typeface="Cambria"/>
                <a:ea typeface="Cambria"/>
                <a:cs typeface="Cambria"/>
                <a:sym typeface="Cambria"/>
              </a:rPr>
              <a:t>Students who identify as LGBTQ2SIA+ </a:t>
            </a:r>
            <a:endParaRPr sz="1717">
              <a:latin typeface="Cambria"/>
              <a:ea typeface="Cambria"/>
              <a:cs typeface="Cambria"/>
              <a:sym typeface="Cambria"/>
            </a:endParaRPr>
          </a:p>
          <a:p>
            <a:pPr indent="0" lvl="0" marL="0" rtl="0" algn="l">
              <a:lnSpc>
                <a:spcPct val="95000"/>
              </a:lnSpc>
              <a:spcBef>
                <a:spcPts val="0"/>
              </a:spcBef>
              <a:spcAft>
                <a:spcPts val="0"/>
              </a:spcAft>
              <a:buClr>
                <a:schemeClr val="dk1"/>
              </a:buClr>
              <a:buSzPts val="1018"/>
              <a:buFont typeface="Arial"/>
              <a:buNone/>
            </a:pPr>
            <a:r>
              <a:t/>
            </a:r>
            <a:endParaRPr sz="1717">
              <a:latin typeface="Cambria"/>
              <a:ea typeface="Cambria"/>
              <a:cs typeface="Cambria"/>
              <a:sym typeface="Cambria"/>
            </a:endParaRPr>
          </a:p>
          <a:p>
            <a:pPr indent="0" lvl="0" marL="0" rtl="0" algn="l">
              <a:lnSpc>
                <a:spcPct val="95000"/>
              </a:lnSpc>
              <a:spcBef>
                <a:spcPts val="0"/>
              </a:spcBef>
              <a:spcAft>
                <a:spcPts val="0"/>
              </a:spcAft>
              <a:buClr>
                <a:schemeClr val="dk1"/>
              </a:buClr>
              <a:buSzPts val="1018"/>
              <a:buFont typeface="Arial"/>
              <a:buNone/>
            </a:pPr>
            <a:r>
              <a:rPr lang="en" sz="1717">
                <a:latin typeface="Cambria"/>
                <a:ea typeface="Cambria"/>
                <a:cs typeface="Cambria"/>
                <a:sym typeface="Cambria"/>
              </a:rPr>
              <a:t>Per </a:t>
            </a:r>
            <a:r>
              <a:rPr lang="en" sz="1717">
                <a:uFill>
                  <a:noFill/>
                </a:uFill>
                <a:latin typeface="Cambria"/>
                <a:ea typeface="Cambria"/>
                <a:cs typeface="Cambria"/>
                <a:sym typeface="Cambria"/>
                <a:hlinkClick r:id="rId3"/>
              </a:rPr>
              <a:t>OAR 581-022-2307</a:t>
            </a:r>
            <a:r>
              <a:rPr lang="en" sz="1717">
                <a:latin typeface="Cambria"/>
                <a:ea typeface="Cambria"/>
                <a:cs typeface="Cambria"/>
                <a:sym typeface="Cambria"/>
              </a:rPr>
              <a:t>: </a:t>
            </a:r>
            <a:endParaRPr sz="1717">
              <a:latin typeface="Cambria"/>
              <a:ea typeface="Cambria"/>
              <a:cs typeface="Cambria"/>
              <a:sym typeface="Cambria"/>
            </a:endParaRPr>
          </a:p>
          <a:p>
            <a:pPr indent="0" lvl="0" marL="0" rtl="0" algn="l">
              <a:lnSpc>
                <a:spcPct val="95000"/>
              </a:lnSpc>
              <a:spcBef>
                <a:spcPts val="0"/>
              </a:spcBef>
              <a:spcAft>
                <a:spcPts val="0"/>
              </a:spcAft>
              <a:buClr>
                <a:schemeClr val="dk1"/>
              </a:buClr>
              <a:buSzPts val="1018"/>
              <a:buFont typeface="Arial"/>
              <a:buNone/>
            </a:pPr>
            <a:r>
              <a:t/>
            </a:r>
            <a:endParaRPr sz="1717">
              <a:latin typeface="Cambria"/>
              <a:ea typeface="Cambria"/>
              <a:cs typeface="Cambria"/>
              <a:sym typeface="Cambria"/>
            </a:endParaRPr>
          </a:p>
          <a:p>
            <a:pPr indent="0" lvl="0" marL="0" rtl="0" algn="l">
              <a:lnSpc>
                <a:spcPct val="95000"/>
              </a:lnSpc>
              <a:spcBef>
                <a:spcPts val="0"/>
              </a:spcBef>
              <a:spcAft>
                <a:spcPts val="0"/>
              </a:spcAft>
              <a:buClr>
                <a:schemeClr val="dk1"/>
              </a:buClr>
              <a:buSzPts val="1018"/>
              <a:buFont typeface="Arial"/>
              <a:buNone/>
            </a:pPr>
            <a:r>
              <a:rPr lang="en" sz="1717">
                <a:latin typeface="Cambria"/>
                <a:ea typeface="Cambria"/>
                <a:cs typeface="Cambria"/>
                <a:sym typeface="Cambria"/>
              </a:rPr>
              <a:t>• “Underrepresented” refers to communities, groups, families and students that due to systemic barriers and intersectional oppression have been excluded and limited proportionate access to the dominant or mainstream educational system despite efforts to participate. This includes students of color, tribal students, English language learners, LGBTQ2SIA+ students, students experiencing and surviving poverty and houselessness, students with disabilities, women/girls, and students from rural communities</a:t>
            </a:r>
            <a:r>
              <a:rPr lang="en" sz="1317">
                <a:latin typeface="Cambria"/>
                <a:ea typeface="Cambria"/>
                <a:cs typeface="Cambria"/>
                <a:sym typeface="Cambria"/>
              </a:rPr>
              <a:t>.</a:t>
            </a:r>
            <a:endParaRPr sz="1965">
              <a:latin typeface="Cambria"/>
              <a:ea typeface="Cambria"/>
              <a:cs typeface="Cambria"/>
              <a:sym typeface="Cambri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31315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b="1" lang="en">
                <a:latin typeface="Cambria"/>
                <a:ea typeface="Cambria"/>
                <a:cs typeface="Cambria"/>
                <a:sym typeface="Cambria"/>
              </a:rPr>
              <a:t>How does SB 732 overlap with other new policies?</a:t>
            </a:r>
            <a:endParaRPr/>
          </a:p>
        </p:txBody>
      </p:sp>
      <p:sp>
        <p:nvSpPr>
          <p:cNvPr id="91" name="Google Shape;91;p19"/>
          <p:cNvSpPr txBox="1"/>
          <p:nvPr>
            <p:ph idx="1" type="body"/>
          </p:nvPr>
        </p:nvSpPr>
        <p:spPr>
          <a:xfrm>
            <a:off x="311700" y="1019100"/>
            <a:ext cx="8520600" cy="3549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Cambria"/>
              <a:buChar char="●"/>
            </a:pPr>
            <a:r>
              <a:rPr lang="en">
                <a:latin typeface="Cambria"/>
                <a:ea typeface="Cambria"/>
                <a:cs typeface="Cambria"/>
                <a:sym typeface="Cambria"/>
              </a:rPr>
              <a:t>BCF (new, proposed policy) &amp; DBEA (updates to existing policy) </a:t>
            </a:r>
            <a:endParaRPr>
              <a:latin typeface="Cambria"/>
              <a:ea typeface="Cambria"/>
              <a:cs typeface="Cambria"/>
              <a:sym typeface="Cambria"/>
            </a:endParaRPr>
          </a:p>
          <a:p>
            <a:pPr indent="-342900" lvl="0" marL="457200" rtl="0" algn="l">
              <a:spcBef>
                <a:spcPts val="0"/>
              </a:spcBef>
              <a:spcAft>
                <a:spcPts val="0"/>
              </a:spcAft>
              <a:buSzPts val="1800"/>
              <a:buFont typeface="Cambria"/>
              <a:buChar char="●"/>
            </a:pPr>
            <a:r>
              <a:rPr lang="en">
                <a:latin typeface="Cambria"/>
                <a:ea typeface="Cambria"/>
                <a:cs typeface="Cambria"/>
                <a:sym typeface="Cambria"/>
              </a:rPr>
              <a:t>These policies and revisions are related to Senate Bill 732. </a:t>
            </a:r>
            <a:endParaRPr>
              <a:latin typeface="Cambria"/>
              <a:ea typeface="Cambria"/>
              <a:cs typeface="Cambria"/>
              <a:sym typeface="Cambria"/>
            </a:endParaRPr>
          </a:p>
          <a:p>
            <a:pPr indent="-342900" lvl="0" marL="457200" rtl="0" algn="l">
              <a:spcBef>
                <a:spcPts val="0"/>
              </a:spcBef>
              <a:spcAft>
                <a:spcPts val="0"/>
              </a:spcAft>
              <a:buSzPts val="1800"/>
              <a:buFont typeface="Cambria"/>
              <a:buChar char="●"/>
            </a:pPr>
            <a:r>
              <a:rPr lang="en">
                <a:latin typeface="Cambria"/>
                <a:ea typeface="Cambria"/>
                <a:cs typeface="Cambria"/>
                <a:sym typeface="Cambria"/>
              </a:rPr>
              <a:t>They require that school districts have a member of the EAC serve on the Budget Committee.</a:t>
            </a:r>
            <a:endParaRPr>
              <a:latin typeface="Cambria"/>
              <a:ea typeface="Cambria"/>
              <a:cs typeface="Cambria"/>
              <a:sym typeface="Cambria"/>
            </a:endParaRPr>
          </a:p>
          <a:p>
            <a:pPr indent="-342900" lvl="0" marL="457200" rtl="0" algn="l">
              <a:spcBef>
                <a:spcPts val="0"/>
              </a:spcBef>
              <a:spcAft>
                <a:spcPts val="0"/>
              </a:spcAft>
              <a:buSzPts val="1800"/>
              <a:buFont typeface="Cambria"/>
              <a:buChar char="●"/>
            </a:pPr>
            <a:r>
              <a:rPr lang="en">
                <a:latin typeface="Cambria"/>
                <a:ea typeface="Cambria"/>
                <a:cs typeface="Cambria"/>
                <a:sym typeface="Cambria"/>
              </a:rPr>
              <a:t>This would happen when a position on the Budget Committee becomes open (it does not add an additional member). </a:t>
            </a:r>
            <a:endParaRPr>
              <a:latin typeface="Cambria"/>
              <a:ea typeface="Cambria"/>
              <a:cs typeface="Cambria"/>
              <a:sym typeface="Cambria"/>
            </a:endParaRPr>
          </a:p>
          <a:p>
            <a:pPr indent="-342900" lvl="0" marL="457200" rtl="0" algn="l">
              <a:spcBef>
                <a:spcPts val="0"/>
              </a:spcBef>
              <a:spcAft>
                <a:spcPts val="0"/>
              </a:spcAft>
              <a:buSzPts val="1800"/>
              <a:buFont typeface="Cambria"/>
              <a:buChar char="●"/>
            </a:pPr>
            <a:r>
              <a:rPr lang="en">
                <a:latin typeface="Cambria"/>
                <a:ea typeface="Cambria"/>
                <a:cs typeface="Cambria"/>
                <a:sym typeface="Cambria"/>
              </a:rPr>
              <a:t>We would need to have this in effect once our EAC is established or </a:t>
            </a:r>
            <a:r>
              <a:rPr lang="en">
                <a:latin typeface="Cambria"/>
                <a:ea typeface="Cambria"/>
                <a:cs typeface="Cambria"/>
                <a:sym typeface="Cambria"/>
              </a:rPr>
              <a:t>prior</a:t>
            </a:r>
            <a:r>
              <a:rPr lang="en">
                <a:latin typeface="Cambria"/>
                <a:ea typeface="Cambria"/>
                <a:cs typeface="Cambria"/>
                <a:sym typeface="Cambria"/>
              </a:rPr>
              <a:t> to </a:t>
            </a:r>
            <a:r>
              <a:rPr lang="en">
                <a:latin typeface="Cambria"/>
                <a:ea typeface="Cambria"/>
                <a:cs typeface="Cambria"/>
                <a:sym typeface="Cambria"/>
              </a:rPr>
              <a:t>September 15, 2025, whichever comes first.</a:t>
            </a:r>
            <a:endParaRPr>
              <a:latin typeface="Cambria"/>
              <a:ea typeface="Cambria"/>
              <a:cs typeface="Cambria"/>
              <a:sym typeface="Cambri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14530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
                <a:latin typeface="Cambria"/>
                <a:ea typeface="Cambria"/>
                <a:cs typeface="Cambria"/>
                <a:sym typeface="Cambria"/>
              </a:rPr>
              <a:t>How do </a:t>
            </a:r>
            <a:r>
              <a:rPr b="1" lang="en">
                <a:latin typeface="Cambria"/>
                <a:ea typeface="Cambria"/>
                <a:cs typeface="Cambria"/>
                <a:sym typeface="Cambria"/>
              </a:rPr>
              <a:t>you join the EAC?</a:t>
            </a:r>
            <a:endParaRPr b="1">
              <a:latin typeface="Cambria"/>
              <a:ea typeface="Cambria"/>
              <a:cs typeface="Cambria"/>
              <a:sym typeface="Cambria"/>
            </a:endParaRPr>
          </a:p>
        </p:txBody>
      </p:sp>
      <p:sp>
        <p:nvSpPr>
          <p:cNvPr id="97" name="Google Shape;97;p20"/>
          <p:cNvSpPr txBox="1"/>
          <p:nvPr>
            <p:ph idx="1" type="body"/>
          </p:nvPr>
        </p:nvSpPr>
        <p:spPr>
          <a:xfrm>
            <a:off x="311700" y="827275"/>
            <a:ext cx="8520600" cy="37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latin typeface="Cambria"/>
                <a:ea typeface="Cambria"/>
                <a:cs typeface="Cambria"/>
                <a:sym typeface="Cambria"/>
              </a:rPr>
              <a:t>The selection committee will be comprised of the Superintendent, Director of Equity and Inclusion, building </a:t>
            </a:r>
            <a:r>
              <a:rPr lang="en">
                <a:latin typeface="Cambria"/>
                <a:ea typeface="Cambria"/>
                <a:cs typeface="Cambria"/>
                <a:sym typeface="Cambria"/>
              </a:rPr>
              <a:t>principals, and staff from site Equity Teams.</a:t>
            </a:r>
            <a:endParaRPr>
              <a:latin typeface="Cambria"/>
              <a:ea typeface="Cambria"/>
              <a:cs typeface="Cambria"/>
              <a:sym typeface="Cambria"/>
            </a:endParaRPr>
          </a:p>
          <a:p>
            <a:pPr indent="-342900" lvl="0" marL="457200" rtl="0" algn="l">
              <a:spcBef>
                <a:spcPts val="1200"/>
              </a:spcBef>
              <a:spcAft>
                <a:spcPts val="0"/>
              </a:spcAft>
              <a:buSzPts val="1800"/>
              <a:buFont typeface="Cambria"/>
              <a:buChar char="●"/>
            </a:pPr>
            <a:r>
              <a:rPr lang="en">
                <a:latin typeface="Cambria"/>
                <a:ea typeface="Cambria"/>
                <a:cs typeface="Cambria"/>
                <a:sym typeface="Cambria"/>
              </a:rPr>
              <a:t>There will be an application and scoring rubric provided to the community ahead of time</a:t>
            </a:r>
            <a:endParaRPr>
              <a:latin typeface="Cambria"/>
              <a:ea typeface="Cambria"/>
              <a:cs typeface="Cambria"/>
              <a:sym typeface="Cambria"/>
            </a:endParaRPr>
          </a:p>
          <a:p>
            <a:pPr indent="-342900" lvl="0" marL="457200" rtl="0" algn="l">
              <a:spcBef>
                <a:spcPts val="0"/>
              </a:spcBef>
              <a:spcAft>
                <a:spcPts val="0"/>
              </a:spcAft>
              <a:buSzPts val="1800"/>
              <a:buFont typeface="Cambria"/>
              <a:buChar char="●"/>
            </a:pPr>
            <a:r>
              <a:rPr lang="en">
                <a:latin typeface="Cambria"/>
                <a:ea typeface="Cambria"/>
                <a:cs typeface="Cambria"/>
                <a:sym typeface="Cambria"/>
              </a:rPr>
              <a:t>Names of applicants will be redacted during the scoring selection process</a:t>
            </a:r>
            <a:endParaRPr>
              <a:latin typeface="Cambria"/>
              <a:ea typeface="Cambria"/>
              <a:cs typeface="Cambria"/>
              <a:sym typeface="Cambria"/>
            </a:endParaRPr>
          </a:p>
          <a:p>
            <a:pPr indent="-342900" lvl="0" marL="457200" rtl="0" algn="l">
              <a:spcBef>
                <a:spcPts val="0"/>
              </a:spcBef>
              <a:spcAft>
                <a:spcPts val="0"/>
              </a:spcAft>
              <a:buSzPts val="1800"/>
              <a:buFont typeface="Cambria"/>
              <a:buChar char="●"/>
            </a:pPr>
            <a:r>
              <a:rPr lang="en">
                <a:latin typeface="Cambria"/>
                <a:ea typeface="Cambria"/>
                <a:cs typeface="Cambria"/>
                <a:sym typeface="Cambria"/>
              </a:rPr>
              <a:t>Membership is primarily representative of underserved student groups</a:t>
            </a:r>
            <a:endParaRPr>
              <a:latin typeface="Cambria"/>
              <a:ea typeface="Cambria"/>
              <a:cs typeface="Cambria"/>
              <a:sym typeface="Cambria"/>
            </a:endParaRPr>
          </a:p>
          <a:p>
            <a:pPr indent="-342900" lvl="0" marL="457200" rtl="0" algn="l">
              <a:spcBef>
                <a:spcPts val="0"/>
              </a:spcBef>
              <a:spcAft>
                <a:spcPts val="0"/>
              </a:spcAft>
              <a:buSzPts val="1800"/>
              <a:buFont typeface="Cambria"/>
              <a:buChar char="●"/>
            </a:pPr>
            <a:r>
              <a:rPr lang="en">
                <a:latin typeface="Cambria"/>
                <a:ea typeface="Cambria"/>
                <a:cs typeface="Cambria"/>
                <a:sym typeface="Cambria"/>
              </a:rPr>
              <a:t>Membership is for people who are supportive of DEI work in the district and the broader community. </a:t>
            </a:r>
            <a:r>
              <a:rPr b="1" i="1" lang="en">
                <a:latin typeface="Cambria"/>
                <a:ea typeface="Cambria"/>
                <a:cs typeface="Cambria"/>
                <a:sym typeface="Cambria"/>
              </a:rPr>
              <a:t>It is not a space for disruption</a:t>
            </a:r>
            <a:r>
              <a:rPr lang="en">
                <a:latin typeface="Cambria"/>
                <a:ea typeface="Cambria"/>
                <a:cs typeface="Cambria"/>
                <a:sym typeface="Cambria"/>
              </a:rPr>
              <a:t>. </a:t>
            </a:r>
            <a:endParaRPr>
              <a:latin typeface="Cambria"/>
              <a:ea typeface="Cambria"/>
              <a:cs typeface="Cambria"/>
              <a:sym typeface="Cambria"/>
            </a:endParaRPr>
          </a:p>
          <a:p>
            <a:pPr indent="-342900" lvl="0" marL="457200" rtl="0" algn="l">
              <a:spcBef>
                <a:spcPts val="0"/>
              </a:spcBef>
              <a:spcAft>
                <a:spcPts val="0"/>
              </a:spcAft>
              <a:buSzPts val="1800"/>
              <a:buFont typeface="Cambria"/>
              <a:buChar char="●"/>
            </a:pPr>
            <a:r>
              <a:rPr lang="en">
                <a:latin typeface="Cambria"/>
                <a:ea typeface="Cambria"/>
                <a:cs typeface="Cambria"/>
                <a:sym typeface="Cambria"/>
              </a:rPr>
              <a:t>The total committee will be comprised of 8-10 members, as well as the Superintendent and Director of Equity and Inclusion</a:t>
            </a:r>
            <a:endParaRPr>
              <a:latin typeface="Cambria"/>
              <a:ea typeface="Cambria"/>
              <a:cs typeface="Cambria"/>
              <a:sym typeface="Cambri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73350"/>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Clr>
                <a:schemeClr val="dk1"/>
              </a:buClr>
              <a:buSzPct val="39285"/>
              <a:buFont typeface="Arial"/>
              <a:buNone/>
            </a:pPr>
            <a:r>
              <a:rPr b="1" lang="en">
                <a:latin typeface="Cambria"/>
                <a:ea typeface="Cambria"/>
                <a:cs typeface="Cambria"/>
                <a:sym typeface="Cambria"/>
              </a:rPr>
              <a:t>How does public meeting law apply to the EAC?</a:t>
            </a:r>
            <a:endParaRPr/>
          </a:p>
        </p:txBody>
      </p:sp>
      <p:sp>
        <p:nvSpPr>
          <p:cNvPr id="103" name="Google Shape;103;p21"/>
          <p:cNvSpPr txBox="1"/>
          <p:nvPr>
            <p:ph idx="1" type="body"/>
          </p:nvPr>
        </p:nvSpPr>
        <p:spPr>
          <a:xfrm>
            <a:off x="311700" y="646050"/>
            <a:ext cx="8520600" cy="4233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latin typeface="Cambria"/>
                <a:ea typeface="Cambria"/>
                <a:cs typeface="Cambria"/>
                <a:sym typeface="Cambria"/>
              </a:rPr>
              <a:t>The EAC is </a:t>
            </a:r>
            <a:r>
              <a:rPr lang="en" sz="1700">
                <a:latin typeface="Cambria"/>
                <a:ea typeface="Cambria"/>
                <a:cs typeface="Cambria"/>
                <a:sym typeface="Cambria"/>
              </a:rPr>
              <a:t>subject</a:t>
            </a:r>
            <a:r>
              <a:rPr lang="en" sz="1700">
                <a:latin typeface="Cambria"/>
                <a:ea typeface="Cambria"/>
                <a:cs typeface="Cambria"/>
                <a:sym typeface="Cambria"/>
              </a:rPr>
              <a:t> to public meeting law. This is great for transparency but also can be an issue when the content being discussed needs to be private. It is </a:t>
            </a:r>
            <a:r>
              <a:rPr lang="en" sz="1700">
                <a:latin typeface="Cambria"/>
                <a:ea typeface="Cambria"/>
                <a:cs typeface="Cambria"/>
                <a:sym typeface="Cambria"/>
              </a:rPr>
              <a:t>especially</a:t>
            </a:r>
            <a:r>
              <a:rPr lang="en" sz="1700">
                <a:latin typeface="Cambria"/>
                <a:ea typeface="Cambria"/>
                <a:cs typeface="Cambria"/>
                <a:sym typeface="Cambria"/>
              </a:rPr>
              <a:t> important that people with marginalized identities feel safe sharing their truth.</a:t>
            </a:r>
            <a:endParaRPr sz="1700">
              <a:latin typeface="Cambria"/>
              <a:ea typeface="Cambria"/>
              <a:cs typeface="Cambria"/>
              <a:sym typeface="Cambria"/>
            </a:endParaRPr>
          </a:p>
          <a:p>
            <a:pPr indent="0" lvl="0" marL="0" rtl="0" algn="l">
              <a:spcBef>
                <a:spcPts val="1200"/>
              </a:spcBef>
              <a:spcAft>
                <a:spcPts val="0"/>
              </a:spcAft>
              <a:buNone/>
            </a:pPr>
            <a:r>
              <a:rPr lang="en" sz="1700">
                <a:latin typeface="Cambria"/>
                <a:ea typeface="Cambria"/>
                <a:cs typeface="Cambria"/>
                <a:sym typeface="Cambria"/>
              </a:rPr>
              <a:t>In other districts, some sessions are public sessions but the majority are executive sessions.</a:t>
            </a:r>
            <a:endParaRPr sz="1700">
              <a:latin typeface="Cambria"/>
              <a:ea typeface="Cambria"/>
              <a:cs typeface="Cambria"/>
              <a:sym typeface="Cambria"/>
            </a:endParaRPr>
          </a:p>
          <a:p>
            <a:pPr indent="0" lvl="0" marL="0" rtl="0" algn="l">
              <a:spcBef>
                <a:spcPts val="1200"/>
              </a:spcBef>
              <a:spcAft>
                <a:spcPts val="0"/>
              </a:spcAft>
              <a:buNone/>
            </a:pPr>
            <a:r>
              <a:rPr lang="en" sz="1700">
                <a:latin typeface="Cambria"/>
                <a:ea typeface="Cambria"/>
                <a:cs typeface="Cambria"/>
                <a:sym typeface="Cambria"/>
              </a:rPr>
              <a:t>All sessions that involve the content below must be public:</a:t>
            </a:r>
            <a:endParaRPr sz="1700">
              <a:latin typeface="Cambria"/>
              <a:ea typeface="Cambria"/>
              <a:cs typeface="Cambria"/>
              <a:sym typeface="Cambria"/>
            </a:endParaRPr>
          </a:p>
          <a:p>
            <a:pPr indent="0" lvl="0" marL="0" rtl="0" algn="l">
              <a:lnSpc>
                <a:spcPct val="115000"/>
              </a:lnSpc>
              <a:spcBef>
                <a:spcPts val="1200"/>
              </a:spcBef>
              <a:spcAft>
                <a:spcPts val="0"/>
              </a:spcAft>
              <a:buNone/>
            </a:pPr>
            <a:r>
              <a:rPr lang="en" sz="1700">
                <a:latin typeface="Cambria"/>
                <a:ea typeface="Cambria"/>
                <a:cs typeface="Cambria"/>
                <a:sym typeface="Cambria"/>
              </a:rPr>
              <a:t>(a) Advising the school district board about the educational equity impacts of policy decisions</a:t>
            </a:r>
            <a:endParaRPr sz="1700">
              <a:latin typeface="Cambria"/>
              <a:ea typeface="Cambria"/>
              <a:cs typeface="Cambria"/>
              <a:sym typeface="Cambria"/>
            </a:endParaRPr>
          </a:p>
          <a:p>
            <a:pPr indent="0" lvl="0" marL="0" rtl="0" algn="l">
              <a:lnSpc>
                <a:spcPct val="115000"/>
              </a:lnSpc>
              <a:spcBef>
                <a:spcPts val="0"/>
              </a:spcBef>
              <a:spcAft>
                <a:spcPts val="0"/>
              </a:spcAft>
              <a:buNone/>
            </a:pPr>
            <a:r>
              <a:rPr lang="en" sz="1700">
                <a:latin typeface="Cambria"/>
                <a:ea typeface="Cambria"/>
                <a:cs typeface="Cambria"/>
                <a:sym typeface="Cambria"/>
              </a:rPr>
              <a:t>(b) Advising the school district superintendent about the educational equity impacts of policy decisions</a:t>
            </a:r>
            <a:endParaRPr sz="1700">
              <a:latin typeface="Cambria"/>
              <a:ea typeface="Cambria"/>
              <a:cs typeface="Cambria"/>
              <a:sym typeface="Cambria"/>
            </a:endParaRPr>
          </a:p>
          <a:p>
            <a:pPr indent="0" lvl="0" marL="0" rtl="0" algn="l">
              <a:lnSpc>
                <a:spcPct val="115000"/>
              </a:lnSpc>
              <a:spcBef>
                <a:spcPts val="0"/>
              </a:spcBef>
              <a:spcAft>
                <a:spcPts val="0"/>
              </a:spcAft>
              <a:buNone/>
            </a:pPr>
            <a:r>
              <a:rPr lang="en" sz="1700">
                <a:latin typeface="Cambria"/>
                <a:ea typeface="Cambria"/>
                <a:cs typeface="Cambria"/>
                <a:sym typeface="Cambria"/>
              </a:rPr>
              <a:t>(c) Informing the school district board and school district superintendent when a situation arises in a school of the district that negatively impacts underrepresented students and advising the board and superintendent on how best to handle that situation</a:t>
            </a:r>
            <a:endParaRPr sz="1700">
              <a:latin typeface="Cambria"/>
              <a:ea typeface="Cambria"/>
              <a:cs typeface="Cambria"/>
              <a:sym typeface="Cambria"/>
            </a:endParaRPr>
          </a:p>
          <a:p>
            <a:pPr indent="0" lvl="0" marL="0" rtl="0" algn="l">
              <a:lnSpc>
                <a:spcPct val="115000"/>
              </a:lnSpc>
              <a:spcBef>
                <a:spcPts val="0"/>
              </a:spcBef>
              <a:spcAft>
                <a:spcPts val="0"/>
              </a:spcAft>
              <a:buNone/>
            </a:pPr>
            <a:r>
              <a:t/>
            </a:r>
            <a:endParaRPr sz="1600">
              <a:latin typeface="Cambria"/>
              <a:ea typeface="Cambria"/>
              <a:cs typeface="Cambria"/>
              <a:sym typeface="Cambria"/>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