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9" r:id="rId1"/>
  </p:sldMasterIdLst>
  <p:notesMasterIdLst>
    <p:notesMasterId r:id="rId10"/>
  </p:notesMasterIdLst>
  <p:sldIdLst>
    <p:sldId id="256" r:id="rId2"/>
    <p:sldId id="258" r:id="rId3"/>
    <p:sldId id="272" r:id="rId4"/>
    <p:sldId id="270" r:id="rId5"/>
    <p:sldId id="271" r:id="rId6"/>
    <p:sldId id="273" r:id="rId7"/>
    <p:sldId id="263" r:id="rId8"/>
    <p:sldId id="26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6E2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snapToObjects="1">
      <p:cViewPr varScale="1">
        <p:scale>
          <a:sx n="102" d="100"/>
          <a:sy n="102" d="100"/>
        </p:scale>
        <p:origin x="1920" y="1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9F3694-7ABD-9F47-9CBB-70B7D3C6303A}" type="datetimeFigureOut">
              <a:rPr lang="en-US" smtClean="0"/>
              <a:pPr/>
              <a:t>4/26/23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0A5A6A-89FE-ED40-8460-6186A713263E}" type="slidenum">
              <a:rPr lang="en-US" smtClean="0"/>
              <a:pPr/>
              <a:t>‹#›</a:t>
            </a:fld>
            <a:endParaRPr lang="en-US"/>
          </a:p>
        </p:txBody>
      </p:sp>
    </p:spTree>
    <p:extLst>
      <p:ext uri="{BB962C8B-B14F-4D97-AF65-F5344CB8AC3E}">
        <p14:creationId xmlns:p14="http://schemas.microsoft.com/office/powerpoint/2010/main" val="16932557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499993A-72B9-444A-955E-88422DD49140}" type="datetimeFigureOut">
              <a:rPr lang="en-US" smtClean="0"/>
              <a:pPr/>
              <a:t>4/26/23</a:t>
            </a:fld>
            <a:endParaRPr lang="en-US"/>
          </a:p>
        </p:txBody>
      </p:sp>
      <p:sp>
        <p:nvSpPr>
          <p:cNvPr id="16" name="Slide Number Placeholder 15"/>
          <p:cNvSpPr>
            <a:spLocks noGrp="1"/>
          </p:cNvSpPr>
          <p:nvPr>
            <p:ph type="sldNum" sz="quarter" idx="11"/>
          </p:nvPr>
        </p:nvSpPr>
        <p:spPr/>
        <p:txBody>
          <a:bodyPr/>
          <a:lstStyle/>
          <a:p>
            <a:fld id="{4F1DFAB1-023A-2F4A-9793-60CD668EA856}"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99993A-72B9-444A-955E-88422DD49140}" type="datetimeFigureOut">
              <a:rPr lang="en-US" smtClean="0"/>
              <a:pPr/>
              <a:t>4/26/23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DFAB1-023A-2F4A-9793-60CD668EA856}"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99993A-72B9-444A-955E-88422DD49140}" type="datetimeFigureOut">
              <a:rPr lang="en-US" smtClean="0"/>
              <a:pPr/>
              <a:t>4/26/23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DFAB1-023A-2F4A-9793-60CD668EA856}"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5499993A-72B9-444A-955E-88422DD49140}" type="datetimeFigureOut">
              <a:rPr lang="en-US" smtClean="0"/>
              <a:pPr/>
              <a:t>4/26/23</a:t>
            </a:fld>
            <a:endParaRPr lang="en-US"/>
          </a:p>
        </p:txBody>
      </p:sp>
      <p:sp>
        <p:nvSpPr>
          <p:cNvPr id="15" name="Slide Number Placeholder 14"/>
          <p:cNvSpPr>
            <a:spLocks noGrp="1"/>
          </p:cNvSpPr>
          <p:nvPr>
            <p:ph type="sldNum" sz="quarter" idx="15"/>
          </p:nvPr>
        </p:nvSpPr>
        <p:spPr/>
        <p:txBody>
          <a:bodyPr/>
          <a:lstStyle>
            <a:lvl1pPr algn="ctr">
              <a:defRPr/>
            </a:lvl1pPr>
          </a:lstStyle>
          <a:p>
            <a:fld id="{4F1DFAB1-023A-2F4A-9793-60CD668EA856}"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499993A-72B9-444A-955E-88422DD49140}" type="datetimeFigureOut">
              <a:rPr lang="en-US" smtClean="0"/>
              <a:pPr/>
              <a:t>4/26/23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DFAB1-023A-2F4A-9793-60CD668EA856}"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99993A-72B9-444A-955E-88422DD49140}" type="datetimeFigureOut">
              <a:rPr lang="en-US" smtClean="0"/>
              <a:pPr/>
              <a:t>4/26/23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1DFAB1-023A-2F4A-9793-60CD668EA856}"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F1DFAB1-023A-2F4A-9793-60CD668EA856}"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499993A-72B9-444A-955E-88422DD49140}" type="datetimeFigureOut">
              <a:rPr lang="en-US" smtClean="0"/>
              <a:pPr/>
              <a:t>4/26/23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499993A-72B9-444A-955E-88422DD49140}" type="datetimeFigureOut">
              <a:rPr lang="en-US" smtClean="0"/>
              <a:pPr/>
              <a:t>4/26/23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1DFAB1-023A-2F4A-9793-60CD668EA856}"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99993A-72B9-444A-955E-88422DD49140}" type="datetimeFigureOut">
              <a:rPr lang="en-US" smtClean="0"/>
              <a:pPr/>
              <a:t>4/26/23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1DFAB1-023A-2F4A-9793-60CD668EA856}"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5499993A-72B9-444A-955E-88422DD49140}" type="datetimeFigureOut">
              <a:rPr lang="en-US" smtClean="0"/>
              <a:pPr/>
              <a:t>4/26/23</a:t>
            </a:fld>
            <a:endParaRPr lang="en-US"/>
          </a:p>
        </p:txBody>
      </p:sp>
      <p:sp>
        <p:nvSpPr>
          <p:cNvPr id="9" name="Slide Number Placeholder 8"/>
          <p:cNvSpPr>
            <a:spLocks noGrp="1"/>
          </p:cNvSpPr>
          <p:nvPr>
            <p:ph type="sldNum" sz="quarter" idx="15"/>
          </p:nvPr>
        </p:nvSpPr>
        <p:spPr/>
        <p:txBody>
          <a:bodyPr/>
          <a:lstStyle/>
          <a:p>
            <a:fld id="{4F1DFAB1-023A-2F4A-9793-60CD668EA856}"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Drag picture to placeholder or click icon to add</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5499993A-72B9-444A-955E-88422DD49140}" type="datetimeFigureOut">
              <a:rPr lang="en-US" smtClean="0"/>
              <a:pPr/>
              <a:t>4/26/23</a:t>
            </a:fld>
            <a:endParaRPr lang="en-US"/>
          </a:p>
        </p:txBody>
      </p:sp>
      <p:sp>
        <p:nvSpPr>
          <p:cNvPr id="9" name="Slide Number Placeholder 8"/>
          <p:cNvSpPr>
            <a:spLocks noGrp="1"/>
          </p:cNvSpPr>
          <p:nvPr>
            <p:ph type="sldNum" sz="quarter" idx="11"/>
          </p:nvPr>
        </p:nvSpPr>
        <p:spPr/>
        <p:txBody>
          <a:bodyPr/>
          <a:lstStyle/>
          <a:p>
            <a:fld id="{4F1DFAB1-023A-2F4A-9793-60CD668EA856}"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499993A-72B9-444A-955E-88422DD49140}" type="datetimeFigureOut">
              <a:rPr lang="en-US" smtClean="0"/>
              <a:pPr/>
              <a:t>4/26/23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F1DFAB1-023A-2F4A-9793-60CD668EA856}"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lni.wa.gov/licensing-permits/apprenticeship/become-an-apprenti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defense.gov/Help-Center/Article/Article/2742283/military-service-academi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othell.nsd.org/counseling" TargetMode="External"/><Relationship Id="rId2" Type="http://schemas.openxmlformats.org/officeDocument/2006/relationships/hyperlink" Target="https://bothell.nsd.org/counseling/scholarshipsfinancial-ai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648200"/>
            <a:ext cx="7772400" cy="1371600"/>
          </a:xfrm>
          <a:noFill/>
        </p:spPr>
        <p:txBody>
          <a:bodyPr>
            <a:normAutofit/>
          </a:bodyPr>
          <a:lstStyle/>
          <a:p>
            <a:r>
              <a:rPr lang="en-US" sz="2800" b="1" dirty="0">
                <a:solidFill>
                  <a:schemeClr val="tx1"/>
                </a:solidFill>
              </a:rPr>
              <a:t>11</a:t>
            </a:r>
            <a:r>
              <a:rPr lang="en-US" sz="2800" b="1" baseline="30000" dirty="0">
                <a:solidFill>
                  <a:schemeClr val="tx1"/>
                </a:solidFill>
              </a:rPr>
              <a:t>th</a:t>
            </a:r>
            <a:r>
              <a:rPr lang="en-US" sz="2800" b="1" dirty="0">
                <a:solidFill>
                  <a:schemeClr val="tx1"/>
                </a:solidFill>
              </a:rPr>
              <a:t> grade College &amp; Career Information</a:t>
            </a:r>
          </a:p>
          <a:p>
            <a:r>
              <a:rPr lang="en-US" sz="2800" b="1" dirty="0">
                <a:solidFill>
                  <a:schemeClr val="tx1"/>
                </a:solidFill>
              </a:rPr>
              <a:t> Class of 2024</a:t>
            </a:r>
          </a:p>
        </p:txBody>
      </p:sp>
      <p:pic>
        <p:nvPicPr>
          <p:cNvPr id="1026" name="Picture 2" descr="English Learners - Bothell High">
            <a:extLst>
              <a:ext uri="{FF2B5EF4-FFF2-40B4-BE49-F238E27FC236}">
                <a16:creationId xmlns:a16="http://schemas.microsoft.com/office/drawing/2014/main" id="{C53A32F6-54B9-DD4C-BA74-930AE28D61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81000"/>
            <a:ext cx="3606800" cy="28829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6A3E846-F9E8-BAE9-57EF-96B0DAFADB4E}"/>
              </a:ext>
            </a:extLst>
          </p:cNvPr>
          <p:cNvSpPr txBox="1"/>
          <p:nvPr/>
        </p:nvSpPr>
        <p:spPr>
          <a:xfrm>
            <a:off x="-2310714" y="1346886"/>
            <a:ext cx="184731" cy="369332"/>
          </a:xfrm>
          <a:prstGeom prst="rect">
            <a:avLst/>
          </a:prstGeom>
          <a:noFill/>
        </p:spPr>
        <p:txBody>
          <a:bodyPr wrap="none" rtlCol="0">
            <a:spAutoFit/>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057400"/>
            <a:ext cx="7543800" cy="4068763"/>
          </a:xfrm>
        </p:spPr>
        <p:txBody>
          <a:bodyPr/>
          <a:lstStyle/>
          <a:p>
            <a:r>
              <a:rPr lang="en-US" dirty="0"/>
              <a:t>Time to start mapping out life after BHS-options</a:t>
            </a:r>
          </a:p>
          <a:p>
            <a:r>
              <a:rPr lang="en-US" dirty="0"/>
              <a:t>College, Career and Military Information </a:t>
            </a:r>
          </a:p>
          <a:p>
            <a:r>
              <a:rPr lang="en-US" dirty="0"/>
              <a:t>Next Steps</a:t>
            </a:r>
          </a:p>
          <a:p>
            <a:r>
              <a:rPr lang="en-US" dirty="0"/>
              <a:t>High School and Beyond Plan</a:t>
            </a:r>
          </a:p>
          <a:p>
            <a:endParaRPr lang="en-US" dirty="0"/>
          </a:p>
          <a:p>
            <a:pPr marL="0" indent="0">
              <a:buNone/>
            </a:pPr>
            <a:endParaRPr lang="en-US" dirty="0"/>
          </a:p>
        </p:txBody>
      </p:sp>
      <p:sp>
        <p:nvSpPr>
          <p:cNvPr id="2" name="Title 1"/>
          <p:cNvSpPr>
            <a:spLocks noGrp="1"/>
          </p:cNvSpPr>
          <p:nvPr>
            <p:ph type="title"/>
          </p:nvPr>
        </p:nvSpPr>
        <p:spPr>
          <a:noFill/>
        </p:spPr>
        <p:txBody>
          <a:bodyPr>
            <a:noAutofit/>
          </a:bodyPr>
          <a:lstStyle/>
          <a:p>
            <a:r>
              <a:rPr lang="en-US" sz="8000" b="1" dirty="0">
                <a:latin typeface="Cracked"/>
                <a:cs typeface="Cracked"/>
              </a:rPr>
              <a:t>Today</a:t>
            </a: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Public College/University</a:t>
            </a:r>
          </a:p>
          <a:p>
            <a:r>
              <a:rPr lang="en-US" sz="2400" dirty="0"/>
              <a:t>Private College/University</a:t>
            </a:r>
          </a:p>
          <a:p>
            <a:r>
              <a:rPr lang="en-US" sz="2400" dirty="0"/>
              <a:t>Community College</a:t>
            </a:r>
          </a:p>
          <a:p>
            <a:r>
              <a:rPr lang="en-US" sz="2400" dirty="0"/>
              <a:t>Technical School</a:t>
            </a:r>
          </a:p>
          <a:p>
            <a:r>
              <a:rPr lang="en-US" sz="2400" dirty="0"/>
              <a:t>Art School</a:t>
            </a:r>
          </a:p>
          <a:p>
            <a:r>
              <a:rPr lang="en-US" sz="2400" dirty="0"/>
              <a:t>Apprenticeship</a:t>
            </a:r>
          </a:p>
          <a:p>
            <a:r>
              <a:rPr lang="en-US" sz="2400" dirty="0"/>
              <a:t>Military</a:t>
            </a:r>
          </a:p>
          <a:p>
            <a:r>
              <a:rPr lang="en-US" sz="2400" dirty="0"/>
              <a:t>Gap Year: </a:t>
            </a:r>
            <a:r>
              <a:rPr lang="en-US" sz="1800" dirty="0"/>
              <a:t>Employment? Community Service? Travel?</a:t>
            </a:r>
          </a:p>
          <a:p>
            <a:endParaRPr lang="en-US" dirty="0"/>
          </a:p>
        </p:txBody>
      </p:sp>
      <p:sp>
        <p:nvSpPr>
          <p:cNvPr id="3" name="Title 2"/>
          <p:cNvSpPr>
            <a:spLocks noGrp="1"/>
          </p:cNvSpPr>
          <p:nvPr>
            <p:ph type="title"/>
          </p:nvPr>
        </p:nvSpPr>
        <p:spPr/>
        <p:txBody>
          <a:bodyPr>
            <a:noAutofit/>
          </a:bodyPr>
          <a:lstStyle/>
          <a:p>
            <a:r>
              <a:rPr lang="en-US" sz="4400" dirty="0">
                <a:latin typeface="Cracked"/>
                <a:cs typeface="Cracked"/>
              </a:rPr>
              <a:t>Options after BHS ?</a:t>
            </a:r>
            <a:endParaRPr lang="en-US" sz="4400" dirty="0"/>
          </a:p>
        </p:txBody>
      </p:sp>
    </p:spTree>
    <p:extLst>
      <p:ext uri="{BB962C8B-B14F-4D97-AF65-F5344CB8AC3E}">
        <p14:creationId xmlns:p14="http://schemas.microsoft.com/office/powerpoint/2010/main" val="31766245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24400"/>
          </a:xfrm>
        </p:spPr>
        <p:txBody>
          <a:bodyPr>
            <a:normAutofit fontScale="85000" lnSpcReduction="20000"/>
          </a:bodyPr>
          <a:lstStyle/>
          <a:p>
            <a:r>
              <a:rPr lang="en-US" sz="2400" dirty="0"/>
              <a:t>4 years of English</a:t>
            </a:r>
          </a:p>
          <a:p>
            <a:r>
              <a:rPr lang="en-US" sz="2400" dirty="0"/>
              <a:t>3 years of Math (through Algebra 2)</a:t>
            </a:r>
          </a:p>
          <a:p>
            <a:r>
              <a:rPr lang="en-US" sz="2400" dirty="0"/>
              <a:t>Senior year Math-Based Quantitative Course (math, stats, algebra-based science, AP Computer Science, Bridge to College Math, qualifying CTE/CCR Math course)</a:t>
            </a:r>
          </a:p>
          <a:p>
            <a:pPr lvl="1"/>
            <a:r>
              <a:rPr lang="en-US" dirty="0"/>
              <a:t>If you have completed math beyond Algebra 2 (Stats, Precalculus, etc.), you have met all CADR math requirements.</a:t>
            </a:r>
          </a:p>
          <a:p>
            <a:r>
              <a:rPr lang="en-US" sz="2400" dirty="0"/>
              <a:t>3 years of Social Studies</a:t>
            </a:r>
          </a:p>
          <a:p>
            <a:r>
              <a:rPr lang="en-US" sz="2400" dirty="0"/>
              <a:t>3 years of Science </a:t>
            </a:r>
          </a:p>
          <a:p>
            <a:pPr lvl="1"/>
            <a:r>
              <a:rPr lang="en-US" sz="2000" dirty="0"/>
              <a:t>2 credits must be laboratory science.</a:t>
            </a:r>
          </a:p>
          <a:p>
            <a:pPr lvl="1"/>
            <a:r>
              <a:rPr lang="en-US" sz="2000" dirty="0"/>
              <a:t>1 credit must be earned in an Algebra-based science course. WWU (and some others) specifies that applicants meet this requirement with either Chemistry or Physics.</a:t>
            </a:r>
          </a:p>
          <a:p>
            <a:pPr lvl="1"/>
            <a:r>
              <a:rPr lang="en-US" sz="2000" dirty="0"/>
              <a:t>1 credit must be earned in Biology, Chemistry or Physics.</a:t>
            </a:r>
            <a:endParaRPr lang="en-US" dirty="0"/>
          </a:p>
          <a:p>
            <a:r>
              <a:rPr lang="en-US" sz="2400" dirty="0"/>
              <a:t>2 years of World Language (same language)</a:t>
            </a:r>
          </a:p>
          <a:p>
            <a:r>
              <a:rPr lang="en-US" sz="2400" dirty="0"/>
              <a:t>1 year of Fine, Visual or Performing Arts (or 1 credit beyond minimum in any other CADR subject area)</a:t>
            </a:r>
          </a:p>
          <a:p>
            <a:endParaRPr lang="en-US" sz="2400" dirty="0"/>
          </a:p>
          <a:p>
            <a:endParaRPr lang="en-US" sz="2400" dirty="0"/>
          </a:p>
          <a:p>
            <a:endParaRPr lang="en-US" dirty="0"/>
          </a:p>
          <a:p>
            <a:endParaRPr lang="en-US" dirty="0"/>
          </a:p>
        </p:txBody>
      </p:sp>
      <p:sp>
        <p:nvSpPr>
          <p:cNvPr id="2" name="Title 1"/>
          <p:cNvSpPr>
            <a:spLocks noGrp="1"/>
          </p:cNvSpPr>
          <p:nvPr>
            <p:ph type="title"/>
          </p:nvPr>
        </p:nvSpPr>
        <p:spPr>
          <a:xfrm>
            <a:off x="457200" y="304800"/>
            <a:ext cx="8229600" cy="914400"/>
          </a:xfrm>
        </p:spPr>
        <p:txBody>
          <a:bodyPr>
            <a:noAutofit/>
          </a:bodyPr>
          <a:lstStyle/>
          <a:p>
            <a:r>
              <a:rPr lang="en-US" sz="3000" b="1" dirty="0">
                <a:latin typeface="Cracked"/>
                <a:cs typeface="Cracked"/>
              </a:rPr>
              <a:t>Minimum College Admission Standards (CADR’s)</a:t>
            </a: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572000"/>
          </a:xfrm>
        </p:spPr>
        <p:txBody>
          <a:bodyPr>
            <a:normAutofit fontScale="62500" lnSpcReduction="20000"/>
          </a:bodyPr>
          <a:lstStyle/>
          <a:p>
            <a:pPr marL="457200" lvl="1" indent="-342900">
              <a:lnSpc>
                <a:spcPct val="95000"/>
              </a:lnSpc>
              <a:spcBef>
                <a:spcPct val="0"/>
              </a:spcBef>
              <a:buNone/>
            </a:pPr>
            <a:r>
              <a:rPr lang="en-US" sz="3500" dirty="0">
                <a:solidFill>
                  <a:schemeClr val="tx1"/>
                </a:solidFill>
                <a:ea typeface="ＭＳ Ｐゴシック" pitchFamily="-107" charset="-128"/>
              </a:rPr>
              <a:t>Why a Community/2-year or Technical College?</a:t>
            </a:r>
            <a:endParaRPr lang="en-US" dirty="0">
              <a:solidFill>
                <a:schemeClr val="tx1"/>
              </a:solidFill>
              <a:ea typeface="ＭＳ Ｐゴシック" pitchFamily="-107" charset="-128"/>
            </a:endParaRPr>
          </a:p>
          <a:p>
            <a:pPr marL="857250" lvl="2" indent="-285750">
              <a:lnSpc>
                <a:spcPct val="95000"/>
              </a:lnSpc>
              <a:spcBef>
                <a:spcPct val="0"/>
              </a:spcBef>
              <a:buSzPct val="80000"/>
              <a:buFont typeface="Courier New" pitchFamily="-107" charset="0"/>
              <a:buChar char="o"/>
            </a:pPr>
            <a:r>
              <a:rPr lang="en-US" sz="3500" dirty="0">
                <a:ea typeface="ＭＳ Ｐゴシック" pitchFamily="-107" charset="-128"/>
              </a:rPr>
              <a:t>Specific area of interest </a:t>
            </a:r>
            <a:endParaRPr lang="en-US" dirty="0">
              <a:ea typeface="ＭＳ Ｐゴシック" pitchFamily="-107" charset="-128"/>
            </a:endParaRPr>
          </a:p>
          <a:p>
            <a:pPr marL="1257300" lvl="3">
              <a:lnSpc>
                <a:spcPct val="95000"/>
              </a:lnSpc>
              <a:spcBef>
                <a:spcPct val="0"/>
              </a:spcBef>
              <a:buFont typeface="Wingdings" pitchFamily="-107" charset="2"/>
              <a:buChar char="§"/>
            </a:pPr>
            <a:r>
              <a:rPr lang="en-US" sz="3500" dirty="0">
                <a:ea typeface="ＭＳ Ｐゴシック" pitchFamily="-107" charset="-128"/>
              </a:rPr>
              <a:t>Cybersecurity/IT Pro, Dental or Medical Assistant, etc.</a:t>
            </a:r>
            <a:endParaRPr lang="en-US" dirty="0">
              <a:ea typeface="ＭＳ Ｐゴシック" pitchFamily="-107" charset="-128"/>
            </a:endParaRPr>
          </a:p>
          <a:p>
            <a:pPr marL="857250" lvl="2" indent="-285750">
              <a:lnSpc>
                <a:spcPct val="95000"/>
              </a:lnSpc>
              <a:spcBef>
                <a:spcPct val="0"/>
              </a:spcBef>
              <a:buSzPct val="80000"/>
              <a:buFont typeface="Courier New" pitchFamily="-107" charset="0"/>
              <a:buChar char="o"/>
            </a:pPr>
            <a:r>
              <a:rPr lang="en-US" sz="3500" dirty="0">
                <a:ea typeface="ＭＳ Ｐゴシック" pitchFamily="-107" charset="-128"/>
              </a:rPr>
              <a:t>More AFFORDABLE</a:t>
            </a:r>
            <a:endParaRPr lang="en-US" dirty="0">
              <a:ea typeface="ＭＳ Ｐゴシック" pitchFamily="-107" charset="-128"/>
            </a:endParaRPr>
          </a:p>
          <a:p>
            <a:pPr marL="1257300" lvl="3">
              <a:lnSpc>
                <a:spcPct val="95000"/>
              </a:lnSpc>
              <a:spcBef>
                <a:spcPct val="0"/>
              </a:spcBef>
              <a:buFont typeface="Wingdings" pitchFamily="-107" charset="2"/>
              <a:buChar char="§"/>
            </a:pPr>
            <a:r>
              <a:rPr lang="en-US" sz="3500" b="1" u="sng" dirty="0">
                <a:ea typeface="ＭＳ Ｐゴシック" pitchFamily="-107" charset="-128"/>
              </a:rPr>
              <a:t>1 quarter</a:t>
            </a:r>
            <a:r>
              <a:rPr lang="en-US" sz="3500" b="1" dirty="0">
                <a:ea typeface="ＭＳ Ｐゴシック" pitchFamily="-107" charset="-128"/>
              </a:rPr>
              <a:t> </a:t>
            </a:r>
            <a:r>
              <a:rPr lang="en-US" sz="3500" dirty="0">
                <a:ea typeface="ＭＳ Ｐゴシック" pitchFamily="-107" charset="-128"/>
              </a:rPr>
              <a:t>tuition alone:  </a:t>
            </a:r>
            <a:endParaRPr lang="en-US" dirty="0">
              <a:ea typeface="ＭＳ Ｐゴシック" pitchFamily="-107" charset="-128"/>
            </a:endParaRPr>
          </a:p>
          <a:p>
            <a:pPr marL="1714500" lvl="4">
              <a:lnSpc>
                <a:spcPct val="95000"/>
              </a:lnSpc>
              <a:spcBef>
                <a:spcPct val="0"/>
              </a:spcBef>
              <a:buFont typeface="Wingdings" pitchFamily="-107" charset="2"/>
              <a:buChar char="§"/>
            </a:pPr>
            <a:r>
              <a:rPr lang="en-US" sz="3500" dirty="0">
                <a:ea typeface="ＭＳ Ｐゴシック" pitchFamily="-107" charset="-128"/>
              </a:rPr>
              <a:t>Cascadia = $1486 for 2022-23</a:t>
            </a:r>
            <a:endParaRPr lang="en-US" dirty="0">
              <a:ea typeface="ＭＳ Ｐゴシック" pitchFamily="-107" charset="-128"/>
            </a:endParaRPr>
          </a:p>
          <a:p>
            <a:pPr marL="1714500" lvl="4">
              <a:lnSpc>
                <a:spcPct val="95000"/>
              </a:lnSpc>
              <a:spcBef>
                <a:spcPct val="0"/>
              </a:spcBef>
              <a:buFont typeface="Wingdings" pitchFamily="-107" charset="2"/>
              <a:buChar char="§"/>
            </a:pPr>
            <a:r>
              <a:rPr lang="en-US" sz="3500" dirty="0">
                <a:ea typeface="ＭＳ Ｐゴシック" pitchFamily="-107" charset="-128"/>
              </a:rPr>
              <a:t>UW Seattle = $4080 for 2022-23</a:t>
            </a:r>
          </a:p>
          <a:p>
            <a:pPr marL="857250" lvl="2" indent="-285750">
              <a:lnSpc>
                <a:spcPct val="95000"/>
              </a:lnSpc>
              <a:spcBef>
                <a:spcPct val="0"/>
              </a:spcBef>
              <a:buSzPct val="80000"/>
              <a:buFont typeface="Courier New" pitchFamily="-107" charset="0"/>
              <a:buChar char="o"/>
            </a:pPr>
            <a:r>
              <a:rPr lang="en-US" sz="3500" dirty="0">
                <a:ea typeface="ＭＳ Ｐゴシック" pitchFamily="-107" charset="-128"/>
              </a:rPr>
              <a:t>Academic Flexibility	</a:t>
            </a:r>
            <a:endParaRPr lang="en-US" sz="3600" dirty="0">
              <a:ea typeface="ＭＳ Ｐゴシック" pitchFamily="-107" charset="-128"/>
            </a:endParaRPr>
          </a:p>
          <a:p>
            <a:pPr marL="1463040" lvl="4" indent="-342900">
              <a:lnSpc>
                <a:spcPct val="95000"/>
              </a:lnSpc>
              <a:spcBef>
                <a:spcPct val="0"/>
              </a:spcBef>
              <a:buSzPct val="80000"/>
              <a:buFont typeface="Wingdings" pitchFamily="2" charset="2"/>
              <a:buChar char="§"/>
            </a:pPr>
            <a:r>
              <a:rPr lang="en-US" sz="3600" dirty="0">
                <a:ea typeface="ＭＳ Ｐゴシック" pitchFamily="-107" charset="-128"/>
              </a:rPr>
              <a:t>Great for those who struggled in HS or aren’t sure yet of their path. Or for those who didn’t get into their top choice 4-year school and want to try transfer route.</a:t>
            </a:r>
          </a:p>
          <a:p>
            <a:pPr marL="857250" lvl="2" indent="-285750">
              <a:lnSpc>
                <a:spcPct val="95000"/>
              </a:lnSpc>
              <a:spcBef>
                <a:spcPct val="0"/>
              </a:spcBef>
              <a:buSzPct val="80000"/>
              <a:buFont typeface="Courier New" pitchFamily="-107" charset="0"/>
              <a:buChar char="o"/>
            </a:pPr>
            <a:r>
              <a:rPr lang="en-US" sz="3500" dirty="0">
                <a:ea typeface="ＭＳ Ｐゴシック" pitchFamily="-107" charset="-128"/>
              </a:rPr>
              <a:t>Transition to 4 Year College</a:t>
            </a:r>
            <a:endParaRPr lang="en-US" sz="3000" dirty="0">
              <a:ea typeface="ＭＳ Ｐゴシック" pitchFamily="-107" charset="-128"/>
            </a:endParaRPr>
          </a:p>
          <a:p>
            <a:pPr marL="1485900" lvl="3" indent="-457200">
              <a:lnSpc>
                <a:spcPct val="95000"/>
              </a:lnSpc>
              <a:spcBef>
                <a:spcPct val="0"/>
              </a:spcBef>
              <a:buSzPct val="80000"/>
              <a:buFont typeface="Wingdings" pitchFamily="2" charset="2"/>
              <a:buChar char="§"/>
            </a:pPr>
            <a:r>
              <a:rPr lang="en-US" sz="3176" dirty="0"/>
              <a:t>Among transfer students, highest admission priority is given to those who have earned an AA degree and have 90 transferrable credits in preparation for an academic major. However, you can transfer as a “transfer student” with as few as 40 transferrable college credits.</a:t>
            </a:r>
          </a:p>
        </p:txBody>
      </p:sp>
      <p:sp>
        <p:nvSpPr>
          <p:cNvPr id="2" name="Title 1"/>
          <p:cNvSpPr>
            <a:spLocks noGrp="1"/>
          </p:cNvSpPr>
          <p:nvPr>
            <p:ph type="title"/>
          </p:nvPr>
        </p:nvSpPr>
        <p:spPr>
          <a:xfrm>
            <a:off x="457200" y="168162"/>
            <a:ext cx="8229600" cy="1219200"/>
          </a:xfrm>
        </p:spPr>
        <p:txBody>
          <a:bodyPr>
            <a:noAutofit/>
          </a:bodyPr>
          <a:lstStyle/>
          <a:p>
            <a:r>
              <a:rPr lang="en-US" sz="3600" dirty="0">
                <a:ln w="9525" cap="flat" cmpd="sng" algn="ctr">
                  <a:solidFill>
                    <a:schemeClr val="tx1"/>
                  </a:solidFill>
                  <a:prstDash val="solid"/>
                  <a:round/>
                  <a:headEnd type="none" w="med" len="med"/>
                  <a:tailEnd type="none" w="med" len="med"/>
                </a:ln>
                <a:effectLst>
                  <a:outerShdw blurRad="50800" dist="38100" dir="2700000">
                    <a:srgbClr val="008000">
                      <a:alpha val="43000"/>
                    </a:srgbClr>
                  </a:outerShdw>
                </a:effectLst>
                <a:latin typeface="Cracked"/>
                <a:cs typeface="Cracked"/>
              </a:rPr>
              <a:t>Community/Technical Colleges</a:t>
            </a: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noFill/>
          <a:ln>
            <a:noFill/>
          </a:ln>
        </p:spPr>
        <p:txBody>
          <a:bodyPr>
            <a:normAutofit lnSpcReduction="10000"/>
          </a:bodyPr>
          <a:lstStyle/>
          <a:p>
            <a:r>
              <a:rPr lang="en-US" dirty="0"/>
              <a:t>Most often Affiliated with a Community College.</a:t>
            </a:r>
          </a:p>
          <a:p>
            <a:r>
              <a:rPr lang="en-US" dirty="0"/>
              <a:t>Education requirement minimum of GED or HS diploma.</a:t>
            </a:r>
          </a:p>
          <a:p>
            <a:r>
              <a:rPr lang="en-US" dirty="0"/>
              <a:t>Earn money while you learn your job.</a:t>
            </a:r>
          </a:p>
          <a:p>
            <a:r>
              <a:rPr lang="en-US" dirty="0"/>
              <a:t>Training and supervision by skilled journeyman worker.</a:t>
            </a:r>
          </a:p>
          <a:p>
            <a:r>
              <a:rPr lang="en-US" dirty="0"/>
              <a:t>Typically takes 2 to 4 years to complete.</a:t>
            </a:r>
          </a:p>
          <a:p>
            <a:r>
              <a:rPr lang="en-US" dirty="0"/>
              <a:t>Often earn a slightly higher wage at graduation than a University graduate.</a:t>
            </a:r>
          </a:p>
          <a:p>
            <a:r>
              <a:rPr lang="en-US" dirty="0"/>
              <a:t>Learn more at </a:t>
            </a:r>
            <a:r>
              <a:rPr lang="en-US" dirty="0">
                <a:hlinkClick r:id="rId2"/>
              </a:rPr>
              <a:t>https://</a:t>
            </a:r>
            <a:r>
              <a:rPr lang="en-US" dirty="0" err="1">
                <a:hlinkClick r:id="rId2"/>
              </a:rPr>
              <a:t>www.lni.wa.gov</a:t>
            </a:r>
            <a:r>
              <a:rPr lang="en-US" dirty="0">
                <a:hlinkClick r:id="rId2"/>
              </a:rPr>
              <a:t>/licensing-permits/apprenticeship/become-an-apprentice</a:t>
            </a:r>
            <a:endParaRPr lang="en-US" dirty="0"/>
          </a:p>
          <a:p>
            <a:pPr marL="0" indent="0">
              <a:buNone/>
            </a:pPr>
            <a:endParaRPr lang="en-US" dirty="0"/>
          </a:p>
          <a:p>
            <a:endParaRPr lang="en-US" dirty="0"/>
          </a:p>
        </p:txBody>
      </p:sp>
      <p:sp>
        <p:nvSpPr>
          <p:cNvPr id="3" name="Title 2"/>
          <p:cNvSpPr>
            <a:spLocks noGrp="1"/>
          </p:cNvSpPr>
          <p:nvPr>
            <p:ph type="title"/>
          </p:nvPr>
        </p:nvSpPr>
        <p:spPr/>
        <p:txBody>
          <a:bodyPr>
            <a:noAutofit/>
          </a:bodyPr>
          <a:lstStyle/>
          <a:p>
            <a:r>
              <a:rPr lang="en-US" sz="8000" b="1" dirty="0">
                <a:latin typeface="Cracked"/>
                <a:cs typeface="Cracked"/>
              </a:rPr>
              <a:t>Apprenticeships</a:t>
            </a:r>
            <a:endParaRPr lang="en-US" sz="8000" dirty="0">
              <a:latin typeface="Cracked"/>
              <a:cs typeface="Cracked"/>
            </a:endParaRPr>
          </a:p>
        </p:txBody>
      </p:sp>
    </p:spTree>
    <p:extLst>
      <p:ext uri="{BB962C8B-B14F-4D97-AF65-F5344CB8AC3E}">
        <p14:creationId xmlns:p14="http://schemas.microsoft.com/office/powerpoint/2010/main" val="126544803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a:t>Branches: Army, Navy, Air Force, Marine Corps, Coast Guard, Air National Guard &amp; Washington Army National Guard.</a:t>
            </a:r>
          </a:p>
          <a:p>
            <a:r>
              <a:rPr lang="en-US" dirty="0"/>
              <a:t>Enlist – 4-8 years avg. commitment, depending on branch</a:t>
            </a:r>
          </a:p>
          <a:p>
            <a:r>
              <a:rPr lang="en-US" dirty="0">
                <a:hlinkClick r:id="rId2"/>
              </a:rPr>
              <a:t>Military Academies </a:t>
            </a:r>
            <a:r>
              <a:rPr lang="en-US" dirty="0"/>
              <a:t>(Congressional Nomination required from U.S. Representative or a U.S. Senator from your state of residence-and any member of congress for USMMA):</a:t>
            </a:r>
          </a:p>
          <a:p>
            <a:pPr lvl="1"/>
            <a:r>
              <a:rPr lang="en-US" dirty="0"/>
              <a:t>The United States Military Academy (West Point) (nomination </a:t>
            </a:r>
            <a:r>
              <a:rPr lang="en-US" dirty="0" err="1"/>
              <a:t>req’d</a:t>
            </a:r>
            <a:r>
              <a:rPr lang="en-US" dirty="0"/>
              <a:t>.)</a:t>
            </a:r>
          </a:p>
          <a:p>
            <a:pPr lvl="1"/>
            <a:r>
              <a:rPr lang="en-US" dirty="0"/>
              <a:t>The United States Naval Academy (nomination </a:t>
            </a:r>
            <a:r>
              <a:rPr lang="en-US" dirty="0" err="1"/>
              <a:t>req’d</a:t>
            </a:r>
            <a:r>
              <a:rPr lang="en-US" dirty="0"/>
              <a:t>.)</a:t>
            </a:r>
          </a:p>
          <a:p>
            <a:pPr lvl="1"/>
            <a:r>
              <a:rPr lang="en-US" dirty="0"/>
              <a:t>The United States Coast Guard Academy (no nomination </a:t>
            </a:r>
            <a:r>
              <a:rPr lang="en-US" dirty="0" err="1"/>
              <a:t>req’d</a:t>
            </a:r>
            <a:r>
              <a:rPr lang="en-US" dirty="0"/>
              <a:t>.)</a:t>
            </a:r>
          </a:p>
          <a:p>
            <a:pPr lvl="1"/>
            <a:r>
              <a:rPr lang="en-US" dirty="0"/>
              <a:t>The United States Merchant Marine Academy (nomination </a:t>
            </a:r>
            <a:r>
              <a:rPr lang="en-US" dirty="0" err="1"/>
              <a:t>req’d</a:t>
            </a:r>
            <a:r>
              <a:rPr lang="en-US" dirty="0"/>
              <a:t>.)</a:t>
            </a:r>
          </a:p>
          <a:p>
            <a:pPr lvl="1"/>
            <a:r>
              <a:rPr lang="en-US" dirty="0"/>
              <a:t>The United States Air Force Academy (nomination </a:t>
            </a:r>
            <a:r>
              <a:rPr lang="en-US" dirty="0" err="1"/>
              <a:t>req’d</a:t>
            </a:r>
            <a:r>
              <a:rPr lang="en-US" dirty="0"/>
              <a:t>.)</a:t>
            </a:r>
          </a:p>
          <a:p>
            <a:r>
              <a:rPr lang="en-US" dirty="0"/>
              <a:t>ROTC (Reserve Officer Training Corps)—Receive merit-based scholarship or financial aid to attend college/university while receiving military training—in exchange for military service upon graduation.</a:t>
            </a:r>
          </a:p>
          <a:p>
            <a:r>
              <a:rPr lang="en-US" dirty="0"/>
              <a:t>Stop by and speak with Mr. Dawson if you’re interested in a military career.</a:t>
            </a:r>
          </a:p>
          <a:p>
            <a:r>
              <a:rPr lang="en-US" dirty="0"/>
              <a:t>Serving in the military is not for everyone, but the perfect fit for some.</a:t>
            </a:r>
          </a:p>
          <a:p>
            <a:endParaRPr lang="en-US" dirty="0"/>
          </a:p>
        </p:txBody>
      </p:sp>
      <p:sp>
        <p:nvSpPr>
          <p:cNvPr id="2" name="Title 1"/>
          <p:cNvSpPr>
            <a:spLocks noGrp="1"/>
          </p:cNvSpPr>
          <p:nvPr>
            <p:ph type="title"/>
          </p:nvPr>
        </p:nvSpPr>
        <p:spPr/>
        <p:txBody>
          <a:bodyPr>
            <a:noAutofit/>
          </a:bodyPr>
          <a:lstStyle/>
          <a:p>
            <a:r>
              <a:rPr lang="en-US" sz="8000" dirty="0">
                <a:latin typeface="Cracked"/>
                <a:cs typeface="Cracked"/>
              </a:rPr>
              <a:t>Military Career</a:t>
            </a: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05400"/>
          </a:xfrm>
        </p:spPr>
        <p:txBody>
          <a:bodyPr>
            <a:normAutofit fontScale="47500" lnSpcReduction="20000"/>
          </a:bodyPr>
          <a:lstStyle/>
          <a:p>
            <a:r>
              <a:rPr lang="en-US" sz="2900" dirty="0"/>
              <a:t>If 4-year college bound—you are no longer required to submit SAT or ACT scores to in state 4-year colleges/universities. However, make sure to check school websites for specific details on their test policy, especially if applying for scholarships or schools out of state.</a:t>
            </a:r>
          </a:p>
          <a:p>
            <a:r>
              <a:rPr lang="en-US" sz="2900" dirty="0"/>
              <a:t>GAP Program—Guaranteed admission to WWU, WSU, EWU, CWU and Evergreen if you have a 3.0 and above and meet the CADR’s. Still need to apply to a given school in order to be accepted.</a:t>
            </a:r>
          </a:p>
          <a:p>
            <a:r>
              <a:rPr lang="en-US" sz="2900" dirty="0"/>
              <a:t>Learn about Colleges</a:t>
            </a:r>
          </a:p>
          <a:p>
            <a:pPr lvl="1"/>
            <a:r>
              <a:rPr lang="en-US" sz="2900" dirty="0"/>
              <a:t>Attend College Fairs/Nights in the fall—Even if just virtual</a:t>
            </a:r>
          </a:p>
          <a:p>
            <a:pPr lvl="1"/>
            <a:r>
              <a:rPr lang="en-US" sz="2900" dirty="0"/>
              <a:t>Meet with College Rep.’s here at BHS in the fall</a:t>
            </a:r>
          </a:p>
          <a:p>
            <a:pPr lvl="1"/>
            <a:r>
              <a:rPr lang="en-US" sz="2900" dirty="0"/>
              <a:t>Visit schools (this summer?)</a:t>
            </a:r>
          </a:p>
          <a:p>
            <a:pPr lvl="1"/>
            <a:r>
              <a:rPr lang="en-US" sz="2900" dirty="0" err="1"/>
              <a:t>SuperMatch</a:t>
            </a:r>
            <a:r>
              <a:rPr lang="en-US" sz="2900" dirty="0"/>
              <a:t> in Naviance/High School and Beyond Plan (HSBP)</a:t>
            </a:r>
          </a:p>
          <a:p>
            <a:pPr lvl="1"/>
            <a:r>
              <a:rPr lang="en-US" sz="2900" dirty="0"/>
              <a:t>Check out the applications (school websites &amp; Common App)</a:t>
            </a:r>
          </a:p>
          <a:p>
            <a:r>
              <a:rPr lang="en-US" sz="2900" dirty="0"/>
              <a:t>Begin Search for Scholarships</a:t>
            </a:r>
          </a:p>
          <a:p>
            <a:pPr lvl="1"/>
            <a:r>
              <a:rPr lang="en-US" sz="2700" dirty="0" err="1"/>
              <a:t>Washboard.org</a:t>
            </a:r>
            <a:endParaRPr lang="en-US" sz="2700" dirty="0"/>
          </a:p>
          <a:p>
            <a:pPr lvl="1"/>
            <a:r>
              <a:rPr lang="en-US" sz="2700" dirty="0"/>
              <a:t>Scholarship Foundation of Northshore-applications available in late October 2023</a:t>
            </a:r>
          </a:p>
          <a:p>
            <a:pPr lvl="1"/>
            <a:r>
              <a:rPr lang="en-US" sz="2700" dirty="0"/>
              <a:t>College websites </a:t>
            </a:r>
          </a:p>
          <a:p>
            <a:pPr lvl="1"/>
            <a:r>
              <a:rPr lang="en-US" sz="2700" dirty="0"/>
              <a:t>District Scholarship list-available in Career Center and on our </a:t>
            </a:r>
            <a:r>
              <a:rPr lang="en-US" sz="2700" dirty="0">
                <a:hlinkClick r:id="rId2"/>
              </a:rPr>
              <a:t>website</a:t>
            </a:r>
            <a:endParaRPr lang="en-US" sz="2700" dirty="0"/>
          </a:p>
          <a:p>
            <a:pPr lvl="1"/>
            <a:r>
              <a:rPr lang="en-US" sz="2700" dirty="0" err="1"/>
              <a:t>Bold.org</a:t>
            </a:r>
            <a:endParaRPr lang="en-US" sz="2700" dirty="0"/>
          </a:p>
          <a:p>
            <a:r>
              <a:rPr lang="en-US" sz="2900" dirty="0"/>
              <a:t>Financial Aid Night – October 2023</a:t>
            </a:r>
          </a:p>
          <a:p>
            <a:pPr lvl="1"/>
            <a:r>
              <a:rPr lang="en-US" sz="2700" dirty="0"/>
              <a:t>FAFSA for 2024-25 academic year will open in December 2023 (Previously in October)</a:t>
            </a:r>
          </a:p>
          <a:p>
            <a:r>
              <a:rPr lang="en-US" sz="2900" dirty="0"/>
              <a:t>Utilize the Counseling Office, our Counseling Office </a:t>
            </a:r>
            <a:r>
              <a:rPr lang="en-US" sz="2900" dirty="0">
                <a:hlinkClick r:id="rId3"/>
              </a:rPr>
              <a:t>website</a:t>
            </a:r>
            <a:r>
              <a:rPr lang="en-US" sz="2900" dirty="0"/>
              <a:t> &amp; Naviance</a:t>
            </a:r>
          </a:p>
          <a:p>
            <a:pPr lvl="1"/>
            <a:r>
              <a:rPr lang="en-US" sz="2700" dirty="0"/>
              <a:t>We are here to help you! Our website &amp; Naviance are great resources, use them!</a:t>
            </a:r>
            <a:endParaRPr lang="en-US" sz="2900" dirty="0"/>
          </a:p>
          <a:p>
            <a:r>
              <a:rPr lang="en-US" sz="2900" dirty="0"/>
              <a:t>CHECK YOUR APPS.NSD.ORG EMAIL!!</a:t>
            </a:r>
          </a:p>
          <a:p>
            <a:pPr lvl="1"/>
            <a:endParaRPr lang="en-US" dirty="0"/>
          </a:p>
          <a:p>
            <a:pPr lvl="1"/>
            <a:endParaRPr lang="en-US" dirty="0"/>
          </a:p>
        </p:txBody>
      </p:sp>
      <p:sp>
        <p:nvSpPr>
          <p:cNvPr id="2" name="Title 1"/>
          <p:cNvSpPr>
            <a:spLocks noGrp="1"/>
          </p:cNvSpPr>
          <p:nvPr>
            <p:ph type="title"/>
          </p:nvPr>
        </p:nvSpPr>
        <p:spPr>
          <a:noFill/>
          <a:ln>
            <a:solidFill>
              <a:srgbClr val="4F81BD"/>
            </a:solidFill>
          </a:ln>
        </p:spPr>
        <p:txBody>
          <a:bodyPr>
            <a:noAutofit/>
          </a:bodyPr>
          <a:lstStyle/>
          <a:p>
            <a:r>
              <a:rPr lang="en-US" sz="8000" dirty="0">
                <a:latin typeface="Cracked"/>
                <a:cs typeface="Cracked"/>
              </a:rPr>
              <a:t>Next Steps</a:t>
            </a: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76199</TotalTime>
  <Words>861</Words>
  <Application>Microsoft Macintosh PowerPoint</Application>
  <PresentationFormat>On-screen Show (4:3)</PresentationFormat>
  <Paragraphs>82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Calibri</vt:lpstr>
      <vt:lpstr>Constantia</vt:lpstr>
      <vt:lpstr>Courier New</vt:lpstr>
      <vt:lpstr>Cracked</vt:lpstr>
      <vt:lpstr>Wingdings</vt:lpstr>
      <vt:lpstr>Wingdings 2</vt:lpstr>
      <vt:lpstr>Paper</vt:lpstr>
      <vt:lpstr>PowerPoint Presentation</vt:lpstr>
      <vt:lpstr>Today</vt:lpstr>
      <vt:lpstr>Options after BHS ?</vt:lpstr>
      <vt:lpstr>Minimum College Admission Standards (CADR’s)</vt:lpstr>
      <vt:lpstr>Community/Technical Colleges</vt:lpstr>
      <vt:lpstr>Apprenticeships</vt:lpstr>
      <vt:lpstr>Military Career</vt:lpstr>
      <vt:lpstr>Next Steps</vt:lpstr>
    </vt:vector>
  </TitlesOfParts>
  <Company>Northshore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Woodinville High School</dc:title>
  <dc:creator>Danielle Yamada</dc:creator>
  <cp:lastModifiedBy>B.J. Dawson</cp:lastModifiedBy>
  <cp:revision>141</cp:revision>
  <dcterms:created xsi:type="dcterms:W3CDTF">2011-01-27T21:10:34Z</dcterms:created>
  <dcterms:modified xsi:type="dcterms:W3CDTF">2023-05-10T18:43:28Z</dcterms:modified>
</cp:coreProperties>
</file>