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69" r:id="rId14"/>
    <p:sldId id="270" r:id="rId15"/>
    <p:sldId id="271" r:id="rId16"/>
    <p:sldId id="272" r:id="rId17"/>
    <p:sldId id="275" r:id="rId18"/>
    <p:sldId id="273" r:id="rId19"/>
  </p:sldIdLst>
  <p:sldSz cx="9144000" cy="5143500" type="screen16x9"/>
  <p:notesSz cx="6858000" cy="9144000"/>
  <p:embeddedFontLst>
    <p:embeddedFont>
      <p:font typeface="Comic Sans MS" pitchFamily="66" charset="0"/>
      <p:regular r:id="rId21"/>
      <p:bold r:id="rId22"/>
    </p:embeddedFont>
    <p:embeddedFont>
      <p:font typeface="Oswald" charset="0"/>
      <p:regular r:id="rId23"/>
      <p:bold r:id="rId24"/>
    </p:embeddedFont>
    <p:embeddedFont>
      <p:font typeface="Merriweather" charset="0"/>
      <p:regular r:id="rId25"/>
      <p:bold r:id="rId26"/>
      <p:italic r:id="rId27"/>
      <p:boldItalic r:id="rId28"/>
    </p:embeddedFont>
    <p:embeddedFont>
      <p:font typeface="Montserrat"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DBD34FC-A563-4AA9-8F42-0EBB447FECB9}">
  <a:tblStyle styleId="{5DBD34FC-A563-4AA9-8F42-0EBB447FECB9}"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6" d="100"/>
          <a:sy n="126" d="100"/>
        </p:scale>
        <p:origin x="-354" y="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01602761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4358475" y="0"/>
            <a:ext cx="3853200" cy="5143500"/>
          </a:xfrm>
          <a:prstGeom prst="rect">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wrap="square"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wrap="square"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600" cy="2146200"/>
          </a:xfrm>
          <a:prstGeom prst="rect">
            <a:avLst/>
          </a:prstGeom>
        </p:spPr>
        <p:txBody>
          <a:bodyPr wrap="square"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wrap="square"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wrap="square" lIns="91425" tIns="91425" rIns="91425" bIns="91425" anchor="t" anchorCtr="0"/>
          <a:lstStyle>
            <a:lvl1pPr lvl="0">
              <a:spcBef>
                <a:spcPts val="0"/>
              </a:spcBef>
              <a:defRPr sz="4400">
                <a:latin typeface="Comic Sans MS"/>
                <a:ea typeface="Comic Sans MS"/>
                <a:cs typeface="Comic Sans MS"/>
                <a:sym typeface="Comic Sans M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200" cy="17862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rgbClr val="00FF0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Playfair Display"/>
              <a:buChar char="●"/>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stopbullying.go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wrap="square" lIns="91425" tIns="91425" rIns="91425" bIns="91425" anchor="ctr" anchorCtr="0">
            <a:noAutofit/>
          </a:bodyPr>
          <a:lstStyle/>
          <a:p>
            <a:pPr lvl="0">
              <a:spcBef>
                <a:spcPts val="0"/>
              </a:spcBef>
              <a:buNone/>
            </a:pPr>
            <a:r>
              <a:rPr lang="en"/>
              <a:t>Stand Up, Speak Out</a:t>
            </a:r>
          </a:p>
        </p:txBody>
      </p:sp>
      <p:sp>
        <p:nvSpPr>
          <p:cNvPr id="59" name="Shape 59"/>
          <p:cNvSpPr txBox="1">
            <a:spLocks noGrp="1"/>
          </p:cNvSpPr>
          <p:nvPr>
            <p:ph type="subTitle" idx="1"/>
          </p:nvPr>
        </p:nvSpPr>
        <p:spPr>
          <a:xfrm>
            <a:off x="344250" y="3550650"/>
            <a:ext cx="6092700" cy="1443600"/>
          </a:xfrm>
          <a:prstGeom prst="rect">
            <a:avLst/>
          </a:prstGeom>
        </p:spPr>
        <p:txBody>
          <a:bodyPr wrap="square" lIns="91425" tIns="91425" rIns="91425" bIns="91425" anchor="ctr" anchorCtr="0">
            <a:noAutofit/>
          </a:bodyPr>
          <a:lstStyle/>
          <a:p>
            <a:pPr lvl="0">
              <a:spcBef>
                <a:spcPts val="0"/>
              </a:spcBef>
              <a:buNone/>
            </a:pPr>
            <a:r>
              <a:rPr lang="en" sz="1800"/>
              <a:t>A Bullying Awareness Presentation</a:t>
            </a:r>
          </a:p>
          <a:p>
            <a:pPr lvl="0">
              <a:spcBef>
                <a:spcPts val="0"/>
              </a:spcBef>
              <a:buNone/>
            </a:pPr>
            <a:r>
              <a:rPr lang="en" sz="1800"/>
              <a:t>by the RUSD Elementary School Counseling Team </a:t>
            </a:r>
          </a:p>
          <a:p>
            <a:pPr lvl="0">
              <a:spcBef>
                <a:spcPts val="0"/>
              </a:spcBef>
              <a:buNone/>
            </a:pPr>
            <a:r>
              <a:rPr lang="en" sz="1800"/>
              <a:t>2017-2018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More on Effects of Bullying</a:t>
            </a:r>
          </a:p>
        </p:txBody>
      </p:sp>
      <p:sp>
        <p:nvSpPr>
          <p:cNvPr id="118" name="Shape 118"/>
          <p:cNvSpPr txBox="1">
            <a:spLocks noGrp="1"/>
          </p:cNvSpPr>
          <p:nvPr>
            <p:ph type="body" idx="1"/>
          </p:nvPr>
        </p:nvSpPr>
        <p:spPr>
          <a:xfrm>
            <a:off x="311700" y="1114675"/>
            <a:ext cx="7060200" cy="4028700"/>
          </a:xfrm>
          <a:prstGeom prst="rect">
            <a:avLst/>
          </a:prstGeom>
        </p:spPr>
        <p:txBody>
          <a:bodyPr wrap="square" lIns="91425" tIns="91425" rIns="91425" bIns="91425" anchor="t" anchorCtr="0">
            <a:noAutofit/>
          </a:bodyPr>
          <a:lstStyle/>
          <a:p>
            <a:pPr lvl="0" rtl="0">
              <a:lnSpc>
                <a:spcPct val="100000"/>
              </a:lnSpc>
              <a:spcBef>
                <a:spcPts val="400"/>
              </a:spcBef>
              <a:spcAft>
                <a:spcPts val="800"/>
              </a:spcAft>
              <a:buClr>
                <a:schemeClr val="dk2"/>
              </a:buClr>
              <a:buSzPct val="68750"/>
              <a:buFont typeface="Arial"/>
              <a:buNone/>
            </a:pPr>
            <a:r>
              <a:rPr lang="en" sz="1600">
                <a:highlight>
                  <a:srgbClr val="FFFFFF"/>
                </a:highlight>
                <a:latin typeface="Oswald"/>
                <a:ea typeface="Oswald"/>
                <a:cs typeface="Oswald"/>
                <a:sym typeface="Oswald"/>
              </a:rPr>
              <a:t>Kids who bully others can also engage in violent and other risky behaviors into adulthood. Kids who bully are more likely to:</a:t>
            </a:r>
          </a:p>
          <a:p>
            <a:pPr marL="457200" lvl="0" indent="-330200" rtl="0">
              <a:spcBef>
                <a:spcPts val="0"/>
              </a:spcBef>
              <a:spcAft>
                <a:spcPts val="0"/>
              </a:spcAft>
              <a:buSzPct val="100000"/>
              <a:buFont typeface="Oswald"/>
            </a:pPr>
            <a:r>
              <a:rPr lang="en" sz="1600">
                <a:highlight>
                  <a:srgbClr val="FFFFFF"/>
                </a:highlight>
                <a:latin typeface="Oswald"/>
                <a:ea typeface="Oswald"/>
                <a:cs typeface="Oswald"/>
                <a:sym typeface="Oswald"/>
              </a:rPr>
              <a:t>Abuse alcohol and other drugs in adolescence and as adults</a:t>
            </a:r>
          </a:p>
          <a:p>
            <a:pPr marL="457200" lvl="0" indent="-330200" rtl="0">
              <a:spcBef>
                <a:spcPts val="0"/>
              </a:spcBef>
              <a:spcAft>
                <a:spcPts val="0"/>
              </a:spcAft>
              <a:buSzPct val="100000"/>
              <a:buFont typeface="Oswald"/>
            </a:pPr>
            <a:r>
              <a:rPr lang="en" sz="1600">
                <a:highlight>
                  <a:srgbClr val="FFFFFF"/>
                </a:highlight>
                <a:latin typeface="Oswald"/>
                <a:ea typeface="Oswald"/>
                <a:cs typeface="Oswald"/>
                <a:sym typeface="Oswald"/>
              </a:rPr>
              <a:t>Get into fights, vandalize property, and drop out of school</a:t>
            </a:r>
          </a:p>
          <a:p>
            <a:pPr marL="457200" lvl="0" indent="-330200" rtl="0">
              <a:spcBef>
                <a:spcPts val="0"/>
              </a:spcBef>
              <a:spcAft>
                <a:spcPts val="0"/>
              </a:spcAft>
              <a:buSzPct val="100000"/>
              <a:buFont typeface="Oswald"/>
            </a:pPr>
            <a:r>
              <a:rPr lang="en" sz="1600">
                <a:highlight>
                  <a:srgbClr val="FFFFFF"/>
                </a:highlight>
                <a:latin typeface="Oswald"/>
                <a:ea typeface="Oswald"/>
                <a:cs typeface="Oswald"/>
                <a:sym typeface="Oswald"/>
              </a:rPr>
              <a:t>Engage in early sexual activity</a:t>
            </a:r>
          </a:p>
          <a:p>
            <a:pPr marL="457200" lvl="0" indent="-330200" rtl="0">
              <a:spcBef>
                <a:spcPts val="0"/>
              </a:spcBef>
              <a:spcAft>
                <a:spcPts val="0"/>
              </a:spcAft>
              <a:buSzPct val="100000"/>
              <a:buFont typeface="Oswald"/>
            </a:pPr>
            <a:r>
              <a:rPr lang="en" sz="1600">
                <a:highlight>
                  <a:srgbClr val="FFFFFF"/>
                </a:highlight>
                <a:latin typeface="Oswald"/>
                <a:ea typeface="Oswald"/>
                <a:cs typeface="Oswald"/>
                <a:sym typeface="Oswald"/>
              </a:rPr>
              <a:t>Have criminal convictions and traffic citations as adults </a:t>
            </a:r>
          </a:p>
          <a:p>
            <a:pPr marL="457200" lvl="0" indent="-330200" rtl="0">
              <a:spcBef>
                <a:spcPts val="0"/>
              </a:spcBef>
              <a:spcAft>
                <a:spcPts val="0"/>
              </a:spcAft>
              <a:buSzPct val="100000"/>
              <a:buFont typeface="Oswald"/>
            </a:pPr>
            <a:r>
              <a:rPr lang="en" sz="1600">
                <a:highlight>
                  <a:srgbClr val="FFFFFF"/>
                </a:highlight>
                <a:latin typeface="Oswald"/>
                <a:ea typeface="Oswald"/>
                <a:cs typeface="Oswald"/>
                <a:sym typeface="Oswald"/>
              </a:rPr>
              <a:t>Be abusive toward their romantic partners, spouses, or children as adults</a:t>
            </a:r>
          </a:p>
          <a:p>
            <a:pPr lvl="0" rtl="0">
              <a:spcBef>
                <a:spcPts val="0"/>
              </a:spcBef>
              <a:spcAft>
                <a:spcPts val="0"/>
              </a:spcAft>
              <a:buNone/>
            </a:pPr>
            <a:endParaRPr sz="1600">
              <a:highlight>
                <a:srgbClr val="FFFFFF"/>
              </a:highlight>
              <a:latin typeface="Arial"/>
              <a:ea typeface="Arial"/>
              <a:cs typeface="Arial"/>
              <a:sym typeface="Arial"/>
            </a:endParaRPr>
          </a:p>
          <a:p>
            <a:pPr lvl="0" rtl="0">
              <a:lnSpc>
                <a:spcPct val="150000"/>
              </a:lnSpc>
              <a:spcBef>
                <a:spcPts val="400"/>
              </a:spcBef>
              <a:spcAft>
                <a:spcPts val="800"/>
              </a:spcAft>
              <a:buNone/>
            </a:pPr>
            <a:r>
              <a:rPr lang="en" sz="1600">
                <a:highlight>
                  <a:srgbClr val="FFFFFF"/>
                </a:highlight>
                <a:latin typeface="Oswald"/>
                <a:ea typeface="Oswald"/>
                <a:cs typeface="Oswald"/>
                <a:sym typeface="Oswald"/>
              </a:rPr>
              <a:t>Kids who witness bullying are more likely to:</a:t>
            </a:r>
          </a:p>
          <a:p>
            <a:pPr marL="457200" lvl="0" indent="-330200" rtl="0">
              <a:spcBef>
                <a:spcPts val="0"/>
              </a:spcBef>
              <a:spcAft>
                <a:spcPts val="0"/>
              </a:spcAft>
              <a:buSzPct val="100000"/>
              <a:buFont typeface="Oswald"/>
            </a:pPr>
            <a:r>
              <a:rPr lang="en" sz="1600">
                <a:highlight>
                  <a:srgbClr val="FFFFFF"/>
                </a:highlight>
                <a:latin typeface="Oswald"/>
                <a:ea typeface="Oswald"/>
                <a:cs typeface="Oswald"/>
                <a:sym typeface="Oswald"/>
              </a:rPr>
              <a:t>Have increased use of tobacco, alcohol, or other drugs</a:t>
            </a:r>
          </a:p>
          <a:p>
            <a:pPr marL="457200" lvl="0" indent="-330200" rtl="0">
              <a:spcBef>
                <a:spcPts val="0"/>
              </a:spcBef>
              <a:spcAft>
                <a:spcPts val="0"/>
              </a:spcAft>
              <a:buSzPct val="100000"/>
              <a:buFont typeface="Oswald"/>
            </a:pPr>
            <a:r>
              <a:rPr lang="en" sz="1600">
                <a:highlight>
                  <a:srgbClr val="FFFFFF"/>
                </a:highlight>
                <a:latin typeface="Oswald"/>
                <a:ea typeface="Oswald"/>
                <a:cs typeface="Oswald"/>
                <a:sym typeface="Oswald"/>
              </a:rPr>
              <a:t>Have increased mental health problems, including depression and anxiety</a:t>
            </a:r>
          </a:p>
          <a:p>
            <a:pPr marL="457200" lvl="0" indent="-330200" rtl="0">
              <a:spcBef>
                <a:spcPts val="0"/>
              </a:spcBef>
              <a:spcAft>
                <a:spcPts val="0"/>
              </a:spcAft>
              <a:buSzPct val="100000"/>
              <a:buFont typeface="Oswald"/>
            </a:pPr>
            <a:r>
              <a:rPr lang="en" sz="1600">
                <a:highlight>
                  <a:srgbClr val="FFFFFF"/>
                </a:highlight>
                <a:latin typeface="Oswald"/>
                <a:ea typeface="Oswald"/>
                <a:cs typeface="Oswald"/>
                <a:sym typeface="Oswald"/>
              </a:rPr>
              <a:t>Miss or skip school</a:t>
            </a:r>
          </a:p>
          <a:p>
            <a:pPr lvl="0" rtl="0">
              <a:spcBef>
                <a:spcPts val="0"/>
              </a:spcBef>
              <a:spcAft>
                <a:spcPts val="0"/>
              </a:spcAft>
              <a:buNone/>
            </a:pPr>
            <a:endParaRPr sz="1600">
              <a:highlight>
                <a:srgbClr val="FFFFFF"/>
              </a:highlight>
              <a:latin typeface="Arial"/>
              <a:ea typeface="Arial"/>
              <a:cs typeface="Arial"/>
              <a:sym typeface="Arial"/>
            </a:endParaRPr>
          </a:p>
          <a:p>
            <a:pPr lvl="0">
              <a:spcBef>
                <a:spcPts val="0"/>
              </a:spcBef>
              <a:buNone/>
            </a:pPr>
            <a:endParaRPr/>
          </a:p>
        </p:txBody>
      </p:sp>
      <p:pic>
        <p:nvPicPr>
          <p:cNvPr id="119" name="Shape 119"/>
          <p:cNvPicPr preferRelativeResize="0"/>
          <p:nvPr/>
        </p:nvPicPr>
        <p:blipFill>
          <a:blip r:embed="rId3">
            <a:alphaModFix/>
          </a:blip>
          <a:stretch>
            <a:fillRect/>
          </a:stretch>
        </p:blipFill>
        <p:spPr>
          <a:xfrm>
            <a:off x="6475425" y="1760925"/>
            <a:ext cx="2427300" cy="3154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315675"/>
            <a:ext cx="8520600" cy="572700"/>
          </a:xfrm>
          <a:prstGeom prst="rect">
            <a:avLst/>
          </a:prstGeom>
        </p:spPr>
        <p:txBody>
          <a:bodyPr wrap="square" lIns="91425" tIns="91425" rIns="91425" bIns="91425" anchor="t" anchorCtr="0">
            <a:noAutofit/>
          </a:bodyPr>
          <a:lstStyle/>
          <a:p>
            <a:pPr lvl="0">
              <a:spcBef>
                <a:spcPts val="0"/>
              </a:spcBef>
              <a:buNone/>
            </a:pPr>
            <a:r>
              <a:rPr lang="en"/>
              <a:t>FACTS</a:t>
            </a:r>
          </a:p>
        </p:txBody>
      </p:sp>
      <p:sp>
        <p:nvSpPr>
          <p:cNvPr id="125" name="Shape 125"/>
          <p:cNvSpPr txBox="1">
            <a:spLocks noGrp="1"/>
          </p:cNvSpPr>
          <p:nvPr>
            <p:ph type="body" idx="1"/>
          </p:nvPr>
        </p:nvSpPr>
        <p:spPr>
          <a:xfrm>
            <a:off x="311700" y="888375"/>
            <a:ext cx="4951200" cy="4105800"/>
          </a:xfrm>
          <a:prstGeom prst="rect">
            <a:avLst/>
          </a:prstGeom>
        </p:spPr>
        <p:txBody>
          <a:bodyPr wrap="square" lIns="91425" tIns="91425" rIns="91425" bIns="91425" anchor="t" anchorCtr="0">
            <a:noAutofit/>
          </a:bodyPr>
          <a:lstStyle/>
          <a:p>
            <a:pPr marL="457200" lvl="0" indent="-323850" rtl="0">
              <a:spcBef>
                <a:spcPts val="0"/>
              </a:spcBef>
              <a:buClr>
                <a:srgbClr val="000000"/>
              </a:buClr>
              <a:buSzPct val="100000"/>
              <a:buFont typeface="Oswald"/>
            </a:pPr>
            <a:r>
              <a:rPr lang="en" sz="1400" dirty="0">
                <a:latin typeface="Oswald"/>
                <a:ea typeface="Oswald"/>
                <a:cs typeface="Oswald"/>
                <a:sym typeface="Oswald"/>
              </a:rPr>
              <a:t>Between 1 in 4 and 1 in 3 students say they have been bullied at school. </a:t>
            </a:r>
          </a:p>
          <a:p>
            <a:pPr marL="457200" lvl="0" indent="-323850" rtl="0">
              <a:spcBef>
                <a:spcPts val="0"/>
              </a:spcBef>
              <a:spcAft>
                <a:spcPts val="0"/>
              </a:spcAft>
              <a:buClr>
                <a:srgbClr val="000000"/>
              </a:buClr>
              <a:buSzPct val="100000"/>
              <a:buFont typeface="Oswald"/>
            </a:pPr>
            <a:r>
              <a:rPr lang="en" sz="1400" dirty="0">
                <a:latin typeface="Oswald"/>
                <a:ea typeface="Oswald"/>
                <a:cs typeface="Oswald"/>
                <a:sym typeface="Oswald"/>
              </a:rPr>
              <a:t>Children who consistently bully others often continue their aggressive behavior through adolescence and into adulthood.</a:t>
            </a:r>
          </a:p>
          <a:p>
            <a:pPr marL="133350" lvl="0" rtl="0">
              <a:spcBef>
                <a:spcPts val="0"/>
              </a:spcBef>
              <a:spcAft>
                <a:spcPts val="0"/>
              </a:spcAft>
              <a:buClr>
                <a:srgbClr val="000000"/>
              </a:buClr>
              <a:buSzPct val="100000"/>
              <a:buNone/>
            </a:pPr>
            <a:endParaRPr lang="en" sz="1400" dirty="0">
              <a:latin typeface="Oswald"/>
              <a:ea typeface="Oswald"/>
              <a:cs typeface="Oswald"/>
              <a:sym typeface="Oswald"/>
            </a:endParaRPr>
          </a:p>
          <a:p>
            <a:pPr marL="457200" lvl="0" indent="-323850" rtl="0">
              <a:spcBef>
                <a:spcPts val="0"/>
              </a:spcBef>
              <a:spcAft>
                <a:spcPts val="0"/>
              </a:spcAft>
              <a:buClr>
                <a:srgbClr val="000000"/>
              </a:buClr>
              <a:buSzPct val="100000"/>
              <a:buFont typeface="Oswald"/>
            </a:pPr>
            <a:r>
              <a:rPr lang="en" sz="1400" dirty="0">
                <a:solidFill>
                  <a:srgbClr val="000000"/>
                </a:solidFill>
                <a:latin typeface="Oswald"/>
                <a:ea typeface="Oswald"/>
                <a:cs typeface="Oswald"/>
                <a:sym typeface="Oswald"/>
              </a:rPr>
              <a:t>For some, bullying continues as they become older.  Unless someone intervenes, the bullying will likely continue and, in some cases, grow into violence and other serious problems.</a:t>
            </a:r>
          </a:p>
          <a:p>
            <a:pPr marL="133350" lvl="0" rtl="0">
              <a:spcBef>
                <a:spcPts val="0"/>
              </a:spcBef>
              <a:spcAft>
                <a:spcPts val="0"/>
              </a:spcAft>
              <a:buClr>
                <a:srgbClr val="000000"/>
              </a:buClr>
              <a:buSzPct val="100000"/>
              <a:buNone/>
            </a:pPr>
            <a:endParaRPr lang="en" sz="1400" dirty="0">
              <a:solidFill>
                <a:srgbClr val="000000"/>
              </a:solidFill>
              <a:latin typeface="Oswald"/>
              <a:ea typeface="Oswald"/>
              <a:cs typeface="Oswald"/>
              <a:sym typeface="Oswald"/>
            </a:endParaRPr>
          </a:p>
          <a:p>
            <a:pPr marL="457200" lvl="0" indent="-323850" rtl="0">
              <a:spcBef>
                <a:spcPts val="0"/>
              </a:spcBef>
              <a:buClr>
                <a:srgbClr val="000000"/>
              </a:buClr>
              <a:buSzPct val="100000"/>
              <a:buFont typeface="Oswald"/>
            </a:pPr>
            <a:r>
              <a:rPr lang="en" sz="1400" dirty="0">
                <a:solidFill>
                  <a:srgbClr val="000000"/>
                </a:solidFill>
                <a:latin typeface="Oswald"/>
                <a:ea typeface="Oswald"/>
                <a:cs typeface="Oswald"/>
                <a:sym typeface="Oswald"/>
              </a:rPr>
              <a:t>Most bullying happens in middle school. The most common types are verbal and social bullying.</a:t>
            </a:r>
          </a:p>
          <a:p>
            <a:pPr marL="457200" lvl="0" indent="-323850" rtl="0">
              <a:spcBef>
                <a:spcPts val="0"/>
              </a:spcBef>
              <a:buClr>
                <a:srgbClr val="000000"/>
              </a:buClr>
              <a:buSzPct val="100000"/>
              <a:buFont typeface="Oswald"/>
            </a:pPr>
            <a:r>
              <a:rPr lang="en" sz="1400" dirty="0">
                <a:solidFill>
                  <a:srgbClr val="000000"/>
                </a:solidFill>
                <a:latin typeface="Oswald"/>
                <a:ea typeface="Oswald"/>
                <a:cs typeface="Oswald"/>
                <a:sym typeface="Oswald"/>
              </a:rPr>
              <a:t>There is growing awareness of the problem of bullying, which may lead some to believe that bullying is increasing. However, studies suggest that rates of bullying may be declining. Regardless, it still remains a prevalent and serious problem in </a:t>
            </a:r>
            <a:r>
              <a:rPr lang="en" sz="1500" dirty="0">
                <a:solidFill>
                  <a:srgbClr val="000000"/>
                </a:solidFill>
                <a:latin typeface="Oswald"/>
                <a:ea typeface="Oswald"/>
                <a:cs typeface="Oswald"/>
                <a:sym typeface="Oswald"/>
              </a:rPr>
              <a:t>today’s schools. </a:t>
            </a:r>
          </a:p>
        </p:txBody>
      </p:sp>
      <p:pic>
        <p:nvPicPr>
          <p:cNvPr id="126" name="Shape 126"/>
          <p:cNvPicPr preferRelativeResize="0"/>
          <p:nvPr/>
        </p:nvPicPr>
        <p:blipFill>
          <a:blip r:embed="rId3">
            <a:alphaModFix/>
          </a:blip>
          <a:stretch>
            <a:fillRect/>
          </a:stretch>
        </p:blipFill>
        <p:spPr>
          <a:xfrm>
            <a:off x="5394275" y="1711123"/>
            <a:ext cx="3529775" cy="1721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234CCD3-1F95-4691-98D4-9CC07396A22E}"/>
              </a:ext>
            </a:extLst>
          </p:cNvPr>
          <p:cNvSpPr>
            <a:spLocks noGrp="1"/>
          </p:cNvSpPr>
          <p:nvPr>
            <p:ph type="ctrTitle"/>
          </p:nvPr>
        </p:nvSpPr>
        <p:spPr/>
        <p:txBody>
          <a:bodyPr/>
          <a:lstStyle/>
          <a:p>
            <a:endParaRPr lang="en-US"/>
          </a:p>
        </p:txBody>
      </p:sp>
      <p:sp>
        <p:nvSpPr>
          <p:cNvPr id="6" name="Subtitle 5">
            <a:extLst>
              <a:ext uri="{FF2B5EF4-FFF2-40B4-BE49-F238E27FC236}">
                <a16:creationId xmlns="" xmlns:a16="http://schemas.microsoft.com/office/drawing/2014/main" id="{F96BEADA-54E0-4638-90AE-6CD71AF68E9E}"/>
              </a:ext>
            </a:extLst>
          </p:cNvPr>
          <p:cNvSpPr>
            <a:spLocks noGrp="1"/>
          </p:cNvSpPr>
          <p:nvPr>
            <p:ph type="subTitle" idx="1"/>
          </p:nvPr>
        </p:nvSpPr>
        <p:spPr/>
        <p:txBody>
          <a:bodyPr/>
          <a:lstStyle/>
          <a:p>
            <a:endParaRPr lang="en-US"/>
          </a:p>
        </p:txBody>
      </p:sp>
      <p:pic>
        <p:nvPicPr>
          <p:cNvPr id="4" name="Picture 3" descr="https://musiccityschoolcounselor.files.wordpress.com/2012/11/bullying-circle-handout.jpg">
            <a:extLst>
              <a:ext uri="{FF2B5EF4-FFF2-40B4-BE49-F238E27FC236}">
                <a16:creationId xmlns="" xmlns:a16="http://schemas.microsoft.com/office/drawing/2014/main" id="{45B81E42-1474-40BA-9E03-F6C39BA9C5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1700" y="116114"/>
            <a:ext cx="8520600" cy="4935544"/>
          </a:xfrm>
          <a:prstGeom prst="rect">
            <a:avLst/>
          </a:prstGeom>
          <a:noFill/>
          <a:ln>
            <a:noFill/>
          </a:ln>
        </p:spPr>
      </p:pic>
    </p:spTree>
    <p:extLst>
      <p:ext uri="{BB962C8B-B14F-4D97-AF65-F5344CB8AC3E}">
        <p14:creationId xmlns:p14="http://schemas.microsoft.com/office/powerpoint/2010/main" val="851787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What the Research Says About Kids Who Bully</a:t>
            </a:r>
          </a:p>
        </p:txBody>
      </p:sp>
      <p:sp>
        <p:nvSpPr>
          <p:cNvPr id="189" name="Shape 189"/>
          <p:cNvSpPr txBox="1">
            <a:spLocks noGrp="1"/>
          </p:cNvSpPr>
          <p:nvPr>
            <p:ph type="body" idx="1"/>
          </p:nvPr>
        </p:nvSpPr>
        <p:spPr>
          <a:xfrm>
            <a:off x="311700" y="1234075"/>
            <a:ext cx="8520600" cy="2924400"/>
          </a:xfrm>
          <a:prstGeom prst="rect">
            <a:avLst/>
          </a:prstGeom>
        </p:spPr>
        <p:txBody>
          <a:bodyPr wrap="square" lIns="91425" tIns="91425" rIns="91425" bIns="91425" anchor="t" anchorCtr="0">
            <a:noAutofit/>
          </a:bodyPr>
          <a:lstStyle/>
          <a:p>
            <a:pPr lvl="0" algn="ctr" rtl="0">
              <a:spcBef>
                <a:spcPts val="1400"/>
              </a:spcBef>
              <a:spcAft>
                <a:spcPts val="0"/>
              </a:spcAft>
              <a:buNone/>
            </a:pPr>
            <a:r>
              <a:rPr lang="en" sz="2400">
                <a:latin typeface="Oswald"/>
                <a:ea typeface="Oswald"/>
                <a:cs typeface="Oswald"/>
                <a:sym typeface="Oswald"/>
              </a:rPr>
              <a:t>Be careful not to label. Bullying is a </a:t>
            </a:r>
            <a:r>
              <a:rPr lang="en" sz="2400" b="1">
                <a:latin typeface="Oswald"/>
                <a:ea typeface="Oswald"/>
                <a:cs typeface="Oswald"/>
                <a:sym typeface="Oswald"/>
              </a:rPr>
              <a:t>behavior</a:t>
            </a:r>
            <a:r>
              <a:rPr lang="en" sz="2400">
                <a:latin typeface="Oswald"/>
                <a:ea typeface="Oswald"/>
                <a:cs typeface="Oswald"/>
                <a:sym typeface="Oswald"/>
              </a:rPr>
              <a:t>, not a person.</a:t>
            </a:r>
          </a:p>
          <a:p>
            <a:pPr lvl="0" rtl="0">
              <a:spcBef>
                <a:spcPts val="1400"/>
              </a:spcBef>
              <a:spcAft>
                <a:spcPts val="0"/>
              </a:spcAft>
              <a:buClr>
                <a:schemeClr val="dk2"/>
              </a:buClr>
              <a:buSzPct val="61111"/>
              <a:buFont typeface="Arial"/>
              <a:buNone/>
            </a:pPr>
            <a:r>
              <a:rPr lang="en" sz="1800">
                <a:latin typeface="Arial"/>
                <a:ea typeface="Arial"/>
                <a:cs typeface="Arial"/>
                <a:sym typeface="Arial"/>
              </a:rPr>
              <a:t>• </a:t>
            </a:r>
            <a:r>
              <a:rPr lang="en" sz="1800">
                <a:solidFill>
                  <a:srgbClr val="000000"/>
                </a:solidFill>
                <a:latin typeface="Oswald"/>
                <a:ea typeface="Oswald"/>
                <a:cs typeface="Oswald"/>
                <a:sym typeface="Oswald"/>
              </a:rPr>
              <a:t>Many people who bully are popular and have average or better than average self-esteem. </a:t>
            </a:r>
          </a:p>
          <a:p>
            <a:pPr lvl="0" rtl="0">
              <a:spcBef>
                <a:spcPts val="1400"/>
              </a:spcBef>
              <a:spcAft>
                <a:spcPts val="0"/>
              </a:spcAft>
              <a:buClr>
                <a:schemeClr val="dk2"/>
              </a:buClr>
              <a:buSzPct val="61111"/>
              <a:buFont typeface="Arial"/>
              <a:buNone/>
            </a:pPr>
            <a:r>
              <a:rPr lang="en" sz="1800">
                <a:solidFill>
                  <a:srgbClr val="000000"/>
                </a:solidFill>
                <a:latin typeface="Oswald"/>
                <a:ea typeface="Oswald"/>
                <a:cs typeface="Oswald"/>
                <a:sym typeface="Oswald"/>
              </a:rPr>
              <a:t>• They often take pride in their aggressive behavior and control over the people they bully.</a:t>
            </a:r>
          </a:p>
          <a:p>
            <a:pPr lvl="0" rtl="0">
              <a:spcBef>
                <a:spcPts val="1400"/>
              </a:spcBef>
              <a:spcAft>
                <a:spcPts val="0"/>
              </a:spcAft>
              <a:buClr>
                <a:schemeClr val="dk2"/>
              </a:buClr>
              <a:buSzPct val="61111"/>
              <a:buFont typeface="Arial"/>
              <a:buNone/>
            </a:pPr>
            <a:r>
              <a:rPr lang="en" sz="1800">
                <a:solidFill>
                  <a:srgbClr val="000000"/>
                </a:solidFill>
                <a:latin typeface="Oswald"/>
                <a:ea typeface="Oswald"/>
                <a:cs typeface="Oswald"/>
                <a:sym typeface="Oswald"/>
              </a:rPr>
              <a:t>• People who bully may be part of a group that thinks bullying is okay.  Some people who bully may also have poor social skills and experience anxiety or depression.  For them, bullying can be a way to gain social status.</a:t>
            </a:r>
          </a:p>
          <a:p>
            <a:pPr lvl="0" rtl="0">
              <a:spcBef>
                <a:spcPts val="1400"/>
              </a:spcBef>
              <a:spcAft>
                <a:spcPts val="0"/>
              </a:spcAft>
              <a:buNone/>
            </a:pPr>
            <a:r>
              <a:rPr lang="en" sz="1800">
                <a:solidFill>
                  <a:srgbClr val="000000"/>
                </a:solidFill>
                <a:latin typeface="Oswald"/>
                <a:ea typeface="Oswald"/>
                <a:cs typeface="Oswald"/>
                <a:sym typeface="Oswald"/>
              </a:rPr>
              <a:t> </a:t>
            </a:r>
          </a:p>
          <a:p>
            <a:pPr lvl="0">
              <a:spcBef>
                <a:spcPts val="0"/>
              </a:spcBef>
              <a:buNone/>
            </a:pPr>
            <a:endParaRPr/>
          </a:p>
        </p:txBody>
      </p:sp>
      <p:pic>
        <p:nvPicPr>
          <p:cNvPr id="190" name="Shape 190"/>
          <p:cNvPicPr preferRelativeResize="0"/>
          <p:nvPr/>
        </p:nvPicPr>
        <p:blipFill>
          <a:blip r:embed="rId3">
            <a:alphaModFix/>
          </a:blip>
          <a:stretch>
            <a:fillRect/>
          </a:stretch>
        </p:blipFill>
        <p:spPr>
          <a:xfrm>
            <a:off x="3288613" y="3735950"/>
            <a:ext cx="2566776" cy="1344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249675"/>
            <a:ext cx="8520600" cy="572700"/>
          </a:xfrm>
          <a:prstGeom prst="rect">
            <a:avLst/>
          </a:prstGeom>
        </p:spPr>
        <p:txBody>
          <a:bodyPr wrap="square" lIns="91425" tIns="91425" rIns="91425" bIns="91425" anchor="t" anchorCtr="0">
            <a:noAutofit/>
          </a:bodyPr>
          <a:lstStyle/>
          <a:p>
            <a:pPr lvl="0">
              <a:spcBef>
                <a:spcPts val="0"/>
              </a:spcBef>
              <a:buNone/>
            </a:pPr>
            <a:r>
              <a:rPr lang="en"/>
              <a:t>Strategies</a:t>
            </a:r>
          </a:p>
        </p:txBody>
      </p:sp>
      <p:sp>
        <p:nvSpPr>
          <p:cNvPr id="196" name="Shape 196"/>
          <p:cNvSpPr txBox="1">
            <a:spLocks noGrp="1"/>
          </p:cNvSpPr>
          <p:nvPr>
            <p:ph type="body" idx="1"/>
          </p:nvPr>
        </p:nvSpPr>
        <p:spPr>
          <a:xfrm>
            <a:off x="112725" y="875500"/>
            <a:ext cx="3956400" cy="4268100"/>
          </a:xfrm>
          <a:prstGeom prst="rect">
            <a:avLst/>
          </a:prstGeom>
          <a:ln w="3810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lnSpc>
                <a:spcPct val="100000"/>
              </a:lnSpc>
              <a:spcBef>
                <a:spcPts val="0"/>
              </a:spcBef>
              <a:spcAft>
                <a:spcPts val="600"/>
              </a:spcAft>
              <a:buNone/>
            </a:pPr>
            <a:r>
              <a:rPr lang="en" dirty="0">
                <a:latin typeface="Oswald"/>
                <a:ea typeface="Oswald"/>
                <a:cs typeface="Oswald"/>
                <a:sym typeface="Oswald"/>
              </a:rPr>
              <a:t>If someone is bullying you:</a:t>
            </a:r>
          </a:p>
          <a:p>
            <a:pPr marL="457200" lvl="0" indent="-317500" rtl="0">
              <a:lnSpc>
                <a:spcPct val="100000"/>
              </a:lnSpc>
              <a:spcBef>
                <a:spcPts val="0"/>
              </a:spcBef>
              <a:spcAft>
                <a:spcPts val="600"/>
              </a:spcAft>
              <a:buSzPct val="100000"/>
              <a:buFont typeface="Oswald"/>
            </a:pPr>
            <a:r>
              <a:rPr lang="en" sz="1400" dirty="0">
                <a:latin typeface="Oswald"/>
                <a:ea typeface="Oswald"/>
                <a:cs typeface="Oswald"/>
                <a:sym typeface="Oswald"/>
              </a:rPr>
              <a:t>Stay away from </a:t>
            </a:r>
            <a:r>
              <a:rPr lang="en" dirty="0">
                <a:latin typeface="Oswald"/>
                <a:ea typeface="Oswald"/>
                <a:cs typeface="Oswald"/>
                <a:sym typeface="Oswald"/>
              </a:rPr>
              <a:t>the student who is bullying</a:t>
            </a:r>
          </a:p>
          <a:p>
            <a:pPr marL="457200" lvl="0" indent="-317500" rtl="0">
              <a:lnSpc>
                <a:spcPct val="100000"/>
              </a:lnSpc>
              <a:spcBef>
                <a:spcPts val="0"/>
              </a:spcBef>
              <a:spcAft>
                <a:spcPts val="600"/>
              </a:spcAft>
              <a:buSzPct val="100000"/>
              <a:buFont typeface="Oswald"/>
            </a:pPr>
            <a:r>
              <a:rPr lang="en" sz="1400" dirty="0">
                <a:latin typeface="Oswald"/>
                <a:ea typeface="Oswald"/>
                <a:cs typeface="Oswald"/>
                <a:sym typeface="Oswald"/>
              </a:rPr>
              <a:t>Avoid places where bull</a:t>
            </a:r>
            <a:r>
              <a:rPr lang="en" dirty="0">
                <a:latin typeface="Oswald"/>
                <a:ea typeface="Oswald"/>
                <a:cs typeface="Oswald"/>
                <a:sym typeface="Oswald"/>
              </a:rPr>
              <a:t>ying occurs</a:t>
            </a:r>
          </a:p>
          <a:p>
            <a:pPr marL="457200" lvl="0" indent="-317500" rtl="0">
              <a:lnSpc>
                <a:spcPct val="100000"/>
              </a:lnSpc>
              <a:spcBef>
                <a:spcPts val="0"/>
              </a:spcBef>
              <a:spcAft>
                <a:spcPts val="600"/>
              </a:spcAft>
              <a:buSzPct val="100000"/>
              <a:buFont typeface="Oswald"/>
            </a:pPr>
            <a:r>
              <a:rPr lang="en" sz="1400" dirty="0">
                <a:latin typeface="Oswald"/>
                <a:ea typeface="Oswald"/>
                <a:cs typeface="Oswald"/>
                <a:sym typeface="Oswald"/>
              </a:rPr>
              <a:t>Stay near the </a:t>
            </a:r>
            <a:r>
              <a:rPr lang="en" dirty="0">
                <a:latin typeface="Oswald"/>
                <a:ea typeface="Oswald"/>
                <a:cs typeface="Oswald"/>
                <a:sym typeface="Oswald"/>
              </a:rPr>
              <a:t>campus monitors</a:t>
            </a:r>
            <a:r>
              <a:rPr lang="en" sz="1400" dirty="0">
                <a:latin typeface="Oswald"/>
                <a:ea typeface="Oswald"/>
                <a:cs typeface="Oswald"/>
                <a:sym typeface="Oswald"/>
              </a:rPr>
              <a:t>, teachers, or other adults</a:t>
            </a:r>
          </a:p>
          <a:p>
            <a:pPr marL="457200" lvl="0" indent="-317500" rtl="0">
              <a:lnSpc>
                <a:spcPct val="100000"/>
              </a:lnSpc>
              <a:spcBef>
                <a:spcPts val="0"/>
              </a:spcBef>
              <a:spcAft>
                <a:spcPts val="600"/>
              </a:spcAft>
              <a:buSzPct val="100000"/>
              <a:buFont typeface="Oswald"/>
            </a:pPr>
            <a:r>
              <a:rPr lang="en" sz="1400" dirty="0">
                <a:latin typeface="Oswald"/>
                <a:ea typeface="Oswald"/>
                <a:cs typeface="Oswald"/>
                <a:sym typeface="Oswald"/>
              </a:rPr>
              <a:t>Tell someone - Report, Report, Report!</a:t>
            </a:r>
          </a:p>
          <a:p>
            <a:pPr marL="457200" lvl="0" indent="-317500" rtl="0">
              <a:lnSpc>
                <a:spcPct val="100000"/>
              </a:lnSpc>
              <a:spcBef>
                <a:spcPts val="0"/>
              </a:spcBef>
              <a:spcAft>
                <a:spcPts val="600"/>
              </a:spcAft>
              <a:buSzPct val="100000"/>
              <a:buFont typeface="Oswald"/>
            </a:pPr>
            <a:r>
              <a:rPr lang="en" sz="1400" dirty="0">
                <a:latin typeface="Oswald"/>
                <a:ea typeface="Oswald"/>
                <a:cs typeface="Oswald"/>
                <a:sym typeface="Oswald"/>
              </a:rPr>
              <a:t>Avoid bad situations</a:t>
            </a:r>
          </a:p>
          <a:p>
            <a:pPr marL="457200" lvl="0" indent="-317500" rtl="0">
              <a:lnSpc>
                <a:spcPct val="100000"/>
              </a:lnSpc>
              <a:spcBef>
                <a:spcPts val="0"/>
              </a:spcBef>
              <a:spcAft>
                <a:spcPts val="600"/>
              </a:spcAft>
              <a:buSzPct val="100000"/>
              <a:buFont typeface="Oswald"/>
            </a:pPr>
            <a:r>
              <a:rPr lang="en" sz="1400" dirty="0">
                <a:latin typeface="Oswald"/>
                <a:ea typeface="Oswald"/>
                <a:cs typeface="Oswald"/>
                <a:sym typeface="Oswald"/>
              </a:rPr>
              <a:t>Make friends</a:t>
            </a:r>
          </a:p>
          <a:p>
            <a:pPr marL="457200" lvl="0" indent="-317500" rtl="0">
              <a:lnSpc>
                <a:spcPct val="100000"/>
              </a:lnSpc>
              <a:spcBef>
                <a:spcPts val="0"/>
              </a:spcBef>
              <a:spcAft>
                <a:spcPts val="600"/>
              </a:spcAft>
              <a:buSzPct val="100000"/>
              <a:buFont typeface="Oswald"/>
            </a:pPr>
            <a:r>
              <a:rPr lang="en" sz="1400" dirty="0">
                <a:latin typeface="Oswald"/>
                <a:ea typeface="Oswald"/>
                <a:cs typeface="Oswald"/>
                <a:sym typeface="Oswald"/>
              </a:rPr>
              <a:t>Project Confidence - hold your head up high, stand straight, make eye contact</a:t>
            </a:r>
          </a:p>
          <a:p>
            <a:pPr marL="457200" lvl="0" indent="-317500" rtl="0">
              <a:lnSpc>
                <a:spcPct val="100000"/>
              </a:lnSpc>
              <a:spcBef>
                <a:spcPts val="0"/>
              </a:spcBef>
              <a:spcAft>
                <a:spcPts val="600"/>
              </a:spcAft>
              <a:buSzPct val="100000"/>
              <a:buFont typeface="Oswald"/>
            </a:pPr>
            <a:r>
              <a:rPr lang="en" sz="1400" dirty="0">
                <a:latin typeface="Oswald"/>
                <a:ea typeface="Oswald"/>
                <a:cs typeface="Oswald"/>
                <a:sym typeface="Oswald"/>
              </a:rPr>
              <a:t>Ignore them - walk away and go find someone who can help you</a:t>
            </a:r>
          </a:p>
          <a:p>
            <a:pPr marL="457200" lvl="0" indent="-317500" rtl="0">
              <a:lnSpc>
                <a:spcPct val="100000"/>
              </a:lnSpc>
              <a:spcBef>
                <a:spcPts val="0"/>
              </a:spcBef>
              <a:spcAft>
                <a:spcPts val="600"/>
              </a:spcAft>
              <a:buSzPct val="100000"/>
              <a:buFont typeface="Oswald"/>
            </a:pPr>
            <a:r>
              <a:rPr lang="en" sz="1400" dirty="0">
                <a:latin typeface="Oswald"/>
                <a:ea typeface="Oswald"/>
                <a:cs typeface="Oswald"/>
                <a:sym typeface="Oswald"/>
              </a:rPr>
              <a:t>Don’t show emotion or give a reaction</a:t>
            </a:r>
          </a:p>
          <a:p>
            <a:pPr marL="457200" lvl="0" indent="-317500">
              <a:lnSpc>
                <a:spcPct val="100000"/>
              </a:lnSpc>
              <a:spcBef>
                <a:spcPts val="0"/>
              </a:spcBef>
              <a:spcAft>
                <a:spcPts val="600"/>
              </a:spcAft>
              <a:buSzPct val="100000"/>
              <a:buFont typeface="Oswald"/>
            </a:pPr>
            <a:r>
              <a:rPr lang="en" sz="1400" dirty="0">
                <a:latin typeface="Oswald"/>
                <a:ea typeface="Oswald"/>
                <a:cs typeface="Oswald"/>
                <a:sym typeface="Oswald"/>
              </a:rPr>
              <a:t>If you feel you must respond, make eye contact, speak firmly and calmly, without emotion. Say something like “I want you to stop”</a:t>
            </a:r>
          </a:p>
        </p:txBody>
      </p:sp>
      <p:sp>
        <p:nvSpPr>
          <p:cNvPr id="197" name="Shape 197"/>
          <p:cNvSpPr txBox="1">
            <a:spLocks noGrp="1"/>
          </p:cNvSpPr>
          <p:nvPr>
            <p:ph type="body" idx="2"/>
          </p:nvPr>
        </p:nvSpPr>
        <p:spPr>
          <a:xfrm>
            <a:off x="4772725" y="2855700"/>
            <a:ext cx="3999900" cy="2178300"/>
          </a:xfrm>
          <a:prstGeom prst="rect">
            <a:avLst/>
          </a:prstGeom>
          <a:ln w="3810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lnSpc>
                <a:spcPct val="100000"/>
              </a:lnSpc>
              <a:spcBef>
                <a:spcPts val="0"/>
              </a:spcBef>
              <a:spcAft>
                <a:spcPts val="600"/>
              </a:spcAft>
              <a:buNone/>
            </a:pPr>
            <a:r>
              <a:rPr lang="en" dirty="0">
                <a:latin typeface="Oswald"/>
                <a:ea typeface="Oswald"/>
                <a:cs typeface="Oswald"/>
                <a:sym typeface="Oswald"/>
              </a:rPr>
              <a:t>If you see bullying happening:</a:t>
            </a:r>
          </a:p>
          <a:p>
            <a:pPr marL="457200" lvl="0" indent="-228600" rtl="0">
              <a:lnSpc>
                <a:spcPct val="100000"/>
              </a:lnSpc>
              <a:spcBef>
                <a:spcPts val="0"/>
              </a:spcBef>
              <a:spcAft>
                <a:spcPts val="600"/>
              </a:spcAft>
              <a:buFont typeface="Oswald"/>
            </a:pPr>
            <a:r>
              <a:rPr lang="en" dirty="0">
                <a:latin typeface="Oswald"/>
                <a:ea typeface="Oswald"/>
                <a:cs typeface="Oswald"/>
                <a:sym typeface="Oswald"/>
              </a:rPr>
              <a:t>Never laugh; it only encourages the behavior to continue</a:t>
            </a:r>
          </a:p>
          <a:p>
            <a:pPr marL="457200" lvl="0" indent="-228600" rtl="0">
              <a:lnSpc>
                <a:spcPct val="100000"/>
              </a:lnSpc>
              <a:spcBef>
                <a:spcPts val="0"/>
              </a:spcBef>
              <a:spcAft>
                <a:spcPts val="600"/>
              </a:spcAft>
              <a:buFont typeface="Oswald"/>
            </a:pPr>
            <a:r>
              <a:rPr lang="en" dirty="0">
                <a:latin typeface="Oswald"/>
                <a:ea typeface="Oswald"/>
                <a:cs typeface="Oswald"/>
                <a:sym typeface="Oswald"/>
              </a:rPr>
              <a:t>Offer supportive words to the victim</a:t>
            </a:r>
          </a:p>
          <a:p>
            <a:pPr marL="457200" lvl="0" indent="-228600" rtl="0">
              <a:lnSpc>
                <a:spcPct val="100000"/>
              </a:lnSpc>
              <a:spcBef>
                <a:spcPts val="0"/>
              </a:spcBef>
              <a:spcAft>
                <a:spcPts val="600"/>
              </a:spcAft>
              <a:buFont typeface="Oswald"/>
            </a:pPr>
            <a:r>
              <a:rPr lang="en" dirty="0">
                <a:latin typeface="Oswald"/>
                <a:ea typeface="Oswald"/>
                <a:cs typeface="Oswald"/>
                <a:sym typeface="Oswald"/>
              </a:rPr>
              <a:t>Speak up! Let the student who is bullying know that you don’t like what’s happening to the other person.</a:t>
            </a:r>
          </a:p>
          <a:p>
            <a:pPr marL="457200" lvl="0" indent="-228600">
              <a:lnSpc>
                <a:spcPct val="100000"/>
              </a:lnSpc>
              <a:spcBef>
                <a:spcPts val="0"/>
              </a:spcBef>
              <a:spcAft>
                <a:spcPts val="600"/>
              </a:spcAft>
              <a:buFont typeface="Oswald"/>
            </a:pPr>
            <a:r>
              <a:rPr lang="en" dirty="0">
                <a:latin typeface="Oswald"/>
                <a:ea typeface="Oswald"/>
                <a:cs typeface="Oswald"/>
                <a:sym typeface="Oswald"/>
              </a:rPr>
              <a:t>Get help; find an adult that will stop the bullying</a:t>
            </a:r>
          </a:p>
        </p:txBody>
      </p:sp>
      <p:pic>
        <p:nvPicPr>
          <p:cNvPr id="198" name="Shape 198"/>
          <p:cNvPicPr preferRelativeResize="0"/>
          <p:nvPr/>
        </p:nvPicPr>
        <p:blipFill>
          <a:blip r:embed="rId3">
            <a:alphaModFix/>
          </a:blip>
          <a:stretch>
            <a:fillRect/>
          </a:stretch>
        </p:blipFill>
        <p:spPr>
          <a:xfrm>
            <a:off x="4327075" y="106875"/>
            <a:ext cx="4524125" cy="2469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pic>
        <p:nvPicPr>
          <p:cNvPr id="203" name="Shape 203"/>
          <p:cNvPicPr preferRelativeResize="0"/>
          <p:nvPr/>
        </p:nvPicPr>
        <p:blipFill>
          <a:blip r:embed="rId3">
            <a:alphaModFix/>
          </a:blip>
          <a:stretch>
            <a:fillRect/>
          </a:stretch>
        </p:blipFill>
        <p:spPr>
          <a:xfrm>
            <a:off x="7192075" y="1469300"/>
            <a:ext cx="1519925" cy="1519900"/>
          </a:xfrm>
          <a:prstGeom prst="rect">
            <a:avLst/>
          </a:prstGeom>
          <a:noFill/>
          <a:ln>
            <a:noFill/>
          </a:ln>
        </p:spPr>
      </p:pic>
      <p:sp>
        <p:nvSpPr>
          <p:cNvPr id="204" name="Shape 204"/>
          <p:cNvSpPr txBox="1">
            <a:spLocks noGrp="1"/>
          </p:cNvSpPr>
          <p:nvPr>
            <p:ph type="body" idx="1"/>
          </p:nvPr>
        </p:nvSpPr>
        <p:spPr>
          <a:xfrm>
            <a:off x="311700" y="1234075"/>
            <a:ext cx="8520600" cy="3909300"/>
          </a:xfrm>
          <a:prstGeom prst="rect">
            <a:avLst/>
          </a:prstGeom>
        </p:spPr>
        <p:txBody>
          <a:bodyPr wrap="square" lIns="91425" tIns="91425" rIns="91425" bIns="91425" anchor="t" anchorCtr="0">
            <a:noAutofit/>
          </a:bodyPr>
          <a:lstStyle/>
          <a:p>
            <a:pPr lvl="0" rtl="0">
              <a:lnSpc>
                <a:spcPct val="100000"/>
              </a:lnSpc>
              <a:spcBef>
                <a:spcPts val="400"/>
              </a:spcBef>
              <a:spcAft>
                <a:spcPts val="800"/>
              </a:spcAft>
              <a:buNone/>
            </a:pPr>
            <a:r>
              <a:rPr lang="en" sz="1800">
                <a:solidFill>
                  <a:srgbClr val="000000"/>
                </a:solidFill>
                <a:highlight>
                  <a:srgbClr val="FFFFFF"/>
                </a:highlight>
                <a:latin typeface="Oswald"/>
                <a:ea typeface="Oswald"/>
                <a:cs typeface="Oswald"/>
                <a:sym typeface="Oswald"/>
              </a:rPr>
              <a:t>Look for </a:t>
            </a:r>
            <a:r>
              <a:rPr lang="en" sz="1800" b="1">
                <a:solidFill>
                  <a:srgbClr val="000000"/>
                </a:solidFill>
                <a:highlight>
                  <a:srgbClr val="FFFFFF"/>
                </a:highlight>
                <a:latin typeface="Oswald"/>
                <a:ea typeface="Oswald"/>
                <a:cs typeface="Oswald"/>
                <a:sym typeface="Oswald"/>
              </a:rPr>
              <a:t>CHANGES</a:t>
            </a:r>
            <a:r>
              <a:rPr lang="en" sz="1800">
                <a:solidFill>
                  <a:srgbClr val="000000"/>
                </a:solidFill>
                <a:highlight>
                  <a:srgbClr val="FFFFFF"/>
                </a:highlight>
                <a:latin typeface="Oswald"/>
                <a:ea typeface="Oswald"/>
                <a:cs typeface="Oswald"/>
                <a:sym typeface="Oswald"/>
              </a:rPr>
              <a:t> in the child. However, be aware that not all children who are bullied exhibit warning signs.</a:t>
            </a:r>
          </a:p>
          <a:p>
            <a:pPr marL="457200" lvl="0" indent="-342900" rtl="0">
              <a:lnSpc>
                <a:spcPct val="100000"/>
              </a:lnSpc>
              <a:spcBef>
                <a:spcPts val="0"/>
              </a:spcBef>
              <a:spcAft>
                <a:spcPts val="0"/>
              </a:spcAft>
              <a:buClr>
                <a:srgbClr val="000000"/>
              </a:buClr>
              <a:buSzPct val="100000"/>
              <a:buFont typeface="Oswald"/>
            </a:pPr>
            <a:r>
              <a:rPr lang="en" sz="1800">
                <a:solidFill>
                  <a:srgbClr val="000000"/>
                </a:solidFill>
                <a:highlight>
                  <a:srgbClr val="FFFFFF"/>
                </a:highlight>
                <a:latin typeface="Oswald"/>
                <a:ea typeface="Oswald"/>
                <a:cs typeface="Oswald"/>
                <a:sym typeface="Oswald"/>
              </a:rPr>
              <a:t>Unexplainable injuries</a:t>
            </a:r>
          </a:p>
          <a:p>
            <a:pPr marL="457200" lvl="0" indent="-342900" rtl="0">
              <a:lnSpc>
                <a:spcPct val="100000"/>
              </a:lnSpc>
              <a:spcBef>
                <a:spcPts val="0"/>
              </a:spcBef>
              <a:spcAft>
                <a:spcPts val="0"/>
              </a:spcAft>
              <a:buClr>
                <a:srgbClr val="000000"/>
              </a:buClr>
              <a:buSzPct val="100000"/>
              <a:buFont typeface="Oswald"/>
            </a:pPr>
            <a:r>
              <a:rPr lang="en" sz="1800">
                <a:solidFill>
                  <a:srgbClr val="000000"/>
                </a:solidFill>
                <a:highlight>
                  <a:srgbClr val="FFFFFF"/>
                </a:highlight>
                <a:latin typeface="Oswald"/>
                <a:ea typeface="Oswald"/>
                <a:cs typeface="Oswald"/>
                <a:sym typeface="Oswald"/>
              </a:rPr>
              <a:t>Lost or destroyed clothing, books, electronics, or jewelry</a:t>
            </a:r>
          </a:p>
          <a:p>
            <a:pPr marL="457200" lvl="0" indent="-342900" rtl="0">
              <a:lnSpc>
                <a:spcPct val="100000"/>
              </a:lnSpc>
              <a:spcBef>
                <a:spcPts val="0"/>
              </a:spcBef>
              <a:spcAft>
                <a:spcPts val="0"/>
              </a:spcAft>
              <a:buClr>
                <a:srgbClr val="000000"/>
              </a:buClr>
              <a:buSzPct val="100000"/>
              <a:buFont typeface="Oswald"/>
            </a:pPr>
            <a:r>
              <a:rPr lang="en" sz="1800">
                <a:solidFill>
                  <a:srgbClr val="000000"/>
                </a:solidFill>
                <a:highlight>
                  <a:srgbClr val="FFFFFF"/>
                </a:highlight>
                <a:latin typeface="Oswald"/>
                <a:ea typeface="Oswald"/>
                <a:cs typeface="Oswald"/>
                <a:sym typeface="Oswald"/>
              </a:rPr>
              <a:t>Frequent headaches or stomach aches, feeling sick or faking illness</a:t>
            </a:r>
          </a:p>
          <a:p>
            <a:pPr marL="457200" lvl="0" indent="-342900" rtl="0">
              <a:lnSpc>
                <a:spcPct val="100000"/>
              </a:lnSpc>
              <a:spcBef>
                <a:spcPts val="0"/>
              </a:spcBef>
              <a:spcAft>
                <a:spcPts val="0"/>
              </a:spcAft>
              <a:buClr>
                <a:srgbClr val="000000"/>
              </a:buClr>
              <a:buSzPct val="100000"/>
              <a:buFont typeface="Oswald"/>
            </a:pPr>
            <a:r>
              <a:rPr lang="en" sz="1800">
                <a:solidFill>
                  <a:srgbClr val="000000"/>
                </a:solidFill>
                <a:highlight>
                  <a:srgbClr val="FFFFFF"/>
                </a:highlight>
                <a:latin typeface="Oswald"/>
                <a:ea typeface="Oswald"/>
                <a:cs typeface="Oswald"/>
                <a:sym typeface="Oswald"/>
              </a:rPr>
              <a:t>Changes in eating habits, like suddenly skipping meals or binge eating. Kids may come home from school hungry because they did not eat lunch.</a:t>
            </a:r>
          </a:p>
          <a:p>
            <a:pPr marL="457200" lvl="0" indent="-342900" rtl="0">
              <a:lnSpc>
                <a:spcPct val="100000"/>
              </a:lnSpc>
              <a:spcBef>
                <a:spcPts val="0"/>
              </a:spcBef>
              <a:spcAft>
                <a:spcPts val="0"/>
              </a:spcAft>
              <a:buClr>
                <a:srgbClr val="000000"/>
              </a:buClr>
              <a:buSzPct val="100000"/>
              <a:buFont typeface="Oswald"/>
            </a:pPr>
            <a:r>
              <a:rPr lang="en" sz="1800">
                <a:solidFill>
                  <a:srgbClr val="000000"/>
                </a:solidFill>
                <a:highlight>
                  <a:srgbClr val="FFFFFF"/>
                </a:highlight>
                <a:latin typeface="Oswald"/>
                <a:ea typeface="Oswald"/>
                <a:cs typeface="Oswald"/>
                <a:sym typeface="Oswald"/>
              </a:rPr>
              <a:t>Difficulty sleeping or frequent nightmares</a:t>
            </a:r>
          </a:p>
          <a:p>
            <a:pPr marL="457200" lvl="0" indent="-342900" rtl="0">
              <a:lnSpc>
                <a:spcPct val="100000"/>
              </a:lnSpc>
              <a:spcBef>
                <a:spcPts val="0"/>
              </a:spcBef>
              <a:spcAft>
                <a:spcPts val="0"/>
              </a:spcAft>
              <a:buClr>
                <a:srgbClr val="000000"/>
              </a:buClr>
              <a:buSzPct val="100000"/>
              <a:buFont typeface="Oswald"/>
            </a:pPr>
            <a:r>
              <a:rPr lang="en" sz="1800">
                <a:solidFill>
                  <a:srgbClr val="000000"/>
                </a:solidFill>
                <a:highlight>
                  <a:srgbClr val="FFFFFF"/>
                </a:highlight>
                <a:latin typeface="Oswald"/>
                <a:ea typeface="Oswald"/>
                <a:cs typeface="Oswald"/>
                <a:sym typeface="Oswald"/>
              </a:rPr>
              <a:t>Declining grades, loss of interest in schoolwork, or not wanting to go to school</a:t>
            </a:r>
          </a:p>
          <a:p>
            <a:pPr marL="457200" lvl="0" indent="-342900" rtl="0">
              <a:lnSpc>
                <a:spcPct val="100000"/>
              </a:lnSpc>
              <a:spcBef>
                <a:spcPts val="0"/>
              </a:spcBef>
              <a:spcAft>
                <a:spcPts val="0"/>
              </a:spcAft>
              <a:buClr>
                <a:srgbClr val="000000"/>
              </a:buClr>
              <a:buSzPct val="100000"/>
              <a:buFont typeface="Oswald"/>
            </a:pPr>
            <a:r>
              <a:rPr lang="en" sz="1800">
                <a:solidFill>
                  <a:srgbClr val="000000"/>
                </a:solidFill>
                <a:highlight>
                  <a:srgbClr val="FFFFFF"/>
                </a:highlight>
                <a:latin typeface="Oswald"/>
                <a:ea typeface="Oswald"/>
                <a:cs typeface="Oswald"/>
                <a:sym typeface="Oswald"/>
              </a:rPr>
              <a:t>Sudden loss of friends or avoidance of social situations</a:t>
            </a:r>
          </a:p>
          <a:p>
            <a:pPr marL="457200" lvl="0" indent="-342900" rtl="0">
              <a:lnSpc>
                <a:spcPct val="100000"/>
              </a:lnSpc>
              <a:spcBef>
                <a:spcPts val="0"/>
              </a:spcBef>
              <a:spcAft>
                <a:spcPts val="0"/>
              </a:spcAft>
              <a:buClr>
                <a:srgbClr val="000000"/>
              </a:buClr>
              <a:buSzPct val="100000"/>
              <a:buFont typeface="Oswald"/>
            </a:pPr>
            <a:r>
              <a:rPr lang="en" sz="1800">
                <a:solidFill>
                  <a:srgbClr val="000000"/>
                </a:solidFill>
                <a:highlight>
                  <a:srgbClr val="FFFFFF"/>
                </a:highlight>
                <a:latin typeface="Oswald"/>
                <a:ea typeface="Oswald"/>
                <a:cs typeface="Oswald"/>
                <a:sym typeface="Oswald"/>
              </a:rPr>
              <a:t>Feelings of helplessness or decreased self esteem</a:t>
            </a:r>
          </a:p>
          <a:p>
            <a:pPr marL="457200" lvl="0" indent="-342900" rtl="0">
              <a:lnSpc>
                <a:spcPct val="100000"/>
              </a:lnSpc>
              <a:spcBef>
                <a:spcPts val="0"/>
              </a:spcBef>
              <a:spcAft>
                <a:spcPts val="0"/>
              </a:spcAft>
              <a:buClr>
                <a:srgbClr val="000000"/>
              </a:buClr>
              <a:buSzPct val="100000"/>
              <a:buFont typeface="Oswald"/>
            </a:pPr>
            <a:r>
              <a:rPr lang="en" sz="1800">
                <a:solidFill>
                  <a:srgbClr val="000000"/>
                </a:solidFill>
                <a:highlight>
                  <a:srgbClr val="FFFFFF"/>
                </a:highlight>
                <a:latin typeface="Oswald"/>
                <a:ea typeface="Oswald"/>
                <a:cs typeface="Oswald"/>
                <a:sym typeface="Oswald"/>
              </a:rPr>
              <a:t>Self-destructive behaviors such as running away from home, harming themselves, or talking about suicide</a:t>
            </a:r>
          </a:p>
          <a:p>
            <a:pPr lvl="0" rtl="0">
              <a:lnSpc>
                <a:spcPct val="100000"/>
              </a:lnSpc>
              <a:spcBef>
                <a:spcPts val="0"/>
              </a:spcBef>
              <a:spcAft>
                <a:spcPts val="0"/>
              </a:spcAft>
              <a:buNone/>
            </a:pPr>
            <a:endParaRPr sz="1400">
              <a:solidFill>
                <a:srgbClr val="000000"/>
              </a:solidFill>
              <a:latin typeface="Arial"/>
              <a:ea typeface="Arial"/>
              <a:cs typeface="Arial"/>
              <a:sym typeface="Arial"/>
            </a:endParaRPr>
          </a:p>
          <a:p>
            <a:pPr lvl="0">
              <a:spcBef>
                <a:spcPts val="0"/>
              </a:spcBef>
              <a:buNone/>
            </a:pPr>
            <a:endParaRPr/>
          </a:p>
        </p:txBody>
      </p:sp>
      <p:sp>
        <p:nvSpPr>
          <p:cNvPr id="205" name="Shape 20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Warning Signs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What Families Can Do</a:t>
            </a:r>
          </a:p>
        </p:txBody>
      </p:sp>
      <p:pic>
        <p:nvPicPr>
          <p:cNvPr id="211" name="Shape 211"/>
          <p:cNvPicPr preferRelativeResize="0"/>
          <p:nvPr/>
        </p:nvPicPr>
        <p:blipFill>
          <a:blip r:embed="rId3">
            <a:alphaModFix/>
          </a:blip>
          <a:stretch>
            <a:fillRect/>
          </a:stretch>
        </p:blipFill>
        <p:spPr>
          <a:xfrm>
            <a:off x="7076525" y="59950"/>
            <a:ext cx="2026850" cy="2040425"/>
          </a:xfrm>
          <a:prstGeom prst="rect">
            <a:avLst/>
          </a:prstGeom>
          <a:noFill/>
          <a:ln>
            <a:noFill/>
          </a:ln>
        </p:spPr>
      </p:pic>
      <p:sp>
        <p:nvSpPr>
          <p:cNvPr id="212" name="Shape 212"/>
          <p:cNvSpPr txBox="1"/>
          <p:nvPr/>
        </p:nvSpPr>
        <p:spPr>
          <a:xfrm>
            <a:off x="0" y="1912775"/>
            <a:ext cx="8520600" cy="3170700"/>
          </a:xfrm>
          <a:prstGeom prst="rect">
            <a:avLst/>
          </a:prstGeom>
          <a:noFill/>
          <a:ln>
            <a:noFill/>
          </a:ln>
        </p:spPr>
        <p:txBody>
          <a:bodyPr wrap="square" lIns="91425" tIns="91425" rIns="91425" bIns="91425" anchor="t" anchorCtr="0">
            <a:noAutofit/>
          </a:bodyPr>
          <a:lstStyle/>
          <a:p>
            <a:pPr marL="457200" lvl="0" indent="-330200" rtl="0">
              <a:lnSpc>
                <a:spcPct val="115000"/>
              </a:lnSpc>
              <a:spcBef>
                <a:spcPts val="0"/>
              </a:spcBef>
              <a:buClr>
                <a:schemeClr val="dk2"/>
              </a:buClr>
              <a:buSzPct val="100000"/>
              <a:buFont typeface="Oswald"/>
            </a:pPr>
            <a:r>
              <a:rPr lang="en" sz="1600">
                <a:solidFill>
                  <a:schemeClr val="dk2"/>
                </a:solidFill>
                <a:highlight>
                  <a:srgbClr val="FFFFFF"/>
                </a:highlight>
                <a:latin typeface="Oswald"/>
                <a:ea typeface="Oswald"/>
                <a:cs typeface="Oswald"/>
                <a:sym typeface="Oswald"/>
              </a:rPr>
              <a:t>Recognize the warning signs. They could be being bullied, bullying others, or witnessing bullying.  Many times, kids won’t ask for help. If your child is at immediate risk of harming himself or others, get help right away.</a:t>
            </a:r>
          </a:p>
          <a:p>
            <a:pPr marL="457200" lvl="0" indent="-330200" rtl="0">
              <a:lnSpc>
                <a:spcPct val="115000"/>
              </a:lnSpc>
              <a:spcBef>
                <a:spcPts val="0"/>
              </a:spcBef>
              <a:buClr>
                <a:schemeClr val="dk2"/>
              </a:buClr>
              <a:buSzPct val="100000"/>
              <a:buFont typeface="Oswald"/>
            </a:pPr>
            <a:r>
              <a:rPr lang="en" sz="1600">
                <a:solidFill>
                  <a:schemeClr val="dk2"/>
                </a:solidFill>
                <a:highlight>
                  <a:srgbClr val="FFFFFF"/>
                </a:highlight>
                <a:latin typeface="Oswald"/>
                <a:ea typeface="Oswald"/>
                <a:cs typeface="Oswald"/>
                <a:sym typeface="Oswald"/>
              </a:rPr>
              <a:t>Learn what bullying is and what is not. Many behaviors that look like bullying may be just as serious, but may require different response strategies</a:t>
            </a:r>
          </a:p>
          <a:p>
            <a:pPr marL="457200" lvl="0" indent="-330200" rtl="0">
              <a:lnSpc>
                <a:spcPct val="115000"/>
              </a:lnSpc>
              <a:spcBef>
                <a:spcPts val="0"/>
              </a:spcBef>
              <a:buClr>
                <a:schemeClr val="dk2"/>
              </a:buClr>
              <a:buSzPct val="100000"/>
              <a:buFont typeface="Oswald"/>
            </a:pPr>
            <a:r>
              <a:rPr lang="en" sz="1600">
                <a:solidFill>
                  <a:schemeClr val="dk2"/>
                </a:solidFill>
                <a:latin typeface="Oswald"/>
                <a:ea typeface="Oswald"/>
                <a:cs typeface="Oswald"/>
                <a:sym typeface="Oswald"/>
              </a:rPr>
              <a:t>Opening lines of communication before your child is involved in bullying makes it easier for them to tell you when something happens. </a:t>
            </a:r>
          </a:p>
          <a:p>
            <a:pPr marL="457200" lvl="0" indent="-330200" rtl="0">
              <a:lnSpc>
                <a:spcPct val="115000"/>
              </a:lnSpc>
              <a:spcBef>
                <a:spcPts val="0"/>
              </a:spcBef>
              <a:buClr>
                <a:schemeClr val="dk2"/>
              </a:buClr>
              <a:buSzPct val="100000"/>
              <a:buFont typeface="Oswald"/>
            </a:pPr>
            <a:r>
              <a:rPr lang="en" sz="1600">
                <a:solidFill>
                  <a:schemeClr val="dk2"/>
                </a:solidFill>
                <a:latin typeface="Oswald"/>
                <a:ea typeface="Oswald"/>
                <a:cs typeface="Oswald"/>
                <a:sym typeface="Oswald"/>
              </a:rPr>
              <a:t>If you have determined that bullying has occurred, learn how you and school or community officials can work together to support your child, whether they were bullied, bullied others, or witnessed bullying.  </a:t>
            </a:r>
          </a:p>
          <a:p>
            <a:pPr marL="457200" lvl="0" indent="-342900" rtl="0">
              <a:lnSpc>
                <a:spcPct val="115000"/>
              </a:lnSpc>
              <a:spcBef>
                <a:spcPts val="0"/>
              </a:spcBef>
              <a:buClr>
                <a:schemeClr val="dk2"/>
              </a:buClr>
              <a:buSzPct val="100000"/>
              <a:buFont typeface="Oswald"/>
            </a:pPr>
            <a:r>
              <a:rPr lang="en" sz="1800" u="sng">
                <a:solidFill>
                  <a:schemeClr val="accent5"/>
                </a:solidFill>
                <a:latin typeface="Oswald"/>
                <a:ea typeface="Oswald"/>
                <a:cs typeface="Oswald"/>
                <a:sym typeface="Oswald"/>
                <a:hlinkClick r:id="rId4"/>
              </a:rPr>
              <a:t>www.stopbullying.gov</a:t>
            </a:r>
          </a:p>
          <a:p>
            <a:pPr lv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8DD3F8C-AA66-4BE3-A112-2388B914710F}"/>
              </a:ext>
            </a:extLst>
          </p:cNvPr>
          <p:cNvPicPr>
            <a:picLocks noChangeAspect="1"/>
          </p:cNvPicPr>
          <p:nvPr/>
        </p:nvPicPr>
        <p:blipFill>
          <a:blip r:embed="rId2"/>
          <a:stretch>
            <a:fillRect/>
          </a:stretch>
        </p:blipFill>
        <p:spPr>
          <a:xfrm>
            <a:off x="1842977" y="170122"/>
            <a:ext cx="4739559" cy="4973378"/>
          </a:xfrm>
          <a:prstGeom prst="rect">
            <a:avLst/>
          </a:prstGeom>
        </p:spPr>
      </p:pic>
    </p:spTree>
    <p:extLst>
      <p:ext uri="{BB962C8B-B14F-4D97-AF65-F5344CB8AC3E}">
        <p14:creationId xmlns:p14="http://schemas.microsoft.com/office/powerpoint/2010/main" val="347951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THANK YOU </a:t>
            </a:r>
          </a:p>
        </p:txBody>
      </p:sp>
      <p:sp>
        <p:nvSpPr>
          <p:cNvPr id="218" name="Shape 218"/>
          <p:cNvSpPr txBox="1"/>
          <p:nvPr/>
        </p:nvSpPr>
        <p:spPr>
          <a:xfrm>
            <a:off x="2175700" y="3599450"/>
            <a:ext cx="4932900" cy="1263300"/>
          </a:xfrm>
          <a:prstGeom prst="rect">
            <a:avLst/>
          </a:prstGeom>
          <a:solidFill>
            <a:srgbClr val="00FFFF"/>
          </a:solidFill>
          <a:ln>
            <a:noFill/>
          </a:ln>
        </p:spPr>
        <p:txBody>
          <a:bodyPr wrap="square" lIns="91425" tIns="91425" rIns="91425" bIns="91425" anchor="t" anchorCtr="0">
            <a:noAutofit/>
          </a:bodyPr>
          <a:lstStyle/>
          <a:p>
            <a:pPr lvl="0" algn="ctr">
              <a:spcBef>
                <a:spcPts val="0"/>
              </a:spcBef>
              <a:buNone/>
            </a:pPr>
            <a:r>
              <a:rPr lang="en" sz="2400" dirty="0">
                <a:latin typeface="Merriweather"/>
                <a:ea typeface="Merriweather"/>
                <a:cs typeface="Merriweather"/>
                <a:sym typeface="Merriweather"/>
              </a:rPr>
              <a:t>Our next parent event:</a:t>
            </a:r>
          </a:p>
          <a:p>
            <a:pPr lvl="0" algn="ctr">
              <a:spcBef>
                <a:spcPts val="0"/>
              </a:spcBef>
              <a:buNone/>
            </a:pPr>
            <a:r>
              <a:rPr lang="en" sz="2400" dirty="0">
                <a:latin typeface="Merriweather"/>
                <a:ea typeface="Merriweather"/>
                <a:cs typeface="Merriweather"/>
                <a:sym typeface="Merriweather"/>
              </a:rPr>
              <a:t>Family Game Day</a:t>
            </a:r>
          </a:p>
          <a:p>
            <a:pPr lvl="0" algn="ctr">
              <a:spcBef>
                <a:spcPts val="0"/>
              </a:spcBef>
              <a:buNone/>
            </a:pPr>
            <a:r>
              <a:rPr lang="en" sz="2400" dirty="0">
                <a:latin typeface="Merriweather"/>
                <a:ea typeface="Merriweather"/>
                <a:cs typeface="Merriweather"/>
                <a:sym typeface="Merriweather"/>
              </a:rPr>
              <a:t>Com</a:t>
            </a:r>
            <a:r>
              <a:rPr lang="en-US" sz="2400" dirty="0" err="1">
                <a:latin typeface="Merriweather"/>
                <a:ea typeface="Merriweather"/>
                <a:cs typeface="Merriweather"/>
                <a:sym typeface="Merriweather"/>
              </a:rPr>
              <a:t>ing</a:t>
            </a:r>
            <a:r>
              <a:rPr lang="en-US" sz="2400" dirty="0">
                <a:latin typeface="Merriweather"/>
                <a:ea typeface="Merriweather"/>
                <a:cs typeface="Merriweather"/>
                <a:sym typeface="Merriweather"/>
              </a:rPr>
              <a:t> this February</a:t>
            </a:r>
            <a:endParaRPr lang="en" sz="2400" dirty="0">
              <a:latin typeface="Merriweather"/>
              <a:ea typeface="Merriweather"/>
              <a:cs typeface="Merriweather"/>
              <a:sym typeface="Merriweather"/>
            </a:endParaRPr>
          </a:p>
        </p:txBody>
      </p:sp>
      <p:pic>
        <p:nvPicPr>
          <p:cNvPr id="219" name="Shape 219" descr="Image result for family game day"/>
          <p:cNvPicPr preferRelativeResize="0"/>
          <p:nvPr/>
        </p:nvPicPr>
        <p:blipFill>
          <a:blip r:embed="rId3">
            <a:alphaModFix/>
          </a:blip>
          <a:stretch>
            <a:fillRect/>
          </a:stretch>
        </p:blipFill>
        <p:spPr>
          <a:xfrm>
            <a:off x="2681000" y="1353478"/>
            <a:ext cx="3922301" cy="2205850"/>
          </a:xfrm>
          <a:prstGeom prst="rect">
            <a:avLst/>
          </a:prstGeom>
          <a:noFill/>
          <a:ln>
            <a:noFill/>
          </a:ln>
        </p:spPr>
      </p:pic>
      <p:pic>
        <p:nvPicPr>
          <p:cNvPr id="220" name="Shape 220" descr="Image result for family game day"/>
          <p:cNvPicPr preferRelativeResize="0"/>
          <p:nvPr/>
        </p:nvPicPr>
        <p:blipFill>
          <a:blip r:embed="rId4">
            <a:alphaModFix/>
          </a:blip>
          <a:stretch>
            <a:fillRect/>
          </a:stretch>
        </p:blipFill>
        <p:spPr>
          <a:xfrm rot="-204366">
            <a:off x="1215675" y="1479500"/>
            <a:ext cx="2161175" cy="1953800"/>
          </a:xfrm>
          <a:prstGeom prst="rect">
            <a:avLst/>
          </a:prstGeom>
          <a:noFill/>
          <a:ln>
            <a:noFill/>
          </a:ln>
        </p:spPr>
      </p:pic>
      <p:pic>
        <p:nvPicPr>
          <p:cNvPr id="221" name="Shape 221" descr="Image result for family game day"/>
          <p:cNvPicPr preferRelativeResize="0"/>
          <p:nvPr/>
        </p:nvPicPr>
        <p:blipFill>
          <a:blip r:embed="rId4">
            <a:alphaModFix/>
          </a:blip>
          <a:stretch>
            <a:fillRect/>
          </a:stretch>
        </p:blipFill>
        <p:spPr>
          <a:xfrm rot="284387">
            <a:off x="5980175" y="1479500"/>
            <a:ext cx="2161175" cy="1953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1886400" y="2792050"/>
            <a:ext cx="5371200" cy="2041800"/>
          </a:xfrm>
          <a:prstGeom prst="rect">
            <a:avLst/>
          </a:prstGeom>
        </p:spPr>
        <p:txBody>
          <a:bodyPr wrap="square" lIns="91425" tIns="91425" rIns="91425" bIns="91425" anchor="t" anchorCtr="0">
            <a:noAutofit/>
          </a:bodyPr>
          <a:lstStyle/>
          <a:p>
            <a:pPr lvl="0" algn="ctr" rtl="0">
              <a:lnSpc>
                <a:spcPct val="100000"/>
              </a:lnSpc>
              <a:spcBef>
                <a:spcPts val="0"/>
              </a:spcBef>
              <a:spcAft>
                <a:spcPts val="0"/>
              </a:spcAft>
              <a:buClr>
                <a:schemeClr val="dk2"/>
              </a:buClr>
              <a:buSzPct val="30555"/>
              <a:buFont typeface="Arial"/>
              <a:buNone/>
            </a:pPr>
            <a:r>
              <a:rPr lang="en" sz="3600">
                <a:latin typeface="Oswald"/>
                <a:ea typeface="Oswald"/>
                <a:cs typeface="Oswald"/>
                <a:sym typeface="Oswald"/>
              </a:rPr>
              <a:t>We need to understand the difference between bullying and everyday disagreements.</a:t>
            </a:r>
          </a:p>
        </p:txBody>
      </p:sp>
      <p:sp>
        <p:nvSpPr>
          <p:cNvPr id="65" name="Shape 65"/>
          <p:cNvSpPr/>
          <p:nvPr/>
        </p:nvSpPr>
        <p:spPr>
          <a:xfrm>
            <a:off x="2247550" y="438500"/>
            <a:ext cx="4254660" cy="2137266"/>
          </a:xfrm>
          <a:prstGeom prst="irregularSeal1">
            <a:avLst/>
          </a:prstGeom>
          <a:solidFill>
            <a:schemeClr val="lt1"/>
          </a:solidFill>
          <a:ln w="38100" cap="flat" cmpd="sng">
            <a:solidFill>
              <a:srgbClr val="00FFFF"/>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3000">
                <a:latin typeface="Oswald"/>
                <a:ea typeface="Oswald"/>
                <a:cs typeface="Oswald"/>
                <a:sym typeface="Oswald"/>
              </a:rPr>
              <a:t>Bullying?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What is Bullying?</a:t>
            </a:r>
          </a:p>
        </p:txBody>
      </p:sp>
      <p:sp>
        <p:nvSpPr>
          <p:cNvPr id="71" name="Shape 71"/>
          <p:cNvSpPr txBox="1">
            <a:spLocks noGrp="1"/>
          </p:cNvSpPr>
          <p:nvPr>
            <p:ph type="body" idx="1"/>
          </p:nvPr>
        </p:nvSpPr>
        <p:spPr>
          <a:xfrm>
            <a:off x="216150" y="1383300"/>
            <a:ext cx="8711700" cy="3302700"/>
          </a:xfrm>
          <a:prstGeom prst="rect">
            <a:avLst/>
          </a:prstGeom>
        </p:spPr>
        <p:txBody>
          <a:bodyPr wrap="square" lIns="91425" tIns="91425" rIns="91425" bIns="91425" anchor="t" anchorCtr="0">
            <a:noAutofit/>
          </a:bodyPr>
          <a:lstStyle/>
          <a:p>
            <a:pPr lvl="0">
              <a:spcBef>
                <a:spcPts val="0"/>
              </a:spcBef>
              <a:buNone/>
            </a:pPr>
            <a:r>
              <a:rPr lang="en" sz="3000">
                <a:latin typeface="Oswald"/>
                <a:ea typeface="Oswald"/>
                <a:cs typeface="Oswald"/>
                <a:sym typeface="Oswald"/>
              </a:rPr>
              <a:t>Bullying is </a:t>
            </a:r>
            <a:r>
              <a:rPr lang="en" sz="3000">
                <a:solidFill>
                  <a:schemeClr val="lt1"/>
                </a:solidFill>
                <a:latin typeface="Oswald"/>
                <a:ea typeface="Oswald"/>
                <a:cs typeface="Oswald"/>
                <a:sym typeface="Oswald"/>
              </a:rPr>
              <a:t>unwanted</a:t>
            </a:r>
            <a:r>
              <a:rPr lang="en" sz="3000">
                <a:latin typeface="Oswald"/>
                <a:ea typeface="Oswald"/>
                <a:cs typeface="Oswald"/>
                <a:sym typeface="Oswald"/>
              </a:rPr>
              <a:t>, </a:t>
            </a:r>
            <a:r>
              <a:rPr lang="en" sz="3000">
                <a:solidFill>
                  <a:schemeClr val="lt1"/>
                </a:solidFill>
                <a:latin typeface="Oswald"/>
                <a:ea typeface="Oswald"/>
                <a:cs typeface="Oswald"/>
                <a:sym typeface="Oswald"/>
              </a:rPr>
              <a:t>aggressive behavior</a:t>
            </a:r>
            <a:r>
              <a:rPr lang="en" sz="3000">
                <a:latin typeface="Oswald"/>
                <a:ea typeface="Oswald"/>
                <a:cs typeface="Oswald"/>
                <a:sym typeface="Oswald"/>
              </a:rPr>
              <a:t> among school-aged children that involves a real or perceived </a:t>
            </a:r>
            <a:r>
              <a:rPr lang="en" sz="3000">
                <a:solidFill>
                  <a:schemeClr val="lt1"/>
                </a:solidFill>
                <a:latin typeface="Oswald"/>
                <a:ea typeface="Oswald"/>
                <a:cs typeface="Oswald"/>
                <a:sym typeface="Oswald"/>
              </a:rPr>
              <a:t>power imbalance</a:t>
            </a:r>
            <a:r>
              <a:rPr lang="en" sz="3000">
                <a:latin typeface="Oswald"/>
                <a:ea typeface="Oswald"/>
                <a:cs typeface="Oswald"/>
                <a:sym typeface="Oswald"/>
              </a:rPr>
              <a:t>. The behavior is </a:t>
            </a:r>
            <a:r>
              <a:rPr lang="en" sz="3000">
                <a:solidFill>
                  <a:schemeClr val="lt1"/>
                </a:solidFill>
                <a:latin typeface="Oswald"/>
                <a:ea typeface="Oswald"/>
                <a:cs typeface="Oswald"/>
                <a:sym typeface="Oswald"/>
              </a:rPr>
              <a:t>repeated</a:t>
            </a:r>
            <a:r>
              <a:rPr lang="en" sz="3000">
                <a:latin typeface="Oswald"/>
                <a:ea typeface="Oswald"/>
                <a:cs typeface="Oswald"/>
                <a:sym typeface="Oswald"/>
              </a:rPr>
              <a:t>, or has the potential to be repeated, over time. The aggressive behavior is </a:t>
            </a:r>
            <a:r>
              <a:rPr lang="en" sz="3000">
                <a:solidFill>
                  <a:schemeClr val="lt1"/>
                </a:solidFill>
                <a:latin typeface="Oswald"/>
                <a:ea typeface="Oswald"/>
                <a:cs typeface="Oswald"/>
                <a:sym typeface="Oswald"/>
              </a:rPr>
              <a:t>intended to harm</a:t>
            </a:r>
            <a:r>
              <a:rPr lang="en" sz="3000">
                <a:latin typeface="Oswald"/>
                <a:ea typeface="Oswald"/>
                <a:cs typeface="Oswald"/>
                <a:sym typeface="Oswald"/>
              </a:rPr>
              <a:t>. Both kids who are bullied or bully others may have serious, lasting problems. The victim </a:t>
            </a:r>
            <a:r>
              <a:rPr lang="en" sz="3000">
                <a:solidFill>
                  <a:schemeClr val="lt1"/>
                </a:solidFill>
                <a:latin typeface="Oswald"/>
                <a:ea typeface="Oswald"/>
                <a:cs typeface="Oswald"/>
                <a:sym typeface="Oswald"/>
              </a:rPr>
              <a:t>feels scared</a:t>
            </a:r>
            <a:r>
              <a:rPr lang="en" sz="3000">
                <a:latin typeface="Oswald"/>
                <a:ea typeface="Oswald"/>
                <a:cs typeface="Oswald"/>
                <a:sym typeface="Oswald"/>
              </a:rPr>
              <a:t> and </a:t>
            </a:r>
            <a:r>
              <a:rPr lang="en" sz="3000">
                <a:solidFill>
                  <a:schemeClr val="lt1"/>
                </a:solidFill>
                <a:latin typeface="Oswald"/>
                <a:ea typeface="Oswald"/>
                <a:cs typeface="Oswald"/>
                <a:sym typeface="Oswald"/>
              </a:rPr>
              <a:t>unhappy</a:t>
            </a:r>
            <a:r>
              <a:rPr lang="en" sz="3000">
                <a:latin typeface="Oswald"/>
                <a:ea typeface="Oswald"/>
                <a:cs typeface="Oswald"/>
                <a:sym typeface="Oswald"/>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161490"/>
            <a:ext cx="8520600" cy="572700"/>
          </a:xfrm>
          <a:prstGeom prst="rect">
            <a:avLst/>
          </a:prstGeom>
        </p:spPr>
        <p:txBody>
          <a:bodyPr wrap="square" lIns="91425" tIns="91425" rIns="91425" bIns="91425" anchor="t" anchorCtr="0">
            <a:noAutofit/>
          </a:bodyPr>
          <a:lstStyle/>
          <a:p>
            <a:pPr lvl="0">
              <a:spcBef>
                <a:spcPts val="0"/>
              </a:spcBef>
              <a:buNone/>
            </a:pPr>
            <a:r>
              <a:rPr lang="en"/>
              <a:t>What are Everyday Disagreements?</a:t>
            </a:r>
          </a:p>
        </p:txBody>
      </p:sp>
      <p:sp>
        <p:nvSpPr>
          <p:cNvPr id="77" name="Shape 77"/>
          <p:cNvSpPr txBox="1">
            <a:spLocks noGrp="1"/>
          </p:cNvSpPr>
          <p:nvPr>
            <p:ph type="body" idx="1"/>
          </p:nvPr>
        </p:nvSpPr>
        <p:spPr>
          <a:xfrm>
            <a:off x="311700" y="858391"/>
            <a:ext cx="8520600" cy="3720300"/>
          </a:xfrm>
          <a:prstGeom prst="rect">
            <a:avLst/>
          </a:prstGeom>
        </p:spPr>
        <p:txBody>
          <a:bodyPr wrap="square" lIns="91425" tIns="91425" rIns="91425" bIns="91425" anchor="t" anchorCtr="0">
            <a:noAutofit/>
          </a:bodyPr>
          <a:lstStyle/>
          <a:p>
            <a:pPr marL="457200" lvl="0" indent="-381000" rtl="0">
              <a:spcBef>
                <a:spcPts val="0"/>
              </a:spcBef>
              <a:buSzPct val="100000"/>
              <a:buFont typeface="Oswald"/>
            </a:pPr>
            <a:r>
              <a:rPr lang="en" sz="2400" dirty="0">
                <a:latin typeface="Oswald"/>
                <a:ea typeface="Oswald"/>
                <a:cs typeface="Oswald"/>
                <a:sym typeface="Oswald"/>
              </a:rPr>
              <a:t>Two children wanting to play with the same toy at recess or at home</a:t>
            </a:r>
          </a:p>
          <a:p>
            <a:pPr marL="457200" lvl="0" indent="-381000" rtl="0">
              <a:spcBef>
                <a:spcPts val="0"/>
              </a:spcBef>
              <a:buSzPct val="100000"/>
              <a:buFont typeface="Oswald"/>
            </a:pPr>
            <a:r>
              <a:rPr lang="en" sz="2400" dirty="0">
                <a:latin typeface="Oswald"/>
                <a:ea typeface="Oswald"/>
                <a:cs typeface="Oswald"/>
                <a:sym typeface="Oswald"/>
              </a:rPr>
              <a:t>Arguing over which TV program to watch</a:t>
            </a:r>
          </a:p>
          <a:p>
            <a:pPr marL="457200" lvl="0" indent="-381000" rtl="0">
              <a:spcBef>
                <a:spcPts val="0"/>
              </a:spcBef>
              <a:buSzPct val="100000"/>
              <a:buFont typeface="Oswald"/>
            </a:pPr>
            <a:r>
              <a:rPr lang="en" sz="2400" dirty="0">
                <a:latin typeface="Oswald"/>
                <a:ea typeface="Oswald"/>
                <a:cs typeface="Oswald"/>
                <a:sym typeface="Oswald"/>
              </a:rPr>
              <a:t>Pushing in line when lining up</a:t>
            </a:r>
          </a:p>
          <a:p>
            <a:pPr marL="457200" lvl="0" indent="-381000" rtl="0">
              <a:spcBef>
                <a:spcPts val="0"/>
              </a:spcBef>
              <a:buSzPct val="100000"/>
              <a:buFont typeface="Oswald"/>
            </a:pPr>
            <a:r>
              <a:rPr lang="en" sz="2400" dirty="0">
                <a:latin typeface="Oswald"/>
                <a:ea typeface="Oswald"/>
                <a:cs typeface="Oswald"/>
                <a:sym typeface="Oswald"/>
              </a:rPr>
              <a:t>A hard tackle in football which hurts the other player</a:t>
            </a:r>
          </a:p>
          <a:p>
            <a:pPr lvl="0" rtl="0">
              <a:spcBef>
                <a:spcPts val="0"/>
              </a:spcBef>
              <a:buNone/>
            </a:pPr>
            <a:endParaRPr sz="2400" dirty="0">
              <a:latin typeface="Oswald"/>
              <a:ea typeface="Oswald"/>
              <a:cs typeface="Oswald"/>
              <a:sym typeface="Oswald"/>
            </a:endParaRPr>
          </a:p>
          <a:p>
            <a:pPr lvl="0" rtl="0">
              <a:spcBef>
                <a:spcPts val="0"/>
              </a:spcBef>
              <a:buNone/>
            </a:pPr>
            <a:endParaRPr sz="2400" dirty="0">
              <a:latin typeface="Oswald"/>
              <a:ea typeface="Oswald"/>
              <a:cs typeface="Oswald"/>
              <a:sym typeface="Oswald"/>
            </a:endParaRPr>
          </a:p>
          <a:p>
            <a:pPr lvl="0" algn="ctr">
              <a:spcBef>
                <a:spcPts val="0"/>
              </a:spcBef>
              <a:buNone/>
            </a:pPr>
            <a:r>
              <a:rPr lang="en" sz="2400" dirty="0">
                <a:latin typeface="Oswald"/>
                <a:ea typeface="Oswald"/>
                <a:cs typeface="Oswald"/>
                <a:sym typeface="Oswald"/>
              </a:rPr>
              <a:t>At the end of the day, you make up and are still friends</a:t>
            </a:r>
          </a:p>
        </p:txBody>
      </p:sp>
      <p:pic>
        <p:nvPicPr>
          <p:cNvPr id="78" name="Shape 78"/>
          <p:cNvPicPr preferRelativeResize="0"/>
          <p:nvPr/>
        </p:nvPicPr>
        <p:blipFill>
          <a:blip r:embed="rId3">
            <a:alphaModFix/>
          </a:blip>
          <a:stretch>
            <a:fillRect/>
          </a:stretch>
        </p:blipFill>
        <p:spPr>
          <a:xfrm>
            <a:off x="3527868" y="3255717"/>
            <a:ext cx="1960675" cy="1447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232125" y="2679175"/>
            <a:ext cx="8520600" cy="2355000"/>
          </a:xfrm>
          <a:prstGeom prst="rect">
            <a:avLst/>
          </a:prstGeom>
        </p:spPr>
        <p:txBody>
          <a:bodyPr wrap="square" lIns="91425" tIns="91425" rIns="91425" bIns="91425" anchor="t" anchorCtr="0">
            <a:noAutofit/>
          </a:bodyPr>
          <a:lstStyle/>
          <a:p>
            <a:pPr lvl="0" rtl="0">
              <a:spcBef>
                <a:spcPts val="800"/>
              </a:spcBef>
              <a:spcAft>
                <a:spcPts val="800"/>
              </a:spcAft>
              <a:buClr>
                <a:schemeClr val="dk2"/>
              </a:buClr>
              <a:buSzPct val="61111"/>
              <a:buFont typeface="Arial"/>
              <a:buNone/>
            </a:pPr>
            <a:r>
              <a:rPr lang="en" sz="1800" b="1">
                <a:solidFill>
                  <a:srgbClr val="333333"/>
                </a:solidFill>
                <a:highlight>
                  <a:srgbClr val="FFFFFF"/>
                </a:highlight>
                <a:latin typeface="Oswald"/>
                <a:ea typeface="Oswald"/>
                <a:cs typeface="Oswald"/>
                <a:sym typeface="Oswald"/>
              </a:rPr>
              <a:t>1)</a:t>
            </a:r>
            <a:r>
              <a:rPr lang="en" sz="1800">
                <a:solidFill>
                  <a:srgbClr val="333333"/>
                </a:solidFill>
                <a:highlight>
                  <a:srgbClr val="FFFFFF"/>
                </a:highlight>
                <a:latin typeface="Oswald"/>
                <a:ea typeface="Oswald"/>
                <a:cs typeface="Oswald"/>
                <a:sym typeface="Oswald"/>
              </a:rPr>
              <a:t> </a:t>
            </a:r>
            <a:r>
              <a:rPr lang="en" sz="1800" b="1">
                <a:solidFill>
                  <a:srgbClr val="333333"/>
                </a:solidFill>
                <a:highlight>
                  <a:srgbClr val="FFFF00"/>
                </a:highlight>
                <a:latin typeface="Oswald"/>
                <a:ea typeface="Oswald"/>
                <a:cs typeface="Oswald"/>
                <a:sym typeface="Oswald"/>
              </a:rPr>
              <a:t>Repeated </a:t>
            </a:r>
            <a:r>
              <a:rPr lang="en" sz="1800" b="1">
                <a:solidFill>
                  <a:srgbClr val="333333"/>
                </a:solidFill>
                <a:highlight>
                  <a:srgbClr val="FFFFFF"/>
                </a:highlight>
                <a:latin typeface="Oswald"/>
                <a:ea typeface="Oswald"/>
                <a:cs typeface="Oswald"/>
                <a:sym typeface="Oswald"/>
              </a:rPr>
              <a:t>- Is the person who is bothering you doing it over and over again?</a:t>
            </a:r>
          </a:p>
          <a:p>
            <a:pPr lvl="0" rtl="0">
              <a:spcBef>
                <a:spcPts val="800"/>
              </a:spcBef>
              <a:spcAft>
                <a:spcPts val="800"/>
              </a:spcAft>
              <a:buClr>
                <a:schemeClr val="dk2"/>
              </a:buClr>
              <a:buSzPct val="61111"/>
              <a:buFont typeface="Arial"/>
              <a:buNone/>
            </a:pPr>
            <a:r>
              <a:rPr lang="en" sz="1800" b="1">
                <a:solidFill>
                  <a:srgbClr val="333333"/>
                </a:solidFill>
                <a:highlight>
                  <a:srgbClr val="FFFFFF"/>
                </a:highlight>
                <a:latin typeface="Oswald"/>
                <a:ea typeface="Oswald"/>
                <a:cs typeface="Oswald"/>
                <a:sym typeface="Oswald"/>
              </a:rPr>
              <a:t>2) </a:t>
            </a:r>
            <a:r>
              <a:rPr lang="en" sz="1800" b="1">
                <a:solidFill>
                  <a:srgbClr val="333333"/>
                </a:solidFill>
                <a:highlight>
                  <a:srgbClr val="FFFF00"/>
                </a:highlight>
                <a:latin typeface="Oswald"/>
                <a:ea typeface="Oswald"/>
                <a:cs typeface="Oswald"/>
                <a:sym typeface="Oswald"/>
              </a:rPr>
              <a:t>Intentional</a:t>
            </a:r>
            <a:r>
              <a:rPr lang="en" sz="1800" b="1">
                <a:solidFill>
                  <a:srgbClr val="333333"/>
                </a:solidFill>
                <a:highlight>
                  <a:srgbClr val="FFFFFF"/>
                </a:highlight>
                <a:latin typeface="Oswald"/>
                <a:ea typeface="Oswald"/>
                <a:cs typeface="Oswald"/>
                <a:sym typeface="Oswald"/>
              </a:rPr>
              <a:t> - Is the person who is bothering you trying to hurt or humiliate you on purpose, or are they unaware of how hurtful their actions are? Do they think they are participating in fun teasing that you both think is funny?</a:t>
            </a:r>
          </a:p>
          <a:p>
            <a:pPr lvl="0" rtl="0">
              <a:spcBef>
                <a:spcPts val="800"/>
              </a:spcBef>
              <a:spcAft>
                <a:spcPts val="800"/>
              </a:spcAft>
              <a:buClr>
                <a:schemeClr val="dk2"/>
              </a:buClr>
              <a:buSzPct val="61111"/>
              <a:buFont typeface="Arial"/>
              <a:buNone/>
            </a:pPr>
            <a:r>
              <a:rPr lang="en" sz="1800" b="1">
                <a:solidFill>
                  <a:srgbClr val="333333"/>
                </a:solidFill>
                <a:highlight>
                  <a:srgbClr val="FFFFFF"/>
                </a:highlight>
                <a:latin typeface="Oswald"/>
                <a:ea typeface="Oswald"/>
                <a:cs typeface="Oswald"/>
                <a:sym typeface="Oswald"/>
              </a:rPr>
              <a:t>3) </a:t>
            </a:r>
            <a:r>
              <a:rPr lang="en" sz="1800" b="1">
                <a:solidFill>
                  <a:srgbClr val="333333"/>
                </a:solidFill>
                <a:highlight>
                  <a:srgbClr val="FFFF00"/>
                </a:highlight>
                <a:latin typeface="Oswald"/>
                <a:ea typeface="Oswald"/>
                <a:cs typeface="Oswald"/>
                <a:sym typeface="Oswald"/>
              </a:rPr>
              <a:t>Power Imbalance</a:t>
            </a:r>
            <a:r>
              <a:rPr lang="en" sz="1800" b="1">
                <a:solidFill>
                  <a:srgbClr val="333333"/>
                </a:solidFill>
                <a:highlight>
                  <a:srgbClr val="FFFFFF"/>
                </a:highlight>
                <a:latin typeface="Oswald"/>
                <a:ea typeface="Oswald"/>
                <a:cs typeface="Oswald"/>
                <a:sym typeface="Oswald"/>
              </a:rPr>
              <a:t> - Does the person who is bothering you have more physical or social power than you have?</a:t>
            </a:r>
          </a:p>
          <a:p>
            <a:pPr lvl="0">
              <a:spcBef>
                <a:spcPts val="0"/>
              </a:spcBef>
              <a:buNone/>
            </a:pPr>
            <a:endParaRPr/>
          </a:p>
        </p:txBody>
      </p:sp>
      <p:pic>
        <p:nvPicPr>
          <p:cNvPr id="84" name="Shape 84"/>
          <p:cNvPicPr preferRelativeResize="0"/>
          <p:nvPr/>
        </p:nvPicPr>
        <p:blipFill>
          <a:blip r:embed="rId3">
            <a:alphaModFix/>
          </a:blip>
          <a:stretch>
            <a:fillRect/>
          </a:stretch>
        </p:blipFill>
        <p:spPr>
          <a:xfrm>
            <a:off x="3137975" y="1213725"/>
            <a:ext cx="2708901" cy="1545875"/>
          </a:xfrm>
          <a:prstGeom prst="rect">
            <a:avLst/>
          </a:prstGeom>
          <a:noFill/>
          <a:ln>
            <a:noFill/>
          </a:ln>
        </p:spPr>
      </p:pic>
      <p:sp>
        <p:nvSpPr>
          <p:cNvPr id="85" name="Shape 8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Distinguishing Between Disagreements &amp; Bullying: R-I-P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9"/>
        <p:cNvGrpSpPr/>
        <p:nvPr/>
      </p:nvGrpSpPr>
      <p:grpSpPr>
        <a:xfrm>
          <a:off x="0" y="0"/>
          <a:ext cx="0" cy="0"/>
          <a:chOff x="0" y="0"/>
          <a:chExt cx="0" cy="0"/>
        </a:xfrm>
      </p:grpSpPr>
      <p:graphicFrame>
        <p:nvGraphicFramePr>
          <p:cNvPr id="90" name="Shape 90"/>
          <p:cNvGraphicFramePr/>
          <p:nvPr>
            <p:extLst>
              <p:ext uri="{D42A27DB-BD31-4B8C-83A1-F6EECF244321}">
                <p14:modId xmlns:p14="http://schemas.microsoft.com/office/powerpoint/2010/main" val="1270990725"/>
              </p:ext>
            </p:extLst>
          </p:nvPr>
        </p:nvGraphicFramePr>
        <p:xfrm>
          <a:off x="161600" y="353888"/>
          <a:ext cx="8731275" cy="4594925"/>
        </p:xfrm>
        <a:graphic>
          <a:graphicData uri="http://schemas.openxmlformats.org/drawingml/2006/table">
            <a:tbl>
              <a:tblPr>
                <a:noFill/>
                <a:tableStyleId>{5DBD34FC-A563-4AA9-8F42-0EBB447FECB9}</a:tableStyleId>
              </a:tblPr>
              <a:tblGrid>
                <a:gridCol w="2910425">
                  <a:extLst>
                    <a:ext uri="{9D8B030D-6E8A-4147-A177-3AD203B41FA5}">
                      <a16:colId xmlns="" xmlns:a16="http://schemas.microsoft.com/office/drawing/2014/main" val="20000"/>
                    </a:ext>
                  </a:extLst>
                </a:gridCol>
                <a:gridCol w="2910425">
                  <a:extLst>
                    <a:ext uri="{9D8B030D-6E8A-4147-A177-3AD203B41FA5}">
                      <a16:colId xmlns="" xmlns:a16="http://schemas.microsoft.com/office/drawing/2014/main" val="20001"/>
                    </a:ext>
                  </a:extLst>
                </a:gridCol>
                <a:gridCol w="2910425">
                  <a:extLst>
                    <a:ext uri="{9D8B030D-6E8A-4147-A177-3AD203B41FA5}">
                      <a16:colId xmlns="" xmlns:a16="http://schemas.microsoft.com/office/drawing/2014/main" val="20002"/>
                    </a:ext>
                  </a:extLst>
                </a:gridCol>
              </a:tblGrid>
              <a:tr h="1956900">
                <a:tc>
                  <a:txBody>
                    <a:bodyPr/>
                    <a:lstStyle/>
                    <a:p>
                      <a:pPr lvl="0">
                        <a:spcBef>
                          <a:spcPts val="0"/>
                        </a:spcBef>
                        <a:buNone/>
                      </a:pPr>
                      <a:r>
                        <a:rPr lang="en" sz="2400">
                          <a:latin typeface="Oswald"/>
                          <a:ea typeface="Oswald"/>
                          <a:cs typeface="Oswald"/>
                          <a:sym typeface="Oswald"/>
                        </a:rPr>
                        <a:t>Rough Play</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tc>
                  <a:txBody>
                    <a:bodyPr/>
                    <a:lstStyle/>
                    <a:p>
                      <a:pPr lvl="0">
                        <a:spcBef>
                          <a:spcPts val="0"/>
                        </a:spcBef>
                        <a:buNone/>
                      </a:pPr>
                      <a:r>
                        <a:rPr lang="en" sz="2400">
                          <a:latin typeface="Oswald"/>
                          <a:ea typeface="Oswald"/>
                          <a:cs typeface="Oswald"/>
                          <a:sym typeface="Oswald"/>
                        </a:rPr>
                        <a:t>Real Fighting</a:t>
                      </a:r>
                    </a:p>
                    <a:p>
                      <a:pPr lvl="0">
                        <a:spcBef>
                          <a:spcPts val="0"/>
                        </a:spcBef>
                        <a:buNone/>
                      </a:pPr>
                      <a:r>
                        <a:rPr lang="en" sz="2400">
                          <a:latin typeface="Oswald"/>
                          <a:ea typeface="Oswald"/>
                          <a:cs typeface="Oswald"/>
                          <a:sym typeface="Oswald"/>
                        </a:rPr>
                        <a:t>(Conflict)</a:t>
                      </a:r>
                    </a:p>
                    <a:p>
                      <a:pPr lvl="0">
                        <a:spcBef>
                          <a:spcPts val="0"/>
                        </a:spcBef>
                        <a:buNone/>
                      </a:pPr>
                      <a:r>
                        <a:rPr lang="en" sz="2400">
                          <a:latin typeface="Oswald"/>
                          <a:ea typeface="Oswald"/>
                          <a:cs typeface="Oswald"/>
                          <a:sym typeface="Oswald"/>
                        </a:rPr>
                        <a:t>Mediation Will Help</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tc>
                  <a:txBody>
                    <a:bodyPr/>
                    <a:lstStyle/>
                    <a:p>
                      <a:pPr lvl="0">
                        <a:spcBef>
                          <a:spcPts val="0"/>
                        </a:spcBef>
                        <a:buNone/>
                      </a:pPr>
                      <a:r>
                        <a:rPr lang="en" sz="2400">
                          <a:latin typeface="Oswald"/>
                          <a:ea typeface="Oswald"/>
                          <a:cs typeface="Oswald"/>
                          <a:sym typeface="Oswald"/>
                        </a:rPr>
                        <a:t>Bullying</a:t>
                      </a:r>
                    </a:p>
                    <a:p>
                      <a:pPr lvl="0">
                        <a:spcBef>
                          <a:spcPts val="0"/>
                        </a:spcBef>
                        <a:buNone/>
                      </a:pPr>
                      <a:r>
                        <a:rPr lang="en" sz="2400">
                          <a:latin typeface="Oswald"/>
                          <a:ea typeface="Oswald"/>
                          <a:cs typeface="Oswald"/>
                          <a:sym typeface="Oswald"/>
                        </a:rPr>
                        <a:t>Mediation Will Not Help</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extLst>
                  <a:ext uri="{0D108BD9-81ED-4DB2-BD59-A6C34878D82A}">
                    <a16:rowId xmlns="" xmlns:a16="http://schemas.microsoft.com/office/drawing/2014/main" val="10000"/>
                  </a:ext>
                </a:extLst>
              </a:tr>
              <a:tr h="722375">
                <a:tc>
                  <a:txBody>
                    <a:bodyPr/>
                    <a:lstStyle/>
                    <a:p>
                      <a:pPr lvl="0" rtl="0">
                        <a:spcBef>
                          <a:spcPts val="0"/>
                        </a:spcBef>
                        <a:buNone/>
                      </a:pPr>
                      <a:r>
                        <a:rPr lang="en" sz="1600">
                          <a:latin typeface="Oswald"/>
                          <a:ea typeface="Oswald"/>
                          <a:cs typeface="Oswald"/>
                          <a:sym typeface="Oswald"/>
                        </a:rPr>
                        <a:t>Usually friends, often repeated with same players</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tc>
                  <a:txBody>
                    <a:bodyPr/>
                    <a:lstStyle/>
                    <a:p>
                      <a:pPr lvl="0">
                        <a:spcBef>
                          <a:spcPts val="0"/>
                        </a:spcBef>
                        <a:buNone/>
                      </a:pPr>
                      <a:r>
                        <a:rPr lang="en" sz="1600">
                          <a:latin typeface="Oswald"/>
                          <a:ea typeface="Oswald"/>
                          <a:cs typeface="Oswald"/>
                          <a:sym typeface="Oswald"/>
                        </a:rPr>
                        <a:t>Usually not friends, typically not repeated</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tc>
                  <a:txBody>
                    <a:bodyPr/>
                    <a:lstStyle/>
                    <a:p>
                      <a:pPr lvl="0">
                        <a:spcBef>
                          <a:spcPts val="0"/>
                        </a:spcBef>
                        <a:buNone/>
                      </a:pPr>
                      <a:r>
                        <a:rPr lang="en" sz="1600">
                          <a:latin typeface="Oswald"/>
                          <a:ea typeface="Oswald"/>
                          <a:cs typeface="Oswald"/>
                          <a:sym typeface="Oswald"/>
                        </a:rPr>
                        <a:t>Typically not friends, generally repeated</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extLst>
                  <a:ext uri="{0D108BD9-81ED-4DB2-BD59-A6C34878D82A}">
                    <a16:rowId xmlns="" xmlns:a16="http://schemas.microsoft.com/office/drawing/2014/main" val="10001"/>
                  </a:ext>
                </a:extLst>
              </a:tr>
              <a:tr h="470900">
                <a:tc>
                  <a:txBody>
                    <a:bodyPr/>
                    <a:lstStyle/>
                    <a:p>
                      <a:pPr lvl="0">
                        <a:spcBef>
                          <a:spcPts val="0"/>
                        </a:spcBef>
                        <a:buNone/>
                      </a:pPr>
                      <a:r>
                        <a:rPr lang="en" sz="1600">
                          <a:latin typeface="Oswald"/>
                          <a:ea typeface="Oswald"/>
                          <a:cs typeface="Oswald"/>
                          <a:sym typeface="Oswald"/>
                        </a:rPr>
                        <a:t>Balance of power</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tc>
                  <a:txBody>
                    <a:bodyPr/>
                    <a:lstStyle/>
                    <a:p>
                      <a:pPr lvl="0">
                        <a:spcBef>
                          <a:spcPts val="0"/>
                        </a:spcBef>
                        <a:buNone/>
                      </a:pPr>
                      <a:r>
                        <a:rPr lang="en" sz="1600">
                          <a:latin typeface="Oswald"/>
                          <a:ea typeface="Oswald"/>
                          <a:cs typeface="Oswald"/>
                          <a:sym typeface="Oswald"/>
                        </a:rPr>
                        <a:t>Power is relatively equal</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tc>
                  <a:txBody>
                    <a:bodyPr/>
                    <a:lstStyle/>
                    <a:p>
                      <a:pPr lvl="0">
                        <a:spcBef>
                          <a:spcPts val="0"/>
                        </a:spcBef>
                        <a:buNone/>
                      </a:pPr>
                      <a:r>
                        <a:rPr lang="en" sz="1600">
                          <a:latin typeface="Oswald"/>
                          <a:ea typeface="Oswald"/>
                          <a:cs typeface="Oswald"/>
                          <a:sym typeface="Oswald"/>
                        </a:rPr>
                        <a:t>Unequal power</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extLst>
                  <a:ext uri="{0D108BD9-81ED-4DB2-BD59-A6C34878D82A}">
                    <a16:rowId xmlns="" xmlns:a16="http://schemas.microsoft.com/office/drawing/2014/main" val="10002"/>
                  </a:ext>
                </a:extLst>
              </a:tr>
              <a:tr h="470900">
                <a:tc>
                  <a:txBody>
                    <a:bodyPr/>
                    <a:lstStyle/>
                    <a:p>
                      <a:pPr lvl="0">
                        <a:spcBef>
                          <a:spcPts val="0"/>
                        </a:spcBef>
                        <a:buNone/>
                      </a:pPr>
                      <a:r>
                        <a:rPr lang="en" sz="1600">
                          <a:latin typeface="Oswald"/>
                          <a:ea typeface="Oswald"/>
                          <a:cs typeface="Oswald"/>
                          <a:sym typeface="Oswald"/>
                        </a:rPr>
                        <a:t>No intent to harm</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tc>
                  <a:txBody>
                    <a:bodyPr/>
                    <a:lstStyle/>
                    <a:p>
                      <a:pPr lvl="0">
                        <a:spcBef>
                          <a:spcPts val="0"/>
                        </a:spcBef>
                        <a:buNone/>
                      </a:pPr>
                      <a:r>
                        <a:rPr lang="en" sz="1600">
                          <a:latin typeface="Oswald"/>
                          <a:ea typeface="Oswald"/>
                          <a:cs typeface="Oswald"/>
                          <a:sym typeface="Oswald"/>
                        </a:rPr>
                        <a:t>Intentional harm-doing</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tc>
                  <a:txBody>
                    <a:bodyPr/>
                    <a:lstStyle/>
                    <a:p>
                      <a:pPr lvl="0">
                        <a:spcBef>
                          <a:spcPts val="0"/>
                        </a:spcBef>
                        <a:buNone/>
                      </a:pPr>
                      <a:r>
                        <a:rPr lang="en" sz="1600">
                          <a:latin typeface="Oswald"/>
                          <a:ea typeface="Oswald"/>
                          <a:cs typeface="Oswald"/>
                          <a:sym typeface="Oswald"/>
                        </a:rPr>
                        <a:t>Intentional harm-doing</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extLst>
                  <a:ext uri="{0D108BD9-81ED-4DB2-BD59-A6C34878D82A}">
                    <a16:rowId xmlns="" xmlns:a16="http://schemas.microsoft.com/office/drawing/2014/main" val="10003"/>
                  </a:ext>
                </a:extLst>
              </a:tr>
              <a:tr h="973850">
                <a:tc>
                  <a:txBody>
                    <a:bodyPr/>
                    <a:lstStyle/>
                    <a:p>
                      <a:pPr lvl="0">
                        <a:spcBef>
                          <a:spcPts val="0"/>
                        </a:spcBef>
                        <a:buNone/>
                      </a:pPr>
                      <a:r>
                        <a:rPr lang="en" sz="1600" dirty="0">
                          <a:latin typeface="Oswald"/>
                          <a:ea typeface="Oswald"/>
                          <a:cs typeface="Oswald"/>
                          <a:sym typeface="Oswald"/>
                        </a:rPr>
                        <a:t>Effect is friendly, positive, mutual</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tc>
                  <a:txBody>
                    <a:bodyPr/>
                    <a:lstStyle/>
                    <a:p>
                      <a:pPr lvl="0">
                        <a:spcBef>
                          <a:spcPts val="0"/>
                        </a:spcBef>
                        <a:buNone/>
                      </a:pPr>
                      <a:r>
                        <a:rPr lang="en" sz="1600" dirty="0">
                          <a:latin typeface="Oswald"/>
                          <a:ea typeface="Oswald"/>
                          <a:cs typeface="Oswald"/>
                          <a:sym typeface="Oswald"/>
                        </a:rPr>
                        <a:t>Effect is negative, aggressive, tense or hostile</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tc>
                  <a:txBody>
                    <a:bodyPr/>
                    <a:lstStyle/>
                    <a:p>
                      <a:pPr lvl="0">
                        <a:spcBef>
                          <a:spcPts val="0"/>
                        </a:spcBef>
                        <a:buNone/>
                      </a:pPr>
                      <a:r>
                        <a:rPr lang="en" sz="1600" dirty="0">
                          <a:latin typeface="Oswald"/>
                          <a:ea typeface="Oswald"/>
                          <a:cs typeface="Oswald"/>
                          <a:sym typeface="Oswald"/>
                        </a:rPr>
                        <a:t>Effect is negative, aggressive, and differs for victim and aggressor</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03425" y="120062"/>
            <a:ext cx="8520600" cy="572700"/>
          </a:xfrm>
          <a:prstGeom prst="rect">
            <a:avLst/>
          </a:prstGeom>
        </p:spPr>
        <p:txBody>
          <a:bodyPr wrap="square" lIns="91425" tIns="91425" rIns="91425" bIns="91425" anchor="t" anchorCtr="0">
            <a:noAutofit/>
          </a:bodyPr>
          <a:lstStyle/>
          <a:p>
            <a:pPr lvl="0">
              <a:spcBef>
                <a:spcPts val="0"/>
              </a:spcBef>
              <a:buNone/>
            </a:pPr>
            <a:r>
              <a:rPr lang="en" dirty="0"/>
              <a:t>Types of Bullying &amp; Examples</a:t>
            </a:r>
          </a:p>
        </p:txBody>
      </p:sp>
      <p:graphicFrame>
        <p:nvGraphicFramePr>
          <p:cNvPr id="96" name="Shape 96"/>
          <p:cNvGraphicFramePr/>
          <p:nvPr>
            <p:extLst>
              <p:ext uri="{D42A27DB-BD31-4B8C-83A1-F6EECF244321}">
                <p14:modId xmlns:p14="http://schemas.microsoft.com/office/powerpoint/2010/main" val="800222611"/>
              </p:ext>
            </p:extLst>
          </p:nvPr>
        </p:nvGraphicFramePr>
        <p:xfrm>
          <a:off x="835383" y="829340"/>
          <a:ext cx="7456684" cy="4146697"/>
        </p:xfrm>
        <a:graphic>
          <a:graphicData uri="http://schemas.openxmlformats.org/drawingml/2006/table">
            <a:tbl>
              <a:tblPr>
                <a:noFill/>
                <a:tableStyleId>{5DBD34FC-A563-4AA9-8F42-0EBB447FECB9}</a:tableStyleId>
              </a:tblPr>
              <a:tblGrid>
                <a:gridCol w="3728342">
                  <a:extLst>
                    <a:ext uri="{9D8B030D-6E8A-4147-A177-3AD203B41FA5}">
                      <a16:colId xmlns="" xmlns:a16="http://schemas.microsoft.com/office/drawing/2014/main" val="20000"/>
                    </a:ext>
                  </a:extLst>
                </a:gridCol>
                <a:gridCol w="3728342">
                  <a:extLst>
                    <a:ext uri="{9D8B030D-6E8A-4147-A177-3AD203B41FA5}">
                      <a16:colId xmlns="" xmlns:a16="http://schemas.microsoft.com/office/drawing/2014/main" val="20001"/>
                    </a:ext>
                  </a:extLst>
                </a:gridCol>
              </a:tblGrid>
              <a:tr h="2170039">
                <a:tc>
                  <a:txBody>
                    <a:bodyPr/>
                    <a:lstStyle/>
                    <a:p>
                      <a:pPr lvl="0">
                        <a:spcBef>
                          <a:spcPts val="0"/>
                        </a:spcBef>
                        <a:spcAft>
                          <a:spcPts val="600"/>
                        </a:spcAft>
                        <a:buNone/>
                      </a:pPr>
                      <a:r>
                        <a:rPr lang="en" dirty="0">
                          <a:latin typeface="Oswald"/>
                          <a:ea typeface="Oswald"/>
                          <a:cs typeface="Oswald"/>
                          <a:sym typeface="Oswald"/>
                        </a:rPr>
                        <a:t>Physical</a:t>
                      </a:r>
                    </a:p>
                    <a:p>
                      <a:pPr lvl="0">
                        <a:spcBef>
                          <a:spcPts val="0"/>
                        </a:spcBef>
                        <a:spcAft>
                          <a:spcPts val="600"/>
                        </a:spcAft>
                        <a:buNone/>
                      </a:pPr>
                      <a:endParaRPr dirty="0">
                        <a:latin typeface="Oswald"/>
                        <a:ea typeface="Oswald"/>
                        <a:cs typeface="Oswald"/>
                        <a:sym typeface="Oswald"/>
                      </a:endParaRPr>
                    </a:p>
                    <a:p>
                      <a:pPr marL="457200" lvl="0" indent="-228600" rtl="0">
                        <a:lnSpc>
                          <a:spcPct val="115000"/>
                        </a:lnSpc>
                        <a:spcBef>
                          <a:spcPts val="0"/>
                        </a:spcBef>
                        <a:spcAft>
                          <a:spcPts val="600"/>
                        </a:spcAft>
                        <a:buClr>
                          <a:schemeClr val="dk2"/>
                        </a:buClr>
                        <a:buFont typeface="Oswald"/>
                        <a:buChar char="●"/>
                      </a:pPr>
                      <a:r>
                        <a:rPr lang="en" dirty="0">
                          <a:solidFill>
                            <a:schemeClr val="dk2"/>
                          </a:solidFill>
                          <a:latin typeface="Oswald"/>
                          <a:ea typeface="Oswald"/>
                          <a:cs typeface="Oswald"/>
                          <a:sym typeface="Oswald"/>
                        </a:rPr>
                        <a:t>Hitting, shoving, kicking, etc.</a:t>
                      </a:r>
                    </a:p>
                    <a:p>
                      <a:pPr marL="457200" lvl="0" indent="-228600" rtl="0">
                        <a:lnSpc>
                          <a:spcPct val="115000"/>
                        </a:lnSpc>
                        <a:spcBef>
                          <a:spcPts val="0"/>
                        </a:spcBef>
                        <a:spcAft>
                          <a:spcPts val="600"/>
                        </a:spcAft>
                        <a:buClr>
                          <a:schemeClr val="dk2"/>
                        </a:buClr>
                        <a:buFont typeface="Oswald"/>
                        <a:buChar char="●"/>
                      </a:pPr>
                      <a:r>
                        <a:rPr lang="en" dirty="0">
                          <a:solidFill>
                            <a:schemeClr val="dk2"/>
                          </a:solidFill>
                          <a:latin typeface="Oswald"/>
                          <a:ea typeface="Oswald"/>
                          <a:cs typeface="Oswald"/>
                          <a:sym typeface="Oswald"/>
                        </a:rPr>
                        <a:t>Stealing, hiding or destroying someone’s things</a:t>
                      </a:r>
                    </a:p>
                    <a:p>
                      <a:pPr marL="457200" lvl="0" indent="-228600" rtl="0">
                        <a:lnSpc>
                          <a:spcPct val="115000"/>
                        </a:lnSpc>
                        <a:spcBef>
                          <a:spcPts val="0"/>
                        </a:spcBef>
                        <a:spcAft>
                          <a:spcPts val="600"/>
                        </a:spcAft>
                        <a:buClr>
                          <a:schemeClr val="dk2"/>
                        </a:buClr>
                        <a:buFont typeface="Oswald"/>
                        <a:buChar char="●"/>
                      </a:pPr>
                      <a:r>
                        <a:rPr lang="en" dirty="0">
                          <a:solidFill>
                            <a:schemeClr val="dk2"/>
                          </a:solidFill>
                          <a:latin typeface="Oswald"/>
                          <a:ea typeface="Oswald"/>
                          <a:cs typeface="Oswald"/>
                          <a:sym typeface="Oswald"/>
                        </a:rPr>
                        <a:t>Making someone do something they don’t want to do</a:t>
                      </a:r>
                    </a:p>
                  </a:txBody>
                  <a:tcPr marL="91425" marR="91425" marT="91425" marB="91425">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solidFill>
                      <a:schemeClr val="lt1"/>
                    </a:solidFill>
                  </a:tcPr>
                </a:tc>
                <a:tc>
                  <a:txBody>
                    <a:bodyPr/>
                    <a:lstStyle/>
                    <a:p>
                      <a:pPr lvl="0">
                        <a:spcBef>
                          <a:spcPts val="0"/>
                        </a:spcBef>
                        <a:buNone/>
                      </a:pPr>
                      <a:r>
                        <a:rPr lang="en" dirty="0">
                          <a:latin typeface="Oswald"/>
                          <a:ea typeface="Oswald"/>
                          <a:cs typeface="Oswald"/>
                          <a:sym typeface="Oswald"/>
                        </a:rPr>
                        <a:t>Verbal</a:t>
                      </a:r>
                    </a:p>
                    <a:p>
                      <a:pPr marL="228600" lvl="0" indent="0">
                        <a:lnSpc>
                          <a:spcPct val="100000"/>
                        </a:lnSpc>
                        <a:spcBef>
                          <a:spcPts val="0"/>
                        </a:spcBef>
                        <a:buFont typeface="Arial" panose="020B0604020202020204" pitchFamily="34" charset="0"/>
                        <a:buNone/>
                      </a:pPr>
                      <a:endParaRPr lang="en" dirty="0">
                        <a:solidFill>
                          <a:srgbClr val="000000"/>
                        </a:solidFill>
                        <a:latin typeface="Oswald"/>
                        <a:ea typeface="Oswald"/>
                        <a:cs typeface="Oswald"/>
                        <a:sym typeface="Oswald"/>
                      </a:endParaRPr>
                    </a:p>
                    <a:p>
                      <a:pPr marL="514350" lvl="0" indent="-285750">
                        <a:lnSpc>
                          <a:spcPct val="100000"/>
                        </a:lnSpc>
                        <a:spcBef>
                          <a:spcPts val="0"/>
                        </a:spcBef>
                        <a:spcAft>
                          <a:spcPts val="600"/>
                        </a:spcAft>
                        <a:buFont typeface="Arial" panose="020B0604020202020204" pitchFamily="34" charset="0"/>
                        <a:buChar char="•"/>
                      </a:pPr>
                      <a:r>
                        <a:rPr lang="en" dirty="0">
                          <a:solidFill>
                            <a:schemeClr val="dk2"/>
                          </a:solidFill>
                          <a:latin typeface="Oswald"/>
                          <a:ea typeface="Oswald"/>
                          <a:cs typeface="Oswald"/>
                          <a:sym typeface="Oswald"/>
                        </a:rPr>
                        <a:t>Name Calling</a:t>
                      </a:r>
                    </a:p>
                    <a:p>
                      <a:pPr marL="425450" lvl="0" indent="-285750" rtl="0">
                        <a:lnSpc>
                          <a:spcPct val="100000"/>
                        </a:lnSpc>
                        <a:spcBef>
                          <a:spcPts val="0"/>
                        </a:spcBef>
                        <a:spcAft>
                          <a:spcPts val="600"/>
                        </a:spcAft>
                        <a:buClr>
                          <a:schemeClr val="dk2"/>
                        </a:buClr>
                        <a:buSzPct val="100000"/>
                        <a:buFont typeface="Arial" panose="020B0604020202020204" pitchFamily="34" charset="0"/>
                        <a:buChar char="•"/>
                      </a:pPr>
                      <a:r>
                        <a:rPr lang="en" dirty="0">
                          <a:solidFill>
                            <a:schemeClr val="dk2"/>
                          </a:solidFill>
                          <a:latin typeface="Oswald"/>
                          <a:ea typeface="Oswald"/>
                          <a:cs typeface="Oswald"/>
                          <a:sym typeface="Oswald"/>
                        </a:rPr>
                        <a:t>   Teasing</a:t>
                      </a:r>
                    </a:p>
                    <a:p>
                      <a:pPr marL="425450" lvl="0" indent="-285750" rtl="0">
                        <a:lnSpc>
                          <a:spcPct val="100000"/>
                        </a:lnSpc>
                        <a:spcBef>
                          <a:spcPts val="0"/>
                        </a:spcBef>
                        <a:spcAft>
                          <a:spcPts val="600"/>
                        </a:spcAft>
                        <a:buClr>
                          <a:schemeClr val="dk2"/>
                        </a:buClr>
                        <a:buSzPct val="100000"/>
                        <a:buFont typeface="Arial" panose="020B0604020202020204" pitchFamily="34" charset="0"/>
                        <a:buChar char="•"/>
                      </a:pPr>
                      <a:r>
                        <a:rPr lang="en" dirty="0">
                          <a:solidFill>
                            <a:schemeClr val="dk2"/>
                          </a:solidFill>
                          <a:latin typeface="Oswald"/>
                          <a:ea typeface="Oswald"/>
                          <a:cs typeface="Oswald"/>
                          <a:sym typeface="Oswald"/>
                        </a:rPr>
                        <a:t>   Insulting</a:t>
                      </a:r>
                    </a:p>
                    <a:p>
                      <a:pPr marL="425450" lvl="0" indent="-285750" rtl="0">
                        <a:lnSpc>
                          <a:spcPct val="100000"/>
                        </a:lnSpc>
                        <a:spcBef>
                          <a:spcPts val="0"/>
                        </a:spcBef>
                        <a:spcAft>
                          <a:spcPts val="600"/>
                        </a:spcAft>
                        <a:buClr>
                          <a:schemeClr val="dk2"/>
                        </a:buClr>
                        <a:buSzPct val="100000"/>
                        <a:buFont typeface="Arial" panose="020B0604020202020204" pitchFamily="34" charset="0"/>
                        <a:buChar char="•"/>
                      </a:pPr>
                      <a:r>
                        <a:rPr lang="en" dirty="0">
                          <a:solidFill>
                            <a:schemeClr val="dk2"/>
                          </a:solidFill>
                          <a:latin typeface="Oswald"/>
                          <a:ea typeface="Oswald"/>
                          <a:cs typeface="Oswald"/>
                          <a:sym typeface="Oswald"/>
                        </a:rPr>
                        <a:t>   Racial Slurs</a:t>
                      </a:r>
                    </a:p>
                    <a:p>
                      <a:pPr marL="425450" lvl="0" indent="-285750" rtl="0">
                        <a:lnSpc>
                          <a:spcPct val="100000"/>
                        </a:lnSpc>
                        <a:spcBef>
                          <a:spcPts val="0"/>
                        </a:spcBef>
                        <a:spcAft>
                          <a:spcPts val="600"/>
                        </a:spcAft>
                        <a:buClr>
                          <a:schemeClr val="dk2"/>
                        </a:buClr>
                        <a:buSzPct val="100000"/>
                        <a:buFont typeface="Arial" panose="020B0604020202020204" pitchFamily="34" charset="0"/>
                        <a:buChar char="•"/>
                      </a:pPr>
                      <a:r>
                        <a:rPr lang="en" dirty="0">
                          <a:solidFill>
                            <a:schemeClr val="dk2"/>
                          </a:solidFill>
                          <a:latin typeface="Oswald"/>
                          <a:ea typeface="Oswald"/>
                          <a:cs typeface="Oswald"/>
                          <a:sym typeface="Oswald"/>
                        </a:rPr>
                        <a:t>   Threatening</a:t>
                      </a:r>
                    </a:p>
                  </a:txBody>
                  <a:tcPr marL="91425" marR="91425" marT="91425" marB="91425">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solidFill>
                      <a:schemeClr val="lt1"/>
                    </a:solidFill>
                  </a:tcPr>
                </a:tc>
                <a:extLst>
                  <a:ext uri="{0D108BD9-81ED-4DB2-BD59-A6C34878D82A}">
                    <a16:rowId xmlns="" xmlns:a16="http://schemas.microsoft.com/office/drawing/2014/main" val="10000"/>
                  </a:ext>
                </a:extLst>
              </a:tr>
              <a:tr h="1976658">
                <a:tc>
                  <a:txBody>
                    <a:bodyPr/>
                    <a:lstStyle/>
                    <a:p>
                      <a:pPr lvl="0">
                        <a:spcBef>
                          <a:spcPts val="0"/>
                        </a:spcBef>
                        <a:spcAft>
                          <a:spcPts val="600"/>
                        </a:spcAft>
                        <a:buNone/>
                      </a:pPr>
                      <a:r>
                        <a:rPr lang="en" dirty="0">
                          <a:latin typeface="Oswald"/>
                          <a:ea typeface="Oswald"/>
                          <a:cs typeface="Oswald"/>
                          <a:sym typeface="Oswald"/>
                        </a:rPr>
                        <a:t>Relational</a:t>
                      </a:r>
                    </a:p>
                    <a:p>
                      <a:pPr lvl="0">
                        <a:spcBef>
                          <a:spcPts val="0"/>
                        </a:spcBef>
                        <a:spcAft>
                          <a:spcPts val="600"/>
                        </a:spcAft>
                        <a:buNone/>
                      </a:pPr>
                      <a:endParaRPr dirty="0">
                        <a:latin typeface="Oswald"/>
                        <a:ea typeface="Oswald"/>
                        <a:cs typeface="Oswald"/>
                        <a:sym typeface="Oswald"/>
                      </a:endParaRPr>
                    </a:p>
                    <a:p>
                      <a:pPr marL="457200" lvl="0" indent="-228600" rtl="0">
                        <a:lnSpc>
                          <a:spcPct val="115000"/>
                        </a:lnSpc>
                        <a:spcBef>
                          <a:spcPts val="0"/>
                        </a:spcBef>
                        <a:spcAft>
                          <a:spcPts val="600"/>
                        </a:spcAft>
                        <a:buClr>
                          <a:schemeClr val="dk2"/>
                        </a:buClr>
                        <a:buFont typeface="Oswald"/>
                        <a:buChar char="●"/>
                      </a:pPr>
                      <a:r>
                        <a:rPr lang="en" dirty="0">
                          <a:solidFill>
                            <a:schemeClr val="dk2"/>
                          </a:solidFill>
                          <a:latin typeface="Oswald"/>
                          <a:ea typeface="Oswald"/>
                          <a:cs typeface="Oswald"/>
                          <a:sym typeface="Oswald"/>
                        </a:rPr>
                        <a:t>Excluding someone</a:t>
                      </a:r>
                    </a:p>
                    <a:p>
                      <a:pPr marL="457200" lvl="0" indent="-228600" rtl="0">
                        <a:lnSpc>
                          <a:spcPct val="115000"/>
                        </a:lnSpc>
                        <a:spcBef>
                          <a:spcPts val="0"/>
                        </a:spcBef>
                        <a:spcAft>
                          <a:spcPts val="600"/>
                        </a:spcAft>
                        <a:buClr>
                          <a:schemeClr val="dk2"/>
                        </a:buClr>
                        <a:buFont typeface="Oswald"/>
                        <a:buChar char="●"/>
                      </a:pPr>
                      <a:r>
                        <a:rPr lang="en" dirty="0">
                          <a:solidFill>
                            <a:schemeClr val="dk2"/>
                          </a:solidFill>
                          <a:latin typeface="Oswald"/>
                          <a:ea typeface="Oswald"/>
                          <a:cs typeface="Oswald"/>
                          <a:sym typeface="Oswald"/>
                        </a:rPr>
                        <a:t>Refusing to talk to someone</a:t>
                      </a:r>
                    </a:p>
                    <a:p>
                      <a:pPr marL="457200" lvl="0" indent="-228600" rtl="0">
                        <a:lnSpc>
                          <a:spcPct val="115000"/>
                        </a:lnSpc>
                        <a:spcBef>
                          <a:spcPts val="0"/>
                        </a:spcBef>
                        <a:spcAft>
                          <a:spcPts val="600"/>
                        </a:spcAft>
                        <a:buClr>
                          <a:schemeClr val="dk2"/>
                        </a:buClr>
                        <a:buFont typeface="Oswald"/>
                        <a:buChar char="●"/>
                      </a:pPr>
                      <a:r>
                        <a:rPr lang="en" dirty="0">
                          <a:solidFill>
                            <a:schemeClr val="dk2"/>
                          </a:solidFill>
                          <a:latin typeface="Oswald"/>
                          <a:ea typeface="Oswald"/>
                          <a:cs typeface="Oswald"/>
                          <a:sym typeface="Oswald"/>
                        </a:rPr>
                        <a:t>Spreading lies and rumors</a:t>
                      </a:r>
                    </a:p>
                    <a:p>
                      <a:pPr marL="457200" lvl="0" indent="-228600" rtl="0">
                        <a:lnSpc>
                          <a:spcPct val="115000"/>
                        </a:lnSpc>
                        <a:spcBef>
                          <a:spcPts val="0"/>
                        </a:spcBef>
                        <a:spcAft>
                          <a:spcPts val="600"/>
                        </a:spcAft>
                        <a:buClr>
                          <a:schemeClr val="dk2"/>
                        </a:buClr>
                        <a:buFont typeface="Oswald"/>
                        <a:buChar char="●"/>
                      </a:pPr>
                      <a:r>
                        <a:rPr lang="en" dirty="0">
                          <a:solidFill>
                            <a:schemeClr val="dk2"/>
                          </a:solidFill>
                          <a:latin typeface="Oswald"/>
                          <a:ea typeface="Oswald"/>
                          <a:cs typeface="Oswald"/>
                          <a:sym typeface="Oswald"/>
                        </a:rPr>
                        <a:t>Making someone feel left out or rejected</a:t>
                      </a:r>
                    </a:p>
                  </a:txBody>
                  <a:tcPr marL="91425" marR="91425" marT="91425" marB="91425">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solidFill>
                      <a:schemeClr val="lt1"/>
                    </a:solidFill>
                  </a:tcPr>
                </a:tc>
                <a:tc>
                  <a:txBody>
                    <a:bodyPr/>
                    <a:lstStyle/>
                    <a:p>
                      <a:pPr lvl="0">
                        <a:spcBef>
                          <a:spcPts val="0"/>
                        </a:spcBef>
                        <a:buNone/>
                      </a:pPr>
                      <a:r>
                        <a:rPr lang="en" dirty="0">
                          <a:latin typeface="Oswald"/>
                          <a:ea typeface="Oswald"/>
                          <a:cs typeface="Oswald"/>
                          <a:sym typeface="Oswald"/>
                        </a:rPr>
                        <a:t>Cyber</a:t>
                      </a:r>
                    </a:p>
                    <a:p>
                      <a:pPr lvl="0">
                        <a:spcBef>
                          <a:spcPts val="0"/>
                        </a:spcBef>
                        <a:buNone/>
                      </a:pPr>
                      <a:endParaRPr dirty="0">
                        <a:latin typeface="Oswald"/>
                        <a:ea typeface="Oswald"/>
                        <a:cs typeface="Oswald"/>
                        <a:sym typeface="Oswald"/>
                      </a:endParaRPr>
                    </a:p>
                    <a:p>
                      <a:pPr lvl="0" rtl="0">
                        <a:lnSpc>
                          <a:spcPct val="115000"/>
                        </a:lnSpc>
                        <a:spcBef>
                          <a:spcPts val="0"/>
                        </a:spcBef>
                        <a:spcAft>
                          <a:spcPts val="1600"/>
                        </a:spcAft>
                        <a:buNone/>
                      </a:pPr>
                      <a:r>
                        <a:rPr lang="en" dirty="0">
                          <a:solidFill>
                            <a:schemeClr val="dk2"/>
                          </a:solidFill>
                          <a:latin typeface="Oswald"/>
                          <a:ea typeface="Oswald"/>
                          <a:cs typeface="Oswald"/>
                          <a:sym typeface="Oswald"/>
                        </a:rPr>
                        <a:t>Sending or posting harmful material on social media websites with the intent of being cruel and hurtful to someone</a:t>
                      </a:r>
                    </a:p>
                    <a:p>
                      <a:pPr lvl="0" rtl="0">
                        <a:lnSpc>
                          <a:spcPct val="115000"/>
                        </a:lnSpc>
                        <a:spcBef>
                          <a:spcPts val="0"/>
                        </a:spcBef>
                        <a:spcAft>
                          <a:spcPts val="1600"/>
                        </a:spcAft>
                        <a:buNone/>
                      </a:pPr>
                      <a:endParaRPr dirty="0">
                        <a:solidFill>
                          <a:schemeClr val="dk2"/>
                        </a:solidFill>
                        <a:latin typeface="Oswald"/>
                        <a:ea typeface="Oswald"/>
                        <a:cs typeface="Oswald"/>
                        <a:sym typeface="Oswald"/>
                      </a:endParaRPr>
                    </a:p>
                  </a:txBody>
                  <a:tcPr marL="91425" marR="91425" marT="91425" marB="91425">
                    <a:lnL w="76200" cap="flat" cmpd="sng">
                      <a:solidFill>
                        <a:srgbClr val="000000"/>
                      </a:solidFill>
                      <a:prstDash val="solid"/>
                      <a:round/>
                      <a:headEnd type="none" w="med" len="med"/>
                      <a:tailEnd type="none" w="med" len="med"/>
                    </a:lnL>
                    <a:lnR w="762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solidFill>
                      <a:schemeClr val="lt1"/>
                    </a:solidFill>
                  </a:tcPr>
                </a:tc>
                <a:extLst>
                  <a:ext uri="{0D108BD9-81ED-4DB2-BD59-A6C34878D82A}">
                    <a16:rowId xmlns="" xmlns:a16="http://schemas.microsoft.com/office/drawing/2014/main" val="10001"/>
                  </a:ext>
                </a:extLst>
              </a:tr>
            </a:tbl>
          </a:graphicData>
        </a:graphic>
      </p:graphicFrame>
      <p:pic>
        <p:nvPicPr>
          <p:cNvPr id="97" name="Shape 97"/>
          <p:cNvPicPr preferRelativeResize="0"/>
          <p:nvPr/>
        </p:nvPicPr>
        <p:blipFill>
          <a:blip r:embed="rId3">
            <a:alphaModFix/>
          </a:blip>
          <a:stretch>
            <a:fillRect/>
          </a:stretch>
        </p:blipFill>
        <p:spPr>
          <a:xfrm>
            <a:off x="6094820" y="1517715"/>
            <a:ext cx="1907975" cy="1058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1"/>
        <p:cNvGrpSpPr/>
        <p:nvPr/>
      </p:nvGrpSpPr>
      <p:grpSpPr>
        <a:xfrm>
          <a:off x="0" y="0"/>
          <a:ext cx="0" cy="0"/>
          <a:chOff x="0" y="0"/>
          <a:chExt cx="0" cy="0"/>
        </a:xfrm>
      </p:grpSpPr>
      <p:graphicFrame>
        <p:nvGraphicFramePr>
          <p:cNvPr id="102" name="Shape 102"/>
          <p:cNvGraphicFramePr/>
          <p:nvPr/>
        </p:nvGraphicFramePr>
        <p:xfrm>
          <a:off x="4690300" y="1252088"/>
          <a:ext cx="3648525" cy="3200280"/>
        </p:xfrm>
        <a:graphic>
          <a:graphicData uri="http://schemas.openxmlformats.org/drawingml/2006/table">
            <a:tbl>
              <a:tblPr>
                <a:noFill/>
                <a:tableStyleId>{5DBD34FC-A563-4AA9-8F42-0EBB447FECB9}</a:tableStyleId>
              </a:tblPr>
              <a:tblGrid>
                <a:gridCol w="3648525">
                  <a:extLst>
                    <a:ext uri="{9D8B030D-6E8A-4147-A177-3AD203B41FA5}">
                      <a16:colId xmlns="" xmlns:a16="http://schemas.microsoft.com/office/drawing/2014/main" val="20000"/>
                    </a:ext>
                  </a:extLst>
                </a:gridCol>
              </a:tblGrid>
              <a:tr h="399725">
                <a:tc>
                  <a:txBody>
                    <a:bodyPr/>
                    <a:lstStyle/>
                    <a:p>
                      <a:pPr lvl="0" algn="ctr">
                        <a:spcBef>
                          <a:spcPts val="0"/>
                        </a:spcBef>
                        <a:buNone/>
                      </a:pPr>
                      <a:r>
                        <a:rPr lang="en" sz="1800">
                          <a:latin typeface="Oswald"/>
                          <a:ea typeface="Oswald"/>
                          <a:cs typeface="Oswald"/>
                          <a:sym typeface="Oswald"/>
                        </a:rPr>
                        <a:t>TEASING</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extLst>
                  <a:ext uri="{0D108BD9-81ED-4DB2-BD59-A6C34878D82A}">
                    <a16:rowId xmlns="" xmlns:a16="http://schemas.microsoft.com/office/drawing/2014/main" val="10000"/>
                  </a:ext>
                </a:extLst>
              </a:tr>
              <a:tr h="399725">
                <a:tc>
                  <a:txBody>
                    <a:bodyPr/>
                    <a:lstStyle/>
                    <a:p>
                      <a:pPr lvl="0">
                        <a:spcBef>
                          <a:spcPts val="0"/>
                        </a:spcBef>
                        <a:buNone/>
                      </a:pPr>
                      <a:r>
                        <a:rPr lang="en" sz="1800">
                          <a:latin typeface="Oswald"/>
                          <a:ea typeface="Oswald"/>
                          <a:cs typeface="Oswald"/>
                          <a:sym typeface="Oswald"/>
                        </a:rPr>
                        <a:t>Often NOT intended to harm</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extLst>
                  <a:ext uri="{0D108BD9-81ED-4DB2-BD59-A6C34878D82A}">
                    <a16:rowId xmlns="" xmlns:a16="http://schemas.microsoft.com/office/drawing/2014/main" val="10001"/>
                  </a:ext>
                </a:extLst>
              </a:tr>
              <a:tr h="399725">
                <a:tc>
                  <a:txBody>
                    <a:bodyPr/>
                    <a:lstStyle/>
                    <a:p>
                      <a:pPr lvl="0">
                        <a:spcBef>
                          <a:spcPts val="0"/>
                        </a:spcBef>
                        <a:buNone/>
                      </a:pPr>
                      <a:r>
                        <a:rPr lang="en" sz="1800">
                          <a:latin typeface="Oswald"/>
                          <a:ea typeface="Oswald"/>
                          <a:cs typeface="Oswald"/>
                          <a:sym typeface="Oswald"/>
                        </a:rPr>
                        <a:t>May be isolated or repeated</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extLst>
                  <a:ext uri="{0D108BD9-81ED-4DB2-BD59-A6C34878D82A}">
                    <a16:rowId xmlns="" xmlns:a16="http://schemas.microsoft.com/office/drawing/2014/main" val="10002"/>
                  </a:ext>
                </a:extLst>
              </a:tr>
              <a:tr h="399725">
                <a:tc>
                  <a:txBody>
                    <a:bodyPr/>
                    <a:lstStyle/>
                    <a:p>
                      <a:pPr lvl="0">
                        <a:spcBef>
                          <a:spcPts val="0"/>
                        </a:spcBef>
                        <a:buNone/>
                      </a:pPr>
                      <a:r>
                        <a:rPr lang="en" sz="1800">
                          <a:latin typeface="Oswald"/>
                          <a:ea typeface="Oswald"/>
                          <a:cs typeface="Oswald"/>
                          <a:sym typeface="Oswald"/>
                        </a:rPr>
                        <a:t>Centered on a lack of awareness regarding potential outcomes</a:t>
                      </a:r>
                    </a:p>
                    <a:p>
                      <a:pPr marL="457200" lvl="0" indent="-342900">
                        <a:spcBef>
                          <a:spcPts val="0"/>
                        </a:spcBef>
                        <a:buSzPct val="100000"/>
                        <a:buFont typeface="Oswald"/>
                        <a:buChar char="●"/>
                      </a:pPr>
                      <a:r>
                        <a:rPr lang="en" sz="1800">
                          <a:latin typeface="Oswald"/>
                          <a:ea typeface="Oswald"/>
                          <a:cs typeface="Oswald"/>
                          <a:sym typeface="Oswald"/>
                        </a:rPr>
                        <a:t>Inappropriate conduct</a:t>
                      </a:r>
                    </a:p>
                    <a:p>
                      <a:pPr marL="457200" lvl="0" indent="-342900">
                        <a:spcBef>
                          <a:spcPts val="0"/>
                        </a:spcBef>
                        <a:buSzPct val="100000"/>
                        <a:buFont typeface="Oswald"/>
                        <a:buChar char="●"/>
                      </a:pPr>
                      <a:r>
                        <a:rPr lang="en" sz="1800">
                          <a:latin typeface="Oswald"/>
                          <a:ea typeface="Oswald"/>
                          <a:cs typeface="Oswald"/>
                          <a:sym typeface="Oswald"/>
                        </a:rPr>
                        <a:t>Hurt feelings, embarrassment</a:t>
                      </a:r>
                    </a:p>
                    <a:p>
                      <a:pPr marL="457200" lvl="0" indent="-342900">
                        <a:spcBef>
                          <a:spcPts val="0"/>
                        </a:spcBef>
                        <a:buSzPct val="100000"/>
                        <a:buFont typeface="Oswald"/>
                        <a:buChar char="●"/>
                      </a:pPr>
                      <a:r>
                        <a:rPr lang="en" sz="1800">
                          <a:latin typeface="Oswald"/>
                          <a:ea typeface="Oswald"/>
                          <a:cs typeface="Oswald"/>
                          <a:sym typeface="Oswald"/>
                        </a:rPr>
                        <a:t>Broken rules</a:t>
                      </a:r>
                    </a:p>
                    <a:p>
                      <a:pPr marL="457200" lvl="0" indent="-342900">
                        <a:spcBef>
                          <a:spcPts val="0"/>
                        </a:spcBef>
                        <a:buSzPct val="100000"/>
                        <a:buFont typeface="Oswald"/>
                        <a:buChar char="●"/>
                      </a:pPr>
                      <a:r>
                        <a:rPr lang="en" sz="1800">
                          <a:latin typeface="Oswald"/>
                          <a:ea typeface="Oswald"/>
                          <a:cs typeface="Oswald"/>
                          <a:sym typeface="Oswald"/>
                        </a:rPr>
                        <a:t>Potential consequences for self</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extLst>
                  <a:ext uri="{0D108BD9-81ED-4DB2-BD59-A6C34878D82A}">
                    <a16:rowId xmlns="" xmlns:a16="http://schemas.microsoft.com/office/drawing/2014/main" val="10003"/>
                  </a:ext>
                </a:extLst>
              </a:tr>
            </a:tbl>
          </a:graphicData>
        </a:graphic>
      </p:graphicFrame>
      <p:sp>
        <p:nvSpPr>
          <p:cNvPr id="103" name="Shape 103"/>
          <p:cNvSpPr txBox="1">
            <a:spLocks noGrp="1"/>
          </p:cNvSpPr>
          <p:nvPr>
            <p:ph type="title"/>
          </p:nvPr>
        </p:nvSpPr>
        <p:spPr>
          <a:xfrm>
            <a:off x="311700" y="474875"/>
            <a:ext cx="8520600" cy="572700"/>
          </a:xfrm>
          <a:prstGeom prst="rect">
            <a:avLst/>
          </a:prstGeom>
        </p:spPr>
        <p:txBody>
          <a:bodyPr wrap="square" lIns="91425" tIns="91425" rIns="91425" bIns="91425" anchor="t" anchorCtr="0">
            <a:noAutofit/>
          </a:bodyPr>
          <a:lstStyle/>
          <a:p>
            <a:pPr lvl="0">
              <a:spcBef>
                <a:spcPts val="0"/>
              </a:spcBef>
              <a:buNone/>
            </a:pPr>
            <a:r>
              <a:rPr lang="en"/>
              <a:t>Bullying vs. Teasing</a:t>
            </a:r>
          </a:p>
        </p:txBody>
      </p:sp>
      <p:graphicFrame>
        <p:nvGraphicFramePr>
          <p:cNvPr id="104" name="Shape 104"/>
          <p:cNvGraphicFramePr/>
          <p:nvPr/>
        </p:nvGraphicFramePr>
        <p:xfrm>
          <a:off x="1120550" y="1252100"/>
          <a:ext cx="2689750" cy="1371510"/>
        </p:xfrm>
        <a:graphic>
          <a:graphicData uri="http://schemas.openxmlformats.org/drawingml/2006/table">
            <a:tbl>
              <a:tblPr>
                <a:noFill/>
                <a:tableStyleId>{5DBD34FC-A563-4AA9-8F42-0EBB447FECB9}</a:tableStyleId>
              </a:tblPr>
              <a:tblGrid>
                <a:gridCol w="2689750">
                  <a:extLst>
                    <a:ext uri="{9D8B030D-6E8A-4147-A177-3AD203B41FA5}">
                      <a16:colId xmlns="" xmlns:a16="http://schemas.microsoft.com/office/drawing/2014/main" val="20000"/>
                    </a:ext>
                  </a:extLst>
                </a:gridCol>
              </a:tblGrid>
              <a:tr h="437350">
                <a:tc>
                  <a:txBody>
                    <a:bodyPr/>
                    <a:lstStyle/>
                    <a:p>
                      <a:pPr lvl="0" algn="ctr">
                        <a:spcBef>
                          <a:spcPts val="0"/>
                        </a:spcBef>
                        <a:buNone/>
                      </a:pPr>
                      <a:r>
                        <a:rPr lang="en" sz="1800">
                          <a:latin typeface="Oswald"/>
                          <a:ea typeface="Oswald"/>
                          <a:cs typeface="Oswald"/>
                          <a:sym typeface="Oswald"/>
                        </a:rPr>
                        <a:t>BULLYING</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extLst>
                  <a:ext uri="{0D108BD9-81ED-4DB2-BD59-A6C34878D82A}">
                    <a16:rowId xmlns="" xmlns:a16="http://schemas.microsoft.com/office/drawing/2014/main" val="10000"/>
                  </a:ext>
                </a:extLst>
              </a:tr>
              <a:tr h="437350">
                <a:tc>
                  <a:txBody>
                    <a:bodyPr/>
                    <a:lstStyle/>
                    <a:p>
                      <a:pPr lvl="0">
                        <a:spcBef>
                          <a:spcPts val="0"/>
                        </a:spcBef>
                        <a:buNone/>
                      </a:pPr>
                      <a:r>
                        <a:rPr lang="en" sz="1800">
                          <a:latin typeface="Oswald"/>
                          <a:ea typeface="Oswald"/>
                          <a:cs typeface="Oswald"/>
                          <a:sym typeface="Oswald"/>
                        </a:rPr>
                        <a:t>Always intended to harm</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extLst>
                  <a:ext uri="{0D108BD9-81ED-4DB2-BD59-A6C34878D82A}">
                    <a16:rowId xmlns="" xmlns:a16="http://schemas.microsoft.com/office/drawing/2014/main" val="10001"/>
                  </a:ext>
                </a:extLst>
              </a:tr>
              <a:tr h="437350">
                <a:tc>
                  <a:txBody>
                    <a:bodyPr/>
                    <a:lstStyle/>
                    <a:p>
                      <a:pPr lvl="0">
                        <a:spcBef>
                          <a:spcPts val="0"/>
                        </a:spcBef>
                        <a:buNone/>
                      </a:pPr>
                      <a:r>
                        <a:rPr lang="en" sz="1800">
                          <a:latin typeface="Oswald"/>
                          <a:ea typeface="Oswald"/>
                          <a:cs typeface="Oswald"/>
                          <a:sym typeface="Oswald"/>
                        </a:rPr>
                        <a:t>Typically repeated</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lt1"/>
                    </a:solidFill>
                  </a:tcPr>
                </a:tc>
                <a:extLst>
                  <a:ext uri="{0D108BD9-81ED-4DB2-BD59-A6C34878D82A}">
                    <a16:rowId xmlns="" xmlns:a16="http://schemas.microsoft.com/office/drawing/2014/main" val="10002"/>
                  </a:ext>
                </a:extLst>
              </a:tr>
            </a:tbl>
          </a:graphicData>
        </a:graphic>
      </p:graphicFrame>
      <p:sp>
        <p:nvSpPr>
          <p:cNvPr id="105" name="Shape 105"/>
          <p:cNvSpPr/>
          <p:nvPr/>
        </p:nvSpPr>
        <p:spPr>
          <a:xfrm rot="-922503">
            <a:off x="1204207" y="2803501"/>
            <a:ext cx="3715328" cy="1881127"/>
          </a:xfrm>
          <a:prstGeom prst="irregularSeal1">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dirty="0">
                <a:latin typeface="Oswald"/>
                <a:ea typeface="Oswald"/>
                <a:cs typeface="Oswald"/>
                <a:sym typeface="Oswald"/>
              </a:rPr>
              <a:t>If teasing is repeated over time, then it may become bullying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Effects of Bullying</a:t>
            </a:r>
          </a:p>
        </p:txBody>
      </p:sp>
      <p:sp>
        <p:nvSpPr>
          <p:cNvPr id="111" name="Shape 111"/>
          <p:cNvSpPr txBox="1">
            <a:spLocks noGrp="1"/>
          </p:cNvSpPr>
          <p:nvPr>
            <p:ph type="body" idx="1"/>
          </p:nvPr>
        </p:nvSpPr>
        <p:spPr>
          <a:xfrm>
            <a:off x="311700" y="1193875"/>
            <a:ext cx="8520600" cy="3700800"/>
          </a:xfrm>
          <a:prstGeom prst="rect">
            <a:avLst/>
          </a:prstGeom>
        </p:spPr>
        <p:txBody>
          <a:bodyPr wrap="square" lIns="91425" tIns="91425" rIns="91425" bIns="91425" anchor="t" anchorCtr="0">
            <a:noAutofit/>
          </a:bodyPr>
          <a:lstStyle/>
          <a:p>
            <a:pPr lvl="0" rtl="0">
              <a:spcBef>
                <a:spcPts val="0"/>
              </a:spcBef>
              <a:buNone/>
            </a:pPr>
            <a:r>
              <a:rPr lang="en" sz="1800">
                <a:highlight>
                  <a:srgbClr val="FFFFFF"/>
                </a:highlight>
                <a:latin typeface="Oswald"/>
                <a:ea typeface="Oswald"/>
                <a:cs typeface="Oswald"/>
                <a:sym typeface="Oswald"/>
              </a:rPr>
              <a:t>Bullying can affect everyone—those who are bullied, those who bully, and those who witness bullying. Bullying is linked to many negative outcomes including impacts on mental health, substance use, and suicide.</a:t>
            </a:r>
          </a:p>
          <a:p>
            <a:pPr lvl="0" rtl="0">
              <a:spcBef>
                <a:spcPts val="0"/>
              </a:spcBef>
              <a:buNone/>
            </a:pPr>
            <a:r>
              <a:rPr lang="en" sz="1800">
                <a:highlight>
                  <a:srgbClr val="FFFFFF"/>
                </a:highlight>
                <a:latin typeface="Oswald"/>
                <a:ea typeface="Oswald"/>
                <a:cs typeface="Oswald"/>
                <a:sym typeface="Oswald"/>
              </a:rPr>
              <a:t> Kids who are bullied are more likely to experience:</a:t>
            </a:r>
          </a:p>
          <a:p>
            <a:pPr marL="457200" lvl="0" indent="-342900" rtl="0">
              <a:spcBef>
                <a:spcPts val="0"/>
              </a:spcBef>
              <a:spcAft>
                <a:spcPts val="0"/>
              </a:spcAft>
              <a:buSzPct val="100000"/>
              <a:buFont typeface="Oswald"/>
            </a:pPr>
            <a:r>
              <a:rPr lang="en" sz="1800">
                <a:highlight>
                  <a:srgbClr val="FFFFFF"/>
                </a:highlight>
                <a:latin typeface="Oswald"/>
                <a:ea typeface="Oswald"/>
                <a:cs typeface="Oswald"/>
                <a:sym typeface="Oswald"/>
              </a:rPr>
              <a:t>Depression and anxiety, increased feelings of sadness and loneliness, changes in sleep and eating patterns, and loss of interest in activities they used to enjoy. These issues may persist into adulthood.</a:t>
            </a:r>
          </a:p>
          <a:p>
            <a:pPr marL="457200" lvl="0" indent="-342900" rtl="0">
              <a:spcBef>
                <a:spcPts val="0"/>
              </a:spcBef>
              <a:spcAft>
                <a:spcPts val="0"/>
              </a:spcAft>
              <a:buSzPct val="100000"/>
              <a:buFont typeface="Oswald"/>
            </a:pPr>
            <a:r>
              <a:rPr lang="en" sz="1800">
                <a:highlight>
                  <a:srgbClr val="FFFFFF"/>
                </a:highlight>
                <a:latin typeface="Oswald"/>
                <a:ea typeface="Oswald"/>
                <a:cs typeface="Oswald"/>
                <a:sym typeface="Oswald"/>
              </a:rPr>
              <a:t>Health complaints</a:t>
            </a:r>
          </a:p>
          <a:p>
            <a:pPr marL="457200" lvl="0" indent="-342900" rtl="0">
              <a:spcBef>
                <a:spcPts val="0"/>
              </a:spcBef>
              <a:spcAft>
                <a:spcPts val="0"/>
              </a:spcAft>
              <a:buSzPct val="100000"/>
              <a:buFont typeface="Oswald"/>
            </a:pPr>
            <a:r>
              <a:rPr lang="en" sz="1800">
                <a:highlight>
                  <a:srgbClr val="FFFFFF"/>
                </a:highlight>
                <a:latin typeface="Oswald"/>
                <a:ea typeface="Oswald"/>
                <a:cs typeface="Oswald"/>
                <a:sym typeface="Oswald"/>
              </a:rPr>
              <a:t>Decreased academic achievement—GPA and standardized test scores—and school participation. They are more likely to miss, skip, or drop out of school.</a:t>
            </a:r>
          </a:p>
          <a:p>
            <a:pPr lvl="0">
              <a:spcBef>
                <a:spcPts val="0"/>
              </a:spcBef>
              <a:buNone/>
            </a:pPr>
            <a:endParaRPr sz="1800">
              <a:highlight>
                <a:srgbClr val="FFFFFF"/>
              </a:highlight>
              <a:latin typeface="Arial"/>
              <a:ea typeface="Arial"/>
              <a:cs typeface="Arial"/>
              <a:sym typeface="Arial"/>
            </a:endParaRPr>
          </a:p>
        </p:txBody>
      </p:sp>
      <p:pic>
        <p:nvPicPr>
          <p:cNvPr id="112" name="Shape 112"/>
          <p:cNvPicPr preferRelativeResize="0"/>
          <p:nvPr/>
        </p:nvPicPr>
        <p:blipFill>
          <a:blip r:embed="rId3">
            <a:alphaModFix/>
          </a:blip>
          <a:stretch>
            <a:fillRect/>
          </a:stretch>
        </p:blipFill>
        <p:spPr>
          <a:xfrm>
            <a:off x="7334250" y="175263"/>
            <a:ext cx="1112225" cy="1112225"/>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1366</Words>
  <Application>Microsoft Office PowerPoint</Application>
  <PresentationFormat>On-screen Show (16:9)</PresentationFormat>
  <Paragraphs>143</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Comic Sans MS</vt:lpstr>
      <vt:lpstr>Oswald</vt:lpstr>
      <vt:lpstr>Playfair Display</vt:lpstr>
      <vt:lpstr>Merriweather</vt:lpstr>
      <vt:lpstr>Montserrat</vt:lpstr>
      <vt:lpstr>Pop</vt:lpstr>
      <vt:lpstr>Stand Up, Speak Out</vt:lpstr>
      <vt:lpstr>PowerPoint Presentation</vt:lpstr>
      <vt:lpstr>What is Bullying?</vt:lpstr>
      <vt:lpstr>What are Everyday Disagreements?</vt:lpstr>
      <vt:lpstr>Distinguishing Between Disagreements &amp; Bullying: R-I-P</vt:lpstr>
      <vt:lpstr>PowerPoint Presentation</vt:lpstr>
      <vt:lpstr>Types of Bullying &amp; Examples</vt:lpstr>
      <vt:lpstr>Bullying vs. Teasing</vt:lpstr>
      <vt:lpstr>Effects of Bullying</vt:lpstr>
      <vt:lpstr>More on Effects of Bullying</vt:lpstr>
      <vt:lpstr>FACTS</vt:lpstr>
      <vt:lpstr>PowerPoint Presentation</vt:lpstr>
      <vt:lpstr>What the Research Says About Kids Who Bully</vt:lpstr>
      <vt:lpstr>Strategies</vt:lpstr>
      <vt:lpstr>Warning Signs</vt:lpstr>
      <vt:lpstr>What Families Can Do</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Up, Speak Out</dc:title>
  <dc:creator>Cindy Kaiser</dc:creator>
  <cp:lastModifiedBy>Courtney Thaler</cp:lastModifiedBy>
  <cp:revision>8</cp:revision>
  <dcterms:modified xsi:type="dcterms:W3CDTF">2017-11-08T15:33:40Z</dcterms:modified>
</cp:coreProperties>
</file>