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Crimson Text" pitchFamily="2" charset="0"/>
      <p:regular r:id="rId28"/>
      <p:bold r:id="rId29"/>
      <p:italic r:id="rId30"/>
      <p:boldItalic r:id="rId31"/>
    </p:embeddedFont>
    <p:embeddedFont>
      <p:font typeface="Crimson Text SemiBold" pitchFamily="2" charset="0"/>
      <p:regular r:id="rId32"/>
      <p:bold r:id="rId33"/>
      <p:italic r:id="rId34"/>
      <p:boldItalic r:id="rId35"/>
    </p:embeddedFont>
    <p:embeddedFont>
      <p:font typeface="Merriweather Sans" pitchFamily="2" charset="77"/>
      <p:regular r:id="rId36"/>
      <p:bold r:id="rId37"/>
      <p:italic r:id="rId38"/>
      <p:boldItalic r:id="rId39"/>
    </p:embeddedFont>
    <p:embeddedFont>
      <p:font typeface="Montserrat" pitchFamily="2" charset="77"/>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
          <p15:clr>
            <a:srgbClr val="9AA0A6"/>
          </p15:clr>
        </p15:guide>
        <p15:guide id="2" orient="horz" pos="60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1633"/>
  </p:normalViewPr>
  <p:slideViewPr>
    <p:cSldViewPr snapToGrid="0">
      <p:cViewPr varScale="1">
        <p:scale>
          <a:sx n="120" d="100"/>
          <a:sy n="120" d="100"/>
        </p:scale>
        <p:origin x="1944" y="168"/>
      </p:cViewPr>
      <p:guideLst>
        <p:guide pos="576"/>
        <p:guide orient="horz" pos="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26136bc215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26136bc21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a:p>
          <a:p>
            <a:pPr marL="0" lvl="0" indent="0" algn="l" rtl="0">
              <a:spcBef>
                <a:spcPts val="0"/>
              </a:spcBef>
              <a:spcAft>
                <a:spcPts val="0"/>
              </a:spcAft>
              <a:buNone/>
            </a:pPr>
            <a:endParaRPr sz="1600"/>
          </a:p>
          <a:p>
            <a:pPr marL="0" lvl="0" indent="0" algn="l" rtl="0">
              <a:lnSpc>
                <a:spcPct val="115000"/>
              </a:lnSpc>
              <a:spcBef>
                <a:spcPts val="0"/>
              </a:spcBef>
              <a:spcAft>
                <a:spcPts val="0"/>
              </a:spcAft>
              <a:buClr>
                <a:schemeClr val="dk1"/>
              </a:buClr>
              <a:buSzPts val="1100"/>
              <a:buFont typeface="Arial"/>
              <a:buNone/>
            </a:pPr>
            <a:endParaRPr sz="1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572f06035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572f06035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b="1" dirty="0">
              <a:solidFill>
                <a:schemeClr val="dk1"/>
              </a:solidFill>
            </a:endParaRPr>
          </a:p>
          <a:p>
            <a:pPr marL="0" lvl="0" indent="0" algn="l" rtl="0">
              <a:lnSpc>
                <a:spcPct val="115000"/>
              </a:lnSpc>
              <a:spcBef>
                <a:spcPts val="800"/>
              </a:spcBef>
              <a:spcAft>
                <a:spcPts val="0"/>
              </a:spcAft>
              <a:buNone/>
            </a:pPr>
            <a:endParaRPr sz="1600" b="1" dirty="0">
              <a:solidFill>
                <a:schemeClr val="dk1"/>
              </a:solidFill>
            </a:endParaRPr>
          </a:p>
          <a:p>
            <a:pPr marL="0" lvl="0" indent="0" algn="l" rtl="0">
              <a:lnSpc>
                <a:spcPct val="115000"/>
              </a:lnSpc>
              <a:spcBef>
                <a:spcPts val="800"/>
              </a:spcBef>
              <a:spcAft>
                <a:spcPts val="0"/>
              </a:spcAft>
              <a:buNone/>
            </a:pPr>
            <a:r>
              <a:rPr lang="en-US" sz="1600" b="1" dirty="0">
                <a:solidFill>
                  <a:schemeClr val="dk1"/>
                </a:solidFill>
              </a:rPr>
              <a:t>In the area of LIFELONG LEARNING</a:t>
            </a:r>
            <a:endParaRPr sz="1600" b="1" dirty="0">
              <a:solidFill>
                <a:schemeClr val="dk1"/>
              </a:solidFill>
            </a:endParaRPr>
          </a:p>
          <a:p>
            <a:pPr marL="457200" lvl="0" indent="-330200" algn="l" rtl="0">
              <a:lnSpc>
                <a:spcPct val="115000"/>
              </a:lnSpc>
              <a:spcBef>
                <a:spcPts val="800"/>
              </a:spcBef>
              <a:spcAft>
                <a:spcPts val="0"/>
              </a:spcAft>
              <a:buClr>
                <a:schemeClr val="dk1"/>
              </a:buClr>
              <a:buSzPts val="1600"/>
              <a:buChar char="●"/>
            </a:pPr>
            <a:r>
              <a:rPr lang="en-US" sz="1600" dirty="0">
                <a:solidFill>
                  <a:schemeClr val="dk1"/>
                </a:solidFill>
              </a:rPr>
              <a:t>Osseo Senior High School hosted an Art and Music Career Panel. Students had the opportunity to talk to artists and musicians such as a sculptor, piano teacher and author and ask them questions about their professions, typical day, challenges and skills they find useful in their jobs.</a:t>
            </a:r>
            <a:endParaRPr sz="1600"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addb609e36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addb609e36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Weaver Lake: A Science, Math &amp; Technology School hosted a STEM in Action Night for students to showcase projects that they have been working on this school year to their parents and caregivers. </a:t>
            </a:r>
            <a:endParaRPr sz="1600" dirty="0"/>
          </a:p>
          <a:p>
            <a:pPr marL="457200" lvl="0" indent="-330200" algn="l" rtl="0">
              <a:spcBef>
                <a:spcPts val="0"/>
              </a:spcBef>
              <a:spcAft>
                <a:spcPts val="0"/>
              </a:spcAft>
              <a:buSzPts val="1600"/>
              <a:buChar char="●"/>
            </a:pPr>
            <a:r>
              <a:rPr lang="en-US" sz="1600" dirty="0"/>
              <a:t>Scholars have been working on special first value added projects based on what grade level they’re in. At the event, students and their parents/caregivers went from classroom to classroom, looking at other student’s projects and seeing what lessons they’ve been learning and what tools they’ve used.</a:t>
            </a:r>
            <a:endParaRPr sz="16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addb609e3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addb609e3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Birch Grove School For The Arts hosted a Family Arts Night. Scholars and their families were invited to visit the school for fun arts activities. </a:t>
            </a:r>
            <a:endParaRPr sz="1600" dirty="0"/>
          </a:p>
          <a:p>
            <a:pPr marL="457200" lvl="0" indent="-330200" algn="l" rtl="0">
              <a:spcBef>
                <a:spcPts val="0"/>
              </a:spcBef>
              <a:spcAft>
                <a:spcPts val="0"/>
              </a:spcAft>
              <a:buSzPts val="1600"/>
              <a:buChar char="●"/>
            </a:pPr>
            <a:r>
              <a:rPr lang="en-US" sz="1600" dirty="0"/>
              <a:t>Parents and caregivers moved from classroom to classroom, participating in creative activities that their students do each day.</a:t>
            </a:r>
            <a:endParaRPr sz="16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addb609e36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addb609e36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Students at Fair Oaks Elementary School have been celebrating and learning about Hmong New Year. </a:t>
            </a:r>
            <a:r>
              <a:rPr lang="en-US" sz="1600" dirty="0" err="1"/>
              <a:t>Halee</a:t>
            </a:r>
            <a:r>
              <a:rPr lang="en-US" sz="1600" dirty="0"/>
              <a:t> Vang, a teacher at Fair Oaks, has been leading lessons about Hmong New Year in the classroom. Students had the opportunity to enjoy egg rolls and sticky rice during the presentation.</a:t>
            </a:r>
            <a:endParaRPr sz="16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addb609e3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addb609e3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Students in social studies classes at Park Center and Osseo Senior High Schools participated in a civics lesson with one of their U.S. Representatives. Students learned about who represents them in local, state and national offices, and how the branches of government work.</a:t>
            </a:r>
            <a:endParaRPr sz="16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addb609e3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addb609e3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Although there may be snow on the ground, it hasn’t stopped the kindergarteners at Rush Creek Elementary School from celebrating the fall season with a fall festival. Students engaged in many fall-themed activities throughout the morning of the festival – in their classrooms, hallways and cafeteria.</a:t>
            </a:r>
            <a:endParaRPr sz="16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addb609e36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addb609e36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At </a:t>
            </a:r>
            <a:r>
              <a:rPr lang="en-US" sz="1600" dirty="0" err="1"/>
              <a:t>Edinbrook</a:t>
            </a:r>
            <a:r>
              <a:rPr lang="en-US" sz="1600" dirty="0"/>
              <a:t> Elementary School, third graders recently performed their fall music program for their fellow classmates in other grades, teachers, and parents and caregivers. It was the school’s first live music performance since 2019. </a:t>
            </a:r>
            <a:endParaRPr sz="1600" dirty="0"/>
          </a:p>
          <a:p>
            <a:pPr marL="457200" lvl="0" indent="-330200" algn="l" rtl="0">
              <a:spcBef>
                <a:spcPts val="0"/>
              </a:spcBef>
              <a:spcAft>
                <a:spcPts val="0"/>
              </a:spcAft>
              <a:buSzPts val="1600"/>
              <a:buChar char="●"/>
            </a:pPr>
            <a:r>
              <a:rPr lang="en-US" sz="1600" dirty="0">
                <a:solidFill>
                  <a:schemeClr val="dk1"/>
                </a:solidFill>
              </a:rPr>
              <a:t>Denise Martineau (Martin-O), music specialist at </a:t>
            </a:r>
            <a:r>
              <a:rPr lang="en-US" sz="1600" dirty="0" err="1">
                <a:solidFill>
                  <a:schemeClr val="dk1"/>
                </a:solidFill>
              </a:rPr>
              <a:t>Edinbrook</a:t>
            </a:r>
            <a:r>
              <a:rPr lang="en-US" sz="1600" dirty="0">
                <a:solidFill>
                  <a:schemeClr val="dk1"/>
                </a:solidFill>
              </a:rPr>
              <a:t> Elementary School, said, </a:t>
            </a:r>
            <a:r>
              <a:rPr lang="en-US" sz="1600" dirty="0"/>
              <a:t>“It was so fun preparing for this concert with the many different types of music, and seeing the smile on the kids’ faces when they learn something new.”</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471b532043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471b532043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600" b="1" dirty="0">
              <a:solidFill>
                <a:schemeClr val="dk1"/>
              </a:solidFill>
            </a:endParaRPr>
          </a:p>
          <a:p>
            <a:pPr marL="0" lvl="0" indent="0" algn="l" rtl="0">
              <a:lnSpc>
                <a:spcPct val="115000"/>
              </a:lnSpc>
              <a:spcBef>
                <a:spcPts val="800"/>
              </a:spcBef>
              <a:spcAft>
                <a:spcPts val="0"/>
              </a:spcAft>
              <a:buClr>
                <a:schemeClr val="dk1"/>
              </a:buClr>
              <a:buSzPts val="1100"/>
              <a:buFont typeface="Arial"/>
              <a:buNone/>
            </a:pPr>
            <a:endParaRPr sz="1600" b="1" dirty="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600" b="1" dirty="0">
                <a:solidFill>
                  <a:schemeClr val="dk1"/>
                </a:solidFill>
              </a:rPr>
              <a:t>In the area of MISSION-DRIVEN EMPLOYEES</a:t>
            </a:r>
            <a:endParaRPr sz="1600" b="1" dirty="0">
              <a:solidFill>
                <a:schemeClr val="dk1"/>
              </a:solidFill>
            </a:endParaRPr>
          </a:p>
          <a:p>
            <a:pPr marL="457200" lvl="0" indent="-330200" algn="l" rtl="0">
              <a:lnSpc>
                <a:spcPct val="115000"/>
              </a:lnSpc>
              <a:spcBef>
                <a:spcPts val="800"/>
              </a:spcBef>
              <a:spcAft>
                <a:spcPts val="0"/>
              </a:spcAft>
              <a:buClr>
                <a:schemeClr val="dk1"/>
              </a:buClr>
              <a:buSzPts val="1600"/>
              <a:buChar char="●"/>
            </a:pPr>
            <a:r>
              <a:rPr lang="en-US" sz="1600" dirty="0">
                <a:solidFill>
                  <a:schemeClr val="dk1"/>
                </a:solidFill>
              </a:rPr>
              <a:t>Members of our Human Resources team recently visited substitutes in every building across the district to thank them for all that they do for our students! The substitutes, including teachers, ESPs, RN/LPN, school nutrition and </a:t>
            </a:r>
            <a:r>
              <a:rPr lang="en-US" sz="1600" dirty="0" err="1">
                <a:solidFill>
                  <a:schemeClr val="dk1"/>
                </a:solidFill>
              </a:rPr>
              <a:t>Kidstop</a:t>
            </a:r>
            <a:r>
              <a:rPr lang="en-US" sz="1600" dirty="0">
                <a:solidFill>
                  <a:schemeClr val="dk1"/>
                </a:solidFill>
              </a:rPr>
              <a:t> substitutes, received a gift of popcorn and a coffee mug, and were recognized for their dedication and hard work in supporting our students and staff. </a:t>
            </a:r>
            <a:endParaRPr sz="1600" dirty="0">
              <a:solidFill>
                <a:schemeClr val="dk1"/>
              </a:solidFill>
            </a:endParaRPr>
          </a:p>
          <a:p>
            <a:pPr marL="457200" lvl="0" indent="-330200" algn="l" rtl="0">
              <a:lnSpc>
                <a:spcPct val="115000"/>
              </a:lnSpc>
              <a:spcBef>
                <a:spcPts val="0"/>
              </a:spcBef>
              <a:spcAft>
                <a:spcPts val="0"/>
              </a:spcAft>
              <a:buClr>
                <a:schemeClr val="dk1"/>
              </a:buClr>
              <a:buSzPts val="1600"/>
              <a:buChar char="●"/>
            </a:pPr>
            <a:r>
              <a:rPr lang="en-US" sz="1600" dirty="0">
                <a:solidFill>
                  <a:schemeClr val="dk1"/>
                </a:solidFill>
              </a:rPr>
              <a:t>Interested in becoming a substitute? Check out our current job openings at district279.org/careers.</a:t>
            </a:r>
            <a:endParaRPr sz="1600" dirty="0">
              <a:solidFill>
                <a:schemeClr val="dk1"/>
              </a:solidFill>
            </a:endParaRPr>
          </a:p>
          <a:p>
            <a:pPr marL="0" lvl="0" indent="0" algn="l" rtl="0">
              <a:lnSpc>
                <a:spcPct val="115000"/>
              </a:lnSpc>
              <a:spcBef>
                <a:spcPts val="800"/>
              </a:spcBef>
              <a:spcAft>
                <a:spcPts val="800"/>
              </a:spcAft>
              <a:buNone/>
            </a:pPr>
            <a:endParaRPr sz="1600" dirty="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addb609e3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addb609e3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Osseo ESPs recently completed their annual community service project. For the fifth year, they provided snack bags to houseless scholars to use during winter break. The bags include cereal, oatmeal, soup, hot chocolate, fruit snacks, granola bars, macaroni and cheese, trail mix, beef sticks, applesauce, fruit cup, pudding, cheese and crackers, juice box, and more.</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They stuffed 277 bags that will be distributed to the school social workers across the district. Thank you for what you do to support our scholars!</a:t>
            </a:r>
            <a:endParaRPr sz="16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1e95c1e76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1e95c1e7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600" b="1">
                <a:solidFill>
                  <a:schemeClr val="dk1"/>
                </a:solidFill>
              </a:rPr>
              <a:t>CORY </a:t>
            </a:r>
            <a:endParaRPr sz="1600" b="1">
              <a:solidFill>
                <a:schemeClr val="dk1"/>
              </a:solidFill>
            </a:endParaRPr>
          </a:p>
          <a:p>
            <a:pPr marL="0" lvl="0" indent="0" algn="l" rtl="0">
              <a:spcBef>
                <a:spcPts val="0"/>
              </a:spcBef>
              <a:spcAft>
                <a:spcPts val="0"/>
              </a:spcAft>
              <a:buClr>
                <a:schemeClr val="dk1"/>
              </a:buClr>
              <a:buSzPts val="1100"/>
              <a:buFont typeface="Arial"/>
              <a:buNone/>
            </a:pPr>
            <a:endParaRPr sz="1600" dirty="0">
              <a:solidFill>
                <a:schemeClr val="dk1"/>
              </a:solidFill>
            </a:endParaRPr>
          </a:p>
          <a:p>
            <a:pPr marL="0" lvl="0" indent="0" algn="l" rtl="0">
              <a:spcBef>
                <a:spcPts val="0"/>
              </a:spcBef>
              <a:spcAft>
                <a:spcPts val="0"/>
              </a:spcAft>
              <a:buClr>
                <a:schemeClr val="dk1"/>
              </a:buClr>
              <a:buSzPts val="1100"/>
              <a:buFont typeface="Arial"/>
              <a:buNone/>
            </a:pPr>
            <a:r>
              <a:rPr lang="en-US" sz="1600" dirty="0">
                <a:solidFill>
                  <a:schemeClr val="dk1"/>
                </a:solidFill>
              </a:rPr>
              <a:t>Lastly, I have a few reminders regarding our district calendar and events:</a:t>
            </a:r>
            <a:endParaRPr sz="1600" dirty="0">
              <a:solidFill>
                <a:schemeClr val="dk1"/>
              </a:solidFill>
            </a:endParaRPr>
          </a:p>
          <a:p>
            <a:pPr marL="457200" lvl="0" indent="-330200" algn="l" rtl="0">
              <a:spcBef>
                <a:spcPts val="0"/>
              </a:spcBef>
              <a:spcAft>
                <a:spcPts val="0"/>
              </a:spcAft>
              <a:buClr>
                <a:schemeClr val="dk1"/>
              </a:buClr>
              <a:buSzPts val="1600"/>
              <a:buChar char="●"/>
            </a:pPr>
            <a:r>
              <a:rPr lang="en-US" sz="1600" dirty="0">
                <a:solidFill>
                  <a:schemeClr val="dk1"/>
                </a:solidFill>
              </a:rPr>
              <a:t>Deadlines for 2023-24 enrollment options are already upon us! The first magnet school lottery priority application deadline is on December 31st. For more information about our magnet schools, visit district279.org/magnet</a:t>
            </a:r>
            <a:endParaRPr sz="1600" dirty="0">
              <a:solidFill>
                <a:schemeClr val="dk1"/>
              </a:solidFill>
            </a:endParaRPr>
          </a:p>
          <a:p>
            <a:pPr marL="457200" lvl="0" indent="-330200" algn="l" rtl="0">
              <a:spcBef>
                <a:spcPts val="0"/>
              </a:spcBef>
              <a:spcAft>
                <a:spcPts val="0"/>
              </a:spcAft>
              <a:buClr>
                <a:schemeClr val="dk1"/>
              </a:buClr>
              <a:buSzPts val="1600"/>
              <a:buChar char="●"/>
            </a:pPr>
            <a:r>
              <a:rPr lang="en-US" sz="1600" dirty="0">
                <a:solidFill>
                  <a:schemeClr val="dk1"/>
                </a:solidFill>
              </a:rPr>
              <a:t>279Online, a kindergarten through grade 12 online school, is also an option for students throughout the state. More information can be found at district279.org/279online.</a:t>
            </a:r>
            <a:endParaRPr sz="1600" dirty="0">
              <a:solidFill>
                <a:schemeClr val="dk1"/>
              </a:solidFill>
            </a:endParaRPr>
          </a:p>
          <a:p>
            <a:pPr marL="457200" lvl="0" indent="-330200" algn="l" rtl="0">
              <a:spcBef>
                <a:spcPts val="0"/>
              </a:spcBef>
              <a:spcAft>
                <a:spcPts val="0"/>
              </a:spcAft>
              <a:buClr>
                <a:schemeClr val="dk1"/>
              </a:buClr>
              <a:buSzPts val="1600"/>
              <a:buChar char="●"/>
            </a:pPr>
            <a:r>
              <a:rPr lang="en-US" sz="1600" dirty="0">
                <a:solidFill>
                  <a:schemeClr val="dk1"/>
                </a:solidFill>
              </a:rPr>
              <a:t>Thank you! </a:t>
            </a:r>
            <a:endParaRPr sz="1600" dirty="0">
              <a:solidFill>
                <a:schemeClr val="dk1"/>
              </a:solidFill>
            </a:endParaRPr>
          </a:p>
          <a:p>
            <a:pPr marL="457200" lvl="0" indent="-330200" algn="l" rtl="0">
              <a:spcBef>
                <a:spcPts val="0"/>
              </a:spcBef>
              <a:spcAft>
                <a:spcPts val="0"/>
              </a:spcAft>
              <a:buClr>
                <a:schemeClr val="dk1"/>
              </a:buClr>
              <a:buSzPts val="1600"/>
              <a:buChar char="●"/>
            </a:pPr>
            <a:r>
              <a:rPr lang="en-US" sz="1600" dirty="0">
                <a:solidFill>
                  <a:schemeClr val="dk1"/>
                </a:solidFill>
              </a:rPr>
              <a:t>Chair Dawson-Walton, that concludes my Superintendent’s Report for this evening. </a:t>
            </a:r>
            <a:endParaRPr sz="1600" dirty="0">
              <a:solidFill>
                <a:schemeClr val="dk1"/>
              </a:solidFill>
            </a:endParaRPr>
          </a:p>
          <a:p>
            <a:pPr marL="0" lvl="0" indent="0" algn="l" rtl="0">
              <a:spcBef>
                <a:spcPts val="0"/>
              </a:spcBef>
              <a:spcAft>
                <a:spcPts val="0"/>
              </a:spcAft>
              <a:buClr>
                <a:schemeClr val="dk1"/>
              </a:buClr>
              <a:buSzPts val="1100"/>
              <a:buFont typeface="Arial"/>
              <a:buNone/>
            </a:pPr>
            <a:endParaRPr sz="1600" dirty="0">
              <a:solidFill>
                <a:schemeClr val="dk1"/>
              </a:solidFill>
            </a:endParaRPr>
          </a:p>
          <a:p>
            <a:pPr marL="0" lvl="0" indent="0" algn="l" rtl="0">
              <a:spcBef>
                <a:spcPts val="600"/>
              </a:spcBef>
              <a:spcAft>
                <a:spcPts val="0"/>
              </a:spcAft>
              <a:buClr>
                <a:schemeClr val="dk1"/>
              </a:buClr>
              <a:buSzPts val="1100"/>
              <a:buFont typeface="Arial"/>
              <a:buNone/>
            </a:pPr>
            <a:endParaRPr sz="1600" b="1" dirty="0">
              <a:solidFill>
                <a:schemeClr val="dk1"/>
              </a:solidFill>
            </a:endParaRPr>
          </a:p>
          <a:p>
            <a:pPr marL="0" lvl="0" indent="0" algn="l" rtl="0">
              <a:spcBef>
                <a:spcPts val="600"/>
              </a:spcBef>
              <a:spcAft>
                <a:spcPts val="600"/>
              </a:spcAft>
              <a:buNone/>
            </a:pPr>
            <a:endParaRPr sz="1600"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ea27627d62_1_1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ea27627d62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sz="1600">
              <a:solidFill>
                <a:schemeClr val="dk1"/>
              </a:solidFill>
            </a:endParaRPr>
          </a:p>
          <a:p>
            <a:pPr marL="457200" lvl="0" indent="0" algn="l" rtl="0">
              <a:lnSpc>
                <a:spcPct val="150000"/>
              </a:lnSpc>
              <a:spcBef>
                <a:spcPts val="0"/>
              </a:spcBef>
              <a:spcAft>
                <a:spcPts val="0"/>
              </a:spcAft>
              <a:buNone/>
            </a:pPr>
            <a:endParaRPr sz="1400">
              <a:solidFill>
                <a:schemeClr val="dk1"/>
              </a:solidFill>
            </a:endParaRPr>
          </a:p>
          <a:p>
            <a:pPr marL="0" lvl="0" indent="0" algn="l" rtl="0">
              <a:lnSpc>
                <a:spcPct val="150000"/>
              </a:lnSpc>
              <a:spcBef>
                <a:spcPts val="0"/>
              </a:spcBef>
              <a:spcAft>
                <a:spcPts val="0"/>
              </a:spcAft>
              <a:buNone/>
            </a:pPr>
            <a:endParaRPr sz="1400">
              <a:solidFill>
                <a:schemeClr val="dk1"/>
              </a:solidFill>
            </a:endParaRPr>
          </a:p>
          <a:p>
            <a:pPr marL="0" lvl="0" indent="0" algn="l" rtl="0">
              <a:lnSpc>
                <a:spcPct val="150000"/>
              </a:lnSpc>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ed2e7982c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ed2e7982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a27627d62_1_1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a27627d62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600" b="1">
                <a:solidFill>
                  <a:schemeClr val="dk1"/>
                </a:solidFill>
              </a:rPr>
              <a:t>CORY </a:t>
            </a:r>
            <a:endParaRPr sz="1600" b="1">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Thank you Chair Dawson Walton. Good evening Board Members.  </a:t>
            </a:r>
            <a:endParaRPr sz="1600" b="1" u="sng">
              <a:solidFill>
                <a:schemeClr val="dk1"/>
              </a:solidFill>
              <a:highlight>
                <a:srgbClr val="FFFF00"/>
              </a:highlight>
            </a:endParaRPr>
          </a:p>
          <a:p>
            <a:pPr marL="0" lvl="0" indent="0" algn="l" rtl="0">
              <a:lnSpc>
                <a:spcPct val="150000"/>
              </a:lnSpc>
              <a:spcBef>
                <a:spcPts val="0"/>
              </a:spcBef>
              <a:spcAft>
                <a:spcPts val="0"/>
              </a:spcAft>
              <a:buNone/>
            </a:pPr>
            <a:endParaRPr sz="1600" b="1" u="sng">
              <a:solidFill>
                <a:schemeClr val="dk1"/>
              </a:solidFill>
              <a:highlight>
                <a:srgbClr val="FFFF00"/>
              </a:highlight>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A regular part of the superintendent’s report is to share Points of Pride in our district.  </a:t>
            </a:r>
            <a:endParaRPr sz="1400">
              <a:solidFill>
                <a:schemeClr val="dk1"/>
              </a:solidFill>
            </a:endParaRPr>
          </a:p>
          <a:p>
            <a:pPr marL="457200" lvl="0" indent="-317500" algn="l" rtl="0">
              <a:lnSpc>
                <a:spcPct val="150000"/>
              </a:lnSpc>
              <a:spcBef>
                <a:spcPts val="0"/>
              </a:spcBef>
              <a:spcAft>
                <a:spcPts val="0"/>
              </a:spcAft>
              <a:buClr>
                <a:schemeClr val="dk1"/>
              </a:buClr>
              <a:buSzPts val="1400"/>
              <a:buChar char="●"/>
            </a:pPr>
            <a:r>
              <a:rPr lang="en-US" sz="1600">
                <a:solidFill>
                  <a:schemeClr val="dk1"/>
                </a:solidFill>
              </a:rPr>
              <a:t>By sharing our Points of Pride, we are taking time to </a:t>
            </a:r>
            <a:r>
              <a:rPr lang="en-US" sz="1600" b="1" u="sng">
                <a:solidFill>
                  <a:schemeClr val="dk1"/>
                </a:solidFill>
              </a:rPr>
              <a:t>recognize and celebrate</a:t>
            </a:r>
            <a:r>
              <a:rPr lang="en-US" sz="1600">
                <a:solidFill>
                  <a:schemeClr val="dk1"/>
                </a:solidFill>
              </a:rPr>
              <a:t> students, staff, and community members who are contributing to the accomplishment of our mission which is: </a:t>
            </a:r>
            <a:endParaRPr sz="1600">
              <a:solidFill>
                <a:schemeClr val="dk1"/>
              </a:solidFill>
            </a:endParaRPr>
          </a:p>
          <a:p>
            <a:pPr marL="914400" lvl="1" indent="-317500" algn="l" rtl="0">
              <a:lnSpc>
                <a:spcPct val="150000"/>
              </a:lnSpc>
              <a:spcBef>
                <a:spcPts val="0"/>
              </a:spcBef>
              <a:spcAft>
                <a:spcPts val="0"/>
              </a:spcAft>
              <a:buClr>
                <a:schemeClr val="dk1"/>
              </a:buClr>
              <a:buSzPts val="1400"/>
              <a:buChar char="○"/>
            </a:pPr>
            <a:r>
              <a:rPr lang="en-US" sz="1600" b="1" i="1">
                <a:solidFill>
                  <a:schemeClr val="dk1"/>
                </a:solidFill>
              </a:rPr>
              <a:t>to inspire and prepare each and every scholar with the confidence, courage and competence to achieve their dreams; contribute to community; and engage in a lifetime of learning.</a:t>
            </a:r>
            <a:endParaRPr sz="1600" b="1" i="1">
              <a:solidFill>
                <a:schemeClr val="dk1"/>
              </a:solidFill>
            </a:endParaRPr>
          </a:p>
          <a:p>
            <a:pPr marL="0" lvl="0" indent="0" algn="l" rtl="0">
              <a:lnSpc>
                <a:spcPct val="150000"/>
              </a:lnSpc>
              <a:spcBef>
                <a:spcPts val="0"/>
              </a:spcBef>
              <a:spcAft>
                <a:spcPts val="0"/>
              </a:spcAft>
              <a:buNone/>
            </a:pPr>
            <a:endParaRPr sz="1600" b="1">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1600" b="1">
                <a:solidFill>
                  <a:schemeClr val="dk1"/>
                </a:solidFill>
              </a:rPr>
              <a:t>So tonight, I have members of our District Cabinet here to assist in sharing some of these examples from the last few weeks.  So I will turn it over to Steve Flisk Asst Superintendent for elementary schools</a:t>
            </a:r>
            <a:endParaRPr sz="1600" b="1">
              <a:solidFill>
                <a:schemeClr val="dk1"/>
              </a:solidFill>
            </a:endParaRPr>
          </a:p>
          <a:p>
            <a:pPr marL="0" lvl="0" indent="0" algn="l" rtl="0">
              <a:lnSpc>
                <a:spcPct val="150000"/>
              </a:lnSpc>
              <a:spcBef>
                <a:spcPts val="0"/>
              </a:spcBef>
              <a:spcAft>
                <a:spcPts val="0"/>
              </a:spcAft>
              <a:buNone/>
            </a:pPr>
            <a:endParaRPr sz="1600" b="1" i="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985f9d833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985f9d833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b="1" dirty="0">
              <a:solidFill>
                <a:schemeClr val="dk1"/>
              </a:solidFill>
            </a:endParaRPr>
          </a:p>
          <a:p>
            <a:pPr marL="0" lvl="0" indent="0" algn="l" rtl="0">
              <a:lnSpc>
                <a:spcPct val="115000"/>
              </a:lnSpc>
              <a:spcBef>
                <a:spcPts val="0"/>
              </a:spcBef>
              <a:spcAft>
                <a:spcPts val="0"/>
              </a:spcAft>
              <a:buNone/>
            </a:pPr>
            <a:endParaRPr sz="1600" b="1" dirty="0">
              <a:solidFill>
                <a:schemeClr val="dk1"/>
              </a:solidFill>
            </a:endParaRPr>
          </a:p>
          <a:p>
            <a:pPr marL="0" lvl="0" indent="0" algn="l" rtl="0">
              <a:lnSpc>
                <a:spcPct val="115000"/>
              </a:lnSpc>
              <a:spcBef>
                <a:spcPts val="0"/>
              </a:spcBef>
              <a:spcAft>
                <a:spcPts val="0"/>
              </a:spcAft>
              <a:buNone/>
            </a:pPr>
            <a:r>
              <a:rPr lang="en-US" sz="1600" b="1" dirty="0">
                <a:solidFill>
                  <a:schemeClr val="dk1"/>
                </a:solidFill>
              </a:rPr>
              <a:t>In the area of ACHIEVING DREAMS</a:t>
            </a:r>
            <a:endParaRPr sz="1600" b="1" dirty="0">
              <a:solidFill>
                <a:schemeClr val="dk1"/>
              </a:solidFill>
            </a:endParaRPr>
          </a:p>
          <a:p>
            <a:pPr marL="457200" lvl="0" indent="-330200" algn="l" rtl="0">
              <a:lnSpc>
                <a:spcPct val="115000"/>
              </a:lnSpc>
              <a:spcBef>
                <a:spcPts val="0"/>
              </a:spcBef>
              <a:spcAft>
                <a:spcPts val="0"/>
              </a:spcAft>
              <a:buClr>
                <a:schemeClr val="dk1"/>
              </a:buClr>
              <a:buSzPts val="1600"/>
              <a:buChar char="●"/>
            </a:pPr>
            <a:r>
              <a:rPr lang="en-US" sz="1600" dirty="0">
                <a:solidFill>
                  <a:schemeClr val="dk1"/>
                </a:solidFill>
              </a:rPr>
              <a:t>Congratulations to the Maple Grove Senior High School football team on their Class AAAAAA State Championship!</a:t>
            </a:r>
            <a:endParaRPr sz="1600" dirty="0">
              <a:solidFill>
                <a:schemeClr val="dk1"/>
              </a:solidFill>
            </a:endParaRPr>
          </a:p>
          <a:p>
            <a:pPr marL="0" lvl="0" indent="0" algn="l" rtl="0">
              <a:lnSpc>
                <a:spcPct val="115000"/>
              </a:lnSpc>
              <a:spcBef>
                <a:spcPts val="0"/>
              </a:spcBef>
              <a:spcAft>
                <a:spcPts val="0"/>
              </a:spcAft>
              <a:buNone/>
            </a:pPr>
            <a:endParaRPr sz="1600" dirty="0">
              <a:solidFill>
                <a:schemeClr val="dk1"/>
              </a:solidFill>
            </a:endParaRPr>
          </a:p>
          <a:p>
            <a:pPr marL="457200" lvl="0" indent="-330200" algn="l" rtl="0">
              <a:lnSpc>
                <a:spcPct val="115000"/>
              </a:lnSpc>
              <a:spcBef>
                <a:spcPts val="0"/>
              </a:spcBef>
              <a:spcAft>
                <a:spcPts val="0"/>
              </a:spcAft>
              <a:buClr>
                <a:schemeClr val="dk1"/>
              </a:buClr>
              <a:buSzPts val="1600"/>
              <a:buChar char="●"/>
            </a:pPr>
            <a:r>
              <a:rPr lang="en-US" sz="1600" dirty="0">
                <a:solidFill>
                  <a:schemeClr val="dk1"/>
                </a:solidFill>
              </a:rPr>
              <a:t>The team defeated Rosemount 27-10 to be named the state champions. Congratulations to the players and coaches on a great season!</a:t>
            </a:r>
            <a:endParaRPr sz="1600"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addb609e3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addb609e3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b="1" dirty="0">
              <a:solidFill>
                <a:schemeClr val="dk1"/>
              </a:solidFill>
            </a:endParaRPr>
          </a:p>
          <a:p>
            <a:pPr marL="0" lvl="0" indent="0" algn="l" rtl="0">
              <a:lnSpc>
                <a:spcPct val="115000"/>
              </a:lnSpc>
              <a:spcBef>
                <a:spcPts val="0"/>
              </a:spcBef>
              <a:spcAft>
                <a:spcPts val="0"/>
              </a:spcAft>
              <a:buNone/>
            </a:pPr>
            <a:endParaRPr sz="1600" b="1" dirty="0">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600" dirty="0">
                <a:solidFill>
                  <a:schemeClr val="dk1"/>
                </a:solidFill>
              </a:rPr>
              <a:t>Garden City Elementary School recently received a donation of $25,000 from Mortenson Construction. The generous donation was announced at the trimester awards celebration to the third, fourth and fifth graders and their families. Representatives from Mortenson were on site to present Principal David Branch and the students with a big check. </a:t>
            </a:r>
            <a:endParaRPr sz="1600" dirty="0">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600" dirty="0">
                <a:solidFill>
                  <a:schemeClr val="dk1"/>
                </a:solidFill>
              </a:rPr>
              <a:t>According to Principal Branch, scholars and staff will be able to provide feedback on what they would like to use the donated money on. When this was announced, an immediate cheer and call for “field trips” arose in the students present. Students in third grade and younger have not been able to take a field trip yet as a student in elementary school, due to COVID-19 and funding. Garden City also hopes to use the donation money to implement a mobile thinker space that would benefit all students for years to come. </a:t>
            </a:r>
            <a:endParaRPr sz="16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addb609e3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addb609e3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p>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CCX Media joined the Park Center Outdoor Adventures class on their recent overnight trip to Baker Park Reserve. Students learned to build an outdoor shelter, make a fire, use a map and compass and other useful activities.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solidFill>
                  <a:schemeClr val="dk1"/>
                </a:solidFill>
              </a:rPr>
              <a:t>Ninth-grader Malisa Chang said, </a:t>
            </a:r>
            <a:r>
              <a:rPr lang="en-US" sz="1600" dirty="0"/>
              <a:t>“I really like the outdoor activities and nature and this was an opportunity to learn new things. It’s calm and refreshing and peaceful because we’re stuck in the cities with no nature around so being around nature is refreshing.”</a:t>
            </a:r>
            <a:endParaRPr sz="1600"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addb609e3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addb609e3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p>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Orchestra students at Park Center Senior High had the opportunity to attend an open rehearsal at the Saint Paul Chamber Orchestra. Featured at this rehearsal was international recording artist and violinist Joshua Bell, who spent time with the students after the rehearsal, meeting with them and answering their questions.</a:t>
            </a:r>
            <a:endParaRPr sz="16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addb609e3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addb609e3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Community-Based Vocational Assessment and Training, or CBVAT, recently hosted their winter sale and open house! Members of the community were invited to come and purchase items created by the CBVAT students and see all of the great work they have done so far this school year! </a:t>
            </a:r>
            <a:endParaRPr sz="1600" dirty="0"/>
          </a:p>
          <a:p>
            <a:pPr marL="457200" lvl="0" indent="-349250" algn="l" rtl="0">
              <a:spcBef>
                <a:spcPts val="0"/>
              </a:spcBef>
              <a:spcAft>
                <a:spcPts val="0"/>
              </a:spcAft>
              <a:buSzPts val="1900"/>
              <a:buChar char="●"/>
            </a:pPr>
            <a:r>
              <a:rPr lang="en-US" sz="1600" dirty="0"/>
              <a:t>Items for sale included pet toys, centerpieces, greeting cards, gift bags, movie night gift sets, spa gift sets and toolbox gift sets! </a:t>
            </a:r>
            <a:endParaRPr sz="1600" dirty="0"/>
          </a:p>
          <a:p>
            <a:pPr marL="457200" lvl="0" indent="-349250" algn="l" rtl="0">
              <a:spcBef>
                <a:spcPts val="0"/>
              </a:spcBef>
              <a:spcAft>
                <a:spcPts val="0"/>
              </a:spcAft>
              <a:buSzPts val="1900"/>
              <a:buChar char="●"/>
            </a:pPr>
            <a:r>
              <a:rPr lang="en-US" sz="1600" dirty="0"/>
              <a:t>Students in the CBVAT program were present to restock the gifts and help customers check out! </a:t>
            </a:r>
            <a:endParaRPr sz="16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3e7f993fa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3e7f993fa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600" b="1" dirty="0">
                <a:solidFill>
                  <a:schemeClr val="dk1"/>
                </a:solidFill>
              </a:rPr>
              <a:t> </a:t>
            </a:r>
            <a:endParaRPr sz="1600" b="1" dirty="0">
              <a:solidFill>
                <a:schemeClr val="dk1"/>
              </a:solidFill>
            </a:endParaRPr>
          </a:p>
          <a:p>
            <a:pPr marL="0" lvl="0" indent="0" algn="l" rtl="0">
              <a:lnSpc>
                <a:spcPct val="115000"/>
              </a:lnSpc>
              <a:spcBef>
                <a:spcPts val="800"/>
              </a:spcBef>
              <a:spcAft>
                <a:spcPts val="0"/>
              </a:spcAft>
              <a:buNone/>
            </a:pPr>
            <a:endParaRPr sz="1600" b="1" dirty="0">
              <a:solidFill>
                <a:schemeClr val="dk1"/>
              </a:solidFill>
            </a:endParaRPr>
          </a:p>
          <a:p>
            <a:pPr marL="0" lvl="0" indent="0" algn="l" rtl="0">
              <a:lnSpc>
                <a:spcPct val="115000"/>
              </a:lnSpc>
              <a:spcBef>
                <a:spcPts val="800"/>
              </a:spcBef>
              <a:spcAft>
                <a:spcPts val="0"/>
              </a:spcAft>
              <a:buNone/>
            </a:pPr>
            <a:r>
              <a:rPr lang="en-US" sz="1600" b="1" dirty="0">
                <a:solidFill>
                  <a:schemeClr val="dk1"/>
                </a:solidFill>
              </a:rPr>
              <a:t>In the area of CONTRIBUTING TO COMMUNITY</a:t>
            </a:r>
            <a:endParaRPr sz="1700" dirty="0"/>
          </a:p>
          <a:p>
            <a:pPr marL="457200" lvl="0" indent="-330200" algn="l" rtl="0">
              <a:spcBef>
                <a:spcPts val="800"/>
              </a:spcBef>
              <a:spcAft>
                <a:spcPts val="0"/>
              </a:spcAft>
              <a:buSzPts val="1600"/>
              <a:buChar char="●"/>
            </a:pPr>
            <a:r>
              <a:rPr lang="en-US" sz="1600" dirty="0"/>
              <a:t>Rain, snow or shine, the crossing guards at elementary schools across the district protect our scholars every day, helping them to arrive safely at school and when leaving at the end of the day. </a:t>
            </a:r>
            <a:endParaRPr sz="1600" dirty="0"/>
          </a:p>
          <a:p>
            <a:pPr marL="457200" lvl="0" indent="-330200" algn="l" rtl="0">
              <a:spcBef>
                <a:spcPts val="0"/>
              </a:spcBef>
              <a:spcAft>
                <a:spcPts val="0"/>
              </a:spcAft>
              <a:buSzPts val="1600"/>
              <a:buChar char="●"/>
            </a:pPr>
            <a:r>
              <a:rPr lang="en-US" sz="1600" dirty="0"/>
              <a:t>Audrey Ventura, a fifth-grade crossing guard from Woodland Elementary School, said, “I like to know that people are going to be safe when coming to school. I really enjoy it.”</a:t>
            </a:r>
            <a:endParaRPr sz="16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7569200" y="0"/>
            <a:ext cx="889000" cy="971550"/>
          </a:xfrm>
          <a:prstGeom prst="rect">
            <a:avLst/>
          </a:prstGeom>
          <a:noFill/>
          <a:ln>
            <a:noFill/>
          </a:ln>
        </p:spPr>
      </p:pic>
      <p:pic>
        <p:nvPicPr>
          <p:cNvPr id="14" name="Google Shape;14;p2" descr="cover-page.jpg"/>
          <p:cNvPicPr preferRelativeResize="0"/>
          <p:nvPr/>
        </p:nvPicPr>
        <p:blipFill rotWithShape="1">
          <a:blip r:embed="rId3">
            <a:alphaModFix/>
          </a:blip>
          <a:srcRect/>
          <a:stretch/>
        </p:blipFill>
        <p:spPr>
          <a:xfrm>
            <a:off x="-1" y="1454150"/>
            <a:ext cx="9144002" cy="3708400"/>
          </a:xfrm>
          <a:prstGeom prst="rect">
            <a:avLst/>
          </a:prstGeom>
          <a:noFill/>
          <a:ln>
            <a:noFill/>
          </a:ln>
        </p:spPr>
      </p:pic>
      <p:sp>
        <p:nvSpPr>
          <p:cNvPr id="15" name="Google Shape;15;p2"/>
          <p:cNvSpPr txBox="1">
            <a:spLocks noGrp="1"/>
          </p:cNvSpPr>
          <p:nvPr>
            <p:ph type="ctrTitle"/>
          </p:nvPr>
        </p:nvSpPr>
        <p:spPr>
          <a:xfrm>
            <a:off x="685800" y="1940719"/>
            <a:ext cx="7772400" cy="916781"/>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6" name="Google Shape;16;p2"/>
          <p:cNvSpPr txBox="1">
            <a:spLocks noGrp="1"/>
          </p:cNvSpPr>
          <p:nvPr>
            <p:ph type="subTitle" idx="1"/>
          </p:nvPr>
        </p:nvSpPr>
        <p:spPr>
          <a:xfrm>
            <a:off x="1371600" y="3026092"/>
            <a:ext cx="6400800" cy="460058"/>
          </a:xfrm>
          <a:prstGeom prst="rect">
            <a:avLst/>
          </a:prstGeom>
          <a:noFill/>
          <a:ln>
            <a:noFill/>
          </a:ln>
        </p:spPr>
        <p:txBody>
          <a:bodyPr spcFirstLastPara="1" wrap="square" lIns="91425" tIns="91425" rIns="91425" bIns="91425" anchor="t" anchorCtr="0">
            <a:noAutofit/>
          </a:bodyPr>
          <a:lstStyle>
            <a:lvl1pPr marL="0" marR="0" lvl="0" indent="0" algn="ctr" rtl="0">
              <a:spcBef>
                <a:spcPts val="520"/>
              </a:spcBef>
              <a:spcAft>
                <a:spcPts val="0"/>
              </a:spcAft>
              <a:buClr>
                <a:srgbClr val="331470"/>
              </a:buClr>
              <a:buSzPts val="1920"/>
              <a:buFont typeface="Merriweather Sans"/>
              <a:buNone/>
              <a:defRPr sz="2600" b="0" i="1" u="none" strike="noStrike" cap="none">
                <a:solidFill>
                  <a:srgbClr val="3F3F3F"/>
                </a:solidFill>
                <a:latin typeface="Crimson Text"/>
                <a:ea typeface="Crimson Text"/>
                <a:cs typeface="Crimson Text"/>
                <a:sym typeface="Crimson Text"/>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rimson Text"/>
                <a:ea typeface="Crimson Text"/>
                <a:cs typeface="Crimson Text"/>
                <a:sym typeface="Crimson Text"/>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rimson Text"/>
                <a:ea typeface="Crimson Text"/>
                <a:cs typeface="Crimson Text"/>
                <a:sym typeface="Crimson Text"/>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rimson Text"/>
                <a:ea typeface="Crimson Text"/>
                <a:cs typeface="Crimson Text"/>
                <a:sym typeface="Crimson Text"/>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rimson Text"/>
                <a:ea typeface="Crimson Text"/>
                <a:cs typeface="Crimson Text"/>
                <a:sym typeface="Crimson Text"/>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7" name="Google Shape;17;p2"/>
          <p:cNvSpPr txBox="1"/>
          <p:nvPr/>
        </p:nvSpPr>
        <p:spPr>
          <a:xfrm>
            <a:off x="7569200" y="139525"/>
            <a:ext cx="888900" cy="603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lt1"/>
                </a:solidFill>
                <a:latin typeface="Montserrat"/>
                <a:ea typeface="Montserrat"/>
                <a:cs typeface="Montserrat"/>
                <a:sym typeface="Montserrat"/>
              </a:rPr>
              <a:t>ISD 279</a:t>
            </a:r>
            <a:endParaRPr sz="2000" b="1" i="0" u="none" strike="noStrike" cap="none">
              <a:solidFill>
                <a:schemeClr val="lt1"/>
              </a:solidFill>
              <a:latin typeface="Montserrat"/>
              <a:ea typeface="Montserrat"/>
              <a:cs typeface="Montserrat"/>
              <a:sym typeface="Montserrat"/>
            </a:endParaRPr>
          </a:p>
        </p:txBody>
      </p:sp>
      <p:pic>
        <p:nvPicPr>
          <p:cNvPr id="18" name="Google Shape;18;p2" descr="osseo-logo.jpg"/>
          <p:cNvPicPr preferRelativeResize="0"/>
          <p:nvPr/>
        </p:nvPicPr>
        <p:blipFill rotWithShape="1">
          <a:blip r:embed="rId4">
            <a:alphaModFix/>
          </a:blip>
          <a:srcRect/>
          <a:stretch/>
        </p:blipFill>
        <p:spPr>
          <a:xfrm>
            <a:off x="2895602" y="814047"/>
            <a:ext cx="3352798" cy="7814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3" name="Google Shape;73;p11"/>
          <p:cNvSpPr txBox="1">
            <a:spLocks noGrp="1"/>
          </p:cNvSpPr>
          <p:nvPr>
            <p:ph type="body" idx="1"/>
          </p:nvPr>
        </p:nvSpPr>
        <p:spPr>
          <a:xfrm rot="5400000">
            <a:off x="2874764" y="-760213"/>
            <a:ext cx="3394472" cy="7315200"/>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76" name="Google Shape;76;p11"/>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rot="5400000">
            <a:off x="5463778" y="1371601"/>
            <a:ext cx="4388644"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9" name="Google Shape;79;p12"/>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82" name="Google Shape;82;p12"/>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pic>
        <p:nvPicPr>
          <p:cNvPr id="86" name="Google Shape;86;p14"/>
          <p:cNvPicPr preferRelativeResize="0"/>
          <p:nvPr/>
        </p:nvPicPr>
        <p:blipFill rotWithShape="1">
          <a:blip r:embed="rId2">
            <a:alphaModFix/>
          </a:blip>
          <a:srcRect/>
          <a:stretch/>
        </p:blipFill>
        <p:spPr>
          <a:xfrm>
            <a:off x="7569200" y="0"/>
            <a:ext cx="889000" cy="971550"/>
          </a:xfrm>
          <a:prstGeom prst="rect">
            <a:avLst/>
          </a:prstGeom>
          <a:noFill/>
          <a:ln>
            <a:noFill/>
          </a:ln>
        </p:spPr>
      </p:pic>
      <p:pic>
        <p:nvPicPr>
          <p:cNvPr id="87" name="Google Shape;87;p14" descr="cover-page.jpg"/>
          <p:cNvPicPr preferRelativeResize="0"/>
          <p:nvPr/>
        </p:nvPicPr>
        <p:blipFill rotWithShape="1">
          <a:blip r:embed="rId3">
            <a:alphaModFix/>
          </a:blip>
          <a:srcRect/>
          <a:stretch/>
        </p:blipFill>
        <p:spPr>
          <a:xfrm>
            <a:off x="-1" y="1435100"/>
            <a:ext cx="9144002" cy="3708400"/>
          </a:xfrm>
          <a:prstGeom prst="rect">
            <a:avLst/>
          </a:prstGeom>
          <a:noFill/>
          <a:ln>
            <a:noFill/>
          </a:ln>
        </p:spPr>
      </p:pic>
      <p:sp>
        <p:nvSpPr>
          <p:cNvPr id="88" name="Google Shape;88;p14"/>
          <p:cNvSpPr txBox="1">
            <a:spLocks noGrp="1"/>
          </p:cNvSpPr>
          <p:nvPr>
            <p:ph type="ctrTitle"/>
          </p:nvPr>
        </p:nvSpPr>
        <p:spPr>
          <a:xfrm>
            <a:off x="685800" y="1940719"/>
            <a:ext cx="7772400" cy="916781"/>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14"/>
          <p:cNvSpPr txBox="1">
            <a:spLocks noGrp="1"/>
          </p:cNvSpPr>
          <p:nvPr>
            <p:ph type="subTitle" idx="1"/>
          </p:nvPr>
        </p:nvSpPr>
        <p:spPr>
          <a:xfrm>
            <a:off x="1371600" y="3026092"/>
            <a:ext cx="6400800" cy="460058"/>
          </a:xfrm>
          <a:prstGeom prst="rect">
            <a:avLst/>
          </a:prstGeom>
          <a:noFill/>
          <a:ln>
            <a:noFill/>
          </a:ln>
        </p:spPr>
        <p:txBody>
          <a:bodyPr spcFirstLastPara="1" wrap="square" lIns="91425" tIns="45700" rIns="91425" bIns="45700" anchor="t" anchorCtr="0">
            <a:normAutofit/>
          </a:bodyPr>
          <a:lstStyle>
            <a:lvl1pPr marR="0" lvl="0" algn="ctr" rtl="0">
              <a:spcBef>
                <a:spcPts val="520"/>
              </a:spcBef>
              <a:spcAft>
                <a:spcPts val="0"/>
              </a:spcAft>
              <a:buClr>
                <a:srgbClr val="331470"/>
              </a:buClr>
              <a:buSzPts val="1560"/>
              <a:buFont typeface="Merriweather Sans"/>
              <a:buNone/>
              <a:defRPr sz="2600" b="0" i="1" u="none" strike="noStrike" cap="none">
                <a:solidFill>
                  <a:srgbClr val="3F3F3F"/>
                </a:solidFill>
                <a:latin typeface="Crimson Text"/>
                <a:ea typeface="Crimson Text"/>
                <a:cs typeface="Crimson Text"/>
                <a:sym typeface="Crimson Text"/>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rimson Text SemiBold"/>
                <a:ea typeface="Crimson Text SemiBold"/>
                <a:cs typeface="Crimson Text SemiBold"/>
                <a:sym typeface="Crimson Text SemiBold"/>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rimson Text SemiBold"/>
                <a:ea typeface="Crimson Text SemiBold"/>
                <a:cs typeface="Crimson Text SemiBold"/>
                <a:sym typeface="Crimson Text SemiBold"/>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rimson Text SemiBold"/>
                <a:ea typeface="Crimson Text SemiBold"/>
                <a:cs typeface="Crimson Text SemiBold"/>
                <a:sym typeface="Crimson Text SemiBold"/>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rimson Text SemiBold"/>
                <a:ea typeface="Crimson Text SemiBold"/>
                <a:cs typeface="Crimson Text SemiBold"/>
                <a:sym typeface="Crimson Text SemiBold"/>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0" name="Google Shape;90;p14"/>
          <p:cNvSpPr txBox="1"/>
          <p:nvPr/>
        </p:nvSpPr>
        <p:spPr>
          <a:xfrm>
            <a:off x="7569200" y="111264"/>
            <a:ext cx="889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lt1"/>
                </a:solidFill>
                <a:latin typeface="Montserrat"/>
                <a:ea typeface="Montserrat"/>
                <a:cs typeface="Montserrat"/>
                <a:sym typeface="Montserrat"/>
              </a:rPr>
              <a:t>ISD</a:t>
            </a:r>
            <a:endParaRPr/>
          </a:p>
          <a:p>
            <a:pPr marL="0" marR="0" lvl="0" indent="0" algn="ctr" rtl="0">
              <a:spcBef>
                <a:spcPts val="0"/>
              </a:spcBef>
              <a:spcAft>
                <a:spcPts val="0"/>
              </a:spcAft>
              <a:buNone/>
            </a:pPr>
            <a:r>
              <a:rPr lang="en-US" sz="2000" b="1" i="0" u="none" strike="noStrike" cap="none">
                <a:solidFill>
                  <a:schemeClr val="lt1"/>
                </a:solidFill>
                <a:latin typeface="Montserrat"/>
                <a:ea typeface="Montserrat"/>
                <a:cs typeface="Montserrat"/>
                <a:sym typeface="Montserrat"/>
              </a:rPr>
              <a:t>279</a:t>
            </a:r>
            <a:endParaRPr/>
          </a:p>
        </p:txBody>
      </p:sp>
      <p:pic>
        <p:nvPicPr>
          <p:cNvPr id="91" name="Google Shape;91;p14"/>
          <p:cNvPicPr preferRelativeResize="0"/>
          <p:nvPr/>
        </p:nvPicPr>
        <p:blipFill rotWithShape="1">
          <a:blip r:embed="rId4">
            <a:alphaModFix/>
          </a:blip>
          <a:srcRect/>
          <a:stretch/>
        </p:blipFill>
        <p:spPr>
          <a:xfrm>
            <a:off x="2895600" y="821290"/>
            <a:ext cx="3352800" cy="78312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15"/>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5"/>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5" name="Google Shape;95;p15"/>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16"/>
          <p:cNvSpPr txBox="1">
            <a:spLocks noGrp="1"/>
          </p:cNvSpPr>
          <p:nvPr>
            <p:ph type="body" idx="1"/>
          </p:nvPr>
        </p:nvSpPr>
        <p:spPr>
          <a:xfrm>
            <a:off x="914400" y="1200151"/>
            <a:ext cx="7315200" cy="3394472"/>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6"/>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6"/>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1" name="Google Shape;101;p16"/>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pic>
        <p:nvPicPr>
          <p:cNvPr id="103" name="Google Shape;103;p17" descr="gray-bkgd.jpg"/>
          <p:cNvPicPr preferRelativeResize="0"/>
          <p:nvPr/>
        </p:nvPicPr>
        <p:blipFill rotWithShape="1">
          <a:blip r:embed="rId2">
            <a:alphaModFix/>
          </a:blip>
          <a:srcRect/>
          <a:stretch/>
        </p:blipFill>
        <p:spPr>
          <a:xfrm>
            <a:off x="-76200" y="-19050"/>
            <a:ext cx="9242739" cy="5200650"/>
          </a:xfrm>
          <a:prstGeom prst="rect">
            <a:avLst/>
          </a:prstGeom>
          <a:noFill/>
          <a:ln>
            <a:noFill/>
          </a:ln>
        </p:spPr>
      </p:pic>
      <p:pic>
        <p:nvPicPr>
          <p:cNvPr id="104" name="Google Shape;104;p17" descr="text-page.jpg"/>
          <p:cNvPicPr preferRelativeResize="0"/>
          <p:nvPr/>
        </p:nvPicPr>
        <p:blipFill rotWithShape="1">
          <a:blip r:embed="rId3">
            <a:alphaModFix/>
          </a:blip>
          <a:srcRect/>
          <a:stretch/>
        </p:blipFill>
        <p:spPr>
          <a:xfrm>
            <a:off x="-1" y="4135855"/>
            <a:ext cx="5029201" cy="1064795"/>
          </a:xfrm>
          <a:prstGeom prst="rect">
            <a:avLst/>
          </a:prstGeom>
          <a:noFill/>
          <a:ln>
            <a:noFill/>
          </a:ln>
        </p:spPr>
      </p:pic>
      <p:sp>
        <p:nvSpPr>
          <p:cNvPr id="105" name="Google Shape;105;p17"/>
          <p:cNvSpPr txBox="1">
            <a:spLocks noGrp="1"/>
          </p:cNvSpPr>
          <p:nvPr>
            <p:ph type="title"/>
          </p:nvPr>
        </p:nvSpPr>
        <p:spPr>
          <a:xfrm>
            <a:off x="722313" y="2896791"/>
            <a:ext cx="7772400" cy="10215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331470"/>
              </a:buClr>
              <a:buSzPts val="4000"/>
              <a:buFont typeface="Montserrat"/>
              <a:buNone/>
              <a:defRPr sz="4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17"/>
          <p:cNvSpPr txBox="1">
            <a:spLocks noGrp="1"/>
          </p:cNvSpPr>
          <p:nvPr>
            <p:ph type="body" idx="1"/>
          </p:nvPr>
        </p:nvSpPr>
        <p:spPr>
          <a:xfrm>
            <a:off x="722313" y="1771651"/>
            <a:ext cx="7772400" cy="112514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331470"/>
              </a:buClr>
              <a:buSzPts val="1200"/>
              <a:buFont typeface="Merriweather Sans"/>
              <a:buNone/>
              <a:defRPr sz="2000" b="0" i="0" u="none" strike="noStrike" cap="none">
                <a:solidFill>
                  <a:srgbClr val="FFFFFF"/>
                </a:solidFill>
                <a:latin typeface="Crimson Text SemiBold"/>
                <a:ea typeface="Crimson Text SemiBold"/>
                <a:cs typeface="Crimson Text SemiBold"/>
                <a:sym typeface="Crimson Text SemiBold"/>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rimson Text SemiBold"/>
                <a:ea typeface="Crimson Text SemiBold"/>
                <a:cs typeface="Crimson Text SemiBold"/>
                <a:sym typeface="Crimson Text SemiBold"/>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rimson Text SemiBold"/>
                <a:ea typeface="Crimson Text SemiBold"/>
                <a:cs typeface="Crimson Text SemiBold"/>
                <a:sym typeface="Crimson Text SemiBold"/>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rimson Text SemiBold"/>
                <a:ea typeface="Crimson Text SemiBold"/>
                <a:cs typeface="Crimson Text SemiBold"/>
                <a:sym typeface="Crimson Text SemiBold"/>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rimson Text SemiBold"/>
                <a:ea typeface="Crimson Text SemiBold"/>
                <a:cs typeface="Crimson Text SemiBold"/>
                <a:sym typeface="Crimson Text SemiBold"/>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7" name="Google Shape;107;p17"/>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17"/>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1" name="Google Shape;111;p18"/>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SemiBold"/>
                <a:ea typeface="Crimson Text SemiBold"/>
                <a:cs typeface="Crimson Text SemiBold"/>
                <a:sym typeface="Crimson Text SemiBold"/>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8"/>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SemiBold"/>
                <a:ea typeface="Crimson Text SemiBold"/>
                <a:cs typeface="Crimson Text SemiBold"/>
                <a:sym typeface="Crimson Text SemiBold"/>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18"/>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4" name="Google Shape;114;p18"/>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5" name="Google Shape;115;p18"/>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8" name="Google Shape;118;p19"/>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60"/>
              </a:spcBef>
              <a:spcAft>
                <a:spcPts val="0"/>
              </a:spcAft>
              <a:buClr>
                <a:srgbClr val="331470"/>
              </a:buClr>
              <a:buSzPts val="108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9" name="Google Shape;119;p19"/>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SemiBold"/>
                <a:ea typeface="Crimson Text SemiBold"/>
                <a:cs typeface="Crimson Text SemiBold"/>
                <a:sym typeface="Crimson Text SemiBold"/>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0" name="Google Shape;120;p19"/>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60"/>
              </a:spcBef>
              <a:spcAft>
                <a:spcPts val="0"/>
              </a:spcAft>
              <a:buClr>
                <a:srgbClr val="331470"/>
              </a:buClr>
              <a:buSzPts val="108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1" name="Google Shape;121;p19"/>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SemiBold"/>
                <a:ea typeface="Crimson Text SemiBold"/>
                <a:cs typeface="Crimson Text SemiBold"/>
                <a:sym typeface="Crimson Text SemiBold"/>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2" name="Google Shape;122;p19"/>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19"/>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4" name="Google Shape;124;p19"/>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20"/>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20"/>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9" name="Google Shape;129;p20"/>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331470"/>
              </a:buClr>
              <a:buSzPts val="2000"/>
              <a:buFont typeface="Montserrat"/>
              <a:buNone/>
              <a:defRPr sz="2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2" name="Google Shape;132;p2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Google Shape;133;p2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331470"/>
              </a:buClr>
              <a:buSzPts val="840"/>
              <a:buFont typeface="Merriweather Sans"/>
              <a:buNone/>
              <a:defRPr sz="1400" b="0" i="0" u="none" strike="noStrike" cap="none">
                <a:solidFill>
                  <a:srgbClr val="595959"/>
                </a:solidFill>
                <a:latin typeface="Crimson Text SemiBold"/>
                <a:ea typeface="Crimson Text SemiBold"/>
                <a:cs typeface="Crimson Text SemiBold"/>
                <a:sym typeface="Crimson Text SemiBold"/>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4" name="Google Shape;134;p21"/>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36" name="Google Shape;136;p21"/>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pic>
        <p:nvPicPr>
          <p:cNvPr id="20" name="Google Shape;20;p3" descr="gray-bkgd.jpg"/>
          <p:cNvPicPr preferRelativeResize="0"/>
          <p:nvPr/>
        </p:nvPicPr>
        <p:blipFill rotWithShape="1">
          <a:blip r:embed="rId2">
            <a:alphaModFix/>
          </a:blip>
          <a:srcRect/>
          <a:stretch/>
        </p:blipFill>
        <p:spPr>
          <a:xfrm>
            <a:off x="-76200" y="-19050"/>
            <a:ext cx="9242739" cy="5200650"/>
          </a:xfrm>
          <a:prstGeom prst="rect">
            <a:avLst/>
          </a:prstGeom>
          <a:noFill/>
          <a:ln>
            <a:noFill/>
          </a:ln>
        </p:spPr>
      </p:pic>
      <p:pic>
        <p:nvPicPr>
          <p:cNvPr id="21" name="Google Shape;21;p3" descr="text-page.jpg"/>
          <p:cNvPicPr preferRelativeResize="0"/>
          <p:nvPr/>
        </p:nvPicPr>
        <p:blipFill rotWithShape="1">
          <a:blip r:embed="rId3">
            <a:alphaModFix/>
          </a:blip>
          <a:srcRect/>
          <a:stretch/>
        </p:blipFill>
        <p:spPr>
          <a:xfrm>
            <a:off x="-76200" y="4135855"/>
            <a:ext cx="5029201" cy="1064795"/>
          </a:xfrm>
          <a:prstGeom prst="rect">
            <a:avLst/>
          </a:prstGeom>
          <a:noFill/>
          <a:ln>
            <a:noFill/>
          </a:ln>
        </p:spPr>
      </p:pic>
      <p:sp>
        <p:nvSpPr>
          <p:cNvPr id="22" name="Google Shape;22;p3"/>
          <p:cNvSpPr txBox="1">
            <a:spLocks noGrp="1"/>
          </p:cNvSpPr>
          <p:nvPr>
            <p:ph type="title"/>
          </p:nvPr>
        </p:nvSpPr>
        <p:spPr>
          <a:xfrm>
            <a:off x="722313" y="2896791"/>
            <a:ext cx="7772400" cy="1021556"/>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331470"/>
              </a:buClr>
              <a:buSzPts val="1400"/>
              <a:buFont typeface="Montserrat"/>
              <a:buNone/>
              <a:defRPr sz="4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722313" y="1771651"/>
            <a:ext cx="7772400" cy="112514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331470"/>
              </a:buClr>
              <a:buSzPts val="1920"/>
              <a:buFont typeface="Merriweather Sans"/>
              <a:buNone/>
              <a:defRPr sz="2000" b="0" i="0" u="none" strike="noStrike" cap="none">
                <a:solidFill>
                  <a:srgbClr val="FFFFFF"/>
                </a:solidFill>
                <a:latin typeface="Crimson Text"/>
                <a:ea typeface="Crimson Text"/>
                <a:cs typeface="Crimson Text"/>
                <a:sym typeface="Crimson Text"/>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rimson Text"/>
                <a:ea typeface="Crimson Text"/>
                <a:cs typeface="Crimson Text"/>
                <a:sym typeface="Crimson Text"/>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rimson Text"/>
                <a:ea typeface="Crimson Text"/>
                <a:cs typeface="Crimson Text"/>
                <a:sym typeface="Crimson Text"/>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rimson Text"/>
                <a:ea typeface="Crimson Text"/>
                <a:cs typeface="Crimson Text"/>
                <a:sym typeface="Crimson Text"/>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rimson Text"/>
                <a:ea typeface="Crimson Text"/>
                <a:cs typeface="Crimson Text"/>
                <a:sym typeface="Crimson Text"/>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331470"/>
              </a:buClr>
              <a:buSzPts val="2000"/>
              <a:buFont typeface="Montserrat"/>
              <a:buNone/>
              <a:defRPr sz="2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9" name="Google Shape;139;p22"/>
          <p:cNvSpPr>
            <a:spLocks noGrp="1"/>
          </p:cNvSpPr>
          <p:nvPr>
            <p:ph type="pic" idx="2"/>
          </p:nvPr>
        </p:nvSpPr>
        <p:spPr>
          <a:xfrm>
            <a:off x="1792288" y="459581"/>
            <a:ext cx="5486400" cy="3086100"/>
          </a:xfrm>
          <a:prstGeom prst="rect">
            <a:avLst/>
          </a:prstGeom>
          <a:noFill/>
          <a:ln>
            <a:noFill/>
          </a:ln>
        </p:spPr>
      </p:sp>
      <p:sp>
        <p:nvSpPr>
          <p:cNvPr id="140" name="Google Shape;140;p2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331470"/>
              </a:buClr>
              <a:buSzPts val="840"/>
              <a:buFont typeface="Merriweather Sans"/>
              <a:buNone/>
              <a:defRPr sz="1400" b="0" i="0" u="none" strike="noStrike" cap="none">
                <a:solidFill>
                  <a:srgbClr val="595959"/>
                </a:solidFill>
                <a:latin typeface="Crimson Text SemiBold"/>
                <a:ea typeface="Crimson Text SemiBold"/>
                <a:cs typeface="Crimson Text SemiBold"/>
                <a:sym typeface="Crimson Text SemiBold"/>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1" name="Google Shape;141;p22"/>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22"/>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3" name="Google Shape;143;p22"/>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6" name="Google Shape;146;p23"/>
          <p:cNvSpPr txBox="1">
            <a:spLocks noGrp="1"/>
          </p:cNvSpPr>
          <p:nvPr>
            <p:ph type="body" idx="1"/>
          </p:nvPr>
        </p:nvSpPr>
        <p:spPr>
          <a:xfrm rot="5400000">
            <a:off x="2874764" y="-760213"/>
            <a:ext cx="3394472" cy="7315200"/>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Google Shape;147;p23"/>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23"/>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9" name="Google Shape;149;p23"/>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2" name="Google Shape;152;p24"/>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Google Shape;153;p24"/>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24"/>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55" name="Google Shape;155;p24"/>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8" name="Google Shape;28;p4"/>
          <p:cNvSpPr txBox="1">
            <a:spLocks noGrp="1"/>
          </p:cNvSpPr>
          <p:nvPr>
            <p:ph type="body" idx="1"/>
          </p:nvPr>
        </p:nvSpPr>
        <p:spPr>
          <a:xfrm>
            <a:off x="914400" y="1200151"/>
            <a:ext cx="7315200" cy="3394472"/>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chemeClr val="lt1"/>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31" name="Google Shape;31;p4"/>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35" name="Google Shape;35;p5"/>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457200" y="1200151"/>
            <a:ext cx="4038600" cy="3394472"/>
          </a:xfrm>
          <a:prstGeom prst="rect">
            <a:avLst/>
          </a:prstGeom>
          <a:noFill/>
          <a:ln>
            <a:noFill/>
          </a:ln>
        </p:spPr>
        <p:txBody>
          <a:bodyPr spcFirstLastPara="1" wrap="square" lIns="91425" tIns="91425" rIns="91425" bIns="91425"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a:ea typeface="Crimson Text"/>
                <a:cs typeface="Crimson Text"/>
                <a:sym typeface="Crimson Text"/>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4648200" y="1200151"/>
            <a:ext cx="4038600" cy="3394472"/>
          </a:xfrm>
          <a:prstGeom prst="rect">
            <a:avLst/>
          </a:prstGeom>
          <a:noFill/>
          <a:ln>
            <a:noFill/>
          </a:ln>
        </p:spPr>
        <p:txBody>
          <a:bodyPr spcFirstLastPara="1" wrap="square" lIns="91425" tIns="91425" rIns="91425" bIns="91425"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a:ea typeface="Crimson Text"/>
                <a:cs typeface="Crimson Text"/>
                <a:sym typeface="Crimson Text"/>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5" name="Google Shape;45;p7"/>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360"/>
              </a:spcBef>
              <a:spcAft>
                <a:spcPts val="0"/>
              </a:spcAft>
              <a:buClr>
                <a:srgbClr val="331470"/>
              </a:buClr>
              <a:buSzPts val="192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800"/>
              <a:buFont typeface="Arial"/>
              <a:buNone/>
              <a:defRPr sz="2000" b="1" i="0" u="none" strike="noStrike" cap="none">
                <a:solidFill>
                  <a:srgbClr val="595959"/>
                </a:solidFill>
                <a:latin typeface="Crimson Text"/>
                <a:ea typeface="Crimson Text"/>
                <a:cs typeface="Crimson Text"/>
                <a:sym typeface="Crimson Text"/>
              </a:defRPr>
            </a:lvl2pPr>
            <a:lvl3pPr marL="1371600" marR="0" lvl="2" indent="-228600" algn="l" rtl="0">
              <a:spcBef>
                <a:spcPts val="360"/>
              </a:spcBef>
              <a:spcAft>
                <a:spcPts val="0"/>
              </a:spcAft>
              <a:buClr>
                <a:srgbClr val="595959"/>
              </a:buClr>
              <a:buSzPts val="2400"/>
              <a:buFont typeface="Arial"/>
              <a:buNone/>
              <a:defRPr sz="1800" b="1" i="0" u="none" strike="noStrike" cap="none">
                <a:solidFill>
                  <a:srgbClr val="595959"/>
                </a:solidFill>
                <a:latin typeface="Crimson Text"/>
                <a:ea typeface="Crimson Text"/>
                <a:cs typeface="Crimson Text"/>
                <a:sym typeface="Crimson Text"/>
              </a:defRPr>
            </a:lvl3pPr>
            <a:lvl4pPr marL="1828800" marR="0" lvl="3"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4pPr>
            <a:lvl5pPr marL="2286000" marR="0" lvl="4"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a:ea typeface="Crimson Text"/>
                <a:cs typeface="Crimson Text"/>
                <a:sym typeface="Crimson Text"/>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body" idx="3"/>
          </p:nvPr>
        </p:nvSpPr>
        <p:spPr>
          <a:xfrm>
            <a:off x="4645026" y="1151335"/>
            <a:ext cx="4041775" cy="47982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360"/>
              </a:spcBef>
              <a:spcAft>
                <a:spcPts val="0"/>
              </a:spcAft>
              <a:buClr>
                <a:srgbClr val="331470"/>
              </a:buClr>
              <a:buSzPts val="192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800"/>
              <a:buFont typeface="Arial"/>
              <a:buNone/>
              <a:defRPr sz="2000" b="1" i="0" u="none" strike="noStrike" cap="none">
                <a:solidFill>
                  <a:srgbClr val="595959"/>
                </a:solidFill>
                <a:latin typeface="Crimson Text"/>
                <a:ea typeface="Crimson Text"/>
                <a:cs typeface="Crimson Text"/>
                <a:sym typeface="Crimson Text"/>
              </a:defRPr>
            </a:lvl2pPr>
            <a:lvl3pPr marL="1371600" marR="0" lvl="2" indent="-228600" algn="l" rtl="0">
              <a:spcBef>
                <a:spcPts val="360"/>
              </a:spcBef>
              <a:spcAft>
                <a:spcPts val="0"/>
              </a:spcAft>
              <a:buClr>
                <a:srgbClr val="595959"/>
              </a:buClr>
              <a:buSzPts val="2400"/>
              <a:buFont typeface="Arial"/>
              <a:buNone/>
              <a:defRPr sz="1800" b="1" i="0" u="none" strike="noStrike" cap="none">
                <a:solidFill>
                  <a:srgbClr val="595959"/>
                </a:solidFill>
                <a:latin typeface="Crimson Text"/>
                <a:ea typeface="Crimson Text"/>
                <a:cs typeface="Crimson Text"/>
                <a:sym typeface="Crimson Text"/>
              </a:defRPr>
            </a:lvl3pPr>
            <a:lvl4pPr marL="1828800" marR="0" lvl="3"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4pPr>
            <a:lvl5pPr marL="2286000" marR="0" lvl="4"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4"/>
          </p:nvPr>
        </p:nvSpPr>
        <p:spPr>
          <a:xfrm>
            <a:off x="4645026" y="1631156"/>
            <a:ext cx="4041775" cy="2963466"/>
          </a:xfrm>
          <a:prstGeom prst="rect">
            <a:avLst/>
          </a:prstGeom>
          <a:noFill/>
          <a:ln>
            <a:noFill/>
          </a:ln>
        </p:spPr>
        <p:txBody>
          <a:bodyPr spcFirstLastPara="1" wrap="square" lIns="91425" tIns="91425" rIns="91425" bIns="91425"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a:ea typeface="Crimson Text"/>
                <a:cs typeface="Crimson Text"/>
                <a:sym typeface="Crimson Text"/>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7"/>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4" name="Google Shape;54;p8"/>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56" name="Google Shape;56;p8"/>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457201" y="204787"/>
            <a:ext cx="3008313" cy="871538"/>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331470"/>
              </a:buClr>
              <a:buSzPts val="1400"/>
              <a:buFont typeface="Montserrat"/>
              <a:buNone/>
              <a:defRPr sz="2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9" name="Google Shape;59;p9"/>
          <p:cNvSpPr txBox="1">
            <a:spLocks noGrp="1"/>
          </p:cNvSpPr>
          <p:nvPr>
            <p:ph type="body" idx="1"/>
          </p:nvPr>
        </p:nvSpPr>
        <p:spPr>
          <a:xfrm>
            <a:off x="3575050" y="204788"/>
            <a:ext cx="5111750" cy="4389835"/>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body" idx="2"/>
          </p:nvPr>
        </p:nvSpPr>
        <p:spPr>
          <a:xfrm>
            <a:off x="457201" y="1076326"/>
            <a:ext cx="3008313" cy="351829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rgbClr val="331470"/>
              </a:buClr>
              <a:buSzPts val="1920"/>
              <a:buFont typeface="Merriweather Sans"/>
              <a:buNone/>
              <a:defRPr sz="1400" b="0" i="0" u="none" strike="noStrike" cap="none">
                <a:solidFill>
                  <a:srgbClr val="595959"/>
                </a:solidFill>
                <a:latin typeface="Crimson Text"/>
                <a:ea typeface="Crimson Text"/>
                <a:cs typeface="Crimson Text"/>
                <a:sym typeface="Crimson Text"/>
              </a:defRPr>
            </a:lvl1pPr>
            <a:lvl2pPr marL="914400" marR="0" lvl="1" indent="-228600" algn="l" rtl="0">
              <a:spcBef>
                <a:spcPts val="240"/>
              </a:spcBef>
              <a:spcAft>
                <a:spcPts val="0"/>
              </a:spcAft>
              <a:buClr>
                <a:srgbClr val="595959"/>
              </a:buClr>
              <a:buSzPts val="2800"/>
              <a:buFont typeface="Arial"/>
              <a:buNone/>
              <a:defRPr sz="1200" b="0" i="0" u="none" strike="noStrike" cap="none">
                <a:solidFill>
                  <a:srgbClr val="595959"/>
                </a:solidFill>
                <a:latin typeface="Crimson Text"/>
                <a:ea typeface="Crimson Text"/>
                <a:cs typeface="Crimson Text"/>
                <a:sym typeface="Crimson Text"/>
              </a:defRPr>
            </a:lvl2pPr>
            <a:lvl3pPr marL="1371600" marR="0" lvl="2" indent="-228600" algn="l" rtl="0">
              <a:spcBef>
                <a:spcPts val="200"/>
              </a:spcBef>
              <a:spcAft>
                <a:spcPts val="0"/>
              </a:spcAft>
              <a:buClr>
                <a:srgbClr val="595959"/>
              </a:buClr>
              <a:buSzPts val="2400"/>
              <a:buFont typeface="Arial"/>
              <a:buNone/>
              <a:defRPr sz="1000" b="0" i="0" u="none" strike="noStrike" cap="none">
                <a:solidFill>
                  <a:srgbClr val="595959"/>
                </a:solidFill>
                <a:latin typeface="Crimson Text"/>
                <a:ea typeface="Crimson Text"/>
                <a:cs typeface="Crimson Text"/>
                <a:sym typeface="Crimson Text"/>
              </a:defRPr>
            </a:lvl3pPr>
            <a:lvl4pPr marL="1828800" marR="0" lvl="3"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4pPr>
            <a:lvl5pPr marL="2286000" marR="0" lvl="4"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63" name="Google Shape;63;p9"/>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1792288" y="3600450"/>
            <a:ext cx="5486400" cy="425054"/>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331470"/>
              </a:buClr>
              <a:buSzPts val="1400"/>
              <a:buFont typeface="Montserrat"/>
              <a:buNone/>
              <a:defRPr sz="2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6" name="Google Shape;66;p10"/>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rgbClr val="331470"/>
              </a:buClr>
              <a:buSzPts val="1400"/>
              <a:buFont typeface="Merriweather Sans"/>
              <a:buNone/>
              <a:defRPr sz="3200" b="0" i="0" u="none" strike="noStrike" cap="none">
                <a:solidFill>
                  <a:srgbClr val="595959"/>
                </a:solidFill>
                <a:latin typeface="Crimson Text"/>
                <a:ea typeface="Crimson Text"/>
                <a:cs typeface="Crimson Text"/>
                <a:sym typeface="Crimson Text"/>
              </a:defRPr>
            </a:lvl1pPr>
            <a:lvl2pPr marL="457200" marR="0" lvl="1" indent="0" algn="l" rtl="0">
              <a:spcBef>
                <a:spcPts val="560"/>
              </a:spcBef>
              <a:spcAft>
                <a:spcPts val="0"/>
              </a:spcAft>
              <a:buClr>
                <a:srgbClr val="595959"/>
              </a:buClr>
              <a:buSzPts val="1400"/>
              <a:buFont typeface="Arial"/>
              <a:buNone/>
              <a:defRPr sz="2800" b="0" i="0" u="none" strike="noStrike" cap="none">
                <a:solidFill>
                  <a:srgbClr val="595959"/>
                </a:solidFill>
                <a:latin typeface="Crimson Text"/>
                <a:ea typeface="Crimson Text"/>
                <a:cs typeface="Crimson Text"/>
                <a:sym typeface="Crimson Text"/>
              </a:defRPr>
            </a:lvl2pPr>
            <a:lvl3pPr marL="914400" marR="0" lvl="2" indent="0" algn="l" rtl="0">
              <a:spcBef>
                <a:spcPts val="480"/>
              </a:spcBef>
              <a:spcAft>
                <a:spcPts val="0"/>
              </a:spcAft>
              <a:buClr>
                <a:srgbClr val="595959"/>
              </a:buClr>
              <a:buSzPts val="1400"/>
              <a:buFont typeface="Arial"/>
              <a:buNone/>
              <a:defRPr sz="2400" b="0" i="0" u="none" strike="noStrike" cap="none">
                <a:solidFill>
                  <a:srgbClr val="595959"/>
                </a:solidFill>
                <a:latin typeface="Crimson Text"/>
                <a:ea typeface="Crimson Text"/>
                <a:cs typeface="Crimson Text"/>
                <a:sym typeface="Crimson Text"/>
              </a:defRPr>
            </a:lvl3pPr>
            <a:lvl4pPr marL="1371600" marR="0" lvl="3" indent="0" algn="l" rtl="0">
              <a:spcBef>
                <a:spcPts val="400"/>
              </a:spcBef>
              <a:spcAft>
                <a:spcPts val="0"/>
              </a:spcAft>
              <a:buClr>
                <a:srgbClr val="595959"/>
              </a:buClr>
              <a:buSzPts val="1400"/>
              <a:buFont typeface="Arial"/>
              <a:buNone/>
              <a:defRPr sz="2000" b="0" i="0" u="none" strike="noStrike" cap="none">
                <a:solidFill>
                  <a:srgbClr val="595959"/>
                </a:solidFill>
                <a:latin typeface="Crimson Text"/>
                <a:ea typeface="Crimson Text"/>
                <a:cs typeface="Crimson Text"/>
                <a:sym typeface="Crimson Text"/>
              </a:defRPr>
            </a:lvl4pPr>
            <a:lvl5pPr marL="1828800" marR="0" lvl="4" indent="0" algn="l" rtl="0">
              <a:spcBef>
                <a:spcPts val="400"/>
              </a:spcBef>
              <a:spcAft>
                <a:spcPts val="0"/>
              </a:spcAft>
              <a:buClr>
                <a:srgbClr val="595959"/>
              </a:buClr>
              <a:buSzPts val="1400"/>
              <a:buFont typeface="Arial"/>
              <a:buNone/>
              <a:defRPr sz="2000" b="0" i="0" u="none" strike="noStrike" cap="none">
                <a:solidFill>
                  <a:srgbClr val="595959"/>
                </a:solidFill>
                <a:latin typeface="Crimson Text"/>
                <a:ea typeface="Crimson Text"/>
                <a:cs typeface="Crimson Text"/>
                <a:sym typeface="Crimson Text"/>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body" idx="1"/>
          </p:nvPr>
        </p:nvSpPr>
        <p:spPr>
          <a:xfrm>
            <a:off x="1792288" y="4025503"/>
            <a:ext cx="5486400" cy="60364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rgbClr val="331470"/>
              </a:buClr>
              <a:buSzPts val="1920"/>
              <a:buFont typeface="Merriweather Sans"/>
              <a:buNone/>
              <a:defRPr sz="1400" b="0" i="0" u="none" strike="noStrike" cap="none">
                <a:solidFill>
                  <a:srgbClr val="595959"/>
                </a:solidFill>
                <a:latin typeface="Crimson Text"/>
                <a:ea typeface="Crimson Text"/>
                <a:cs typeface="Crimson Text"/>
                <a:sym typeface="Crimson Text"/>
              </a:defRPr>
            </a:lvl1pPr>
            <a:lvl2pPr marL="914400" marR="0" lvl="1" indent="-228600" algn="l" rtl="0">
              <a:spcBef>
                <a:spcPts val="240"/>
              </a:spcBef>
              <a:spcAft>
                <a:spcPts val="0"/>
              </a:spcAft>
              <a:buClr>
                <a:srgbClr val="595959"/>
              </a:buClr>
              <a:buSzPts val="2800"/>
              <a:buFont typeface="Arial"/>
              <a:buNone/>
              <a:defRPr sz="1200" b="0" i="0" u="none" strike="noStrike" cap="none">
                <a:solidFill>
                  <a:srgbClr val="595959"/>
                </a:solidFill>
                <a:latin typeface="Crimson Text"/>
                <a:ea typeface="Crimson Text"/>
                <a:cs typeface="Crimson Text"/>
                <a:sym typeface="Crimson Text"/>
              </a:defRPr>
            </a:lvl2pPr>
            <a:lvl3pPr marL="1371600" marR="0" lvl="2" indent="-228600" algn="l" rtl="0">
              <a:spcBef>
                <a:spcPts val="200"/>
              </a:spcBef>
              <a:spcAft>
                <a:spcPts val="0"/>
              </a:spcAft>
              <a:buClr>
                <a:srgbClr val="595959"/>
              </a:buClr>
              <a:buSzPts val="2400"/>
              <a:buFont typeface="Arial"/>
              <a:buNone/>
              <a:defRPr sz="1000" b="0" i="0" u="none" strike="noStrike" cap="none">
                <a:solidFill>
                  <a:srgbClr val="595959"/>
                </a:solidFill>
                <a:latin typeface="Crimson Text"/>
                <a:ea typeface="Crimson Text"/>
                <a:cs typeface="Crimson Text"/>
                <a:sym typeface="Crimson Text"/>
              </a:defRPr>
            </a:lvl3pPr>
            <a:lvl4pPr marL="1828800" marR="0" lvl="3"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4pPr>
            <a:lvl5pPr marL="2286000" marR="0" lvl="4"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70" name="Google Shape;70;p10"/>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text-page.jpg"/>
          <p:cNvPicPr preferRelativeResize="0"/>
          <p:nvPr/>
        </p:nvPicPr>
        <p:blipFill rotWithShape="1">
          <a:blip r:embed="rId13">
            <a:alphaModFix/>
          </a:blip>
          <a:srcRect/>
          <a:stretch/>
        </p:blipFill>
        <p:spPr>
          <a:xfrm>
            <a:off x="-1" y="3957933"/>
            <a:ext cx="4267201" cy="1204617"/>
          </a:xfrm>
          <a:prstGeom prst="rect">
            <a:avLst/>
          </a:prstGeom>
          <a:noFill/>
          <a:ln>
            <a:noFill/>
          </a:ln>
        </p:spPr>
      </p:pic>
      <p:sp>
        <p:nvSpPr>
          <p:cNvPr id="7" name="Google Shape;7;p1"/>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914400" y="1200151"/>
            <a:ext cx="7315200" cy="3394472"/>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11" name="Google Shape;11;p1"/>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pic>
        <p:nvPicPr>
          <p:cNvPr id="84" name="Google Shape;84;p13" descr="text-page.jpg"/>
          <p:cNvPicPr preferRelativeResize="0"/>
          <p:nvPr/>
        </p:nvPicPr>
        <p:blipFill rotWithShape="1">
          <a:blip r:embed="rId13">
            <a:alphaModFix/>
          </a:blip>
          <a:srcRect/>
          <a:stretch/>
        </p:blipFill>
        <p:spPr>
          <a:xfrm>
            <a:off x="-1" y="3957933"/>
            <a:ext cx="4267201" cy="12046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ctrTitle"/>
          </p:nvPr>
        </p:nvSpPr>
        <p:spPr>
          <a:xfrm>
            <a:off x="685800" y="2226298"/>
            <a:ext cx="77724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board meeting</a:t>
            </a:r>
            <a:endParaRPr/>
          </a:p>
        </p:txBody>
      </p:sp>
      <p:sp>
        <p:nvSpPr>
          <p:cNvPr id="161" name="Google Shape;161;p25"/>
          <p:cNvSpPr txBox="1">
            <a:spLocks noGrp="1"/>
          </p:cNvSpPr>
          <p:nvPr>
            <p:ph type="subTitle" idx="1"/>
          </p:nvPr>
        </p:nvSpPr>
        <p:spPr>
          <a:xfrm>
            <a:off x="1371600" y="2873698"/>
            <a:ext cx="6400800" cy="336300"/>
          </a:xfrm>
          <a:prstGeom prst="rect">
            <a:avLst/>
          </a:prstGeom>
        </p:spPr>
        <p:txBody>
          <a:bodyPr spcFirstLastPara="1" wrap="square" lIns="91425" tIns="91425" rIns="91425" bIns="91425" anchor="t" anchorCtr="0">
            <a:noAutofit/>
          </a:bodyPr>
          <a:lstStyle/>
          <a:p>
            <a:pPr marL="0" lvl="0" indent="0" algn="ctr" rtl="0">
              <a:spcBef>
                <a:spcPts val="520"/>
              </a:spcBef>
              <a:spcAft>
                <a:spcPts val="0"/>
              </a:spcAft>
              <a:buNone/>
            </a:pPr>
            <a:r>
              <a:rPr lang="en-US"/>
              <a:t>December 13,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4"/>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6"/>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7"/>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40"/>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1"/>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4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3"/>
          <p:cNvSpPr txBox="1">
            <a:spLocks noGrp="1"/>
          </p:cNvSpPr>
          <p:nvPr>
            <p:ph type="title"/>
          </p:nvPr>
        </p:nvSpPr>
        <p:spPr>
          <a:xfrm>
            <a:off x="457200" y="342900"/>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Reminders</a:t>
            </a:r>
            <a:endParaRPr/>
          </a:p>
        </p:txBody>
      </p:sp>
      <p:sp>
        <p:nvSpPr>
          <p:cNvPr id="253" name="Google Shape;253;p43"/>
          <p:cNvSpPr txBox="1"/>
          <p:nvPr/>
        </p:nvSpPr>
        <p:spPr>
          <a:xfrm>
            <a:off x="914400" y="645900"/>
            <a:ext cx="4929300" cy="33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a:solidFill>
                <a:srgbClr val="595959"/>
              </a:solidFill>
              <a:latin typeface="Crimson Text"/>
              <a:ea typeface="Crimson Text"/>
              <a:cs typeface="Crimson Text"/>
              <a:sym typeface="Crimson Text"/>
            </a:endParaRPr>
          </a:p>
          <a:p>
            <a:pPr marL="457200" lvl="0" indent="-368300" algn="l" rtl="0">
              <a:spcBef>
                <a:spcPts val="0"/>
              </a:spcBef>
              <a:spcAft>
                <a:spcPts val="0"/>
              </a:spcAft>
              <a:buClr>
                <a:srgbClr val="331470"/>
              </a:buClr>
              <a:buSzPts val="2200"/>
              <a:buFont typeface="Crimson Text"/>
              <a:buChar char="►"/>
            </a:pPr>
            <a:r>
              <a:rPr lang="en-US" sz="2200">
                <a:solidFill>
                  <a:srgbClr val="595959"/>
                </a:solidFill>
                <a:latin typeface="Crimson Text"/>
                <a:ea typeface="Crimson Text"/>
                <a:cs typeface="Crimson Text"/>
                <a:sym typeface="Crimson Text"/>
              </a:rPr>
              <a:t>First magnet school lottery deadline: Dec. 31</a:t>
            </a:r>
            <a:endParaRPr sz="2200">
              <a:solidFill>
                <a:srgbClr val="595959"/>
              </a:solidFill>
              <a:latin typeface="Crimson Text"/>
              <a:ea typeface="Crimson Text"/>
              <a:cs typeface="Crimson Text"/>
              <a:sym typeface="Crimson Text"/>
            </a:endParaRPr>
          </a:p>
          <a:p>
            <a:pPr marL="457200" lvl="0" indent="-368300" algn="l" rtl="0">
              <a:spcBef>
                <a:spcPts val="0"/>
              </a:spcBef>
              <a:spcAft>
                <a:spcPts val="0"/>
              </a:spcAft>
              <a:buClr>
                <a:srgbClr val="595959"/>
              </a:buClr>
              <a:buSzPts val="2200"/>
              <a:buFont typeface="Crimson Text"/>
              <a:buChar char="►"/>
            </a:pPr>
            <a:r>
              <a:rPr lang="en-US" sz="2200">
                <a:solidFill>
                  <a:srgbClr val="595959"/>
                </a:solidFill>
                <a:latin typeface="Crimson Text"/>
                <a:ea typeface="Crimson Text"/>
                <a:cs typeface="Crimson Text"/>
                <a:sym typeface="Crimson Text"/>
              </a:rPr>
              <a:t>279Online, kindergarten through grade 12 online school, is an enrollment option for students throughout the state</a:t>
            </a:r>
            <a:endParaRPr sz="2200">
              <a:solidFill>
                <a:srgbClr val="595959"/>
              </a:solidFill>
              <a:latin typeface="Crimson Text"/>
              <a:ea typeface="Crimson Text"/>
              <a:cs typeface="Crimson Text"/>
              <a:sym typeface="Crimson Text"/>
            </a:endParaRPr>
          </a:p>
          <a:p>
            <a:pPr marL="0" lvl="0" indent="0" algn="l" rtl="0">
              <a:spcBef>
                <a:spcPts val="0"/>
              </a:spcBef>
              <a:spcAft>
                <a:spcPts val="0"/>
              </a:spcAft>
              <a:buNone/>
            </a:pPr>
            <a:r>
              <a:rPr lang="en-US" sz="800">
                <a:solidFill>
                  <a:srgbClr val="595959"/>
                </a:solidFill>
                <a:latin typeface="Crimson Text"/>
                <a:ea typeface="Crimson Text"/>
                <a:cs typeface="Crimson Text"/>
                <a:sym typeface="Crimson Text"/>
              </a:rPr>
              <a:t>  </a:t>
            </a:r>
            <a:endParaRPr sz="800">
              <a:solidFill>
                <a:srgbClr val="595959"/>
              </a:solidFill>
              <a:latin typeface="Crimson Text"/>
              <a:ea typeface="Crimson Text"/>
              <a:cs typeface="Crimson Text"/>
              <a:sym typeface="Crimson Text"/>
            </a:endParaRPr>
          </a:p>
        </p:txBody>
      </p:sp>
      <p:pic>
        <p:nvPicPr>
          <p:cNvPr id="254" name="Google Shape;254;p43"/>
          <p:cNvPicPr preferRelativeResize="0"/>
          <p:nvPr/>
        </p:nvPicPr>
        <p:blipFill>
          <a:blip r:embed="rId3">
            <a:alphaModFix/>
          </a:blip>
          <a:stretch>
            <a:fillRect/>
          </a:stretch>
        </p:blipFill>
        <p:spPr>
          <a:xfrm>
            <a:off x="5996125" y="1059900"/>
            <a:ext cx="2985200" cy="3965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ctrTitle"/>
          </p:nvPr>
        </p:nvSpPr>
        <p:spPr>
          <a:xfrm>
            <a:off x="685800" y="2198248"/>
            <a:ext cx="7772400" cy="6594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Superintendent’s Report</a:t>
            </a:r>
            <a:endParaRPr/>
          </a:p>
        </p:txBody>
      </p:sp>
      <p:sp>
        <p:nvSpPr>
          <p:cNvPr id="167" name="Google Shape;167;p26"/>
          <p:cNvSpPr txBox="1">
            <a:spLocks noGrp="1"/>
          </p:cNvSpPr>
          <p:nvPr>
            <p:ph type="subTitle" idx="1"/>
          </p:nvPr>
        </p:nvSpPr>
        <p:spPr>
          <a:xfrm>
            <a:off x="1371600" y="3026092"/>
            <a:ext cx="6400800" cy="460200"/>
          </a:xfrm>
          <a:prstGeom prst="rect">
            <a:avLst/>
          </a:prstGeom>
        </p:spPr>
        <p:txBody>
          <a:bodyPr spcFirstLastPara="1" wrap="square" lIns="91425" tIns="45700" rIns="91425" bIns="45700" anchor="t" anchorCtr="0">
            <a:normAutofit fontScale="25000"/>
          </a:bodyPr>
          <a:lstStyle/>
          <a:p>
            <a:pPr marL="0" lvl="0" indent="0" algn="ctr" rtl="0">
              <a:spcBef>
                <a:spcPts val="0"/>
              </a:spcBef>
              <a:spcAft>
                <a:spcPts val="0"/>
              </a:spcAft>
              <a:buClr>
                <a:srgbClr val="331470"/>
              </a:buClr>
              <a:buSzPts val="540"/>
              <a:buFont typeface="Montserrat"/>
              <a:buNone/>
            </a:pPr>
            <a:r>
              <a:rPr lang="en-US" sz="9588"/>
              <a:t>Presented by Supt. McIntyre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4"/>
          <p:cNvSpPr txBox="1">
            <a:spLocks noGrp="1"/>
          </p:cNvSpPr>
          <p:nvPr>
            <p:ph type="ctrTitle"/>
          </p:nvPr>
        </p:nvSpPr>
        <p:spPr>
          <a:xfrm>
            <a:off x="685800" y="2226298"/>
            <a:ext cx="77724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board meeting</a:t>
            </a:r>
            <a:endParaRPr/>
          </a:p>
        </p:txBody>
      </p:sp>
      <p:sp>
        <p:nvSpPr>
          <p:cNvPr id="260" name="Google Shape;260;p44"/>
          <p:cNvSpPr txBox="1">
            <a:spLocks noGrp="1"/>
          </p:cNvSpPr>
          <p:nvPr>
            <p:ph type="subTitle" idx="1"/>
          </p:nvPr>
        </p:nvSpPr>
        <p:spPr>
          <a:xfrm>
            <a:off x="1371600" y="2873698"/>
            <a:ext cx="6400800" cy="336300"/>
          </a:xfrm>
          <a:prstGeom prst="rect">
            <a:avLst/>
          </a:prstGeom>
        </p:spPr>
        <p:txBody>
          <a:bodyPr spcFirstLastPara="1" wrap="square" lIns="91425" tIns="91425" rIns="91425" bIns="91425" anchor="t" anchorCtr="0">
            <a:noAutofit/>
          </a:bodyPr>
          <a:lstStyle/>
          <a:p>
            <a:pPr marL="0" lvl="0" indent="0" algn="ctr" rtl="0">
              <a:spcBef>
                <a:spcPts val="520"/>
              </a:spcBef>
              <a:spcAft>
                <a:spcPts val="0"/>
              </a:spcAft>
              <a:buNone/>
            </a:pPr>
            <a:r>
              <a:rPr lang="en-US"/>
              <a:t>December 13, 2022</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722313" y="2896791"/>
            <a:ext cx="7772400" cy="102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Points of Pride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8"/>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0"/>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3"/>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1434</Words>
  <Application>Microsoft Macintosh PowerPoint</Application>
  <PresentationFormat>On-screen Show (16:9)</PresentationFormat>
  <Paragraphs>94</Paragraphs>
  <Slides>20</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Calibri</vt:lpstr>
      <vt:lpstr>Merriweather Sans</vt:lpstr>
      <vt:lpstr>Crimson Text</vt:lpstr>
      <vt:lpstr>Arial</vt:lpstr>
      <vt:lpstr>Montserrat</vt:lpstr>
      <vt:lpstr>Crimson Text SemiBold</vt:lpstr>
      <vt:lpstr>Times New Roman</vt:lpstr>
      <vt:lpstr>Office Theme</vt:lpstr>
      <vt:lpstr>Office Theme</vt:lpstr>
      <vt:lpstr>School board meeting</vt:lpstr>
      <vt:lpstr>Superintendent’s Report</vt:lpstr>
      <vt:lpstr>Points of Pride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Reminders</vt:lpstr>
      <vt:lpstr>School board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board meeting</dc:title>
  <cp:lastModifiedBy>Kuemmel, Meghan (ESC)</cp:lastModifiedBy>
  <cp:revision>1</cp:revision>
  <dcterms:modified xsi:type="dcterms:W3CDTF">2023-05-10T17:07:16Z</dcterms:modified>
</cp:coreProperties>
</file>