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Lobster"/>
      <p:regular r:id="rId22"/>
    </p:embeddedFont>
    <p:embeddedFont>
      <p:font typeface="Abril Fatface"/>
      <p:regular r:id="rId23"/>
    </p:embeddedFont>
    <p:embeddedFont>
      <p:font typeface="Bree Serif"/>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Lobster-regular.fnt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font" Target="fonts/BreeSerif-regular.fntdata"/><Relationship Id="rId12" Type="http://schemas.openxmlformats.org/officeDocument/2006/relationships/slide" Target="slides/slide7.xml"/><Relationship Id="rId23" Type="http://schemas.openxmlformats.org/officeDocument/2006/relationships/font" Target="fonts/AbrilFatfac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08d32ca4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08d32ca4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cc65b347f2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cc65b347f2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8f235fe71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8f235fe71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08d32ca4e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08d32ca4e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cc65b347f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cc65b347f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d08d32ca4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d08d32ca4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8f235fe71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8f235fe71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1191046cfc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1191046cfc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23abba5e8b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23abba5e8b0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23abba5e8b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23abba5e8b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https://www.pewresearch.org/religion/2021/05/11/jewish-americans-in-2020/</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3abba5e8b0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3abba5e8b0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From: https://www.pewresearch.org/religion/2021/05/11/jewish-americans-in-2020/</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3abba5e8b0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3abba5e8b0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https://www.pewresearch.org/religion/2021/05/11/race-ethnicity-heritage-and-immigration-among-u-s-jews/#:~:text=Two%2Dthirds%20of%20U.S.%20Jews,do%20not%20specify%20their%20mixture.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23abba5e8b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23abba5e8b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From: https://www.pewresearch.org/religion/2021/05/11/race-ethnicity-heritage-and-immigration-among-u-s-jews/#:~:text=Two%2Dthirds%20of%20U.S.%20Jews,do%20not%20specify%20their%20mixture.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1f6d9ad20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1f6d9ad20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08d32ca4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08d32ca4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A5AF"/>
        </a:solidFill>
      </p:bgPr>
    </p:bg>
    <p:spTree>
      <p:nvGrpSpPr>
        <p:cNvPr id="53" name="Shape 53"/>
        <p:cNvGrpSpPr/>
        <p:nvPr/>
      </p:nvGrpSpPr>
      <p:grpSpPr>
        <a:xfrm>
          <a:off x="0" y="0"/>
          <a:ext cx="0" cy="0"/>
          <a:chOff x="0" y="0"/>
          <a:chExt cx="0" cy="0"/>
        </a:xfrm>
      </p:grpSpPr>
      <p:pic>
        <p:nvPicPr>
          <p:cNvPr descr="Jewish American Heritage Month tile" id="54" name="Google Shape;54;p13"/>
          <p:cNvPicPr preferRelativeResize="0"/>
          <p:nvPr/>
        </p:nvPicPr>
        <p:blipFill>
          <a:blip r:embed="rId3">
            <a:alphaModFix/>
          </a:blip>
          <a:stretch>
            <a:fillRect/>
          </a:stretch>
        </p:blipFill>
        <p:spPr>
          <a:xfrm>
            <a:off x="1200613" y="304175"/>
            <a:ext cx="7074625" cy="4244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06" name="Shape 106"/>
        <p:cNvGrpSpPr/>
        <p:nvPr/>
      </p:nvGrpSpPr>
      <p:grpSpPr>
        <a:xfrm>
          <a:off x="0" y="0"/>
          <a:ext cx="0" cy="0"/>
          <a:chOff x="0" y="0"/>
          <a:chExt cx="0" cy="0"/>
        </a:xfrm>
      </p:grpSpPr>
      <p:sp>
        <p:nvSpPr>
          <p:cNvPr id="107" name="Google Shape;107;p22"/>
          <p:cNvSpPr txBox="1"/>
          <p:nvPr>
            <p:ph idx="1" type="body"/>
          </p:nvPr>
        </p:nvSpPr>
        <p:spPr>
          <a:xfrm>
            <a:off x="102500" y="1151000"/>
            <a:ext cx="4645500" cy="3807600"/>
          </a:xfrm>
          <a:prstGeom prst="rect">
            <a:avLst/>
          </a:prstGeom>
        </p:spPr>
        <p:txBody>
          <a:bodyPr anchorCtr="0" anchor="t" bIns="91425" lIns="91425" spcFirstLastPara="1" rIns="91425" wrap="square" tIns="91425">
            <a:noAutofit/>
          </a:bodyPr>
          <a:lstStyle/>
          <a:p>
            <a:pPr indent="-374650" lvl="0" marL="457200" rtl="0" algn="l">
              <a:spcBef>
                <a:spcPts val="0"/>
              </a:spcBef>
              <a:spcAft>
                <a:spcPts val="0"/>
              </a:spcAft>
              <a:buClr>
                <a:srgbClr val="FF00FF"/>
              </a:buClr>
              <a:buSzPts val="2300"/>
              <a:buFont typeface="Georgia"/>
              <a:buChar char="●"/>
            </a:pPr>
            <a:r>
              <a:rPr lang="en" sz="2300">
                <a:solidFill>
                  <a:srgbClr val="FF00FF"/>
                </a:solidFill>
                <a:latin typeface="Georgia"/>
                <a:ea typeface="Georgia"/>
                <a:cs typeface="Georgia"/>
                <a:sym typeface="Georgia"/>
              </a:rPr>
              <a:t>Sammy Davis Jr. was a famous actor, musician, singer, dancer, and comedian</a:t>
            </a:r>
            <a:endParaRPr sz="2300">
              <a:solidFill>
                <a:srgbClr val="FF00FF"/>
              </a:solidFill>
              <a:latin typeface="Georgia"/>
              <a:ea typeface="Georgia"/>
              <a:cs typeface="Georgia"/>
              <a:sym typeface="Georgia"/>
            </a:endParaRPr>
          </a:p>
          <a:p>
            <a:pPr indent="-374650" lvl="0" marL="457200" rtl="0" algn="l">
              <a:spcBef>
                <a:spcPts val="0"/>
              </a:spcBef>
              <a:spcAft>
                <a:spcPts val="0"/>
              </a:spcAft>
              <a:buClr>
                <a:srgbClr val="FF00FF"/>
              </a:buClr>
              <a:buSzPts val="2300"/>
              <a:buFont typeface="Georgia"/>
              <a:buChar char="●"/>
            </a:pPr>
            <a:r>
              <a:rPr lang="en" sz="2300">
                <a:solidFill>
                  <a:srgbClr val="FF00FF"/>
                </a:solidFill>
                <a:latin typeface="Georgia"/>
                <a:ea typeface="Georgia"/>
                <a:cs typeface="Georgia"/>
                <a:sym typeface="Georgia"/>
              </a:rPr>
              <a:t>He was </a:t>
            </a:r>
            <a:r>
              <a:rPr lang="en" sz="2300">
                <a:solidFill>
                  <a:srgbClr val="FF00FF"/>
                </a:solidFill>
                <a:latin typeface="Georgia"/>
                <a:ea typeface="Georgia"/>
                <a:cs typeface="Georgia"/>
                <a:sym typeface="Georgia"/>
              </a:rPr>
              <a:t>nominated</a:t>
            </a:r>
            <a:r>
              <a:rPr lang="en" sz="2300">
                <a:solidFill>
                  <a:srgbClr val="FF00FF"/>
                </a:solidFill>
                <a:latin typeface="Georgia"/>
                <a:ea typeface="Georgia"/>
                <a:cs typeface="Georgia"/>
                <a:sym typeface="Georgia"/>
              </a:rPr>
              <a:t> for a Tony award for his acting and had multiple number one hit songs</a:t>
            </a:r>
            <a:endParaRPr sz="2300">
              <a:solidFill>
                <a:srgbClr val="FF00FF"/>
              </a:solidFill>
              <a:latin typeface="Georgia"/>
              <a:ea typeface="Georgia"/>
              <a:cs typeface="Georgia"/>
              <a:sym typeface="Georgia"/>
            </a:endParaRPr>
          </a:p>
          <a:p>
            <a:pPr indent="-374650" lvl="0" marL="457200" rtl="0" algn="l">
              <a:spcBef>
                <a:spcPts val="0"/>
              </a:spcBef>
              <a:spcAft>
                <a:spcPts val="0"/>
              </a:spcAft>
              <a:buClr>
                <a:srgbClr val="FF00FF"/>
              </a:buClr>
              <a:buSzPts val="2300"/>
              <a:buFont typeface="Georgia"/>
              <a:buChar char="●"/>
            </a:pPr>
            <a:r>
              <a:rPr lang="en" sz="2300">
                <a:solidFill>
                  <a:srgbClr val="FF00FF"/>
                </a:solidFill>
                <a:latin typeface="Georgia"/>
                <a:ea typeface="Georgia"/>
                <a:cs typeface="Georgia"/>
                <a:sym typeface="Georgia"/>
              </a:rPr>
              <a:t>He was also a civil rights activist who fought for racial equality </a:t>
            </a:r>
            <a:endParaRPr sz="2300">
              <a:solidFill>
                <a:srgbClr val="FF00FF"/>
              </a:solidFill>
              <a:latin typeface="Georgia"/>
              <a:ea typeface="Georgia"/>
              <a:cs typeface="Georgia"/>
              <a:sym typeface="Georgia"/>
            </a:endParaRPr>
          </a:p>
        </p:txBody>
      </p:sp>
      <p:sp>
        <p:nvSpPr>
          <p:cNvPr id="108" name="Google Shape;108;p22"/>
          <p:cNvSpPr txBox="1"/>
          <p:nvPr>
            <p:ph type="title"/>
          </p:nvPr>
        </p:nvSpPr>
        <p:spPr>
          <a:xfrm>
            <a:off x="102500" y="230150"/>
            <a:ext cx="3770100" cy="794400"/>
          </a:xfrm>
          <a:prstGeom prst="rect">
            <a:avLst/>
          </a:prstGeom>
          <a:solidFill>
            <a:srgbClr val="C9DAF8"/>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Georgia"/>
                <a:ea typeface="Georgia"/>
                <a:cs typeface="Georgia"/>
                <a:sym typeface="Georgia"/>
              </a:rPr>
              <a:t>Sammy Davis Jr.</a:t>
            </a:r>
            <a:endParaRPr sz="3100">
              <a:latin typeface="Georgia"/>
              <a:ea typeface="Georgia"/>
              <a:cs typeface="Georgia"/>
              <a:sym typeface="Georgia"/>
            </a:endParaRPr>
          </a:p>
        </p:txBody>
      </p:sp>
      <p:pic>
        <p:nvPicPr>
          <p:cNvPr descr="Sammy Davis Jr." id="109" name="Google Shape;109;p22" title="Sammy Davis Jr."/>
          <p:cNvPicPr preferRelativeResize="0"/>
          <p:nvPr/>
        </p:nvPicPr>
        <p:blipFill>
          <a:blip r:embed="rId3">
            <a:alphaModFix/>
          </a:blip>
          <a:stretch>
            <a:fillRect/>
          </a:stretch>
        </p:blipFill>
        <p:spPr>
          <a:xfrm>
            <a:off x="4893150" y="365125"/>
            <a:ext cx="4118950" cy="41189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113" name="Shape 113"/>
        <p:cNvGrpSpPr/>
        <p:nvPr/>
      </p:nvGrpSpPr>
      <p:grpSpPr>
        <a:xfrm>
          <a:off x="0" y="0"/>
          <a:ext cx="0" cy="0"/>
          <a:chOff x="0" y="0"/>
          <a:chExt cx="0" cy="0"/>
        </a:xfrm>
      </p:grpSpPr>
      <p:sp>
        <p:nvSpPr>
          <p:cNvPr id="114" name="Google Shape;114;p23"/>
          <p:cNvSpPr txBox="1"/>
          <p:nvPr>
            <p:ph idx="1" type="body"/>
          </p:nvPr>
        </p:nvSpPr>
        <p:spPr>
          <a:xfrm>
            <a:off x="4376175" y="888575"/>
            <a:ext cx="4647300" cy="35448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FFFFFF"/>
              </a:buClr>
              <a:buSzPts val="1900"/>
              <a:buFont typeface="Georgia"/>
              <a:buChar char="●"/>
            </a:pPr>
            <a:r>
              <a:rPr lang="en" sz="1900">
                <a:solidFill>
                  <a:srgbClr val="FFFFFF"/>
                </a:solidFill>
                <a:latin typeface="Georgia"/>
                <a:ea typeface="Georgia"/>
                <a:cs typeface="Georgia"/>
                <a:sym typeface="Georgia"/>
              </a:rPr>
              <a:t>Sue Bird is considered one of the best women’s basketball players of all time</a:t>
            </a:r>
            <a:endParaRPr sz="1900">
              <a:solidFill>
                <a:srgbClr val="FFFFFF"/>
              </a:solidFill>
              <a:latin typeface="Georgia"/>
              <a:ea typeface="Georgia"/>
              <a:cs typeface="Georgia"/>
              <a:sym typeface="Georgia"/>
            </a:endParaRPr>
          </a:p>
          <a:p>
            <a:pPr indent="-349250" lvl="0" marL="457200" rtl="0" algn="l">
              <a:spcBef>
                <a:spcPts val="0"/>
              </a:spcBef>
              <a:spcAft>
                <a:spcPts val="0"/>
              </a:spcAft>
              <a:buClr>
                <a:srgbClr val="FFFFFF"/>
              </a:buClr>
              <a:buSzPts val="1900"/>
              <a:buFont typeface="Georgia"/>
              <a:buChar char="●"/>
            </a:pPr>
            <a:r>
              <a:rPr lang="en" sz="1900">
                <a:solidFill>
                  <a:srgbClr val="FFFFFF"/>
                </a:solidFill>
                <a:latin typeface="Georgia"/>
                <a:ea typeface="Georgia"/>
                <a:cs typeface="Georgia"/>
                <a:sym typeface="Georgia"/>
              </a:rPr>
              <a:t>She led her WNBA team, the Seattle Storm, to </a:t>
            </a:r>
            <a:r>
              <a:rPr lang="en" sz="1900">
                <a:solidFill>
                  <a:srgbClr val="FFFFFF"/>
                </a:solidFill>
                <a:latin typeface="Georgia"/>
                <a:ea typeface="Georgia"/>
                <a:cs typeface="Georgia"/>
                <a:sym typeface="Georgia"/>
              </a:rPr>
              <a:t>four</a:t>
            </a:r>
            <a:r>
              <a:rPr lang="en" sz="1900">
                <a:solidFill>
                  <a:srgbClr val="FFFFFF"/>
                </a:solidFill>
                <a:latin typeface="Georgia"/>
                <a:ea typeface="Georgia"/>
                <a:cs typeface="Georgia"/>
                <a:sym typeface="Georgia"/>
              </a:rPr>
              <a:t> </a:t>
            </a:r>
            <a:r>
              <a:rPr lang="en" sz="1900">
                <a:solidFill>
                  <a:srgbClr val="FFFFFF"/>
                </a:solidFill>
                <a:latin typeface="Georgia"/>
                <a:ea typeface="Georgia"/>
                <a:cs typeface="Georgia"/>
                <a:sym typeface="Georgia"/>
              </a:rPr>
              <a:t>league</a:t>
            </a:r>
            <a:r>
              <a:rPr lang="en" sz="1900">
                <a:solidFill>
                  <a:srgbClr val="FFFFFF"/>
                </a:solidFill>
                <a:latin typeface="Georgia"/>
                <a:ea typeface="Georgia"/>
                <a:cs typeface="Georgia"/>
                <a:sym typeface="Georgia"/>
              </a:rPr>
              <a:t> championships, as well as being named to the All-Star team 13 times</a:t>
            </a:r>
            <a:endParaRPr sz="1900">
              <a:solidFill>
                <a:srgbClr val="FFFFFF"/>
              </a:solidFill>
              <a:latin typeface="Georgia"/>
              <a:ea typeface="Georgia"/>
              <a:cs typeface="Georgia"/>
              <a:sym typeface="Georgia"/>
            </a:endParaRPr>
          </a:p>
          <a:p>
            <a:pPr indent="-349250" lvl="0" marL="457200" rtl="0" algn="l">
              <a:spcBef>
                <a:spcPts val="0"/>
              </a:spcBef>
              <a:spcAft>
                <a:spcPts val="0"/>
              </a:spcAft>
              <a:buClr>
                <a:srgbClr val="FFFFFF"/>
              </a:buClr>
              <a:buSzPts val="1900"/>
              <a:buFont typeface="Georgia"/>
              <a:buChar char="●"/>
            </a:pPr>
            <a:r>
              <a:rPr lang="en" sz="1900">
                <a:solidFill>
                  <a:srgbClr val="FFFFFF"/>
                </a:solidFill>
                <a:latin typeface="Georgia"/>
                <a:ea typeface="Georgia"/>
                <a:cs typeface="Georgia"/>
                <a:sym typeface="Georgia"/>
              </a:rPr>
              <a:t>She has also won five Olympic gold medals for Team USA</a:t>
            </a:r>
            <a:endParaRPr sz="1900">
              <a:solidFill>
                <a:srgbClr val="FFFFFF"/>
              </a:solidFill>
              <a:latin typeface="Georgia"/>
              <a:ea typeface="Georgia"/>
              <a:cs typeface="Georgia"/>
              <a:sym typeface="Georgia"/>
            </a:endParaRPr>
          </a:p>
          <a:p>
            <a:pPr indent="-349250" lvl="0" marL="457200" rtl="0" algn="l">
              <a:spcBef>
                <a:spcPts val="0"/>
              </a:spcBef>
              <a:spcAft>
                <a:spcPts val="0"/>
              </a:spcAft>
              <a:buClr>
                <a:srgbClr val="FFFFFF"/>
              </a:buClr>
              <a:buSzPts val="1900"/>
              <a:buFont typeface="Georgia"/>
              <a:buChar char="●"/>
            </a:pPr>
            <a:r>
              <a:rPr lang="en" sz="1900">
                <a:solidFill>
                  <a:srgbClr val="FFFFFF"/>
                </a:solidFill>
                <a:latin typeface="Georgia"/>
                <a:ea typeface="Georgia"/>
                <a:cs typeface="Georgia"/>
                <a:sym typeface="Georgia"/>
              </a:rPr>
              <a:t>Sue and her fiance, Megan Rapinoe, are </a:t>
            </a:r>
            <a:r>
              <a:rPr lang="en" sz="1900">
                <a:solidFill>
                  <a:srgbClr val="FFFFFF"/>
                </a:solidFill>
                <a:latin typeface="Georgia"/>
                <a:ea typeface="Georgia"/>
                <a:cs typeface="Georgia"/>
                <a:sym typeface="Georgia"/>
              </a:rPr>
              <a:t>activists for social justice on a number of topics</a:t>
            </a:r>
            <a:endParaRPr sz="1900">
              <a:solidFill>
                <a:srgbClr val="FFFFFF"/>
              </a:solidFill>
              <a:latin typeface="Georgia"/>
              <a:ea typeface="Georgia"/>
              <a:cs typeface="Georgia"/>
              <a:sym typeface="Georgia"/>
            </a:endParaRPr>
          </a:p>
        </p:txBody>
      </p:sp>
      <p:sp>
        <p:nvSpPr>
          <p:cNvPr id="115" name="Google Shape;115;p23"/>
          <p:cNvSpPr txBox="1"/>
          <p:nvPr>
            <p:ph type="title"/>
          </p:nvPr>
        </p:nvSpPr>
        <p:spPr>
          <a:xfrm>
            <a:off x="4867750" y="94175"/>
            <a:ext cx="3764700" cy="794400"/>
          </a:xfrm>
          <a:prstGeom prst="rect">
            <a:avLst/>
          </a:prstGeom>
          <a:solidFill>
            <a:schemeClr val="lt1"/>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latin typeface="Georgia"/>
                <a:ea typeface="Georgia"/>
                <a:cs typeface="Georgia"/>
                <a:sym typeface="Georgia"/>
              </a:rPr>
              <a:t>Sue Bird</a:t>
            </a:r>
            <a:endParaRPr sz="3200">
              <a:latin typeface="Georgia"/>
              <a:ea typeface="Georgia"/>
              <a:cs typeface="Georgia"/>
              <a:sym typeface="Georgia"/>
            </a:endParaRPr>
          </a:p>
        </p:txBody>
      </p:sp>
      <p:pic>
        <p:nvPicPr>
          <p:cNvPr descr="WNBA legend Sue Bird says she will retire after this season : NPR" id="116" name="Google Shape;116;p23"/>
          <p:cNvPicPr preferRelativeResize="0"/>
          <p:nvPr/>
        </p:nvPicPr>
        <p:blipFill rotWithShape="1">
          <a:blip r:embed="rId3">
            <a:alphaModFix/>
          </a:blip>
          <a:srcRect b="0" l="0" r="12579" t="0"/>
          <a:stretch/>
        </p:blipFill>
        <p:spPr>
          <a:xfrm>
            <a:off x="114175" y="635450"/>
            <a:ext cx="4155601" cy="3569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27BA0"/>
        </a:solidFill>
      </p:bgPr>
    </p:bg>
    <p:spTree>
      <p:nvGrpSpPr>
        <p:cNvPr id="120" name="Shape 120"/>
        <p:cNvGrpSpPr/>
        <p:nvPr/>
      </p:nvGrpSpPr>
      <p:grpSpPr>
        <a:xfrm>
          <a:off x="0" y="0"/>
          <a:ext cx="0" cy="0"/>
          <a:chOff x="0" y="0"/>
          <a:chExt cx="0" cy="0"/>
        </a:xfrm>
      </p:grpSpPr>
      <p:sp>
        <p:nvSpPr>
          <p:cNvPr id="121" name="Google Shape;121;p24"/>
          <p:cNvSpPr txBox="1"/>
          <p:nvPr>
            <p:ph type="title"/>
          </p:nvPr>
        </p:nvSpPr>
        <p:spPr>
          <a:xfrm>
            <a:off x="311700" y="232550"/>
            <a:ext cx="5203500" cy="7944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Abril Fatface"/>
                <a:ea typeface="Abril Fatface"/>
                <a:cs typeface="Abril Fatface"/>
                <a:sym typeface="Abril Fatface"/>
              </a:rPr>
              <a:t>Ruth Bader Ginsburg</a:t>
            </a:r>
            <a:endParaRPr sz="4000">
              <a:latin typeface="Abril Fatface"/>
              <a:ea typeface="Abril Fatface"/>
              <a:cs typeface="Abril Fatface"/>
              <a:sym typeface="Abril Fatface"/>
            </a:endParaRPr>
          </a:p>
        </p:txBody>
      </p:sp>
      <p:sp>
        <p:nvSpPr>
          <p:cNvPr id="122" name="Google Shape;122;p24"/>
          <p:cNvSpPr txBox="1"/>
          <p:nvPr>
            <p:ph idx="1" type="body"/>
          </p:nvPr>
        </p:nvSpPr>
        <p:spPr>
          <a:xfrm>
            <a:off x="311700" y="1310875"/>
            <a:ext cx="4598400" cy="35913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Ruth Bader Ginsburg was the second woman to ever serve on the United States Supreme Court, and the first Jewish woman to do so</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Prior to becoming a Supreme Court Justice, she founded the Women’s Right</a:t>
            </a:r>
            <a:r>
              <a:rPr lang="en" sz="2000">
                <a:solidFill>
                  <a:srgbClr val="000000"/>
                </a:solidFill>
                <a:latin typeface="Georgia"/>
                <a:ea typeface="Georgia"/>
                <a:cs typeface="Georgia"/>
                <a:sym typeface="Georgia"/>
              </a:rPr>
              <a:t>s Project at the American Civil Liberties Union</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She also worked as a law professor</a:t>
            </a:r>
            <a:endParaRPr sz="2000">
              <a:solidFill>
                <a:srgbClr val="000000"/>
              </a:solidFill>
              <a:latin typeface="Georgia"/>
              <a:ea typeface="Georgia"/>
              <a:cs typeface="Georgia"/>
              <a:sym typeface="Georgia"/>
            </a:endParaRPr>
          </a:p>
        </p:txBody>
      </p:sp>
      <p:pic>
        <p:nvPicPr>
          <p:cNvPr descr="Ruth Bader Ginsburg | Oyez" id="123" name="Google Shape;123;p24"/>
          <p:cNvPicPr preferRelativeResize="0"/>
          <p:nvPr/>
        </p:nvPicPr>
        <p:blipFill>
          <a:blip r:embed="rId3">
            <a:alphaModFix/>
          </a:blip>
          <a:stretch>
            <a:fillRect/>
          </a:stretch>
        </p:blipFill>
        <p:spPr>
          <a:xfrm>
            <a:off x="5874875" y="167875"/>
            <a:ext cx="3090550" cy="4641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4A7D6"/>
        </a:solidFill>
      </p:bgPr>
    </p:bg>
    <p:spTree>
      <p:nvGrpSpPr>
        <p:cNvPr id="127" name="Shape 127"/>
        <p:cNvGrpSpPr/>
        <p:nvPr/>
      </p:nvGrpSpPr>
      <p:grpSpPr>
        <a:xfrm>
          <a:off x="0" y="0"/>
          <a:ext cx="0" cy="0"/>
          <a:chOff x="0" y="0"/>
          <a:chExt cx="0" cy="0"/>
        </a:xfrm>
      </p:grpSpPr>
      <p:sp>
        <p:nvSpPr>
          <p:cNvPr id="128" name="Google Shape;128;p25"/>
          <p:cNvSpPr txBox="1"/>
          <p:nvPr>
            <p:ph idx="1" type="body"/>
          </p:nvPr>
        </p:nvSpPr>
        <p:spPr>
          <a:xfrm>
            <a:off x="0" y="999825"/>
            <a:ext cx="4900500" cy="39588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Albert Einstein is considered to be one of the most important physics of all time</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He won the Nobel Prize in Physics in 1921 for his work in quantum mechanics and the theory of relativity</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Einstein was born and raised in Germany. He was working as a </a:t>
            </a:r>
            <a:r>
              <a:rPr lang="en" sz="2000">
                <a:solidFill>
                  <a:srgbClr val="000000"/>
                </a:solidFill>
                <a:latin typeface="Georgia"/>
                <a:ea typeface="Georgia"/>
                <a:cs typeface="Georgia"/>
                <a:sym typeface="Georgia"/>
              </a:rPr>
              <a:t>professor when Hitler took power and was luckily able to escape in 1933.</a:t>
            </a:r>
            <a:endParaRPr sz="2000">
              <a:solidFill>
                <a:srgbClr val="000000"/>
              </a:solidFill>
              <a:latin typeface="Georgia"/>
              <a:ea typeface="Georgia"/>
              <a:cs typeface="Georgia"/>
              <a:sym typeface="Georgia"/>
            </a:endParaRPr>
          </a:p>
        </p:txBody>
      </p:sp>
      <p:sp>
        <p:nvSpPr>
          <p:cNvPr id="129" name="Google Shape;129;p25"/>
          <p:cNvSpPr txBox="1"/>
          <p:nvPr>
            <p:ph type="title"/>
          </p:nvPr>
        </p:nvSpPr>
        <p:spPr>
          <a:xfrm>
            <a:off x="211075" y="99975"/>
            <a:ext cx="4143600" cy="794400"/>
          </a:xfrm>
          <a:prstGeom prst="rect">
            <a:avLst/>
          </a:prstGeom>
          <a:solidFill>
            <a:srgbClr val="B4A7D6"/>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100">
                <a:latin typeface="Georgia"/>
                <a:ea typeface="Georgia"/>
                <a:cs typeface="Georgia"/>
                <a:sym typeface="Georgia"/>
              </a:rPr>
              <a:t>Albert Einstein</a:t>
            </a:r>
            <a:endParaRPr sz="3100">
              <a:latin typeface="Georgia"/>
              <a:ea typeface="Georgia"/>
              <a:cs typeface="Georgia"/>
              <a:sym typeface="Georgia"/>
            </a:endParaRPr>
          </a:p>
        </p:txBody>
      </p:sp>
      <p:pic>
        <p:nvPicPr>
          <p:cNvPr descr="Albert Einstein: Biography, Physicist, Mathematician" id="130" name="Google Shape;130;p25"/>
          <p:cNvPicPr preferRelativeResize="0"/>
          <p:nvPr/>
        </p:nvPicPr>
        <p:blipFill>
          <a:blip r:embed="rId3">
            <a:alphaModFix/>
          </a:blip>
          <a:stretch>
            <a:fillRect/>
          </a:stretch>
        </p:blipFill>
        <p:spPr>
          <a:xfrm>
            <a:off x="5002975" y="455625"/>
            <a:ext cx="4055775" cy="4055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FA8DC"/>
        </a:solidFill>
      </p:bgPr>
    </p:bg>
    <p:spTree>
      <p:nvGrpSpPr>
        <p:cNvPr id="134" name="Shape 134"/>
        <p:cNvGrpSpPr/>
        <p:nvPr/>
      </p:nvGrpSpPr>
      <p:grpSpPr>
        <a:xfrm>
          <a:off x="0" y="0"/>
          <a:ext cx="0" cy="0"/>
          <a:chOff x="0" y="0"/>
          <a:chExt cx="0" cy="0"/>
        </a:xfrm>
      </p:grpSpPr>
      <p:sp>
        <p:nvSpPr>
          <p:cNvPr id="135" name="Google Shape;135;p26"/>
          <p:cNvSpPr txBox="1"/>
          <p:nvPr>
            <p:ph type="title"/>
          </p:nvPr>
        </p:nvSpPr>
        <p:spPr>
          <a:xfrm>
            <a:off x="4747075" y="208225"/>
            <a:ext cx="4010100" cy="7944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Lobster"/>
                <a:ea typeface="Lobster"/>
                <a:cs typeface="Lobster"/>
                <a:sym typeface="Lobster"/>
              </a:rPr>
              <a:t>Aly Raisman</a:t>
            </a:r>
            <a:endParaRPr sz="4000">
              <a:latin typeface="Lobster"/>
              <a:ea typeface="Lobster"/>
              <a:cs typeface="Lobster"/>
              <a:sym typeface="Lobster"/>
            </a:endParaRPr>
          </a:p>
        </p:txBody>
      </p:sp>
      <p:sp>
        <p:nvSpPr>
          <p:cNvPr id="136" name="Google Shape;136;p26"/>
          <p:cNvSpPr txBox="1"/>
          <p:nvPr>
            <p:ph idx="1" type="body"/>
          </p:nvPr>
        </p:nvSpPr>
        <p:spPr>
          <a:xfrm>
            <a:off x="4903025" y="1099800"/>
            <a:ext cx="4010100" cy="35802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Aly Raisman is an American gymnast</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She led Team USA as captain at the Olympics in 2012 and 2016</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She has won three gold medals, two silver medals, and one </a:t>
            </a:r>
            <a:r>
              <a:rPr lang="en" sz="2000">
                <a:solidFill>
                  <a:srgbClr val="000000"/>
                </a:solidFill>
                <a:latin typeface="Georgia"/>
                <a:ea typeface="Georgia"/>
                <a:cs typeface="Georgia"/>
                <a:sym typeface="Georgia"/>
              </a:rPr>
              <a:t>bronze</a:t>
            </a:r>
            <a:r>
              <a:rPr lang="en" sz="2000">
                <a:solidFill>
                  <a:srgbClr val="000000"/>
                </a:solidFill>
                <a:latin typeface="Georgia"/>
                <a:ea typeface="Georgia"/>
                <a:cs typeface="Georgia"/>
                <a:sym typeface="Georgia"/>
              </a:rPr>
              <a:t> medal</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Outside of </a:t>
            </a:r>
            <a:r>
              <a:rPr lang="en" sz="2000">
                <a:solidFill>
                  <a:srgbClr val="000000"/>
                </a:solidFill>
                <a:latin typeface="Georgia"/>
                <a:ea typeface="Georgia"/>
                <a:cs typeface="Georgia"/>
                <a:sym typeface="Georgia"/>
              </a:rPr>
              <a:t>gymnastics</a:t>
            </a:r>
            <a:r>
              <a:rPr lang="en" sz="2000">
                <a:solidFill>
                  <a:srgbClr val="000000"/>
                </a:solidFill>
                <a:latin typeface="Georgia"/>
                <a:ea typeface="Georgia"/>
                <a:cs typeface="Georgia"/>
                <a:sym typeface="Georgia"/>
              </a:rPr>
              <a:t>, she is an activist for women’s rights and enjoys dancing</a:t>
            </a:r>
            <a:endParaRPr sz="2000">
              <a:solidFill>
                <a:srgbClr val="000000"/>
              </a:solidFill>
              <a:latin typeface="Georgia"/>
              <a:ea typeface="Georgia"/>
              <a:cs typeface="Georgia"/>
              <a:sym typeface="Georgia"/>
            </a:endParaRPr>
          </a:p>
        </p:txBody>
      </p:sp>
      <p:pic>
        <p:nvPicPr>
          <p:cNvPr descr="Aly Raisman defends former teammate Biles: 'I'm proud of her' | The Hill" id="137" name="Google Shape;137;p26"/>
          <p:cNvPicPr preferRelativeResize="0"/>
          <p:nvPr/>
        </p:nvPicPr>
        <p:blipFill rotWithShape="1">
          <a:blip r:embed="rId3">
            <a:alphaModFix/>
          </a:blip>
          <a:srcRect b="0" l="28510" r="0" t="0"/>
          <a:stretch/>
        </p:blipFill>
        <p:spPr>
          <a:xfrm>
            <a:off x="311725" y="547025"/>
            <a:ext cx="4328350" cy="340841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D7E6B"/>
        </a:solidFill>
      </p:bgPr>
    </p:bg>
    <p:spTree>
      <p:nvGrpSpPr>
        <p:cNvPr id="141" name="Shape 141"/>
        <p:cNvGrpSpPr/>
        <p:nvPr/>
      </p:nvGrpSpPr>
      <p:grpSpPr>
        <a:xfrm>
          <a:off x="0" y="0"/>
          <a:ext cx="0" cy="0"/>
          <a:chOff x="0" y="0"/>
          <a:chExt cx="0" cy="0"/>
        </a:xfrm>
      </p:grpSpPr>
      <p:sp>
        <p:nvSpPr>
          <p:cNvPr id="142" name="Google Shape;142;p27"/>
          <p:cNvSpPr txBox="1"/>
          <p:nvPr>
            <p:ph idx="1" type="body"/>
          </p:nvPr>
        </p:nvSpPr>
        <p:spPr>
          <a:xfrm>
            <a:off x="199950" y="1254200"/>
            <a:ext cx="4960200" cy="34656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FFFFFF"/>
              </a:buClr>
              <a:buSzPts val="2000"/>
              <a:buFont typeface="Georgia"/>
              <a:buChar char="●"/>
            </a:pPr>
            <a:r>
              <a:rPr lang="en" sz="2000">
                <a:solidFill>
                  <a:srgbClr val="FFFFFF"/>
                </a:solidFill>
                <a:latin typeface="Georgia"/>
                <a:ea typeface="Georgia"/>
                <a:cs typeface="Georgia"/>
                <a:sym typeface="Georgia"/>
              </a:rPr>
              <a:t>Daveed Diggs is and actor, singer, songwriter, and rapper</a:t>
            </a:r>
            <a:endParaRPr sz="2000">
              <a:solidFill>
                <a:srgbClr val="FFFFFF"/>
              </a:solidFill>
              <a:latin typeface="Georgia"/>
              <a:ea typeface="Georgia"/>
              <a:cs typeface="Georgia"/>
              <a:sym typeface="Georgia"/>
            </a:endParaRPr>
          </a:p>
          <a:p>
            <a:pPr indent="-355600" lvl="0" marL="457200" rtl="0" algn="l">
              <a:spcBef>
                <a:spcPts val="0"/>
              </a:spcBef>
              <a:spcAft>
                <a:spcPts val="0"/>
              </a:spcAft>
              <a:buClr>
                <a:srgbClr val="FFFFFF"/>
              </a:buClr>
              <a:buSzPts val="2000"/>
              <a:buFont typeface="Georgia"/>
              <a:buChar char="●"/>
            </a:pPr>
            <a:r>
              <a:rPr lang="en" sz="2000">
                <a:solidFill>
                  <a:srgbClr val="FFFFFF"/>
                </a:solidFill>
                <a:latin typeface="Georgia"/>
                <a:ea typeface="Georgia"/>
                <a:cs typeface="Georgia"/>
                <a:sym typeface="Georgia"/>
              </a:rPr>
              <a:t>He is most famous for his role in </a:t>
            </a:r>
            <a:r>
              <a:rPr i="1" lang="en" sz="2000">
                <a:solidFill>
                  <a:srgbClr val="FFFFFF"/>
                </a:solidFill>
                <a:latin typeface="Georgia"/>
                <a:ea typeface="Georgia"/>
                <a:cs typeface="Georgia"/>
                <a:sym typeface="Georgia"/>
              </a:rPr>
              <a:t>Hamilton</a:t>
            </a:r>
            <a:r>
              <a:rPr lang="en" sz="2000">
                <a:solidFill>
                  <a:srgbClr val="FFFFFF"/>
                </a:solidFill>
                <a:latin typeface="Georgia"/>
                <a:ea typeface="Georgia"/>
                <a:cs typeface="Georgia"/>
                <a:sym typeface="Georgia"/>
              </a:rPr>
              <a:t>, for which he won an Emmy award</a:t>
            </a:r>
            <a:endParaRPr sz="2000">
              <a:solidFill>
                <a:srgbClr val="FFFFFF"/>
              </a:solidFill>
              <a:latin typeface="Georgia"/>
              <a:ea typeface="Georgia"/>
              <a:cs typeface="Georgia"/>
              <a:sym typeface="Georgia"/>
            </a:endParaRPr>
          </a:p>
          <a:p>
            <a:pPr indent="-355600" lvl="0" marL="457200" rtl="0" algn="l">
              <a:spcBef>
                <a:spcPts val="0"/>
              </a:spcBef>
              <a:spcAft>
                <a:spcPts val="0"/>
              </a:spcAft>
              <a:buClr>
                <a:srgbClr val="FFFFFF"/>
              </a:buClr>
              <a:buSzPts val="2000"/>
              <a:buFont typeface="Georgia"/>
              <a:buChar char="●"/>
            </a:pPr>
            <a:r>
              <a:rPr lang="en" sz="2000">
                <a:solidFill>
                  <a:srgbClr val="FFFFFF"/>
                </a:solidFill>
                <a:latin typeface="Georgia"/>
                <a:ea typeface="Georgia"/>
                <a:cs typeface="Georgia"/>
                <a:sym typeface="Georgia"/>
              </a:rPr>
              <a:t>As a kid, he loved both the arts and sports, and while a student at Brown University, he majored in Theatre Arts while also setting a school record as a member of the track team</a:t>
            </a:r>
            <a:endParaRPr sz="2000">
              <a:solidFill>
                <a:srgbClr val="FFFFFF"/>
              </a:solidFill>
              <a:latin typeface="Georgia"/>
              <a:ea typeface="Georgia"/>
              <a:cs typeface="Georgia"/>
              <a:sym typeface="Georgia"/>
            </a:endParaRPr>
          </a:p>
        </p:txBody>
      </p:sp>
      <p:sp>
        <p:nvSpPr>
          <p:cNvPr id="143" name="Google Shape;143;p27"/>
          <p:cNvSpPr txBox="1"/>
          <p:nvPr>
            <p:ph type="title"/>
          </p:nvPr>
        </p:nvSpPr>
        <p:spPr>
          <a:xfrm>
            <a:off x="302550" y="274050"/>
            <a:ext cx="4960200" cy="794400"/>
          </a:xfrm>
          <a:prstGeom prst="rect">
            <a:avLst/>
          </a:prstGeom>
          <a:solidFill>
            <a:srgbClr val="000000"/>
          </a:solid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200">
                <a:solidFill>
                  <a:srgbClr val="FFFFFF"/>
                </a:solidFill>
                <a:latin typeface="Georgia"/>
                <a:ea typeface="Georgia"/>
                <a:cs typeface="Georgia"/>
                <a:sym typeface="Georgia"/>
              </a:rPr>
              <a:t>Daveed Diggs</a:t>
            </a:r>
            <a:endParaRPr sz="3200">
              <a:solidFill>
                <a:srgbClr val="FFFFFF"/>
              </a:solidFill>
              <a:latin typeface="Georgia"/>
              <a:ea typeface="Georgia"/>
              <a:cs typeface="Georgia"/>
              <a:sym typeface="Georgia"/>
            </a:endParaRPr>
          </a:p>
        </p:txBody>
      </p:sp>
      <p:pic>
        <p:nvPicPr>
          <p:cNvPr descr="Daveed Diggs - IMDb" id="144" name="Google Shape;144;p27"/>
          <p:cNvPicPr preferRelativeResize="0"/>
          <p:nvPr/>
        </p:nvPicPr>
        <p:blipFill rotWithShape="1">
          <a:blip r:embed="rId3">
            <a:alphaModFix/>
          </a:blip>
          <a:srcRect b="0" l="0" r="18864" t="0"/>
          <a:stretch/>
        </p:blipFill>
        <p:spPr>
          <a:xfrm>
            <a:off x="5515150" y="476250"/>
            <a:ext cx="3560900" cy="4190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E599"/>
        </a:solidFill>
      </p:bgPr>
    </p:bg>
    <p:spTree>
      <p:nvGrpSpPr>
        <p:cNvPr id="148" name="Shape 148"/>
        <p:cNvGrpSpPr/>
        <p:nvPr/>
      </p:nvGrpSpPr>
      <p:grpSpPr>
        <a:xfrm>
          <a:off x="0" y="0"/>
          <a:ext cx="0" cy="0"/>
          <a:chOff x="0" y="0"/>
          <a:chExt cx="0" cy="0"/>
        </a:xfrm>
      </p:grpSpPr>
      <p:sp>
        <p:nvSpPr>
          <p:cNvPr id="149" name="Google Shape;149;p28"/>
          <p:cNvSpPr txBox="1"/>
          <p:nvPr>
            <p:ph type="title"/>
          </p:nvPr>
        </p:nvSpPr>
        <p:spPr>
          <a:xfrm>
            <a:off x="4624875" y="129625"/>
            <a:ext cx="4010100" cy="794400"/>
          </a:xfrm>
          <a:prstGeom prst="rect">
            <a:avLst/>
          </a:prstGeom>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4000">
                <a:latin typeface="Lobster"/>
                <a:ea typeface="Lobster"/>
                <a:cs typeface="Lobster"/>
                <a:sym typeface="Lobster"/>
              </a:rPr>
              <a:t>Barbra Streisand</a:t>
            </a:r>
            <a:endParaRPr sz="4000">
              <a:latin typeface="Lobster"/>
              <a:ea typeface="Lobster"/>
              <a:cs typeface="Lobster"/>
              <a:sym typeface="Lobster"/>
            </a:endParaRPr>
          </a:p>
        </p:txBody>
      </p:sp>
      <p:sp>
        <p:nvSpPr>
          <p:cNvPr id="150" name="Google Shape;150;p28"/>
          <p:cNvSpPr txBox="1"/>
          <p:nvPr>
            <p:ph idx="1" type="body"/>
          </p:nvPr>
        </p:nvSpPr>
        <p:spPr>
          <a:xfrm>
            <a:off x="4624875" y="1230225"/>
            <a:ext cx="4190100" cy="3416400"/>
          </a:xfrm>
          <a:prstGeom prst="rect">
            <a:avLst/>
          </a:prstGeom>
        </p:spPr>
        <p:txBody>
          <a:bodyPr anchorCtr="0" anchor="t" bIns="91425" lIns="91425" spcFirstLastPara="1" rIns="91425" wrap="square" tIns="91425">
            <a:noAutofit/>
          </a:bodyPr>
          <a:lstStyle/>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Barbra Streisand is a singer, director, and actress</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She has won a myriad of awards, </a:t>
            </a:r>
            <a:r>
              <a:rPr lang="en" sz="2000">
                <a:solidFill>
                  <a:srgbClr val="000000"/>
                </a:solidFill>
                <a:latin typeface="Georgia"/>
                <a:ea typeface="Georgia"/>
                <a:cs typeface="Georgia"/>
                <a:sym typeface="Georgia"/>
              </a:rPr>
              <a:t>including</a:t>
            </a:r>
            <a:r>
              <a:rPr lang="en" sz="2000">
                <a:solidFill>
                  <a:srgbClr val="000000"/>
                </a:solidFill>
                <a:latin typeface="Georgia"/>
                <a:ea typeface="Georgia"/>
                <a:cs typeface="Georgia"/>
                <a:sym typeface="Georgia"/>
              </a:rPr>
              <a:t> a Tony Award, a Grammy, an Oscar, and an Emmy</a:t>
            </a:r>
            <a:endParaRPr sz="2000">
              <a:solidFill>
                <a:srgbClr val="000000"/>
              </a:solidFill>
              <a:latin typeface="Georgia"/>
              <a:ea typeface="Georgia"/>
              <a:cs typeface="Georgia"/>
              <a:sym typeface="Georgia"/>
            </a:endParaRPr>
          </a:p>
          <a:p>
            <a:pPr indent="-355600" lvl="0" marL="457200" rtl="0" algn="l">
              <a:spcBef>
                <a:spcPts val="0"/>
              </a:spcBef>
              <a:spcAft>
                <a:spcPts val="0"/>
              </a:spcAft>
              <a:buClr>
                <a:srgbClr val="000000"/>
              </a:buClr>
              <a:buSzPts val="2000"/>
              <a:buFont typeface="Georgia"/>
              <a:buChar char="●"/>
            </a:pPr>
            <a:r>
              <a:rPr lang="en" sz="2000">
                <a:solidFill>
                  <a:srgbClr val="000000"/>
                </a:solidFill>
                <a:latin typeface="Georgia"/>
                <a:ea typeface="Georgia"/>
                <a:cs typeface="Georgia"/>
                <a:sym typeface="Georgia"/>
              </a:rPr>
              <a:t>She has had multiple Number One hit songs, including her most famous song, “The Way We Were”</a:t>
            </a:r>
            <a:endParaRPr sz="2000">
              <a:solidFill>
                <a:srgbClr val="000000"/>
              </a:solidFill>
              <a:latin typeface="Georgia"/>
              <a:ea typeface="Georgia"/>
              <a:cs typeface="Georgia"/>
              <a:sym typeface="Georgia"/>
            </a:endParaRPr>
          </a:p>
          <a:p>
            <a:pPr indent="0" lvl="0" marL="0" rtl="0" algn="l">
              <a:spcBef>
                <a:spcPts val="1200"/>
              </a:spcBef>
              <a:spcAft>
                <a:spcPts val="1200"/>
              </a:spcAft>
              <a:buNone/>
            </a:pPr>
            <a:r>
              <a:t/>
            </a:r>
            <a:endParaRPr sz="2000">
              <a:solidFill>
                <a:srgbClr val="000000"/>
              </a:solidFill>
              <a:latin typeface="Georgia"/>
              <a:ea typeface="Georgia"/>
              <a:cs typeface="Georgia"/>
              <a:sym typeface="Georgia"/>
            </a:endParaRPr>
          </a:p>
        </p:txBody>
      </p:sp>
      <p:pic>
        <p:nvPicPr>
          <p:cNvPr descr="Barbra Streisand - IMDb" id="151" name="Google Shape;151;p28"/>
          <p:cNvPicPr preferRelativeResize="0"/>
          <p:nvPr/>
        </p:nvPicPr>
        <p:blipFill>
          <a:blip r:embed="rId3">
            <a:alphaModFix/>
          </a:blip>
          <a:stretch>
            <a:fillRect/>
          </a:stretch>
        </p:blipFill>
        <p:spPr>
          <a:xfrm>
            <a:off x="719400" y="129625"/>
            <a:ext cx="3225175" cy="4602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643975" y="251150"/>
            <a:ext cx="7516500" cy="704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800">
                <a:latin typeface="Bree Serif"/>
                <a:ea typeface="Bree Serif"/>
                <a:cs typeface="Bree Serif"/>
                <a:sym typeface="Bree Serif"/>
              </a:rPr>
              <a:t>What does </a:t>
            </a:r>
            <a:r>
              <a:rPr i="1" lang="en" sz="3800">
                <a:latin typeface="Bree Serif"/>
                <a:ea typeface="Bree Serif"/>
                <a:cs typeface="Bree Serif"/>
                <a:sym typeface="Bree Serif"/>
              </a:rPr>
              <a:t>Jewish American </a:t>
            </a:r>
            <a:r>
              <a:rPr lang="en" sz="3800">
                <a:latin typeface="Bree Serif"/>
                <a:ea typeface="Bree Serif"/>
                <a:cs typeface="Bree Serif"/>
                <a:sym typeface="Bree Serif"/>
              </a:rPr>
              <a:t>mean?</a:t>
            </a:r>
            <a:endParaRPr sz="3800">
              <a:latin typeface="Bree Serif"/>
              <a:ea typeface="Bree Serif"/>
              <a:cs typeface="Bree Serif"/>
              <a:sym typeface="Bree Serif"/>
            </a:endParaRPr>
          </a:p>
        </p:txBody>
      </p:sp>
      <p:sp>
        <p:nvSpPr>
          <p:cNvPr id="60" name="Google Shape;60;p14"/>
          <p:cNvSpPr txBox="1"/>
          <p:nvPr>
            <p:ph idx="1" type="body"/>
          </p:nvPr>
        </p:nvSpPr>
        <p:spPr>
          <a:xfrm>
            <a:off x="311700" y="1026175"/>
            <a:ext cx="8265000" cy="3864600"/>
          </a:xfrm>
          <a:prstGeom prst="rect">
            <a:avLst/>
          </a:prstGeom>
          <a:solidFill>
            <a:srgbClr val="A4C2F4"/>
          </a:solidFill>
        </p:spPr>
        <p:txBody>
          <a:bodyPr anchorCtr="0" anchor="t" bIns="91425" lIns="91425" spcFirstLastPara="1" rIns="91425" wrap="square" tIns="91425">
            <a:normAutofit fontScale="92500" lnSpcReduction="20000"/>
          </a:bodyPr>
          <a:lstStyle/>
          <a:p>
            <a:pPr indent="-363696" lvl="0" marL="457200" rtl="0" algn="l">
              <a:lnSpc>
                <a:spcPct val="115000"/>
              </a:lnSpc>
              <a:spcBef>
                <a:spcPts val="0"/>
              </a:spcBef>
              <a:spcAft>
                <a:spcPts val="0"/>
              </a:spcAft>
              <a:buSzPct val="88461"/>
              <a:buFont typeface="Georgia"/>
              <a:buChar char="●"/>
            </a:pPr>
            <a:r>
              <a:rPr lang="en" sz="2600">
                <a:latin typeface="Georgia"/>
                <a:ea typeface="Georgia"/>
                <a:cs typeface="Georgia"/>
                <a:sym typeface="Georgia"/>
              </a:rPr>
              <a:t>Judaism is a religion practiced by people throughout the world.</a:t>
            </a:r>
            <a:endParaRPr sz="2600">
              <a:latin typeface="Georgia"/>
              <a:ea typeface="Georgia"/>
              <a:cs typeface="Georgia"/>
              <a:sym typeface="Georgia"/>
            </a:endParaRPr>
          </a:p>
          <a:p>
            <a:pPr indent="-381317" lvl="0" marL="457200" rtl="0" algn="l">
              <a:lnSpc>
                <a:spcPct val="115000"/>
              </a:lnSpc>
              <a:spcBef>
                <a:spcPts val="0"/>
              </a:spcBef>
              <a:spcAft>
                <a:spcPts val="0"/>
              </a:spcAft>
              <a:buSzPct val="100000"/>
              <a:buFont typeface="Georgia"/>
              <a:buChar char="●"/>
            </a:pPr>
            <a:r>
              <a:rPr lang="en" sz="2600">
                <a:latin typeface="Georgia"/>
                <a:ea typeface="Georgia"/>
                <a:cs typeface="Georgia"/>
                <a:sym typeface="Georgia"/>
              </a:rPr>
              <a:t>People can be religiously Jewish - which means they participate in religious activities like going to Synagogue and praying.</a:t>
            </a:r>
            <a:endParaRPr sz="2600">
              <a:latin typeface="Georgia"/>
              <a:ea typeface="Georgia"/>
              <a:cs typeface="Georgia"/>
              <a:sym typeface="Georgia"/>
            </a:endParaRPr>
          </a:p>
          <a:p>
            <a:pPr indent="-381317" lvl="0" marL="457200" rtl="0" algn="l">
              <a:lnSpc>
                <a:spcPct val="115000"/>
              </a:lnSpc>
              <a:spcBef>
                <a:spcPts val="0"/>
              </a:spcBef>
              <a:spcAft>
                <a:spcPts val="0"/>
              </a:spcAft>
              <a:buSzPct val="100000"/>
              <a:buFont typeface="Georgia"/>
              <a:buChar char="●"/>
            </a:pPr>
            <a:r>
              <a:rPr lang="en" sz="2600">
                <a:latin typeface="Georgia"/>
                <a:ea typeface="Georgia"/>
                <a:cs typeface="Georgia"/>
                <a:sym typeface="Georgia"/>
              </a:rPr>
              <a:t>People can also be culturally or ethnically Jewish - which means they have at least one Jewish caregiver and were raised in the culture but do not consider themselves religious. This may mean they eat certain foods and participate in certain holidays.</a:t>
            </a:r>
            <a:endParaRPr sz="2600">
              <a:latin typeface="Georgia"/>
              <a:ea typeface="Georgia"/>
              <a:cs typeface="Georgia"/>
              <a:sym typeface="Georgi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ph idx="1" type="body"/>
          </p:nvPr>
        </p:nvSpPr>
        <p:spPr>
          <a:xfrm>
            <a:off x="289500" y="774300"/>
            <a:ext cx="8565000" cy="4213200"/>
          </a:xfrm>
          <a:prstGeom prst="rect">
            <a:avLst/>
          </a:prstGeom>
          <a:solidFill>
            <a:srgbClr val="A4C2F4"/>
          </a:solidFill>
        </p:spPr>
        <p:txBody>
          <a:bodyPr anchorCtr="0" anchor="t" bIns="91425" lIns="91425" spcFirstLastPara="1" rIns="91425" wrap="square" tIns="91425">
            <a:normAutofit lnSpcReduction="20000"/>
          </a:bodyPr>
          <a:lstStyle/>
          <a:p>
            <a:pPr indent="-393700" lvl="0" marL="457200" rtl="0" algn="l">
              <a:lnSpc>
                <a:spcPct val="115000"/>
              </a:lnSpc>
              <a:spcBef>
                <a:spcPts val="0"/>
              </a:spcBef>
              <a:spcAft>
                <a:spcPts val="0"/>
              </a:spcAft>
              <a:buSzPts val="2600"/>
              <a:buFont typeface="Georgia"/>
              <a:buChar char="●"/>
            </a:pPr>
            <a:r>
              <a:rPr lang="en" sz="2600">
                <a:latin typeface="Georgia"/>
                <a:ea typeface="Georgia"/>
                <a:cs typeface="Georgia"/>
                <a:sym typeface="Georgia"/>
              </a:rPr>
              <a:t>About 3 in 4 Jewish people in the United States consider themselves to be religiously Jewish</a:t>
            </a:r>
            <a:endParaRPr sz="2600">
              <a:latin typeface="Georgia"/>
              <a:ea typeface="Georgia"/>
              <a:cs typeface="Georgia"/>
              <a:sym typeface="Georgia"/>
            </a:endParaRPr>
          </a:p>
          <a:p>
            <a:pPr indent="-393700" lvl="0" marL="457200" rtl="0" algn="l">
              <a:lnSpc>
                <a:spcPct val="115000"/>
              </a:lnSpc>
              <a:spcBef>
                <a:spcPts val="0"/>
              </a:spcBef>
              <a:spcAft>
                <a:spcPts val="0"/>
              </a:spcAft>
              <a:buSzPts val="2600"/>
              <a:buFont typeface="Georgia"/>
              <a:buChar char="●"/>
            </a:pPr>
            <a:r>
              <a:rPr lang="en" sz="2600">
                <a:latin typeface="Georgia"/>
                <a:ea typeface="Georgia"/>
                <a:cs typeface="Georgia"/>
                <a:sym typeface="Georgia"/>
              </a:rPr>
              <a:t>About 1 in 4 Jewish people in the United States consider themselves to be culturally Jewish</a:t>
            </a:r>
            <a:endParaRPr sz="2600">
              <a:latin typeface="Georgia"/>
              <a:ea typeface="Georgia"/>
              <a:cs typeface="Georgia"/>
              <a:sym typeface="Georgia"/>
            </a:endParaRPr>
          </a:p>
          <a:p>
            <a:pPr indent="-393700" lvl="0" marL="457200" rtl="0" algn="l">
              <a:lnSpc>
                <a:spcPct val="115000"/>
              </a:lnSpc>
              <a:spcBef>
                <a:spcPts val="0"/>
              </a:spcBef>
              <a:spcAft>
                <a:spcPts val="0"/>
              </a:spcAft>
              <a:buSzPts val="2600"/>
              <a:buFont typeface="Georgia"/>
              <a:buChar char="●"/>
            </a:pPr>
            <a:r>
              <a:rPr lang="en" sz="2600">
                <a:latin typeface="Georgia"/>
                <a:ea typeface="Georgia"/>
                <a:cs typeface="Georgia"/>
                <a:sym typeface="Georgia"/>
              </a:rPr>
              <a:t>As with most religions, there are different branches of Judaism</a:t>
            </a:r>
            <a:endParaRPr sz="2600">
              <a:latin typeface="Georgia"/>
              <a:ea typeface="Georgia"/>
              <a:cs typeface="Georgia"/>
              <a:sym typeface="Georgia"/>
            </a:endParaRPr>
          </a:p>
          <a:p>
            <a:pPr indent="-393700" lvl="0" marL="457200" rtl="0" algn="l">
              <a:lnSpc>
                <a:spcPct val="115000"/>
              </a:lnSpc>
              <a:spcBef>
                <a:spcPts val="0"/>
              </a:spcBef>
              <a:spcAft>
                <a:spcPts val="0"/>
              </a:spcAft>
              <a:buSzPts val="2600"/>
              <a:buFont typeface="Georgia"/>
              <a:buChar char="●"/>
            </a:pPr>
            <a:r>
              <a:rPr lang="en" sz="2600">
                <a:latin typeface="Georgia"/>
                <a:ea typeface="Georgia"/>
                <a:cs typeface="Georgia"/>
                <a:sym typeface="Georgia"/>
              </a:rPr>
              <a:t>Orthodox Jews are the most religious and traditional</a:t>
            </a:r>
            <a:endParaRPr sz="2600">
              <a:latin typeface="Georgia"/>
              <a:ea typeface="Georgia"/>
              <a:cs typeface="Georgia"/>
              <a:sym typeface="Georgia"/>
            </a:endParaRPr>
          </a:p>
          <a:p>
            <a:pPr indent="-393700" lvl="0" marL="457200" rtl="0" algn="l">
              <a:lnSpc>
                <a:spcPct val="115000"/>
              </a:lnSpc>
              <a:spcBef>
                <a:spcPts val="0"/>
              </a:spcBef>
              <a:spcAft>
                <a:spcPts val="0"/>
              </a:spcAft>
              <a:buSzPts val="2600"/>
              <a:buFont typeface="Georgia"/>
              <a:buChar char="●"/>
            </a:pPr>
            <a:r>
              <a:rPr lang="en" sz="2600">
                <a:latin typeface="Georgia"/>
                <a:ea typeface="Georgia"/>
                <a:cs typeface="Georgia"/>
                <a:sym typeface="Georgia"/>
              </a:rPr>
              <a:t>Most religious Jewish people in the United States are Reform Jews, who follow more contemporary tenets of the religion</a:t>
            </a:r>
            <a:endParaRPr sz="2600">
              <a:latin typeface="Georgia"/>
              <a:ea typeface="Georgia"/>
              <a:cs typeface="Georgia"/>
              <a:sym typeface="Georgia"/>
            </a:endParaRPr>
          </a:p>
        </p:txBody>
      </p:sp>
      <p:sp>
        <p:nvSpPr>
          <p:cNvPr id="66" name="Google Shape;66;p15"/>
          <p:cNvSpPr txBox="1"/>
          <p:nvPr>
            <p:ph type="title"/>
          </p:nvPr>
        </p:nvSpPr>
        <p:spPr>
          <a:xfrm>
            <a:off x="905075" y="0"/>
            <a:ext cx="7516500" cy="7044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800">
                <a:latin typeface="Bree Serif"/>
                <a:ea typeface="Bree Serif"/>
                <a:cs typeface="Bree Serif"/>
                <a:sym typeface="Bree Serif"/>
              </a:rPr>
              <a:t>What does </a:t>
            </a:r>
            <a:r>
              <a:rPr i="1" lang="en" sz="3800">
                <a:latin typeface="Bree Serif"/>
                <a:ea typeface="Bree Serif"/>
                <a:cs typeface="Bree Serif"/>
                <a:sym typeface="Bree Serif"/>
              </a:rPr>
              <a:t>Jewish American </a:t>
            </a:r>
            <a:r>
              <a:rPr lang="en" sz="3800">
                <a:latin typeface="Bree Serif"/>
                <a:ea typeface="Bree Serif"/>
                <a:cs typeface="Bree Serif"/>
                <a:sym typeface="Bree Serif"/>
              </a:rPr>
              <a:t>mean?</a:t>
            </a:r>
            <a:endParaRPr sz="3800">
              <a:latin typeface="Bree Serif"/>
              <a:ea typeface="Bree Serif"/>
              <a:cs typeface="Bree Serif"/>
              <a:sym typeface="Bree Serif"/>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6"/>
          <p:cNvPicPr preferRelativeResize="0"/>
          <p:nvPr/>
        </p:nvPicPr>
        <p:blipFill>
          <a:blip r:embed="rId3">
            <a:alphaModFix/>
          </a:blip>
          <a:stretch>
            <a:fillRect/>
          </a:stretch>
        </p:blipFill>
        <p:spPr>
          <a:xfrm>
            <a:off x="447675" y="1714825"/>
            <a:ext cx="8248650" cy="2705100"/>
          </a:xfrm>
          <a:prstGeom prst="rect">
            <a:avLst/>
          </a:prstGeom>
          <a:noFill/>
          <a:ln>
            <a:noFill/>
          </a:ln>
        </p:spPr>
      </p:pic>
      <p:sp>
        <p:nvSpPr>
          <p:cNvPr id="72" name="Google Shape;72;p16"/>
          <p:cNvSpPr txBox="1"/>
          <p:nvPr/>
        </p:nvSpPr>
        <p:spPr>
          <a:xfrm>
            <a:off x="921750" y="525425"/>
            <a:ext cx="73005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Bree Serif"/>
                <a:ea typeface="Bree Serif"/>
                <a:cs typeface="Bree Serif"/>
                <a:sym typeface="Bree Serif"/>
              </a:rPr>
              <a:t>Here is the breakdown of the Jewish religious branches in the United States in 2020: </a:t>
            </a:r>
            <a:endParaRPr sz="2400">
              <a:latin typeface="Bree Serif"/>
              <a:ea typeface="Bree Serif"/>
              <a:cs typeface="Bree Serif"/>
              <a:sym typeface="Bree Serif"/>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7"/>
          <p:cNvSpPr txBox="1"/>
          <p:nvPr>
            <p:ph idx="1" type="body"/>
          </p:nvPr>
        </p:nvSpPr>
        <p:spPr>
          <a:xfrm>
            <a:off x="289500" y="774300"/>
            <a:ext cx="8565000" cy="4213200"/>
          </a:xfrm>
          <a:prstGeom prst="rect">
            <a:avLst/>
          </a:prstGeom>
          <a:solidFill>
            <a:srgbClr val="A4C2F4"/>
          </a:solidFill>
        </p:spPr>
        <p:txBody>
          <a:bodyPr anchorCtr="0" anchor="t" bIns="91425" lIns="91425" spcFirstLastPara="1" rIns="91425" wrap="square" tIns="91425">
            <a:normAutofit/>
          </a:bodyPr>
          <a:lstStyle/>
          <a:p>
            <a:pPr indent="-381000" lvl="0" marL="457200" rtl="0" algn="l">
              <a:lnSpc>
                <a:spcPct val="115000"/>
              </a:lnSpc>
              <a:spcBef>
                <a:spcPts val="0"/>
              </a:spcBef>
              <a:spcAft>
                <a:spcPts val="0"/>
              </a:spcAft>
              <a:buSzPts val="2400"/>
              <a:buFont typeface="Georgia"/>
              <a:buChar char="●"/>
            </a:pPr>
            <a:r>
              <a:rPr lang="en" sz="2400">
                <a:latin typeface="Georgia"/>
                <a:ea typeface="Georgia"/>
                <a:cs typeface="Georgia"/>
                <a:sym typeface="Georgia"/>
              </a:rPr>
              <a:t>There are around 6 million Jewish adults in the United States</a:t>
            </a:r>
            <a:endParaRPr sz="2400">
              <a:latin typeface="Georgia"/>
              <a:ea typeface="Georgia"/>
              <a:cs typeface="Georgia"/>
              <a:sym typeface="Georgia"/>
            </a:endParaRPr>
          </a:p>
          <a:p>
            <a:pPr indent="-381000" lvl="0" marL="457200" rtl="0" algn="l">
              <a:lnSpc>
                <a:spcPct val="115000"/>
              </a:lnSpc>
              <a:spcBef>
                <a:spcPts val="0"/>
              </a:spcBef>
              <a:spcAft>
                <a:spcPts val="0"/>
              </a:spcAft>
              <a:buSzPts val="2400"/>
              <a:buFont typeface="Georgia"/>
              <a:buChar char="●"/>
            </a:pPr>
            <a:r>
              <a:rPr lang="en" sz="2400">
                <a:latin typeface="Georgia"/>
                <a:ea typeface="Georgia"/>
                <a:cs typeface="Georgia"/>
                <a:sym typeface="Georgia"/>
              </a:rPr>
              <a:t>This is about 2.4% of the United States population</a:t>
            </a:r>
            <a:endParaRPr sz="2400">
              <a:latin typeface="Georgia"/>
              <a:ea typeface="Georgia"/>
              <a:cs typeface="Georgia"/>
              <a:sym typeface="Georgia"/>
            </a:endParaRPr>
          </a:p>
          <a:p>
            <a:pPr indent="-381000" lvl="0" marL="457200" rtl="0" algn="l">
              <a:lnSpc>
                <a:spcPct val="115000"/>
              </a:lnSpc>
              <a:spcBef>
                <a:spcPts val="0"/>
              </a:spcBef>
              <a:spcAft>
                <a:spcPts val="0"/>
              </a:spcAft>
              <a:buSzPts val="2400"/>
              <a:buFont typeface="Georgia"/>
              <a:buChar char="●"/>
            </a:pPr>
            <a:r>
              <a:rPr lang="en" sz="2400">
                <a:latin typeface="Georgia"/>
                <a:ea typeface="Georgia"/>
                <a:cs typeface="Georgia"/>
                <a:sym typeface="Georgia"/>
              </a:rPr>
              <a:t>Globally, there are about 14 million Jewish people in the world</a:t>
            </a:r>
            <a:endParaRPr sz="2400">
              <a:latin typeface="Georgia"/>
              <a:ea typeface="Georgia"/>
              <a:cs typeface="Georgia"/>
              <a:sym typeface="Georgia"/>
            </a:endParaRPr>
          </a:p>
          <a:p>
            <a:pPr indent="-381000" lvl="0" marL="457200" rtl="0" algn="l">
              <a:lnSpc>
                <a:spcPct val="115000"/>
              </a:lnSpc>
              <a:spcBef>
                <a:spcPts val="0"/>
              </a:spcBef>
              <a:spcAft>
                <a:spcPts val="0"/>
              </a:spcAft>
              <a:buSzPts val="2400"/>
              <a:buFont typeface="Georgia"/>
              <a:buChar char="●"/>
            </a:pPr>
            <a:r>
              <a:rPr lang="en" sz="2400">
                <a:latin typeface="Georgia"/>
                <a:ea typeface="Georgia"/>
                <a:cs typeface="Georgia"/>
                <a:sym typeface="Georgia"/>
              </a:rPr>
              <a:t>That is less than 1% of the world population at about .2%</a:t>
            </a:r>
            <a:endParaRPr sz="2400">
              <a:latin typeface="Georgia"/>
              <a:ea typeface="Georgia"/>
              <a:cs typeface="Georgia"/>
              <a:sym typeface="Georgia"/>
            </a:endParaRPr>
          </a:p>
        </p:txBody>
      </p:sp>
      <p:sp>
        <p:nvSpPr>
          <p:cNvPr id="78" name="Google Shape;78;p17"/>
          <p:cNvSpPr txBox="1"/>
          <p:nvPr>
            <p:ph type="title"/>
          </p:nvPr>
        </p:nvSpPr>
        <p:spPr>
          <a:xfrm>
            <a:off x="408575" y="0"/>
            <a:ext cx="8565000" cy="704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720">
                <a:latin typeface="Bree Serif"/>
                <a:ea typeface="Bree Serif"/>
                <a:cs typeface="Bree Serif"/>
                <a:sym typeface="Bree Serif"/>
              </a:rPr>
              <a:t>How many Jewish people live in the United States</a:t>
            </a:r>
            <a:r>
              <a:rPr lang="en" sz="2720">
                <a:latin typeface="Bree Serif"/>
                <a:ea typeface="Bree Serif"/>
                <a:cs typeface="Bree Serif"/>
                <a:sym typeface="Bree Serif"/>
              </a:rPr>
              <a:t>?</a:t>
            </a:r>
            <a:endParaRPr sz="2720">
              <a:latin typeface="Bree Serif"/>
              <a:ea typeface="Bree Serif"/>
              <a:cs typeface="Bree Serif"/>
              <a:sym typeface="Bree Serif"/>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8"/>
          <p:cNvSpPr txBox="1"/>
          <p:nvPr>
            <p:ph type="title"/>
          </p:nvPr>
        </p:nvSpPr>
        <p:spPr>
          <a:xfrm>
            <a:off x="311700" y="0"/>
            <a:ext cx="8620200" cy="649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Jewish Americans are Ethnically &amp; Racially Diverse</a:t>
            </a:r>
            <a:endParaRPr b="1"/>
          </a:p>
        </p:txBody>
      </p:sp>
      <p:sp>
        <p:nvSpPr>
          <p:cNvPr id="84" name="Google Shape;84;p18"/>
          <p:cNvSpPr txBox="1"/>
          <p:nvPr>
            <p:ph idx="1" type="body"/>
          </p:nvPr>
        </p:nvSpPr>
        <p:spPr>
          <a:xfrm>
            <a:off x="311700" y="718975"/>
            <a:ext cx="8620200" cy="4424400"/>
          </a:xfrm>
          <a:prstGeom prst="rect">
            <a:avLst/>
          </a:prstGeom>
          <a:solidFill>
            <a:srgbClr val="C9DAF8"/>
          </a:solidFill>
        </p:spPr>
        <p:txBody>
          <a:bodyPr anchorCtr="0" anchor="t" bIns="91425" lIns="91425" spcFirstLastPara="1" rIns="91425" wrap="square" tIns="91425">
            <a:noAutofit/>
          </a:bodyPr>
          <a:lstStyle/>
          <a:p>
            <a:pPr indent="-326431" lvl="0" marL="457200" rtl="0" algn="l">
              <a:lnSpc>
                <a:spcPct val="115000"/>
              </a:lnSpc>
              <a:spcBef>
                <a:spcPts val="0"/>
              </a:spcBef>
              <a:spcAft>
                <a:spcPts val="0"/>
              </a:spcAft>
              <a:buSzPts val="1541"/>
              <a:buFont typeface="Georgia"/>
              <a:buChar char="●"/>
            </a:pPr>
            <a:r>
              <a:rPr lang="en" sz="1540">
                <a:solidFill>
                  <a:srgbClr val="2A2A2A"/>
                </a:solidFill>
                <a:latin typeface="Georgia"/>
                <a:ea typeface="Georgia"/>
                <a:cs typeface="Georgia"/>
                <a:sym typeface="Georgia"/>
              </a:rPr>
              <a:t>Jewish Americans come from different parts of the world and based on this, celebrate different customs, speak different languages, and have different ethnic identities. Here are some of those identities:</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Ashkenazi</a:t>
            </a:r>
            <a:r>
              <a:rPr lang="en" sz="1540">
                <a:solidFill>
                  <a:srgbClr val="2A2A2A"/>
                </a:solidFill>
                <a:latin typeface="Georgia"/>
                <a:ea typeface="Georgia"/>
                <a:cs typeface="Georgia"/>
                <a:sym typeface="Georgia"/>
              </a:rPr>
              <a:t> Jews are </a:t>
            </a:r>
            <a:r>
              <a:rPr lang="en" sz="1540">
                <a:solidFill>
                  <a:srgbClr val="2A2A2A"/>
                </a:solidFill>
                <a:latin typeface="Georgia"/>
                <a:ea typeface="Georgia"/>
                <a:cs typeface="Georgia"/>
                <a:sym typeface="Georgia"/>
              </a:rPr>
              <a:t>descended</a:t>
            </a:r>
            <a:r>
              <a:rPr lang="en" sz="1540">
                <a:solidFill>
                  <a:srgbClr val="2A2A2A"/>
                </a:solidFill>
                <a:latin typeface="Georgia"/>
                <a:ea typeface="Georgia"/>
                <a:cs typeface="Georgia"/>
                <a:sym typeface="Georgia"/>
              </a:rPr>
              <a:t> from Central and Eastern Europe</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Sephardic Jews are descended from Spain and Portugal</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Mizrahi Jews are </a:t>
            </a:r>
            <a:r>
              <a:rPr lang="en" sz="1540">
                <a:solidFill>
                  <a:srgbClr val="2A2A2A"/>
                </a:solidFill>
                <a:latin typeface="Georgia"/>
                <a:ea typeface="Georgia"/>
                <a:cs typeface="Georgia"/>
                <a:sym typeface="Georgia"/>
              </a:rPr>
              <a:t>descended</a:t>
            </a:r>
            <a:r>
              <a:rPr lang="en" sz="1540">
                <a:solidFill>
                  <a:srgbClr val="2A2A2A"/>
                </a:solidFill>
                <a:latin typeface="Georgia"/>
                <a:ea typeface="Georgia"/>
                <a:cs typeface="Georgia"/>
                <a:sym typeface="Georgia"/>
              </a:rPr>
              <a:t> from the Middle East and North Africa</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Beta Israel Jews are descended from Ethiopia</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Malabar Yehuddim</a:t>
            </a:r>
            <a:r>
              <a:rPr lang="en" sz="1540">
                <a:solidFill>
                  <a:srgbClr val="202122"/>
                </a:solidFill>
                <a:latin typeface="Georgia"/>
                <a:ea typeface="Georgia"/>
                <a:cs typeface="Georgia"/>
                <a:sym typeface="Georgia"/>
              </a:rPr>
              <a:t> (Cochin Jews), Bene Israel, Bnei Menashe and Bene Ephraim</a:t>
            </a:r>
            <a:r>
              <a:rPr lang="en" sz="1540">
                <a:solidFill>
                  <a:srgbClr val="2A2A2A"/>
                </a:solidFill>
                <a:latin typeface="Georgia"/>
                <a:ea typeface="Georgia"/>
                <a:cs typeface="Georgia"/>
                <a:sym typeface="Georgia"/>
              </a:rPr>
              <a:t> Jews are from India</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Bukharan Jews are descended from Iran</a:t>
            </a:r>
            <a:endParaRPr sz="1540">
              <a:solidFill>
                <a:srgbClr val="2A2A2A"/>
              </a:solidFill>
              <a:latin typeface="Georgia"/>
              <a:ea typeface="Georgia"/>
              <a:cs typeface="Georgia"/>
              <a:sym typeface="Georgia"/>
            </a:endParaRPr>
          </a:p>
          <a:p>
            <a:pPr indent="-326431" lvl="1" marL="914400" rtl="0" algn="l">
              <a:lnSpc>
                <a:spcPct val="115000"/>
              </a:lnSpc>
              <a:spcBef>
                <a:spcPts val="0"/>
              </a:spcBef>
              <a:spcAft>
                <a:spcPts val="0"/>
              </a:spcAft>
              <a:buClr>
                <a:srgbClr val="2A2A2A"/>
              </a:buClr>
              <a:buSzPts val="1541"/>
              <a:buFont typeface="Georgia"/>
              <a:buChar char="○"/>
            </a:pPr>
            <a:r>
              <a:rPr lang="en" sz="1540">
                <a:solidFill>
                  <a:srgbClr val="202122"/>
                </a:solidFill>
                <a:latin typeface="Georgia"/>
                <a:ea typeface="Georgia"/>
                <a:cs typeface="Georgia"/>
                <a:sym typeface="Georgia"/>
              </a:rPr>
              <a:t>Kaifeng Jews are descended from China</a:t>
            </a:r>
            <a:endParaRPr sz="1540">
              <a:solidFill>
                <a:srgbClr val="202122"/>
              </a:solidFill>
              <a:latin typeface="Georgia"/>
              <a:ea typeface="Georgia"/>
              <a:cs typeface="Georgia"/>
              <a:sym typeface="Georgia"/>
            </a:endParaRPr>
          </a:p>
          <a:p>
            <a:pPr indent="-326431" lvl="1" marL="914400" rtl="0" algn="l">
              <a:lnSpc>
                <a:spcPct val="115000"/>
              </a:lnSpc>
              <a:spcBef>
                <a:spcPts val="0"/>
              </a:spcBef>
              <a:spcAft>
                <a:spcPts val="0"/>
              </a:spcAft>
              <a:buClr>
                <a:srgbClr val="202122"/>
              </a:buClr>
              <a:buSzPts val="1541"/>
              <a:buFont typeface="Georgia"/>
              <a:buChar char="○"/>
            </a:pPr>
            <a:r>
              <a:rPr lang="en" sz="1540">
                <a:solidFill>
                  <a:srgbClr val="202122"/>
                </a:solidFill>
                <a:latin typeface="Georgia"/>
                <a:ea typeface="Georgia"/>
                <a:cs typeface="Georgia"/>
                <a:sym typeface="Georgia"/>
              </a:rPr>
              <a:t>Crypto Jews are descended from Mexico</a:t>
            </a:r>
            <a:endParaRPr sz="1540">
              <a:solidFill>
                <a:srgbClr val="202122"/>
              </a:solidFill>
              <a:latin typeface="Georgia"/>
              <a:ea typeface="Georgia"/>
              <a:cs typeface="Georgia"/>
              <a:sym typeface="Georgia"/>
            </a:endParaRPr>
          </a:p>
          <a:p>
            <a:pPr indent="-326431" lvl="1" marL="914400" rtl="0" algn="l">
              <a:lnSpc>
                <a:spcPct val="115000"/>
              </a:lnSpc>
              <a:spcBef>
                <a:spcPts val="0"/>
              </a:spcBef>
              <a:spcAft>
                <a:spcPts val="0"/>
              </a:spcAft>
              <a:buClr>
                <a:srgbClr val="202122"/>
              </a:buClr>
              <a:buSzPts val="1541"/>
              <a:buFont typeface="Georgia"/>
              <a:buChar char="○"/>
            </a:pPr>
            <a:r>
              <a:rPr lang="en" sz="1540">
                <a:solidFill>
                  <a:srgbClr val="202122"/>
                </a:solidFill>
                <a:latin typeface="Georgia"/>
                <a:ea typeface="Georgia"/>
                <a:cs typeface="Georgia"/>
                <a:sym typeface="Georgia"/>
              </a:rPr>
              <a:t>There are more than just these groups but these are some of the major ones</a:t>
            </a:r>
            <a:endParaRPr sz="1540">
              <a:solidFill>
                <a:srgbClr val="202122"/>
              </a:solidFill>
              <a:latin typeface="Georgia"/>
              <a:ea typeface="Georgia"/>
              <a:cs typeface="Georgia"/>
              <a:sym typeface="Georgia"/>
            </a:endParaRPr>
          </a:p>
          <a:p>
            <a:pPr indent="-326431" lvl="0" marL="457200" rtl="0" algn="l">
              <a:lnSpc>
                <a:spcPct val="115000"/>
              </a:lnSpc>
              <a:spcBef>
                <a:spcPts val="0"/>
              </a:spcBef>
              <a:spcAft>
                <a:spcPts val="0"/>
              </a:spcAft>
              <a:buClr>
                <a:srgbClr val="2A2A2A"/>
              </a:buClr>
              <a:buSzPts val="1541"/>
              <a:buFont typeface="Georgia"/>
              <a:buChar char="●"/>
            </a:pPr>
            <a:r>
              <a:rPr lang="en" sz="1540">
                <a:solidFill>
                  <a:srgbClr val="2A2A2A"/>
                </a:solidFill>
                <a:latin typeface="Georgia"/>
                <a:ea typeface="Georgia"/>
                <a:cs typeface="Georgia"/>
                <a:sym typeface="Georgia"/>
              </a:rPr>
              <a:t>Two-thirds of U.S. Jews say they are Ashkenazi; 3% describe themselves as Sephardic and 1% as Mizrahi, although an additional 6% identify with some mixture of these or other categories.</a:t>
            </a:r>
            <a:endParaRPr sz="1540">
              <a:solidFill>
                <a:srgbClr val="2A2A2A"/>
              </a:solidFill>
              <a:latin typeface="Georgia"/>
              <a:ea typeface="Georgia"/>
              <a:cs typeface="Georgia"/>
              <a:sym typeface="Georgia"/>
            </a:endParaRPr>
          </a:p>
          <a:p>
            <a:pPr indent="0" lvl="0" marL="0" rtl="0" algn="l">
              <a:lnSpc>
                <a:spcPct val="105000"/>
              </a:lnSpc>
              <a:spcBef>
                <a:spcPts val="1200"/>
              </a:spcBef>
              <a:spcAft>
                <a:spcPts val="1200"/>
              </a:spcAft>
              <a:buSzPts val="770"/>
              <a:buNone/>
            </a:pPr>
            <a:r>
              <a:t/>
            </a:r>
            <a:endParaRPr sz="939">
              <a:solidFill>
                <a:srgbClr val="2A2A2A"/>
              </a:solidFill>
              <a:highlight>
                <a:srgbClr val="FFFFFF"/>
              </a:highlight>
              <a:latin typeface="Georgia"/>
              <a:ea typeface="Georgia"/>
              <a:cs typeface="Georgia"/>
              <a:sym typeface="Georgia"/>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9"/>
          <p:cNvSpPr txBox="1"/>
          <p:nvPr>
            <p:ph type="title"/>
          </p:nvPr>
        </p:nvSpPr>
        <p:spPr>
          <a:xfrm>
            <a:off x="311700" y="0"/>
            <a:ext cx="8620200" cy="75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Jewish Americans are Ethnically &amp; Racially Diverse</a:t>
            </a:r>
            <a:endParaRPr b="1"/>
          </a:p>
        </p:txBody>
      </p:sp>
      <p:sp>
        <p:nvSpPr>
          <p:cNvPr id="90" name="Google Shape;90;p19"/>
          <p:cNvSpPr txBox="1"/>
          <p:nvPr>
            <p:ph idx="1" type="body"/>
          </p:nvPr>
        </p:nvSpPr>
        <p:spPr>
          <a:xfrm>
            <a:off x="311700" y="755700"/>
            <a:ext cx="8620200" cy="4263600"/>
          </a:xfrm>
          <a:prstGeom prst="rect">
            <a:avLst/>
          </a:prstGeom>
          <a:solidFill>
            <a:srgbClr val="C9DAF8"/>
          </a:solidFill>
        </p:spPr>
        <p:txBody>
          <a:bodyPr anchorCtr="0" anchor="t" bIns="91425" lIns="91425" spcFirstLastPara="1" rIns="91425" wrap="square" tIns="91425">
            <a:noAutofit/>
          </a:bodyPr>
          <a:lstStyle/>
          <a:p>
            <a:pPr indent="-342900" lvl="0" marL="457200" rtl="0" algn="l">
              <a:spcBef>
                <a:spcPts val="0"/>
              </a:spcBef>
              <a:spcAft>
                <a:spcPts val="0"/>
              </a:spcAft>
              <a:buClr>
                <a:srgbClr val="2A2A2A"/>
              </a:buClr>
              <a:buSzPts val="1800"/>
              <a:buFont typeface="Georgia"/>
              <a:buChar char="●"/>
            </a:pPr>
            <a:r>
              <a:rPr lang="en" sz="1800">
                <a:solidFill>
                  <a:srgbClr val="2A2A2A"/>
                </a:solidFill>
                <a:latin typeface="Georgia"/>
                <a:ea typeface="Georgia"/>
                <a:cs typeface="Georgia"/>
                <a:sym typeface="Georgia"/>
              </a:rPr>
              <a:t>“In the 2020 Pew Research Center survey, 8% of U.S. Jewish adults identify as Hispanic, Black (non-Hispanic), some other single ethnicity or race other than White, or as multiracial. Age patterns in the survey data indicate that the percentage of Jews who do </a:t>
            </a:r>
            <a:r>
              <a:rPr i="1" lang="en" sz="1800">
                <a:solidFill>
                  <a:srgbClr val="2A2A2A"/>
                </a:solidFill>
                <a:latin typeface="Georgia"/>
                <a:ea typeface="Georgia"/>
                <a:cs typeface="Georgia"/>
                <a:sym typeface="Georgia"/>
              </a:rPr>
              <a:t>not </a:t>
            </a:r>
            <a:r>
              <a:rPr lang="en" sz="1800">
                <a:solidFill>
                  <a:srgbClr val="2A2A2A"/>
                </a:solidFill>
                <a:latin typeface="Georgia"/>
                <a:ea typeface="Georgia"/>
                <a:cs typeface="Georgia"/>
                <a:sym typeface="Georgia"/>
              </a:rPr>
              <a:t>identify as White may be growing, and about one-in-six U.S. Jews (17%) already live in households with at least one adult or child who is Black, Hispanic, some other non-White race or ethnicity or multiracial.”</a:t>
            </a:r>
            <a:endParaRPr sz="1800">
              <a:solidFill>
                <a:srgbClr val="2A2A2A"/>
              </a:solidFill>
              <a:latin typeface="Georgia"/>
              <a:ea typeface="Georgia"/>
              <a:cs typeface="Georgia"/>
              <a:sym typeface="Georgia"/>
            </a:endParaRPr>
          </a:p>
          <a:p>
            <a:pPr indent="-342900" lvl="0" marL="457200" rtl="0" algn="l">
              <a:spcBef>
                <a:spcPts val="0"/>
              </a:spcBef>
              <a:spcAft>
                <a:spcPts val="0"/>
              </a:spcAft>
              <a:buClr>
                <a:srgbClr val="2A2A2A"/>
              </a:buClr>
              <a:buSzPts val="1800"/>
              <a:buFont typeface="Georgia"/>
              <a:buChar char="●"/>
            </a:pPr>
            <a:r>
              <a:rPr lang="en" sz="1800">
                <a:solidFill>
                  <a:srgbClr val="2A2A2A"/>
                </a:solidFill>
                <a:latin typeface="Georgia"/>
                <a:ea typeface="Georgia"/>
                <a:cs typeface="Georgia"/>
                <a:sym typeface="Georgia"/>
              </a:rPr>
              <a:t>“92% of U.S. Jews describe themselves as White and non-Hispanic, while 8% say they belong to another racial or ethnic group. This includes 1% who identify as Black and non-Hispanic; 4% who identify as Hispanic; and 3% who identify with another race or ethnicity – such as Asian, American Indian or Hawaiian/Pacific Islander – or with more than one race.”</a:t>
            </a:r>
            <a:endParaRPr sz="1800">
              <a:solidFill>
                <a:srgbClr val="2A2A2A"/>
              </a:solidFill>
              <a:latin typeface="Georgia"/>
              <a:ea typeface="Georgia"/>
              <a:cs typeface="Georgia"/>
              <a:sym typeface="Georg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20"/>
          <p:cNvSpPr txBox="1"/>
          <p:nvPr>
            <p:ph idx="1" type="body"/>
          </p:nvPr>
        </p:nvSpPr>
        <p:spPr>
          <a:xfrm>
            <a:off x="339350" y="1103125"/>
            <a:ext cx="8300700" cy="3465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n" sz="4600">
                <a:solidFill>
                  <a:schemeClr val="dk1"/>
                </a:solidFill>
                <a:latin typeface="Bree Serif"/>
                <a:ea typeface="Bree Serif"/>
                <a:cs typeface="Bree Serif"/>
                <a:sym typeface="Bree Serif"/>
              </a:rPr>
              <a:t>Let’s learn about some Jewish American people who have made a big impact.</a:t>
            </a:r>
            <a:endParaRPr sz="4600">
              <a:solidFill>
                <a:schemeClr val="dk1"/>
              </a:solidFill>
              <a:latin typeface="Bree Serif"/>
              <a:ea typeface="Bree Serif"/>
              <a:cs typeface="Bree Serif"/>
              <a:sym typeface="Bree Serif"/>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99" name="Shape 99"/>
        <p:cNvGrpSpPr/>
        <p:nvPr/>
      </p:nvGrpSpPr>
      <p:grpSpPr>
        <a:xfrm>
          <a:off x="0" y="0"/>
          <a:ext cx="0" cy="0"/>
          <a:chOff x="0" y="0"/>
          <a:chExt cx="0" cy="0"/>
        </a:xfrm>
      </p:grpSpPr>
      <p:sp>
        <p:nvSpPr>
          <p:cNvPr id="100" name="Google Shape;100;p21"/>
          <p:cNvSpPr txBox="1"/>
          <p:nvPr>
            <p:ph type="title"/>
          </p:nvPr>
        </p:nvSpPr>
        <p:spPr>
          <a:xfrm>
            <a:off x="4073925" y="122200"/>
            <a:ext cx="4932600" cy="699900"/>
          </a:xfrm>
          <a:prstGeom prst="rect">
            <a:avLst/>
          </a:prstGeom>
          <a:ln cap="flat" cmpd="sng" w="2857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4000">
                <a:solidFill>
                  <a:srgbClr val="FFFFFF"/>
                </a:solidFill>
                <a:latin typeface="Georgia"/>
                <a:ea typeface="Georgia"/>
                <a:cs typeface="Georgia"/>
                <a:sym typeface="Georgia"/>
              </a:rPr>
              <a:t>Stan Lee</a:t>
            </a:r>
            <a:endParaRPr sz="4000">
              <a:solidFill>
                <a:srgbClr val="FFFFFF"/>
              </a:solidFill>
              <a:latin typeface="Georgia"/>
              <a:ea typeface="Georgia"/>
              <a:cs typeface="Georgia"/>
              <a:sym typeface="Georgia"/>
            </a:endParaRPr>
          </a:p>
        </p:txBody>
      </p:sp>
      <p:sp>
        <p:nvSpPr>
          <p:cNvPr id="101" name="Google Shape;101;p21"/>
          <p:cNvSpPr txBox="1"/>
          <p:nvPr>
            <p:ph idx="1" type="body"/>
          </p:nvPr>
        </p:nvSpPr>
        <p:spPr>
          <a:xfrm>
            <a:off x="3943725" y="877625"/>
            <a:ext cx="5062800" cy="3791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FF"/>
              </a:buClr>
              <a:buSzPts val="2100"/>
              <a:buFont typeface="Georgia"/>
              <a:buChar char="●"/>
            </a:pPr>
            <a:r>
              <a:rPr lang="en" sz="2100">
                <a:solidFill>
                  <a:srgbClr val="0000FF"/>
                </a:solidFill>
                <a:latin typeface="Georgia"/>
                <a:ea typeface="Georgia"/>
                <a:cs typeface="Georgia"/>
                <a:sym typeface="Georgia"/>
              </a:rPr>
              <a:t>Stan Lee was a comic book author and president of Marvel comics</a:t>
            </a:r>
            <a:endParaRPr sz="2100">
              <a:solidFill>
                <a:srgbClr val="0000FF"/>
              </a:solidFill>
              <a:latin typeface="Georgia"/>
              <a:ea typeface="Georgia"/>
              <a:cs typeface="Georgia"/>
              <a:sym typeface="Georgia"/>
            </a:endParaRPr>
          </a:p>
          <a:p>
            <a:pPr indent="-361950" lvl="0" marL="457200" rtl="0" algn="l">
              <a:spcBef>
                <a:spcPts val="0"/>
              </a:spcBef>
              <a:spcAft>
                <a:spcPts val="0"/>
              </a:spcAft>
              <a:buClr>
                <a:srgbClr val="0000FF"/>
              </a:buClr>
              <a:buSzPts val="2100"/>
              <a:buFont typeface="Georgia"/>
              <a:buChar char="●"/>
            </a:pPr>
            <a:r>
              <a:rPr lang="en" sz="2100">
                <a:solidFill>
                  <a:srgbClr val="0000FF"/>
                </a:solidFill>
                <a:latin typeface="Georgia"/>
                <a:ea typeface="Georgia"/>
                <a:cs typeface="Georgia"/>
                <a:sym typeface="Georgia"/>
              </a:rPr>
              <a:t>He created the iconic characters of the Hulk, Ironman, Captain America, Spiderman, Doctor Strange, and X-Men</a:t>
            </a:r>
            <a:endParaRPr sz="2100">
              <a:solidFill>
                <a:srgbClr val="0000FF"/>
              </a:solidFill>
              <a:latin typeface="Georgia"/>
              <a:ea typeface="Georgia"/>
              <a:cs typeface="Georgia"/>
              <a:sym typeface="Georgia"/>
            </a:endParaRPr>
          </a:p>
          <a:p>
            <a:pPr indent="-361950" lvl="0" marL="457200" rtl="0" algn="l">
              <a:spcBef>
                <a:spcPts val="0"/>
              </a:spcBef>
              <a:spcAft>
                <a:spcPts val="0"/>
              </a:spcAft>
              <a:buClr>
                <a:srgbClr val="0000FF"/>
              </a:buClr>
              <a:buSzPts val="2100"/>
              <a:buFont typeface="Georgia"/>
              <a:buChar char="●"/>
            </a:pPr>
            <a:r>
              <a:rPr lang="en" sz="2100">
                <a:solidFill>
                  <a:srgbClr val="0000FF"/>
                </a:solidFill>
                <a:latin typeface="Georgia"/>
                <a:ea typeface="Georgia"/>
                <a:cs typeface="Georgia"/>
                <a:sym typeface="Georgia"/>
              </a:rPr>
              <a:t>His movies have been seen by millions of people around the world</a:t>
            </a:r>
            <a:endParaRPr sz="2100">
              <a:solidFill>
                <a:srgbClr val="0000FF"/>
              </a:solidFill>
              <a:latin typeface="Georgia"/>
              <a:ea typeface="Georgia"/>
              <a:cs typeface="Georgia"/>
              <a:sym typeface="Georgia"/>
            </a:endParaRPr>
          </a:p>
          <a:p>
            <a:pPr indent="-361950" lvl="0" marL="457200" rtl="0" algn="l">
              <a:spcBef>
                <a:spcPts val="0"/>
              </a:spcBef>
              <a:spcAft>
                <a:spcPts val="0"/>
              </a:spcAft>
              <a:buClr>
                <a:srgbClr val="0000FF"/>
              </a:buClr>
              <a:buSzPts val="2100"/>
              <a:buFont typeface="Georgia"/>
              <a:buChar char="●"/>
            </a:pPr>
            <a:r>
              <a:rPr lang="en" sz="2100">
                <a:solidFill>
                  <a:srgbClr val="0000FF"/>
                </a:solidFill>
                <a:latin typeface="Georgia"/>
                <a:ea typeface="Georgia"/>
                <a:cs typeface="Georgia"/>
                <a:sym typeface="Georgia"/>
              </a:rPr>
              <a:t>He is also known for his leadership and activism around diversity, equity, inclusion, and social justice</a:t>
            </a:r>
            <a:endParaRPr sz="2100">
              <a:solidFill>
                <a:srgbClr val="0000FF"/>
              </a:solidFill>
              <a:latin typeface="Georgia"/>
              <a:ea typeface="Georgia"/>
              <a:cs typeface="Georgia"/>
              <a:sym typeface="Georgia"/>
            </a:endParaRPr>
          </a:p>
          <a:p>
            <a:pPr indent="0" lvl="0" marL="0" rtl="0" algn="l">
              <a:spcBef>
                <a:spcPts val="1200"/>
              </a:spcBef>
              <a:spcAft>
                <a:spcPts val="1200"/>
              </a:spcAft>
              <a:buNone/>
            </a:pPr>
            <a:r>
              <a:t/>
            </a:r>
            <a:endParaRPr sz="2100">
              <a:solidFill>
                <a:srgbClr val="A61C00"/>
              </a:solidFill>
              <a:latin typeface="Georgia"/>
              <a:ea typeface="Georgia"/>
              <a:cs typeface="Georgia"/>
              <a:sym typeface="Georgia"/>
            </a:endParaRPr>
          </a:p>
        </p:txBody>
      </p:sp>
      <p:pic>
        <p:nvPicPr>
          <p:cNvPr descr="Stan Lee | DC Database | Fandom" id="102" name="Google Shape;102;p21"/>
          <p:cNvPicPr preferRelativeResize="0"/>
          <p:nvPr/>
        </p:nvPicPr>
        <p:blipFill>
          <a:blip r:embed="rId3">
            <a:alphaModFix/>
          </a:blip>
          <a:stretch>
            <a:fillRect/>
          </a:stretch>
        </p:blipFill>
        <p:spPr>
          <a:xfrm>
            <a:off x="446228" y="326000"/>
            <a:ext cx="2934300" cy="38463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