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ree Serif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reeSerif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26fa6d4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26fa6d4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a48375f1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a48375f1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48375f1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48375f1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207325a2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207325a2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a48375f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a48375f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48375f1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48375f1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a48375f1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a48375f1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a48375f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a48375f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a48375f1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a48375f1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From: https://obamawhitehouse.archives.gov/administration/eop/aapi/data/critical-issues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a48375f1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a48375f1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From: https://obamawhitehouse.archives.gov/administration/eop/aapi/data/critical-issues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a48375f1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a48375f1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From: https://www.insightintodiversity.com/wp-content/uploads/2017/05/Celebrating_Asian_American_Pacific_Islander_Heritage_Month_2018-copy.jpg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nks.gd/l/eyJhbGciOiJIUzI1NiJ9.eyJidWxsZXRpbl9saW5rX2lkIjoxMDQsInVyaSI6ImJwMjpjbGljayIsImJ1bGxldGluX2lkIjoiMjAyMjA1MDQuNTc0MDI2MDEiLCJ1cmwiOiJodHRwczovL2FzaWFucGFjaWZpY2hlcml0YWdlLmdvdi8_dXRtX21lZGl1bT1lbWFpbCZ1dG1fc291cmNlPWdvdmRlbGl2ZXJ5In0.SP4oJ6k47-uWg9kDLVpGoASGODXXsbqKWmj6qHc-fJo/s/1505485082/br/130778401280-l" TargetMode="External"/><Relationship Id="rId4" Type="http://schemas.openxmlformats.org/officeDocument/2006/relationships/hyperlink" Target="https://socialjusticebooks.org/booklists/asian-americans/" TargetMode="External"/><Relationship Id="rId5" Type="http://schemas.openxmlformats.org/officeDocument/2006/relationships/hyperlink" Target="https://facingtoday.facinghistory.org/11-resources-for-teaching-about-aapi-experiences" TargetMode="External"/><Relationship Id="rId6" Type="http://schemas.openxmlformats.org/officeDocument/2006/relationships/hyperlink" Target="https://www.nea.org/professional-excellence/student-engagement/tools-tips/teaching-asian-and-pacific-islander-heritag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API Heritage Month: How to Celebrate Asian American and Pacific Culture -  CNET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00"/>
            <a:ext cx="9144000" cy="514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243800" y="455600"/>
            <a:ext cx="39885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We are having a </a:t>
            </a: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special</a:t>
            </a: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 event at Riverdale Grade School on May 12th to celebrate AAPI Heritage Month!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During the school day, every class will have a chance to check out booths, art, books, and historic artifacts from AAPI organizations.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After school, there will be dancing and drumming performances on the </a:t>
            </a: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playground</a:t>
            </a:r>
            <a:r>
              <a:rPr lang="en" sz="1900">
                <a:latin typeface="Bree Serif"/>
                <a:ea typeface="Bree Serif"/>
                <a:cs typeface="Bree Serif"/>
                <a:sym typeface="Bree Serif"/>
              </a:rPr>
              <a:t> for families. We hope you will come!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803300"/>
            <a:ext cx="8512500" cy="3968400"/>
          </a:xfrm>
          <a:prstGeom prst="rect">
            <a:avLst/>
          </a:prstGeom>
          <a:solidFill>
            <a:srgbClr val="FFD966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Smithsonian Care Package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Asian Pacific American Center's online exhibition. It includes short films, poems, music, and a plethora of resources.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Asian American Books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a compilation of books organized by age group, from early childhood to adult.  It includes additional book lists specific to South Asian Americans, Chinese Americans, and Japanese Americans.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5"/>
              </a:rPr>
              <a:t>Facing History and Ourselves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has links to a number of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museums with online exhibits and lesson plans.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AAPI Lesson Plans are available specific to grade levels from the </a:t>
            </a: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National Educator Association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23"/>
          <p:cNvSpPr txBox="1"/>
          <p:nvPr/>
        </p:nvSpPr>
        <p:spPr>
          <a:xfrm>
            <a:off x="1408650" y="143850"/>
            <a:ext cx="631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Additional Classroom Resources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43975" y="251150"/>
            <a:ext cx="75165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does </a:t>
            </a:r>
            <a:r>
              <a:rPr i="1" lang="en">
                <a:latin typeface="Bree Serif"/>
                <a:ea typeface="Bree Serif"/>
                <a:cs typeface="Bree Serif"/>
                <a:sym typeface="Bree Serif"/>
              </a:rPr>
              <a:t>Asian American Pacific Islander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mean?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43000"/>
            <a:ext cx="5362800" cy="38781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Asian American: people whose ancestors are originally from Asia 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Pacific Islander: people whose ancestors are originally from the Pacific Islands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acronym AAPI is often used to mean Asian American Pacific Islander. 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Another common acronym is API- Asian Pacific Islander.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898500" y="1146200"/>
            <a:ext cx="2984700" cy="3832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Many people refer to themselves based on family country of origin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ree Serif"/>
              <a:buChar char="●"/>
            </a:pPr>
            <a:r>
              <a:rPr lang="en" sz="2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Examples: Chinese American, Samoan American, Thai American, Indian American…</a:t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83675" y="131250"/>
            <a:ext cx="82488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Asian and Pacific Islander Identities are Wildly Diverse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391300" y="931600"/>
            <a:ext cx="3752700" cy="38781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ree Serif"/>
              <a:buChar char="●"/>
            </a:pPr>
            <a:r>
              <a:rPr lang="en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There are 28 countries in the continent of Asia.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ree Serif"/>
              <a:buChar char="●"/>
            </a:pPr>
            <a:r>
              <a:rPr lang="en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continent is wildly diverse in terms of language, culture, religion, and so on...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ree Serif"/>
              <a:buChar char="○"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There are over 2,300 different languages spoken.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ree Serif"/>
              <a:buChar char="●"/>
            </a:pPr>
            <a:r>
              <a:rPr lang="en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Pacific Islands are comprised of around 30,000 islands across a total of 15 countries.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0" y="1159313"/>
            <a:ext cx="5199024" cy="282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Map of Asia.svg - Wikimedia Commons"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00" y="0"/>
            <a:ext cx="62893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 are the Pacific Islands? - Answered - Twinkl Geography"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925" y="104513"/>
            <a:ext cx="7113776" cy="49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159900" y="704400"/>
            <a:ext cx="8824200" cy="4340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East Asian: </a:t>
            </a:r>
            <a:r>
              <a:rPr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person of Chinese, Koreas, Japanese, Taiwanese, or Mongolian descent.</a:t>
            </a:r>
            <a:endParaRPr sz="14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South Asian: </a:t>
            </a:r>
            <a:r>
              <a:rPr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person from Afghanistan, Pakistan, India, Bangladesh, Nepal, Bhutan, Sri Lanka or Maldives.</a:t>
            </a:r>
            <a:endParaRPr sz="14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Southeast Asian: </a:t>
            </a:r>
            <a:r>
              <a:rPr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person from Thailand, Vietnam, Malaysia, Singapore, the Philippines, Laos, Indonesia, Brunei, Burma (Myanmar), Cambodia and Timor-Leste.</a:t>
            </a:r>
            <a:endParaRPr sz="14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Central Asian: </a:t>
            </a:r>
            <a:r>
              <a:rPr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person with origins in the original peoples of Kazakhstan, Kyrgyz Republic, Tajikistan, Turkmenistan and Uzbekistan.</a:t>
            </a:r>
            <a:endParaRPr sz="14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West Asian: </a:t>
            </a:r>
            <a:r>
              <a:rPr lang="en" sz="145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person with origins in the original peoples of Armenia, Azerbaijan, Bahrain, Cyprus, Georgia, Iraq, Israel, Jordan, Kuwait, Lebanon, Oman, Palestine, Qatar, Saudi Arabia, Syria, Turkey, United Arab Emirates and Yemen.</a:t>
            </a:r>
            <a:endParaRPr sz="145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861725" y="0"/>
            <a:ext cx="75165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are some other common AAPI terms?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0" y="91725"/>
            <a:ext cx="6414401" cy="47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6144000" y="198750"/>
            <a:ext cx="3000000" cy="47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77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Approximately 16.6 million AAPIs reside in the U.S. (Approximately 5.4% of U.S. population). </a:t>
            </a:r>
            <a:r>
              <a:rPr baseline="30000"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I</a:t>
            </a:r>
            <a:endParaRPr baseline="30000" sz="15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1778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aseline="30000" sz="15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1778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AAPIs represent over 30 countries</a:t>
            </a:r>
            <a:r>
              <a:rPr baseline="30000"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iii</a:t>
            </a:r>
            <a:r>
              <a:rPr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 and ethnic groups that speak over 100 different languages.</a:t>
            </a:r>
            <a:r>
              <a:rPr baseline="30000" lang="en" sz="15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iv</a:t>
            </a:r>
            <a:endParaRPr baseline="30000" sz="15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1778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77800" rtl="0" algn="l">
              <a:lnSpc>
                <a:spcPct val="15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aseline="300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376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7133750" y="0"/>
            <a:ext cx="20100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77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By 2050, AAPIs will make up 9.7% of the total United States population -- over 40 million people.</a:t>
            </a:r>
            <a:r>
              <a:rPr baseline="30000"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ii</a:t>
            </a:r>
            <a:endParaRPr baseline="30000" sz="13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778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AAPIs make up one of the fastest growing racial groups in the U.S.,</a:t>
            </a:r>
            <a:r>
              <a:rPr baseline="30000"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xvii</a:t>
            </a:r>
            <a:r>
              <a:rPr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 constituting about one-third of the one million legal immigrants who enter the U.S. annually.</a:t>
            </a:r>
            <a:r>
              <a:rPr baseline="30000" lang="en" sz="1300">
                <a:solidFill>
                  <a:srgbClr val="333333"/>
                </a:solidFill>
                <a:latin typeface="Bree Serif"/>
                <a:ea typeface="Bree Serif"/>
                <a:cs typeface="Bree Serif"/>
                <a:sym typeface="Bree Serif"/>
              </a:rPr>
              <a:t>xviii</a:t>
            </a:r>
            <a:endParaRPr baseline="30000" sz="13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177800" rtl="0" algn="l">
              <a:lnSpc>
                <a:spcPct val="15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baseline="30000" sz="1100">
              <a:solidFill>
                <a:srgbClr val="33333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47646" l="0" r="0" t="0"/>
          <a:stretch/>
        </p:blipFill>
        <p:spPr>
          <a:xfrm>
            <a:off x="0" y="474546"/>
            <a:ext cx="4208775" cy="346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0" l="0" r="0" t="55504"/>
          <a:stretch/>
        </p:blipFill>
        <p:spPr>
          <a:xfrm>
            <a:off x="4268725" y="501050"/>
            <a:ext cx="4876350" cy="341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