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5ffec7f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5ffec7f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5f75fd09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5f75fd09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5f75fd09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5f75fd09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5f75fd0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5f75fd0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61f7d5f7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61f7d5f7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5f75fd09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5f75fd09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5f75fd09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5f75fd09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5f75fd09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5f75fd09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5f75fd09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5f75fd09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5f75fd09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5f75fd09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5ffec71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5ffec71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4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4564225"/>
            <a:ext cx="9144000" cy="65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  <a:highlight>
                  <a:srgbClr val="00FFFF"/>
                </a:highlight>
              </a:rPr>
              <a:t>Hello North Country Road</a:t>
            </a:r>
            <a:endParaRPr b="1" sz="3700">
              <a:solidFill>
                <a:srgbClr val="FFFFFF"/>
              </a:solidFill>
              <a:highlight>
                <a:srgbClr val="00FFFF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2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209725"/>
            <a:ext cx="8520600" cy="8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Naviance at North Country Road Middle School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269650" y="759050"/>
            <a:ext cx="8759100" cy="26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Purpose of our counseling career program: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a.     	Prepare students for academic success by goal setting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b.     	Introduce career standards &amp; career clusters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d.     	Develop a working understanding of own strengths &amp; weaknesses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e.     	Develop a working knowledge of learning styles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31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0" y="4450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EFEFEF"/>
                </a:solidFill>
              </a:rPr>
              <a:t>So </a:t>
            </a:r>
            <a:r>
              <a:rPr b="1" lang="en" sz="4200">
                <a:solidFill>
                  <a:srgbClr val="EFEFEF"/>
                </a:solidFill>
              </a:rPr>
              <a:t>Remember…...</a:t>
            </a:r>
            <a:endParaRPr b="1" sz="4200">
              <a:solidFill>
                <a:srgbClr val="EFEFEF"/>
              </a:solidFill>
            </a:endParaRPr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0" y="1145325"/>
            <a:ext cx="9144000" cy="39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EFEFEF"/>
                </a:solidFill>
              </a:rPr>
              <a:t>If you are feeling:</a:t>
            </a:r>
            <a:endParaRPr b="1" sz="2700">
              <a:solidFill>
                <a:srgbClr val="EFEFEF"/>
              </a:solidFill>
            </a:endParaRPr>
          </a:p>
          <a:p>
            <a:pPr indent="-400050" lvl="0" marL="457200" rtl="0" algn="l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2700"/>
              <a:buAutoNum type="arabicPeriod"/>
            </a:pPr>
            <a:r>
              <a:rPr b="1" lang="en" sz="2700">
                <a:solidFill>
                  <a:srgbClr val="EFEFEF"/>
                </a:solidFill>
              </a:rPr>
              <a:t>Disorganized</a:t>
            </a:r>
            <a:endParaRPr b="1" sz="2700">
              <a:solidFill>
                <a:srgbClr val="EFEFEF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700"/>
              <a:buAutoNum type="arabicPeriod"/>
            </a:pPr>
            <a:r>
              <a:rPr b="1" lang="en" sz="2700">
                <a:solidFill>
                  <a:srgbClr val="EFEFEF"/>
                </a:solidFill>
              </a:rPr>
              <a:t>Worried or sad</a:t>
            </a:r>
            <a:endParaRPr b="1" sz="2700">
              <a:solidFill>
                <a:srgbClr val="EFEFEF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700"/>
              <a:buAutoNum type="arabicPeriod"/>
            </a:pPr>
            <a:r>
              <a:rPr b="1" lang="en" sz="2700">
                <a:solidFill>
                  <a:srgbClr val="EFEFEF"/>
                </a:solidFill>
              </a:rPr>
              <a:t>Having problems with your </a:t>
            </a:r>
            <a:r>
              <a:rPr b="1" lang="en" sz="2700">
                <a:solidFill>
                  <a:srgbClr val="EFEFEF"/>
                </a:solidFill>
              </a:rPr>
              <a:t>friends</a:t>
            </a:r>
            <a:endParaRPr b="1" sz="2700">
              <a:solidFill>
                <a:srgbClr val="EFEFEF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700"/>
              <a:buAutoNum type="arabicPeriod"/>
            </a:pPr>
            <a:r>
              <a:rPr b="1" lang="en" sz="2700">
                <a:solidFill>
                  <a:srgbClr val="EFEFEF"/>
                </a:solidFill>
              </a:rPr>
              <a:t>Having trouble with something at school or at home</a:t>
            </a:r>
            <a:endParaRPr b="1" sz="2700">
              <a:solidFill>
                <a:srgbClr val="EFEFEF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700"/>
              <a:buAutoNum type="arabicPeriod"/>
            </a:pPr>
            <a:r>
              <a:rPr b="1" lang="en" sz="2700">
                <a:solidFill>
                  <a:srgbClr val="EFEFEF"/>
                </a:solidFill>
              </a:rPr>
              <a:t>Struggling with schoolwork</a:t>
            </a:r>
            <a:endParaRPr b="1" sz="2700">
              <a:solidFill>
                <a:srgbClr val="EFEFEF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700"/>
              <a:buAutoNum type="arabicPeriod"/>
            </a:pPr>
            <a:r>
              <a:rPr b="1" lang="en" sz="2700">
                <a:solidFill>
                  <a:srgbClr val="EFEFEF"/>
                </a:solidFill>
              </a:rPr>
              <a:t>Or maybe you just want to talk to someone</a:t>
            </a:r>
            <a:endParaRPr b="1" sz="2700">
              <a:solidFill>
                <a:srgbClr val="EFEFE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700">
        <p:pus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2475" y="124950"/>
            <a:ext cx="9006300" cy="49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Reach out to your school counselor….we are here to help you!!!!</a:t>
            </a:r>
            <a:endParaRPr b="1" sz="3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800">
                <a:solidFill>
                  <a:srgbClr val="FFFFFF"/>
                </a:solidFill>
              </a:rPr>
              <a:t>You are not alone!!!!!</a:t>
            </a:r>
            <a:endParaRPr b="1" sz="3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11700" y="89875"/>
            <a:ext cx="8520600" cy="4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75" y="32325"/>
            <a:ext cx="8413501" cy="50788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61" name="Google Shape;61;p14"/>
          <p:cNvSpPr txBox="1"/>
          <p:nvPr/>
        </p:nvSpPr>
        <p:spPr>
          <a:xfrm>
            <a:off x="2297100" y="1887625"/>
            <a:ext cx="4833900" cy="25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FFFFFF"/>
                </a:solidFill>
              </a:rPr>
              <a:t>Mrs. M. Raptis (A-F) </a:t>
            </a:r>
            <a:r>
              <a:rPr b="1" lang="en" sz="2300">
                <a:solidFill>
                  <a:srgbClr val="FFFFFF"/>
                </a:solidFill>
              </a:rPr>
              <a:t> </a:t>
            </a:r>
            <a:endParaRPr b="1" sz="2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FFFFFF"/>
                </a:solidFill>
              </a:rPr>
              <a:t>Mrs. T. Melucci (G-M)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FFFFFF"/>
                </a:solidFill>
              </a:rPr>
              <a:t>Mr. J. McMorris (N-Z)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225925" y="269650"/>
            <a:ext cx="2596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783F04"/>
                </a:solidFill>
              </a:rPr>
              <a:t>Meet Your NCR </a:t>
            </a:r>
            <a:r>
              <a:rPr b="1" lang="en" sz="2600">
                <a:solidFill>
                  <a:srgbClr val="783F04"/>
                </a:solidFill>
              </a:rPr>
              <a:t>Counselor</a:t>
            </a:r>
            <a:endParaRPr b="1" sz="2600">
              <a:solidFill>
                <a:srgbClr val="783F0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83F0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659175"/>
            <a:ext cx="3793200" cy="48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rgbClr val="1C4587"/>
                </a:solidFill>
              </a:rPr>
              <a:t>We </a:t>
            </a:r>
            <a:endParaRPr b="1" sz="4700">
              <a:solidFill>
                <a:srgbClr val="1C458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700">
                <a:solidFill>
                  <a:srgbClr val="1C4587"/>
                </a:solidFill>
              </a:rPr>
              <a:t>Are Famous at North Country Road!!!</a:t>
            </a:r>
            <a:endParaRPr b="1" sz="110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125" y="152400"/>
            <a:ext cx="345565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213400" y="1637925"/>
            <a:ext cx="4194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1198475" y="4119924"/>
            <a:ext cx="2027400" cy="7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073763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03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</a:rPr>
              <a:t>What Is a School Counselor?</a:t>
            </a:r>
            <a:endParaRPr b="1" sz="4000">
              <a:solidFill>
                <a:srgbClr val="000000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549300" y="1597975"/>
            <a:ext cx="8179500" cy="26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rgbClr val="000000"/>
                </a:solidFill>
              </a:rPr>
              <a:t>School counselors help students develop the academic and social skills needed to succeed in school!</a:t>
            </a:r>
            <a:endParaRPr b="1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13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2CC"/>
                </a:solidFill>
              </a:rPr>
              <a:t>How Can We Help?</a:t>
            </a:r>
            <a:endParaRPr b="1" sz="3600">
              <a:solidFill>
                <a:srgbClr val="FFF2CC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718425" y="1384800"/>
            <a:ext cx="62265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2CC"/>
                </a:solidFill>
              </a:rPr>
              <a:t>It's</a:t>
            </a:r>
            <a:r>
              <a:rPr lang="en" sz="2500">
                <a:solidFill>
                  <a:srgbClr val="FFF2CC"/>
                </a:solidFill>
              </a:rPr>
              <a:t> awesome being a kid, but sometimes we all struggle with feelings of sadness, worry or just feeling overwhelmed!</a:t>
            </a:r>
            <a:endParaRPr sz="2500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2CC"/>
                </a:solidFill>
              </a:rPr>
              <a:t>As school counselors we are here to talk to you about anything...school stuff, friends or even things going on outside of school.</a:t>
            </a:r>
            <a:endParaRPr sz="2500">
              <a:solidFill>
                <a:srgbClr val="FFF2CC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31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Between You and Me</a:t>
            </a:r>
            <a:endParaRPr b="1" sz="3500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94125"/>
            <a:ext cx="8520600" cy="35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</a:rPr>
              <a:t>Sudent A:</a:t>
            </a:r>
            <a:endParaRPr b="1" sz="2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</a:rPr>
              <a:t>“I want to talk to my counselor but im worried that they may </a:t>
            </a:r>
            <a:r>
              <a:rPr b="1" lang="en" sz="2200">
                <a:solidFill>
                  <a:srgbClr val="0000FF"/>
                </a:solidFill>
              </a:rPr>
              <a:t>tell</a:t>
            </a:r>
            <a:r>
              <a:rPr b="1" lang="en" sz="2200">
                <a:solidFill>
                  <a:srgbClr val="0000FF"/>
                </a:solidFill>
              </a:rPr>
              <a:t> my parents or my teachers.”</a:t>
            </a:r>
            <a:endParaRPr sz="2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C0000"/>
                </a:solidFill>
              </a:rPr>
              <a:t>Student B:</a:t>
            </a:r>
            <a:endParaRPr b="1" sz="22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C0000"/>
                </a:solidFill>
              </a:rPr>
              <a:t>“My counselor said that our conversations are </a:t>
            </a:r>
            <a:r>
              <a:rPr b="1" lang="en" sz="2200">
                <a:solidFill>
                  <a:srgbClr val="CC0000"/>
                </a:solidFill>
              </a:rPr>
              <a:t>confidential, but what does that mean?”</a:t>
            </a:r>
            <a:endParaRPr b="1" sz="2200">
              <a:solidFill>
                <a:srgbClr val="CC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500">
                <a:solidFill>
                  <a:srgbClr val="000000"/>
                </a:solidFill>
              </a:rPr>
              <a:t>Let's Find Out…………...</a:t>
            </a:r>
            <a:endParaRPr b="1" sz="35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83300" y="0"/>
            <a:ext cx="9060600" cy="50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Confidential mean that the conversation between you and your counselor is just between the both of you but </a:t>
            </a:r>
            <a:r>
              <a:rPr b="1" lang="en" sz="2400">
                <a:solidFill>
                  <a:srgbClr val="000000"/>
                </a:solidFill>
              </a:rPr>
              <a:t>sometimes</a:t>
            </a:r>
            <a:r>
              <a:rPr b="1" lang="en" sz="2400">
                <a:solidFill>
                  <a:srgbClr val="000000"/>
                </a:solidFill>
              </a:rPr>
              <a:t> there are special circumstances….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</a:rPr>
              <a:t>Such as if you tell us that:</a:t>
            </a:r>
            <a:endParaRPr b="1" sz="28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b="1" lang="en" sz="2400">
                <a:solidFill>
                  <a:srgbClr val="000000"/>
                </a:solidFill>
              </a:rPr>
              <a:t>Someone is hurting you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b="1" lang="en" sz="2400">
                <a:solidFill>
                  <a:srgbClr val="000000"/>
                </a:solidFill>
              </a:rPr>
              <a:t>You want to hurt yourself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b="1" lang="en" sz="2400">
                <a:solidFill>
                  <a:srgbClr val="000000"/>
                </a:solidFill>
              </a:rPr>
              <a:t>You are hurting someone else</a:t>
            </a:r>
            <a:endParaRPr b="1" sz="2400">
              <a:solidFill>
                <a:srgbClr val="000000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AutoNum type="arabicPeriod"/>
            </a:pPr>
            <a:r>
              <a:rPr b="1" lang="en" sz="2300">
                <a:solidFill>
                  <a:srgbClr val="000000"/>
                </a:solidFill>
              </a:rPr>
              <a:t>Or someone else’s </a:t>
            </a:r>
            <a:r>
              <a:rPr b="1" lang="en" sz="2300">
                <a:solidFill>
                  <a:srgbClr val="000000"/>
                </a:solidFill>
              </a:rPr>
              <a:t>safety</a:t>
            </a:r>
            <a:r>
              <a:rPr b="1" lang="en" sz="2300">
                <a:solidFill>
                  <a:srgbClr val="000000"/>
                </a:solidFill>
              </a:rPr>
              <a:t> is at risk or your </a:t>
            </a:r>
            <a:r>
              <a:rPr b="1" lang="en" sz="2300">
                <a:solidFill>
                  <a:srgbClr val="000000"/>
                </a:solidFill>
              </a:rPr>
              <a:t>safety</a:t>
            </a:r>
            <a:r>
              <a:rPr b="1" lang="en" sz="2300">
                <a:solidFill>
                  <a:srgbClr val="000000"/>
                </a:solidFill>
              </a:rPr>
              <a:t> is at </a:t>
            </a:r>
            <a:r>
              <a:rPr b="1" lang="en" sz="2300">
                <a:solidFill>
                  <a:srgbClr val="000000"/>
                </a:solidFill>
              </a:rPr>
              <a:t>risk</a:t>
            </a:r>
            <a:r>
              <a:rPr b="1" lang="en" sz="2300">
                <a:solidFill>
                  <a:srgbClr val="000000"/>
                </a:solidFill>
              </a:rPr>
              <a:t> </a:t>
            </a:r>
            <a:endParaRPr b="1" sz="23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3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35350"/>
            <a:ext cx="8520600" cy="44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FF0000"/>
                </a:solidFill>
              </a:rPr>
              <a:t>If that happens then we must get help!</a:t>
            </a:r>
            <a:endParaRPr b="1" sz="34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400">
                <a:solidFill>
                  <a:srgbClr val="FF0000"/>
                </a:solidFill>
              </a:rPr>
              <a:t>Keeping kids safe is our #1 priority!</a:t>
            </a:r>
            <a:endParaRPr b="1" sz="3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7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9925"/>
            <a:ext cx="8520600" cy="5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What Else Do We Do?</a:t>
            </a:r>
            <a:endParaRPr b="1" sz="3600"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0" y="709100"/>
            <a:ext cx="9144000" cy="3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0000"/>
                </a:solidFill>
              </a:rPr>
              <a:t>Career </a:t>
            </a:r>
            <a:r>
              <a:rPr b="1" lang="en" sz="2700">
                <a:solidFill>
                  <a:srgbClr val="000000"/>
                </a:solidFill>
              </a:rPr>
              <a:t>Readiness……..What is that?</a:t>
            </a:r>
            <a:endParaRPr b="1"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200"/>
              </a:spcAft>
              <a:buNone/>
            </a:pPr>
            <a:r>
              <a:rPr b="1" lang="en" sz="2800">
                <a:solidFill>
                  <a:srgbClr val="000000"/>
                </a:solidFill>
              </a:rPr>
              <a:t>T</a:t>
            </a:r>
            <a:r>
              <a:rPr b="1" lang="en" sz="2500">
                <a:solidFill>
                  <a:srgbClr val="000000"/>
                </a:solidFill>
              </a:rPr>
              <a:t>hrough different activities and group meetings, we will talk about</a:t>
            </a:r>
            <a:r>
              <a:rPr b="1" lang="en" sz="2500">
                <a:solidFill>
                  <a:srgbClr val="000000"/>
                </a:solidFill>
              </a:rPr>
              <a:t> how to develop awareness of learning styles, and interests as they             relate to future careers that you may be interested             in. </a:t>
            </a:r>
            <a:endParaRPr b="1" sz="25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900">
        <p:pus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