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85" r:id="rId5"/>
    <p:sldId id="326" r:id="rId6"/>
    <p:sldId id="327" r:id="rId7"/>
    <p:sldId id="330" r:id="rId8"/>
    <p:sldId id="328" r:id="rId9"/>
    <p:sldId id="316" r:id="rId10"/>
    <p:sldId id="321" r:id="rId11"/>
    <p:sldId id="322" r:id="rId12"/>
    <p:sldId id="323" r:id="rId13"/>
    <p:sldId id="296" r:id="rId14"/>
    <p:sldId id="300" r:id="rId15"/>
    <p:sldId id="302" r:id="rId16"/>
    <p:sldId id="325" r:id="rId17"/>
    <p:sldId id="257" r:id="rId18"/>
    <p:sldId id="286" r:id="rId19"/>
    <p:sldId id="287" r:id="rId20"/>
    <p:sldId id="3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973F7A-B2DC-48FC-9663-8CB093C5D27D}" v="91" dt="2020-01-08T19:55:29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8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FC76C-A5E4-4191-85DC-1FF72F4A50CD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C8A85-72C8-4D37-8918-E463496F8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7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To get to the course catalog, you go to your school’s webpage and click the blue ‘Course Catalog’ Link</a:t>
            </a:r>
          </a:p>
          <a:p>
            <a:endParaRPr lang="en-US"/>
          </a:p>
          <a:p>
            <a:r>
              <a:rPr lang="en-US"/>
              <a:t>Then click HIGH SCHOOL Course Catalog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2F05D-FDC7-4D14-B203-5A6AC87704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32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you do that it will take you to the table of contents. At the top you’ll find…</a:t>
            </a:r>
          </a:p>
          <a:p>
            <a:endParaRPr lang="en-US"/>
          </a:p>
          <a:p>
            <a:r>
              <a:rPr lang="en-US"/>
              <a:t>One really important section is the ‘Moore Public Schools Diploma Requirements’</a:t>
            </a:r>
          </a:p>
          <a:p>
            <a:endParaRPr lang="en-US"/>
          </a:p>
          <a:p>
            <a:r>
              <a:rPr lang="en-US"/>
              <a:t>Click that…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2F05D-FDC7-4D14-B203-5A6AC87704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0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2F05D-FDC7-4D14-B203-5A6AC87704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29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you do that it will take you to the table of contents. At the top you’ll find…</a:t>
            </a:r>
          </a:p>
          <a:p>
            <a:endParaRPr lang="en-US"/>
          </a:p>
          <a:p>
            <a:r>
              <a:rPr lang="en-US"/>
              <a:t>One really important section is the ‘Moore Public Schools Diploma Requirements’</a:t>
            </a:r>
          </a:p>
          <a:p>
            <a:endParaRPr lang="en-US"/>
          </a:p>
          <a:p>
            <a:r>
              <a:rPr lang="en-US"/>
              <a:t>Click that…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2F05D-FDC7-4D14-B203-5A6AC87704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17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Columns</a:t>
            </a:r>
          </a:p>
          <a:p>
            <a:r>
              <a:rPr lang="en-US"/>
              <a:t>Symbols: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9672-D5DD-46FA-AC2E-CCB87F1E42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53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F09672-D5DD-46FA-AC2E-CCB87F1E42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0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016D8-A36A-4893-AA08-6A006D4FC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AEEEA-1EE3-40B5-89F0-1EFBDD852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6BA51-EDDF-4675-8DB3-2AAA924CC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D987-F681-40AB-A95F-4086E516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146D4-3670-4E27-9701-28233817D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0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7B92F-B22D-46AD-8D18-827AF7FB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BA4E7E-43B5-450C-B8C5-1835E215A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45D89-7380-4330-8AFD-FB095893D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54327-D128-4BD6-AC88-598F5D22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22A8E-5855-4E3A-9868-2785070EF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E2164D-A045-4FA6-B9E7-B89DAB9A3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AF2955-D3BF-429A-97C5-C0F50562E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E1D06-8A94-4F9A-A665-36D9731C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5ACD8-E70E-408C-8601-FCB1F747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2CF61-C22D-4BA4-B1D9-1DDB7347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87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122D1-47C8-43D0-97AF-8F7F780B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00667-43A6-4499-856A-98191BA19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BB8A6-B03F-4856-BA35-047A781B7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1974-6A29-4373-9562-BC0CEB4F5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6091C-2CF9-48CE-A82F-476AEB9D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5DDCA-0A52-4203-8A40-4798074D5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8213E-024D-46A9-A40B-193FC1326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B1A86-98A2-4BAB-8ABF-7638C7128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0E295-3308-4DEA-B09C-7748A99D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6150A-59DA-4707-9CD6-6A016C277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6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8DB67-95C2-46C5-ABE2-20F2715D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9827D-1288-4799-8039-0582ADAE2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06A06-BA16-43D8-A77E-36D91B3D5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0DE2-E830-48CD-B054-9087688C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905FE-2677-4165-BE40-DF48BC9AD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86C0F-E518-4AB7-95EB-091540EC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37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C55F-9F50-42D1-B622-02D7D025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EC7066-D4BC-429B-9952-DBAC68A99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17523-7F9E-4794-BC8A-EF1821579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06799A-ACCA-4B6D-B6B5-DF80EFFFC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62BBD-BFB7-49A1-82DB-5C559A80B3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6B4C22-AA1A-4430-AA79-85FB0DF98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8BE8FA-0643-4493-B039-C8CA91A20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1C1F1-D0C7-4089-B8BB-B7C86341D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7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0DA8-8E84-4005-8352-4D08E8D1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A426A-B6D9-424B-AED7-6B07F61E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00BE3-D92A-45A8-80FA-5CE949230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8AF66-AC55-46BF-B2A4-F0B10E2C7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5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18B6C7-01FC-4DD3-8EC7-9B18172B8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4FA68-D224-49D9-9380-C5236B33E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94699-DF37-4A8F-A425-8927D964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6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75CA8-3663-4756-B714-76037A518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ECFB-046E-40D6-BAD9-3086589B1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8793-C8A0-4E5D-B333-E7B862684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9B572-793B-4460-814D-959266AEC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67472-88D8-4CAD-8BB8-E20ED0E4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B91C6-8862-4729-830C-0505FC8D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3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17FB5-A1BB-4E92-BABB-2FBCB8CC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2DCCC5-BFFE-4D6D-9526-927717B08E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E33551-F87F-41F6-841A-2AFD2FFA0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6E1A24-084C-4D78-BE85-407B4D72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47622-43AA-46F3-A420-29BB6032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6480F-068B-4B90-86F3-156A8FAE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4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06A59-10D1-4D85-A18B-07939E328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38932-C614-4401-A1D1-01DBC06FC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030E2-F4FC-4236-A5E8-75A78C687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D27D4-06CB-472D-9BAB-0DBB479E7F57}" type="datetimeFigureOut">
              <a:rPr lang="en-US" smtClean="0"/>
              <a:t>1/13/2020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9D65E-AD06-453F-9562-561A54A762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FDC9C-B3A8-4888-AFE5-0DA4FFFB9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94FEC-10FD-4BC1-BBA5-DC1045D1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592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600" dirty="0">
                <a:latin typeface="Baskerville Old Face" panose="02020602080505020303" pitchFamily="18" charset="0"/>
              </a:rPr>
              <a:t>Ed Plan &amp;</a:t>
            </a:r>
            <a:br>
              <a:rPr lang="en-US" sz="8600" dirty="0">
                <a:latin typeface="Baskerville Old Face" panose="02020602080505020303" pitchFamily="18" charset="0"/>
              </a:rPr>
            </a:br>
            <a:r>
              <a:rPr lang="en-US" sz="8600" dirty="0">
                <a:latin typeface="Baskerville Old Face" panose="02020602080505020303" pitchFamily="18" charset="0"/>
              </a:rPr>
              <a:t>MPS Course Catalog</a:t>
            </a:r>
            <a:br>
              <a:rPr lang="en-US" sz="8600" dirty="0">
                <a:latin typeface="Baskerville Old Face" panose="02020602080505020303" pitchFamily="18" charset="0"/>
              </a:rPr>
            </a:br>
            <a:endParaRPr lang="en-US" sz="8600" dirty="0">
              <a:latin typeface="Baskerville Old Face" panose="020206020805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29B10F-1C45-4641-B8D4-57F18A1AAC5E}"/>
              </a:ext>
            </a:extLst>
          </p:cNvPr>
          <p:cNvSpPr txBox="1"/>
          <p:nvPr/>
        </p:nvSpPr>
        <p:spPr>
          <a:xfrm>
            <a:off x="8267700" y="5511800"/>
            <a:ext cx="392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Micah Willeford</a:t>
            </a:r>
          </a:p>
          <a:p>
            <a:pPr algn="ctr"/>
            <a:r>
              <a:rPr lang="en-US" dirty="0"/>
              <a:t>Moore Public Schools</a:t>
            </a:r>
          </a:p>
          <a:p>
            <a:pPr algn="ctr"/>
            <a:r>
              <a:rPr lang="en-US" dirty="0"/>
              <a:t>micahwilleford@mooreschools.com</a:t>
            </a:r>
          </a:p>
        </p:txBody>
      </p:sp>
    </p:spTree>
    <p:extLst>
      <p:ext uri="{BB962C8B-B14F-4D97-AF65-F5344CB8AC3E}">
        <p14:creationId xmlns:p14="http://schemas.microsoft.com/office/powerpoint/2010/main" val="1648103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76472F-68F5-4A44-8B0B-091274E2A3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5" t="46752" r="68888" b="5793"/>
          <a:stretch/>
        </p:blipFill>
        <p:spPr>
          <a:xfrm>
            <a:off x="2415643" y="643467"/>
            <a:ext cx="7360712" cy="557106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EA2E375-8A83-4B43-BEA0-8EA66BA64D25}"/>
              </a:ext>
            </a:extLst>
          </p:cNvPr>
          <p:cNvCxnSpPr>
            <a:cxnSpLocks/>
          </p:cNvCxnSpPr>
          <p:nvPr/>
        </p:nvCxnSpPr>
        <p:spPr>
          <a:xfrm>
            <a:off x="2743201" y="2482926"/>
            <a:ext cx="1010977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845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686A4A-AFB9-45F0-B90E-41D860B9D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0" t="38056" r="72272" b="38547"/>
          <a:stretch/>
        </p:blipFill>
        <p:spPr>
          <a:xfrm>
            <a:off x="2006601" y="511762"/>
            <a:ext cx="8178799" cy="42888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3345F6E-57E9-4CB3-A5D7-A1CE01E91B2A}"/>
              </a:ext>
            </a:extLst>
          </p:cNvPr>
          <p:cNvSpPr txBox="1"/>
          <p:nvPr/>
        </p:nvSpPr>
        <p:spPr>
          <a:xfrm>
            <a:off x="1838141" y="4876800"/>
            <a:ext cx="6705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r>
              <a:rPr lang="en-US" sz="2000" b="1">
                <a:solidFill>
                  <a:srgbClr val="FF0000"/>
                </a:solidFill>
              </a:rPr>
              <a:t>Watch for Symbols!</a:t>
            </a:r>
          </a:p>
          <a:p>
            <a:r>
              <a:rPr lang="en-US" b="1">
                <a:solidFill>
                  <a:srgbClr val="3333FF"/>
                </a:solidFill>
              </a:rPr>
              <a:t># </a:t>
            </a:r>
            <a:r>
              <a:rPr lang="en-US">
                <a:solidFill>
                  <a:srgbClr val="3333FF"/>
                </a:solidFill>
              </a:rPr>
              <a:t>course may be </a:t>
            </a:r>
            <a:r>
              <a:rPr lang="en-US" b="1">
                <a:solidFill>
                  <a:srgbClr val="3333FF"/>
                </a:solidFill>
              </a:rPr>
              <a:t>repeated</a:t>
            </a:r>
            <a:r>
              <a:rPr lang="en-US">
                <a:solidFill>
                  <a:srgbClr val="3333FF"/>
                </a:solidFill>
              </a:rPr>
              <a:t> for credit</a:t>
            </a:r>
          </a:p>
          <a:p>
            <a:r>
              <a:rPr lang="en-US" b="1">
                <a:solidFill>
                  <a:srgbClr val="3333FF"/>
                </a:solidFill>
              </a:rPr>
              <a:t>^</a:t>
            </a:r>
            <a:r>
              <a:rPr lang="en-US">
                <a:solidFill>
                  <a:srgbClr val="3333FF"/>
                </a:solidFill>
              </a:rPr>
              <a:t> Course may be counted as a computer credit</a:t>
            </a:r>
          </a:p>
          <a:p>
            <a:r>
              <a:rPr lang="en-US" b="1">
                <a:solidFill>
                  <a:srgbClr val="3333FF"/>
                </a:solidFill>
              </a:rPr>
              <a:t>$</a:t>
            </a:r>
            <a:r>
              <a:rPr lang="en-US">
                <a:solidFill>
                  <a:srgbClr val="3333FF"/>
                </a:solidFill>
              </a:rPr>
              <a:t> fee is associated with the course</a:t>
            </a:r>
          </a:p>
          <a:p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31605D-A6F5-4B60-8E56-FF5B7B337B40}"/>
              </a:ext>
            </a:extLst>
          </p:cNvPr>
          <p:cNvCxnSpPr>
            <a:cxnSpLocks/>
          </p:cNvCxnSpPr>
          <p:nvPr/>
        </p:nvCxnSpPr>
        <p:spPr>
          <a:xfrm flipH="1" flipV="1">
            <a:off x="3057342" y="4572000"/>
            <a:ext cx="1122623" cy="34555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9CE54C-368D-4F45-BC2E-8642E85DE47F}"/>
              </a:ext>
            </a:extLst>
          </p:cNvPr>
          <p:cNvSpPr txBox="1"/>
          <p:nvPr/>
        </p:nvSpPr>
        <p:spPr>
          <a:xfrm>
            <a:off x="4151780" y="4732892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Related Areas of Interest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2141585-F8D5-4C34-9D9A-2DC83DC9830D}"/>
              </a:ext>
            </a:extLst>
          </p:cNvPr>
          <p:cNvCxnSpPr>
            <a:cxnSpLocks/>
          </p:cNvCxnSpPr>
          <p:nvPr/>
        </p:nvCxnSpPr>
        <p:spPr>
          <a:xfrm>
            <a:off x="2904942" y="914400"/>
            <a:ext cx="1" cy="30480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F2101DF-C74D-4013-BF35-A6CBAF24AEE9}"/>
              </a:ext>
            </a:extLst>
          </p:cNvPr>
          <p:cNvCxnSpPr>
            <a:cxnSpLocks/>
          </p:cNvCxnSpPr>
          <p:nvPr/>
        </p:nvCxnSpPr>
        <p:spPr>
          <a:xfrm>
            <a:off x="6477001" y="914400"/>
            <a:ext cx="1" cy="30480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9842FDB-9604-4461-A259-481B1A8FFA38}"/>
              </a:ext>
            </a:extLst>
          </p:cNvPr>
          <p:cNvCxnSpPr>
            <a:cxnSpLocks/>
          </p:cNvCxnSpPr>
          <p:nvPr/>
        </p:nvCxnSpPr>
        <p:spPr>
          <a:xfrm>
            <a:off x="7162801" y="914400"/>
            <a:ext cx="1" cy="30480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B777518-0F5D-48AD-AB82-264A45E2587A}"/>
              </a:ext>
            </a:extLst>
          </p:cNvPr>
          <p:cNvCxnSpPr>
            <a:cxnSpLocks/>
          </p:cNvCxnSpPr>
          <p:nvPr/>
        </p:nvCxnSpPr>
        <p:spPr>
          <a:xfrm>
            <a:off x="7772401" y="914400"/>
            <a:ext cx="1" cy="30480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C887BF-E2E2-4BA3-A69D-976FBF1E51BB}"/>
              </a:ext>
            </a:extLst>
          </p:cNvPr>
          <p:cNvCxnSpPr>
            <a:cxnSpLocks/>
          </p:cNvCxnSpPr>
          <p:nvPr/>
        </p:nvCxnSpPr>
        <p:spPr>
          <a:xfrm>
            <a:off x="2286001" y="914400"/>
            <a:ext cx="1" cy="30480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8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800A4-C5B6-4672-A87F-5B96A3998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10" y="1036590"/>
            <a:ext cx="5944379" cy="46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34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465" y="258132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8600" dirty="0">
                <a:latin typeface="Baskerville Old Face" panose="02020602080505020303" pitchFamily="18" charset="0"/>
              </a:rPr>
              <a:t>Ed Plan</a:t>
            </a:r>
            <a:br>
              <a:rPr lang="en-US" sz="8600" dirty="0">
                <a:latin typeface="Baskerville Old Face" panose="02020602080505020303" pitchFamily="18" charset="0"/>
              </a:rPr>
            </a:br>
            <a:r>
              <a:rPr lang="en-US" sz="4800" dirty="0">
                <a:latin typeface="Baskerville Old Face" panose="02020602080505020303" pitchFamily="18" charset="0"/>
              </a:rPr>
              <a:t>Use the Course Catalog to help complete your plan</a:t>
            </a:r>
            <a:endParaRPr lang="en-US" sz="8600" dirty="0">
              <a:latin typeface="Baskerville Old Face" panose="02020602080505020303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453C8E-8AA4-443C-B4E3-421C6BD3D7ED}"/>
              </a:ext>
            </a:extLst>
          </p:cNvPr>
          <p:cNvSpPr txBox="1"/>
          <p:nvPr/>
        </p:nvSpPr>
        <p:spPr>
          <a:xfrm>
            <a:off x="8267700" y="5511800"/>
            <a:ext cx="392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Micah Willeford</a:t>
            </a:r>
          </a:p>
          <a:p>
            <a:pPr algn="ctr"/>
            <a:r>
              <a:rPr lang="en-US" dirty="0"/>
              <a:t>Moore Public Schools</a:t>
            </a:r>
          </a:p>
          <a:p>
            <a:pPr algn="ctr"/>
            <a:r>
              <a:rPr lang="en-US" dirty="0"/>
              <a:t>micahwilleford@mooreschools.com</a:t>
            </a:r>
          </a:p>
        </p:txBody>
      </p:sp>
    </p:spTree>
    <p:extLst>
      <p:ext uri="{BB962C8B-B14F-4D97-AF65-F5344CB8AC3E}">
        <p14:creationId xmlns:p14="http://schemas.microsoft.com/office/powerpoint/2010/main" val="344387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8207F5-9A91-417D-BCF5-31E032997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8" b="27573"/>
          <a:stretch/>
        </p:blipFill>
        <p:spPr>
          <a:xfrm>
            <a:off x="304733" y="704503"/>
            <a:ext cx="11819237" cy="544899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41F8F2F-F7F5-4D5B-BD57-5AA9489A9B4E}"/>
              </a:ext>
            </a:extLst>
          </p:cNvPr>
          <p:cNvSpPr/>
          <p:nvPr/>
        </p:nvSpPr>
        <p:spPr>
          <a:xfrm>
            <a:off x="6675119" y="3350029"/>
            <a:ext cx="989215" cy="69826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EB9F7-A9FD-4590-8B28-0C4C24D109BF}"/>
              </a:ext>
            </a:extLst>
          </p:cNvPr>
          <p:cNvSpPr txBox="1"/>
          <p:nvPr/>
        </p:nvSpPr>
        <p:spPr>
          <a:xfrm>
            <a:off x="228599" y="181283"/>
            <a:ext cx="923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 to OKCareerGuide.org &amp; Login with Clever</a:t>
            </a:r>
          </a:p>
        </p:txBody>
      </p:sp>
    </p:spTree>
    <p:extLst>
      <p:ext uri="{BB962C8B-B14F-4D97-AF65-F5344CB8AC3E}">
        <p14:creationId xmlns:p14="http://schemas.microsoft.com/office/powerpoint/2010/main" val="2464350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8984" r="68990" b="3635"/>
          <a:stretch/>
        </p:blipFill>
        <p:spPr>
          <a:xfrm>
            <a:off x="3571987" y="57308"/>
            <a:ext cx="8620013" cy="6677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416" y="704335"/>
            <a:ext cx="260727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31979"/>
                </a:solidFill>
              </a:rPr>
              <a:t>Click </a:t>
            </a:r>
          </a:p>
          <a:p>
            <a:r>
              <a:rPr lang="en-US" b="1" dirty="0">
                <a:solidFill>
                  <a:srgbClr val="931979"/>
                </a:solidFill>
              </a:rPr>
              <a:t>My Ed Plans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00FF"/>
                </a:solidFill>
              </a:rPr>
              <a:t>Click</a:t>
            </a:r>
          </a:p>
          <a:p>
            <a:r>
              <a:rPr lang="en-US" b="1" dirty="0">
                <a:solidFill>
                  <a:srgbClr val="0000FF"/>
                </a:solidFill>
              </a:rPr>
              <a:t>+Add a New Plan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9900"/>
                </a:solidFill>
              </a:rPr>
              <a:t>Name your plan your grade level (8</a:t>
            </a:r>
            <a:r>
              <a:rPr lang="en-US" b="1" baseline="30000" dirty="0">
                <a:solidFill>
                  <a:srgbClr val="009900"/>
                </a:solidFill>
              </a:rPr>
              <a:t>th</a:t>
            </a:r>
            <a:r>
              <a:rPr lang="en-US" b="1" dirty="0">
                <a:solidFill>
                  <a:srgbClr val="009900"/>
                </a:solidFill>
              </a:rPr>
              <a:t>, 9</a:t>
            </a:r>
            <a:r>
              <a:rPr lang="en-US" b="1" baseline="30000" dirty="0">
                <a:solidFill>
                  <a:srgbClr val="009900"/>
                </a:solidFill>
              </a:rPr>
              <a:t>th</a:t>
            </a:r>
            <a:r>
              <a:rPr lang="en-US" b="1" dirty="0">
                <a:solidFill>
                  <a:srgbClr val="009900"/>
                </a:solidFill>
              </a:rPr>
              <a:t>, 10</a:t>
            </a:r>
            <a:r>
              <a:rPr lang="en-US" b="1" baseline="30000" dirty="0">
                <a:solidFill>
                  <a:srgbClr val="009900"/>
                </a:solidFill>
              </a:rPr>
              <a:t>th</a:t>
            </a:r>
            <a:r>
              <a:rPr lang="en-US" b="1" dirty="0">
                <a:solidFill>
                  <a:srgbClr val="009900"/>
                </a:solidFill>
              </a:rPr>
              <a:t>, 11</a:t>
            </a:r>
            <a:r>
              <a:rPr lang="en-US" b="1" baseline="30000" dirty="0">
                <a:solidFill>
                  <a:srgbClr val="009900"/>
                </a:solidFill>
              </a:rPr>
              <a:t>th</a:t>
            </a:r>
            <a:r>
              <a:rPr lang="en-US" b="1" dirty="0">
                <a:solidFill>
                  <a:srgbClr val="009900"/>
                </a:solidFill>
              </a:rPr>
              <a:t>, 12</a:t>
            </a:r>
            <a:r>
              <a:rPr lang="en-US" b="1" baseline="30000" dirty="0">
                <a:solidFill>
                  <a:srgbClr val="009900"/>
                </a:solidFill>
              </a:rPr>
              <a:t>th</a:t>
            </a:r>
            <a:r>
              <a:rPr lang="en-US" b="1" dirty="0">
                <a:solidFill>
                  <a:srgbClr val="009900"/>
                </a:solidFill>
              </a:rPr>
              <a:t>)</a:t>
            </a:r>
          </a:p>
          <a:p>
            <a:endParaRPr lang="en-US" b="1" dirty="0">
              <a:solidFill>
                <a:srgbClr val="009900"/>
              </a:solidFill>
            </a:endParaRPr>
          </a:p>
          <a:p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If this is your 2</a:t>
            </a:r>
            <a:r>
              <a:rPr lang="en-US" b="1" baseline="30000" dirty="0">
                <a:solidFill>
                  <a:schemeClr val="accent4">
                    <a:lumMod val="75000"/>
                  </a:schemeClr>
                </a:solidFill>
              </a:rPr>
              <a:t>nd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or 3</a:t>
            </a:r>
            <a:r>
              <a:rPr lang="en-US" b="1" baseline="30000" dirty="0">
                <a:solidFill>
                  <a:schemeClr val="accent4">
                    <a:lumMod val="75000"/>
                  </a:schemeClr>
                </a:solidFill>
              </a:rPr>
              <a:t>rd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 time reviewing this click the copy icon, rename to grade level, and update.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Choose an Area of Study</a:t>
            </a:r>
          </a:p>
          <a:p>
            <a:r>
              <a:rPr lang="en-US" dirty="0"/>
              <a:t>-otherwise it won’t work-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Click 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Create Plan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764" t="38741" r="67692" b="36562"/>
          <a:stretch/>
        </p:blipFill>
        <p:spPr>
          <a:xfrm>
            <a:off x="4127508" y="2903838"/>
            <a:ext cx="7671147" cy="2879125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73394" y="6067167"/>
            <a:ext cx="2014152" cy="630194"/>
          </a:xfrm>
          <a:prstGeom prst="ellipse">
            <a:avLst/>
          </a:prstGeom>
          <a:noFill/>
          <a:ln w="57150">
            <a:solidFill>
              <a:srgbClr val="931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392031" y="1989440"/>
            <a:ext cx="1700581" cy="630194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098074" y="4979774"/>
            <a:ext cx="1700581" cy="630194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127508" y="3395870"/>
            <a:ext cx="1234609" cy="508865"/>
          </a:xfrm>
          <a:prstGeom prst="ellipse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856395" y="4140598"/>
            <a:ext cx="1700581" cy="63019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388E878-4740-42AC-B7F0-BB67579AF956}"/>
              </a:ext>
            </a:extLst>
          </p:cNvPr>
          <p:cNvSpPr/>
          <p:nvPr/>
        </p:nvSpPr>
        <p:spPr>
          <a:xfrm>
            <a:off x="11062252" y="1431235"/>
            <a:ext cx="198783" cy="274001"/>
          </a:xfrm>
          <a:prstGeom prst="ellipse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9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2131" r="70289" b="4603"/>
          <a:stretch/>
        </p:blipFill>
        <p:spPr>
          <a:xfrm>
            <a:off x="3081397" y="20861"/>
            <a:ext cx="9110603" cy="683713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10893674" y="4203032"/>
            <a:ext cx="448094" cy="628461"/>
          </a:xfrm>
          <a:prstGeom prst="straightConnector1">
            <a:avLst/>
          </a:prstGeom>
          <a:ln w="76200">
            <a:solidFill>
              <a:srgbClr val="931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68411" y="2075935"/>
            <a:ext cx="18164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31979"/>
                </a:solidFill>
              </a:rPr>
              <a:t>Starting with 7</a:t>
            </a:r>
            <a:r>
              <a:rPr lang="en-US" b="1" baseline="30000" dirty="0">
                <a:solidFill>
                  <a:srgbClr val="931979"/>
                </a:solidFill>
              </a:rPr>
              <a:t>th</a:t>
            </a:r>
            <a:r>
              <a:rPr lang="en-US" b="1" dirty="0">
                <a:solidFill>
                  <a:srgbClr val="931979"/>
                </a:solidFill>
              </a:rPr>
              <a:t> grade…</a:t>
            </a:r>
          </a:p>
          <a:p>
            <a:r>
              <a:rPr lang="en-US" b="1" dirty="0">
                <a:solidFill>
                  <a:srgbClr val="931979"/>
                </a:solidFill>
              </a:rPr>
              <a:t>Click the + next to the categories and select the courses you took, are taking, or that you wish to take.</a:t>
            </a:r>
          </a:p>
          <a:p>
            <a:endParaRPr lang="en-US" b="1" dirty="0">
              <a:solidFill>
                <a:srgbClr val="931979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0909716" y="2735179"/>
            <a:ext cx="448094" cy="628461"/>
          </a:xfrm>
          <a:prstGeom prst="straightConnector1">
            <a:avLst/>
          </a:prstGeom>
          <a:ln w="76200">
            <a:solidFill>
              <a:srgbClr val="931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422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FBCC7-C90F-4CBE-98BF-08A02847D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96" t="13809" r="20547" b="9212"/>
          <a:stretch/>
        </p:blipFill>
        <p:spPr>
          <a:xfrm>
            <a:off x="2651759" y="947056"/>
            <a:ext cx="6285411" cy="527917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5356C17-AFB9-41A5-9F0A-836ECF54521A}"/>
              </a:ext>
            </a:extLst>
          </p:cNvPr>
          <p:cNvCxnSpPr/>
          <p:nvPr/>
        </p:nvCxnSpPr>
        <p:spPr>
          <a:xfrm flipH="1">
            <a:off x="7401745" y="5179120"/>
            <a:ext cx="448094" cy="628461"/>
          </a:xfrm>
          <a:prstGeom prst="straightConnector1">
            <a:avLst/>
          </a:prstGeom>
          <a:ln w="76200">
            <a:solidFill>
              <a:srgbClr val="9319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E274A9-4F7D-4550-A6EA-1BF6BDAD60F6}"/>
              </a:ext>
            </a:extLst>
          </p:cNvPr>
          <p:cNvSpPr txBox="1"/>
          <p:nvPr/>
        </p:nvSpPr>
        <p:spPr>
          <a:xfrm>
            <a:off x="399011" y="2075935"/>
            <a:ext cx="2252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31979"/>
                </a:solidFill>
              </a:rPr>
              <a:t>At the end of the hour </a:t>
            </a:r>
          </a:p>
          <a:p>
            <a:endParaRPr lang="en-US" b="1" dirty="0">
              <a:solidFill>
                <a:srgbClr val="931979"/>
              </a:solidFill>
            </a:endParaRPr>
          </a:p>
          <a:p>
            <a:r>
              <a:rPr lang="en-US" b="1" dirty="0">
                <a:solidFill>
                  <a:srgbClr val="931979"/>
                </a:solidFill>
              </a:rPr>
              <a:t>‘Submit for Approval’</a:t>
            </a:r>
          </a:p>
        </p:txBody>
      </p:sp>
    </p:spTree>
    <p:extLst>
      <p:ext uri="{BB962C8B-B14F-4D97-AF65-F5344CB8AC3E}">
        <p14:creationId xmlns:p14="http://schemas.microsoft.com/office/powerpoint/2010/main" val="164285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8207F5-9A91-417D-BCF5-31E0329974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38" b="27573"/>
          <a:stretch/>
        </p:blipFill>
        <p:spPr>
          <a:xfrm>
            <a:off x="304733" y="704503"/>
            <a:ext cx="11819237" cy="5448993"/>
          </a:xfrm>
          <a:prstGeom prst="rect">
            <a:avLst/>
          </a:prstGeom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341F8F2F-F7F5-4D5B-BD57-5AA9489A9B4E}"/>
              </a:ext>
            </a:extLst>
          </p:cNvPr>
          <p:cNvSpPr/>
          <p:nvPr/>
        </p:nvSpPr>
        <p:spPr>
          <a:xfrm>
            <a:off x="6675119" y="3350029"/>
            <a:ext cx="989215" cy="698269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EB9F7-A9FD-4590-8B28-0C4C24D109BF}"/>
              </a:ext>
            </a:extLst>
          </p:cNvPr>
          <p:cNvSpPr txBox="1"/>
          <p:nvPr/>
        </p:nvSpPr>
        <p:spPr>
          <a:xfrm>
            <a:off x="228599" y="181283"/>
            <a:ext cx="923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 to OKCareerGuide.org &amp; Login with Clever</a:t>
            </a:r>
          </a:p>
        </p:txBody>
      </p:sp>
    </p:spTree>
    <p:extLst>
      <p:ext uri="{BB962C8B-B14F-4D97-AF65-F5344CB8AC3E}">
        <p14:creationId xmlns:p14="http://schemas.microsoft.com/office/powerpoint/2010/main" val="2345725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A8A1B7-34D0-46FF-91DB-F1EFA7C42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1" r="5380"/>
          <a:stretch/>
        </p:blipFill>
        <p:spPr>
          <a:xfrm>
            <a:off x="1749782" y="32599"/>
            <a:ext cx="10442218" cy="653994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38E91A7-34F8-44B6-B960-F3FDF55CC345}"/>
              </a:ext>
            </a:extLst>
          </p:cNvPr>
          <p:cNvCxnSpPr>
            <a:cxnSpLocks/>
          </p:cNvCxnSpPr>
          <p:nvPr/>
        </p:nvCxnSpPr>
        <p:spPr>
          <a:xfrm>
            <a:off x="727717" y="4664641"/>
            <a:ext cx="1620097" cy="10928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333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6F6171-A82C-4C70-8186-CDEB18E16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0" t="33017" r="5088" b="3635"/>
          <a:stretch/>
        </p:blipFill>
        <p:spPr>
          <a:xfrm>
            <a:off x="532015" y="435428"/>
            <a:ext cx="11435368" cy="578249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7A4E26-FA90-4B08-8D7B-8958338F2E19}"/>
              </a:ext>
            </a:extLst>
          </p:cNvPr>
          <p:cNvCxnSpPr>
            <a:cxnSpLocks/>
          </p:cNvCxnSpPr>
          <p:nvPr/>
        </p:nvCxnSpPr>
        <p:spPr>
          <a:xfrm>
            <a:off x="1700306" y="3429000"/>
            <a:ext cx="1620097" cy="10928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51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8C94-AD4B-4490-959D-3B8D9ED3D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86" y="121509"/>
            <a:ext cx="11966713" cy="1325563"/>
          </a:xfrm>
        </p:spPr>
        <p:txBody>
          <a:bodyPr/>
          <a:lstStyle/>
          <a:p>
            <a:pPr algn="ctr"/>
            <a:r>
              <a:rPr lang="en-US" dirty="0"/>
              <a:t>What colors are on YOUR interest assessment results?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F2348D5-8F2F-454F-B3F3-6119052EE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38" t="9160" r="5674" b="15413"/>
          <a:stretch/>
        </p:blipFill>
        <p:spPr>
          <a:xfrm>
            <a:off x="1868557" y="1325269"/>
            <a:ext cx="8676860" cy="5266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968EA3-E2BE-4BB4-B90C-1FB7159C3017}"/>
              </a:ext>
            </a:extLst>
          </p:cNvPr>
          <p:cNvSpPr txBox="1"/>
          <p:nvPr/>
        </p:nvSpPr>
        <p:spPr>
          <a:xfrm rot="19850305">
            <a:off x="2122004" y="2580278"/>
            <a:ext cx="794799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118925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AEFEF1-A6B6-44E1-AC0F-4B8AB994F5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68" t="52320" r="27864" b="3912"/>
          <a:stretch/>
        </p:blipFill>
        <p:spPr>
          <a:xfrm>
            <a:off x="2892287" y="723358"/>
            <a:ext cx="4104861" cy="4958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763" y="76644"/>
            <a:ext cx="7842475" cy="803348"/>
          </a:xfrm>
        </p:spPr>
        <p:txBody>
          <a:bodyPr>
            <a:noAutofit/>
          </a:bodyPr>
          <a:lstStyle/>
          <a:p>
            <a:pPr algn="ctr"/>
            <a:r>
              <a:rPr lang="en-US" sz="4800">
                <a:solidFill>
                  <a:srgbClr val="C00000"/>
                </a:solidFill>
                <a:latin typeface="Brush Script MT" panose="03060802040406070304" pitchFamily="66" charset="0"/>
              </a:rPr>
              <a:t>The Course Catalog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4435" y="939225"/>
            <a:ext cx="3469760" cy="80334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00FF"/>
                </a:solidFill>
                <a:latin typeface="Century Schoolbook" panose="02040604050505020304" pitchFamily="18" charset="0"/>
              </a:rPr>
              <a:t>On </a:t>
            </a:r>
            <a:r>
              <a:rPr lang="en-US" b="1" dirty="0">
                <a:solidFill>
                  <a:srgbClr val="0000FF"/>
                </a:solidFill>
                <a:latin typeface="Century Schoolbook" panose="02040604050505020304" pitchFamily="18" charset="0"/>
              </a:rPr>
              <a:t>Moore Public School’s</a:t>
            </a:r>
            <a:r>
              <a:rPr lang="en-US" dirty="0">
                <a:solidFill>
                  <a:srgbClr val="0000FF"/>
                </a:solidFill>
                <a:latin typeface="Century Schoolbook" panose="02040604050505020304" pitchFamily="18" charset="0"/>
              </a:rPr>
              <a:t> webpage you will find this link: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AE4D75-8FA8-4AD1-AF87-B9D9E1A6B32B}"/>
              </a:ext>
            </a:extLst>
          </p:cNvPr>
          <p:cNvCxnSpPr>
            <a:cxnSpLocks/>
          </p:cNvCxnSpPr>
          <p:nvPr/>
        </p:nvCxnSpPr>
        <p:spPr>
          <a:xfrm>
            <a:off x="2775177" y="1503997"/>
            <a:ext cx="1620097" cy="10928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F228643-2C1A-4CA6-A7DC-79AC89BF5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240" t="26422" r="31122" b="31306"/>
          <a:stretch/>
        </p:blipFill>
        <p:spPr>
          <a:xfrm>
            <a:off x="7498571" y="2195173"/>
            <a:ext cx="3836503" cy="458618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EC65F0-5BF5-4065-870F-B41BF13D40B1}"/>
              </a:ext>
            </a:extLst>
          </p:cNvPr>
          <p:cNvCxnSpPr>
            <a:cxnSpLocks/>
          </p:cNvCxnSpPr>
          <p:nvPr/>
        </p:nvCxnSpPr>
        <p:spPr>
          <a:xfrm>
            <a:off x="6806016" y="3689791"/>
            <a:ext cx="150260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7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64" t="35911" r="75665" b="6430"/>
          <a:stretch/>
        </p:blipFill>
        <p:spPr>
          <a:xfrm>
            <a:off x="1725277" y="857250"/>
            <a:ext cx="4225250" cy="510646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419505" y="1243792"/>
            <a:ext cx="5658293" cy="1639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2457394" y="1243792"/>
            <a:ext cx="3803974" cy="1639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59381" y="4133690"/>
            <a:ext cx="5718416" cy="377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03" t="58171" r="84978" b="25841"/>
          <a:stretch/>
        </p:blipFill>
        <p:spPr>
          <a:xfrm>
            <a:off x="6261369" y="1243792"/>
            <a:ext cx="3816429" cy="3266902"/>
          </a:xfrm>
          <a:prstGeom prst="rect">
            <a:avLst/>
          </a:prstGeom>
          <a:ln>
            <a:solidFill>
              <a:srgbClr val="0033CC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2488124" y="4164778"/>
            <a:ext cx="3773244" cy="345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2B16F2-758D-4803-A69F-C1F322095357}"/>
              </a:ext>
            </a:extLst>
          </p:cNvPr>
          <p:cNvCxnSpPr>
            <a:cxnSpLocks/>
          </p:cNvCxnSpPr>
          <p:nvPr/>
        </p:nvCxnSpPr>
        <p:spPr>
          <a:xfrm>
            <a:off x="4800601" y="2134222"/>
            <a:ext cx="1620097" cy="10928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3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228" t="40471" r="75591" b="11561"/>
          <a:stretch/>
        </p:blipFill>
        <p:spPr>
          <a:xfrm>
            <a:off x="4277380" y="152400"/>
            <a:ext cx="6356950" cy="632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1036" y="2166504"/>
            <a:ext cx="25663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>
                <a:solidFill>
                  <a:srgbClr val="002060"/>
                </a:solidFill>
                <a:latin typeface="Bookman Old Style" panose="02050604050505020204" pitchFamily="18" charset="0"/>
              </a:rPr>
              <a:t>Moore Public Schools’ </a:t>
            </a:r>
          </a:p>
          <a:p>
            <a:r>
              <a:rPr lang="en-US" sz="2100">
                <a:solidFill>
                  <a:srgbClr val="002060"/>
                </a:solidFill>
                <a:latin typeface="Bookman Old Style" panose="02050604050505020204" pitchFamily="18" charset="0"/>
              </a:rPr>
              <a:t>Diploma Requirements</a:t>
            </a:r>
          </a:p>
          <a:p>
            <a:endParaRPr lang="en-US" sz="210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r>
              <a:rPr lang="en-US" sz="2100">
                <a:solidFill>
                  <a:srgbClr val="002060"/>
                </a:solidFill>
                <a:latin typeface="Bookman Old Style" panose="02050604050505020204" pitchFamily="18" charset="0"/>
              </a:rPr>
              <a:t>In other words…</a:t>
            </a:r>
          </a:p>
          <a:p>
            <a:r>
              <a:rPr lang="en-US" sz="2100">
                <a:solidFill>
                  <a:srgbClr val="002060"/>
                </a:solidFill>
                <a:latin typeface="Bookman Old Style" panose="02050604050505020204" pitchFamily="18" charset="0"/>
              </a:rPr>
              <a:t>What YOU need to graduate!</a:t>
            </a:r>
          </a:p>
        </p:txBody>
      </p:sp>
    </p:spTree>
    <p:extLst>
      <p:ext uri="{BB962C8B-B14F-4D97-AF65-F5344CB8AC3E}">
        <p14:creationId xmlns:p14="http://schemas.microsoft.com/office/powerpoint/2010/main" val="328220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364" t="35911" r="75665" b="6430"/>
          <a:stretch/>
        </p:blipFill>
        <p:spPr>
          <a:xfrm>
            <a:off x="1725277" y="857250"/>
            <a:ext cx="4225250" cy="5106464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4419505" y="1243792"/>
            <a:ext cx="5658293" cy="1639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 flipV="1">
            <a:off x="2457394" y="1243792"/>
            <a:ext cx="3803974" cy="16393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359381" y="4133690"/>
            <a:ext cx="5718416" cy="377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203" t="58171" r="84978" b="25841"/>
          <a:stretch/>
        </p:blipFill>
        <p:spPr>
          <a:xfrm>
            <a:off x="6261369" y="1243792"/>
            <a:ext cx="3816429" cy="3266902"/>
          </a:xfrm>
          <a:prstGeom prst="rect">
            <a:avLst/>
          </a:prstGeom>
          <a:ln>
            <a:solidFill>
              <a:srgbClr val="0033CC"/>
            </a:solidFill>
          </a:ln>
        </p:spPr>
      </p:pic>
      <p:cxnSp>
        <p:nvCxnSpPr>
          <p:cNvPr id="8" name="Straight Connector 7"/>
          <p:cNvCxnSpPr/>
          <p:nvPr/>
        </p:nvCxnSpPr>
        <p:spPr>
          <a:xfrm>
            <a:off x="2488124" y="4164778"/>
            <a:ext cx="3773244" cy="3459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6EF293-919F-4EF4-87F1-C36E5D520B39}"/>
              </a:ext>
            </a:extLst>
          </p:cNvPr>
          <p:cNvCxnSpPr>
            <a:cxnSpLocks/>
          </p:cNvCxnSpPr>
          <p:nvPr/>
        </p:nvCxnSpPr>
        <p:spPr>
          <a:xfrm>
            <a:off x="4800601" y="3269649"/>
            <a:ext cx="1620097" cy="10928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B7387AA44AAE4F897B110224003425" ma:contentTypeVersion="12" ma:contentTypeDescription="Create a new document." ma:contentTypeScope="" ma:versionID="1d4e2e4d66aadb22e5374b163f4ed7a3">
  <xsd:schema xmlns:xsd="http://www.w3.org/2001/XMLSchema" xmlns:xs="http://www.w3.org/2001/XMLSchema" xmlns:p="http://schemas.microsoft.com/office/2006/metadata/properties" xmlns:ns1="http://schemas.microsoft.com/sharepoint/v3" xmlns:ns3="10b7bb83-25b8-488a-8f46-5d283a6ddfec" xmlns:ns4="29a88248-4f4c-4b21-ae31-c7c9e9df92ff" targetNamespace="http://schemas.microsoft.com/office/2006/metadata/properties" ma:root="true" ma:fieldsID="c5d65c1894a7ff2545cf1048165900cf" ns1:_="" ns3:_="" ns4:_="">
    <xsd:import namespace="http://schemas.microsoft.com/sharepoint/v3"/>
    <xsd:import namespace="10b7bb83-25b8-488a-8f46-5d283a6ddfec"/>
    <xsd:import namespace="29a88248-4f4c-4b21-ae31-c7c9e9df92f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1:_ip_UnifiedCompliancePolicyProperties" minOccurs="0"/>
                <xsd:element ref="ns1:_ip_UnifiedCompliancePolicyUIAction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b7bb83-25b8-488a-8f46-5d283a6ddfe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a88248-4f4c-4b21-ae31-c7c9e9df92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51BCA7-E487-40F2-B501-04035C7ADB0C}">
  <ds:schemaRefs>
    <ds:schemaRef ds:uri="http://schemas.microsoft.com/sharepoint/v3"/>
    <ds:schemaRef ds:uri="http://schemas.microsoft.com/office/2006/documentManagement/types"/>
    <ds:schemaRef ds:uri="http://purl.org/dc/dcmitype/"/>
    <ds:schemaRef ds:uri="10b7bb83-25b8-488a-8f46-5d283a6ddfec"/>
    <ds:schemaRef ds:uri="http://purl.org/dc/elements/1.1/"/>
    <ds:schemaRef ds:uri="http://schemas.microsoft.com/office/2006/metadata/properties"/>
    <ds:schemaRef ds:uri="29a88248-4f4c-4b21-ae31-c7c9e9df92ff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E70FDC7-7F0F-4E87-A90E-5155AC2FB3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A833AF-90A3-4326-A5E9-628580FD30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0b7bb83-25b8-488a-8f46-5d283a6ddfec"/>
    <ds:schemaRef ds:uri="29a88248-4f4c-4b21-ae31-c7c9e9df92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326</Words>
  <Application>Microsoft Office PowerPoint</Application>
  <PresentationFormat>Widescreen</PresentationFormat>
  <Paragraphs>66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Baskerville Old Face</vt:lpstr>
      <vt:lpstr>Bookman Old Style</vt:lpstr>
      <vt:lpstr>Brush Script MT</vt:lpstr>
      <vt:lpstr>Calibri</vt:lpstr>
      <vt:lpstr>Calibri Light</vt:lpstr>
      <vt:lpstr>Century Schoolbook</vt:lpstr>
      <vt:lpstr>Office Theme</vt:lpstr>
      <vt:lpstr>Ed Plan &amp; MPS Course Catalog </vt:lpstr>
      <vt:lpstr>PowerPoint Presentation</vt:lpstr>
      <vt:lpstr>PowerPoint Presentation</vt:lpstr>
      <vt:lpstr>PowerPoint Presentation</vt:lpstr>
      <vt:lpstr>What colors are on YOUR interest assessment results?</vt:lpstr>
      <vt:lpstr>The Course Catalog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 Plan Use the Course Catalog to help complete your plan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 Plan</dc:title>
  <dc:creator>Micah Willeford</dc:creator>
  <cp:lastModifiedBy>Micah Willeford</cp:lastModifiedBy>
  <cp:revision>4</cp:revision>
  <dcterms:created xsi:type="dcterms:W3CDTF">2019-09-13T17:22:57Z</dcterms:created>
  <dcterms:modified xsi:type="dcterms:W3CDTF">2020-01-13T19:48:56Z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0x010100F1B7387AA44AAE4F897B110224003425</vt:lpwstr>
  </property>
</Properties>
</file>