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45"/>
  </p:notesMasterIdLst>
  <p:sldIdLst>
    <p:sldId id="256" r:id="rId3"/>
    <p:sldId id="267" r:id="rId4"/>
    <p:sldId id="257" r:id="rId5"/>
    <p:sldId id="258" r:id="rId6"/>
    <p:sldId id="259" r:id="rId7"/>
    <p:sldId id="260" r:id="rId8"/>
    <p:sldId id="261" r:id="rId9"/>
    <p:sldId id="262" r:id="rId10"/>
    <p:sldId id="263" r:id="rId11"/>
    <p:sldId id="299" r:id="rId12"/>
    <p:sldId id="264" r:id="rId13"/>
    <p:sldId id="265" r:id="rId14"/>
    <p:sldId id="293" r:id="rId15"/>
    <p:sldId id="266" r:id="rId16"/>
    <p:sldId id="304" r:id="rId17"/>
    <p:sldId id="305" r:id="rId18"/>
    <p:sldId id="306" r:id="rId19"/>
    <p:sldId id="269" r:id="rId20"/>
    <p:sldId id="307" r:id="rId21"/>
    <p:sldId id="308" r:id="rId22"/>
    <p:sldId id="292" r:id="rId23"/>
    <p:sldId id="279" r:id="rId24"/>
    <p:sldId id="277" r:id="rId25"/>
    <p:sldId id="278" r:id="rId26"/>
    <p:sldId id="294" r:id="rId27"/>
    <p:sldId id="282" r:id="rId28"/>
    <p:sldId id="283" r:id="rId29"/>
    <p:sldId id="284" r:id="rId30"/>
    <p:sldId id="296" r:id="rId31"/>
    <p:sldId id="297" r:id="rId32"/>
    <p:sldId id="286" r:id="rId33"/>
    <p:sldId id="287" r:id="rId34"/>
    <p:sldId id="303" r:id="rId35"/>
    <p:sldId id="309" r:id="rId36"/>
    <p:sldId id="280" r:id="rId37"/>
    <p:sldId id="281" r:id="rId38"/>
    <p:sldId id="298" r:id="rId39"/>
    <p:sldId id="288" r:id="rId40"/>
    <p:sldId id="301" r:id="rId41"/>
    <p:sldId id="300" r:id="rId42"/>
    <p:sldId id="311" r:id="rId43"/>
    <p:sldId id="312" r:id="rId44"/>
  </p:sldIdLst>
  <p:sldSz cx="9144000" cy="5143500" type="screen16x9"/>
  <p:notesSz cx="7315200" cy="9601200"/>
  <p:embeddedFontLs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B1D393-FE5E-4481-9060-DD3A6C84D121}">
  <a:tblStyle styleId="{69B1D393-FE5E-4481-9060-DD3A6C84D12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A6B35CD-FE8A-4951-8BD3-52EF3F13DA5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C3F3C2C-9FC3-401E-9940-AD81E315A4B3}"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p:restoredTop sz="93831" autoAdjust="0"/>
  </p:normalViewPr>
  <p:slideViewPr>
    <p:cSldViewPr snapToGrid="0">
      <p:cViewPr varScale="1">
        <p:scale>
          <a:sx n="171" d="100"/>
          <a:sy n="171" d="100"/>
        </p:scale>
        <p:origin x="568" y="168"/>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641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1F-4BAB-BA9C-EF0F5DD29D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1F-4BAB-BA9C-EF0F5DD29D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1F-4BAB-BA9C-EF0F5DD29D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1F-4BAB-BA9C-EF0F5DD29DB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1F-4BAB-BA9C-EF0F5DD29DB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1F-4BAB-BA9C-EF0F5DD29DB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81F-4BAB-BA9C-EF0F5DD29DB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81F-4BAB-BA9C-EF0F5DD29DB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81F-4BAB-BA9C-EF0F5DD29DB2}"/>
              </c:ext>
            </c:extLst>
          </c:dPt>
          <c:cat>
            <c:strRef>
              <c:f>Sheet1!$A$2:$A$10</c:f>
              <c:strCache>
                <c:ptCount val="9"/>
                <c:pt idx="0">
                  <c:v>100-Salaries</c:v>
                </c:pt>
                <c:pt idx="1">
                  <c:v>200-Benefits</c:v>
                </c:pt>
                <c:pt idx="2">
                  <c:v>300-Prof/Tech Services</c:v>
                </c:pt>
                <c:pt idx="3">
                  <c:v>400-Property Serv</c:v>
                </c:pt>
                <c:pt idx="4">
                  <c:v>500-Other Purchased Services</c:v>
                </c:pt>
                <c:pt idx="5">
                  <c:v>600-Supplies</c:v>
                </c:pt>
                <c:pt idx="6">
                  <c:v>700-Equipment</c:v>
                </c:pt>
                <c:pt idx="7">
                  <c:v>800-Other Dues &amp; Fees</c:v>
                </c:pt>
                <c:pt idx="8">
                  <c:v>900-Indirect Costs</c:v>
                </c:pt>
              </c:strCache>
            </c:strRef>
          </c:cat>
          <c:val>
            <c:numRef>
              <c:f>Sheet1!$B$2:$B$10</c:f>
              <c:numCache>
                <c:formatCode>_("$"* #,##0_);_("$"* \(#,##0\);_("$"* "-"??_);_(@_)</c:formatCode>
                <c:ptCount val="9"/>
                <c:pt idx="0">
                  <c:v>11550634.330000002</c:v>
                </c:pt>
                <c:pt idx="1">
                  <c:v>2385092.8204691033</c:v>
                </c:pt>
                <c:pt idx="2">
                  <c:v>4636630</c:v>
                </c:pt>
                <c:pt idx="3">
                  <c:v>787502.2</c:v>
                </c:pt>
                <c:pt idx="4">
                  <c:v>152554</c:v>
                </c:pt>
                <c:pt idx="5">
                  <c:v>932553.07000000007</c:v>
                </c:pt>
                <c:pt idx="6">
                  <c:v>317235</c:v>
                </c:pt>
                <c:pt idx="7">
                  <c:v>1500</c:v>
                </c:pt>
                <c:pt idx="8">
                  <c:v>551418</c:v>
                </c:pt>
              </c:numCache>
            </c:numRef>
          </c:val>
          <c:extLst>
            <c:ext xmlns:c16="http://schemas.microsoft.com/office/drawing/2014/chart" uri="{C3380CC4-5D6E-409C-BE32-E72D297353CC}">
              <c16:uniqueId val="{00000000-FDDE-4B5F-B213-06DDB5F03874}"/>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2023</c:v>
                </c:pt>
              </c:strCache>
            </c:strRef>
          </c:tx>
          <c:spPr>
            <a:solidFill>
              <a:schemeClr val="accent1"/>
            </a:solidFill>
            <a:ln>
              <a:noFill/>
            </a:ln>
            <a:effectLst/>
          </c:spPr>
          <c:invertIfNegative val="0"/>
          <c:cat>
            <c:strRef>
              <c:f>Sheet1!$A$2:$A$10</c:f>
              <c:strCache>
                <c:ptCount val="9"/>
                <c:pt idx="0">
                  <c:v>100-Salaries</c:v>
                </c:pt>
                <c:pt idx="1">
                  <c:v>200-Benefits</c:v>
                </c:pt>
                <c:pt idx="2">
                  <c:v>300-Prof/Tech Services</c:v>
                </c:pt>
                <c:pt idx="3">
                  <c:v>400-Property Services</c:v>
                </c:pt>
                <c:pt idx="4">
                  <c:v>500-Other Purchased Services</c:v>
                </c:pt>
                <c:pt idx="5">
                  <c:v>600-Supplies</c:v>
                </c:pt>
                <c:pt idx="6">
                  <c:v>700-Equipment</c:v>
                </c:pt>
                <c:pt idx="7">
                  <c:v>800-Other Dues &amp; Fees</c:v>
                </c:pt>
                <c:pt idx="8">
                  <c:v>900-Indirect Costs</c:v>
                </c:pt>
              </c:strCache>
            </c:strRef>
          </c:cat>
          <c:val>
            <c:numRef>
              <c:f>Sheet1!$B$2:$B$10</c:f>
              <c:numCache>
                <c:formatCode>_("$"* #,##0_);_("$"* \(#,##0\);_("$"* "-"??_);_(@_)</c:formatCode>
                <c:ptCount val="9"/>
                <c:pt idx="0">
                  <c:v>10387442</c:v>
                </c:pt>
                <c:pt idx="1">
                  <c:v>1840836</c:v>
                </c:pt>
                <c:pt idx="2">
                  <c:v>3572326</c:v>
                </c:pt>
                <c:pt idx="3">
                  <c:v>717610</c:v>
                </c:pt>
                <c:pt idx="4">
                  <c:v>94244</c:v>
                </c:pt>
                <c:pt idx="5">
                  <c:v>832189</c:v>
                </c:pt>
                <c:pt idx="6">
                  <c:v>304237</c:v>
                </c:pt>
                <c:pt idx="7">
                  <c:v>0</c:v>
                </c:pt>
                <c:pt idx="8">
                  <c:v>1886703</c:v>
                </c:pt>
              </c:numCache>
            </c:numRef>
          </c:val>
          <c:extLst>
            <c:ext xmlns:c16="http://schemas.microsoft.com/office/drawing/2014/chart" uri="{C3380CC4-5D6E-409C-BE32-E72D297353CC}">
              <c16:uniqueId val="{00000000-1469-4F0C-A446-FB7C45D18932}"/>
            </c:ext>
          </c:extLst>
        </c:ser>
        <c:ser>
          <c:idx val="1"/>
          <c:order val="1"/>
          <c:tx>
            <c:strRef>
              <c:f>Sheet1!$C$1</c:f>
              <c:strCache>
                <c:ptCount val="1"/>
                <c:pt idx="0">
                  <c:v>FY 2024</c:v>
                </c:pt>
              </c:strCache>
            </c:strRef>
          </c:tx>
          <c:spPr>
            <a:solidFill>
              <a:schemeClr val="accent2"/>
            </a:solidFill>
            <a:ln>
              <a:noFill/>
            </a:ln>
            <a:effectLst/>
          </c:spPr>
          <c:invertIfNegative val="0"/>
          <c:cat>
            <c:strRef>
              <c:f>Sheet1!$A$2:$A$10</c:f>
              <c:strCache>
                <c:ptCount val="9"/>
                <c:pt idx="0">
                  <c:v>100-Salaries</c:v>
                </c:pt>
                <c:pt idx="1">
                  <c:v>200-Benefits</c:v>
                </c:pt>
                <c:pt idx="2">
                  <c:v>300-Prof/Tech Services</c:v>
                </c:pt>
                <c:pt idx="3">
                  <c:v>400-Property Services</c:v>
                </c:pt>
                <c:pt idx="4">
                  <c:v>500-Other Purchased Services</c:v>
                </c:pt>
                <c:pt idx="5">
                  <c:v>600-Supplies</c:v>
                </c:pt>
                <c:pt idx="6">
                  <c:v>700-Equipment</c:v>
                </c:pt>
                <c:pt idx="7">
                  <c:v>800-Other Dues &amp; Fees</c:v>
                </c:pt>
                <c:pt idx="8">
                  <c:v>900-Indirect Costs</c:v>
                </c:pt>
              </c:strCache>
            </c:strRef>
          </c:cat>
          <c:val>
            <c:numRef>
              <c:f>Sheet1!$C$2:$C$10</c:f>
              <c:numCache>
                <c:formatCode>_("$"* #,##0_);_("$"* \(#,##0\);_("$"* "-"??_);_(@_)</c:formatCode>
                <c:ptCount val="9"/>
                <c:pt idx="0">
                  <c:v>11550634.330000002</c:v>
                </c:pt>
                <c:pt idx="1">
                  <c:v>2385092.8204691033</c:v>
                </c:pt>
                <c:pt idx="2">
                  <c:v>4636630</c:v>
                </c:pt>
                <c:pt idx="3">
                  <c:v>787502.2</c:v>
                </c:pt>
                <c:pt idx="4">
                  <c:v>152554</c:v>
                </c:pt>
                <c:pt idx="5">
                  <c:v>932553.07000000007</c:v>
                </c:pt>
                <c:pt idx="6">
                  <c:v>317235</c:v>
                </c:pt>
                <c:pt idx="7">
                  <c:v>1500</c:v>
                </c:pt>
                <c:pt idx="8">
                  <c:v>551418</c:v>
                </c:pt>
              </c:numCache>
            </c:numRef>
          </c:val>
          <c:extLst>
            <c:ext xmlns:c16="http://schemas.microsoft.com/office/drawing/2014/chart" uri="{C3380CC4-5D6E-409C-BE32-E72D297353CC}">
              <c16:uniqueId val="{00000001-1469-4F0C-A446-FB7C45D18932}"/>
            </c:ext>
          </c:extLst>
        </c:ser>
        <c:dLbls>
          <c:showLegendKey val="0"/>
          <c:showVal val="0"/>
          <c:showCatName val="0"/>
          <c:showSerName val="0"/>
          <c:showPercent val="0"/>
          <c:showBubbleSize val="0"/>
        </c:dLbls>
        <c:gapWidth val="219"/>
        <c:overlap val="-27"/>
        <c:axId val="712080256"/>
        <c:axId val="916751632"/>
      </c:barChart>
      <c:catAx>
        <c:axId val="71208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6751632"/>
        <c:crosses val="autoZero"/>
        <c:auto val="1"/>
        <c:lblAlgn val="ctr"/>
        <c:lblOffset val="100"/>
        <c:noMultiLvlLbl val="0"/>
      </c:catAx>
      <c:valAx>
        <c:axId val="916751632"/>
        <c:scaling>
          <c:orientation val="minMax"/>
          <c:max val="12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208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0515A-5B06-4EA2-A2BE-45B47268ED5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065345B-27F5-4D1C-90E7-E99F6E6DF466}">
      <dgm:prSet phldrT="[Text]"/>
      <dgm:spPr/>
      <dgm:t>
        <a:bodyPr/>
        <a:lstStyle/>
        <a:p>
          <a:r>
            <a:rPr lang="en-US" dirty="0"/>
            <a:t>Surveys</a:t>
          </a:r>
        </a:p>
      </dgm:t>
    </dgm:pt>
    <dgm:pt modelId="{9C619ED5-A13D-4275-B714-68E9CB478AA8}" type="parTrans" cxnId="{079407C9-1EA5-49E5-9808-81E4D03ECD52}">
      <dgm:prSet/>
      <dgm:spPr/>
      <dgm:t>
        <a:bodyPr/>
        <a:lstStyle/>
        <a:p>
          <a:endParaRPr lang="en-US"/>
        </a:p>
      </dgm:t>
    </dgm:pt>
    <dgm:pt modelId="{AEB4A9A5-CD83-4012-8B66-3A8F0072B62A}" type="sibTrans" cxnId="{079407C9-1EA5-49E5-9808-81E4D03ECD52}">
      <dgm:prSet/>
      <dgm:spPr/>
      <dgm:t>
        <a:bodyPr/>
        <a:lstStyle/>
        <a:p>
          <a:endParaRPr lang="en-US"/>
        </a:p>
      </dgm:t>
    </dgm:pt>
    <dgm:pt modelId="{95E6D42C-D7E0-4C69-BB83-19B2D0C01C1E}">
      <dgm:prSet phldrT="[Text]"/>
      <dgm:spPr/>
      <dgm:t>
        <a:bodyPr/>
        <a:lstStyle/>
        <a:p>
          <a:r>
            <a:rPr lang="en-US" dirty="0"/>
            <a:t>Staff Surveys</a:t>
          </a:r>
        </a:p>
      </dgm:t>
    </dgm:pt>
    <dgm:pt modelId="{E7A8661C-16BA-4414-AB78-A1D6FC513E41}" type="parTrans" cxnId="{78A0255E-AA57-4565-9599-29CFE0D76D9C}">
      <dgm:prSet/>
      <dgm:spPr/>
      <dgm:t>
        <a:bodyPr/>
        <a:lstStyle/>
        <a:p>
          <a:endParaRPr lang="en-US"/>
        </a:p>
      </dgm:t>
    </dgm:pt>
    <dgm:pt modelId="{8BB8007A-DDCF-4E4A-9C11-C7FE0FF12E1A}" type="sibTrans" cxnId="{78A0255E-AA57-4565-9599-29CFE0D76D9C}">
      <dgm:prSet/>
      <dgm:spPr/>
      <dgm:t>
        <a:bodyPr/>
        <a:lstStyle/>
        <a:p>
          <a:endParaRPr lang="en-US"/>
        </a:p>
      </dgm:t>
    </dgm:pt>
    <dgm:pt modelId="{CB3AD0DE-0AA4-4D06-8C99-27F6A24CF8C5}">
      <dgm:prSet phldrT="[Text]"/>
      <dgm:spPr/>
      <dgm:t>
        <a:bodyPr/>
        <a:lstStyle/>
        <a:p>
          <a:r>
            <a:rPr lang="en-US" dirty="0"/>
            <a:t>Families Surveys </a:t>
          </a:r>
        </a:p>
      </dgm:t>
    </dgm:pt>
    <dgm:pt modelId="{02E4A2D7-7744-430F-8048-8B9E41B92EB5}" type="parTrans" cxnId="{0E81A20E-9298-4323-BAC6-034EE86553BD}">
      <dgm:prSet/>
      <dgm:spPr/>
      <dgm:t>
        <a:bodyPr/>
        <a:lstStyle/>
        <a:p>
          <a:endParaRPr lang="en-US"/>
        </a:p>
      </dgm:t>
    </dgm:pt>
    <dgm:pt modelId="{2513192C-99B5-4DEA-8539-14656CD96318}" type="sibTrans" cxnId="{0E81A20E-9298-4323-BAC6-034EE86553BD}">
      <dgm:prSet/>
      <dgm:spPr/>
      <dgm:t>
        <a:bodyPr/>
        <a:lstStyle/>
        <a:p>
          <a:endParaRPr lang="en-US"/>
        </a:p>
      </dgm:t>
    </dgm:pt>
    <dgm:pt modelId="{653A8B60-BE88-4B29-8812-07933BA646B6}">
      <dgm:prSet phldrT="[Text]"/>
      <dgm:spPr/>
      <dgm:t>
        <a:bodyPr/>
        <a:lstStyle/>
        <a:p>
          <a:r>
            <a:rPr lang="en-US" dirty="0"/>
            <a:t>Building Level</a:t>
          </a:r>
        </a:p>
      </dgm:t>
    </dgm:pt>
    <dgm:pt modelId="{B1DF64C7-70B0-41D0-A914-B0C1093AA92D}" type="parTrans" cxnId="{ADBB8F02-550E-49AA-9F6F-C93C24AE37F2}">
      <dgm:prSet/>
      <dgm:spPr/>
      <dgm:t>
        <a:bodyPr/>
        <a:lstStyle/>
        <a:p>
          <a:endParaRPr lang="en-US"/>
        </a:p>
      </dgm:t>
    </dgm:pt>
    <dgm:pt modelId="{0F2DDD61-1B9D-4F43-9DA8-5634D8D4450A}" type="sibTrans" cxnId="{ADBB8F02-550E-49AA-9F6F-C93C24AE37F2}">
      <dgm:prSet/>
      <dgm:spPr/>
      <dgm:t>
        <a:bodyPr/>
        <a:lstStyle/>
        <a:p>
          <a:endParaRPr lang="en-US"/>
        </a:p>
      </dgm:t>
    </dgm:pt>
    <dgm:pt modelId="{E3CBC2B3-DCCC-4FD2-95AB-5D8DF724B178}">
      <dgm:prSet phldrT="[Text]"/>
      <dgm:spPr/>
      <dgm:t>
        <a:bodyPr/>
        <a:lstStyle/>
        <a:p>
          <a:r>
            <a:rPr lang="en-US" dirty="0"/>
            <a:t>Meet with Principals to Review New Process</a:t>
          </a:r>
        </a:p>
      </dgm:t>
    </dgm:pt>
    <dgm:pt modelId="{3D3E31FB-38B0-4ADD-A2A1-4152F53DE36D}" type="parTrans" cxnId="{DCD673FF-169F-4CCB-B5F2-142DA3CFD369}">
      <dgm:prSet/>
      <dgm:spPr/>
      <dgm:t>
        <a:bodyPr/>
        <a:lstStyle/>
        <a:p>
          <a:endParaRPr lang="en-US"/>
        </a:p>
      </dgm:t>
    </dgm:pt>
    <dgm:pt modelId="{C47951C3-2261-4973-A0EF-264D41C15084}" type="sibTrans" cxnId="{DCD673FF-169F-4CCB-B5F2-142DA3CFD369}">
      <dgm:prSet/>
      <dgm:spPr/>
      <dgm:t>
        <a:bodyPr/>
        <a:lstStyle/>
        <a:p>
          <a:endParaRPr lang="en-US"/>
        </a:p>
      </dgm:t>
    </dgm:pt>
    <dgm:pt modelId="{FF8D18F5-84C7-4A67-9E4F-D5E23EDACB62}">
      <dgm:prSet phldrT="[Text]"/>
      <dgm:spPr/>
      <dgm:t>
        <a:bodyPr/>
        <a:lstStyle/>
        <a:p>
          <a:r>
            <a:rPr lang="en-US" dirty="0"/>
            <a:t>Review Budget Requests with Building Staff</a:t>
          </a:r>
        </a:p>
      </dgm:t>
    </dgm:pt>
    <dgm:pt modelId="{49E88EC4-A9E8-457D-8BCB-8DEFA8C84A2D}" type="parTrans" cxnId="{223D3963-F527-4656-81C6-578F620D2081}">
      <dgm:prSet/>
      <dgm:spPr/>
      <dgm:t>
        <a:bodyPr/>
        <a:lstStyle/>
        <a:p>
          <a:endParaRPr lang="en-US"/>
        </a:p>
      </dgm:t>
    </dgm:pt>
    <dgm:pt modelId="{0225BFD1-9C1D-4D88-8538-A2EEB7D40A82}" type="sibTrans" cxnId="{223D3963-F527-4656-81C6-578F620D2081}">
      <dgm:prSet/>
      <dgm:spPr/>
      <dgm:t>
        <a:bodyPr/>
        <a:lstStyle/>
        <a:p>
          <a:endParaRPr lang="en-US"/>
        </a:p>
      </dgm:t>
    </dgm:pt>
    <dgm:pt modelId="{A9B9CAC8-9DC9-4DA9-A906-B2C412C98FBE}">
      <dgm:prSet phldrT="[Text]"/>
      <dgm:spPr/>
      <dgm:t>
        <a:bodyPr/>
        <a:lstStyle/>
        <a:p>
          <a:r>
            <a:rPr lang="en-US" dirty="0"/>
            <a:t>District Level</a:t>
          </a:r>
        </a:p>
      </dgm:t>
    </dgm:pt>
    <dgm:pt modelId="{0B7AA9C9-9AC0-4A61-A6AB-DF7155EE1DAE}" type="parTrans" cxnId="{D59A21DE-A08F-4A71-96A2-F37A1187E617}">
      <dgm:prSet/>
      <dgm:spPr/>
      <dgm:t>
        <a:bodyPr/>
        <a:lstStyle/>
        <a:p>
          <a:endParaRPr lang="en-US"/>
        </a:p>
      </dgm:t>
    </dgm:pt>
    <dgm:pt modelId="{0D9AB433-188F-4407-A474-F9794CF1670F}" type="sibTrans" cxnId="{D59A21DE-A08F-4A71-96A2-F37A1187E617}">
      <dgm:prSet/>
      <dgm:spPr/>
      <dgm:t>
        <a:bodyPr/>
        <a:lstStyle/>
        <a:p>
          <a:endParaRPr lang="en-US"/>
        </a:p>
      </dgm:t>
    </dgm:pt>
    <dgm:pt modelId="{7F526651-47BF-4BC6-BD08-53F411657AC2}">
      <dgm:prSet phldrT="[Text]"/>
      <dgm:spPr/>
      <dgm:t>
        <a:bodyPr/>
        <a:lstStyle/>
        <a:p>
          <a:r>
            <a:rPr lang="en-US" dirty="0"/>
            <a:t>Budget Review with Central Office Staff</a:t>
          </a:r>
        </a:p>
      </dgm:t>
    </dgm:pt>
    <dgm:pt modelId="{CD2D415C-9BAA-426D-BF0C-6264785699AA}" type="parTrans" cxnId="{32304316-A6A6-43AC-9D17-E5503B2A15F0}">
      <dgm:prSet/>
      <dgm:spPr/>
      <dgm:t>
        <a:bodyPr/>
        <a:lstStyle/>
        <a:p>
          <a:endParaRPr lang="en-US"/>
        </a:p>
      </dgm:t>
    </dgm:pt>
    <dgm:pt modelId="{41BA3B82-06ED-4906-9BAE-CE504B0A45FC}" type="sibTrans" cxnId="{32304316-A6A6-43AC-9D17-E5503B2A15F0}">
      <dgm:prSet/>
      <dgm:spPr/>
      <dgm:t>
        <a:bodyPr/>
        <a:lstStyle/>
        <a:p>
          <a:endParaRPr lang="en-US"/>
        </a:p>
      </dgm:t>
    </dgm:pt>
    <dgm:pt modelId="{08798F41-55F3-4CF3-B631-48BDA019C47F}">
      <dgm:prSet phldrT="[Text]"/>
      <dgm:spPr/>
      <dgm:t>
        <a:bodyPr/>
        <a:lstStyle/>
        <a:p>
          <a:r>
            <a:rPr lang="en-US" dirty="0"/>
            <a:t>University Level</a:t>
          </a:r>
        </a:p>
      </dgm:t>
    </dgm:pt>
    <dgm:pt modelId="{7A04F5DD-4F43-4331-A8FE-23EEC68C2177}" type="parTrans" cxnId="{1643B6F0-8E7D-4385-8FD2-74F31AA3BAF8}">
      <dgm:prSet/>
      <dgm:spPr/>
      <dgm:t>
        <a:bodyPr/>
        <a:lstStyle/>
        <a:p>
          <a:endParaRPr lang="en-US"/>
        </a:p>
      </dgm:t>
    </dgm:pt>
    <dgm:pt modelId="{0419A4A9-BDB4-466C-9091-E12A2DFBFC04}" type="sibTrans" cxnId="{1643B6F0-8E7D-4385-8FD2-74F31AA3BAF8}">
      <dgm:prSet/>
      <dgm:spPr/>
      <dgm:t>
        <a:bodyPr/>
        <a:lstStyle/>
        <a:p>
          <a:endParaRPr lang="en-US"/>
        </a:p>
      </dgm:t>
    </dgm:pt>
    <dgm:pt modelId="{E2AA8EAF-3C7D-4378-B461-A27DB3EAE128}">
      <dgm:prSet phldrT="[Text]"/>
      <dgm:spPr/>
      <dgm:t>
        <a:bodyPr/>
        <a:lstStyle/>
        <a:p>
          <a:r>
            <a:rPr lang="en-US" dirty="0"/>
            <a:t>	Budget Review with GU Business Department</a:t>
          </a:r>
        </a:p>
      </dgm:t>
    </dgm:pt>
    <dgm:pt modelId="{EEBF5DA5-DAAF-4749-9D38-3AAC03F8C033}" type="parTrans" cxnId="{A198A2C2-76FC-4969-BCCA-AEF5C5EFEE5B}">
      <dgm:prSet/>
      <dgm:spPr/>
      <dgm:t>
        <a:bodyPr/>
        <a:lstStyle/>
        <a:p>
          <a:endParaRPr lang="en-US"/>
        </a:p>
      </dgm:t>
    </dgm:pt>
    <dgm:pt modelId="{831A3403-B9CA-4FA3-A5C7-215856823034}" type="sibTrans" cxnId="{A198A2C2-76FC-4969-BCCA-AEF5C5EFEE5B}">
      <dgm:prSet/>
      <dgm:spPr/>
      <dgm:t>
        <a:bodyPr/>
        <a:lstStyle/>
        <a:p>
          <a:endParaRPr lang="en-US"/>
        </a:p>
      </dgm:t>
    </dgm:pt>
    <dgm:pt modelId="{CCB9406A-5DB2-4E9C-8372-F94AB5956DB5}">
      <dgm:prSet phldrT="[Text]"/>
      <dgm:spPr/>
      <dgm:t>
        <a:bodyPr/>
        <a:lstStyle/>
        <a:p>
          <a:r>
            <a:rPr lang="en-US" dirty="0"/>
            <a:t>Prepare Final Budget for GU Magnet School Board</a:t>
          </a:r>
        </a:p>
      </dgm:t>
    </dgm:pt>
    <dgm:pt modelId="{584A88B6-4A7C-4F73-AC34-D09EB3E5DA99}" type="parTrans" cxnId="{FEEB64BA-3F50-4B32-8D54-82660ED0B6CD}">
      <dgm:prSet/>
      <dgm:spPr/>
      <dgm:t>
        <a:bodyPr/>
        <a:lstStyle/>
        <a:p>
          <a:endParaRPr lang="en-US"/>
        </a:p>
      </dgm:t>
    </dgm:pt>
    <dgm:pt modelId="{81AD0ED1-333C-49B5-B76F-76D4712C9124}" type="sibTrans" cxnId="{FEEB64BA-3F50-4B32-8D54-82660ED0B6CD}">
      <dgm:prSet/>
      <dgm:spPr/>
      <dgm:t>
        <a:bodyPr/>
        <a:lstStyle/>
        <a:p>
          <a:endParaRPr lang="en-US"/>
        </a:p>
      </dgm:t>
    </dgm:pt>
    <dgm:pt modelId="{03AC662A-F52E-477C-901F-CF16262D119E}" type="pres">
      <dgm:prSet presAssocID="{6F70515A-5B06-4EA2-A2BE-45B47268ED5D}" presName="Name0" presStyleCnt="0">
        <dgm:presLayoutVars>
          <dgm:dir/>
          <dgm:animLvl val="lvl"/>
          <dgm:resizeHandles val="exact"/>
        </dgm:presLayoutVars>
      </dgm:prSet>
      <dgm:spPr/>
    </dgm:pt>
    <dgm:pt modelId="{4C250A71-7BB7-496C-913A-2827CE7197D2}" type="pres">
      <dgm:prSet presAssocID="{08798F41-55F3-4CF3-B631-48BDA019C47F}" presName="boxAndChildren" presStyleCnt="0"/>
      <dgm:spPr/>
    </dgm:pt>
    <dgm:pt modelId="{2FEF7AB3-7BCD-470C-9690-F37AAD89DB74}" type="pres">
      <dgm:prSet presAssocID="{08798F41-55F3-4CF3-B631-48BDA019C47F}" presName="parentTextBox" presStyleLbl="node1" presStyleIdx="0" presStyleCnt="4"/>
      <dgm:spPr/>
    </dgm:pt>
    <dgm:pt modelId="{B0364D95-9017-4E30-875A-A45B64415675}" type="pres">
      <dgm:prSet presAssocID="{08798F41-55F3-4CF3-B631-48BDA019C47F}" presName="entireBox" presStyleLbl="node1" presStyleIdx="0" presStyleCnt="4"/>
      <dgm:spPr/>
    </dgm:pt>
    <dgm:pt modelId="{E7918580-CB27-47AC-B774-88213EF778CD}" type="pres">
      <dgm:prSet presAssocID="{08798F41-55F3-4CF3-B631-48BDA019C47F}" presName="descendantBox" presStyleCnt="0"/>
      <dgm:spPr/>
    </dgm:pt>
    <dgm:pt modelId="{4CB12137-7CEF-4F2A-87DF-3531D550EC9D}" type="pres">
      <dgm:prSet presAssocID="{E2AA8EAF-3C7D-4378-B461-A27DB3EAE128}" presName="childTextBox" presStyleLbl="fgAccFollowNode1" presStyleIdx="0" presStyleCnt="7">
        <dgm:presLayoutVars>
          <dgm:bulletEnabled val="1"/>
        </dgm:presLayoutVars>
      </dgm:prSet>
      <dgm:spPr/>
    </dgm:pt>
    <dgm:pt modelId="{F68F7C0C-AD24-4E01-9926-39D5F355F14A}" type="pres">
      <dgm:prSet presAssocID="{CCB9406A-5DB2-4E9C-8372-F94AB5956DB5}" presName="childTextBox" presStyleLbl="fgAccFollowNode1" presStyleIdx="1" presStyleCnt="7">
        <dgm:presLayoutVars>
          <dgm:bulletEnabled val="1"/>
        </dgm:presLayoutVars>
      </dgm:prSet>
      <dgm:spPr/>
    </dgm:pt>
    <dgm:pt modelId="{E07FD66A-30A9-4847-A6A2-4F4D45A9FD67}" type="pres">
      <dgm:prSet presAssocID="{0D9AB433-188F-4407-A474-F9794CF1670F}" presName="sp" presStyleCnt="0"/>
      <dgm:spPr/>
    </dgm:pt>
    <dgm:pt modelId="{6C0F44CD-8C04-42B6-B0CB-8D9AD5E35F3F}" type="pres">
      <dgm:prSet presAssocID="{A9B9CAC8-9DC9-4DA9-A906-B2C412C98FBE}" presName="arrowAndChildren" presStyleCnt="0"/>
      <dgm:spPr/>
    </dgm:pt>
    <dgm:pt modelId="{1DDB6D35-D344-4D1C-8483-C77783DB7003}" type="pres">
      <dgm:prSet presAssocID="{A9B9CAC8-9DC9-4DA9-A906-B2C412C98FBE}" presName="parentTextArrow" presStyleLbl="node1" presStyleIdx="0" presStyleCnt="4"/>
      <dgm:spPr/>
    </dgm:pt>
    <dgm:pt modelId="{7E373316-9876-4FAE-B21C-3058F984A8DB}" type="pres">
      <dgm:prSet presAssocID="{A9B9CAC8-9DC9-4DA9-A906-B2C412C98FBE}" presName="arrow" presStyleLbl="node1" presStyleIdx="1" presStyleCnt="4"/>
      <dgm:spPr/>
    </dgm:pt>
    <dgm:pt modelId="{4CC25F1C-AA1F-4330-9A04-A9BE3A1D1412}" type="pres">
      <dgm:prSet presAssocID="{A9B9CAC8-9DC9-4DA9-A906-B2C412C98FBE}" presName="descendantArrow" presStyleCnt="0"/>
      <dgm:spPr/>
    </dgm:pt>
    <dgm:pt modelId="{3BC94693-36A7-4FBB-935F-BF99569A837D}" type="pres">
      <dgm:prSet presAssocID="{7F526651-47BF-4BC6-BD08-53F411657AC2}" presName="childTextArrow" presStyleLbl="fgAccFollowNode1" presStyleIdx="2" presStyleCnt="7">
        <dgm:presLayoutVars>
          <dgm:bulletEnabled val="1"/>
        </dgm:presLayoutVars>
      </dgm:prSet>
      <dgm:spPr/>
    </dgm:pt>
    <dgm:pt modelId="{673344CF-BC8B-4DFA-8231-0DC31A899473}" type="pres">
      <dgm:prSet presAssocID="{0F2DDD61-1B9D-4F43-9DA8-5634D8D4450A}" presName="sp" presStyleCnt="0"/>
      <dgm:spPr/>
    </dgm:pt>
    <dgm:pt modelId="{6188FD76-EC1F-49BA-A1D4-E4A7104B010B}" type="pres">
      <dgm:prSet presAssocID="{653A8B60-BE88-4B29-8812-07933BA646B6}" presName="arrowAndChildren" presStyleCnt="0"/>
      <dgm:spPr/>
    </dgm:pt>
    <dgm:pt modelId="{0C32F39F-B6C0-472D-B3E0-37047A3A69B0}" type="pres">
      <dgm:prSet presAssocID="{653A8B60-BE88-4B29-8812-07933BA646B6}" presName="parentTextArrow" presStyleLbl="node1" presStyleIdx="1" presStyleCnt="4"/>
      <dgm:spPr/>
    </dgm:pt>
    <dgm:pt modelId="{5957AEEF-657E-44FF-B894-7909F01305F7}" type="pres">
      <dgm:prSet presAssocID="{653A8B60-BE88-4B29-8812-07933BA646B6}" presName="arrow" presStyleLbl="node1" presStyleIdx="2" presStyleCnt="4"/>
      <dgm:spPr/>
    </dgm:pt>
    <dgm:pt modelId="{8D0B626A-6944-408E-9B44-25D64D3C516D}" type="pres">
      <dgm:prSet presAssocID="{653A8B60-BE88-4B29-8812-07933BA646B6}" presName="descendantArrow" presStyleCnt="0"/>
      <dgm:spPr/>
    </dgm:pt>
    <dgm:pt modelId="{694D3316-3A7C-4E32-8F9A-D9E9EF00189A}" type="pres">
      <dgm:prSet presAssocID="{E3CBC2B3-DCCC-4FD2-95AB-5D8DF724B178}" presName="childTextArrow" presStyleLbl="fgAccFollowNode1" presStyleIdx="3" presStyleCnt="7">
        <dgm:presLayoutVars>
          <dgm:bulletEnabled val="1"/>
        </dgm:presLayoutVars>
      </dgm:prSet>
      <dgm:spPr/>
    </dgm:pt>
    <dgm:pt modelId="{88DEEB82-9153-445E-A876-7296D5734B4D}" type="pres">
      <dgm:prSet presAssocID="{FF8D18F5-84C7-4A67-9E4F-D5E23EDACB62}" presName="childTextArrow" presStyleLbl="fgAccFollowNode1" presStyleIdx="4" presStyleCnt="7">
        <dgm:presLayoutVars>
          <dgm:bulletEnabled val="1"/>
        </dgm:presLayoutVars>
      </dgm:prSet>
      <dgm:spPr/>
    </dgm:pt>
    <dgm:pt modelId="{4047BA21-DE3F-4A0F-A5DE-A76AC368CFD4}" type="pres">
      <dgm:prSet presAssocID="{AEB4A9A5-CD83-4012-8B66-3A8F0072B62A}" presName="sp" presStyleCnt="0"/>
      <dgm:spPr/>
    </dgm:pt>
    <dgm:pt modelId="{3475FD1B-0FC0-4954-9E8F-280D7CA6B20E}" type="pres">
      <dgm:prSet presAssocID="{D065345B-27F5-4D1C-90E7-E99F6E6DF466}" presName="arrowAndChildren" presStyleCnt="0"/>
      <dgm:spPr/>
    </dgm:pt>
    <dgm:pt modelId="{D9407241-D03C-429F-A183-E0EA95E1A416}" type="pres">
      <dgm:prSet presAssocID="{D065345B-27F5-4D1C-90E7-E99F6E6DF466}" presName="parentTextArrow" presStyleLbl="node1" presStyleIdx="2" presStyleCnt="4"/>
      <dgm:spPr/>
    </dgm:pt>
    <dgm:pt modelId="{E8A8B8A1-1136-46B3-AB09-FF9985BA9316}" type="pres">
      <dgm:prSet presAssocID="{D065345B-27F5-4D1C-90E7-E99F6E6DF466}" presName="arrow" presStyleLbl="node1" presStyleIdx="3" presStyleCnt="4" custLinFactNeighborY="-1371"/>
      <dgm:spPr/>
    </dgm:pt>
    <dgm:pt modelId="{2FA2272D-7D94-4839-8C5C-6046772E2B4C}" type="pres">
      <dgm:prSet presAssocID="{D065345B-27F5-4D1C-90E7-E99F6E6DF466}" presName="descendantArrow" presStyleCnt="0"/>
      <dgm:spPr/>
    </dgm:pt>
    <dgm:pt modelId="{1AB50961-C0A7-4A79-83D4-54213CF6EB01}" type="pres">
      <dgm:prSet presAssocID="{95E6D42C-D7E0-4C69-BB83-19B2D0C01C1E}" presName="childTextArrow" presStyleLbl="fgAccFollowNode1" presStyleIdx="5" presStyleCnt="7">
        <dgm:presLayoutVars>
          <dgm:bulletEnabled val="1"/>
        </dgm:presLayoutVars>
      </dgm:prSet>
      <dgm:spPr/>
    </dgm:pt>
    <dgm:pt modelId="{AF6C5CCC-106C-4654-B098-B02382C12BE9}" type="pres">
      <dgm:prSet presAssocID="{CB3AD0DE-0AA4-4D06-8C99-27F6A24CF8C5}" presName="childTextArrow" presStyleLbl="fgAccFollowNode1" presStyleIdx="6" presStyleCnt="7">
        <dgm:presLayoutVars>
          <dgm:bulletEnabled val="1"/>
        </dgm:presLayoutVars>
      </dgm:prSet>
      <dgm:spPr/>
    </dgm:pt>
  </dgm:ptLst>
  <dgm:cxnLst>
    <dgm:cxn modelId="{ADBB8F02-550E-49AA-9F6F-C93C24AE37F2}" srcId="{6F70515A-5B06-4EA2-A2BE-45B47268ED5D}" destId="{653A8B60-BE88-4B29-8812-07933BA646B6}" srcOrd="1" destOrd="0" parTransId="{B1DF64C7-70B0-41D0-A914-B0C1093AA92D}" sibTransId="{0F2DDD61-1B9D-4F43-9DA8-5634D8D4450A}"/>
    <dgm:cxn modelId="{1B4F7608-962F-4654-A55C-F5DEE65D6400}" type="presOf" srcId="{A9B9CAC8-9DC9-4DA9-A906-B2C412C98FBE}" destId="{1DDB6D35-D344-4D1C-8483-C77783DB7003}" srcOrd="0" destOrd="0" presId="urn:microsoft.com/office/officeart/2005/8/layout/process4"/>
    <dgm:cxn modelId="{0E81A20E-9298-4323-BAC6-034EE86553BD}" srcId="{D065345B-27F5-4D1C-90E7-E99F6E6DF466}" destId="{CB3AD0DE-0AA4-4D06-8C99-27F6A24CF8C5}" srcOrd="1" destOrd="0" parTransId="{02E4A2D7-7744-430F-8048-8B9E41B92EB5}" sibTransId="{2513192C-99B5-4DEA-8539-14656CD96318}"/>
    <dgm:cxn modelId="{32304316-A6A6-43AC-9D17-E5503B2A15F0}" srcId="{A9B9CAC8-9DC9-4DA9-A906-B2C412C98FBE}" destId="{7F526651-47BF-4BC6-BD08-53F411657AC2}" srcOrd="0" destOrd="0" parTransId="{CD2D415C-9BAA-426D-BF0C-6264785699AA}" sibTransId="{41BA3B82-06ED-4906-9BAE-CE504B0A45FC}"/>
    <dgm:cxn modelId="{D8C14630-17A6-4203-8AB0-1D1D4DB17119}" type="presOf" srcId="{653A8B60-BE88-4B29-8812-07933BA646B6}" destId="{0C32F39F-B6C0-472D-B3E0-37047A3A69B0}" srcOrd="0" destOrd="0" presId="urn:microsoft.com/office/officeart/2005/8/layout/process4"/>
    <dgm:cxn modelId="{D7330C35-93EF-422B-B58E-6352E22E9BFB}" type="presOf" srcId="{A9B9CAC8-9DC9-4DA9-A906-B2C412C98FBE}" destId="{7E373316-9876-4FAE-B21C-3058F984A8DB}" srcOrd="1" destOrd="0" presId="urn:microsoft.com/office/officeart/2005/8/layout/process4"/>
    <dgm:cxn modelId="{C667D437-A591-43FA-AB74-F6BA464B40FD}" type="presOf" srcId="{653A8B60-BE88-4B29-8812-07933BA646B6}" destId="{5957AEEF-657E-44FF-B894-7909F01305F7}" srcOrd="1" destOrd="0" presId="urn:microsoft.com/office/officeart/2005/8/layout/process4"/>
    <dgm:cxn modelId="{78A0255E-AA57-4565-9599-29CFE0D76D9C}" srcId="{D065345B-27F5-4D1C-90E7-E99F6E6DF466}" destId="{95E6D42C-D7E0-4C69-BB83-19B2D0C01C1E}" srcOrd="0" destOrd="0" parTransId="{E7A8661C-16BA-4414-AB78-A1D6FC513E41}" sibTransId="{8BB8007A-DDCF-4E4A-9C11-C7FE0FF12E1A}"/>
    <dgm:cxn modelId="{223D3963-F527-4656-81C6-578F620D2081}" srcId="{653A8B60-BE88-4B29-8812-07933BA646B6}" destId="{FF8D18F5-84C7-4A67-9E4F-D5E23EDACB62}" srcOrd="1" destOrd="0" parTransId="{49E88EC4-A9E8-457D-8BCB-8DEFA8C84A2D}" sibTransId="{0225BFD1-9C1D-4D88-8538-A2EEB7D40A82}"/>
    <dgm:cxn modelId="{C7581C6C-78D9-42BC-8CBE-9A64451DD8A3}" type="presOf" srcId="{E2AA8EAF-3C7D-4378-B461-A27DB3EAE128}" destId="{4CB12137-7CEF-4F2A-87DF-3531D550EC9D}" srcOrd="0" destOrd="0" presId="urn:microsoft.com/office/officeart/2005/8/layout/process4"/>
    <dgm:cxn modelId="{9267D577-0C53-4682-B611-766A5EB349D9}" type="presOf" srcId="{7F526651-47BF-4BC6-BD08-53F411657AC2}" destId="{3BC94693-36A7-4FBB-935F-BF99569A837D}" srcOrd="0" destOrd="0" presId="urn:microsoft.com/office/officeart/2005/8/layout/process4"/>
    <dgm:cxn modelId="{D4193B78-E8E6-4B58-AED7-795479D6BBF4}" type="presOf" srcId="{FF8D18F5-84C7-4A67-9E4F-D5E23EDACB62}" destId="{88DEEB82-9153-445E-A876-7296D5734B4D}" srcOrd="0" destOrd="0" presId="urn:microsoft.com/office/officeart/2005/8/layout/process4"/>
    <dgm:cxn modelId="{02DCA479-95B5-48D9-BA36-230E33BD6550}" type="presOf" srcId="{08798F41-55F3-4CF3-B631-48BDA019C47F}" destId="{2FEF7AB3-7BCD-470C-9690-F37AAD89DB74}" srcOrd="0" destOrd="0" presId="urn:microsoft.com/office/officeart/2005/8/layout/process4"/>
    <dgm:cxn modelId="{8607A895-35D5-4B86-A5D4-731EB909D052}" type="presOf" srcId="{E3CBC2B3-DCCC-4FD2-95AB-5D8DF724B178}" destId="{694D3316-3A7C-4E32-8F9A-D9E9EF00189A}" srcOrd="0" destOrd="0" presId="urn:microsoft.com/office/officeart/2005/8/layout/process4"/>
    <dgm:cxn modelId="{052C119D-BCF3-4DF2-9615-E6808A19A9A9}" type="presOf" srcId="{08798F41-55F3-4CF3-B631-48BDA019C47F}" destId="{B0364D95-9017-4E30-875A-A45B64415675}" srcOrd="1" destOrd="0" presId="urn:microsoft.com/office/officeart/2005/8/layout/process4"/>
    <dgm:cxn modelId="{D13588A1-5930-4634-A702-9BE2CA049DD8}" type="presOf" srcId="{D065345B-27F5-4D1C-90E7-E99F6E6DF466}" destId="{E8A8B8A1-1136-46B3-AB09-FF9985BA9316}" srcOrd="1" destOrd="0" presId="urn:microsoft.com/office/officeart/2005/8/layout/process4"/>
    <dgm:cxn modelId="{7C795BA3-5CA3-4801-8282-AF57D5D45CF4}" type="presOf" srcId="{CCB9406A-5DB2-4E9C-8372-F94AB5956DB5}" destId="{F68F7C0C-AD24-4E01-9926-39D5F355F14A}" srcOrd="0" destOrd="0" presId="urn:microsoft.com/office/officeart/2005/8/layout/process4"/>
    <dgm:cxn modelId="{814A6EAE-4F09-49C4-B2A5-2C1B09695F51}" type="presOf" srcId="{CB3AD0DE-0AA4-4D06-8C99-27F6A24CF8C5}" destId="{AF6C5CCC-106C-4654-B098-B02382C12BE9}" srcOrd="0" destOrd="0" presId="urn:microsoft.com/office/officeart/2005/8/layout/process4"/>
    <dgm:cxn modelId="{FC8412AF-423A-46A9-B198-336F0914DABF}" type="presOf" srcId="{6F70515A-5B06-4EA2-A2BE-45B47268ED5D}" destId="{03AC662A-F52E-477C-901F-CF16262D119E}" srcOrd="0" destOrd="0" presId="urn:microsoft.com/office/officeart/2005/8/layout/process4"/>
    <dgm:cxn modelId="{FEEB64BA-3F50-4B32-8D54-82660ED0B6CD}" srcId="{08798F41-55F3-4CF3-B631-48BDA019C47F}" destId="{CCB9406A-5DB2-4E9C-8372-F94AB5956DB5}" srcOrd="1" destOrd="0" parTransId="{584A88B6-4A7C-4F73-AC34-D09EB3E5DA99}" sibTransId="{81AD0ED1-333C-49B5-B76F-76D4712C9124}"/>
    <dgm:cxn modelId="{A198A2C2-76FC-4969-BCCA-AEF5C5EFEE5B}" srcId="{08798F41-55F3-4CF3-B631-48BDA019C47F}" destId="{E2AA8EAF-3C7D-4378-B461-A27DB3EAE128}" srcOrd="0" destOrd="0" parTransId="{EEBF5DA5-DAAF-4749-9D38-3AAC03F8C033}" sibTransId="{831A3403-B9CA-4FA3-A5C7-215856823034}"/>
    <dgm:cxn modelId="{53596AC4-7CEC-427D-9253-04E91CDB811C}" type="presOf" srcId="{D065345B-27F5-4D1C-90E7-E99F6E6DF466}" destId="{D9407241-D03C-429F-A183-E0EA95E1A416}" srcOrd="0" destOrd="0" presId="urn:microsoft.com/office/officeart/2005/8/layout/process4"/>
    <dgm:cxn modelId="{079407C9-1EA5-49E5-9808-81E4D03ECD52}" srcId="{6F70515A-5B06-4EA2-A2BE-45B47268ED5D}" destId="{D065345B-27F5-4D1C-90E7-E99F6E6DF466}" srcOrd="0" destOrd="0" parTransId="{9C619ED5-A13D-4275-B714-68E9CB478AA8}" sibTransId="{AEB4A9A5-CD83-4012-8B66-3A8F0072B62A}"/>
    <dgm:cxn modelId="{D59A21DE-A08F-4A71-96A2-F37A1187E617}" srcId="{6F70515A-5B06-4EA2-A2BE-45B47268ED5D}" destId="{A9B9CAC8-9DC9-4DA9-A906-B2C412C98FBE}" srcOrd="2" destOrd="0" parTransId="{0B7AA9C9-9AC0-4A61-A6AB-DF7155EE1DAE}" sibTransId="{0D9AB433-188F-4407-A474-F9794CF1670F}"/>
    <dgm:cxn modelId="{1643B6F0-8E7D-4385-8FD2-74F31AA3BAF8}" srcId="{6F70515A-5B06-4EA2-A2BE-45B47268ED5D}" destId="{08798F41-55F3-4CF3-B631-48BDA019C47F}" srcOrd="3" destOrd="0" parTransId="{7A04F5DD-4F43-4331-A8FE-23EEC68C2177}" sibTransId="{0419A4A9-BDB4-466C-9091-E12A2DFBFC04}"/>
    <dgm:cxn modelId="{76F3C5F4-4521-41F1-BCD5-A4FCD524381E}" type="presOf" srcId="{95E6D42C-D7E0-4C69-BB83-19B2D0C01C1E}" destId="{1AB50961-C0A7-4A79-83D4-54213CF6EB01}" srcOrd="0" destOrd="0" presId="urn:microsoft.com/office/officeart/2005/8/layout/process4"/>
    <dgm:cxn modelId="{DCD673FF-169F-4CCB-B5F2-142DA3CFD369}" srcId="{653A8B60-BE88-4B29-8812-07933BA646B6}" destId="{E3CBC2B3-DCCC-4FD2-95AB-5D8DF724B178}" srcOrd="0" destOrd="0" parTransId="{3D3E31FB-38B0-4ADD-A2A1-4152F53DE36D}" sibTransId="{C47951C3-2261-4973-A0EF-264D41C15084}"/>
    <dgm:cxn modelId="{12EBE118-BB50-411C-B1D0-5B66B1322199}" type="presParOf" srcId="{03AC662A-F52E-477C-901F-CF16262D119E}" destId="{4C250A71-7BB7-496C-913A-2827CE7197D2}" srcOrd="0" destOrd="0" presId="urn:microsoft.com/office/officeart/2005/8/layout/process4"/>
    <dgm:cxn modelId="{C0469C9C-50D0-489D-A552-AC5FAD569921}" type="presParOf" srcId="{4C250A71-7BB7-496C-913A-2827CE7197D2}" destId="{2FEF7AB3-7BCD-470C-9690-F37AAD89DB74}" srcOrd="0" destOrd="0" presId="urn:microsoft.com/office/officeart/2005/8/layout/process4"/>
    <dgm:cxn modelId="{2C78548B-0AE4-4685-9121-C5A305BBDDF0}" type="presParOf" srcId="{4C250A71-7BB7-496C-913A-2827CE7197D2}" destId="{B0364D95-9017-4E30-875A-A45B64415675}" srcOrd="1" destOrd="0" presId="urn:microsoft.com/office/officeart/2005/8/layout/process4"/>
    <dgm:cxn modelId="{4B0C6376-D88E-4188-8A5F-842AFD736530}" type="presParOf" srcId="{4C250A71-7BB7-496C-913A-2827CE7197D2}" destId="{E7918580-CB27-47AC-B774-88213EF778CD}" srcOrd="2" destOrd="0" presId="urn:microsoft.com/office/officeart/2005/8/layout/process4"/>
    <dgm:cxn modelId="{A7B249C7-A7FB-4532-AEC2-D8464AEB93EE}" type="presParOf" srcId="{E7918580-CB27-47AC-B774-88213EF778CD}" destId="{4CB12137-7CEF-4F2A-87DF-3531D550EC9D}" srcOrd="0" destOrd="0" presId="urn:microsoft.com/office/officeart/2005/8/layout/process4"/>
    <dgm:cxn modelId="{52B07FE7-7E57-4A6B-8BEC-1FD53572EA98}" type="presParOf" srcId="{E7918580-CB27-47AC-B774-88213EF778CD}" destId="{F68F7C0C-AD24-4E01-9926-39D5F355F14A}" srcOrd="1" destOrd="0" presId="urn:microsoft.com/office/officeart/2005/8/layout/process4"/>
    <dgm:cxn modelId="{BE8E9607-F810-4ACB-B1BD-975A4911729D}" type="presParOf" srcId="{03AC662A-F52E-477C-901F-CF16262D119E}" destId="{E07FD66A-30A9-4847-A6A2-4F4D45A9FD67}" srcOrd="1" destOrd="0" presId="urn:microsoft.com/office/officeart/2005/8/layout/process4"/>
    <dgm:cxn modelId="{BC8B99FE-FDC2-4D15-96AD-29FECE40CE61}" type="presParOf" srcId="{03AC662A-F52E-477C-901F-CF16262D119E}" destId="{6C0F44CD-8C04-42B6-B0CB-8D9AD5E35F3F}" srcOrd="2" destOrd="0" presId="urn:microsoft.com/office/officeart/2005/8/layout/process4"/>
    <dgm:cxn modelId="{E42E254A-B437-4843-B912-0677F280BE75}" type="presParOf" srcId="{6C0F44CD-8C04-42B6-B0CB-8D9AD5E35F3F}" destId="{1DDB6D35-D344-4D1C-8483-C77783DB7003}" srcOrd="0" destOrd="0" presId="urn:microsoft.com/office/officeart/2005/8/layout/process4"/>
    <dgm:cxn modelId="{21CA370F-EC7C-4BA5-9618-F28F61E409A5}" type="presParOf" srcId="{6C0F44CD-8C04-42B6-B0CB-8D9AD5E35F3F}" destId="{7E373316-9876-4FAE-B21C-3058F984A8DB}" srcOrd="1" destOrd="0" presId="urn:microsoft.com/office/officeart/2005/8/layout/process4"/>
    <dgm:cxn modelId="{7941320F-EE8C-4025-A3B5-4E77C7C25861}" type="presParOf" srcId="{6C0F44CD-8C04-42B6-B0CB-8D9AD5E35F3F}" destId="{4CC25F1C-AA1F-4330-9A04-A9BE3A1D1412}" srcOrd="2" destOrd="0" presId="urn:microsoft.com/office/officeart/2005/8/layout/process4"/>
    <dgm:cxn modelId="{3FE0E09B-743C-44BD-B41F-762EA0AF723B}" type="presParOf" srcId="{4CC25F1C-AA1F-4330-9A04-A9BE3A1D1412}" destId="{3BC94693-36A7-4FBB-935F-BF99569A837D}" srcOrd="0" destOrd="0" presId="urn:microsoft.com/office/officeart/2005/8/layout/process4"/>
    <dgm:cxn modelId="{B66429FB-DA6A-4E1F-92C9-12601A4B3012}" type="presParOf" srcId="{03AC662A-F52E-477C-901F-CF16262D119E}" destId="{673344CF-BC8B-4DFA-8231-0DC31A899473}" srcOrd="3" destOrd="0" presId="urn:microsoft.com/office/officeart/2005/8/layout/process4"/>
    <dgm:cxn modelId="{F8910100-87B0-486D-9F2B-848A600F8C0E}" type="presParOf" srcId="{03AC662A-F52E-477C-901F-CF16262D119E}" destId="{6188FD76-EC1F-49BA-A1D4-E4A7104B010B}" srcOrd="4" destOrd="0" presId="urn:microsoft.com/office/officeart/2005/8/layout/process4"/>
    <dgm:cxn modelId="{63427FB7-3269-4FD7-AE78-4BC6741BD489}" type="presParOf" srcId="{6188FD76-EC1F-49BA-A1D4-E4A7104B010B}" destId="{0C32F39F-B6C0-472D-B3E0-37047A3A69B0}" srcOrd="0" destOrd="0" presId="urn:microsoft.com/office/officeart/2005/8/layout/process4"/>
    <dgm:cxn modelId="{E5BE432C-76C2-4603-B20E-6D167CB6A6EB}" type="presParOf" srcId="{6188FD76-EC1F-49BA-A1D4-E4A7104B010B}" destId="{5957AEEF-657E-44FF-B894-7909F01305F7}" srcOrd="1" destOrd="0" presId="urn:microsoft.com/office/officeart/2005/8/layout/process4"/>
    <dgm:cxn modelId="{ADC8C47A-E480-4011-B7C1-422333F534FD}" type="presParOf" srcId="{6188FD76-EC1F-49BA-A1D4-E4A7104B010B}" destId="{8D0B626A-6944-408E-9B44-25D64D3C516D}" srcOrd="2" destOrd="0" presId="urn:microsoft.com/office/officeart/2005/8/layout/process4"/>
    <dgm:cxn modelId="{6D10F3AD-652B-4D5A-BAC1-266415D577E9}" type="presParOf" srcId="{8D0B626A-6944-408E-9B44-25D64D3C516D}" destId="{694D3316-3A7C-4E32-8F9A-D9E9EF00189A}" srcOrd="0" destOrd="0" presId="urn:microsoft.com/office/officeart/2005/8/layout/process4"/>
    <dgm:cxn modelId="{6DFB3695-7D62-4091-A925-3DFB76EAA224}" type="presParOf" srcId="{8D0B626A-6944-408E-9B44-25D64D3C516D}" destId="{88DEEB82-9153-445E-A876-7296D5734B4D}" srcOrd="1" destOrd="0" presId="urn:microsoft.com/office/officeart/2005/8/layout/process4"/>
    <dgm:cxn modelId="{41925B6F-83D4-4808-AEAF-EB7CBF53C483}" type="presParOf" srcId="{03AC662A-F52E-477C-901F-CF16262D119E}" destId="{4047BA21-DE3F-4A0F-A5DE-A76AC368CFD4}" srcOrd="5" destOrd="0" presId="urn:microsoft.com/office/officeart/2005/8/layout/process4"/>
    <dgm:cxn modelId="{EB43DB18-91C3-4B98-A312-16E55A54B497}" type="presParOf" srcId="{03AC662A-F52E-477C-901F-CF16262D119E}" destId="{3475FD1B-0FC0-4954-9E8F-280D7CA6B20E}" srcOrd="6" destOrd="0" presId="urn:microsoft.com/office/officeart/2005/8/layout/process4"/>
    <dgm:cxn modelId="{F8EF84A2-7C85-48C2-96D8-090346216BE3}" type="presParOf" srcId="{3475FD1B-0FC0-4954-9E8F-280D7CA6B20E}" destId="{D9407241-D03C-429F-A183-E0EA95E1A416}" srcOrd="0" destOrd="0" presId="urn:microsoft.com/office/officeart/2005/8/layout/process4"/>
    <dgm:cxn modelId="{CCAC9C49-DC2A-43E5-AF54-7240A00EEA26}" type="presParOf" srcId="{3475FD1B-0FC0-4954-9E8F-280D7CA6B20E}" destId="{E8A8B8A1-1136-46B3-AB09-FF9985BA9316}" srcOrd="1" destOrd="0" presId="urn:microsoft.com/office/officeart/2005/8/layout/process4"/>
    <dgm:cxn modelId="{5E7DDEE9-F264-4B78-A9D5-7CFE17718C38}" type="presParOf" srcId="{3475FD1B-0FC0-4954-9E8F-280D7CA6B20E}" destId="{2FA2272D-7D94-4839-8C5C-6046772E2B4C}" srcOrd="2" destOrd="0" presId="urn:microsoft.com/office/officeart/2005/8/layout/process4"/>
    <dgm:cxn modelId="{BD1815CF-625A-42C4-9429-AFEB9488A634}" type="presParOf" srcId="{2FA2272D-7D94-4839-8C5C-6046772E2B4C}" destId="{1AB50961-C0A7-4A79-83D4-54213CF6EB01}" srcOrd="0" destOrd="0" presId="urn:microsoft.com/office/officeart/2005/8/layout/process4"/>
    <dgm:cxn modelId="{D389F8D0-5684-4AC4-8B1D-675D06F349E3}" type="presParOf" srcId="{2FA2272D-7D94-4839-8C5C-6046772E2B4C}" destId="{AF6C5CCC-106C-4654-B098-B02382C12BE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64D95-9017-4E30-875A-A45B64415675}">
      <dsp:nvSpPr>
        <dsp:cNvPr id="0" name=""/>
        <dsp:cNvSpPr/>
      </dsp:nvSpPr>
      <dsp:spPr>
        <a:xfrm>
          <a:off x="0" y="3004221"/>
          <a:ext cx="6096000" cy="6572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University Level</a:t>
          </a:r>
        </a:p>
      </dsp:txBody>
      <dsp:txXfrm>
        <a:off x="0" y="3004221"/>
        <a:ext cx="6096000" cy="354915"/>
      </dsp:txXfrm>
    </dsp:sp>
    <dsp:sp modelId="{4CB12137-7CEF-4F2A-87DF-3531D550EC9D}">
      <dsp:nvSpPr>
        <dsp:cNvPr id="0" name=""/>
        <dsp:cNvSpPr/>
      </dsp:nvSpPr>
      <dsp:spPr>
        <a:xfrm>
          <a:off x="0" y="3345991"/>
          <a:ext cx="3047999" cy="3023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	Budget Review with GU Business Department</a:t>
          </a:r>
        </a:p>
      </dsp:txBody>
      <dsp:txXfrm>
        <a:off x="0" y="3345991"/>
        <a:ext cx="3047999" cy="302335"/>
      </dsp:txXfrm>
    </dsp:sp>
    <dsp:sp modelId="{F68F7C0C-AD24-4E01-9926-39D5F355F14A}">
      <dsp:nvSpPr>
        <dsp:cNvPr id="0" name=""/>
        <dsp:cNvSpPr/>
      </dsp:nvSpPr>
      <dsp:spPr>
        <a:xfrm>
          <a:off x="3048000" y="3345991"/>
          <a:ext cx="3047999" cy="3023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Prepare Final Budget for GU Magnet School Board</a:t>
          </a:r>
        </a:p>
      </dsp:txBody>
      <dsp:txXfrm>
        <a:off x="3048000" y="3345991"/>
        <a:ext cx="3047999" cy="302335"/>
      </dsp:txXfrm>
    </dsp:sp>
    <dsp:sp modelId="{7E373316-9876-4FAE-B21C-3058F984A8DB}">
      <dsp:nvSpPr>
        <dsp:cNvPr id="0" name=""/>
        <dsp:cNvSpPr/>
      </dsp:nvSpPr>
      <dsp:spPr>
        <a:xfrm rot="10800000">
          <a:off x="0" y="2003229"/>
          <a:ext cx="6096000" cy="101085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District Level</a:t>
          </a:r>
        </a:p>
      </dsp:txBody>
      <dsp:txXfrm rot="-10800000">
        <a:off x="0" y="2003229"/>
        <a:ext cx="6096000" cy="354808"/>
      </dsp:txXfrm>
    </dsp:sp>
    <dsp:sp modelId="{3BC94693-36A7-4FBB-935F-BF99569A837D}">
      <dsp:nvSpPr>
        <dsp:cNvPr id="0" name=""/>
        <dsp:cNvSpPr/>
      </dsp:nvSpPr>
      <dsp:spPr>
        <a:xfrm>
          <a:off x="0" y="2358038"/>
          <a:ext cx="6096000" cy="3022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Budget Review with Central Office Staff</a:t>
          </a:r>
        </a:p>
      </dsp:txBody>
      <dsp:txXfrm>
        <a:off x="0" y="2358038"/>
        <a:ext cx="6096000" cy="302244"/>
      </dsp:txXfrm>
    </dsp:sp>
    <dsp:sp modelId="{5957AEEF-657E-44FF-B894-7909F01305F7}">
      <dsp:nvSpPr>
        <dsp:cNvPr id="0" name=""/>
        <dsp:cNvSpPr/>
      </dsp:nvSpPr>
      <dsp:spPr>
        <a:xfrm rot="10800000">
          <a:off x="0" y="1002237"/>
          <a:ext cx="6096000" cy="101085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Building Level</a:t>
          </a:r>
        </a:p>
      </dsp:txBody>
      <dsp:txXfrm rot="-10800000">
        <a:off x="0" y="1002237"/>
        <a:ext cx="6096000" cy="354808"/>
      </dsp:txXfrm>
    </dsp:sp>
    <dsp:sp modelId="{694D3316-3A7C-4E32-8F9A-D9E9EF00189A}">
      <dsp:nvSpPr>
        <dsp:cNvPr id="0" name=""/>
        <dsp:cNvSpPr/>
      </dsp:nvSpPr>
      <dsp:spPr>
        <a:xfrm>
          <a:off x="0" y="1357045"/>
          <a:ext cx="3047999" cy="3022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Meet with Principals to Review New Process</a:t>
          </a:r>
        </a:p>
      </dsp:txBody>
      <dsp:txXfrm>
        <a:off x="0" y="1357045"/>
        <a:ext cx="3047999" cy="302244"/>
      </dsp:txXfrm>
    </dsp:sp>
    <dsp:sp modelId="{88DEEB82-9153-445E-A876-7296D5734B4D}">
      <dsp:nvSpPr>
        <dsp:cNvPr id="0" name=""/>
        <dsp:cNvSpPr/>
      </dsp:nvSpPr>
      <dsp:spPr>
        <a:xfrm>
          <a:off x="3048000" y="1357045"/>
          <a:ext cx="3047999" cy="3022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Review Budget Requests with Building Staff</a:t>
          </a:r>
        </a:p>
      </dsp:txBody>
      <dsp:txXfrm>
        <a:off x="3048000" y="1357045"/>
        <a:ext cx="3047999" cy="302244"/>
      </dsp:txXfrm>
    </dsp:sp>
    <dsp:sp modelId="{E8A8B8A1-1136-46B3-AB09-FF9985BA9316}">
      <dsp:nvSpPr>
        <dsp:cNvPr id="0" name=""/>
        <dsp:cNvSpPr/>
      </dsp:nvSpPr>
      <dsp:spPr>
        <a:xfrm rot="10800000">
          <a:off x="0" y="0"/>
          <a:ext cx="6096000" cy="101085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Surveys</a:t>
          </a:r>
        </a:p>
      </dsp:txBody>
      <dsp:txXfrm rot="-10800000">
        <a:off x="0" y="0"/>
        <a:ext cx="6096000" cy="354808"/>
      </dsp:txXfrm>
    </dsp:sp>
    <dsp:sp modelId="{1AB50961-C0A7-4A79-83D4-54213CF6EB01}">
      <dsp:nvSpPr>
        <dsp:cNvPr id="0" name=""/>
        <dsp:cNvSpPr/>
      </dsp:nvSpPr>
      <dsp:spPr>
        <a:xfrm>
          <a:off x="0" y="356053"/>
          <a:ext cx="3047999" cy="3022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Staff Surveys</a:t>
          </a:r>
        </a:p>
      </dsp:txBody>
      <dsp:txXfrm>
        <a:off x="0" y="356053"/>
        <a:ext cx="3047999" cy="302244"/>
      </dsp:txXfrm>
    </dsp:sp>
    <dsp:sp modelId="{AF6C5CCC-106C-4654-B098-B02382C12BE9}">
      <dsp:nvSpPr>
        <dsp:cNvPr id="0" name=""/>
        <dsp:cNvSpPr/>
      </dsp:nvSpPr>
      <dsp:spPr>
        <a:xfrm>
          <a:off x="3048000" y="356053"/>
          <a:ext cx="3047999" cy="3022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Families Surveys </a:t>
          </a:r>
        </a:p>
      </dsp:txBody>
      <dsp:txXfrm>
        <a:off x="3048000" y="356053"/>
        <a:ext cx="3047999" cy="3022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19138"/>
            <a:ext cx="6402388"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37" tIns="96637" rIns="96637" bIns="96637"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p: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to update</a:t>
            </a:r>
          </a:p>
        </p:txBody>
      </p:sp>
    </p:spTree>
    <p:extLst>
      <p:ext uri="{BB962C8B-B14F-4D97-AF65-F5344CB8AC3E}">
        <p14:creationId xmlns:p14="http://schemas.microsoft.com/office/powerpoint/2010/main" val="1285749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292ecfa82_8_1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2292ecfa82_8_19: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de411153f_0_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1de411153f_0_1: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de411153f_0_2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1de411153f_0_25: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de411153f_0_16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1de411153f_0_169: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Need to update</a:t>
            </a:r>
          </a:p>
          <a:p>
            <a:pPr marL="0" indent="0">
              <a:buNone/>
            </a:pPr>
            <a:endParaRPr dirty="0"/>
          </a:p>
        </p:txBody>
      </p:sp>
    </p:spTree>
    <p:extLst>
      <p:ext uri="{BB962C8B-B14F-4D97-AF65-F5344CB8AC3E}">
        <p14:creationId xmlns:p14="http://schemas.microsoft.com/office/powerpoint/2010/main" val="318141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de411153f_0_16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1de411153f_0_169: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Need to update</a:t>
            </a:r>
          </a:p>
          <a:p>
            <a:pPr marL="0" indent="0">
              <a:buNone/>
            </a:pPr>
            <a:endParaRPr dirty="0"/>
          </a:p>
        </p:txBody>
      </p:sp>
    </p:spTree>
    <p:extLst>
      <p:ext uri="{BB962C8B-B14F-4D97-AF65-F5344CB8AC3E}">
        <p14:creationId xmlns:p14="http://schemas.microsoft.com/office/powerpoint/2010/main" val="2492120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de411153f_0_16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1de411153f_0_169: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Need to update</a:t>
            </a:r>
          </a:p>
          <a:p>
            <a:pPr marL="0" indent="0">
              <a:buNone/>
            </a:pPr>
            <a:endParaRPr dirty="0"/>
          </a:p>
        </p:txBody>
      </p:sp>
    </p:spTree>
    <p:extLst>
      <p:ext uri="{BB962C8B-B14F-4D97-AF65-F5344CB8AC3E}">
        <p14:creationId xmlns:p14="http://schemas.microsoft.com/office/powerpoint/2010/main" val="2507023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1de411153f_0_12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1de411153f_0_125: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Need to update</a:t>
            </a:r>
          </a:p>
          <a:p>
            <a:pPr marL="0" indent="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de411153f_0_13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de411153f_0_131: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Need to update</a:t>
            </a:r>
          </a:p>
          <a:p>
            <a:pPr marL="0" indent="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1de411153f_0_13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1de411153f_0_137: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Need to update</a:t>
            </a:r>
          </a:p>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de411153f_0_11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1de411153f_0_119: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2292ed03a3_0_6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2292ed03a3_0_65: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292ed03a3_0_4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2292ed03a3_0_45: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Need to update</a:t>
            </a:r>
          </a:p>
          <a:p>
            <a:pPr marL="0" indent="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292ed03a3_0_5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292ed03a3_0_52: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a:t>
            </a:r>
          </a:p>
          <a:p>
            <a:endParaRPr lang="en-US" dirty="0"/>
          </a:p>
        </p:txBody>
      </p:sp>
    </p:spTree>
    <p:extLst>
      <p:ext uri="{BB962C8B-B14F-4D97-AF65-F5344CB8AC3E}">
        <p14:creationId xmlns:p14="http://schemas.microsoft.com/office/powerpoint/2010/main" val="3631398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2292ecfa82_3_75: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Need to update</a:t>
            </a:r>
          </a:p>
        </p:txBody>
      </p:sp>
      <p:sp>
        <p:nvSpPr>
          <p:cNvPr id="357" name="Google Shape;357;g12292ecfa82_3_7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292ed03a3_0_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2292ed03a3_0_6: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269328a2b9_0_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269328a2b9_0_0: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Need to update</a:t>
            </a:r>
          </a:p>
          <a:p>
            <a:pPr marL="0" indent="0">
              <a:buNone/>
            </a:pPr>
            <a:endParaRPr dirty="0"/>
          </a:p>
          <a:p>
            <a:pPr marL="0" indent="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2292ecfa82_3_75: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Includes benefits paid with grants for both FYs</a:t>
            </a:r>
            <a:endParaRPr dirty="0"/>
          </a:p>
        </p:txBody>
      </p:sp>
      <p:sp>
        <p:nvSpPr>
          <p:cNvPr id="357" name="Google Shape;357;g12292ecfa82_3_7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2292ecfa82_3_75: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dirty="0"/>
          </a:p>
        </p:txBody>
      </p:sp>
      <p:sp>
        <p:nvSpPr>
          <p:cNvPr id="357" name="Google Shape;357;g12292ecfa82_3_7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152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2292ed03a3_0_2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2292ed03a3_0_24: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de411153f_0_1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de411153f_0_13: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292ecfa82_3_82: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Remove admin fees and pass along to other departments</a:t>
            </a:r>
            <a:endParaRPr dirty="0"/>
          </a:p>
        </p:txBody>
      </p:sp>
      <p:sp>
        <p:nvSpPr>
          <p:cNvPr id="396" name="Google Shape;396;g12292ecfa82_3_8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292ecfa82_3_82: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dirty="0"/>
          </a:p>
        </p:txBody>
      </p:sp>
      <p:sp>
        <p:nvSpPr>
          <p:cNvPr id="396" name="Google Shape;396;g12292ecfa82_3_8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0822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2292ecfa82_3_82: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dirty="0"/>
          </a:p>
        </p:txBody>
      </p:sp>
      <p:sp>
        <p:nvSpPr>
          <p:cNvPr id="396" name="Google Shape;396;g12292ecfa82_3_8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510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2292ed03a3_0_7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2292ed03a3_0_72: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2292ed03a3_0_3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2292ed03a3_0_31: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2292ecfa82_3_88: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Need CREC tuition numbers</a:t>
            </a:r>
            <a:endParaRPr dirty="0"/>
          </a:p>
        </p:txBody>
      </p:sp>
      <p:sp>
        <p:nvSpPr>
          <p:cNvPr id="403" name="Google Shape;403;g12292ecfa82_3_8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2292ecfa82_3_88: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p:txBody>
      </p:sp>
      <p:sp>
        <p:nvSpPr>
          <p:cNvPr id="403" name="Google Shape;403;g12292ecfa82_3_8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3509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671" indent="0">
              <a:buNone/>
            </a:pPr>
            <a:endParaRPr lang="en-US" dirty="0"/>
          </a:p>
        </p:txBody>
      </p:sp>
    </p:spTree>
    <p:extLst>
      <p:ext uri="{BB962C8B-B14F-4D97-AF65-F5344CB8AC3E}">
        <p14:creationId xmlns:p14="http://schemas.microsoft.com/office/powerpoint/2010/main" val="2111091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671" indent="0">
              <a:buNone/>
            </a:pPr>
            <a:endParaRPr lang="en-US" dirty="0"/>
          </a:p>
        </p:txBody>
      </p:sp>
    </p:spTree>
    <p:extLst>
      <p:ext uri="{BB962C8B-B14F-4D97-AF65-F5344CB8AC3E}">
        <p14:creationId xmlns:p14="http://schemas.microsoft.com/office/powerpoint/2010/main" val="2686905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671" indent="0">
              <a:buNone/>
            </a:pPr>
            <a:endParaRPr lang="en-US" dirty="0"/>
          </a:p>
        </p:txBody>
      </p:sp>
    </p:spTree>
    <p:extLst>
      <p:ext uri="{BB962C8B-B14F-4D97-AF65-F5344CB8AC3E}">
        <p14:creationId xmlns:p14="http://schemas.microsoft.com/office/powerpoint/2010/main" val="101896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292ecfa82_8_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292ecfa82_8_0: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250d7c4051_0_5:notes"/>
          <p:cNvSpPr txBox="1">
            <a:spLocks noGrp="1"/>
          </p:cNvSpPr>
          <p:nvPr>
            <p:ph type="body" idx="1"/>
          </p:nvPr>
        </p:nvSpPr>
        <p:spPr>
          <a:xfrm>
            <a:off x="730859" y="4620496"/>
            <a:ext cx="5853760" cy="3780315"/>
          </a:xfrm>
          <a:prstGeom prst="rect">
            <a:avLst/>
          </a:prstGeom>
        </p:spPr>
        <p:txBody>
          <a:bodyPr spcFirstLastPara="1" wrap="square" lIns="96637" tIns="96637" rIns="96637" bIns="96637" anchor="t" anchorCtr="0">
            <a:noAutofit/>
          </a:bodyPr>
          <a:lstStyle/>
          <a:p>
            <a:pPr marL="0" indent="0">
              <a:buNone/>
            </a:pPr>
            <a:r>
              <a:rPr lang="en-US" dirty="0"/>
              <a:t>Update</a:t>
            </a:r>
            <a:endParaRPr dirty="0"/>
          </a:p>
        </p:txBody>
      </p:sp>
      <p:sp>
        <p:nvSpPr>
          <p:cNvPr id="160" name="Google Shape;160;g1250d7c4051_0_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220adcaf3_0_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2220adcaf3_0_9: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Update</a:t>
            </a:r>
          </a:p>
          <a:p>
            <a:pPr marL="0" indent="0">
              <a:buNone/>
            </a:pPr>
            <a:r>
              <a:rPr lang="en-US" dirty="0"/>
              <a:t>3 Tiers of Support:</a:t>
            </a:r>
          </a:p>
          <a:p>
            <a:pPr marL="0" indent="0">
              <a:buNone/>
            </a:pPr>
            <a:r>
              <a:rPr lang="en-US" dirty="0"/>
              <a:t>Tier 1: Core Classroom Instruction</a:t>
            </a:r>
          </a:p>
          <a:p>
            <a:pPr marL="0" indent="0">
              <a:buNone/>
            </a:pPr>
            <a:r>
              <a:rPr lang="en-US" dirty="0"/>
              <a:t>Tier 2: Targeted Small Group Instruction</a:t>
            </a:r>
          </a:p>
          <a:p>
            <a:pPr marL="0" indent="0">
              <a:buNone/>
            </a:pPr>
            <a:r>
              <a:rPr lang="en-US" dirty="0"/>
              <a:t>Tier 3: Intensive Individual Instruction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260d8c2932_0_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260d8c2932_0_0: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a:buNone/>
            </a:pPr>
            <a:r>
              <a:rPr lang="en-US" dirty="0"/>
              <a:t>Update</a:t>
            </a:r>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220adcaf3_0_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2220adcaf3_0_0: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defTabSz="948507">
              <a:buNone/>
              <a:defRPr/>
            </a:pPr>
            <a:r>
              <a:rPr lang="en-US" dirty="0"/>
              <a:t>Update</a:t>
            </a:r>
          </a:p>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250d7c4051_0_8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250d7c4051_0_86:notes"/>
          <p:cNvSpPr txBox="1">
            <a:spLocks noGrp="1"/>
          </p:cNvSpPr>
          <p:nvPr>
            <p:ph type="body" idx="1"/>
          </p:nvPr>
        </p:nvSpPr>
        <p:spPr>
          <a:xfrm>
            <a:off x="731520" y="4560570"/>
            <a:ext cx="5852160" cy="4320540"/>
          </a:xfrm>
          <a:prstGeom prst="rect">
            <a:avLst/>
          </a:prstGeom>
        </p:spPr>
        <p:txBody>
          <a:bodyPr spcFirstLastPara="1" wrap="square" lIns="96637" tIns="96637" rIns="96637" bIns="96637" anchor="t" anchorCtr="0">
            <a:noAutofit/>
          </a:bodyPr>
          <a:lstStyle/>
          <a:p>
            <a:pPr marL="0" indent="0" defTabSz="948507">
              <a:buNone/>
              <a:defRPr/>
            </a:pPr>
            <a:r>
              <a:rPr lang="en-US" dirty="0"/>
              <a:t>Update</a:t>
            </a:r>
          </a:p>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r>
              <a:rPr lang="en-US"/>
              <a:t>4/20/2023</a:t>
            </a:r>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4/20/2023</a:t>
            </a:r>
            <a:endParaRPr/>
          </a:p>
        </p:txBody>
      </p:sp>
      <p:sp>
        <p:nvSpPr>
          <p:cNvPr id="66" name="Google Shape;66;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0" name="Google Shape;70;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4/20/2023</a:t>
            </a:r>
            <a:endParaRPr/>
          </a:p>
        </p:txBody>
      </p:sp>
      <p:sp>
        <p:nvSpPr>
          <p:cNvPr id="72" name="Google Shape;72;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4/20/2023</a:t>
            </a:r>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9"/>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4/20/2023</a:t>
            </a:r>
            <a:endParaRPr/>
          </a:p>
        </p:txBody>
      </p:sp>
      <p:sp>
        <p:nvSpPr>
          <p:cNvPr id="91" name="Google Shape;91;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5" name="Google Shape;95;p20"/>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20"/>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20"/>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4/20/2023</a:t>
            </a:r>
            <a:endParaRPr/>
          </a:p>
        </p:txBody>
      </p:sp>
      <p:sp>
        <p:nvSpPr>
          <p:cNvPr id="100" name="Google Shape;100;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4/20/2023</a:t>
            </a:r>
            <a:endParaRPr/>
          </a:p>
        </p:txBody>
      </p:sp>
      <p:sp>
        <p:nvSpPr>
          <p:cNvPr id="104" name="Google Shape;104;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8" name="Google Shape;108;p2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9" name="Google Shape;109;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4/20/2023</a:t>
            </a:r>
            <a:endParaRPr/>
          </a:p>
        </p:txBody>
      </p:sp>
      <p:sp>
        <p:nvSpPr>
          <p:cNvPr id="111" name="Google Shape;111;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3"/>
          <p:cNvSpPr>
            <a:spLocks noGrp="1"/>
          </p:cNvSpPr>
          <p:nvPr>
            <p:ph type="pic" idx="2"/>
          </p:nvPr>
        </p:nvSpPr>
        <p:spPr>
          <a:xfrm>
            <a:off x="3887391" y="740569"/>
            <a:ext cx="4629150" cy="3655219"/>
          </a:xfrm>
          <a:prstGeom prst="rect">
            <a:avLst/>
          </a:prstGeom>
          <a:noFill/>
          <a:ln>
            <a:noFill/>
          </a:ln>
        </p:spPr>
      </p:sp>
      <p:sp>
        <p:nvSpPr>
          <p:cNvPr id="115" name="Google Shape;115;p23"/>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4/20/2023</a:t>
            </a:r>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4/20/2023</a:t>
            </a:r>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7" name="Google Shape;127;p25"/>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8" name="Google Shape;128;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4/20/2023</a:t>
            </a:r>
            <a:endParaRPr/>
          </a:p>
        </p:txBody>
      </p:sp>
      <p:sp>
        <p:nvSpPr>
          <p:cNvPr id="130" name="Google Shape;130;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8" name="Google Shape;58;p1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r>
              <a:rPr lang="en-US"/>
              <a:t>4/20/2023</a:t>
            </a:r>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riversidemagnetschool.org/" TargetMode="External"/><Relationship Id="rId7" Type="http://schemas.openxmlformats.org/officeDocument/2006/relationships/hyperlink" Target="https://www.ctriveracademy.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hyperlink" Target="https://www.ctriveracademy.org/current-students/middle-grades-program" TargetMode="External"/><Relationship Id="rId4" Type="http://schemas.openxmlformats.org/officeDocument/2006/relationships/image" Target="../media/image2.jpg"/><Relationship Id="rId9"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subTitle" idx="1"/>
          </p:nvPr>
        </p:nvSpPr>
        <p:spPr>
          <a:xfrm>
            <a:off x="311688" y="3505774"/>
            <a:ext cx="8520600" cy="1052157"/>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US" b="1" dirty="0">
                <a:solidFill>
                  <a:srgbClr val="0064A8"/>
                </a:solidFill>
                <a:latin typeface="Calibri"/>
                <a:ea typeface="Calibri"/>
                <a:cs typeface="Calibri"/>
                <a:sym typeface="Calibri"/>
              </a:rPr>
              <a:t>School Year 2023-2024</a:t>
            </a:r>
            <a:endParaRPr b="1" dirty="0">
              <a:solidFill>
                <a:srgbClr val="0064A8"/>
              </a:solidFill>
              <a:latin typeface="Calibri"/>
              <a:ea typeface="Calibri"/>
              <a:cs typeface="Calibri"/>
              <a:sym typeface="Calibri"/>
            </a:endParaRPr>
          </a:p>
          <a:p>
            <a:pPr marL="0" lvl="0" indent="0" algn="ctr" rtl="0">
              <a:spcBef>
                <a:spcPts val="0"/>
              </a:spcBef>
              <a:spcAft>
                <a:spcPts val="0"/>
              </a:spcAft>
              <a:buNone/>
            </a:pPr>
            <a:r>
              <a:rPr lang="en" b="1" dirty="0">
                <a:solidFill>
                  <a:srgbClr val="0064A8"/>
                </a:solidFill>
                <a:latin typeface="Calibri"/>
                <a:ea typeface="Calibri"/>
                <a:cs typeface="Calibri"/>
                <a:sym typeface="Calibri"/>
              </a:rPr>
              <a:t>Proposed Budget</a:t>
            </a:r>
          </a:p>
          <a:p>
            <a:pPr marL="0" lvl="0" indent="0" algn="ctr" rtl="0">
              <a:spcBef>
                <a:spcPts val="0"/>
              </a:spcBef>
              <a:spcAft>
                <a:spcPts val="0"/>
              </a:spcAft>
              <a:buNone/>
            </a:pPr>
            <a:r>
              <a:rPr lang="en" b="1" dirty="0">
                <a:solidFill>
                  <a:srgbClr val="0064A8"/>
                </a:solidFill>
                <a:latin typeface="Calibri"/>
                <a:ea typeface="Calibri"/>
                <a:cs typeface="Calibri"/>
                <a:sym typeface="Calibri"/>
              </a:rPr>
              <a:t>April 20,2023</a:t>
            </a:r>
            <a:endParaRPr b="1" dirty="0">
              <a:solidFill>
                <a:srgbClr val="0064A8"/>
              </a:solidFill>
              <a:latin typeface="Calibri"/>
              <a:ea typeface="Calibri"/>
              <a:cs typeface="Calibri"/>
              <a:sym typeface="Calibri"/>
            </a:endParaRPr>
          </a:p>
        </p:txBody>
      </p:sp>
      <p:pic>
        <p:nvPicPr>
          <p:cNvPr id="136" name="Google Shape;136;p26"/>
          <p:cNvPicPr preferRelativeResize="0"/>
          <p:nvPr/>
        </p:nvPicPr>
        <p:blipFill>
          <a:blip r:embed="rId3">
            <a:alphaModFix/>
          </a:blip>
          <a:stretch>
            <a:fillRect/>
          </a:stretch>
        </p:blipFill>
        <p:spPr>
          <a:xfrm>
            <a:off x="1557263" y="735713"/>
            <a:ext cx="6029475" cy="2434425"/>
          </a:xfrm>
          <a:prstGeom prst="rect">
            <a:avLst/>
          </a:prstGeom>
          <a:noFill/>
          <a:ln>
            <a:noFill/>
          </a:ln>
        </p:spPr>
      </p:pic>
      <p:sp>
        <p:nvSpPr>
          <p:cNvPr id="137" name="Google Shape;13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0941-E97A-4C28-BDF9-BB1F5F056F75}"/>
              </a:ext>
            </a:extLst>
          </p:cNvPr>
          <p:cNvSpPr>
            <a:spLocks noGrp="1"/>
          </p:cNvSpPr>
          <p:nvPr>
            <p:ph type="title"/>
          </p:nvPr>
        </p:nvSpPr>
        <p:spPr/>
        <p:txBody>
          <a:bodyPr>
            <a:normAutofit/>
          </a:bodyPr>
          <a:lstStyle/>
          <a:p>
            <a:r>
              <a:rPr lang="en-US" sz="2900" b="1" dirty="0">
                <a:solidFill>
                  <a:srgbClr val="0064A8"/>
                </a:solidFill>
                <a:latin typeface="Calibri" panose="020F0502020204030204" pitchFamily="34" charset="0"/>
                <a:cs typeface="Calibri" panose="020F0502020204030204" pitchFamily="34" charset="0"/>
              </a:rPr>
              <a:t>Socioeconomic Tiers Status</a:t>
            </a:r>
          </a:p>
        </p:txBody>
      </p:sp>
      <p:sp>
        <p:nvSpPr>
          <p:cNvPr id="3" name="Text Placeholder 2">
            <a:extLst>
              <a:ext uri="{FF2B5EF4-FFF2-40B4-BE49-F238E27FC236}">
                <a16:creationId xmlns:a16="http://schemas.microsoft.com/office/drawing/2014/main" id="{6BE3BA08-3758-4616-A001-CAE7F9A14ADB}"/>
              </a:ext>
            </a:extLst>
          </p:cNvPr>
          <p:cNvSpPr>
            <a:spLocks noGrp="1"/>
          </p:cNvSpPr>
          <p:nvPr>
            <p:ph type="body" idx="1"/>
          </p:nvPr>
        </p:nvSpPr>
        <p:spPr>
          <a:xfrm>
            <a:off x="628650" y="1369219"/>
            <a:ext cx="7886700" cy="1311837"/>
          </a:xfrm>
        </p:spPr>
        <p:txBody>
          <a:bodyPr>
            <a:normAutofit/>
          </a:bodyPr>
          <a:lstStyle/>
          <a:p>
            <a:r>
              <a:rPr lang="en-US" dirty="0">
                <a:latin typeface="Calibri" panose="020F0502020204030204" pitchFamily="34" charset="0"/>
                <a:cs typeface="Calibri" panose="020F0502020204030204" pitchFamily="34" charset="0"/>
              </a:rPr>
              <a:t>Tier A: Intensive Individual Intervention (Low SES status)</a:t>
            </a:r>
          </a:p>
          <a:p>
            <a:r>
              <a:rPr lang="en-US" dirty="0">
                <a:latin typeface="Calibri" panose="020F0502020204030204" pitchFamily="34" charset="0"/>
                <a:cs typeface="Calibri" panose="020F0502020204030204" pitchFamily="34" charset="0"/>
              </a:rPr>
              <a:t>Tier B: Targeted Small Group Instruction (Medium SES status)</a:t>
            </a:r>
          </a:p>
          <a:p>
            <a:r>
              <a:rPr lang="en-US" dirty="0">
                <a:latin typeface="Calibri" panose="020F0502020204030204" pitchFamily="34" charset="0"/>
                <a:cs typeface="Calibri" panose="020F0502020204030204" pitchFamily="34" charset="0"/>
              </a:rPr>
              <a:t>Tier C: Core Classroom Instruction (High status)</a:t>
            </a:r>
          </a:p>
          <a:p>
            <a:endParaRPr lang="en-US" dirty="0"/>
          </a:p>
        </p:txBody>
      </p:sp>
      <p:sp>
        <p:nvSpPr>
          <p:cNvPr id="4" name="Slide Number Placeholder 3">
            <a:extLst>
              <a:ext uri="{FF2B5EF4-FFF2-40B4-BE49-F238E27FC236}">
                <a16:creationId xmlns:a16="http://schemas.microsoft.com/office/drawing/2014/main" id="{8CAD203D-1A89-45F5-A215-69D76A075A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graphicFrame>
        <p:nvGraphicFramePr>
          <p:cNvPr id="5" name="Table 4">
            <a:extLst>
              <a:ext uri="{FF2B5EF4-FFF2-40B4-BE49-F238E27FC236}">
                <a16:creationId xmlns:a16="http://schemas.microsoft.com/office/drawing/2014/main" id="{B01449E0-5DD4-4B2C-B94E-5EB549F1F5E6}"/>
              </a:ext>
            </a:extLst>
          </p:cNvPr>
          <p:cNvGraphicFramePr>
            <a:graphicFrameLocks noGrp="1"/>
          </p:cNvGraphicFramePr>
          <p:nvPr>
            <p:extLst>
              <p:ext uri="{D42A27DB-BD31-4B8C-83A1-F6EECF244321}">
                <p14:modId xmlns:p14="http://schemas.microsoft.com/office/powerpoint/2010/main" val="2531485492"/>
              </p:ext>
            </p:extLst>
          </p:nvPr>
        </p:nvGraphicFramePr>
        <p:xfrm>
          <a:off x="628650" y="2752257"/>
          <a:ext cx="4572000" cy="1630680"/>
        </p:xfrm>
        <a:graphic>
          <a:graphicData uri="http://schemas.openxmlformats.org/drawingml/2006/table">
            <a:tbl>
              <a:tblPr firstRow="1" bandRow="1">
                <a:tableStyleId>{69B1D393-FE5E-4481-9060-DD3A6C84D121}</a:tableStyleId>
              </a:tblPr>
              <a:tblGrid>
                <a:gridCol w="1143000">
                  <a:extLst>
                    <a:ext uri="{9D8B030D-6E8A-4147-A177-3AD203B41FA5}">
                      <a16:colId xmlns:a16="http://schemas.microsoft.com/office/drawing/2014/main" val="3130439219"/>
                    </a:ext>
                  </a:extLst>
                </a:gridCol>
                <a:gridCol w="1143000">
                  <a:extLst>
                    <a:ext uri="{9D8B030D-6E8A-4147-A177-3AD203B41FA5}">
                      <a16:colId xmlns:a16="http://schemas.microsoft.com/office/drawing/2014/main" val="1480256039"/>
                    </a:ext>
                  </a:extLst>
                </a:gridCol>
                <a:gridCol w="1143000">
                  <a:extLst>
                    <a:ext uri="{9D8B030D-6E8A-4147-A177-3AD203B41FA5}">
                      <a16:colId xmlns:a16="http://schemas.microsoft.com/office/drawing/2014/main" val="2696141794"/>
                    </a:ext>
                  </a:extLst>
                </a:gridCol>
                <a:gridCol w="1143000">
                  <a:extLst>
                    <a:ext uri="{9D8B030D-6E8A-4147-A177-3AD203B41FA5}">
                      <a16:colId xmlns:a16="http://schemas.microsoft.com/office/drawing/2014/main" val="2889456448"/>
                    </a:ext>
                  </a:extLst>
                </a:gridCol>
              </a:tblGrid>
              <a:tr h="370840">
                <a:tc>
                  <a:txBody>
                    <a:bodyPr/>
                    <a:lstStyle/>
                    <a:p>
                      <a:r>
                        <a:rPr lang="en-US" dirty="0"/>
                        <a:t>Tiers</a:t>
                      </a:r>
                    </a:p>
                  </a:txBody>
                  <a:tcPr/>
                </a:tc>
                <a:tc>
                  <a:txBody>
                    <a:bodyPr/>
                    <a:lstStyle/>
                    <a:p>
                      <a:pPr algn="ctr"/>
                      <a:r>
                        <a:rPr lang="en-US" dirty="0"/>
                        <a:t>RMS</a:t>
                      </a:r>
                    </a:p>
                  </a:txBody>
                  <a:tcPr/>
                </a:tc>
                <a:tc>
                  <a:txBody>
                    <a:bodyPr/>
                    <a:lstStyle/>
                    <a:p>
                      <a:pPr algn="ctr"/>
                      <a:r>
                        <a:rPr lang="en-US" dirty="0"/>
                        <a:t>CTRA/CTRM</a:t>
                      </a:r>
                    </a:p>
                  </a:txBody>
                  <a:tcPr/>
                </a:tc>
                <a:tc>
                  <a:txBody>
                    <a:bodyPr/>
                    <a:lstStyle/>
                    <a:p>
                      <a:pPr algn="ctr"/>
                      <a:r>
                        <a:rPr lang="en-US" dirty="0"/>
                        <a:t>Sheff Objective</a:t>
                      </a:r>
                    </a:p>
                  </a:txBody>
                  <a:tcPr/>
                </a:tc>
                <a:extLst>
                  <a:ext uri="{0D108BD9-81ED-4DB2-BD59-A6C34878D82A}">
                    <a16:rowId xmlns:a16="http://schemas.microsoft.com/office/drawing/2014/main" val="234618645"/>
                  </a:ext>
                </a:extLst>
              </a:tr>
              <a:tr h="370840">
                <a:tc>
                  <a:txBody>
                    <a:bodyPr/>
                    <a:lstStyle/>
                    <a:p>
                      <a:r>
                        <a:rPr lang="en-US" dirty="0"/>
                        <a:t>Tier A</a:t>
                      </a:r>
                    </a:p>
                  </a:txBody>
                  <a:tcPr/>
                </a:tc>
                <a:tc>
                  <a:txBody>
                    <a:bodyPr/>
                    <a:lstStyle/>
                    <a:p>
                      <a:pPr algn="ctr"/>
                      <a:r>
                        <a:rPr lang="en-US" dirty="0"/>
                        <a:t>38.3%</a:t>
                      </a:r>
                    </a:p>
                  </a:txBody>
                  <a:tcPr/>
                </a:tc>
                <a:tc>
                  <a:txBody>
                    <a:bodyPr/>
                    <a:lstStyle/>
                    <a:p>
                      <a:pPr algn="ctr"/>
                      <a:r>
                        <a:rPr lang="en-US" dirty="0"/>
                        <a:t>46.6%</a:t>
                      </a:r>
                    </a:p>
                  </a:txBody>
                  <a:tcPr/>
                </a:tc>
                <a:tc>
                  <a:txBody>
                    <a:bodyPr/>
                    <a:lstStyle/>
                    <a:p>
                      <a:pPr algn="ctr"/>
                      <a:r>
                        <a:rPr lang="en-US" dirty="0"/>
                        <a:t>Up to 60%</a:t>
                      </a:r>
                    </a:p>
                  </a:txBody>
                  <a:tcPr/>
                </a:tc>
                <a:extLst>
                  <a:ext uri="{0D108BD9-81ED-4DB2-BD59-A6C34878D82A}">
                    <a16:rowId xmlns:a16="http://schemas.microsoft.com/office/drawing/2014/main" val="2305479355"/>
                  </a:ext>
                </a:extLst>
              </a:tr>
              <a:tr h="370840">
                <a:tc>
                  <a:txBody>
                    <a:bodyPr/>
                    <a:lstStyle/>
                    <a:p>
                      <a:r>
                        <a:rPr lang="en-US" dirty="0"/>
                        <a:t>Tier B</a:t>
                      </a:r>
                    </a:p>
                  </a:txBody>
                  <a:tcPr/>
                </a:tc>
                <a:tc>
                  <a:txBody>
                    <a:bodyPr/>
                    <a:lstStyle/>
                    <a:p>
                      <a:pPr algn="ctr"/>
                      <a:r>
                        <a:rPr lang="en-US" dirty="0"/>
                        <a:t>26.3%</a:t>
                      </a:r>
                    </a:p>
                  </a:txBody>
                  <a:tcPr/>
                </a:tc>
                <a:tc>
                  <a:txBody>
                    <a:bodyPr/>
                    <a:lstStyle/>
                    <a:p>
                      <a:pPr algn="ctr"/>
                      <a:r>
                        <a:rPr lang="en-US" dirty="0"/>
                        <a:t>26.9%</a:t>
                      </a:r>
                    </a:p>
                  </a:txBody>
                  <a:tcPr/>
                </a:tc>
                <a:tc>
                  <a:txBody>
                    <a:bodyPr/>
                    <a:lstStyle/>
                    <a:p>
                      <a:pPr algn="ctr"/>
                      <a:endParaRPr lang="en-US" dirty="0"/>
                    </a:p>
                  </a:txBody>
                  <a:tcPr/>
                </a:tc>
                <a:extLst>
                  <a:ext uri="{0D108BD9-81ED-4DB2-BD59-A6C34878D82A}">
                    <a16:rowId xmlns:a16="http://schemas.microsoft.com/office/drawing/2014/main" val="3548095192"/>
                  </a:ext>
                </a:extLst>
              </a:tr>
              <a:tr h="370840">
                <a:tc>
                  <a:txBody>
                    <a:bodyPr/>
                    <a:lstStyle/>
                    <a:p>
                      <a:r>
                        <a:rPr lang="en-US" dirty="0"/>
                        <a:t>Tier C</a:t>
                      </a:r>
                    </a:p>
                  </a:txBody>
                  <a:tcPr/>
                </a:tc>
                <a:tc>
                  <a:txBody>
                    <a:bodyPr/>
                    <a:lstStyle/>
                    <a:p>
                      <a:pPr algn="ctr"/>
                      <a:r>
                        <a:rPr lang="en-US" dirty="0"/>
                        <a:t>35.3%</a:t>
                      </a:r>
                    </a:p>
                  </a:txBody>
                  <a:tcPr/>
                </a:tc>
                <a:tc>
                  <a:txBody>
                    <a:bodyPr/>
                    <a:lstStyle/>
                    <a:p>
                      <a:pPr algn="ctr"/>
                      <a:r>
                        <a:rPr lang="en-US" dirty="0"/>
                        <a:t>26.5%</a:t>
                      </a:r>
                    </a:p>
                  </a:txBody>
                  <a:tcPr/>
                </a:tc>
                <a:tc>
                  <a:txBody>
                    <a:bodyPr/>
                    <a:lstStyle/>
                    <a:p>
                      <a:pPr algn="ctr"/>
                      <a:r>
                        <a:rPr lang="en-US" dirty="0"/>
                        <a:t>Min of 30%</a:t>
                      </a:r>
                    </a:p>
                  </a:txBody>
                  <a:tcPr/>
                </a:tc>
                <a:extLst>
                  <a:ext uri="{0D108BD9-81ED-4DB2-BD59-A6C34878D82A}">
                    <a16:rowId xmlns:a16="http://schemas.microsoft.com/office/drawing/2014/main" val="2819689014"/>
                  </a:ext>
                </a:extLst>
              </a:tr>
            </a:tbl>
          </a:graphicData>
        </a:graphic>
      </p:graphicFrame>
      <p:pic>
        <p:nvPicPr>
          <p:cNvPr id="6" name="Picture 5">
            <a:extLst>
              <a:ext uri="{FF2B5EF4-FFF2-40B4-BE49-F238E27FC236}">
                <a16:creationId xmlns:a16="http://schemas.microsoft.com/office/drawing/2014/main" id="{37906150-0DBA-4654-A220-9D0B55D726FC}"/>
              </a:ext>
            </a:extLst>
          </p:cNvPr>
          <p:cNvPicPr>
            <a:picLocks noChangeAspect="1"/>
          </p:cNvPicPr>
          <p:nvPr/>
        </p:nvPicPr>
        <p:blipFill>
          <a:blip r:embed="rId3"/>
          <a:stretch>
            <a:fillRect/>
          </a:stretch>
        </p:blipFill>
        <p:spPr>
          <a:xfrm>
            <a:off x="5387831" y="3601578"/>
            <a:ext cx="3127519" cy="1268078"/>
          </a:xfrm>
          <a:prstGeom prst="rect">
            <a:avLst/>
          </a:prstGeom>
        </p:spPr>
      </p:pic>
      <p:sp>
        <p:nvSpPr>
          <p:cNvPr id="7" name="Footer Placeholder 6">
            <a:extLst>
              <a:ext uri="{FF2B5EF4-FFF2-40B4-BE49-F238E27FC236}">
                <a16:creationId xmlns:a16="http://schemas.microsoft.com/office/drawing/2014/main" id="{527C1FFA-3E93-9732-591F-F3E3D6207A9F}"/>
              </a:ext>
            </a:extLst>
          </p:cNvPr>
          <p:cNvSpPr>
            <a:spLocks noGrp="1"/>
          </p:cNvSpPr>
          <p:nvPr>
            <p:ph type="ftr" idx="11"/>
          </p:nvPr>
        </p:nvSpPr>
        <p:spPr/>
        <p:txBody>
          <a:bodyPr/>
          <a:lstStyle/>
          <a:p>
            <a:r>
              <a:rPr lang="en-US"/>
              <a:t>4/20/2023</a:t>
            </a:r>
          </a:p>
        </p:txBody>
      </p:sp>
    </p:spTree>
    <p:extLst>
      <p:ext uri="{BB962C8B-B14F-4D97-AF65-F5344CB8AC3E}">
        <p14:creationId xmlns:p14="http://schemas.microsoft.com/office/powerpoint/2010/main" val="198735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265500" y="1614175"/>
            <a:ext cx="4045200" cy="1482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dirty="0">
                <a:solidFill>
                  <a:srgbClr val="0064A8"/>
                </a:solidFill>
                <a:latin typeface="Calibri"/>
                <a:ea typeface="Calibri"/>
                <a:cs typeface="Calibri"/>
                <a:sym typeface="Calibri"/>
              </a:rPr>
              <a:t>Budget Development Process</a:t>
            </a:r>
            <a:endParaRPr b="1" dirty="0">
              <a:solidFill>
                <a:srgbClr val="0064A8"/>
              </a:solidFill>
              <a:latin typeface="Calibri"/>
              <a:ea typeface="Calibri"/>
              <a:cs typeface="Calibri"/>
              <a:sym typeface="Calibri"/>
            </a:endParaRPr>
          </a:p>
        </p:txBody>
      </p:sp>
      <p:sp>
        <p:nvSpPr>
          <p:cNvPr id="217" name="Google Shape;21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218" name="Google Shape;218;p34"/>
          <p:cNvPicPr preferRelativeResize="0"/>
          <p:nvPr/>
        </p:nvPicPr>
        <p:blipFill>
          <a:blip r:embed="rId3">
            <a:alphaModFix/>
          </a:blip>
          <a:stretch>
            <a:fillRect/>
          </a:stretch>
        </p:blipFill>
        <p:spPr>
          <a:xfrm>
            <a:off x="5317200" y="1339150"/>
            <a:ext cx="3183227" cy="2121626"/>
          </a:xfrm>
          <a:prstGeom prst="rect">
            <a:avLst/>
          </a:prstGeom>
          <a:noFill/>
          <a:ln w="28575" cap="flat" cmpd="sng">
            <a:solidFill>
              <a:srgbClr val="005CB9"/>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311700" y="27932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64A8"/>
                </a:solidFill>
                <a:latin typeface="Calibri"/>
                <a:ea typeface="Calibri"/>
                <a:cs typeface="Calibri"/>
                <a:sym typeface="Calibri"/>
              </a:rPr>
              <a:t>Budget Development Process</a:t>
            </a:r>
            <a:endParaRPr sz="2900" b="1" dirty="0">
              <a:solidFill>
                <a:srgbClr val="0064A8"/>
              </a:solidFill>
              <a:latin typeface="Calibri"/>
              <a:ea typeface="Calibri"/>
              <a:cs typeface="Calibri"/>
              <a:sym typeface="Calibri"/>
            </a:endParaRPr>
          </a:p>
        </p:txBody>
      </p:sp>
      <p:sp>
        <p:nvSpPr>
          <p:cNvPr id="226" name="Google Shape;22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graphicFrame>
        <p:nvGraphicFramePr>
          <p:cNvPr id="8" name="Diagram 7">
            <a:extLst>
              <a:ext uri="{FF2B5EF4-FFF2-40B4-BE49-F238E27FC236}">
                <a16:creationId xmlns:a16="http://schemas.microsoft.com/office/drawing/2014/main" id="{64EAD0AE-845A-4A6D-AD2C-D805E0462EBB}"/>
              </a:ext>
            </a:extLst>
          </p:cNvPr>
          <p:cNvGraphicFramePr/>
          <p:nvPr>
            <p:extLst>
              <p:ext uri="{D42A27DB-BD31-4B8C-83A1-F6EECF244321}">
                <p14:modId xmlns:p14="http://schemas.microsoft.com/office/powerpoint/2010/main" val="218037177"/>
              </p:ext>
            </p:extLst>
          </p:nvPr>
        </p:nvGraphicFramePr>
        <p:xfrm>
          <a:off x="1092935" y="1000500"/>
          <a:ext cx="6096000" cy="3662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1DD7A9-E6F5-D140-AF11-4D2FFDAE22E9}"/>
              </a:ext>
            </a:extLst>
          </p:cNvPr>
          <p:cNvSpPr>
            <a:spLocks noGrp="1"/>
          </p:cNvSpPr>
          <p:nvPr>
            <p:ph type="title"/>
          </p:nvPr>
        </p:nvSpPr>
        <p:spPr>
          <a:xfrm>
            <a:off x="311700" y="1755156"/>
            <a:ext cx="8520600" cy="688503"/>
          </a:xfrm>
        </p:spPr>
        <p:txBody>
          <a:bodyPr>
            <a:normAutofit/>
          </a:bodyPr>
          <a:lstStyle/>
          <a:p>
            <a:r>
              <a:rPr lang="en" sz="3200" b="1" dirty="0">
                <a:solidFill>
                  <a:srgbClr val="0064A8"/>
                </a:solidFill>
                <a:latin typeface="Calibri"/>
                <a:ea typeface="Calibri"/>
                <a:cs typeface="Calibri"/>
                <a:sym typeface="Calibri"/>
              </a:rPr>
              <a:t>District Development Plan</a:t>
            </a:r>
            <a:endParaRPr lang="en-US" sz="3200" dirty="0">
              <a:solidFill>
                <a:srgbClr val="0064A8"/>
              </a:solidFill>
            </a:endParaRPr>
          </a:p>
        </p:txBody>
      </p:sp>
      <p:sp>
        <p:nvSpPr>
          <p:cNvPr id="4" name="Slide Number Placeholder 3">
            <a:extLst>
              <a:ext uri="{FF2B5EF4-FFF2-40B4-BE49-F238E27FC236}">
                <a16:creationId xmlns:a16="http://schemas.microsoft.com/office/drawing/2014/main" id="{F5AE5E9F-416E-1D45-A33A-1042DB3F77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7" name="Google Shape;284;p42">
            <a:extLst>
              <a:ext uri="{FF2B5EF4-FFF2-40B4-BE49-F238E27FC236}">
                <a16:creationId xmlns:a16="http://schemas.microsoft.com/office/drawing/2014/main" id="{1251448E-4D8B-414F-B040-0B4D57EB2888}"/>
              </a:ext>
            </a:extLst>
          </p:cNvPr>
          <p:cNvPicPr preferRelativeResize="0"/>
          <p:nvPr/>
        </p:nvPicPr>
        <p:blipFill>
          <a:blip r:embed="rId2">
            <a:alphaModFix/>
          </a:blip>
          <a:stretch>
            <a:fillRect/>
          </a:stretch>
        </p:blipFill>
        <p:spPr>
          <a:xfrm>
            <a:off x="5703675" y="3509150"/>
            <a:ext cx="3128625" cy="1263175"/>
          </a:xfrm>
          <a:prstGeom prst="rect">
            <a:avLst/>
          </a:prstGeom>
          <a:noFill/>
          <a:ln>
            <a:noFill/>
          </a:ln>
        </p:spPr>
      </p:pic>
    </p:spTree>
    <p:extLst>
      <p:ext uri="{BB962C8B-B14F-4D97-AF65-F5344CB8AC3E}">
        <p14:creationId xmlns:p14="http://schemas.microsoft.com/office/powerpoint/2010/main" val="82246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p:nvPr/>
        </p:nvSpPr>
        <p:spPr>
          <a:xfrm>
            <a:off x="953400" y="28463"/>
            <a:ext cx="7237200" cy="800209"/>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2900" b="1" dirty="0">
                <a:solidFill>
                  <a:srgbClr val="0064A8"/>
                </a:solidFill>
                <a:latin typeface="Calibri"/>
                <a:ea typeface="Calibri"/>
                <a:cs typeface="Calibri"/>
                <a:sym typeface="Calibri"/>
              </a:rPr>
              <a:t>District Development Plan</a:t>
            </a:r>
            <a:endParaRPr sz="2900" b="1" dirty="0">
              <a:solidFill>
                <a:srgbClr val="0064A8"/>
              </a:solidFill>
              <a:latin typeface="Calibri"/>
              <a:ea typeface="Calibri"/>
              <a:cs typeface="Calibri"/>
              <a:sym typeface="Calibri"/>
            </a:endParaRPr>
          </a:p>
          <a:p>
            <a:pPr marL="0" lvl="0" indent="0" algn="ctr" rtl="0">
              <a:spcBef>
                <a:spcPts val="0"/>
              </a:spcBef>
              <a:spcAft>
                <a:spcPts val="0"/>
              </a:spcAft>
              <a:buNone/>
            </a:pPr>
            <a:r>
              <a:rPr lang="en" sz="1400" b="1" dirty="0">
                <a:solidFill>
                  <a:srgbClr val="0064A8"/>
                </a:solidFill>
                <a:latin typeface="Calibri"/>
                <a:ea typeface="Calibri"/>
                <a:cs typeface="Calibri"/>
                <a:sym typeface="Calibri"/>
              </a:rPr>
              <a:t>2022 - 2025</a:t>
            </a:r>
            <a:endParaRPr sz="1400" b="1" dirty="0">
              <a:solidFill>
                <a:srgbClr val="0064A8"/>
              </a:solidFill>
              <a:latin typeface="Calibri"/>
              <a:ea typeface="Calibri"/>
              <a:cs typeface="Calibri"/>
              <a:sym typeface="Calibri"/>
            </a:endParaRPr>
          </a:p>
        </p:txBody>
      </p:sp>
      <p:graphicFrame>
        <p:nvGraphicFramePr>
          <p:cNvPr id="232" name="Google Shape;232;p36"/>
          <p:cNvGraphicFramePr/>
          <p:nvPr>
            <p:extLst>
              <p:ext uri="{D42A27DB-BD31-4B8C-83A1-F6EECF244321}">
                <p14:modId xmlns:p14="http://schemas.microsoft.com/office/powerpoint/2010/main" val="2066522375"/>
              </p:ext>
            </p:extLst>
          </p:nvPr>
        </p:nvGraphicFramePr>
        <p:xfrm>
          <a:off x="628637" y="810179"/>
          <a:ext cx="7895532" cy="817880"/>
        </p:xfrm>
        <a:graphic>
          <a:graphicData uri="http://schemas.openxmlformats.org/drawingml/2006/table">
            <a:tbl>
              <a:tblPr>
                <a:noFill/>
                <a:tableStyleId>{CC3F3C2C-9FC3-401E-9940-AD81E315A4B3}</a:tableStyleId>
              </a:tblPr>
              <a:tblGrid>
                <a:gridCol w="1284218">
                  <a:extLst>
                    <a:ext uri="{9D8B030D-6E8A-4147-A177-3AD203B41FA5}">
                      <a16:colId xmlns:a16="http://schemas.microsoft.com/office/drawing/2014/main" val="20000"/>
                    </a:ext>
                  </a:extLst>
                </a:gridCol>
                <a:gridCol w="1141530">
                  <a:extLst>
                    <a:ext uri="{9D8B030D-6E8A-4147-A177-3AD203B41FA5}">
                      <a16:colId xmlns:a16="http://schemas.microsoft.com/office/drawing/2014/main" val="20001"/>
                    </a:ext>
                  </a:extLst>
                </a:gridCol>
                <a:gridCol w="1189085">
                  <a:extLst>
                    <a:ext uri="{9D8B030D-6E8A-4147-A177-3AD203B41FA5}">
                      <a16:colId xmlns:a16="http://schemas.microsoft.com/office/drawing/2014/main" val="20002"/>
                    </a:ext>
                  </a:extLst>
                </a:gridCol>
                <a:gridCol w="1157375">
                  <a:extLst>
                    <a:ext uri="{9D8B030D-6E8A-4147-A177-3AD203B41FA5}">
                      <a16:colId xmlns:a16="http://schemas.microsoft.com/office/drawing/2014/main" val="20003"/>
                    </a:ext>
                  </a:extLst>
                </a:gridCol>
                <a:gridCol w="1434817">
                  <a:extLst>
                    <a:ext uri="{9D8B030D-6E8A-4147-A177-3AD203B41FA5}">
                      <a16:colId xmlns:a16="http://schemas.microsoft.com/office/drawing/2014/main" val="20004"/>
                    </a:ext>
                  </a:extLst>
                </a:gridCol>
                <a:gridCol w="650044">
                  <a:extLst>
                    <a:ext uri="{9D8B030D-6E8A-4147-A177-3AD203B41FA5}">
                      <a16:colId xmlns:a16="http://schemas.microsoft.com/office/drawing/2014/main" val="20005"/>
                    </a:ext>
                  </a:extLst>
                </a:gridCol>
                <a:gridCol w="1038463">
                  <a:extLst>
                    <a:ext uri="{9D8B030D-6E8A-4147-A177-3AD203B41FA5}">
                      <a16:colId xmlns:a16="http://schemas.microsoft.com/office/drawing/2014/main" val="20006"/>
                    </a:ext>
                  </a:extLst>
                </a:gridCol>
              </a:tblGrid>
              <a:tr h="319064">
                <a:tc gridSpan="7">
                  <a:txBody>
                    <a:bodyPr/>
                    <a:lstStyle/>
                    <a:p>
                      <a:pPr marL="0" lvl="0" indent="0" algn="l" rtl="0">
                        <a:spcBef>
                          <a:spcPts val="0"/>
                        </a:spcBef>
                        <a:spcAft>
                          <a:spcPts val="0"/>
                        </a:spcAft>
                        <a:buNone/>
                      </a:pPr>
                      <a:r>
                        <a:rPr lang="en" sz="1300" b="1" dirty="0">
                          <a:latin typeface="Times New Roman"/>
                          <a:ea typeface="Times New Roman"/>
                          <a:cs typeface="Times New Roman"/>
                          <a:sym typeface="Times New Roman"/>
                        </a:rPr>
                        <a:t>Focus Area: Engagement</a:t>
                      </a:r>
                      <a:endParaRPr sz="1300" dirty="0">
                        <a:latin typeface="Times New Roman"/>
                        <a:ea typeface="Times New Roman"/>
                        <a:cs typeface="Times New Roman"/>
                        <a:sym typeface="Times New Roman"/>
                      </a:endParaRPr>
                    </a:p>
                  </a:txBody>
                  <a:tcPr marL="63500" marR="63500" marT="63500" marB="63500">
                    <a:solidFill>
                      <a:srgbClr val="E6B8A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3581">
                <a:tc gridSpan="7">
                  <a:txBody>
                    <a:bodyPr/>
                    <a:lstStyle/>
                    <a:p>
                      <a:pPr marL="0" lvl="0" indent="0" algn="l" rtl="0">
                        <a:spcBef>
                          <a:spcPts val="0"/>
                        </a:spcBef>
                        <a:spcAft>
                          <a:spcPts val="0"/>
                        </a:spcAft>
                        <a:buNone/>
                      </a:pPr>
                      <a:r>
                        <a:rPr lang="en" sz="1200" b="1" dirty="0">
                          <a:latin typeface="Times New Roman"/>
                          <a:ea typeface="Times New Roman"/>
                          <a:cs typeface="Times New Roman"/>
                          <a:sym typeface="Times New Roman"/>
                        </a:rPr>
                        <a:t>Goal: Goodwin University Magnet School System will foster relationships amongst scholars, families, and staff ensuring understanding, respect and trust for future success.</a:t>
                      </a:r>
                      <a:endParaRPr sz="1200" b="1" dirty="0">
                        <a:latin typeface="Times New Roman"/>
                        <a:ea typeface="Times New Roman"/>
                        <a:cs typeface="Times New Roman"/>
                        <a:sym typeface="Times New Roman"/>
                      </a:endParaRP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233" name="Google Shape;233;p36"/>
          <p:cNvGraphicFramePr/>
          <p:nvPr>
            <p:extLst>
              <p:ext uri="{D42A27DB-BD31-4B8C-83A1-F6EECF244321}">
                <p14:modId xmlns:p14="http://schemas.microsoft.com/office/powerpoint/2010/main" val="3534737095"/>
              </p:ext>
            </p:extLst>
          </p:nvPr>
        </p:nvGraphicFramePr>
        <p:xfrm>
          <a:off x="628650" y="1626138"/>
          <a:ext cx="7895522" cy="1295408"/>
        </p:xfrm>
        <a:graphic>
          <a:graphicData uri="http://schemas.openxmlformats.org/drawingml/2006/table">
            <a:tbl>
              <a:tblPr>
                <a:noFill/>
                <a:tableStyleId>{CC3F3C2C-9FC3-401E-9940-AD81E315A4B3}</a:tableStyleId>
              </a:tblPr>
              <a:tblGrid>
                <a:gridCol w="1298768">
                  <a:extLst>
                    <a:ext uri="{9D8B030D-6E8A-4147-A177-3AD203B41FA5}">
                      <a16:colId xmlns:a16="http://schemas.microsoft.com/office/drawing/2014/main" val="20000"/>
                    </a:ext>
                  </a:extLst>
                </a:gridCol>
                <a:gridCol w="1140367">
                  <a:extLst>
                    <a:ext uri="{9D8B030D-6E8A-4147-A177-3AD203B41FA5}">
                      <a16:colId xmlns:a16="http://schemas.microsoft.com/office/drawing/2014/main" val="20001"/>
                    </a:ext>
                  </a:extLst>
                </a:gridCol>
                <a:gridCol w="1235412">
                  <a:extLst>
                    <a:ext uri="{9D8B030D-6E8A-4147-A177-3AD203B41FA5}">
                      <a16:colId xmlns:a16="http://schemas.microsoft.com/office/drawing/2014/main" val="20002"/>
                    </a:ext>
                  </a:extLst>
                </a:gridCol>
                <a:gridCol w="886965">
                  <a:extLst>
                    <a:ext uri="{9D8B030D-6E8A-4147-A177-3AD203B41FA5}">
                      <a16:colId xmlns:a16="http://schemas.microsoft.com/office/drawing/2014/main" val="20003"/>
                    </a:ext>
                  </a:extLst>
                </a:gridCol>
                <a:gridCol w="1718484">
                  <a:extLst>
                    <a:ext uri="{9D8B030D-6E8A-4147-A177-3AD203B41FA5}">
                      <a16:colId xmlns:a16="http://schemas.microsoft.com/office/drawing/2014/main" val="20004"/>
                    </a:ext>
                  </a:extLst>
                </a:gridCol>
                <a:gridCol w="649383">
                  <a:extLst>
                    <a:ext uri="{9D8B030D-6E8A-4147-A177-3AD203B41FA5}">
                      <a16:colId xmlns:a16="http://schemas.microsoft.com/office/drawing/2014/main" val="20005"/>
                    </a:ext>
                  </a:extLst>
                </a:gridCol>
                <a:gridCol w="966143">
                  <a:extLst>
                    <a:ext uri="{9D8B030D-6E8A-4147-A177-3AD203B41FA5}">
                      <a16:colId xmlns:a16="http://schemas.microsoft.com/office/drawing/2014/main" val="20006"/>
                    </a:ext>
                  </a:extLst>
                </a:gridCol>
              </a:tblGrid>
              <a:tr h="309883">
                <a:tc gridSpan="7">
                  <a:txBody>
                    <a:bodyPr/>
                    <a:lstStyle/>
                    <a:p>
                      <a:pPr marL="0" lvl="0" indent="0" algn="l" rtl="0">
                        <a:spcBef>
                          <a:spcPts val="0"/>
                        </a:spcBef>
                        <a:spcAft>
                          <a:spcPts val="0"/>
                        </a:spcAft>
                        <a:buNone/>
                      </a:pPr>
                      <a:r>
                        <a:rPr lang="en" sz="1200" b="1" dirty="0">
                          <a:latin typeface="Times New Roman"/>
                          <a:ea typeface="Times New Roman"/>
                          <a:cs typeface="Times New Roman"/>
                          <a:sym typeface="Times New Roman"/>
                        </a:rPr>
                        <a:t>Focus Area: Teaching and Learning </a:t>
                      </a:r>
                      <a:endParaRPr sz="1200" dirty="0">
                        <a:latin typeface="Times New Roman"/>
                        <a:ea typeface="Times New Roman"/>
                        <a:cs typeface="Times New Roman"/>
                        <a:sym typeface="Times New Roman"/>
                      </a:endParaRPr>
                    </a:p>
                  </a:txBody>
                  <a:tcPr marL="63500" marR="63500" marT="63500" marB="63500">
                    <a:solidFill>
                      <a:srgbClr val="FCE5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2765">
                <a:tc gridSpan="7">
                  <a:txBody>
                    <a:bodyPr/>
                    <a:lstStyle/>
                    <a:p>
                      <a:pPr marL="0" lvl="0" indent="0" algn="l" rtl="0">
                        <a:spcBef>
                          <a:spcPts val="0"/>
                        </a:spcBef>
                        <a:spcAft>
                          <a:spcPts val="0"/>
                        </a:spcAft>
                        <a:buNone/>
                      </a:pPr>
                      <a:r>
                        <a:rPr lang="en" sz="1200" b="1" dirty="0">
                          <a:latin typeface="Times New Roman"/>
                          <a:ea typeface="Times New Roman"/>
                          <a:cs typeface="Times New Roman"/>
                          <a:sym typeface="Times New Roman"/>
                        </a:rPr>
                        <a:t>Goal 1: Goodwin University Magnet School System will provide rigorous high quality instructional opportunities for all scholars and staff while supporting their social and emotional well-being.</a:t>
                      </a:r>
                      <a:endParaRPr sz="1200" b="1" dirty="0">
                        <a:latin typeface="Times New Roman"/>
                        <a:ea typeface="Times New Roman"/>
                        <a:cs typeface="Times New Roman"/>
                        <a:sym typeface="Times New Roman"/>
                      </a:endParaRP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9883">
                <a:tc gridSpan="7">
                  <a:txBody>
                    <a:bodyPr/>
                    <a:lstStyle/>
                    <a:p>
                      <a:pPr marL="0" lvl="0" indent="0" algn="l" rtl="0">
                        <a:spcBef>
                          <a:spcPts val="0"/>
                        </a:spcBef>
                        <a:spcAft>
                          <a:spcPts val="0"/>
                        </a:spcAft>
                        <a:buNone/>
                      </a:pPr>
                      <a:r>
                        <a:rPr lang="en" sz="1200" b="1" dirty="0">
                          <a:latin typeface="Times New Roman"/>
                          <a:ea typeface="Times New Roman"/>
                          <a:cs typeface="Times New Roman"/>
                          <a:sym typeface="Times New Roman"/>
                        </a:rPr>
                        <a:t>Goal 2: Goodwin University Magnet School System will continue to foster innovation and creativity in its scholars, families, and staff.</a:t>
                      </a:r>
                      <a:endParaRPr sz="1200" b="1" dirty="0">
                        <a:latin typeface="Times New Roman"/>
                        <a:ea typeface="Times New Roman"/>
                        <a:cs typeface="Times New Roman"/>
                        <a:sym typeface="Times New Roman"/>
                      </a:endParaRP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234" name="Google Shape;234;p36"/>
          <p:cNvGraphicFramePr/>
          <p:nvPr>
            <p:extLst>
              <p:ext uri="{D42A27DB-BD31-4B8C-83A1-F6EECF244321}">
                <p14:modId xmlns:p14="http://schemas.microsoft.com/office/powerpoint/2010/main" val="1906419944"/>
              </p:ext>
            </p:extLst>
          </p:nvPr>
        </p:nvGraphicFramePr>
        <p:xfrm>
          <a:off x="628650" y="2710079"/>
          <a:ext cx="7895526" cy="823611"/>
        </p:xfrm>
        <a:graphic>
          <a:graphicData uri="http://schemas.openxmlformats.org/drawingml/2006/table">
            <a:tbl>
              <a:tblPr>
                <a:noFill/>
                <a:tableStyleId>{CC3F3C2C-9FC3-401E-9940-AD81E315A4B3}</a:tableStyleId>
              </a:tblPr>
              <a:tblGrid>
                <a:gridCol w="1235424">
                  <a:extLst>
                    <a:ext uri="{9D8B030D-6E8A-4147-A177-3AD203B41FA5}">
                      <a16:colId xmlns:a16="http://schemas.microsoft.com/office/drawing/2014/main" val="20000"/>
                    </a:ext>
                  </a:extLst>
                </a:gridCol>
                <a:gridCol w="1077020">
                  <a:extLst>
                    <a:ext uri="{9D8B030D-6E8A-4147-A177-3AD203B41FA5}">
                      <a16:colId xmlns:a16="http://schemas.microsoft.com/office/drawing/2014/main" val="20001"/>
                    </a:ext>
                  </a:extLst>
                </a:gridCol>
                <a:gridCol w="1077020">
                  <a:extLst>
                    <a:ext uri="{9D8B030D-6E8A-4147-A177-3AD203B41FA5}">
                      <a16:colId xmlns:a16="http://schemas.microsoft.com/office/drawing/2014/main" val="20002"/>
                    </a:ext>
                  </a:extLst>
                </a:gridCol>
                <a:gridCol w="1077020">
                  <a:extLst>
                    <a:ext uri="{9D8B030D-6E8A-4147-A177-3AD203B41FA5}">
                      <a16:colId xmlns:a16="http://schemas.microsoft.com/office/drawing/2014/main" val="20003"/>
                    </a:ext>
                  </a:extLst>
                </a:gridCol>
                <a:gridCol w="1077020">
                  <a:extLst>
                    <a:ext uri="{9D8B030D-6E8A-4147-A177-3AD203B41FA5}">
                      <a16:colId xmlns:a16="http://schemas.microsoft.com/office/drawing/2014/main" val="20004"/>
                    </a:ext>
                  </a:extLst>
                </a:gridCol>
                <a:gridCol w="1077020">
                  <a:extLst>
                    <a:ext uri="{9D8B030D-6E8A-4147-A177-3AD203B41FA5}">
                      <a16:colId xmlns:a16="http://schemas.microsoft.com/office/drawing/2014/main" val="20005"/>
                    </a:ext>
                  </a:extLst>
                </a:gridCol>
                <a:gridCol w="1275002">
                  <a:extLst>
                    <a:ext uri="{9D8B030D-6E8A-4147-A177-3AD203B41FA5}">
                      <a16:colId xmlns:a16="http://schemas.microsoft.com/office/drawing/2014/main" val="20006"/>
                    </a:ext>
                  </a:extLst>
                </a:gridCol>
              </a:tblGrid>
              <a:tr h="317976">
                <a:tc gridSpan="7">
                  <a:txBody>
                    <a:bodyPr/>
                    <a:lstStyle/>
                    <a:p>
                      <a:pPr marL="0" lvl="0" indent="0" algn="l" rtl="0">
                        <a:spcBef>
                          <a:spcPts val="0"/>
                        </a:spcBef>
                        <a:spcAft>
                          <a:spcPts val="0"/>
                        </a:spcAft>
                        <a:buNone/>
                      </a:pPr>
                      <a:r>
                        <a:rPr lang="en" sz="1200" b="1" dirty="0">
                          <a:latin typeface="Times New Roman"/>
                          <a:ea typeface="Times New Roman"/>
                          <a:cs typeface="Times New Roman"/>
                          <a:sym typeface="Times New Roman"/>
                        </a:rPr>
                        <a:t>Focus Area: Partnerships</a:t>
                      </a:r>
                      <a:endParaRPr sz="1200" dirty="0">
                        <a:latin typeface="Times New Roman"/>
                        <a:ea typeface="Times New Roman"/>
                        <a:cs typeface="Times New Roman"/>
                        <a:sym typeface="Times New Roman"/>
                      </a:endParaRPr>
                    </a:p>
                  </a:txBody>
                  <a:tcPr marL="63500" marR="63500" marT="63500" marB="63500">
                    <a:solidFill>
                      <a:srgbClr val="D9EAD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5635">
                <a:tc gridSpan="7">
                  <a:txBody>
                    <a:bodyPr/>
                    <a:lstStyle/>
                    <a:p>
                      <a:pPr marL="0" lvl="0" indent="0" algn="l" rtl="0">
                        <a:spcBef>
                          <a:spcPts val="0"/>
                        </a:spcBef>
                        <a:spcAft>
                          <a:spcPts val="0"/>
                        </a:spcAft>
                        <a:buNone/>
                      </a:pPr>
                      <a:r>
                        <a:rPr lang="en" sz="1200" b="1" dirty="0">
                          <a:latin typeface="Times New Roman"/>
                          <a:ea typeface="Times New Roman"/>
                          <a:cs typeface="Times New Roman"/>
                          <a:sym typeface="Times New Roman"/>
                        </a:rPr>
                        <a:t>Goal: The Goodwin University Magnet School System will develop strategies to promote enrollment of scholars and will develop partnerships with the community and businesses to extend learning for all.  </a:t>
                      </a:r>
                      <a:endParaRPr sz="1200" b="1" dirty="0">
                        <a:latin typeface="Times New Roman"/>
                        <a:ea typeface="Times New Roman"/>
                        <a:cs typeface="Times New Roman"/>
                        <a:sym typeface="Times New Roman"/>
                      </a:endParaRP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235" name="Google Shape;235;p36"/>
          <p:cNvGraphicFramePr/>
          <p:nvPr>
            <p:extLst>
              <p:ext uri="{D42A27DB-BD31-4B8C-83A1-F6EECF244321}">
                <p14:modId xmlns:p14="http://schemas.microsoft.com/office/powerpoint/2010/main" val="2208964746"/>
              </p:ext>
            </p:extLst>
          </p:nvPr>
        </p:nvGraphicFramePr>
        <p:xfrm>
          <a:off x="628645" y="3527974"/>
          <a:ext cx="7895527" cy="817880"/>
        </p:xfrm>
        <a:graphic>
          <a:graphicData uri="http://schemas.openxmlformats.org/drawingml/2006/table">
            <a:tbl>
              <a:tblPr>
                <a:noFill/>
                <a:tableStyleId>{CC3F3C2C-9FC3-401E-9940-AD81E315A4B3}</a:tableStyleId>
              </a:tblPr>
              <a:tblGrid>
                <a:gridCol w="1229963">
                  <a:extLst>
                    <a:ext uri="{9D8B030D-6E8A-4147-A177-3AD203B41FA5}">
                      <a16:colId xmlns:a16="http://schemas.microsoft.com/office/drawing/2014/main" val="20000"/>
                    </a:ext>
                  </a:extLst>
                </a:gridCol>
                <a:gridCol w="1079187">
                  <a:extLst>
                    <a:ext uri="{9D8B030D-6E8A-4147-A177-3AD203B41FA5}">
                      <a16:colId xmlns:a16="http://schemas.microsoft.com/office/drawing/2014/main" val="20001"/>
                    </a:ext>
                  </a:extLst>
                </a:gridCol>
                <a:gridCol w="1079187">
                  <a:extLst>
                    <a:ext uri="{9D8B030D-6E8A-4147-A177-3AD203B41FA5}">
                      <a16:colId xmlns:a16="http://schemas.microsoft.com/office/drawing/2014/main" val="20002"/>
                    </a:ext>
                  </a:extLst>
                </a:gridCol>
                <a:gridCol w="1079187">
                  <a:extLst>
                    <a:ext uri="{9D8B030D-6E8A-4147-A177-3AD203B41FA5}">
                      <a16:colId xmlns:a16="http://schemas.microsoft.com/office/drawing/2014/main" val="20003"/>
                    </a:ext>
                  </a:extLst>
                </a:gridCol>
                <a:gridCol w="1079187">
                  <a:extLst>
                    <a:ext uri="{9D8B030D-6E8A-4147-A177-3AD203B41FA5}">
                      <a16:colId xmlns:a16="http://schemas.microsoft.com/office/drawing/2014/main" val="20004"/>
                    </a:ext>
                  </a:extLst>
                </a:gridCol>
                <a:gridCol w="1079187">
                  <a:extLst>
                    <a:ext uri="{9D8B030D-6E8A-4147-A177-3AD203B41FA5}">
                      <a16:colId xmlns:a16="http://schemas.microsoft.com/office/drawing/2014/main" val="20005"/>
                    </a:ext>
                  </a:extLst>
                </a:gridCol>
                <a:gridCol w="1269629">
                  <a:extLst>
                    <a:ext uri="{9D8B030D-6E8A-4147-A177-3AD203B41FA5}">
                      <a16:colId xmlns:a16="http://schemas.microsoft.com/office/drawing/2014/main" val="20006"/>
                    </a:ext>
                  </a:extLst>
                </a:gridCol>
              </a:tblGrid>
              <a:tr h="322848">
                <a:tc gridSpan="7">
                  <a:txBody>
                    <a:bodyPr/>
                    <a:lstStyle/>
                    <a:p>
                      <a:pPr marL="0" lvl="0" indent="0" algn="l" rtl="0">
                        <a:spcBef>
                          <a:spcPts val="0"/>
                        </a:spcBef>
                        <a:spcAft>
                          <a:spcPts val="0"/>
                        </a:spcAft>
                        <a:buNone/>
                      </a:pPr>
                      <a:r>
                        <a:rPr lang="en" sz="1300" b="1" dirty="0">
                          <a:latin typeface="Times New Roman"/>
                          <a:ea typeface="Times New Roman"/>
                          <a:cs typeface="Times New Roman"/>
                          <a:sym typeface="Times New Roman"/>
                        </a:rPr>
                        <a:t>Focus Area: Resources</a:t>
                      </a:r>
                      <a:endParaRPr sz="1300" dirty="0">
                        <a:latin typeface="Times New Roman"/>
                        <a:ea typeface="Times New Roman"/>
                        <a:cs typeface="Times New Roman"/>
                        <a:sym typeface="Times New Roman"/>
                      </a:endParaRPr>
                    </a:p>
                  </a:txBody>
                  <a:tcPr marL="63500" marR="63500" marT="63500" marB="63500">
                    <a:solidFill>
                      <a:srgbClr val="C9DA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9316">
                <a:tc gridSpan="7">
                  <a:txBody>
                    <a:bodyPr/>
                    <a:lstStyle/>
                    <a:p>
                      <a:pPr marL="0" lvl="0" indent="0" algn="l" rtl="0">
                        <a:spcBef>
                          <a:spcPts val="0"/>
                        </a:spcBef>
                        <a:spcAft>
                          <a:spcPts val="0"/>
                        </a:spcAft>
                        <a:buNone/>
                      </a:pPr>
                      <a:r>
                        <a:rPr lang="en" sz="1200" b="1" dirty="0">
                          <a:latin typeface="Times New Roman"/>
                          <a:ea typeface="Times New Roman"/>
                          <a:cs typeface="Times New Roman"/>
                          <a:sym typeface="Times New Roman"/>
                        </a:rPr>
                        <a:t>Goal: The Goodwin University Magnet School System will appropriately resource all programs and initiatives to meet the needs of scholars, families, and staff while complying with state and federal responsibilities.</a:t>
                      </a:r>
                      <a:endParaRPr sz="1200" b="1" dirty="0">
                        <a:latin typeface="Times New Roman"/>
                        <a:ea typeface="Times New Roman"/>
                        <a:cs typeface="Times New Roman"/>
                        <a:sym typeface="Times New Roman"/>
                      </a:endParaRP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236" name="Google Shape;236;p36"/>
          <p:cNvGraphicFramePr/>
          <p:nvPr>
            <p:extLst>
              <p:ext uri="{D42A27DB-BD31-4B8C-83A1-F6EECF244321}">
                <p14:modId xmlns:p14="http://schemas.microsoft.com/office/powerpoint/2010/main" val="2585124917"/>
              </p:ext>
            </p:extLst>
          </p:nvPr>
        </p:nvGraphicFramePr>
        <p:xfrm>
          <a:off x="628637" y="4321799"/>
          <a:ext cx="7895522" cy="802640"/>
        </p:xfrm>
        <a:graphic>
          <a:graphicData uri="http://schemas.openxmlformats.org/drawingml/2006/table">
            <a:tbl>
              <a:tblPr>
                <a:noFill/>
                <a:tableStyleId>{CC3F3C2C-9FC3-401E-9940-AD81E315A4B3}</a:tableStyleId>
              </a:tblPr>
              <a:tblGrid>
                <a:gridCol w="1186525">
                  <a:extLst>
                    <a:ext uri="{9D8B030D-6E8A-4147-A177-3AD203B41FA5}">
                      <a16:colId xmlns:a16="http://schemas.microsoft.com/office/drawing/2014/main" val="20000"/>
                    </a:ext>
                  </a:extLst>
                </a:gridCol>
                <a:gridCol w="1034410">
                  <a:extLst>
                    <a:ext uri="{9D8B030D-6E8A-4147-A177-3AD203B41FA5}">
                      <a16:colId xmlns:a16="http://schemas.microsoft.com/office/drawing/2014/main" val="20001"/>
                    </a:ext>
                  </a:extLst>
                </a:gridCol>
                <a:gridCol w="1034410">
                  <a:extLst>
                    <a:ext uri="{9D8B030D-6E8A-4147-A177-3AD203B41FA5}">
                      <a16:colId xmlns:a16="http://schemas.microsoft.com/office/drawing/2014/main" val="20002"/>
                    </a:ext>
                  </a:extLst>
                </a:gridCol>
                <a:gridCol w="1034410">
                  <a:extLst>
                    <a:ext uri="{9D8B030D-6E8A-4147-A177-3AD203B41FA5}">
                      <a16:colId xmlns:a16="http://schemas.microsoft.com/office/drawing/2014/main" val="20003"/>
                    </a:ext>
                  </a:extLst>
                </a:gridCol>
                <a:gridCol w="1034410">
                  <a:extLst>
                    <a:ext uri="{9D8B030D-6E8A-4147-A177-3AD203B41FA5}">
                      <a16:colId xmlns:a16="http://schemas.microsoft.com/office/drawing/2014/main" val="20004"/>
                    </a:ext>
                  </a:extLst>
                </a:gridCol>
                <a:gridCol w="1034410">
                  <a:extLst>
                    <a:ext uri="{9D8B030D-6E8A-4147-A177-3AD203B41FA5}">
                      <a16:colId xmlns:a16="http://schemas.microsoft.com/office/drawing/2014/main" val="20005"/>
                    </a:ext>
                  </a:extLst>
                </a:gridCol>
                <a:gridCol w="1536947">
                  <a:extLst>
                    <a:ext uri="{9D8B030D-6E8A-4147-A177-3AD203B41FA5}">
                      <a16:colId xmlns:a16="http://schemas.microsoft.com/office/drawing/2014/main" val="20006"/>
                    </a:ext>
                  </a:extLst>
                </a:gridCol>
              </a:tblGrid>
              <a:tr h="254417">
                <a:tc gridSpan="7">
                  <a:txBody>
                    <a:bodyPr/>
                    <a:lstStyle/>
                    <a:p>
                      <a:pPr marL="0" lvl="0" indent="0" algn="l" rtl="0">
                        <a:spcBef>
                          <a:spcPts val="0"/>
                        </a:spcBef>
                        <a:spcAft>
                          <a:spcPts val="0"/>
                        </a:spcAft>
                        <a:buNone/>
                      </a:pPr>
                      <a:r>
                        <a:rPr lang="en" sz="1200" b="1" dirty="0">
                          <a:latin typeface="Times New Roman"/>
                          <a:ea typeface="Times New Roman"/>
                          <a:cs typeface="Times New Roman"/>
                          <a:sym typeface="Times New Roman"/>
                        </a:rPr>
                        <a:t>Focus Area: Innovation</a:t>
                      </a:r>
                      <a:endParaRPr sz="1200" dirty="0">
                        <a:latin typeface="Times New Roman"/>
                        <a:ea typeface="Times New Roman"/>
                        <a:cs typeface="Times New Roman"/>
                        <a:sym typeface="Times New Roman"/>
                      </a:endParaRPr>
                    </a:p>
                  </a:txBody>
                  <a:tcPr marL="63500" marR="63500" marT="63500" marB="63500">
                    <a:solidFill>
                      <a:srgbClr val="D9D2E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1591">
                <a:tc gridSpan="7">
                  <a:txBody>
                    <a:bodyPr/>
                    <a:lstStyle/>
                    <a:p>
                      <a:pPr marL="0" lvl="0" indent="0" algn="l" rtl="0">
                        <a:spcBef>
                          <a:spcPts val="0"/>
                        </a:spcBef>
                        <a:spcAft>
                          <a:spcPts val="0"/>
                        </a:spcAft>
                        <a:buNone/>
                      </a:pPr>
                      <a:r>
                        <a:rPr lang="en" sz="1200" b="1" dirty="0">
                          <a:latin typeface="Times New Roman"/>
                          <a:ea typeface="Times New Roman"/>
                          <a:cs typeface="Times New Roman"/>
                          <a:sym typeface="Times New Roman"/>
                        </a:rPr>
                        <a:t>Goal: Goodwin University Magnet School System will continue to foster innovation and creativity in meeting the needs of its students, families, and staff.</a:t>
                      </a:r>
                      <a:endParaRPr sz="1200" b="1" dirty="0">
                        <a:latin typeface="Times New Roman"/>
                        <a:ea typeface="Times New Roman"/>
                        <a:cs typeface="Times New Roman"/>
                        <a:sym typeface="Times New Roman"/>
                      </a:endParaRP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37" name="Google Shape;237;p36"/>
          <p:cNvSpPr txBox="1">
            <a:spLocks noGrp="1"/>
          </p:cNvSpPr>
          <p:nvPr>
            <p:ph type="sldNum" idx="12"/>
          </p:nvPr>
        </p:nvSpPr>
        <p:spPr>
          <a:xfrm>
            <a:off x="7040957" y="4841137"/>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14</a:t>
            </a:fld>
            <a:endParaRPr dirty="0"/>
          </a:p>
        </p:txBody>
      </p:sp>
      <p:sp>
        <p:nvSpPr>
          <p:cNvPr id="2" name="Footer Placeholder 1">
            <a:extLst>
              <a:ext uri="{FF2B5EF4-FFF2-40B4-BE49-F238E27FC236}">
                <a16:creationId xmlns:a16="http://schemas.microsoft.com/office/drawing/2014/main" id="{9E3FF295-6659-6877-FE33-3A7079CBD079}"/>
              </a:ext>
            </a:extLst>
          </p:cNvPr>
          <p:cNvSpPr>
            <a:spLocks noGrp="1"/>
          </p:cNvSpPr>
          <p:nvPr>
            <p:ph type="ftr" idx="11"/>
          </p:nvPr>
        </p:nvSpPr>
        <p:spPr/>
        <p:txBody>
          <a:bodyPr/>
          <a:lstStyle/>
          <a:p>
            <a:r>
              <a:rPr lang="en-US"/>
              <a:t>4/20/2023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64A8"/>
                </a:solidFill>
                <a:latin typeface="Calibri"/>
                <a:ea typeface="Calibri"/>
                <a:cs typeface="Calibri"/>
                <a:sym typeface="Calibri"/>
              </a:rPr>
              <a:t>Key Outcomes of Proposed FY 2024 Budget</a:t>
            </a:r>
            <a:endParaRPr sz="2900" b="1" dirty="0">
              <a:solidFill>
                <a:srgbClr val="0064A8"/>
              </a:solidFill>
              <a:latin typeface="Calibri"/>
              <a:ea typeface="Calibri"/>
              <a:cs typeface="Calibri"/>
              <a:sym typeface="Calibri"/>
            </a:endParaRPr>
          </a:p>
        </p:txBody>
      </p:sp>
      <p:sp>
        <p:nvSpPr>
          <p:cNvPr id="251" name="Google Shape;251;p38"/>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b="1" dirty="0">
                <a:solidFill>
                  <a:srgbClr val="000000"/>
                </a:solidFill>
                <a:latin typeface="Calibri"/>
                <a:ea typeface="Calibri"/>
                <a:cs typeface="Calibri"/>
                <a:sym typeface="Calibri"/>
              </a:rPr>
              <a:t>Focus Area: Engagement</a:t>
            </a:r>
            <a:endParaRPr b="1" dirty="0">
              <a:solidFill>
                <a:srgbClr val="000000"/>
              </a:solidFill>
              <a:latin typeface="Calibri"/>
              <a:ea typeface="Calibri"/>
              <a:cs typeface="Calibri"/>
              <a:sym typeface="Calibri"/>
            </a:endParaRPr>
          </a:p>
          <a:p>
            <a:pPr>
              <a:lnSpc>
                <a:spcPct val="100000"/>
              </a:lnSpc>
              <a:buClr>
                <a:srgbClr val="000000"/>
              </a:buClr>
            </a:pPr>
            <a:r>
              <a:rPr lang="en" b="1" dirty="0">
                <a:solidFill>
                  <a:srgbClr val="000000"/>
                </a:solidFill>
                <a:latin typeface="Calibri"/>
                <a:ea typeface="Calibri"/>
                <a:cs typeface="Calibri"/>
                <a:sym typeface="Calibri"/>
              </a:rPr>
              <a:t>Website Redesign </a:t>
            </a:r>
          </a:p>
          <a:p>
            <a:pPr>
              <a:lnSpc>
                <a:spcPct val="100000"/>
              </a:lnSpc>
              <a:buClr>
                <a:srgbClr val="000000"/>
              </a:buClr>
            </a:pPr>
            <a:r>
              <a:rPr lang="en" b="1" dirty="0">
                <a:solidFill>
                  <a:srgbClr val="000000"/>
                </a:solidFill>
                <a:latin typeface="Calibri"/>
                <a:ea typeface="Calibri"/>
                <a:cs typeface="Calibri"/>
                <a:sym typeface="Calibri"/>
              </a:rPr>
              <a:t>Stream-lined Methods of Communication to Families</a:t>
            </a:r>
          </a:p>
          <a:p>
            <a:pPr>
              <a:lnSpc>
                <a:spcPct val="100000"/>
              </a:lnSpc>
              <a:buClr>
                <a:srgbClr val="000000"/>
              </a:buClr>
            </a:pPr>
            <a:r>
              <a:rPr lang="en" b="1" dirty="0">
                <a:solidFill>
                  <a:srgbClr val="000000"/>
                </a:solidFill>
                <a:latin typeface="Calibri"/>
                <a:ea typeface="Calibri"/>
                <a:cs typeface="Calibri"/>
                <a:sym typeface="Calibri"/>
              </a:rPr>
              <a:t>Additional Activities </a:t>
            </a:r>
          </a:p>
          <a:p>
            <a:pPr>
              <a:lnSpc>
                <a:spcPct val="100000"/>
              </a:lnSpc>
              <a:buClr>
                <a:srgbClr val="000000"/>
              </a:buClr>
            </a:pPr>
            <a:r>
              <a:rPr lang="en" b="1" dirty="0">
                <a:solidFill>
                  <a:srgbClr val="000000"/>
                </a:solidFill>
                <a:latin typeface="Calibri"/>
                <a:ea typeface="Calibri"/>
                <a:cs typeface="Calibri"/>
                <a:sym typeface="Calibri"/>
              </a:rPr>
              <a:t>New Marketing Opportunities</a:t>
            </a:r>
          </a:p>
          <a:p>
            <a:pPr>
              <a:lnSpc>
                <a:spcPct val="100000"/>
              </a:lnSpc>
              <a:buClr>
                <a:srgbClr val="000000"/>
              </a:buClr>
            </a:pPr>
            <a:endParaRPr b="1" dirty="0">
              <a:solidFill>
                <a:srgbClr val="000000"/>
              </a:solidFill>
              <a:latin typeface="Calibri"/>
              <a:ea typeface="Calibri"/>
              <a:cs typeface="Calibri"/>
              <a:sym typeface="Calibri"/>
            </a:endParaRPr>
          </a:p>
          <a:p>
            <a:pPr marL="0" lvl="0" indent="0" algn="l" rtl="0">
              <a:spcBef>
                <a:spcPts val="0"/>
              </a:spcBef>
              <a:spcAft>
                <a:spcPts val="1200"/>
              </a:spcAft>
              <a:buNone/>
            </a:pPr>
            <a:endParaRPr dirty="0">
              <a:solidFill>
                <a:schemeClr val="dk1"/>
              </a:solidFill>
              <a:latin typeface="Calibri"/>
              <a:ea typeface="Calibri"/>
              <a:cs typeface="Calibri"/>
              <a:sym typeface="Calibri"/>
            </a:endParaRPr>
          </a:p>
        </p:txBody>
      </p:sp>
      <p:sp>
        <p:nvSpPr>
          <p:cNvPr id="253" name="Google Shape;253;p3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252" name="Google Shape;252;p38"/>
          <p:cNvPicPr preferRelativeResize="0"/>
          <p:nvPr/>
        </p:nvPicPr>
        <p:blipFill>
          <a:blip r:embed="rId3">
            <a:alphaModFix/>
          </a:blip>
          <a:stretch>
            <a:fillRect/>
          </a:stretch>
        </p:blipFill>
        <p:spPr>
          <a:xfrm>
            <a:off x="5703675" y="3694750"/>
            <a:ext cx="3128625" cy="1263175"/>
          </a:xfrm>
          <a:prstGeom prst="rect">
            <a:avLst/>
          </a:prstGeom>
          <a:noFill/>
          <a:ln>
            <a:noFill/>
          </a:ln>
        </p:spPr>
      </p:pic>
    </p:spTree>
    <p:extLst>
      <p:ext uri="{BB962C8B-B14F-4D97-AF65-F5344CB8AC3E}">
        <p14:creationId xmlns:p14="http://schemas.microsoft.com/office/powerpoint/2010/main" val="38227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64A8"/>
                </a:solidFill>
                <a:latin typeface="Calibri"/>
                <a:ea typeface="Calibri"/>
                <a:cs typeface="Calibri"/>
                <a:sym typeface="Calibri"/>
              </a:rPr>
              <a:t>Key Outcomes of Proposed FY 2024 Budget</a:t>
            </a:r>
            <a:endParaRPr sz="2900" b="1" dirty="0">
              <a:solidFill>
                <a:srgbClr val="0064A8"/>
              </a:solidFill>
              <a:latin typeface="Calibri"/>
              <a:ea typeface="Calibri"/>
              <a:cs typeface="Calibri"/>
              <a:sym typeface="Calibri"/>
            </a:endParaRPr>
          </a:p>
        </p:txBody>
      </p:sp>
      <p:sp>
        <p:nvSpPr>
          <p:cNvPr id="251" name="Google Shape;251;p38"/>
          <p:cNvSpPr txBox="1">
            <a:spLocks noGrp="1"/>
          </p:cNvSpPr>
          <p:nvPr>
            <p:ph type="body" idx="1"/>
          </p:nvPr>
        </p:nvSpPr>
        <p:spPr>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en" b="1" dirty="0">
                <a:solidFill>
                  <a:srgbClr val="000000"/>
                </a:solidFill>
                <a:latin typeface="Calibri"/>
                <a:ea typeface="Calibri"/>
                <a:cs typeface="Calibri"/>
                <a:sym typeface="Calibri"/>
              </a:rPr>
              <a:t>Focus Area: Teaching and Learning</a:t>
            </a:r>
            <a:endParaRPr b="1" dirty="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b="1" dirty="0">
              <a:solidFill>
                <a:srgbClr val="000000"/>
              </a:solidFill>
              <a:latin typeface="Calibri"/>
              <a:ea typeface="Calibri"/>
              <a:cs typeface="Calibri"/>
              <a:sym typeface="Calibri"/>
            </a:endParaRPr>
          </a:p>
          <a:p>
            <a:pPr>
              <a:lnSpc>
                <a:spcPct val="100000"/>
              </a:lnSpc>
              <a:buClr>
                <a:srgbClr val="000000"/>
              </a:buClr>
            </a:pPr>
            <a:r>
              <a:rPr lang="en" b="1" dirty="0">
                <a:solidFill>
                  <a:srgbClr val="000000"/>
                </a:solidFill>
                <a:latin typeface="Calibri"/>
                <a:ea typeface="Calibri"/>
                <a:cs typeface="Calibri"/>
                <a:sym typeface="Calibri"/>
              </a:rPr>
              <a:t>Curriculum Consultants </a:t>
            </a:r>
            <a:endParaRPr b="1" dirty="0">
              <a:solidFill>
                <a:srgbClr val="000000"/>
              </a:solidFill>
              <a:latin typeface="Calibri"/>
              <a:ea typeface="Calibri"/>
              <a:cs typeface="Calibri"/>
              <a:sym typeface="Calibri"/>
            </a:endParaRPr>
          </a:p>
          <a:p>
            <a:pPr marL="857250" lvl="1" indent="-285750">
              <a:buClr>
                <a:srgbClr val="000000"/>
              </a:buClr>
              <a:buSzPts val="1800"/>
            </a:pPr>
            <a:r>
              <a:rPr lang="en" sz="1800" dirty="0">
                <a:solidFill>
                  <a:srgbClr val="000000"/>
                </a:solidFill>
                <a:latin typeface="Calibri"/>
                <a:ea typeface="Calibri"/>
                <a:cs typeface="Calibri"/>
                <a:sym typeface="Calibri"/>
              </a:rPr>
              <a:t>Math Consultants</a:t>
            </a:r>
            <a:endParaRPr sz="1800" dirty="0">
              <a:solidFill>
                <a:srgbClr val="000000"/>
              </a:solidFill>
              <a:latin typeface="Calibri"/>
              <a:ea typeface="Calibri"/>
              <a:cs typeface="Calibri"/>
              <a:sym typeface="Calibri"/>
            </a:endParaRPr>
          </a:p>
          <a:p>
            <a:pPr marL="1314450" lvl="2" indent="-285750">
              <a:buClr>
                <a:srgbClr val="000000"/>
              </a:buClr>
              <a:buSzPts val="1800"/>
            </a:pPr>
            <a:r>
              <a:rPr lang="en" sz="1800" dirty="0">
                <a:solidFill>
                  <a:srgbClr val="000000"/>
                </a:solidFill>
                <a:latin typeface="Calibri"/>
                <a:ea typeface="Calibri"/>
                <a:cs typeface="Calibri"/>
                <a:sym typeface="Calibri"/>
              </a:rPr>
              <a:t>Elementary and Secondary Level</a:t>
            </a:r>
            <a:endParaRPr sz="1800" dirty="0">
              <a:solidFill>
                <a:srgbClr val="000000"/>
              </a:solidFill>
              <a:latin typeface="Calibri"/>
              <a:ea typeface="Calibri"/>
              <a:cs typeface="Calibri"/>
              <a:sym typeface="Calibri"/>
            </a:endParaRPr>
          </a:p>
          <a:p>
            <a:pPr marL="857250" lvl="1" indent="-285750">
              <a:buClr>
                <a:srgbClr val="000000"/>
              </a:buClr>
              <a:buSzPts val="1800"/>
            </a:pPr>
            <a:r>
              <a:rPr lang="en" sz="1800" dirty="0">
                <a:solidFill>
                  <a:srgbClr val="000000"/>
                </a:solidFill>
                <a:latin typeface="Calibri"/>
                <a:ea typeface="Calibri"/>
                <a:cs typeface="Calibri"/>
                <a:sym typeface="Calibri"/>
              </a:rPr>
              <a:t>English Language Arts Consultants</a:t>
            </a:r>
            <a:endParaRPr sz="1800" dirty="0">
              <a:solidFill>
                <a:srgbClr val="000000"/>
              </a:solidFill>
              <a:latin typeface="Calibri"/>
              <a:ea typeface="Calibri"/>
              <a:cs typeface="Calibri"/>
              <a:sym typeface="Calibri"/>
            </a:endParaRPr>
          </a:p>
          <a:p>
            <a:pPr marL="1314450" lvl="2" indent="-285750">
              <a:buClr>
                <a:srgbClr val="000000"/>
              </a:buClr>
              <a:buSzPts val="1800"/>
            </a:pPr>
            <a:r>
              <a:rPr lang="en" sz="1800" dirty="0">
                <a:solidFill>
                  <a:schemeClr val="dk1"/>
                </a:solidFill>
                <a:latin typeface="Calibri"/>
                <a:ea typeface="Calibri"/>
                <a:cs typeface="Calibri"/>
                <a:sym typeface="Calibri"/>
              </a:rPr>
              <a:t>Elementary Level</a:t>
            </a:r>
            <a:endParaRPr sz="1800" dirty="0">
              <a:solidFill>
                <a:srgbClr val="000000"/>
              </a:solidFill>
              <a:latin typeface="Calibri"/>
              <a:ea typeface="Calibri"/>
              <a:cs typeface="Calibri"/>
              <a:sym typeface="Calibri"/>
            </a:endParaRPr>
          </a:p>
          <a:p>
            <a:pPr marL="857250" lvl="1" indent="-285750">
              <a:buClr>
                <a:srgbClr val="000000"/>
              </a:buClr>
              <a:buSzPts val="1800"/>
            </a:pPr>
            <a:r>
              <a:rPr lang="en" sz="1800" dirty="0">
                <a:solidFill>
                  <a:srgbClr val="000000"/>
                </a:solidFill>
                <a:latin typeface="Calibri"/>
                <a:ea typeface="Calibri"/>
                <a:cs typeface="Calibri"/>
                <a:sym typeface="Calibri"/>
              </a:rPr>
              <a:t>Health and Physical Education </a:t>
            </a:r>
            <a:endParaRPr sz="1800" dirty="0">
              <a:solidFill>
                <a:srgbClr val="000000"/>
              </a:solidFill>
              <a:latin typeface="Calibri"/>
              <a:ea typeface="Calibri"/>
              <a:cs typeface="Calibri"/>
              <a:sym typeface="Calibri"/>
            </a:endParaRPr>
          </a:p>
          <a:p>
            <a:pPr marL="1314450" lvl="2" indent="-285750">
              <a:buClr>
                <a:srgbClr val="000000"/>
              </a:buClr>
              <a:buSzPts val="1800"/>
            </a:pPr>
            <a:r>
              <a:rPr lang="en" sz="1800" dirty="0">
                <a:solidFill>
                  <a:schemeClr val="dk1"/>
                </a:solidFill>
                <a:latin typeface="Calibri"/>
                <a:ea typeface="Calibri"/>
                <a:cs typeface="Calibri"/>
                <a:sym typeface="Calibri"/>
              </a:rPr>
              <a:t>Elementary and Secondary Level</a:t>
            </a:r>
            <a:endParaRPr sz="1800" dirty="0">
              <a:solidFill>
                <a:srgbClr val="000000"/>
              </a:solidFill>
              <a:latin typeface="Calibri"/>
              <a:ea typeface="Calibri"/>
              <a:cs typeface="Calibri"/>
              <a:sym typeface="Calibri"/>
            </a:endParaRPr>
          </a:p>
          <a:p>
            <a:pPr marL="857250" lvl="1" indent="-285750">
              <a:buClr>
                <a:srgbClr val="000000"/>
              </a:buClr>
              <a:buSzPts val="1800"/>
            </a:pPr>
            <a:r>
              <a:rPr lang="en" sz="1800" dirty="0">
                <a:solidFill>
                  <a:srgbClr val="000000"/>
                </a:solidFill>
                <a:latin typeface="Calibri"/>
                <a:ea typeface="Calibri"/>
                <a:cs typeface="Calibri"/>
                <a:sym typeface="Calibri"/>
              </a:rPr>
              <a:t>Great Schools Partnerships</a:t>
            </a:r>
            <a:endParaRPr sz="1800" dirty="0">
              <a:solidFill>
                <a:srgbClr val="000000"/>
              </a:solidFill>
              <a:latin typeface="Calibri"/>
              <a:ea typeface="Calibri"/>
              <a:cs typeface="Calibri"/>
              <a:sym typeface="Calibri"/>
            </a:endParaRPr>
          </a:p>
          <a:p>
            <a:pPr marL="1314450" lvl="2" indent="-285750">
              <a:buClr>
                <a:srgbClr val="000000"/>
              </a:buClr>
              <a:buSzPts val="1800"/>
            </a:pPr>
            <a:r>
              <a:rPr lang="en" sz="1800" dirty="0">
                <a:solidFill>
                  <a:schemeClr val="dk1"/>
                </a:solidFill>
                <a:latin typeface="Calibri"/>
                <a:ea typeface="Calibri"/>
                <a:cs typeface="Calibri"/>
                <a:sym typeface="Calibri"/>
              </a:rPr>
              <a:t>Elementary and Secondary Level</a:t>
            </a:r>
            <a:endParaRPr sz="180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b="1" dirty="0">
              <a:solidFill>
                <a:srgbClr val="000000"/>
              </a:solidFill>
              <a:latin typeface="Calibri"/>
              <a:ea typeface="Calibri"/>
              <a:cs typeface="Calibri"/>
              <a:sym typeface="Calibri"/>
            </a:endParaRPr>
          </a:p>
          <a:p>
            <a:pPr marL="0" lvl="0" indent="0" algn="l" rtl="0">
              <a:spcBef>
                <a:spcPts val="0"/>
              </a:spcBef>
              <a:spcAft>
                <a:spcPts val="1200"/>
              </a:spcAft>
              <a:buNone/>
            </a:pPr>
            <a:endParaRPr dirty="0">
              <a:solidFill>
                <a:schemeClr val="dk1"/>
              </a:solidFill>
              <a:latin typeface="Calibri"/>
              <a:ea typeface="Calibri"/>
              <a:cs typeface="Calibri"/>
              <a:sym typeface="Calibri"/>
            </a:endParaRPr>
          </a:p>
        </p:txBody>
      </p:sp>
      <p:sp>
        <p:nvSpPr>
          <p:cNvPr id="253" name="Google Shape;253;p3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252" name="Google Shape;252;p38"/>
          <p:cNvPicPr preferRelativeResize="0"/>
          <p:nvPr/>
        </p:nvPicPr>
        <p:blipFill>
          <a:blip r:embed="rId3">
            <a:alphaModFix/>
          </a:blip>
          <a:stretch>
            <a:fillRect/>
          </a:stretch>
        </p:blipFill>
        <p:spPr>
          <a:xfrm>
            <a:off x="5703675" y="3694750"/>
            <a:ext cx="3128625" cy="1263175"/>
          </a:xfrm>
          <a:prstGeom prst="rect">
            <a:avLst/>
          </a:prstGeom>
          <a:noFill/>
          <a:ln>
            <a:noFill/>
          </a:ln>
        </p:spPr>
      </p:pic>
    </p:spTree>
    <p:extLst>
      <p:ext uri="{BB962C8B-B14F-4D97-AF65-F5344CB8AC3E}">
        <p14:creationId xmlns:p14="http://schemas.microsoft.com/office/powerpoint/2010/main" val="175664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64A8"/>
                </a:solidFill>
                <a:latin typeface="Calibri"/>
                <a:ea typeface="Calibri"/>
                <a:cs typeface="Calibri"/>
                <a:sym typeface="Calibri"/>
              </a:rPr>
              <a:t>Key Outcomes of Proposed FY 2024 Budget</a:t>
            </a:r>
            <a:endParaRPr sz="2900" b="1" dirty="0">
              <a:solidFill>
                <a:srgbClr val="0064A8"/>
              </a:solidFill>
              <a:latin typeface="Calibri"/>
              <a:ea typeface="Calibri"/>
              <a:cs typeface="Calibri"/>
              <a:sym typeface="Calibri"/>
            </a:endParaRPr>
          </a:p>
        </p:txBody>
      </p:sp>
      <p:sp>
        <p:nvSpPr>
          <p:cNvPr id="251" name="Google Shape;251;p38"/>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b="1" dirty="0">
                <a:solidFill>
                  <a:srgbClr val="000000"/>
                </a:solidFill>
                <a:latin typeface="Calibri"/>
                <a:ea typeface="Calibri"/>
                <a:cs typeface="Calibri"/>
                <a:sym typeface="Calibri"/>
              </a:rPr>
              <a:t>Focus Area: Teaching and Learning</a:t>
            </a:r>
            <a:endParaRPr b="1" dirty="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b="1" dirty="0">
              <a:solidFill>
                <a:srgbClr val="000000"/>
              </a:solidFill>
              <a:latin typeface="Calibri"/>
              <a:ea typeface="Calibri"/>
              <a:cs typeface="Calibri"/>
              <a:sym typeface="Calibri"/>
            </a:endParaRPr>
          </a:p>
          <a:p>
            <a:pPr>
              <a:lnSpc>
                <a:spcPct val="100000"/>
              </a:lnSpc>
              <a:buClr>
                <a:srgbClr val="000000"/>
              </a:buClr>
            </a:pPr>
            <a:r>
              <a:rPr lang="en" b="1" dirty="0">
                <a:solidFill>
                  <a:srgbClr val="000000"/>
                </a:solidFill>
                <a:latin typeface="Calibri"/>
                <a:ea typeface="Calibri"/>
                <a:cs typeface="Calibri"/>
                <a:sym typeface="Calibri"/>
              </a:rPr>
              <a:t>Curriculum Resources </a:t>
            </a:r>
            <a:endParaRPr b="1" dirty="0">
              <a:solidFill>
                <a:srgbClr val="000000"/>
              </a:solidFill>
              <a:latin typeface="Calibri"/>
              <a:ea typeface="Calibri"/>
              <a:cs typeface="Calibri"/>
              <a:sym typeface="Calibri"/>
            </a:endParaRPr>
          </a:p>
          <a:p>
            <a:pPr marL="857250" lvl="1" indent="-285750">
              <a:buClr>
                <a:srgbClr val="000000"/>
              </a:buClr>
              <a:buSzPts val="1800"/>
            </a:pPr>
            <a:r>
              <a:rPr lang="en" sz="1800" dirty="0">
                <a:solidFill>
                  <a:srgbClr val="000000"/>
                </a:solidFill>
                <a:latin typeface="Calibri"/>
                <a:ea typeface="Calibri"/>
                <a:cs typeface="Calibri"/>
                <a:sym typeface="Calibri"/>
              </a:rPr>
              <a:t>Math Resources</a:t>
            </a:r>
            <a:endParaRPr sz="1800" dirty="0">
              <a:solidFill>
                <a:srgbClr val="000000"/>
              </a:solidFill>
              <a:latin typeface="Calibri"/>
              <a:ea typeface="Calibri"/>
              <a:cs typeface="Calibri"/>
              <a:sym typeface="Calibri"/>
            </a:endParaRPr>
          </a:p>
          <a:p>
            <a:pPr marL="1314450" lvl="2" indent="-285750">
              <a:buClr>
                <a:srgbClr val="000000"/>
              </a:buClr>
              <a:buSzPts val="1800"/>
            </a:pPr>
            <a:r>
              <a:rPr lang="en" sz="1800" dirty="0">
                <a:solidFill>
                  <a:srgbClr val="000000"/>
                </a:solidFill>
                <a:latin typeface="Calibri"/>
                <a:ea typeface="Calibri"/>
                <a:cs typeface="Calibri"/>
                <a:sym typeface="Calibri"/>
              </a:rPr>
              <a:t>Secondary Level – Texts and Online Resources</a:t>
            </a:r>
          </a:p>
          <a:p>
            <a:pPr marL="857250" lvl="1" indent="-285750">
              <a:buClr>
                <a:srgbClr val="000000"/>
              </a:buClr>
              <a:buSzPts val="1800"/>
            </a:pPr>
            <a:r>
              <a:rPr lang="en" sz="1800" dirty="0">
                <a:solidFill>
                  <a:srgbClr val="000000"/>
                </a:solidFill>
                <a:latin typeface="Calibri"/>
                <a:ea typeface="Calibri"/>
                <a:cs typeface="Calibri"/>
                <a:sym typeface="Calibri"/>
              </a:rPr>
              <a:t>Science Resources</a:t>
            </a:r>
          </a:p>
          <a:p>
            <a:pPr marL="1314450" lvl="2" indent="-285750">
              <a:buClr>
                <a:srgbClr val="000000"/>
              </a:buClr>
              <a:buSzPts val="1800"/>
            </a:pPr>
            <a:r>
              <a:rPr lang="en" sz="1800" dirty="0">
                <a:solidFill>
                  <a:srgbClr val="000000"/>
                </a:solidFill>
                <a:latin typeface="Calibri"/>
                <a:ea typeface="Calibri"/>
                <a:cs typeface="Calibri"/>
                <a:sym typeface="Calibri"/>
              </a:rPr>
              <a:t>Secondary Level – Online Resources and Kits</a:t>
            </a:r>
          </a:p>
          <a:p>
            <a:pPr marL="1314450" lvl="2" indent="-285750">
              <a:buClr>
                <a:srgbClr val="000000"/>
              </a:buClr>
              <a:buSzPts val="1800"/>
            </a:pPr>
            <a:endParaRPr sz="1800" dirty="0">
              <a:solidFill>
                <a:srgbClr val="000000"/>
              </a:solidFill>
              <a:latin typeface="Calibri"/>
              <a:ea typeface="Calibri"/>
              <a:cs typeface="Calibri"/>
              <a:sym typeface="Calibri"/>
            </a:endParaRPr>
          </a:p>
          <a:p>
            <a:pPr marL="0" lvl="0" indent="0" algn="l" rtl="0">
              <a:spcBef>
                <a:spcPts val="0"/>
              </a:spcBef>
              <a:spcAft>
                <a:spcPts val="1200"/>
              </a:spcAft>
              <a:buNone/>
            </a:pPr>
            <a:endParaRPr dirty="0">
              <a:solidFill>
                <a:schemeClr val="dk1"/>
              </a:solidFill>
              <a:latin typeface="Calibri"/>
              <a:ea typeface="Calibri"/>
              <a:cs typeface="Calibri"/>
              <a:sym typeface="Calibri"/>
            </a:endParaRPr>
          </a:p>
        </p:txBody>
      </p:sp>
      <p:sp>
        <p:nvSpPr>
          <p:cNvPr id="253" name="Google Shape;253;p3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252" name="Google Shape;252;p38"/>
          <p:cNvPicPr preferRelativeResize="0"/>
          <p:nvPr/>
        </p:nvPicPr>
        <p:blipFill>
          <a:blip r:embed="rId3">
            <a:alphaModFix/>
          </a:blip>
          <a:stretch>
            <a:fillRect/>
          </a:stretch>
        </p:blipFill>
        <p:spPr>
          <a:xfrm>
            <a:off x="5703675" y="3694750"/>
            <a:ext cx="3128625" cy="1263175"/>
          </a:xfrm>
          <a:prstGeom prst="rect">
            <a:avLst/>
          </a:prstGeom>
          <a:noFill/>
          <a:ln>
            <a:noFill/>
          </a:ln>
        </p:spPr>
      </p:pic>
    </p:spTree>
    <p:extLst>
      <p:ext uri="{BB962C8B-B14F-4D97-AF65-F5344CB8AC3E}">
        <p14:creationId xmlns:p14="http://schemas.microsoft.com/office/powerpoint/2010/main" val="379275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64A8"/>
                </a:solidFill>
                <a:latin typeface="Calibri"/>
                <a:ea typeface="Calibri"/>
                <a:cs typeface="Calibri"/>
                <a:sym typeface="Calibri"/>
              </a:rPr>
              <a:t>Key Outcomes of Proposed FY 2024 Budget</a:t>
            </a:r>
            <a:endParaRPr sz="2900" b="1" dirty="0">
              <a:solidFill>
                <a:srgbClr val="0064A8"/>
              </a:solidFill>
              <a:latin typeface="Calibri"/>
              <a:ea typeface="Calibri"/>
              <a:cs typeface="Calibri"/>
              <a:sym typeface="Calibri"/>
            </a:endParaRPr>
          </a:p>
        </p:txBody>
      </p:sp>
      <p:sp>
        <p:nvSpPr>
          <p:cNvPr id="259" name="Google Shape;259;p3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dirty="0">
                <a:solidFill>
                  <a:srgbClr val="000000"/>
                </a:solidFill>
                <a:latin typeface="Calibri"/>
                <a:ea typeface="Calibri"/>
                <a:cs typeface="Calibri"/>
                <a:sym typeface="Calibri"/>
              </a:rPr>
              <a:t>Focus Area: Partnerships</a:t>
            </a:r>
            <a:endParaRPr dirty="0">
              <a:solidFill>
                <a:srgbClr val="000000"/>
              </a:solidFill>
              <a:latin typeface="Calibri"/>
              <a:ea typeface="Calibri"/>
              <a:cs typeface="Calibri"/>
              <a:sym typeface="Calibri"/>
            </a:endParaRPr>
          </a:p>
          <a:p>
            <a:pPr marL="285750" indent="-285750">
              <a:lnSpc>
                <a:spcPct val="100000"/>
              </a:lnSpc>
            </a:pPr>
            <a:r>
              <a:rPr lang="en" dirty="0">
                <a:solidFill>
                  <a:srgbClr val="000000"/>
                </a:solidFill>
                <a:latin typeface="Calibri"/>
                <a:ea typeface="Calibri"/>
                <a:cs typeface="Calibri"/>
                <a:sym typeface="Calibri"/>
              </a:rPr>
              <a:t> </a:t>
            </a:r>
            <a:r>
              <a:rPr lang="en" b="1" dirty="0">
                <a:solidFill>
                  <a:schemeClr val="dk1"/>
                </a:solidFill>
                <a:latin typeface="Calibri"/>
                <a:ea typeface="Calibri"/>
                <a:cs typeface="Calibri"/>
                <a:sym typeface="Calibri"/>
              </a:rPr>
              <a:t>Consulting Services </a:t>
            </a:r>
            <a:endParaRPr b="1" dirty="0">
              <a:solidFill>
                <a:schemeClr val="dk1"/>
              </a:solidFill>
              <a:latin typeface="Calibri"/>
              <a:ea typeface="Calibri"/>
              <a:cs typeface="Calibri"/>
              <a:sym typeface="Calibri"/>
            </a:endParaRPr>
          </a:p>
          <a:p>
            <a:pPr marL="857250" lvl="1" indent="-285750">
              <a:lnSpc>
                <a:spcPct val="90000"/>
              </a:lnSpc>
              <a:buClr>
                <a:schemeClr val="dk1"/>
              </a:buClr>
              <a:buSzPts val="1800"/>
            </a:pPr>
            <a:r>
              <a:rPr lang="en" sz="1800" b="1" dirty="0">
                <a:solidFill>
                  <a:schemeClr val="dk1"/>
                </a:solidFill>
                <a:latin typeface="Calibri"/>
                <a:ea typeface="Calibri"/>
                <a:cs typeface="Calibri"/>
                <a:sym typeface="Calibri"/>
              </a:rPr>
              <a:t>Curriculum and Instruction</a:t>
            </a:r>
          </a:p>
          <a:p>
            <a:pPr marL="857250" lvl="1" indent="-285750">
              <a:lnSpc>
                <a:spcPct val="90000"/>
              </a:lnSpc>
              <a:buClr>
                <a:schemeClr val="dk1"/>
              </a:buClr>
              <a:buSzPts val="1800"/>
            </a:pPr>
            <a:r>
              <a:rPr lang="en" sz="1800" b="1" dirty="0">
                <a:solidFill>
                  <a:schemeClr val="dk1"/>
                </a:solidFill>
                <a:latin typeface="Calibri"/>
                <a:ea typeface="Calibri"/>
                <a:cs typeface="Calibri"/>
                <a:sym typeface="Calibri"/>
              </a:rPr>
              <a:t>Diversity, E</a:t>
            </a:r>
            <a:r>
              <a:rPr lang="en-US" sz="1800" b="1" dirty="0">
                <a:solidFill>
                  <a:schemeClr val="dk1"/>
                </a:solidFill>
                <a:latin typeface="Calibri"/>
                <a:ea typeface="Calibri"/>
                <a:cs typeface="Calibri"/>
                <a:sym typeface="Calibri"/>
              </a:rPr>
              <a:t>q</a:t>
            </a:r>
            <a:r>
              <a:rPr lang="en" sz="1800" b="1" dirty="0">
                <a:solidFill>
                  <a:schemeClr val="dk1"/>
                </a:solidFill>
                <a:latin typeface="Calibri"/>
                <a:ea typeface="Calibri"/>
                <a:cs typeface="Calibri"/>
                <a:sym typeface="Calibri"/>
              </a:rPr>
              <a:t>uity and Inclusion</a:t>
            </a:r>
          </a:p>
          <a:p>
            <a:pPr marL="857250" lvl="1" indent="-285750">
              <a:lnSpc>
                <a:spcPct val="90000"/>
              </a:lnSpc>
              <a:buClr>
                <a:schemeClr val="dk1"/>
              </a:buClr>
              <a:buSzPts val="1800"/>
            </a:pPr>
            <a:r>
              <a:rPr lang="en" sz="1800" b="1" dirty="0">
                <a:solidFill>
                  <a:schemeClr val="dk1"/>
                </a:solidFill>
                <a:latin typeface="Calibri"/>
                <a:ea typeface="Calibri"/>
                <a:cs typeface="Calibri"/>
                <a:sym typeface="Calibri"/>
              </a:rPr>
              <a:t>Social and Emotional </a:t>
            </a:r>
          </a:p>
        </p:txBody>
      </p:sp>
      <p:sp>
        <p:nvSpPr>
          <p:cNvPr id="261" name="Google Shape;261;p3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pic>
        <p:nvPicPr>
          <p:cNvPr id="260" name="Google Shape;260;p39"/>
          <p:cNvPicPr preferRelativeResize="0"/>
          <p:nvPr/>
        </p:nvPicPr>
        <p:blipFill>
          <a:blip r:embed="rId3">
            <a:alphaModFix/>
          </a:blip>
          <a:stretch>
            <a:fillRect/>
          </a:stretch>
        </p:blipFill>
        <p:spPr>
          <a:xfrm>
            <a:off x="5703675" y="3571000"/>
            <a:ext cx="3128625" cy="1263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64A8"/>
                </a:solidFill>
                <a:latin typeface="Calibri"/>
                <a:ea typeface="Calibri"/>
                <a:cs typeface="Calibri"/>
                <a:sym typeface="Calibri"/>
              </a:rPr>
              <a:t>Key Outcomes of Proposed FY 2024 Budget</a:t>
            </a:r>
            <a:endParaRPr sz="2900" b="1" dirty="0">
              <a:solidFill>
                <a:srgbClr val="0064A8"/>
              </a:solidFill>
              <a:latin typeface="Calibri"/>
              <a:ea typeface="Calibri"/>
              <a:cs typeface="Calibri"/>
              <a:sym typeface="Calibri"/>
            </a:endParaRPr>
          </a:p>
        </p:txBody>
      </p:sp>
      <p:sp>
        <p:nvSpPr>
          <p:cNvPr id="267" name="Google Shape;267;p40"/>
          <p:cNvSpPr txBox="1">
            <a:spLocks noGrp="1"/>
          </p:cNvSpPr>
          <p:nvPr>
            <p:ph type="body" idx="1"/>
          </p:nvPr>
        </p:nvSpPr>
        <p:spPr>
          <a:xfrm>
            <a:off x="311700" y="1152475"/>
            <a:ext cx="8520600" cy="3825042"/>
          </a:xfrm>
          <a:prstGeom prst="rect">
            <a:avLst/>
          </a:prstGeom>
        </p:spPr>
        <p:txBody>
          <a:bodyPr spcFirstLastPara="1" wrap="square" lIns="91425" tIns="91425" rIns="91425" bIns="91425" anchor="t" anchorCtr="0">
            <a:normAutofit fontScale="85000" lnSpcReduction="20000"/>
          </a:bodyPr>
          <a:lstStyle/>
          <a:p>
            <a:pPr marL="0" lvl="0" indent="0" algn="l" rtl="0">
              <a:lnSpc>
                <a:spcPct val="100000"/>
              </a:lnSpc>
              <a:spcBef>
                <a:spcPts val="0"/>
              </a:spcBef>
              <a:spcAft>
                <a:spcPts val="0"/>
              </a:spcAft>
              <a:buNone/>
            </a:pPr>
            <a:r>
              <a:rPr lang="en" b="1" dirty="0">
                <a:solidFill>
                  <a:srgbClr val="000000"/>
                </a:solidFill>
                <a:latin typeface="Calibri"/>
                <a:ea typeface="Calibri"/>
                <a:cs typeface="Calibri"/>
                <a:sym typeface="Calibri"/>
              </a:rPr>
              <a:t>Focus Area: Resources</a:t>
            </a:r>
            <a:endParaRPr b="1" dirty="0">
              <a:solidFill>
                <a:srgbClr val="000000"/>
              </a:solidFill>
              <a:latin typeface="Calibri"/>
              <a:ea typeface="Calibri"/>
              <a:cs typeface="Calibri"/>
              <a:sym typeface="Calibri"/>
            </a:endParaRPr>
          </a:p>
          <a:p>
            <a:pPr>
              <a:lnSpc>
                <a:spcPct val="100000"/>
              </a:lnSpc>
              <a:buClr>
                <a:schemeClr val="dk1"/>
              </a:buClr>
            </a:pPr>
            <a:r>
              <a:rPr lang="en" b="1" dirty="0">
                <a:solidFill>
                  <a:schemeClr val="dk1"/>
                </a:solidFill>
                <a:latin typeface="Calibri"/>
                <a:ea typeface="Calibri"/>
                <a:cs typeface="Calibri"/>
                <a:sym typeface="Calibri"/>
              </a:rPr>
              <a:t>Increased Staffing</a:t>
            </a:r>
            <a:endParaRPr sz="1800" dirty="0">
              <a:solidFill>
                <a:schemeClr val="dk1"/>
              </a:solidFill>
              <a:latin typeface="Calibri"/>
              <a:ea typeface="Calibri"/>
              <a:cs typeface="Calibri"/>
              <a:sym typeface="Calibri"/>
            </a:endParaRPr>
          </a:p>
          <a:p>
            <a:pPr marL="857250" lvl="1" indent="-285750">
              <a:buClr>
                <a:schemeClr val="dk1"/>
              </a:buClr>
              <a:buSzPts val="1800"/>
            </a:pPr>
            <a:r>
              <a:rPr lang="en" sz="1800" dirty="0">
                <a:solidFill>
                  <a:schemeClr val="dk1"/>
                </a:solidFill>
                <a:latin typeface="Calibri"/>
                <a:ea typeface="Calibri"/>
                <a:cs typeface="Calibri"/>
                <a:sym typeface="Calibri"/>
              </a:rPr>
              <a:t>Middle Level </a:t>
            </a:r>
          </a:p>
          <a:p>
            <a:pPr marL="1314450" lvl="2" indent="-285750">
              <a:buClr>
                <a:schemeClr val="dk1"/>
              </a:buClr>
              <a:buSzPts val="1800"/>
            </a:pPr>
            <a:r>
              <a:rPr lang="en-US" sz="1800" dirty="0">
                <a:solidFill>
                  <a:schemeClr val="dk1"/>
                </a:solidFill>
                <a:latin typeface="Calibri"/>
                <a:ea typeface="Calibri"/>
                <a:cs typeface="Calibri"/>
                <a:sym typeface="Calibri"/>
              </a:rPr>
              <a:t>Assistant Director</a:t>
            </a:r>
            <a:endParaRPr sz="1800" dirty="0">
              <a:solidFill>
                <a:schemeClr val="dk1"/>
              </a:solidFill>
              <a:latin typeface="Calibri"/>
              <a:ea typeface="Calibri"/>
              <a:cs typeface="Calibri"/>
              <a:sym typeface="Calibri"/>
            </a:endParaRPr>
          </a:p>
          <a:p>
            <a:pPr marL="1314450" lvl="2" indent="-285750">
              <a:buClr>
                <a:schemeClr val="dk1"/>
              </a:buClr>
              <a:buSzPts val="1800"/>
            </a:pPr>
            <a:r>
              <a:rPr lang="en" sz="1800" dirty="0">
                <a:solidFill>
                  <a:schemeClr val="dk1"/>
                </a:solidFill>
                <a:latin typeface="Calibri"/>
                <a:ea typeface="Calibri"/>
                <a:cs typeface="Calibri"/>
                <a:sym typeface="Calibri"/>
              </a:rPr>
              <a:t>1 FTE English Language Arts</a:t>
            </a:r>
            <a:endParaRPr sz="1800" dirty="0">
              <a:solidFill>
                <a:schemeClr val="dk1"/>
              </a:solidFill>
              <a:latin typeface="Calibri"/>
              <a:ea typeface="Calibri"/>
              <a:cs typeface="Calibri"/>
              <a:sym typeface="Calibri"/>
            </a:endParaRPr>
          </a:p>
          <a:p>
            <a:pPr marL="1314450" lvl="2" indent="-285750">
              <a:buClr>
                <a:schemeClr val="dk1"/>
              </a:buClr>
              <a:buSzPts val="1800"/>
            </a:pPr>
            <a:r>
              <a:rPr lang="en" sz="1800" dirty="0">
                <a:solidFill>
                  <a:schemeClr val="dk1"/>
                </a:solidFill>
                <a:latin typeface="Calibri"/>
                <a:ea typeface="Calibri"/>
                <a:cs typeface="Calibri"/>
                <a:sym typeface="Calibri"/>
              </a:rPr>
              <a:t>1 FTE Mathematics</a:t>
            </a:r>
            <a:endParaRPr sz="1800" dirty="0">
              <a:solidFill>
                <a:schemeClr val="dk1"/>
              </a:solidFill>
              <a:latin typeface="Calibri"/>
              <a:ea typeface="Calibri"/>
              <a:cs typeface="Calibri"/>
              <a:sym typeface="Calibri"/>
            </a:endParaRPr>
          </a:p>
          <a:p>
            <a:pPr marL="1314450" lvl="2" indent="-285750">
              <a:buClr>
                <a:schemeClr val="dk1"/>
              </a:buClr>
              <a:buSzPts val="1800"/>
            </a:pPr>
            <a:r>
              <a:rPr lang="en" sz="1800" dirty="0">
                <a:solidFill>
                  <a:schemeClr val="dk1"/>
                </a:solidFill>
                <a:latin typeface="Calibri"/>
                <a:ea typeface="Calibri"/>
                <a:cs typeface="Calibri"/>
                <a:sym typeface="Calibri"/>
              </a:rPr>
              <a:t>1 FTE Science</a:t>
            </a:r>
            <a:endParaRPr sz="1800" dirty="0">
              <a:solidFill>
                <a:schemeClr val="dk1"/>
              </a:solidFill>
              <a:latin typeface="Calibri"/>
              <a:ea typeface="Calibri"/>
              <a:cs typeface="Calibri"/>
              <a:sym typeface="Calibri"/>
            </a:endParaRPr>
          </a:p>
          <a:p>
            <a:pPr marL="1314450" lvl="2" indent="-285750">
              <a:buClr>
                <a:schemeClr val="dk1"/>
              </a:buClr>
              <a:buSzPts val="1800"/>
            </a:pPr>
            <a:r>
              <a:rPr lang="en" sz="1800" dirty="0">
                <a:solidFill>
                  <a:schemeClr val="dk1"/>
                </a:solidFill>
                <a:latin typeface="Calibri"/>
                <a:ea typeface="Calibri"/>
                <a:cs typeface="Calibri"/>
                <a:sym typeface="Calibri"/>
              </a:rPr>
              <a:t>1 FTE Social Studies </a:t>
            </a:r>
          </a:p>
          <a:p>
            <a:pPr marL="857250" lvl="1" indent="-285750">
              <a:buClr>
                <a:schemeClr val="dk1"/>
              </a:buClr>
              <a:buSzPts val="1800"/>
            </a:pPr>
            <a:r>
              <a:rPr lang="en-US" sz="1800" dirty="0">
                <a:solidFill>
                  <a:schemeClr val="dk1"/>
                </a:solidFill>
                <a:latin typeface="Calibri"/>
                <a:ea typeface="Calibri"/>
                <a:cs typeface="Calibri"/>
                <a:sym typeface="Calibri"/>
              </a:rPr>
              <a:t>High School Level</a:t>
            </a:r>
          </a:p>
          <a:p>
            <a:pPr marL="1314450" lvl="2" indent="-285750">
              <a:buClr>
                <a:schemeClr val="dk1"/>
              </a:buClr>
              <a:buSzPts val="1800"/>
            </a:pPr>
            <a:r>
              <a:rPr lang="en-US" sz="1800" dirty="0">
                <a:solidFill>
                  <a:schemeClr val="dk1"/>
                </a:solidFill>
                <a:latin typeface="Calibri"/>
                <a:ea typeface="Calibri"/>
                <a:cs typeface="Calibri"/>
                <a:sym typeface="Calibri"/>
              </a:rPr>
              <a:t>1 FTE Certified Nursing Assistant  Teacher</a:t>
            </a:r>
          </a:p>
          <a:p>
            <a:pPr marL="1314450" lvl="2" indent="-285750">
              <a:buClr>
                <a:schemeClr val="dk1"/>
              </a:buClr>
              <a:buSzPts val="1800"/>
            </a:pPr>
            <a:r>
              <a:rPr lang="en-US" sz="1800" dirty="0">
                <a:solidFill>
                  <a:schemeClr val="dk1"/>
                </a:solidFill>
                <a:latin typeface="Calibri"/>
                <a:ea typeface="Calibri"/>
                <a:cs typeface="Calibri"/>
                <a:sym typeface="Calibri"/>
              </a:rPr>
              <a:t>2 FTE Career Technical Education Teachers</a:t>
            </a:r>
            <a:endParaRPr sz="1800" dirty="0">
              <a:solidFill>
                <a:schemeClr val="dk1"/>
              </a:solidFill>
              <a:latin typeface="Calibri"/>
              <a:ea typeface="Calibri"/>
              <a:cs typeface="Calibri"/>
              <a:sym typeface="Calibri"/>
            </a:endParaRPr>
          </a:p>
          <a:p>
            <a:pPr marL="857250" lvl="1" indent="-285750">
              <a:buClr>
                <a:schemeClr val="dk1"/>
              </a:buClr>
              <a:buSzPts val="1800"/>
            </a:pPr>
            <a:r>
              <a:rPr lang="en-US" sz="1800" dirty="0">
                <a:solidFill>
                  <a:schemeClr val="dk1"/>
                </a:solidFill>
                <a:latin typeface="Calibri"/>
                <a:ea typeface="Calibri"/>
                <a:cs typeface="Calibri"/>
                <a:sym typeface="Calibri"/>
              </a:rPr>
              <a:t>Executive Assistants for Central Office</a:t>
            </a:r>
          </a:p>
          <a:p>
            <a:pPr marL="857250" lvl="1" indent="-285750">
              <a:buClr>
                <a:schemeClr val="dk1"/>
              </a:buClr>
              <a:buSzPts val="1800"/>
            </a:pPr>
            <a:r>
              <a:rPr lang="en-US" sz="1800" dirty="0">
                <a:solidFill>
                  <a:schemeClr val="dk1"/>
                </a:solidFill>
                <a:latin typeface="Calibri"/>
                <a:ea typeface="Calibri"/>
                <a:cs typeface="Calibri"/>
                <a:sym typeface="Calibri"/>
              </a:rPr>
              <a:t>Central Office Staff</a:t>
            </a:r>
          </a:p>
          <a:p>
            <a:pPr marL="1314450" lvl="2" indent="-285750">
              <a:buClr>
                <a:schemeClr val="dk1"/>
              </a:buClr>
              <a:buSzPts val="1800"/>
            </a:pPr>
            <a:r>
              <a:rPr lang="en-US" sz="1800" dirty="0">
                <a:solidFill>
                  <a:schemeClr val="dk1"/>
                </a:solidFill>
                <a:latin typeface="Calibri"/>
                <a:ea typeface="Calibri"/>
                <a:cs typeface="Calibri"/>
                <a:sym typeface="Calibri"/>
              </a:rPr>
              <a:t>Assistant Superintendent Curriculum</a:t>
            </a:r>
          </a:p>
          <a:p>
            <a:pPr marL="1314450" lvl="2" indent="-285750">
              <a:buClr>
                <a:schemeClr val="dk1"/>
              </a:buClr>
              <a:buSzPts val="1800"/>
            </a:pPr>
            <a:r>
              <a:rPr lang="en-US" sz="1800" dirty="0">
                <a:solidFill>
                  <a:schemeClr val="dk1"/>
                </a:solidFill>
                <a:latin typeface="Calibri"/>
                <a:ea typeface="Calibri"/>
                <a:cs typeface="Calibri"/>
                <a:sym typeface="Calibri"/>
              </a:rPr>
              <a:t>Assistant Superintendent Special Education</a:t>
            </a:r>
          </a:p>
          <a:p>
            <a:pPr marL="1314450" lvl="2" indent="-285750">
              <a:buClr>
                <a:schemeClr val="dk1"/>
              </a:buClr>
              <a:buSzPts val="1800"/>
            </a:pPr>
            <a:r>
              <a:rPr lang="en-US" sz="1800" dirty="0">
                <a:solidFill>
                  <a:schemeClr val="dk1"/>
                </a:solidFill>
                <a:latin typeface="Calibri"/>
                <a:ea typeface="Calibri"/>
                <a:cs typeface="Calibri"/>
                <a:sym typeface="Calibri"/>
              </a:rPr>
              <a:t>Assistant Superintendent Personnel</a:t>
            </a:r>
          </a:p>
          <a:p>
            <a:pPr marL="1314450" lvl="2" indent="-285750">
              <a:buClr>
                <a:schemeClr val="dk1"/>
              </a:buClr>
              <a:buSzPts val="1800"/>
            </a:pPr>
            <a:r>
              <a:rPr lang="en-US" sz="1800" dirty="0">
                <a:solidFill>
                  <a:schemeClr val="dk1"/>
                </a:solidFill>
                <a:latin typeface="Calibri"/>
                <a:ea typeface="Calibri"/>
                <a:cs typeface="Calibri"/>
                <a:sym typeface="Calibri"/>
              </a:rPr>
              <a:t>CTE/STEM Coordinator</a:t>
            </a:r>
            <a:endParaRPr sz="1800" dirty="0">
              <a:solidFill>
                <a:schemeClr val="dk1"/>
              </a:solidFill>
              <a:latin typeface="Calibri"/>
              <a:ea typeface="Calibri"/>
              <a:cs typeface="Calibri"/>
              <a:sym typeface="Calibri"/>
            </a:endParaRPr>
          </a:p>
          <a:p>
            <a:pPr marL="0" lvl="0" indent="0" algn="l" rtl="0">
              <a:spcBef>
                <a:spcPts val="0"/>
              </a:spcBef>
              <a:spcAft>
                <a:spcPts val="1200"/>
              </a:spcAft>
              <a:buNone/>
            </a:pPr>
            <a:endParaRPr dirty="0">
              <a:solidFill>
                <a:schemeClr val="dk1"/>
              </a:solidFill>
              <a:latin typeface="Calibri"/>
              <a:ea typeface="Calibri"/>
              <a:cs typeface="Calibri"/>
              <a:sym typeface="Calibri"/>
            </a:endParaRPr>
          </a:p>
        </p:txBody>
      </p:sp>
      <p:sp>
        <p:nvSpPr>
          <p:cNvPr id="269" name="Google Shape;269;p40"/>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pic>
        <p:nvPicPr>
          <p:cNvPr id="268" name="Google Shape;268;p40"/>
          <p:cNvPicPr preferRelativeResize="0"/>
          <p:nvPr/>
        </p:nvPicPr>
        <p:blipFill>
          <a:blip r:embed="rId3">
            <a:alphaModFix/>
          </a:blip>
          <a:stretch>
            <a:fillRect/>
          </a:stretch>
        </p:blipFill>
        <p:spPr>
          <a:xfrm>
            <a:off x="5703675" y="3624025"/>
            <a:ext cx="3128625" cy="1263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64A8"/>
                </a:solidFill>
                <a:latin typeface="Calibri"/>
                <a:ea typeface="Calibri"/>
                <a:cs typeface="Calibri"/>
                <a:sym typeface="Calibri"/>
              </a:rPr>
              <a:t>Presentation Sections</a:t>
            </a:r>
            <a:endParaRPr sz="2900" b="1" dirty="0">
              <a:solidFill>
                <a:srgbClr val="0064A8"/>
              </a:solidFill>
              <a:latin typeface="Calibri"/>
              <a:ea typeface="Calibri"/>
              <a:cs typeface="Calibri"/>
              <a:sym typeface="Calibri"/>
            </a:endParaRPr>
          </a:p>
        </p:txBody>
      </p:sp>
      <p:sp>
        <p:nvSpPr>
          <p:cNvPr id="243" name="Google Shape;243;p37"/>
          <p:cNvSpPr txBox="1">
            <a:spLocks noGrp="1"/>
          </p:cNvSpPr>
          <p:nvPr>
            <p:ph type="body" idx="1"/>
          </p:nvPr>
        </p:nvSpPr>
        <p:spPr>
          <a:xfrm>
            <a:off x="311699" y="1152475"/>
            <a:ext cx="4502347" cy="3416400"/>
          </a:xfrm>
          <a:prstGeom prst="rect">
            <a:avLst/>
          </a:prstGeom>
        </p:spPr>
        <p:txBody>
          <a:bodyPr spcFirstLastPara="1" wrap="square" lIns="91425" tIns="91425" rIns="91425" bIns="91425" anchor="t" anchorCtr="0">
            <a:normAutofit/>
          </a:bodyPr>
          <a:lstStyle/>
          <a:p>
            <a:pPr marL="580073" indent="-457200">
              <a:buClr>
                <a:schemeClr val="dk1"/>
              </a:buClr>
              <a:buSzPct val="100000"/>
            </a:pPr>
            <a:r>
              <a:rPr lang="en-US" sz="1600" dirty="0">
                <a:solidFill>
                  <a:schemeClr val="dk1"/>
                </a:solidFill>
                <a:latin typeface="Calibri"/>
                <a:ea typeface="Calibri"/>
                <a:cs typeface="Calibri"/>
                <a:sym typeface="Calibri"/>
              </a:rPr>
              <a:t>Vision and Mission – Page 3</a:t>
            </a:r>
          </a:p>
          <a:p>
            <a:pPr marL="580073" indent="-457200">
              <a:buClr>
                <a:schemeClr val="dk1"/>
              </a:buClr>
              <a:buSzPct val="100000"/>
            </a:pPr>
            <a:r>
              <a:rPr lang="en-US" sz="1600" dirty="0">
                <a:solidFill>
                  <a:schemeClr val="dk1"/>
                </a:solidFill>
                <a:latin typeface="Calibri"/>
                <a:ea typeface="Calibri"/>
                <a:cs typeface="Calibri"/>
                <a:sym typeface="Calibri"/>
              </a:rPr>
              <a:t>Our Schools – Pages 4 - 10</a:t>
            </a:r>
          </a:p>
          <a:p>
            <a:pPr marL="1037273" lvl="1" indent="-457200">
              <a:buClr>
                <a:schemeClr val="dk1"/>
              </a:buClr>
              <a:buSzPct val="100000"/>
            </a:pPr>
            <a:r>
              <a:rPr lang="en-US" sz="1600" dirty="0">
                <a:solidFill>
                  <a:schemeClr val="dk1"/>
                </a:solidFill>
                <a:latin typeface="Calibri"/>
                <a:ea typeface="Calibri"/>
                <a:cs typeface="Calibri"/>
                <a:sym typeface="Calibri"/>
              </a:rPr>
              <a:t>Demographic and Enrollment Data</a:t>
            </a:r>
          </a:p>
          <a:p>
            <a:pPr marL="580073" indent="-457200">
              <a:buClr>
                <a:schemeClr val="dk1"/>
              </a:buClr>
              <a:buSzPct val="100000"/>
            </a:pPr>
            <a:r>
              <a:rPr lang="en-US" sz="1600" dirty="0">
                <a:solidFill>
                  <a:schemeClr val="dk1"/>
                </a:solidFill>
                <a:latin typeface="Calibri"/>
                <a:ea typeface="Calibri"/>
                <a:cs typeface="Calibri"/>
                <a:sym typeface="Calibri"/>
              </a:rPr>
              <a:t>Budget Development Process – Pages 11 - 12</a:t>
            </a:r>
          </a:p>
          <a:p>
            <a:pPr marL="580073" indent="-457200">
              <a:buClr>
                <a:schemeClr val="dk1"/>
              </a:buClr>
              <a:buSzPct val="100000"/>
            </a:pPr>
            <a:r>
              <a:rPr lang="en-US" sz="1600" dirty="0">
                <a:solidFill>
                  <a:schemeClr val="dk1"/>
                </a:solidFill>
                <a:latin typeface="Calibri"/>
                <a:ea typeface="Calibri"/>
                <a:cs typeface="Calibri"/>
                <a:sym typeface="Calibri"/>
              </a:rPr>
              <a:t>District Development Plan – Pages 13 - 20</a:t>
            </a:r>
          </a:p>
          <a:p>
            <a:pPr marL="1037273" lvl="1" indent="-457200">
              <a:buClr>
                <a:schemeClr val="dk1"/>
              </a:buClr>
              <a:buSzPct val="100000"/>
            </a:pPr>
            <a:r>
              <a:rPr lang="en-US" sz="1600" dirty="0">
                <a:solidFill>
                  <a:schemeClr val="dk1"/>
                </a:solidFill>
                <a:latin typeface="Calibri"/>
                <a:ea typeface="Calibri"/>
                <a:cs typeface="Calibri"/>
                <a:sym typeface="Calibri"/>
              </a:rPr>
              <a:t>Focus Areas</a:t>
            </a:r>
          </a:p>
          <a:p>
            <a:pPr marL="122873" indent="0">
              <a:buClr>
                <a:schemeClr val="dk1"/>
              </a:buClr>
              <a:buSzPct val="100000"/>
              <a:buNone/>
            </a:pPr>
            <a:endParaRPr sz="1600" dirty="0">
              <a:solidFill>
                <a:schemeClr val="dk1"/>
              </a:solidFill>
              <a:latin typeface="Calibri"/>
              <a:ea typeface="Calibri"/>
              <a:cs typeface="Calibri"/>
              <a:sym typeface="Calibri"/>
            </a:endParaRPr>
          </a:p>
        </p:txBody>
      </p:sp>
      <p:sp>
        <p:nvSpPr>
          <p:cNvPr id="2" name="Text Placeholder 1">
            <a:extLst>
              <a:ext uri="{FF2B5EF4-FFF2-40B4-BE49-F238E27FC236}">
                <a16:creationId xmlns:a16="http://schemas.microsoft.com/office/drawing/2014/main" id="{94B338E8-36DA-E848-AD70-F85627AE42EA}"/>
              </a:ext>
            </a:extLst>
          </p:cNvPr>
          <p:cNvSpPr>
            <a:spLocks noGrp="1"/>
          </p:cNvSpPr>
          <p:nvPr>
            <p:ph type="body" idx="2"/>
          </p:nvPr>
        </p:nvSpPr>
        <p:spPr>
          <a:xfrm>
            <a:off x="4662070" y="1152475"/>
            <a:ext cx="4170230" cy="3759933"/>
          </a:xfrm>
        </p:spPr>
        <p:txBody>
          <a:bodyPr>
            <a:normAutofit fontScale="92500" lnSpcReduction="10000"/>
          </a:bodyPr>
          <a:lstStyle/>
          <a:p>
            <a:pPr marL="580073" indent="-457200">
              <a:buClr>
                <a:schemeClr val="dk1"/>
              </a:buClr>
              <a:buSzPct val="100000"/>
            </a:pPr>
            <a:r>
              <a:rPr lang="en-US" sz="1600" dirty="0">
                <a:solidFill>
                  <a:schemeClr val="dk1"/>
                </a:solidFill>
                <a:latin typeface="Calibri"/>
                <a:ea typeface="Calibri"/>
                <a:cs typeface="Calibri"/>
                <a:sym typeface="Calibri"/>
              </a:rPr>
              <a:t>Proposed 2023-2024 Magnet School Spending – Pages 21 - 36</a:t>
            </a:r>
          </a:p>
          <a:p>
            <a:pPr marL="1037273" lvl="1" indent="-457200">
              <a:buClr>
                <a:schemeClr val="dk1"/>
              </a:buClr>
              <a:buSzPct val="100000"/>
            </a:pPr>
            <a:r>
              <a:rPr lang="en-US" sz="1600" dirty="0">
                <a:solidFill>
                  <a:schemeClr val="dk1"/>
                </a:solidFill>
                <a:latin typeface="Calibri"/>
                <a:ea typeface="Calibri"/>
                <a:cs typeface="Calibri"/>
                <a:sym typeface="Calibri"/>
              </a:rPr>
              <a:t>Spending Categories</a:t>
            </a:r>
          </a:p>
          <a:p>
            <a:pPr marL="1037273" lvl="1" indent="-457200">
              <a:buClr>
                <a:schemeClr val="dk1"/>
              </a:buClr>
              <a:buSzPct val="100000"/>
            </a:pPr>
            <a:r>
              <a:rPr lang="en-US" sz="1600" dirty="0">
                <a:solidFill>
                  <a:schemeClr val="dk1"/>
                </a:solidFill>
                <a:latin typeface="Calibri"/>
                <a:ea typeface="Calibri"/>
                <a:cs typeface="Calibri"/>
                <a:sym typeface="Calibri"/>
              </a:rPr>
              <a:t>Spending Changes: FY 23 vs. FY 24</a:t>
            </a:r>
          </a:p>
          <a:p>
            <a:pPr marL="1037273" lvl="1" indent="-457200">
              <a:buClr>
                <a:schemeClr val="dk1"/>
              </a:buClr>
              <a:buSzPct val="100000"/>
            </a:pPr>
            <a:r>
              <a:rPr lang="en-US" sz="1600" dirty="0">
                <a:solidFill>
                  <a:schemeClr val="dk1"/>
                </a:solidFill>
                <a:latin typeface="Calibri"/>
                <a:ea typeface="Calibri"/>
                <a:cs typeface="Calibri"/>
                <a:sym typeface="Calibri"/>
              </a:rPr>
              <a:t>Budget Rationale</a:t>
            </a:r>
          </a:p>
          <a:p>
            <a:pPr marL="1037273" lvl="1" indent="-457200">
              <a:buClr>
                <a:schemeClr val="dk1"/>
              </a:buClr>
              <a:buSzPct val="100000"/>
            </a:pPr>
            <a:r>
              <a:rPr lang="en-US" sz="1600" dirty="0">
                <a:solidFill>
                  <a:schemeClr val="dk1"/>
                </a:solidFill>
                <a:latin typeface="Calibri"/>
                <a:ea typeface="Calibri"/>
                <a:cs typeface="Calibri"/>
                <a:sym typeface="Calibri"/>
              </a:rPr>
              <a:t>Headcount &amp; New Positions</a:t>
            </a:r>
          </a:p>
          <a:p>
            <a:pPr marL="1037273" lvl="1" indent="-457200">
              <a:buClr>
                <a:schemeClr val="dk1"/>
              </a:buClr>
              <a:buSzPct val="100000"/>
            </a:pPr>
            <a:r>
              <a:rPr lang="en-US" sz="1600" dirty="0">
                <a:solidFill>
                  <a:schemeClr val="dk1"/>
                </a:solidFill>
                <a:latin typeface="Calibri"/>
                <a:ea typeface="Calibri"/>
                <a:cs typeface="Calibri"/>
                <a:sym typeface="Calibri"/>
              </a:rPr>
              <a:t>Benefit Expenses &amp; Changes</a:t>
            </a:r>
          </a:p>
          <a:p>
            <a:pPr marL="1037273" lvl="1" indent="-457200">
              <a:buClr>
                <a:schemeClr val="dk1"/>
              </a:buClr>
              <a:buSzPct val="100000"/>
            </a:pPr>
            <a:r>
              <a:rPr lang="en-US" sz="1600" dirty="0">
                <a:solidFill>
                  <a:schemeClr val="dk1"/>
                </a:solidFill>
                <a:latin typeface="Calibri"/>
                <a:ea typeface="Calibri"/>
                <a:cs typeface="Calibri"/>
                <a:sym typeface="Calibri"/>
              </a:rPr>
              <a:t>GU Contracted Services</a:t>
            </a:r>
          </a:p>
          <a:p>
            <a:pPr marL="1037273" lvl="1" indent="-457200">
              <a:buClr>
                <a:schemeClr val="dk1"/>
              </a:buClr>
              <a:buSzPct val="100000"/>
            </a:pPr>
            <a:r>
              <a:rPr lang="en-US" sz="1600" dirty="0">
                <a:solidFill>
                  <a:schemeClr val="dk1"/>
                </a:solidFill>
                <a:latin typeface="Calibri"/>
                <a:ea typeface="Calibri"/>
                <a:cs typeface="Calibri"/>
                <a:sym typeface="Calibri"/>
              </a:rPr>
              <a:t>Grant Funding</a:t>
            </a:r>
          </a:p>
          <a:p>
            <a:pPr marL="1037273" lvl="1" indent="-457200">
              <a:buClr>
                <a:schemeClr val="dk1"/>
              </a:buClr>
              <a:buSzPct val="100000"/>
            </a:pPr>
            <a:r>
              <a:rPr lang="en-US" sz="1600" dirty="0">
                <a:solidFill>
                  <a:schemeClr val="dk1"/>
                </a:solidFill>
                <a:latin typeface="Calibri"/>
                <a:ea typeface="Calibri"/>
                <a:cs typeface="Calibri"/>
                <a:sym typeface="Calibri"/>
              </a:rPr>
              <a:t>Tuition and Program Funding</a:t>
            </a:r>
          </a:p>
          <a:p>
            <a:pPr marL="580073" indent="-457200">
              <a:buClr>
                <a:schemeClr val="dk1"/>
              </a:buClr>
              <a:buSzPct val="100000"/>
            </a:pPr>
            <a:r>
              <a:rPr lang="en-US" sz="1600" dirty="0">
                <a:solidFill>
                  <a:schemeClr val="dk1"/>
                </a:solidFill>
                <a:latin typeface="Calibri"/>
                <a:ea typeface="Calibri"/>
                <a:cs typeface="Calibri"/>
                <a:sym typeface="Calibri"/>
              </a:rPr>
              <a:t>Final Analysis – Pages 39 - 41</a:t>
            </a:r>
          </a:p>
          <a:p>
            <a:pPr marL="1037273" lvl="1" indent="-457200">
              <a:buClr>
                <a:schemeClr val="dk1"/>
              </a:buClr>
              <a:buSzPct val="100000"/>
            </a:pPr>
            <a:r>
              <a:rPr lang="en-US" sz="1600" dirty="0">
                <a:solidFill>
                  <a:schemeClr val="dk1"/>
                </a:solidFill>
                <a:latin typeface="Calibri"/>
                <a:ea typeface="Calibri"/>
                <a:cs typeface="Calibri"/>
                <a:sym typeface="Calibri"/>
              </a:rPr>
              <a:t>Funding vs. Expenses</a:t>
            </a:r>
          </a:p>
          <a:p>
            <a:pPr marL="1037273" lvl="1" indent="-457200">
              <a:buClr>
                <a:schemeClr val="dk1"/>
              </a:buClr>
              <a:buSzPct val="100000"/>
            </a:pPr>
            <a:r>
              <a:rPr lang="en-US" sz="1600" dirty="0">
                <a:solidFill>
                  <a:schemeClr val="dk1"/>
                </a:solidFill>
                <a:latin typeface="Calibri"/>
                <a:ea typeface="Calibri"/>
                <a:cs typeface="Calibri"/>
                <a:sym typeface="Calibri"/>
              </a:rPr>
              <a:t>Tuition Changes</a:t>
            </a:r>
          </a:p>
          <a:p>
            <a:pPr marL="580073" indent="-457200">
              <a:buClr>
                <a:schemeClr val="dk1"/>
              </a:buClr>
              <a:buSzPct val="100000"/>
            </a:pPr>
            <a:r>
              <a:rPr lang="en-US" sz="1800" dirty="0">
                <a:solidFill>
                  <a:schemeClr val="dk1"/>
                </a:solidFill>
                <a:latin typeface="Calibri"/>
                <a:ea typeface="Calibri"/>
                <a:cs typeface="Calibri"/>
                <a:sym typeface="Calibri"/>
              </a:rPr>
              <a:t>Capital Expenses – Pages 41 - 42</a:t>
            </a:r>
          </a:p>
          <a:p>
            <a:endParaRPr lang="en-US" sz="1600" dirty="0"/>
          </a:p>
        </p:txBody>
      </p:sp>
      <p:sp>
        <p:nvSpPr>
          <p:cNvPr id="245" name="Google Shape;245;p3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244" name="Google Shape;244;p37"/>
          <p:cNvPicPr preferRelativeResize="0"/>
          <p:nvPr/>
        </p:nvPicPr>
        <p:blipFill>
          <a:blip r:embed="rId3">
            <a:alphaModFix/>
          </a:blip>
          <a:stretch>
            <a:fillRect/>
          </a:stretch>
        </p:blipFill>
        <p:spPr>
          <a:xfrm>
            <a:off x="122842" y="3773469"/>
            <a:ext cx="3132836" cy="12833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b="1" dirty="0">
                <a:solidFill>
                  <a:srgbClr val="005CB9"/>
                </a:solidFill>
                <a:latin typeface="Calibri"/>
                <a:ea typeface="Calibri"/>
                <a:cs typeface="Calibri"/>
                <a:sym typeface="Calibri"/>
              </a:rPr>
              <a:t>Key Outcomes of Proposed FY 2024 Budget</a:t>
            </a:r>
            <a:endParaRPr sz="2900" b="1" dirty="0">
              <a:solidFill>
                <a:srgbClr val="005CB9"/>
              </a:solidFill>
              <a:latin typeface="Calibri"/>
              <a:ea typeface="Calibri"/>
              <a:cs typeface="Calibri"/>
              <a:sym typeface="Calibri"/>
            </a:endParaRPr>
          </a:p>
        </p:txBody>
      </p:sp>
      <p:sp>
        <p:nvSpPr>
          <p:cNvPr id="283" name="Google Shape;283;p42"/>
          <p:cNvSpPr txBox="1">
            <a:spLocks noGrp="1"/>
          </p:cNvSpPr>
          <p:nvPr>
            <p:ph type="body" idx="1"/>
          </p:nvPr>
        </p:nvSpPr>
        <p:spPr>
          <a:xfrm>
            <a:off x="311700" y="1152475"/>
            <a:ext cx="8520600" cy="3801188"/>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b="1" dirty="0">
                <a:solidFill>
                  <a:srgbClr val="000000"/>
                </a:solidFill>
                <a:latin typeface="Calibri"/>
                <a:ea typeface="Calibri"/>
                <a:cs typeface="Calibri"/>
                <a:sym typeface="Calibri"/>
              </a:rPr>
              <a:t>Focus Area: Innovation</a:t>
            </a:r>
          </a:p>
          <a:p>
            <a:pPr marL="285750" indent="-285750">
              <a:lnSpc>
                <a:spcPct val="100000"/>
              </a:lnSpc>
            </a:pPr>
            <a:r>
              <a:rPr lang="en-US" dirty="0">
                <a:solidFill>
                  <a:srgbClr val="000000"/>
                </a:solidFill>
                <a:latin typeface="Calibri"/>
                <a:ea typeface="Calibri"/>
                <a:cs typeface="Calibri"/>
                <a:sym typeface="Calibri"/>
              </a:rPr>
              <a:t>New staff positions support the following areas of innovation:</a:t>
            </a:r>
          </a:p>
          <a:p>
            <a:pPr marL="742950" lvl="1" indent="-285750">
              <a:lnSpc>
                <a:spcPct val="100000"/>
              </a:lnSpc>
            </a:pPr>
            <a:r>
              <a:rPr lang="en-US" dirty="0">
                <a:solidFill>
                  <a:srgbClr val="000000"/>
                </a:solidFill>
                <a:latin typeface="Calibri"/>
                <a:ea typeface="Calibri"/>
                <a:cs typeface="Calibri"/>
                <a:sym typeface="Calibri"/>
              </a:rPr>
              <a:t>Pathway development and expansion</a:t>
            </a:r>
          </a:p>
          <a:p>
            <a:pPr marL="742950" lvl="1" indent="-285750">
              <a:lnSpc>
                <a:spcPct val="100000"/>
              </a:lnSpc>
            </a:pPr>
            <a:r>
              <a:rPr lang="en-US" dirty="0">
                <a:solidFill>
                  <a:srgbClr val="000000"/>
                </a:solidFill>
                <a:latin typeface="Calibri"/>
                <a:ea typeface="Calibri"/>
                <a:cs typeface="Calibri"/>
                <a:sym typeface="Calibri"/>
              </a:rPr>
              <a:t>Parent Engagement</a:t>
            </a:r>
          </a:p>
          <a:p>
            <a:pPr marL="742950" lvl="1" indent="-285750">
              <a:lnSpc>
                <a:spcPct val="100000"/>
              </a:lnSpc>
            </a:pPr>
            <a:r>
              <a:rPr lang="en-US" dirty="0">
                <a:solidFill>
                  <a:srgbClr val="000000"/>
                </a:solidFill>
                <a:latin typeface="Calibri"/>
                <a:ea typeface="Calibri"/>
                <a:cs typeface="Calibri"/>
                <a:sym typeface="Calibri"/>
              </a:rPr>
              <a:t>Climate and Culture</a:t>
            </a:r>
          </a:p>
          <a:p>
            <a:pPr marL="742950" lvl="1" indent="-285750">
              <a:lnSpc>
                <a:spcPct val="100000"/>
              </a:lnSpc>
            </a:pPr>
            <a:r>
              <a:rPr lang="en-US" dirty="0">
                <a:solidFill>
                  <a:srgbClr val="000000"/>
                </a:solidFill>
                <a:latin typeface="Calibri"/>
                <a:ea typeface="Calibri"/>
                <a:cs typeface="Calibri"/>
                <a:sym typeface="Calibri"/>
              </a:rPr>
              <a:t>External partnerships</a:t>
            </a:r>
          </a:p>
          <a:p>
            <a:pPr marL="1200150" lvl="2" indent="-285750">
              <a:lnSpc>
                <a:spcPct val="100000"/>
              </a:lnSpc>
            </a:pPr>
            <a:endParaRPr dirty="0">
              <a:solidFill>
                <a:srgbClr val="000000"/>
              </a:solidFill>
              <a:highlight>
                <a:srgbClr val="FFFF00"/>
              </a:highlight>
              <a:latin typeface="Calibri"/>
              <a:ea typeface="Calibri"/>
              <a:cs typeface="Calibri"/>
              <a:sym typeface="Calibri"/>
            </a:endParaRPr>
          </a:p>
          <a:p>
            <a:pPr marL="0" lvl="0" indent="0" algn="l" rtl="0">
              <a:lnSpc>
                <a:spcPct val="100000"/>
              </a:lnSpc>
              <a:spcBef>
                <a:spcPts val="0"/>
              </a:spcBef>
              <a:spcAft>
                <a:spcPts val="0"/>
              </a:spcAft>
              <a:buNone/>
            </a:pPr>
            <a:endParaRPr dirty="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b="1" dirty="0">
              <a:solidFill>
                <a:srgbClr val="000000"/>
              </a:solidFill>
              <a:latin typeface="Calibri"/>
              <a:ea typeface="Calibri"/>
              <a:cs typeface="Calibri"/>
              <a:sym typeface="Calibri"/>
            </a:endParaRPr>
          </a:p>
          <a:p>
            <a:pPr marL="0" lvl="0" indent="0" algn="l" rtl="0">
              <a:spcBef>
                <a:spcPts val="0"/>
              </a:spcBef>
              <a:spcAft>
                <a:spcPts val="1200"/>
              </a:spcAft>
              <a:buNone/>
            </a:pPr>
            <a:endParaRPr dirty="0">
              <a:solidFill>
                <a:schemeClr val="dk1"/>
              </a:solidFill>
              <a:latin typeface="Calibri"/>
              <a:ea typeface="Calibri"/>
              <a:cs typeface="Calibri"/>
              <a:sym typeface="Calibri"/>
            </a:endParaRPr>
          </a:p>
        </p:txBody>
      </p:sp>
      <p:sp>
        <p:nvSpPr>
          <p:cNvPr id="285" name="Google Shape;285;p4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284" name="Google Shape;284;p42"/>
          <p:cNvPicPr preferRelativeResize="0"/>
          <p:nvPr/>
        </p:nvPicPr>
        <p:blipFill>
          <a:blip r:embed="rId3">
            <a:alphaModFix/>
          </a:blip>
          <a:stretch>
            <a:fillRect/>
          </a:stretch>
        </p:blipFill>
        <p:spPr>
          <a:xfrm>
            <a:off x="5703675" y="3509150"/>
            <a:ext cx="3128625" cy="1263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127CAD-E85B-D74E-A591-600A58DECDDE}"/>
              </a:ext>
            </a:extLst>
          </p:cNvPr>
          <p:cNvSpPr>
            <a:spLocks noGrp="1"/>
          </p:cNvSpPr>
          <p:nvPr>
            <p:ph type="title"/>
          </p:nvPr>
        </p:nvSpPr>
        <p:spPr>
          <a:xfrm>
            <a:off x="311700" y="1106125"/>
            <a:ext cx="8520600" cy="1311819"/>
          </a:xfrm>
        </p:spPr>
        <p:txBody>
          <a:bodyPr>
            <a:normAutofit/>
          </a:bodyPr>
          <a:lstStyle/>
          <a:p>
            <a:r>
              <a:rPr lang="en-US" sz="3200" b="1" dirty="0">
                <a:solidFill>
                  <a:srgbClr val="0064A8"/>
                </a:solidFill>
                <a:latin typeface="Calibri"/>
                <a:ea typeface="Calibri"/>
                <a:cs typeface="Calibri"/>
                <a:sym typeface="Calibri"/>
              </a:rPr>
              <a:t>Proposed FY 2024 Magnet Schools Spending</a:t>
            </a:r>
            <a:endParaRPr lang="en-US" sz="3200" dirty="0"/>
          </a:p>
        </p:txBody>
      </p:sp>
      <p:sp>
        <p:nvSpPr>
          <p:cNvPr id="4" name="Slide Number Placeholder 3">
            <a:extLst>
              <a:ext uri="{FF2B5EF4-FFF2-40B4-BE49-F238E27FC236}">
                <a16:creationId xmlns:a16="http://schemas.microsoft.com/office/drawing/2014/main" id="{454409AC-B4E6-034B-AB12-8F9740C756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7" name="Google Shape;284;p42">
            <a:extLst>
              <a:ext uri="{FF2B5EF4-FFF2-40B4-BE49-F238E27FC236}">
                <a16:creationId xmlns:a16="http://schemas.microsoft.com/office/drawing/2014/main" id="{6A7FCF46-69CF-3945-A7C5-630817C0D09E}"/>
              </a:ext>
            </a:extLst>
          </p:cNvPr>
          <p:cNvPicPr preferRelativeResize="0"/>
          <p:nvPr/>
        </p:nvPicPr>
        <p:blipFill>
          <a:blip r:embed="rId2">
            <a:alphaModFix/>
          </a:blip>
          <a:stretch>
            <a:fillRect/>
          </a:stretch>
        </p:blipFill>
        <p:spPr>
          <a:xfrm>
            <a:off x="5703675" y="3509150"/>
            <a:ext cx="3128625" cy="1263175"/>
          </a:xfrm>
          <a:prstGeom prst="rect">
            <a:avLst/>
          </a:prstGeom>
          <a:noFill/>
          <a:ln>
            <a:noFill/>
          </a:ln>
        </p:spPr>
      </p:pic>
    </p:spTree>
    <p:extLst>
      <p:ext uri="{BB962C8B-B14F-4D97-AF65-F5344CB8AC3E}">
        <p14:creationId xmlns:p14="http://schemas.microsoft.com/office/powerpoint/2010/main" val="1649654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9"/>
          <p:cNvSpPr txBox="1">
            <a:spLocks noGrp="1"/>
          </p:cNvSpPr>
          <p:nvPr>
            <p:ph type="title"/>
          </p:nvPr>
        </p:nvSpPr>
        <p:spPr>
          <a:xfrm>
            <a:off x="310718" y="273844"/>
            <a:ext cx="8204632" cy="994200"/>
          </a:xfrm>
          <a:prstGeom prst="rect">
            <a:avLst/>
          </a:prstGeom>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900" b="1" dirty="0">
                <a:solidFill>
                  <a:srgbClr val="0064A8"/>
                </a:solidFill>
                <a:latin typeface="Calibri"/>
                <a:ea typeface="Calibri"/>
                <a:cs typeface="Calibri"/>
                <a:sym typeface="Calibri"/>
              </a:rPr>
              <a:t>Proposed FY 2024 Magnet Schools Spending</a:t>
            </a:r>
            <a:endParaRPr sz="2900" dirty="0">
              <a:solidFill>
                <a:srgbClr val="0064A8"/>
              </a:solidFill>
            </a:endParaRPr>
          </a:p>
        </p:txBody>
      </p:sp>
      <p:sp>
        <p:nvSpPr>
          <p:cNvPr id="338" name="Google Shape;338;p4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pic>
        <p:nvPicPr>
          <p:cNvPr id="6" name="Google Shape;284;p42">
            <a:extLst>
              <a:ext uri="{FF2B5EF4-FFF2-40B4-BE49-F238E27FC236}">
                <a16:creationId xmlns:a16="http://schemas.microsoft.com/office/drawing/2014/main" id="{6CF79C89-A31D-4AB7-8E7E-8567C28702D8}"/>
              </a:ext>
            </a:extLst>
          </p:cNvPr>
          <p:cNvPicPr preferRelativeResize="0"/>
          <p:nvPr/>
        </p:nvPicPr>
        <p:blipFill>
          <a:blip r:embed="rId3">
            <a:alphaModFix/>
          </a:blip>
          <a:stretch>
            <a:fillRect/>
          </a:stretch>
        </p:blipFill>
        <p:spPr>
          <a:xfrm>
            <a:off x="5703675" y="3509150"/>
            <a:ext cx="3128625" cy="1263175"/>
          </a:xfrm>
          <a:prstGeom prst="rect">
            <a:avLst/>
          </a:prstGeom>
          <a:noFill/>
          <a:ln>
            <a:noFill/>
          </a:ln>
        </p:spPr>
      </p:pic>
      <p:pic>
        <p:nvPicPr>
          <p:cNvPr id="2" name="Picture 1">
            <a:extLst>
              <a:ext uri="{FF2B5EF4-FFF2-40B4-BE49-F238E27FC236}">
                <a16:creationId xmlns:a16="http://schemas.microsoft.com/office/drawing/2014/main" id="{10D902B6-FDFE-CDFB-694C-07B0EF5BB73B}"/>
              </a:ext>
            </a:extLst>
          </p:cNvPr>
          <p:cNvPicPr>
            <a:picLocks noChangeAspect="1"/>
          </p:cNvPicPr>
          <p:nvPr/>
        </p:nvPicPr>
        <p:blipFill>
          <a:blip r:embed="rId4"/>
          <a:stretch>
            <a:fillRect/>
          </a:stretch>
        </p:blipFill>
        <p:spPr>
          <a:xfrm>
            <a:off x="376518" y="1682750"/>
            <a:ext cx="8138832" cy="1778000"/>
          </a:xfrm>
          <a:prstGeom prst="rect">
            <a:avLst/>
          </a:prstGeom>
        </p:spPr>
      </p:pic>
      <p:sp>
        <p:nvSpPr>
          <p:cNvPr id="3" name="Footer Placeholder 2">
            <a:extLst>
              <a:ext uri="{FF2B5EF4-FFF2-40B4-BE49-F238E27FC236}">
                <a16:creationId xmlns:a16="http://schemas.microsoft.com/office/drawing/2014/main" id="{C00DD9CA-68EC-8312-45B2-343800CE2D1C}"/>
              </a:ext>
            </a:extLst>
          </p:cNvPr>
          <p:cNvSpPr>
            <a:spLocks noGrp="1"/>
          </p:cNvSpPr>
          <p:nvPr>
            <p:ph type="ftr" idx="11"/>
          </p:nvPr>
        </p:nvSpPr>
        <p:spPr/>
        <p:txBody>
          <a:bodyPr/>
          <a:lstStyle/>
          <a:p>
            <a:r>
              <a:rPr lang="en-US"/>
              <a:t>4/20/2023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39285"/>
              <a:buFont typeface="Arial"/>
              <a:buNone/>
            </a:pPr>
            <a:r>
              <a:rPr lang="en-US" sz="2900" b="1" dirty="0">
                <a:solidFill>
                  <a:srgbClr val="0064A8"/>
                </a:solidFill>
                <a:latin typeface="Calibri"/>
                <a:ea typeface="Calibri"/>
                <a:cs typeface="Calibri"/>
                <a:sym typeface="Calibri"/>
              </a:rPr>
              <a:t>FY 2024 Spending</a:t>
            </a:r>
            <a:r>
              <a:rPr lang="en" sz="2900" b="1" dirty="0">
                <a:solidFill>
                  <a:srgbClr val="0064A8"/>
                </a:solidFill>
                <a:latin typeface="Calibri"/>
                <a:ea typeface="Calibri"/>
                <a:cs typeface="Calibri"/>
                <a:sym typeface="Calibri"/>
              </a:rPr>
              <a:t> </a:t>
            </a:r>
            <a:r>
              <a:rPr lang="en-US" sz="2900" b="1" dirty="0">
                <a:solidFill>
                  <a:srgbClr val="0064A8"/>
                </a:solidFill>
                <a:latin typeface="Calibri"/>
                <a:ea typeface="Calibri"/>
                <a:cs typeface="Calibri"/>
                <a:sym typeface="Calibri"/>
              </a:rPr>
              <a:t>by Category</a:t>
            </a:r>
            <a:endParaRPr sz="2900" dirty="0">
              <a:solidFill>
                <a:srgbClr val="0064A8"/>
              </a:solidFill>
            </a:endParaRPr>
          </a:p>
        </p:txBody>
      </p:sp>
      <p:sp>
        <p:nvSpPr>
          <p:cNvPr id="323" name="Google Shape;323;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graphicFrame>
        <p:nvGraphicFramePr>
          <p:cNvPr id="4" name="Chart 3">
            <a:extLst>
              <a:ext uri="{FF2B5EF4-FFF2-40B4-BE49-F238E27FC236}">
                <a16:creationId xmlns:a16="http://schemas.microsoft.com/office/drawing/2014/main" id="{3F82E6A1-C71F-4329-AF96-0E64C2297609}"/>
              </a:ext>
            </a:extLst>
          </p:cNvPr>
          <p:cNvGraphicFramePr/>
          <p:nvPr>
            <p:extLst>
              <p:ext uri="{D42A27DB-BD31-4B8C-83A1-F6EECF244321}">
                <p14:modId xmlns:p14="http://schemas.microsoft.com/office/powerpoint/2010/main" val="612497834"/>
              </p:ext>
            </p:extLst>
          </p:nvPr>
        </p:nvGraphicFramePr>
        <p:xfrm>
          <a:off x="633046" y="1174594"/>
          <a:ext cx="7839412" cy="34291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39285"/>
              <a:buFont typeface="Arial"/>
              <a:buNone/>
            </a:pPr>
            <a:r>
              <a:rPr lang="en" sz="2900" b="1" dirty="0">
                <a:solidFill>
                  <a:srgbClr val="0064A8"/>
                </a:solidFill>
                <a:latin typeface="Calibri"/>
                <a:ea typeface="Calibri"/>
                <a:cs typeface="Calibri"/>
                <a:sym typeface="Calibri"/>
              </a:rPr>
              <a:t>FY 2023 vs. FY 2024 Budget</a:t>
            </a:r>
            <a:endParaRPr sz="2900" dirty="0">
              <a:solidFill>
                <a:srgbClr val="0064A8"/>
              </a:solidFill>
            </a:endParaRPr>
          </a:p>
        </p:txBody>
      </p:sp>
      <p:sp>
        <p:nvSpPr>
          <p:cNvPr id="330" name="Google Shape;33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pic>
        <p:nvPicPr>
          <p:cNvPr id="332" name="Google Shape;332;p48"/>
          <p:cNvPicPr preferRelativeResize="0"/>
          <p:nvPr/>
        </p:nvPicPr>
        <p:blipFill>
          <a:blip r:embed="rId3">
            <a:alphaModFix/>
          </a:blip>
          <a:stretch>
            <a:fillRect/>
          </a:stretch>
        </p:blipFill>
        <p:spPr>
          <a:xfrm>
            <a:off x="6157243" y="3998825"/>
            <a:ext cx="2505750" cy="1011325"/>
          </a:xfrm>
          <a:prstGeom prst="rect">
            <a:avLst/>
          </a:prstGeom>
          <a:noFill/>
          <a:ln>
            <a:noFill/>
          </a:ln>
        </p:spPr>
      </p:pic>
      <p:graphicFrame>
        <p:nvGraphicFramePr>
          <p:cNvPr id="4" name="Chart 3">
            <a:extLst>
              <a:ext uri="{FF2B5EF4-FFF2-40B4-BE49-F238E27FC236}">
                <a16:creationId xmlns:a16="http://schemas.microsoft.com/office/drawing/2014/main" id="{BB02DFF6-BC5C-4E6C-9FD0-2EB89DF4ED2B}"/>
              </a:ext>
            </a:extLst>
          </p:cNvPr>
          <p:cNvGraphicFramePr/>
          <p:nvPr>
            <p:extLst>
              <p:ext uri="{D42A27DB-BD31-4B8C-83A1-F6EECF244321}">
                <p14:modId xmlns:p14="http://schemas.microsoft.com/office/powerpoint/2010/main" val="3439010758"/>
              </p:ext>
            </p:extLst>
          </p:nvPr>
        </p:nvGraphicFramePr>
        <p:xfrm>
          <a:off x="311700" y="1140736"/>
          <a:ext cx="8160758" cy="294237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127CAD-E85B-D74E-A591-600A58DECDDE}"/>
              </a:ext>
            </a:extLst>
          </p:cNvPr>
          <p:cNvSpPr>
            <a:spLocks noGrp="1"/>
          </p:cNvSpPr>
          <p:nvPr>
            <p:ph type="title"/>
          </p:nvPr>
        </p:nvSpPr>
        <p:spPr/>
        <p:txBody>
          <a:bodyPr>
            <a:normAutofit fontScale="90000"/>
          </a:bodyPr>
          <a:lstStyle/>
          <a:p>
            <a:r>
              <a:rPr lang="en-US" sz="3200" b="1" dirty="0">
                <a:solidFill>
                  <a:srgbClr val="0064A8"/>
                </a:solidFill>
                <a:latin typeface="Calibri"/>
                <a:ea typeface="Calibri"/>
                <a:cs typeface="Calibri"/>
                <a:sym typeface="Calibri"/>
              </a:rPr>
              <a:t>FY 2024 Magnet Schools Budget Rationale</a:t>
            </a:r>
            <a:endParaRPr lang="en-US" sz="3200" dirty="0"/>
          </a:p>
        </p:txBody>
      </p:sp>
      <p:sp>
        <p:nvSpPr>
          <p:cNvPr id="2" name="Text Placeholder 1">
            <a:extLst>
              <a:ext uri="{FF2B5EF4-FFF2-40B4-BE49-F238E27FC236}">
                <a16:creationId xmlns:a16="http://schemas.microsoft.com/office/drawing/2014/main" id="{A0C16370-B6F4-7E4A-80C6-90C3A79850A7}"/>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Personnel</a:t>
            </a:r>
          </a:p>
          <a:p>
            <a:pPr lvl="1"/>
            <a:r>
              <a:rPr lang="en-US" dirty="0">
                <a:latin typeface="Calibri" panose="020F0502020204030204" pitchFamily="34" charset="0"/>
                <a:cs typeface="Calibri" panose="020F0502020204030204" pitchFamily="34" charset="0"/>
              </a:rPr>
              <a:t>Headcount by School/Department</a:t>
            </a:r>
          </a:p>
          <a:p>
            <a:pPr lvl="1"/>
            <a:r>
              <a:rPr lang="en-US" dirty="0">
                <a:latin typeface="Calibri" panose="020F0502020204030204" pitchFamily="34" charset="0"/>
                <a:cs typeface="Calibri" panose="020F0502020204030204" pitchFamily="34" charset="0"/>
              </a:rPr>
              <a:t>FY 2024 New Positions</a:t>
            </a:r>
          </a:p>
          <a:p>
            <a:pPr lvl="1"/>
            <a:r>
              <a:rPr lang="en-US" dirty="0">
                <a:latin typeface="Calibri" panose="020F0502020204030204" pitchFamily="34" charset="0"/>
                <a:cs typeface="Calibri" panose="020F0502020204030204" pitchFamily="34" charset="0"/>
              </a:rPr>
              <a:t>Contracted Obligations</a:t>
            </a:r>
          </a:p>
          <a:p>
            <a:r>
              <a:rPr lang="en-US" dirty="0">
                <a:latin typeface="Calibri" panose="020F0502020204030204" pitchFamily="34" charset="0"/>
                <a:cs typeface="Calibri" panose="020F0502020204030204" pitchFamily="34" charset="0"/>
              </a:rPr>
              <a:t>Benefits</a:t>
            </a:r>
          </a:p>
          <a:p>
            <a:pPr lvl="1"/>
            <a:r>
              <a:rPr lang="en-US" dirty="0">
                <a:latin typeface="Calibri" panose="020F0502020204030204" pitchFamily="34" charset="0"/>
                <a:cs typeface="Calibri" panose="020F0502020204030204" pitchFamily="34" charset="0"/>
              </a:rPr>
              <a:t>Expenses</a:t>
            </a:r>
          </a:p>
          <a:p>
            <a:pPr lvl="1"/>
            <a:r>
              <a:rPr lang="en-US" dirty="0">
                <a:latin typeface="Calibri" panose="020F0502020204030204" pitchFamily="34" charset="0"/>
                <a:cs typeface="Calibri" panose="020F0502020204030204" pitchFamily="34" charset="0"/>
              </a:rPr>
              <a:t>Benefit Changes</a:t>
            </a:r>
          </a:p>
          <a:p>
            <a:r>
              <a:rPr lang="en-US" dirty="0">
                <a:latin typeface="Calibri" panose="020F0502020204030204" pitchFamily="34" charset="0"/>
                <a:cs typeface="Calibri" panose="020F0502020204030204" pitchFamily="34" charset="0"/>
              </a:rPr>
              <a:t>Other Budget Drivers</a:t>
            </a:r>
          </a:p>
          <a:p>
            <a:r>
              <a:rPr lang="en-US" dirty="0">
                <a:latin typeface="Calibri" panose="020F0502020204030204" pitchFamily="34" charset="0"/>
                <a:cs typeface="Calibri" panose="020F0502020204030204" pitchFamily="34" charset="0"/>
              </a:rPr>
              <a:t>Goodwin University Contracted Services</a:t>
            </a:r>
          </a:p>
          <a:p>
            <a:endParaRPr lang="en-US" dirty="0"/>
          </a:p>
          <a:p>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454409AC-B4E6-034B-AB12-8F9740C756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7" name="Google Shape;284;p42">
            <a:extLst>
              <a:ext uri="{FF2B5EF4-FFF2-40B4-BE49-F238E27FC236}">
                <a16:creationId xmlns:a16="http://schemas.microsoft.com/office/drawing/2014/main" id="{6A7FCF46-69CF-3945-A7C5-630817C0D09E}"/>
              </a:ext>
            </a:extLst>
          </p:cNvPr>
          <p:cNvPicPr preferRelativeResize="0"/>
          <p:nvPr/>
        </p:nvPicPr>
        <p:blipFill>
          <a:blip r:embed="rId3">
            <a:alphaModFix/>
          </a:blip>
          <a:stretch>
            <a:fillRect/>
          </a:stretch>
        </p:blipFill>
        <p:spPr>
          <a:xfrm>
            <a:off x="5703675" y="3509150"/>
            <a:ext cx="3128625" cy="1263175"/>
          </a:xfrm>
          <a:prstGeom prst="rect">
            <a:avLst/>
          </a:prstGeom>
          <a:noFill/>
          <a:ln>
            <a:noFill/>
          </a:ln>
        </p:spPr>
      </p:pic>
    </p:spTree>
    <p:extLst>
      <p:ext uri="{BB962C8B-B14F-4D97-AF65-F5344CB8AC3E}">
        <p14:creationId xmlns:p14="http://schemas.microsoft.com/office/powerpoint/2010/main" val="48089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a:spLocks noGrp="1"/>
          </p:cNvSpPr>
          <p:nvPr>
            <p:ph type="title"/>
          </p:nvPr>
        </p:nvSpPr>
        <p:spPr>
          <a:xfrm>
            <a:off x="628650" y="273844"/>
            <a:ext cx="7886700" cy="78969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70C0"/>
              </a:buClr>
              <a:buSzPts val="3300"/>
              <a:buFont typeface="Calibri"/>
              <a:buNone/>
            </a:pPr>
            <a:r>
              <a:rPr lang="en" sz="2900" b="1" dirty="0">
                <a:solidFill>
                  <a:srgbClr val="0064A8"/>
                </a:solidFill>
              </a:rPr>
              <a:t>Personell: Headcount by S</a:t>
            </a:r>
            <a:r>
              <a:rPr lang="en-US" sz="2900" b="1" dirty="0">
                <a:solidFill>
                  <a:srgbClr val="0064A8"/>
                </a:solidFill>
              </a:rPr>
              <a:t>c</a:t>
            </a:r>
            <a:r>
              <a:rPr lang="en" sz="2900" b="1" dirty="0">
                <a:solidFill>
                  <a:srgbClr val="0064A8"/>
                </a:solidFill>
              </a:rPr>
              <a:t>hool/Department</a:t>
            </a:r>
            <a:endParaRPr sz="2900" dirty="0">
              <a:solidFill>
                <a:srgbClr val="0064A8"/>
              </a:solidFill>
            </a:endParaRPr>
          </a:p>
        </p:txBody>
      </p:sp>
      <p:pic>
        <p:nvPicPr>
          <p:cNvPr id="360" name="Google Shape;360;p52" descr="https://lh4.googleusercontent.com/LAgACG0VzB4LVC7YYy9T28kb_1hNQ2ntQXCtXjfT56mW940RhSht_X_KxYu1ssENLYrjR0IxwJny8ZmqFcu4j66_fs3V64ERs_y3I677wS3ueBc9Ke7jB1Xtuloist2aFT5-G82j_Br_"/>
          <p:cNvPicPr preferRelativeResize="0"/>
          <p:nvPr/>
        </p:nvPicPr>
        <p:blipFill rotWithShape="1">
          <a:blip r:embed="rId3">
            <a:alphaModFix/>
          </a:blip>
          <a:srcRect/>
          <a:stretch/>
        </p:blipFill>
        <p:spPr>
          <a:xfrm>
            <a:off x="5978562" y="3845413"/>
            <a:ext cx="2536788" cy="1024243"/>
          </a:xfrm>
          <a:prstGeom prst="rect">
            <a:avLst/>
          </a:prstGeom>
          <a:noFill/>
          <a:ln>
            <a:noFill/>
          </a:ln>
        </p:spPr>
      </p:pic>
      <p:sp>
        <p:nvSpPr>
          <p:cNvPr id="3" name="Slide Number Placeholder 2">
            <a:extLst>
              <a:ext uri="{FF2B5EF4-FFF2-40B4-BE49-F238E27FC236}">
                <a16:creationId xmlns:a16="http://schemas.microsoft.com/office/drawing/2014/main" id="{15B7715F-B3A8-45D1-B017-37033F9AB3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aphicFrame>
        <p:nvGraphicFramePr>
          <p:cNvPr id="2" name="Table 3">
            <a:extLst>
              <a:ext uri="{FF2B5EF4-FFF2-40B4-BE49-F238E27FC236}">
                <a16:creationId xmlns:a16="http://schemas.microsoft.com/office/drawing/2014/main" id="{DAC61BBD-B3D1-E835-A85D-5815A55F824F}"/>
              </a:ext>
            </a:extLst>
          </p:cNvPr>
          <p:cNvGraphicFramePr>
            <a:graphicFrameLocks noGrp="1"/>
          </p:cNvGraphicFramePr>
          <p:nvPr>
            <p:extLst>
              <p:ext uri="{D42A27DB-BD31-4B8C-83A1-F6EECF244321}">
                <p14:modId xmlns:p14="http://schemas.microsoft.com/office/powerpoint/2010/main" val="3227223772"/>
              </p:ext>
            </p:extLst>
          </p:nvPr>
        </p:nvGraphicFramePr>
        <p:xfrm>
          <a:off x="1150957" y="1453714"/>
          <a:ext cx="6095997" cy="1854200"/>
        </p:xfrm>
        <a:graphic>
          <a:graphicData uri="http://schemas.openxmlformats.org/drawingml/2006/table">
            <a:tbl>
              <a:tblPr firstRow="1" bandRow="1">
                <a:tableStyleId>{69B1D393-FE5E-4481-9060-DD3A6C84D121}</a:tableStyleId>
              </a:tblPr>
              <a:tblGrid>
                <a:gridCol w="1175931">
                  <a:extLst>
                    <a:ext uri="{9D8B030D-6E8A-4147-A177-3AD203B41FA5}">
                      <a16:colId xmlns:a16="http://schemas.microsoft.com/office/drawing/2014/main" val="14441275"/>
                    </a:ext>
                  </a:extLst>
                </a:gridCol>
                <a:gridCol w="820011">
                  <a:extLst>
                    <a:ext uri="{9D8B030D-6E8A-4147-A177-3AD203B41FA5}">
                      <a16:colId xmlns:a16="http://schemas.microsoft.com/office/drawing/2014/main" val="1274184042"/>
                    </a:ext>
                  </a:extLst>
                </a:gridCol>
                <a:gridCol w="820011">
                  <a:extLst>
                    <a:ext uri="{9D8B030D-6E8A-4147-A177-3AD203B41FA5}">
                      <a16:colId xmlns:a16="http://schemas.microsoft.com/office/drawing/2014/main" val="2922220776"/>
                    </a:ext>
                  </a:extLst>
                </a:gridCol>
                <a:gridCol w="820011">
                  <a:extLst>
                    <a:ext uri="{9D8B030D-6E8A-4147-A177-3AD203B41FA5}">
                      <a16:colId xmlns:a16="http://schemas.microsoft.com/office/drawing/2014/main" val="1288716469"/>
                    </a:ext>
                  </a:extLst>
                </a:gridCol>
                <a:gridCol w="820011">
                  <a:extLst>
                    <a:ext uri="{9D8B030D-6E8A-4147-A177-3AD203B41FA5}">
                      <a16:colId xmlns:a16="http://schemas.microsoft.com/office/drawing/2014/main" val="2010841159"/>
                    </a:ext>
                  </a:extLst>
                </a:gridCol>
                <a:gridCol w="820011">
                  <a:extLst>
                    <a:ext uri="{9D8B030D-6E8A-4147-A177-3AD203B41FA5}">
                      <a16:colId xmlns:a16="http://schemas.microsoft.com/office/drawing/2014/main" val="1124261335"/>
                    </a:ext>
                  </a:extLst>
                </a:gridCol>
                <a:gridCol w="820011">
                  <a:extLst>
                    <a:ext uri="{9D8B030D-6E8A-4147-A177-3AD203B41FA5}">
                      <a16:colId xmlns:a16="http://schemas.microsoft.com/office/drawing/2014/main" val="2033676516"/>
                    </a:ext>
                  </a:extLst>
                </a:gridCol>
              </a:tblGrid>
              <a:tr h="370840">
                <a:tc>
                  <a:txBody>
                    <a:bodyPr/>
                    <a:lstStyle/>
                    <a:p>
                      <a:r>
                        <a:rPr lang="en-US" dirty="0"/>
                        <a:t>Position</a:t>
                      </a:r>
                    </a:p>
                  </a:txBody>
                  <a:tcPr/>
                </a:tc>
                <a:tc>
                  <a:txBody>
                    <a:bodyPr/>
                    <a:lstStyle/>
                    <a:p>
                      <a:pPr algn="ctr"/>
                      <a:r>
                        <a:rPr lang="en-US" dirty="0"/>
                        <a:t>CTRA</a:t>
                      </a:r>
                    </a:p>
                  </a:txBody>
                  <a:tcPr/>
                </a:tc>
                <a:tc>
                  <a:txBody>
                    <a:bodyPr/>
                    <a:lstStyle/>
                    <a:p>
                      <a:pPr algn="ctr"/>
                      <a:r>
                        <a:rPr lang="en-US" dirty="0"/>
                        <a:t>CTRM</a:t>
                      </a:r>
                    </a:p>
                  </a:txBody>
                  <a:tcPr/>
                </a:tc>
                <a:tc>
                  <a:txBody>
                    <a:bodyPr/>
                    <a:lstStyle/>
                    <a:p>
                      <a:pPr algn="ctr"/>
                      <a:r>
                        <a:rPr lang="en-US" dirty="0"/>
                        <a:t>RMS</a:t>
                      </a:r>
                    </a:p>
                  </a:txBody>
                  <a:tcPr/>
                </a:tc>
                <a:tc>
                  <a:txBody>
                    <a:bodyPr/>
                    <a:lstStyle/>
                    <a:p>
                      <a:pPr algn="ctr"/>
                      <a:r>
                        <a:rPr lang="en-US" dirty="0"/>
                        <a:t>Central</a:t>
                      </a:r>
                    </a:p>
                  </a:txBody>
                  <a:tcPr/>
                </a:tc>
                <a:tc>
                  <a:txBody>
                    <a:bodyPr/>
                    <a:lstStyle/>
                    <a:p>
                      <a:pPr algn="ctr"/>
                      <a:r>
                        <a:rPr lang="en-US" dirty="0"/>
                        <a:t>ECAMP</a:t>
                      </a:r>
                    </a:p>
                  </a:txBody>
                  <a:tcPr/>
                </a:tc>
                <a:tc>
                  <a:txBody>
                    <a:bodyPr/>
                    <a:lstStyle/>
                    <a:p>
                      <a:pPr algn="ctr"/>
                      <a:r>
                        <a:rPr lang="en-US" dirty="0"/>
                        <a:t>Total</a:t>
                      </a:r>
                    </a:p>
                  </a:txBody>
                  <a:tcPr/>
                </a:tc>
                <a:extLst>
                  <a:ext uri="{0D108BD9-81ED-4DB2-BD59-A6C34878D82A}">
                    <a16:rowId xmlns:a16="http://schemas.microsoft.com/office/drawing/2014/main" val="3686136911"/>
                  </a:ext>
                </a:extLst>
              </a:tr>
              <a:tr h="370840">
                <a:tc>
                  <a:txBody>
                    <a:bodyPr/>
                    <a:lstStyle/>
                    <a:p>
                      <a:r>
                        <a:rPr lang="en-US" dirty="0"/>
                        <a:t>Admin</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5</a:t>
                      </a:r>
                    </a:p>
                  </a:txBody>
                  <a:tcPr/>
                </a:tc>
                <a:tc>
                  <a:txBody>
                    <a:bodyPr/>
                    <a:lstStyle/>
                    <a:p>
                      <a:pPr algn="ctr"/>
                      <a:r>
                        <a:rPr lang="en-US" dirty="0"/>
                        <a:t>0</a:t>
                      </a:r>
                    </a:p>
                  </a:txBody>
                  <a:tcPr/>
                </a:tc>
                <a:tc>
                  <a:txBody>
                    <a:bodyPr/>
                    <a:lstStyle/>
                    <a:p>
                      <a:pPr algn="ctr"/>
                      <a:r>
                        <a:rPr lang="en-US" dirty="0"/>
                        <a:t>11</a:t>
                      </a:r>
                    </a:p>
                  </a:txBody>
                  <a:tcPr/>
                </a:tc>
                <a:extLst>
                  <a:ext uri="{0D108BD9-81ED-4DB2-BD59-A6C34878D82A}">
                    <a16:rowId xmlns:a16="http://schemas.microsoft.com/office/drawing/2014/main" val="721788146"/>
                  </a:ext>
                </a:extLst>
              </a:tr>
              <a:tr h="370840">
                <a:tc>
                  <a:txBody>
                    <a:bodyPr/>
                    <a:lstStyle/>
                    <a:p>
                      <a:r>
                        <a:rPr lang="en-US" dirty="0"/>
                        <a:t>Teachers</a:t>
                      </a:r>
                    </a:p>
                  </a:txBody>
                  <a:tcPr/>
                </a:tc>
                <a:tc>
                  <a:txBody>
                    <a:bodyPr/>
                    <a:lstStyle/>
                    <a:p>
                      <a:pPr algn="ctr"/>
                      <a:r>
                        <a:rPr lang="en-US" dirty="0"/>
                        <a:t>48</a:t>
                      </a:r>
                    </a:p>
                  </a:txBody>
                  <a:tcPr/>
                </a:tc>
                <a:tc>
                  <a:txBody>
                    <a:bodyPr/>
                    <a:lstStyle/>
                    <a:p>
                      <a:pPr algn="ctr"/>
                      <a:r>
                        <a:rPr lang="en-US" dirty="0"/>
                        <a:t>26</a:t>
                      </a:r>
                    </a:p>
                  </a:txBody>
                  <a:tcPr/>
                </a:tc>
                <a:tc>
                  <a:txBody>
                    <a:bodyPr/>
                    <a:lstStyle/>
                    <a:p>
                      <a:pPr algn="ctr"/>
                      <a:r>
                        <a:rPr lang="en-US" dirty="0"/>
                        <a:t>43</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121</a:t>
                      </a:r>
                    </a:p>
                  </a:txBody>
                  <a:tcPr/>
                </a:tc>
                <a:extLst>
                  <a:ext uri="{0D108BD9-81ED-4DB2-BD59-A6C34878D82A}">
                    <a16:rowId xmlns:a16="http://schemas.microsoft.com/office/drawing/2014/main" val="2247916442"/>
                  </a:ext>
                </a:extLst>
              </a:tr>
              <a:tr h="370840">
                <a:tc>
                  <a:txBody>
                    <a:bodyPr/>
                    <a:lstStyle/>
                    <a:p>
                      <a:r>
                        <a:rPr lang="en-US" dirty="0"/>
                        <a:t>Non-certified</a:t>
                      </a:r>
                    </a:p>
                  </a:txBody>
                  <a:tcPr/>
                </a:tc>
                <a:tc>
                  <a:txBody>
                    <a:bodyPr/>
                    <a:lstStyle/>
                    <a:p>
                      <a:pPr algn="ctr"/>
                      <a:r>
                        <a:rPr lang="en-US" dirty="0"/>
                        <a:t>11</a:t>
                      </a:r>
                    </a:p>
                  </a:txBody>
                  <a:tcPr/>
                </a:tc>
                <a:tc>
                  <a:txBody>
                    <a:bodyPr/>
                    <a:lstStyle/>
                    <a:p>
                      <a:pPr algn="ctr"/>
                      <a:r>
                        <a:rPr lang="en-US" dirty="0"/>
                        <a:t>4</a:t>
                      </a:r>
                    </a:p>
                  </a:txBody>
                  <a:tcPr/>
                </a:tc>
                <a:tc>
                  <a:txBody>
                    <a:bodyPr/>
                    <a:lstStyle/>
                    <a:p>
                      <a:pPr algn="ctr"/>
                      <a:r>
                        <a:rPr lang="en-US" dirty="0"/>
                        <a:t>22</a:t>
                      </a:r>
                    </a:p>
                  </a:txBody>
                  <a:tcPr/>
                </a:tc>
                <a:tc>
                  <a:txBody>
                    <a:bodyPr/>
                    <a:lstStyle/>
                    <a:p>
                      <a:pPr algn="ctr"/>
                      <a:r>
                        <a:rPr lang="en-US" dirty="0"/>
                        <a:t>4</a:t>
                      </a:r>
                    </a:p>
                  </a:txBody>
                  <a:tcPr/>
                </a:tc>
                <a:tc>
                  <a:txBody>
                    <a:bodyPr/>
                    <a:lstStyle/>
                    <a:p>
                      <a:pPr algn="ctr"/>
                      <a:r>
                        <a:rPr lang="en-US" dirty="0"/>
                        <a:t>0</a:t>
                      </a:r>
                    </a:p>
                  </a:txBody>
                  <a:tcPr/>
                </a:tc>
                <a:tc>
                  <a:txBody>
                    <a:bodyPr/>
                    <a:lstStyle/>
                    <a:p>
                      <a:pPr algn="ctr"/>
                      <a:r>
                        <a:rPr lang="en-US" dirty="0"/>
                        <a:t>42</a:t>
                      </a:r>
                    </a:p>
                  </a:txBody>
                  <a:tcPr/>
                </a:tc>
                <a:extLst>
                  <a:ext uri="{0D108BD9-81ED-4DB2-BD59-A6C34878D82A}">
                    <a16:rowId xmlns:a16="http://schemas.microsoft.com/office/drawing/2014/main" val="1678208286"/>
                  </a:ext>
                </a:extLst>
              </a:tr>
              <a:tr h="370840">
                <a:tc>
                  <a:txBody>
                    <a:bodyPr/>
                    <a:lstStyle/>
                    <a:p>
                      <a:r>
                        <a:rPr lang="en-US" b="1" dirty="0"/>
                        <a:t>Total</a:t>
                      </a:r>
                    </a:p>
                  </a:txBody>
                  <a:tcPr/>
                </a:tc>
                <a:tc>
                  <a:txBody>
                    <a:bodyPr/>
                    <a:lstStyle/>
                    <a:p>
                      <a:pPr algn="ctr"/>
                      <a:r>
                        <a:rPr lang="en-US" b="1" dirty="0"/>
                        <a:t>61</a:t>
                      </a:r>
                    </a:p>
                  </a:txBody>
                  <a:tcPr/>
                </a:tc>
                <a:tc>
                  <a:txBody>
                    <a:bodyPr/>
                    <a:lstStyle/>
                    <a:p>
                      <a:pPr algn="ctr"/>
                      <a:r>
                        <a:rPr lang="en-US" b="1" dirty="0"/>
                        <a:t>32</a:t>
                      </a:r>
                    </a:p>
                  </a:txBody>
                  <a:tcPr/>
                </a:tc>
                <a:tc>
                  <a:txBody>
                    <a:bodyPr/>
                    <a:lstStyle/>
                    <a:p>
                      <a:pPr algn="ctr"/>
                      <a:r>
                        <a:rPr lang="en-US" b="1" dirty="0"/>
                        <a:t>67</a:t>
                      </a:r>
                    </a:p>
                  </a:txBody>
                  <a:tcPr/>
                </a:tc>
                <a:tc>
                  <a:txBody>
                    <a:bodyPr/>
                    <a:lstStyle/>
                    <a:p>
                      <a:pPr algn="ctr"/>
                      <a:r>
                        <a:rPr lang="en-US" b="1" dirty="0"/>
                        <a:t>11</a:t>
                      </a:r>
                    </a:p>
                  </a:txBody>
                  <a:tcPr/>
                </a:tc>
                <a:tc>
                  <a:txBody>
                    <a:bodyPr/>
                    <a:lstStyle/>
                    <a:p>
                      <a:pPr algn="ctr"/>
                      <a:r>
                        <a:rPr lang="en-US" b="1" dirty="0"/>
                        <a:t>2</a:t>
                      </a:r>
                    </a:p>
                  </a:txBody>
                  <a:tcPr/>
                </a:tc>
                <a:tc>
                  <a:txBody>
                    <a:bodyPr/>
                    <a:lstStyle/>
                    <a:p>
                      <a:pPr algn="ctr"/>
                      <a:r>
                        <a:rPr lang="en-US" b="1" dirty="0"/>
                        <a:t>173</a:t>
                      </a:r>
                    </a:p>
                  </a:txBody>
                  <a:tcPr/>
                </a:tc>
                <a:extLst>
                  <a:ext uri="{0D108BD9-81ED-4DB2-BD59-A6C34878D82A}">
                    <a16:rowId xmlns:a16="http://schemas.microsoft.com/office/drawing/2014/main" val="4001410997"/>
                  </a:ext>
                </a:extLst>
              </a:tr>
            </a:tbl>
          </a:graphicData>
        </a:graphic>
      </p:graphicFrame>
      <p:sp>
        <p:nvSpPr>
          <p:cNvPr id="4" name="TextBox 3">
            <a:extLst>
              <a:ext uri="{FF2B5EF4-FFF2-40B4-BE49-F238E27FC236}">
                <a16:creationId xmlns:a16="http://schemas.microsoft.com/office/drawing/2014/main" id="{EB49E06C-C01B-B0C2-C10A-8605CBD81F03}"/>
              </a:ext>
            </a:extLst>
          </p:cNvPr>
          <p:cNvSpPr txBox="1"/>
          <p:nvPr/>
        </p:nvSpPr>
        <p:spPr>
          <a:xfrm>
            <a:off x="1150957" y="3845413"/>
            <a:ext cx="374814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Non-certified = Managers, Support Staff, and Instructional Assistants</a:t>
            </a:r>
          </a:p>
        </p:txBody>
      </p:sp>
      <p:sp>
        <p:nvSpPr>
          <p:cNvPr id="5" name="Footer Placeholder 4">
            <a:extLst>
              <a:ext uri="{FF2B5EF4-FFF2-40B4-BE49-F238E27FC236}">
                <a16:creationId xmlns:a16="http://schemas.microsoft.com/office/drawing/2014/main" id="{60DB0C7B-EEA4-6C45-9FA2-63BA16A8A59A}"/>
              </a:ext>
            </a:extLst>
          </p:cNvPr>
          <p:cNvSpPr>
            <a:spLocks noGrp="1"/>
          </p:cNvSpPr>
          <p:nvPr>
            <p:ph type="ftr" idx="11"/>
          </p:nvPr>
        </p:nvSpPr>
        <p:spPr/>
        <p:txBody>
          <a:bodyPr/>
          <a:lstStyle/>
          <a:p>
            <a:r>
              <a:rPr lang="en-US"/>
              <a:t>4/20/2023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39285"/>
              <a:buFont typeface="Arial"/>
              <a:buNone/>
            </a:pPr>
            <a:r>
              <a:rPr lang="en-US" sz="2900" b="1" dirty="0">
                <a:solidFill>
                  <a:srgbClr val="0064A8"/>
                </a:solidFill>
                <a:latin typeface="Calibri"/>
                <a:ea typeface="Calibri"/>
                <a:cs typeface="Calibri"/>
                <a:sym typeface="Calibri"/>
              </a:rPr>
              <a:t>Personnel: FY 2024 New Positions</a:t>
            </a:r>
            <a:endParaRPr sz="2900" dirty="0">
              <a:solidFill>
                <a:srgbClr val="0064A8"/>
              </a:solidFill>
            </a:endParaRPr>
          </a:p>
        </p:txBody>
      </p:sp>
      <p:sp>
        <p:nvSpPr>
          <p:cNvPr id="367" name="Google Shape;367;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4327" algn="l" rtl="0">
              <a:spcBef>
                <a:spcPts val="0"/>
              </a:spcBef>
              <a:spcAft>
                <a:spcPts val="0"/>
              </a:spcAft>
              <a:buClr>
                <a:schemeClr val="dk1"/>
              </a:buClr>
              <a:buSzPct val="100000"/>
              <a:buFont typeface="Calibri"/>
              <a:buChar char="●"/>
            </a:pPr>
            <a:r>
              <a:rPr lang="en" dirty="0">
                <a:solidFill>
                  <a:schemeClr val="dk1"/>
                </a:solidFill>
                <a:latin typeface="Calibri"/>
                <a:ea typeface="Calibri"/>
                <a:cs typeface="Calibri"/>
                <a:sym typeface="Calibri"/>
              </a:rPr>
              <a:t>Central Office</a:t>
            </a:r>
          </a:p>
          <a:p>
            <a:pPr lvl="1" indent="-334327">
              <a:buClr>
                <a:schemeClr val="dk1"/>
              </a:buClr>
              <a:buSzPct val="100000"/>
              <a:buFont typeface="Calibri"/>
              <a:buChar char="●"/>
            </a:pPr>
            <a:r>
              <a:rPr lang="en" dirty="0">
                <a:solidFill>
                  <a:schemeClr val="dk1"/>
                </a:solidFill>
                <a:latin typeface="Calibri"/>
                <a:ea typeface="Calibri"/>
                <a:cs typeface="Calibri"/>
                <a:sym typeface="Calibri"/>
              </a:rPr>
              <a:t>Assistant Superintendent of Curriculum</a:t>
            </a:r>
          </a:p>
          <a:p>
            <a:pPr lvl="1" indent="-334327">
              <a:buClr>
                <a:schemeClr val="dk1"/>
              </a:buClr>
              <a:buSzPct val="100000"/>
              <a:buFont typeface="Calibri"/>
              <a:buChar char="●"/>
            </a:pPr>
            <a:r>
              <a:rPr lang="en" dirty="0">
                <a:solidFill>
                  <a:schemeClr val="dk1"/>
                </a:solidFill>
                <a:latin typeface="Calibri"/>
                <a:ea typeface="Calibri"/>
                <a:cs typeface="Calibri"/>
                <a:sym typeface="Calibri"/>
              </a:rPr>
              <a:t>A</a:t>
            </a:r>
            <a:r>
              <a:rPr lang="en-US" dirty="0">
                <a:solidFill>
                  <a:schemeClr val="dk1"/>
                </a:solidFill>
                <a:latin typeface="Calibri"/>
                <a:ea typeface="Calibri"/>
                <a:cs typeface="Calibri"/>
                <a:sym typeface="Calibri"/>
              </a:rPr>
              <a:t>s</a:t>
            </a:r>
            <a:r>
              <a:rPr lang="en" dirty="0">
                <a:solidFill>
                  <a:schemeClr val="dk1"/>
                </a:solidFill>
                <a:latin typeface="Calibri"/>
                <a:ea typeface="Calibri"/>
                <a:cs typeface="Calibri"/>
                <a:sym typeface="Calibri"/>
              </a:rPr>
              <a:t>sistant Superintendent of Pupil Services</a:t>
            </a:r>
          </a:p>
          <a:p>
            <a:pPr lvl="1" indent="-334327">
              <a:buClr>
                <a:schemeClr val="dk1"/>
              </a:buClr>
              <a:buSzPct val="100000"/>
              <a:buFont typeface="Calibri"/>
              <a:buChar char="●"/>
            </a:pPr>
            <a:r>
              <a:rPr lang="en" dirty="0">
                <a:solidFill>
                  <a:schemeClr val="dk1"/>
                </a:solidFill>
                <a:latin typeface="Calibri"/>
                <a:ea typeface="Calibri"/>
                <a:cs typeface="Calibri"/>
                <a:sym typeface="Calibri"/>
              </a:rPr>
              <a:t>Assistant Superintendent of Personnel</a:t>
            </a:r>
          </a:p>
          <a:p>
            <a:pPr lvl="1" indent="-334327">
              <a:buClr>
                <a:schemeClr val="dk1"/>
              </a:buClr>
              <a:buSzPct val="100000"/>
              <a:buFont typeface="Calibri"/>
              <a:buChar char="●"/>
            </a:pPr>
            <a:r>
              <a:rPr lang="en" dirty="0">
                <a:solidFill>
                  <a:schemeClr val="dk1"/>
                </a:solidFill>
                <a:latin typeface="Calibri"/>
                <a:ea typeface="Calibri"/>
                <a:cs typeface="Calibri"/>
                <a:sym typeface="Calibri"/>
              </a:rPr>
              <a:t>Admin Assistants: Superintendent Admin, Pupil Services Admin, Technology support (3)</a:t>
            </a:r>
          </a:p>
          <a:p>
            <a:pPr lvl="1" indent="-334327">
              <a:buClr>
                <a:schemeClr val="dk1"/>
              </a:buClr>
              <a:buSzPct val="100000"/>
              <a:buFont typeface="Calibri"/>
              <a:buChar char="●"/>
            </a:pPr>
            <a:r>
              <a:rPr lang="en" dirty="0">
                <a:solidFill>
                  <a:schemeClr val="dk1"/>
                </a:solidFill>
                <a:latin typeface="Calibri"/>
                <a:ea typeface="Calibri"/>
                <a:cs typeface="Calibri"/>
                <a:sym typeface="Calibri"/>
              </a:rPr>
              <a:t>T</a:t>
            </a:r>
            <a:r>
              <a:rPr lang="en-US" dirty="0">
                <a:solidFill>
                  <a:schemeClr val="dk1"/>
                </a:solidFill>
                <a:latin typeface="Calibri"/>
                <a:ea typeface="Calibri"/>
                <a:cs typeface="Calibri"/>
                <a:sym typeface="Calibri"/>
              </a:rPr>
              <a:t>e</a:t>
            </a:r>
            <a:r>
              <a:rPr lang="en" dirty="0">
                <a:solidFill>
                  <a:schemeClr val="dk1"/>
                </a:solidFill>
                <a:latin typeface="Calibri"/>
                <a:ea typeface="Calibri"/>
                <a:cs typeface="Calibri"/>
                <a:sym typeface="Calibri"/>
              </a:rPr>
              <a:t>acher: STEM Support</a:t>
            </a:r>
          </a:p>
          <a:p>
            <a:pPr indent="-334327">
              <a:buClr>
                <a:schemeClr val="dk1"/>
              </a:buClr>
              <a:buSzPct val="100000"/>
              <a:buFont typeface="Calibri"/>
              <a:buChar char="●"/>
            </a:pPr>
            <a:r>
              <a:rPr lang="en" dirty="0">
                <a:solidFill>
                  <a:schemeClr val="dk1"/>
                </a:solidFill>
                <a:latin typeface="Calibri"/>
                <a:ea typeface="Calibri"/>
                <a:cs typeface="Calibri"/>
                <a:sym typeface="Calibri"/>
              </a:rPr>
              <a:t>CTRA</a:t>
            </a:r>
          </a:p>
          <a:p>
            <a:pPr lvl="1" indent="-334327">
              <a:buClr>
                <a:schemeClr val="dk1"/>
              </a:buClr>
              <a:buSzPct val="100000"/>
              <a:buFont typeface="Calibri"/>
              <a:buChar char="●"/>
            </a:pPr>
            <a:r>
              <a:rPr lang="en" dirty="0">
                <a:solidFill>
                  <a:schemeClr val="dk1"/>
                </a:solidFill>
                <a:latin typeface="Calibri"/>
                <a:ea typeface="Calibri"/>
                <a:cs typeface="Calibri"/>
                <a:sym typeface="Calibri"/>
              </a:rPr>
              <a:t>Teachers: CTE, Medical Careers</a:t>
            </a:r>
          </a:p>
          <a:p>
            <a:pPr indent="-334327">
              <a:buClr>
                <a:schemeClr val="dk1"/>
              </a:buClr>
              <a:buSzPct val="100000"/>
              <a:buFont typeface="Calibri"/>
              <a:buChar char="●"/>
            </a:pPr>
            <a:r>
              <a:rPr lang="en" dirty="0">
                <a:solidFill>
                  <a:schemeClr val="dk1"/>
                </a:solidFill>
                <a:latin typeface="Calibri"/>
                <a:ea typeface="Calibri"/>
                <a:cs typeface="Calibri"/>
                <a:sym typeface="Calibri"/>
              </a:rPr>
              <a:t>CTRM</a:t>
            </a:r>
          </a:p>
          <a:p>
            <a:pPr lvl="1" indent="-334327">
              <a:buClr>
                <a:schemeClr val="dk1"/>
              </a:buClr>
              <a:buSzPct val="100000"/>
              <a:buFont typeface="Calibri"/>
              <a:buChar char="●"/>
            </a:pPr>
            <a:r>
              <a:rPr lang="en" dirty="0">
                <a:solidFill>
                  <a:schemeClr val="dk1"/>
                </a:solidFill>
                <a:latin typeface="Calibri"/>
                <a:ea typeface="Calibri"/>
                <a:cs typeface="Calibri"/>
                <a:sym typeface="Calibri"/>
              </a:rPr>
              <a:t>Assistant Director</a:t>
            </a:r>
          </a:p>
          <a:p>
            <a:pPr lvl="1" indent="-334327">
              <a:buClr>
                <a:schemeClr val="dk1"/>
              </a:buClr>
              <a:buSzPct val="100000"/>
              <a:buFont typeface="Calibri"/>
              <a:buChar char="●"/>
            </a:pPr>
            <a:r>
              <a:rPr lang="en" dirty="0">
                <a:solidFill>
                  <a:schemeClr val="dk1"/>
                </a:solidFill>
                <a:latin typeface="Calibri"/>
                <a:ea typeface="Calibri"/>
                <a:cs typeface="Calibri"/>
                <a:sym typeface="Calibri"/>
              </a:rPr>
              <a:t>T</a:t>
            </a:r>
            <a:r>
              <a:rPr lang="en-US" dirty="0">
                <a:solidFill>
                  <a:schemeClr val="dk1"/>
                </a:solidFill>
                <a:latin typeface="Calibri"/>
                <a:ea typeface="Calibri"/>
                <a:cs typeface="Calibri"/>
                <a:sym typeface="Calibri"/>
              </a:rPr>
              <a:t>e</a:t>
            </a:r>
            <a:r>
              <a:rPr lang="en" dirty="0">
                <a:solidFill>
                  <a:schemeClr val="dk1"/>
                </a:solidFill>
                <a:latin typeface="Calibri"/>
                <a:ea typeface="Calibri"/>
                <a:cs typeface="Calibri"/>
                <a:sym typeface="Calibri"/>
              </a:rPr>
              <a:t>achers: ELA, Math, S</a:t>
            </a:r>
            <a:r>
              <a:rPr lang="en-US" dirty="0">
                <a:solidFill>
                  <a:schemeClr val="dk1"/>
                </a:solidFill>
                <a:latin typeface="Calibri"/>
                <a:ea typeface="Calibri"/>
                <a:cs typeface="Calibri"/>
                <a:sym typeface="Calibri"/>
              </a:rPr>
              <a:t>c</a:t>
            </a:r>
            <a:r>
              <a:rPr lang="en" dirty="0">
                <a:solidFill>
                  <a:schemeClr val="dk1"/>
                </a:solidFill>
                <a:latin typeface="Calibri"/>
                <a:ea typeface="Calibri"/>
                <a:cs typeface="Calibri"/>
                <a:sym typeface="Calibri"/>
              </a:rPr>
              <a:t>ience, Social Studies</a:t>
            </a:r>
          </a:p>
          <a:p>
            <a:pPr marL="914400" lvl="0" indent="0" algn="l" rtl="0">
              <a:spcBef>
                <a:spcPts val="1200"/>
              </a:spcBef>
              <a:spcAft>
                <a:spcPts val="1200"/>
              </a:spcAft>
              <a:buNone/>
            </a:pPr>
            <a:endParaRPr dirty="0">
              <a:solidFill>
                <a:schemeClr val="dk1"/>
              </a:solidFill>
              <a:latin typeface="Calibri"/>
              <a:ea typeface="Calibri"/>
              <a:cs typeface="Calibri"/>
              <a:sym typeface="Calibri"/>
            </a:endParaRPr>
          </a:p>
        </p:txBody>
      </p:sp>
      <p:sp>
        <p:nvSpPr>
          <p:cNvPr id="368" name="Google Shape;368;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pic>
        <p:nvPicPr>
          <p:cNvPr id="369" name="Google Shape;369;p53"/>
          <p:cNvPicPr preferRelativeResize="0"/>
          <p:nvPr/>
        </p:nvPicPr>
        <p:blipFill>
          <a:blip r:embed="rId3">
            <a:alphaModFix/>
          </a:blip>
          <a:stretch>
            <a:fillRect/>
          </a:stretch>
        </p:blipFill>
        <p:spPr>
          <a:xfrm>
            <a:off x="6480344" y="3991025"/>
            <a:ext cx="2266464" cy="100426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buSzPct val="39285"/>
            </a:pPr>
            <a:r>
              <a:rPr lang="en-US" sz="2900" b="1" dirty="0">
                <a:solidFill>
                  <a:srgbClr val="0064A8"/>
                </a:solidFill>
                <a:latin typeface="Calibri"/>
                <a:ea typeface="Calibri"/>
                <a:cs typeface="Calibri"/>
                <a:sym typeface="Calibri"/>
              </a:rPr>
              <a:t>Personnel: Salary Changes</a:t>
            </a:r>
            <a:endParaRPr sz="2900" dirty="0">
              <a:solidFill>
                <a:srgbClr val="0064A8"/>
              </a:solidFill>
            </a:endParaRPr>
          </a:p>
        </p:txBody>
      </p:sp>
      <p:sp>
        <p:nvSpPr>
          <p:cNvPr id="375" name="Google Shape;375;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Char char="●"/>
            </a:pPr>
            <a:r>
              <a:rPr lang="en" dirty="0">
                <a:solidFill>
                  <a:schemeClr val="dk1"/>
                </a:solidFill>
                <a:latin typeface="Calibri"/>
                <a:ea typeface="Calibri"/>
                <a:cs typeface="Calibri"/>
                <a:sym typeface="Calibri"/>
              </a:rPr>
              <a:t>Changes to LEARN compensation structure</a:t>
            </a:r>
            <a:endParaRPr dirty="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3% to 6.15% increase for non-union wages</a:t>
            </a:r>
            <a:endParaRPr sz="1600" dirty="0">
              <a:solidFill>
                <a:schemeClr val="dk1"/>
              </a:solidFill>
              <a:latin typeface="Calibri"/>
              <a:ea typeface="Calibri"/>
              <a:cs typeface="Calibri"/>
              <a:sym typeface="Calibri"/>
            </a:endParaRPr>
          </a:p>
          <a:p>
            <a:pPr marL="1371600" lvl="2" indent="-330200" algn="l" rtl="0">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Secretaries, Office Managers</a:t>
            </a:r>
            <a:endParaRPr sz="1600" dirty="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Administrators: 2.4% increase</a:t>
            </a:r>
            <a:endParaRPr sz="1600" dirty="0">
              <a:solidFill>
                <a:schemeClr val="dk1"/>
              </a:solidFill>
              <a:latin typeface="Calibri"/>
              <a:ea typeface="Calibri"/>
              <a:cs typeface="Calibri"/>
              <a:sym typeface="Calibri"/>
            </a:endParaRPr>
          </a:p>
          <a:p>
            <a:pPr marL="914400" lvl="1" indent="-330200" algn="l" rtl="0">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Teachers: 3.1% increase</a:t>
            </a:r>
            <a:endParaRPr sz="1600" dirty="0">
              <a:solidFill>
                <a:schemeClr val="dk1"/>
              </a:solidFill>
              <a:latin typeface="Calibri"/>
              <a:ea typeface="Calibri"/>
              <a:cs typeface="Calibri"/>
              <a:sym typeface="Calibri"/>
            </a:endParaRPr>
          </a:p>
          <a:p>
            <a:pPr marL="914400" lvl="0" indent="0" algn="l" rtl="0">
              <a:spcBef>
                <a:spcPts val="1200"/>
              </a:spcBef>
              <a:spcAft>
                <a:spcPts val="1200"/>
              </a:spcAft>
              <a:buNone/>
            </a:pPr>
            <a:endParaRPr dirty="0">
              <a:solidFill>
                <a:schemeClr val="dk1"/>
              </a:solidFill>
              <a:latin typeface="Calibri"/>
              <a:ea typeface="Calibri"/>
              <a:cs typeface="Calibri"/>
              <a:sym typeface="Calibri"/>
            </a:endParaRPr>
          </a:p>
        </p:txBody>
      </p:sp>
      <p:sp>
        <p:nvSpPr>
          <p:cNvPr id="376" name="Google Shape;376;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pic>
        <p:nvPicPr>
          <p:cNvPr id="377" name="Google Shape;377;p54"/>
          <p:cNvPicPr preferRelativeResize="0"/>
          <p:nvPr/>
        </p:nvPicPr>
        <p:blipFill>
          <a:blip r:embed="rId3">
            <a:alphaModFix/>
          </a:blip>
          <a:stretch>
            <a:fillRect/>
          </a:stretch>
        </p:blipFill>
        <p:spPr>
          <a:xfrm>
            <a:off x="6399500" y="3790100"/>
            <a:ext cx="2432800" cy="982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a:spLocks noGrp="1"/>
          </p:cNvSpPr>
          <p:nvPr>
            <p:ph type="title"/>
          </p:nvPr>
        </p:nvSpPr>
        <p:spPr>
          <a:xfrm>
            <a:off x="628650" y="273844"/>
            <a:ext cx="7886700" cy="78969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70C0"/>
              </a:buClr>
              <a:buSzPts val="3300"/>
              <a:buFont typeface="Calibri"/>
              <a:buNone/>
            </a:pPr>
            <a:r>
              <a:rPr lang="en" b="1" dirty="0">
                <a:solidFill>
                  <a:srgbClr val="0064A8"/>
                </a:solidFill>
              </a:rPr>
              <a:t>Benefits – Expenses </a:t>
            </a:r>
            <a:endParaRPr dirty="0">
              <a:solidFill>
                <a:srgbClr val="0064A8"/>
              </a:solidFill>
            </a:endParaRPr>
          </a:p>
        </p:txBody>
      </p:sp>
      <p:pic>
        <p:nvPicPr>
          <p:cNvPr id="360" name="Google Shape;360;p52" descr="https://lh4.googleusercontent.com/LAgACG0VzB4LVC7YYy9T28kb_1hNQ2ntQXCtXjfT56mW940RhSht_X_KxYu1ssENLYrjR0IxwJny8ZmqFcu4j66_fs3V64ERs_y3I677wS3ueBc9Ke7jB1Xtuloist2aFT5-G82j_Br_"/>
          <p:cNvPicPr preferRelativeResize="0"/>
          <p:nvPr/>
        </p:nvPicPr>
        <p:blipFill rotWithShape="1">
          <a:blip r:embed="rId3">
            <a:alphaModFix/>
          </a:blip>
          <a:srcRect/>
          <a:stretch/>
        </p:blipFill>
        <p:spPr>
          <a:xfrm>
            <a:off x="5978562" y="3845413"/>
            <a:ext cx="2536788" cy="1024243"/>
          </a:xfrm>
          <a:prstGeom prst="rect">
            <a:avLst/>
          </a:prstGeom>
          <a:noFill/>
          <a:ln>
            <a:noFill/>
          </a:ln>
        </p:spPr>
      </p:pic>
      <p:graphicFrame>
        <p:nvGraphicFramePr>
          <p:cNvPr id="2" name="Table 1">
            <a:extLst>
              <a:ext uri="{FF2B5EF4-FFF2-40B4-BE49-F238E27FC236}">
                <a16:creationId xmlns:a16="http://schemas.microsoft.com/office/drawing/2014/main" id="{FA7EE07E-6A5D-4A30-9369-8FBD3568D93C}"/>
              </a:ext>
            </a:extLst>
          </p:cNvPr>
          <p:cNvGraphicFramePr>
            <a:graphicFrameLocks noGrp="1"/>
          </p:cNvGraphicFramePr>
          <p:nvPr>
            <p:extLst>
              <p:ext uri="{D42A27DB-BD31-4B8C-83A1-F6EECF244321}">
                <p14:modId xmlns:p14="http://schemas.microsoft.com/office/powerpoint/2010/main" val="2634269670"/>
              </p:ext>
            </p:extLst>
          </p:nvPr>
        </p:nvGraphicFramePr>
        <p:xfrm>
          <a:off x="628649" y="1063536"/>
          <a:ext cx="7789208" cy="2675184"/>
        </p:xfrm>
        <a:graphic>
          <a:graphicData uri="http://schemas.openxmlformats.org/drawingml/2006/table">
            <a:tbl>
              <a:tblPr firstRow="1" bandRow="1">
                <a:tableStyleId>{69B1D393-FE5E-4481-9060-DD3A6C84D121}</a:tableStyleId>
              </a:tblPr>
              <a:tblGrid>
                <a:gridCol w="1947302">
                  <a:extLst>
                    <a:ext uri="{9D8B030D-6E8A-4147-A177-3AD203B41FA5}">
                      <a16:colId xmlns:a16="http://schemas.microsoft.com/office/drawing/2014/main" val="3700798364"/>
                    </a:ext>
                  </a:extLst>
                </a:gridCol>
                <a:gridCol w="1947302">
                  <a:extLst>
                    <a:ext uri="{9D8B030D-6E8A-4147-A177-3AD203B41FA5}">
                      <a16:colId xmlns:a16="http://schemas.microsoft.com/office/drawing/2014/main" val="2743646177"/>
                    </a:ext>
                  </a:extLst>
                </a:gridCol>
                <a:gridCol w="1947302">
                  <a:extLst>
                    <a:ext uri="{9D8B030D-6E8A-4147-A177-3AD203B41FA5}">
                      <a16:colId xmlns:a16="http://schemas.microsoft.com/office/drawing/2014/main" val="3673931682"/>
                    </a:ext>
                  </a:extLst>
                </a:gridCol>
                <a:gridCol w="1947302">
                  <a:extLst>
                    <a:ext uri="{9D8B030D-6E8A-4147-A177-3AD203B41FA5}">
                      <a16:colId xmlns:a16="http://schemas.microsoft.com/office/drawing/2014/main" val="837497242"/>
                    </a:ext>
                  </a:extLst>
                </a:gridCol>
              </a:tblGrid>
              <a:tr h="334398">
                <a:tc>
                  <a:txBody>
                    <a:bodyPr/>
                    <a:lstStyle/>
                    <a:p>
                      <a:pPr algn="ctr"/>
                      <a:r>
                        <a:rPr lang="en-US" dirty="0"/>
                        <a:t>Benefits</a:t>
                      </a:r>
                    </a:p>
                  </a:txBody>
                  <a:tcPr/>
                </a:tc>
                <a:tc>
                  <a:txBody>
                    <a:bodyPr/>
                    <a:lstStyle/>
                    <a:p>
                      <a:pPr algn="ctr"/>
                      <a:r>
                        <a:rPr lang="en-US" dirty="0"/>
                        <a:t>FY 2024</a:t>
                      </a:r>
                    </a:p>
                  </a:txBody>
                  <a:tcPr/>
                </a:tc>
                <a:tc>
                  <a:txBody>
                    <a:bodyPr/>
                    <a:lstStyle/>
                    <a:p>
                      <a:pPr algn="ctr"/>
                      <a:r>
                        <a:rPr lang="en-US" dirty="0"/>
                        <a:t>FY 2023</a:t>
                      </a:r>
                    </a:p>
                  </a:txBody>
                  <a:tcPr/>
                </a:tc>
                <a:tc>
                  <a:txBody>
                    <a:bodyPr/>
                    <a:lstStyle/>
                    <a:p>
                      <a:pPr algn="ctr"/>
                      <a:r>
                        <a:rPr lang="en-US" dirty="0"/>
                        <a:t>Difference</a:t>
                      </a:r>
                    </a:p>
                  </a:txBody>
                  <a:tcPr/>
                </a:tc>
                <a:extLst>
                  <a:ext uri="{0D108BD9-81ED-4DB2-BD59-A6C34878D82A}">
                    <a16:rowId xmlns:a16="http://schemas.microsoft.com/office/drawing/2014/main" val="2156121559"/>
                  </a:ext>
                </a:extLst>
              </a:tr>
              <a:tr h="334398">
                <a:tc>
                  <a:txBody>
                    <a:bodyPr/>
                    <a:lstStyle/>
                    <a:p>
                      <a:r>
                        <a:rPr lang="en-US" dirty="0"/>
                        <a:t>Health Insurance</a:t>
                      </a:r>
                    </a:p>
                  </a:txBody>
                  <a:tcPr/>
                </a:tc>
                <a:tc>
                  <a:txBody>
                    <a:bodyPr/>
                    <a:lstStyle/>
                    <a:p>
                      <a:pPr algn="ctr"/>
                      <a:r>
                        <a:rPr lang="en-US" dirty="0"/>
                        <a:t>1,825,938</a:t>
                      </a:r>
                    </a:p>
                  </a:txBody>
                  <a:tcPr/>
                </a:tc>
                <a:tc>
                  <a:txBody>
                    <a:bodyPr/>
                    <a:lstStyle/>
                    <a:p>
                      <a:pPr algn="ctr"/>
                      <a:r>
                        <a:rPr lang="en-US" dirty="0"/>
                        <a:t>1,556,001</a:t>
                      </a:r>
                    </a:p>
                  </a:txBody>
                  <a:tcPr/>
                </a:tc>
                <a:tc>
                  <a:txBody>
                    <a:bodyPr/>
                    <a:lstStyle/>
                    <a:p>
                      <a:pPr algn="ctr"/>
                      <a:r>
                        <a:rPr lang="en-US" dirty="0"/>
                        <a:t>269,937</a:t>
                      </a:r>
                    </a:p>
                  </a:txBody>
                  <a:tcPr/>
                </a:tc>
                <a:extLst>
                  <a:ext uri="{0D108BD9-81ED-4DB2-BD59-A6C34878D82A}">
                    <a16:rowId xmlns:a16="http://schemas.microsoft.com/office/drawing/2014/main" val="1784225506"/>
                  </a:ext>
                </a:extLst>
              </a:tr>
              <a:tr h="334398">
                <a:tc>
                  <a:txBody>
                    <a:bodyPr/>
                    <a:lstStyle/>
                    <a:p>
                      <a:r>
                        <a:rPr lang="en-US" dirty="0"/>
                        <a:t>FICA</a:t>
                      </a:r>
                    </a:p>
                  </a:txBody>
                  <a:tcPr/>
                </a:tc>
                <a:tc>
                  <a:txBody>
                    <a:bodyPr/>
                    <a:lstStyle/>
                    <a:p>
                      <a:pPr algn="ctr"/>
                      <a:r>
                        <a:rPr lang="en-US" dirty="0"/>
                        <a:t>95,103</a:t>
                      </a:r>
                    </a:p>
                  </a:txBody>
                  <a:tcPr/>
                </a:tc>
                <a:tc>
                  <a:txBody>
                    <a:bodyPr/>
                    <a:lstStyle/>
                    <a:p>
                      <a:pPr algn="ctr"/>
                      <a:r>
                        <a:rPr lang="en-US" dirty="0"/>
                        <a:t>92,183</a:t>
                      </a:r>
                    </a:p>
                  </a:txBody>
                  <a:tcPr/>
                </a:tc>
                <a:tc>
                  <a:txBody>
                    <a:bodyPr/>
                    <a:lstStyle/>
                    <a:p>
                      <a:pPr algn="ctr"/>
                      <a:r>
                        <a:rPr lang="en-US" dirty="0"/>
                        <a:t>2,920</a:t>
                      </a:r>
                    </a:p>
                  </a:txBody>
                  <a:tcPr/>
                </a:tc>
                <a:extLst>
                  <a:ext uri="{0D108BD9-81ED-4DB2-BD59-A6C34878D82A}">
                    <a16:rowId xmlns:a16="http://schemas.microsoft.com/office/drawing/2014/main" val="222191467"/>
                  </a:ext>
                </a:extLst>
              </a:tr>
              <a:tr h="334398">
                <a:tc>
                  <a:txBody>
                    <a:bodyPr/>
                    <a:lstStyle/>
                    <a:p>
                      <a:r>
                        <a:rPr lang="en-US" dirty="0"/>
                        <a:t>Medicare</a:t>
                      </a:r>
                    </a:p>
                  </a:txBody>
                  <a:tcPr/>
                </a:tc>
                <a:tc>
                  <a:txBody>
                    <a:bodyPr/>
                    <a:lstStyle/>
                    <a:p>
                      <a:pPr algn="ctr"/>
                      <a:r>
                        <a:rPr lang="en-US" dirty="0"/>
                        <a:t>175,712</a:t>
                      </a:r>
                    </a:p>
                  </a:txBody>
                  <a:tcPr/>
                </a:tc>
                <a:tc>
                  <a:txBody>
                    <a:bodyPr/>
                    <a:lstStyle/>
                    <a:p>
                      <a:pPr algn="ctr"/>
                      <a:r>
                        <a:rPr lang="en-US" dirty="0"/>
                        <a:t>139,632</a:t>
                      </a:r>
                    </a:p>
                  </a:txBody>
                  <a:tcPr/>
                </a:tc>
                <a:tc>
                  <a:txBody>
                    <a:bodyPr/>
                    <a:lstStyle/>
                    <a:p>
                      <a:pPr algn="ctr"/>
                      <a:r>
                        <a:rPr lang="en-US" dirty="0"/>
                        <a:t>36,080</a:t>
                      </a:r>
                    </a:p>
                  </a:txBody>
                  <a:tcPr/>
                </a:tc>
                <a:extLst>
                  <a:ext uri="{0D108BD9-81ED-4DB2-BD59-A6C34878D82A}">
                    <a16:rowId xmlns:a16="http://schemas.microsoft.com/office/drawing/2014/main" val="506890357"/>
                  </a:ext>
                </a:extLst>
              </a:tr>
              <a:tr h="334398">
                <a:tc>
                  <a:txBody>
                    <a:bodyPr/>
                    <a:lstStyle/>
                    <a:p>
                      <a:r>
                        <a:rPr lang="en-US" dirty="0"/>
                        <a:t>Workers Comp</a:t>
                      </a:r>
                    </a:p>
                  </a:txBody>
                  <a:tcPr/>
                </a:tc>
                <a:tc>
                  <a:txBody>
                    <a:bodyPr/>
                    <a:lstStyle/>
                    <a:p>
                      <a:pPr algn="ctr"/>
                      <a:r>
                        <a:rPr lang="en-US" dirty="0"/>
                        <a:t>121,181</a:t>
                      </a:r>
                    </a:p>
                  </a:txBody>
                  <a:tcPr/>
                </a:tc>
                <a:tc>
                  <a:txBody>
                    <a:bodyPr/>
                    <a:lstStyle/>
                    <a:p>
                      <a:pPr algn="ctr"/>
                      <a:r>
                        <a:rPr lang="en-US" dirty="0"/>
                        <a:t>98,456</a:t>
                      </a:r>
                    </a:p>
                  </a:txBody>
                  <a:tcPr/>
                </a:tc>
                <a:tc>
                  <a:txBody>
                    <a:bodyPr/>
                    <a:lstStyle/>
                    <a:p>
                      <a:pPr algn="ctr"/>
                      <a:r>
                        <a:rPr lang="en-US" dirty="0"/>
                        <a:t>22,725</a:t>
                      </a:r>
                    </a:p>
                  </a:txBody>
                  <a:tcPr/>
                </a:tc>
                <a:extLst>
                  <a:ext uri="{0D108BD9-81ED-4DB2-BD59-A6C34878D82A}">
                    <a16:rowId xmlns:a16="http://schemas.microsoft.com/office/drawing/2014/main" val="3218534070"/>
                  </a:ext>
                </a:extLst>
              </a:tr>
              <a:tr h="334398">
                <a:tc>
                  <a:txBody>
                    <a:bodyPr/>
                    <a:lstStyle/>
                    <a:p>
                      <a:r>
                        <a:rPr lang="en-US" dirty="0"/>
                        <a:t>Unemployment</a:t>
                      </a:r>
                    </a:p>
                  </a:txBody>
                  <a:tcPr/>
                </a:tc>
                <a:tc>
                  <a:txBody>
                    <a:bodyPr/>
                    <a:lstStyle/>
                    <a:p>
                      <a:pPr algn="ctr"/>
                      <a:r>
                        <a:rPr lang="en-US" dirty="0"/>
                        <a:t>60,590</a:t>
                      </a:r>
                    </a:p>
                  </a:txBody>
                  <a:tcPr/>
                </a:tc>
                <a:tc>
                  <a:txBody>
                    <a:bodyPr/>
                    <a:lstStyle/>
                    <a:p>
                      <a:pPr algn="ctr"/>
                      <a:r>
                        <a:rPr lang="en-US" dirty="0"/>
                        <a:t>59,398</a:t>
                      </a:r>
                    </a:p>
                  </a:txBody>
                  <a:tcPr/>
                </a:tc>
                <a:tc>
                  <a:txBody>
                    <a:bodyPr/>
                    <a:lstStyle/>
                    <a:p>
                      <a:pPr algn="ctr"/>
                      <a:r>
                        <a:rPr lang="en-US" dirty="0"/>
                        <a:t>1,192</a:t>
                      </a:r>
                    </a:p>
                  </a:txBody>
                  <a:tcPr/>
                </a:tc>
                <a:extLst>
                  <a:ext uri="{0D108BD9-81ED-4DB2-BD59-A6C34878D82A}">
                    <a16:rowId xmlns:a16="http://schemas.microsoft.com/office/drawing/2014/main" val="1533238282"/>
                  </a:ext>
                </a:extLst>
              </a:tr>
              <a:tr h="334398">
                <a:tc>
                  <a:txBody>
                    <a:bodyPr/>
                    <a:lstStyle/>
                    <a:p>
                      <a:r>
                        <a:rPr lang="en-US" dirty="0"/>
                        <a:t>403 B contribute</a:t>
                      </a:r>
                    </a:p>
                  </a:txBody>
                  <a:tcPr/>
                </a:tc>
                <a:tc>
                  <a:txBody>
                    <a:bodyPr/>
                    <a:lstStyle/>
                    <a:p>
                      <a:pPr algn="ctr"/>
                      <a:r>
                        <a:rPr lang="en-US" dirty="0"/>
                        <a:t>81,347</a:t>
                      </a:r>
                    </a:p>
                  </a:txBody>
                  <a:tcPr/>
                </a:tc>
                <a:tc>
                  <a:txBody>
                    <a:bodyPr/>
                    <a:lstStyle/>
                    <a:p>
                      <a:pPr algn="ctr"/>
                      <a:r>
                        <a:rPr lang="en-US" dirty="0"/>
                        <a:t>62,317</a:t>
                      </a:r>
                    </a:p>
                  </a:txBody>
                  <a:tcPr/>
                </a:tc>
                <a:tc>
                  <a:txBody>
                    <a:bodyPr/>
                    <a:lstStyle/>
                    <a:p>
                      <a:pPr algn="ctr"/>
                      <a:r>
                        <a:rPr lang="en-US" dirty="0"/>
                        <a:t>18,980</a:t>
                      </a:r>
                    </a:p>
                  </a:txBody>
                  <a:tcPr/>
                </a:tc>
                <a:extLst>
                  <a:ext uri="{0D108BD9-81ED-4DB2-BD59-A6C34878D82A}">
                    <a16:rowId xmlns:a16="http://schemas.microsoft.com/office/drawing/2014/main" val="2676478278"/>
                  </a:ext>
                </a:extLst>
              </a:tr>
              <a:tr h="334398">
                <a:tc>
                  <a:txBody>
                    <a:bodyPr/>
                    <a:lstStyle/>
                    <a:p>
                      <a:r>
                        <a:rPr lang="en-US" b="1" dirty="0"/>
                        <a:t>Total</a:t>
                      </a:r>
                    </a:p>
                  </a:txBody>
                  <a:tcPr/>
                </a:tc>
                <a:tc>
                  <a:txBody>
                    <a:bodyPr/>
                    <a:lstStyle/>
                    <a:p>
                      <a:pPr algn="ctr"/>
                      <a:r>
                        <a:rPr lang="en-US" b="1" dirty="0"/>
                        <a:t>2,359,822</a:t>
                      </a:r>
                    </a:p>
                  </a:txBody>
                  <a:tcPr/>
                </a:tc>
                <a:tc>
                  <a:txBody>
                    <a:bodyPr/>
                    <a:lstStyle/>
                    <a:p>
                      <a:pPr algn="ctr"/>
                      <a:r>
                        <a:rPr lang="en-US" b="1" dirty="0"/>
                        <a:t>2,007,987</a:t>
                      </a:r>
                    </a:p>
                  </a:txBody>
                  <a:tcPr/>
                </a:tc>
                <a:tc>
                  <a:txBody>
                    <a:bodyPr/>
                    <a:lstStyle/>
                    <a:p>
                      <a:pPr algn="ctr"/>
                      <a:r>
                        <a:rPr lang="en-US" b="1" dirty="0"/>
                        <a:t>351,835</a:t>
                      </a:r>
                    </a:p>
                  </a:txBody>
                  <a:tcPr/>
                </a:tc>
                <a:extLst>
                  <a:ext uri="{0D108BD9-81ED-4DB2-BD59-A6C34878D82A}">
                    <a16:rowId xmlns:a16="http://schemas.microsoft.com/office/drawing/2014/main" val="362032353"/>
                  </a:ext>
                </a:extLst>
              </a:tr>
            </a:tbl>
          </a:graphicData>
        </a:graphic>
      </p:graphicFrame>
      <p:sp>
        <p:nvSpPr>
          <p:cNvPr id="3" name="Slide Number Placeholder 2">
            <a:extLst>
              <a:ext uri="{FF2B5EF4-FFF2-40B4-BE49-F238E27FC236}">
                <a16:creationId xmlns:a16="http://schemas.microsoft.com/office/drawing/2014/main" id="{79C7BB9B-FFED-4799-91EA-F8B667D0B1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4" name="Footer Placeholder 3">
            <a:extLst>
              <a:ext uri="{FF2B5EF4-FFF2-40B4-BE49-F238E27FC236}">
                <a16:creationId xmlns:a16="http://schemas.microsoft.com/office/drawing/2014/main" id="{17AF4C91-7D10-D09C-DF0B-B5E1B29F3D42}"/>
              </a:ext>
            </a:extLst>
          </p:cNvPr>
          <p:cNvSpPr>
            <a:spLocks noGrp="1"/>
          </p:cNvSpPr>
          <p:nvPr>
            <p:ph type="ftr" idx="11"/>
          </p:nvPr>
        </p:nvSpPr>
        <p:spPr/>
        <p:txBody>
          <a:bodyPr/>
          <a:lstStyle/>
          <a:p>
            <a:r>
              <a:rPr lang="en-US"/>
              <a:t>4/20/2023</a:t>
            </a:r>
          </a:p>
        </p:txBody>
      </p:sp>
    </p:spTree>
    <p:extLst>
      <p:ext uri="{BB962C8B-B14F-4D97-AF65-F5344CB8AC3E}">
        <p14:creationId xmlns:p14="http://schemas.microsoft.com/office/powerpoint/2010/main" val="258826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p:nvPr/>
        </p:nvSpPr>
        <p:spPr>
          <a:xfrm>
            <a:off x="453600" y="369150"/>
            <a:ext cx="8236800" cy="4405200"/>
          </a:xfrm>
          <a:prstGeom prst="rect">
            <a:avLst/>
          </a:prstGeom>
          <a:noFill/>
          <a:ln>
            <a:noFill/>
          </a:ln>
        </p:spPr>
        <p:txBody>
          <a:bodyPr spcFirstLastPara="1" wrap="square" lIns="91425" tIns="45700" rIns="91425" bIns="45700" anchor="t" anchorCtr="0">
            <a:noAutofit/>
          </a:bodyPr>
          <a:lstStyle/>
          <a:p>
            <a:pPr marL="57150" lvl="0" indent="0" algn="ctr" rtl="0">
              <a:lnSpc>
                <a:spcPct val="115000"/>
              </a:lnSpc>
              <a:spcBef>
                <a:spcPts val="0"/>
              </a:spcBef>
              <a:spcAft>
                <a:spcPts val="0"/>
              </a:spcAft>
              <a:buNone/>
            </a:pPr>
            <a:r>
              <a:rPr lang="en" sz="2900" b="1" dirty="0">
                <a:solidFill>
                  <a:srgbClr val="0064A8"/>
                </a:solidFill>
                <a:latin typeface="Calibri" panose="020F0502020204030204" pitchFamily="34" charset="0"/>
                <a:ea typeface="Helvetica Neue"/>
                <a:cs typeface="Calibri" panose="020F0502020204030204" pitchFamily="34" charset="0"/>
                <a:sym typeface="Helvetica Neue"/>
              </a:rPr>
              <a:t>Vision Statement</a:t>
            </a:r>
            <a:r>
              <a:rPr lang="en" sz="2900" dirty="0">
                <a:solidFill>
                  <a:srgbClr val="0064A8"/>
                </a:solidFill>
                <a:latin typeface="Calibri" panose="020F0502020204030204" pitchFamily="34" charset="0"/>
                <a:ea typeface="Helvetica Neue"/>
                <a:cs typeface="Calibri" panose="020F0502020204030204" pitchFamily="34" charset="0"/>
                <a:sym typeface="Helvetica Neue"/>
              </a:rPr>
              <a:t> </a:t>
            </a:r>
            <a:endParaRPr sz="2900" dirty="0">
              <a:solidFill>
                <a:srgbClr val="0064A8"/>
              </a:solidFill>
              <a:latin typeface="Calibri" panose="020F0502020204030204" pitchFamily="34" charset="0"/>
              <a:ea typeface="Helvetica Neue"/>
              <a:cs typeface="Calibri" panose="020F0502020204030204" pitchFamily="34" charset="0"/>
              <a:sym typeface="Helvetica Neue"/>
            </a:endParaRPr>
          </a:p>
          <a:p>
            <a:pPr marL="0" lvl="0" indent="0" algn="ctr" rtl="0">
              <a:spcBef>
                <a:spcPts val="0"/>
              </a:spcBef>
              <a:spcAft>
                <a:spcPts val="0"/>
              </a:spcAft>
              <a:buNone/>
            </a:pPr>
            <a:r>
              <a:rPr lang="en" sz="1900" dirty="0">
                <a:solidFill>
                  <a:srgbClr val="000000"/>
                </a:solidFill>
                <a:latin typeface="Calibri" panose="020F0502020204030204" pitchFamily="34" charset="0"/>
                <a:ea typeface="Helvetica Neue"/>
                <a:cs typeface="Calibri" panose="020F0502020204030204" pitchFamily="34" charset="0"/>
                <a:sym typeface="Helvetica Neue"/>
              </a:rPr>
              <a:t>All members of the Goodwin University Magnet School System are empowered to advocate for a just and sustainable world while developing competencies for future success within a transformative PreK-early college system.</a:t>
            </a:r>
            <a:endParaRPr sz="1900" dirty="0">
              <a:solidFill>
                <a:srgbClr val="000000"/>
              </a:solidFill>
              <a:latin typeface="Calibri" panose="020F0502020204030204" pitchFamily="34" charset="0"/>
              <a:ea typeface="Helvetica Neue"/>
              <a:cs typeface="Calibri" panose="020F0502020204030204" pitchFamily="34" charset="0"/>
              <a:sym typeface="Helvetica Neue"/>
            </a:endParaRPr>
          </a:p>
          <a:p>
            <a:pPr marL="0" lvl="0" indent="0" algn="ctr" rtl="0">
              <a:spcBef>
                <a:spcPts val="0"/>
              </a:spcBef>
              <a:spcAft>
                <a:spcPts val="0"/>
              </a:spcAft>
              <a:buNone/>
            </a:pPr>
            <a:endParaRPr sz="1900" dirty="0">
              <a:solidFill>
                <a:srgbClr val="000000"/>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None/>
            </a:pPr>
            <a:r>
              <a:rPr lang="en" sz="2900" b="1" dirty="0">
                <a:solidFill>
                  <a:srgbClr val="0064A8"/>
                </a:solidFill>
                <a:latin typeface="Calibri" panose="020F0502020204030204" pitchFamily="34" charset="0"/>
                <a:ea typeface="Helvetica Neue"/>
                <a:cs typeface="Calibri" panose="020F0502020204030204" pitchFamily="34" charset="0"/>
                <a:sym typeface="Helvetica Neue"/>
              </a:rPr>
              <a:t>Mission Statement</a:t>
            </a:r>
            <a:endParaRPr sz="2900" dirty="0">
              <a:solidFill>
                <a:srgbClr val="0064A8"/>
              </a:solidFill>
              <a:latin typeface="Calibri" panose="020F0502020204030204" pitchFamily="34" charset="0"/>
              <a:ea typeface="Helvetica Neue"/>
              <a:cs typeface="Calibri" panose="020F0502020204030204" pitchFamily="34" charset="0"/>
              <a:sym typeface="Helvetica Neue"/>
            </a:endParaRPr>
          </a:p>
          <a:p>
            <a:pPr marL="0" lvl="0" indent="0" algn="ctr" rtl="0">
              <a:spcBef>
                <a:spcPts val="0"/>
              </a:spcBef>
              <a:spcAft>
                <a:spcPts val="0"/>
              </a:spcAft>
              <a:buNone/>
            </a:pPr>
            <a:r>
              <a:rPr lang="en" sz="1900" dirty="0">
                <a:solidFill>
                  <a:srgbClr val="000000"/>
                </a:solidFill>
                <a:latin typeface="Calibri" panose="020F0502020204030204" pitchFamily="34" charset="0"/>
                <a:ea typeface="Helvetica Neue"/>
                <a:cs typeface="Calibri" panose="020F0502020204030204" pitchFamily="34" charset="0"/>
                <a:sym typeface="Helvetica Neue"/>
              </a:rPr>
              <a:t>The Goodwin University Magnet School System breaks down barriers while celebrating the many talents within our community.  Partnering with families, educators, and the community, we challenge our scholars to take ownership of their learning through authentic, innovative pathways.</a:t>
            </a:r>
            <a:endParaRPr sz="1900" dirty="0">
              <a:solidFill>
                <a:srgbClr val="000000"/>
              </a:solidFill>
              <a:latin typeface="Calibri" panose="020F0502020204030204" pitchFamily="34" charset="0"/>
              <a:ea typeface="Helvetica Neue"/>
              <a:cs typeface="Calibri" panose="020F0502020204030204" pitchFamily="34" charset="0"/>
              <a:sym typeface="Helvetica Neue"/>
            </a:endParaRPr>
          </a:p>
        </p:txBody>
      </p:sp>
      <p:sp>
        <p:nvSpPr>
          <p:cNvPr id="143" name="Google Shape;14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a:spLocks noGrp="1"/>
          </p:cNvSpPr>
          <p:nvPr>
            <p:ph type="title"/>
          </p:nvPr>
        </p:nvSpPr>
        <p:spPr>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70C0"/>
              </a:buClr>
              <a:buSzPts val="3300"/>
              <a:buFont typeface="Calibri"/>
              <a:buNone/>
            </a:pPr>
            <a:r>
              <a:rPr lang="en" sz="2900" b="1" dirty="0">
                <a:solidFill>
                  <a:srgbClr val="0064A8"/>
                </a:solidFill>
                <a:latin typeface="Calibri" panose="020F0502020204030204" pitchFamily="34" charset="0"/>
                <a:cs typeface="Calibri" panose="020F0502020204030204" pitchFamily="34" charset="0"/>
              </a:rPr>
              <a:t>Benefits – Benefit Changes</a:t>
            </a:r>
            <a:endParaRPr sz="2900" dirty="0">
              <a:solidFill>
                <a:srgbClr val="0064A8"/>
              </a:solidFill>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998A2532-3173-F246-AE24-49D748421FFF}"/>
              </a:ext>
            </a:extLst>
          </p:cNvPr>
          <p:cNvSpPr>
            <a:spLocks noGrp="1"/>
          </p:cNvSpPr>
          <p:nvPr>
            <p:ph type="body" idx="1"/>
          </p:nvPr>
        </p:nvSpPr>
        <p:spPr/>
        <p:txBody>
          <a:bodyPr>
            <a:normAutofit/>
          </a:bodyPr>
          <a:lstStyle/>
          <a:p>
            <a:pPr lvl="0" indent="-330200">
              <a:buClr>
                <a:schemeClr val="dk1"/>
              </a:buClr>
              <a:buSzPts val="1600"/>
              <a:buFont typeface="Calibri"/>
              <a:buChar char="●"/>
            </a:pPr>
            <a:r>
              <a:rPr lang="en-US" sz="2000" dirty="0">
                <a:solidFill>
                  <a:schemeClr val="dk1"/>
                </a:solidFill>
                <a:latin typeface="Calibri"/>
                <a:ea typeface="Calibri"/>
                <a:cs typeface="Calibri"/>
                <a:sym typeface="Calibri"/>
              </a:rPr>
              <a:t>Health Insurance 5% increase over last year</a:t>
            </a:r>
          </a:p>
          <a:p>
            <a:pPr lvl="0" indent="-330200">
              <a:buClr>
                <a:schemeClr val="dk1"/>
              </a:buClr>
              <a:buSzPts val="1600"/>
              <a:buFont typeface="Calibri"/>
              <a:buChar char="●"/>
            </a:pPr>
            <a:r>
              <a:rPr lang="en-US" sz="2000" dirty="0">
                <a:solidFill>
                  <a:schemeClr val="dk1"/>
                </a:solidFill>
                <a:latin typeface="Calibri"/>
                <a:ea typeface="Calibri"/>
                <a:cs typeface="Calibri"/>
                <a:sym typeface="Calibri"/>
              </a:rPr>
              <a:t>LEARN 403B contributions for non-TRB employees and new administrators is now 3% for all (costs are passed along to GUMMS)</a:t>
            </a:r>
          </a:p>
          <a:p>
            <a:pPr marL="127000" indent="0">
              <a:buClr>
                <a:schemeClr val="dk1"/>
              </a:buClr>
              <a:buSzPts val="1600"/>
              <a:buNone/>
            </a:pPr>
            <a:endParaRPr lang="en-US" sz="2400" dirty="0">
              <a:solidFill>
                <a:schemeClr val="dk1"/>
              </a:solidFill>
              <a:latin typeface="Calibri"/>
              <a:ea typeface="Calibri"/>
              <a:cs typeface="Calibri"/>
              <a:sym typeface="Calibri"/>
            </a:endParaRPr>
          </a:p>
          <a:p>
            <a:pPr marL="114300" indent="0">
              <a:buNone/>
            </a:pPr>
            <a:endParaRPr lang="en-US" sz="2400" dirty="0"/>
          </a:p>
        </p:txBody>
      </p:sp>
      <p:pic>
        <p:nvPicPr>
          <p:cNvPr id="360" name="Google Shape;360;p52" descr="https://lh4.googleusercontent.com/LAgACG0VzB4LVC7YYy9T28kb_1hNQ2ntQXCtXjfT56mW940RhSht_X_KxYu1ssENLYrjR0IxwJny8ZmqFcu4j66_fs3V64ERs_y3I677wS3ueBc9Ke7jB1Xtuloist2aFT5-G82j_Br_"/>
          <p:cNvPicPr preferRelativeResize="0"/>
          <p:nvPr/>
        </p:nvPicPr>
        <p:blipFill rotWithShape="1">
          <a:blip r:embed="rId3">
            <a:alphaModFix/>
          </a:blip>
          <a:srcRect/>
          <a:stretch/>
        </p:blipFill>
        <p:spPr>
          <a:xfrm>
            <a:off x="5978562" y="3845413"/>
            <a:ext cx="2536788" cy="1024243"/>
          </a:xfrm>
          <a:prstGeom prst="rect">
            <a:avLst/>
          </a:prstGeom>
          <a:noFill/>
          <a:ln>
            <a:noFill/>
          </a:ln>
        </p:spPr>
      </p:pic>
      <p:sp>
        <p:nvSpPr>
          <p:cNvPr id="3" name="Slide Number Placeholder 2">
            <a:extLst>
              <a:ext uri="{FF2B5EF4-FFF2-40B4-BE49-F238E27FC236}">
                <a16:creationId xmlns:a16="http://schemas.microsoft.com/office/drawing/2014/main" id="{8C99F093-E275-4BAA-AC53-D6C818B8CA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3181938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900" b="1" dirty="0">
                <a:solidFill>
                  <a:srgbClr val="0064A8"/>
                </a:solidFill>
                <a:latin typeface="Calibri"/>
                <a:ea typeface="Calibri"/>
                <a:cs typeface="Calibri"/>
                <a:sym typeface="Calibri"/>
              </a:rPr>
              <a:t>Other Budget Drivers</a:t>
            </a:r>
            <a:endParaRPr sz="2900" dirty="0">
              <a:solidFill>
                <a:srgbClr val="0064A8"/>
              </a:solidFill>
            </a:endParaRPr>
          </a:p>
        </p:txBody>
      </p:sp>
      <p:sp>
        <p:nvSpPr>
          <p:cNvPr id="391" name="Google Shape;391;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a:buClr>
                <a:schemeClr val="dk1"/>
              </a:buClr>
            </a:pPr>
            <a:r>
              <a:rPr lang="en" sz="2400" dirty="0">
                <a:solidFill>
                  <a:schemeClr val="dk1"/>
                </a:solidFill>
                <a:latin typeface="Calibri"/>
                <a:ea typeface="Calibri"/>
                <a:cs typeface="Calibri"/>
                <a:sym typeface="Calibri"/>
              </a:rPr>
              <a:t>Indirect Costs Total Decrease: 460,412</a:t>
            </a:r>
            <a:endParaRPr sz="2400" dirty="0">
              <a:solidFill>
                <a:schemeClr val="dk1"/>
              </a:solidFill>
              <a:latin typeface="Calibri"/>
              <a:ea typeface="Calibri"/>
              <a:cs typeface="Calibri"/>
              <a:sym typeface="Calibri"/>
            </a:endParaRPr>
          </a:p>
          <a:p>
            <a:pPr marL="869950" lvl="1" indent="-285750">
              <a:lnSpc>
                <a:spcPct val="90000"/>
              </a:lnSpc>
              <a:buClr>
                <a:schemeClr val="dk1"/>
              </a:buClr>
              <a:buSzPts val="1600"/>
            </a:pPr>
            <a:r>
              <a:rPr lang="en-US" sz="2400" dirty="0">
                <a:solidFill>
                  <a:schemeClr val="dk1"/>
                </a:solidFill>
                <a:latin typeface="Calibri"/>
                <a:ea typeface="Calibri"/>
                <a:cs typeface="Calibri"/>
                <a:sym typeface="Calibri"/>
              </a:rPr>
              <a:t>Goodwin University Contracted Services: 317,390 increase</a:t>
            </a:r>
          </a:p>
          <a:p>
            <a:pPr marL="869950" lvl="1" indent="-285750">
              <a:lnSpc>
                <a:spcPct val="90000"/>
              </a:lnSpc>
              <a:buClr>
                <a:schemeClr val="dk1"/>
              </a:buClr>
              <a:buSzPts val="1600"/>
            </a:pPr>
            <a:r>
              <a:rPr lang="en" sz="2400" dirty="0">
                <a:solidFill>
                  <a:schemeClr val="dk1"/>
                </a:solidFill>
                <a:latin typeface="Calibri"/>
                <a:ea typeface="Calibri"/>
                <a:cs typeface="Calibri"/>
                <a:sym typeface="Calibri"/>
              </a:rPr>
              <a:t>LEARN Contracted Services: 777,802 decrease</a:t>
            </a:r>
            <a:endParaRPr sz="2400" dirty="0">
              <a:solidFill>
                <a:schemeClr val="dk1"/>
              </a:solidFill>
              <a:latin typeface="Calibri"/>
              <a:ea typeface="Calibri"/>
              <a:cs typeface="Calibri"/>
              <a:sym typeface="Calibri"/>
            </a:endParaRPr>
          </a:p>
          <a:p>
            <a:pPr lvl="2">
              <a:lnSpc>
                <a:spcPct val="90000"/>
              </a:lnSpc>
              <a:buClr>
                <a:schemeClr val="dk1"/>
              </a:buClr>
            </a:pPr>
            <a:r>
              <a:rPr lang="en" sz="2400" dirty="0">
                <a:solidFill>
                  <a:schemeClr val="dk1"/>
                </a:solidFill>
                <a:latin typeface="Calibri"/>
                <a:ea typeface="Calibri"/>
                <a:cs typeface="Calibri"/>
                <a:sym typeface="Calibri"/>
              </a:rPr>
              <a:t>New LEARN rate: 380,938 (flat rate, no longer per pupil charge)</a:t>
            </a:r>
            <a:endParaRPr sz="2400" dirty="0">
              <a:solidFill>
                <a:schemeClr val="dk1"/>
              </a:solidFill>
              <a:latin typeface="Calibri"/>
              <a:ea typeface="Calibri"/>
              <a:cs typeface="Calibri"/>
              <a:sym typeface="Calibri"/>
            </a:endParaRPr>
          </a:p>
          <a:p>
            <a:pPr marL="412750" indent="-285750">
              <a:lnSpc>
                <a:spcPct val="90000"/>
              </a:lnSpc>
              <a:buClr>
                <a:schemeClr val="dk1"/>
              </a:buClr>
              <a:buSzPts val="1600"/>
            </a:pPr>
            <a:r>
              <a:rPr lang="en" sz="2400" dirty="0">
                <a:solidFill>
                  <a:schemeClr val="dk1"/>
                </a:solidFill>
                <a:latin typeface="Calibri"/>
                <a:ea typeface="Calibri"/>
                <a:cs typeface="Calibri"/>
                <a:sym typeface="Calibri"/>
              </a:rPr>
              <a:t>Utilities Increase: 54,382</a:t>
            </a:r>
            <a:endParaRPr sz="2400" dirty="0">
              <a:solidFill>
                <a:schemeClr val="dk1"/>
              </a:solidFill>
              <a:latin typeface="Calibri"/>
              <a:ea typeface="Calibri"/>
              <a:cs typeface="Calibri"/>
              <a:sym typeface="Calibri"/>
            </a:endParaRPr>
          </a:p>
          <a:p>
            <a:pPr marL="412750" indent="-285750">
              <a:lnSpc>
                <a:spcPct val="90000"/>
              </a:lnSpc>
              <a:buClr>
                <a:schemeClr val="dk1"/>
              </a:buClr>
              <a:buSzPts val="1600"/>
            </a:pPr>
            <a:r>
              <a:rPr lang="en-US" sz="2400" dirty="0">
                <a:solidFill>
                  <a:schemeClr val="dk1"/>
                </a:solidFill>
                <a:latin typeface="Calibri"/>
                <a:ea typeface="Calibri"/>
                <a:cs typeface="Calibri"/>
                <a:sym typeface="Calibri"/>
              </a:rPr>
              <a:t>Legal: 61,100</a:t>
            </a:r>
          </a:p>
          <a:p>
            <a:pPr marL="869950" lvl="1" indent="-285750">
              <a:lnSpc>
                <a:spcPct val="90000"/>
              </a:lnSpc>
              <a:buClr>
                <a:schemeClr val="dk1"/>
              </a:buClr>
              <a:buSzPts val="1600"/>
            </a:pPr>
            <a:r>
              <a:rPr lang="en-US" sz="2000" dirty="0">
                <a:solidFill>
                  <a:schemeClr val="dk1"/>
                </a:solidFill>
                <a:latin typeface="Calibri"/>
                <a:ea typeface="Calibri"/>
                <a:cs typeface="Calibri"/>
                <a:sym typeface="Calibri"/>
              </a:rPr>
              <a:t>New labor contracts: teachers, administrators</a:t>
            </a:r>
          </a:p>
          <a:p>
            <a:pPr marL="869950" lvl="1" indent="-285750">
              <a:lnSpc>
                <a:spcPct val="90000"/>
              </a:lnSpc>
              <a:buClr>
                <a:schemeClr val="dk1"/>
              </a:buClr>
              <a:buSzPts val="1600"/>
            </a:pPr>
            <a:r>
              <a:rPr lang="en-US" sz="2000" dirty="0">
                <a:solidFill>
                  <a:schemeClr val="dk1"/>
                </a:solidFill>
                <a:latin typeface="Calibri"/>
                <a:ea typeface="Calibri"/>
                <a:cs typeface="Calibri"/>
                <a:sym typeface="Calibri"/>
              </a:rPr>
              <a:t>Special Ed attorney fees</a:t>
            </a:r>
            <a:endParaRPr sz="2000" dirty="0">
              <a:solidFill>
                <a:schemeClr val="dk1"/>
              </a:solidFill>
              <a:latin typeface="Calibri"/>
              <a:ea typeface="Calibri"/>
              <a:cs typeface="Calibri"/>
              <a:sym typeface="Calibri"/>
            </a:endParaRPr>
          </a:p>
        </p:txBody>
      </p:sp>
      <p:sp>
        <p:nvSpPr>
          <p:cNvPr id="392" name="Google Shape;392;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pic>
        <p:nvPicPr>
          <p:cNvPr id="393" name="Google Shape;393;p56"/>
          <p:cNvPicPr preferRelativeResize="0"/>
          <p:nvPr/>
        </p:nvPicPr>
        <p:blipFill>
          <a:blip r:embed="rId3">
            <a:alphaModFix/>
          </a:blip>
          <a:stretch>
            <a:fillRect/>
          </a:stretch>
        </p:blipFill>
        <p:spPr>
          <a:xfrm>
            <a:off x="6399500" y="3790100"/>
            <a:ext cx="2432800" cy="982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7"/>
          <p:cNvSpPr txBox="1">
            <a:spLocks noGrp="1"/>
          </p:cNvSpPr>
          <p:nvPr>
            <p:ph type="title"/>
          </p:nvPr>
        </p:nvSpPr>
        <p:spPr>
          <a:xfrm>
            <a:off x="628650" y="273844"/>
            <a:ext cx="7886700" cy="78969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70C0"/>
              </a:buClr>
              <a:buSzPts val="3300"/>
              <a:buFont typeface="Calibri"/>
              <a:buNone/>
            </a:pPr>
            <a:r>
              <a:rPr lang="en-US" sz="2900" b="1" dirty="0">
                <a:solidFill>
                  <a:srgbClr val="0064A8"/>
                </a:solidFill>
              </a:rPr>
              <a:t>Goodwin University Contracted Services</a:t>
            </a:r>
            <a:endParaRPr sz="2900" dirty="0">
              <a:solidFill>
                <a:srgbClr val="0064A8"/>
              </a:solidFill>
            </a:endParaRPr>
          </a:p>
        </p:txBody>
      </p:sp>
      <p:pic>
        <p:nvPicPr>
          <p:cNvPr id="399" name="Google Shape;399;p57" descr="https://lh4.googleusercontent.com/LAgACG0VzB4LVC7YYy9T28kb_1hNQ2ntQXCtXjfT56mW940RhSht_X_KxYu1ssENLYrjR0IxwJny8ZmqFcu4j66_fs3V64ERs_y3I677wS3ueBc9Ke7jB1Xtuloist2aFT5-G82j_Br_"/>
          <p:cNvPicPr preferRelativeResize="0"/>
          <p:nvPr/>
        </p:nvPicPr>
        <p:blipFill rotWithShape="1">
          <a:blip r:embed="rId3">
            <a:alphaModFix/>
          </a:blip>
          <a:srcRect/>
          <a:stretch/>
        </p:blipFill>
        <p:spPr>
          <a:xfrm>
            <a:off x="5978562" y="3845413"/>
            <a:ext cx="2536788" cy="1024243"/>
          </a:xfrm>
          <a:prstGeom prst="rect">
            <a:avLst/>
          </a:prstGeom>
          <a:noFill/>
          <a:ln>
            <a:noFill/>
          </a:ln>
        </p:spPr>
      </p:pic>
      <p:sp>
        <p:nvSpPr>
          <p:cNvPr id="2" name="Slide Number Placeholder 1">
            <a:extLst>
              <a:ext uri="{FF2B5EF4-FFF2-40B4-BE49-F238E27FC236}">
                <a16:creationId xmlns:a16="http://schemas.microsoft.com/office/drawing/2014/main" id="{CDAC6560-6568-4122-8C13-253C9E30FD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graphicFrame>
        <p:nvGraphicFramePr>
          <p:cNvPr id="4" name="Table 4">
            <a:extLst>
              <a:ext uri="{FF2B5EF4-FFF2-40B4-BE49-F238E27FC236}">
                <a16:creationId xmlns:a16="http://schemas.microsoft.com/office/drawing/2014/main" id="{575A6DC1-9FB4-F9BD-D00D-96AAC934E31D}"/>
              </a:ext>
            </a:extLst>
          </p:cNvPr>
          <p:cNvGraphicFramePr>
            <a:graphicFrameLocks noGrp="1"/>
          </p:cNvGraphicFramePr>
          <p:nvPr>
            <p:extLst>
              <p:ext uri="{D42A27DB-BD31-4B8C-83A1-F6EECF244321}">
                <p14:modId xmlns:p14="http://schemas.microsoft.com/office/powerpoint/2010/main" val="1333831020"/>
              </p:ext>
            </p:extLst>
          </p:nvPr>
        </p:nvGraphicFramePr>
        <p:xfrm>
          <a:off x="1516566" y="971114"/>
          <a:ext cx="6103434" cy="2915920"/>
        </p:xfrm>
        <a:graphic>
          <a:graphicData uri="http://schemas.openxmlformats.org/drawingml/2006/table">
            <a:tbl>
              <a:tblPr firstRow="1" bandRow="1">
                <a:tableStyleId>{69B1D393-FE5E-4481-9060-DD3A6C84D121}</a:tableStyleId>
              </a:tblPr>
              <a:tblGrid>
                <a:gridCol w="1992351">
                  <a:extLst>
                    <a:ext uri="{9D8B030D-6E8A-4147-A177-3AD203B41FA5}">
                      <a16:colId xmlns:a16="http://schemas.microsoft.com/office/drawing/2014/main" val="1334860704"/>
                    </a:ext>
                  </a:extLst>
                </a:gridCol>
                <a:gridCol w="1370361">
                  <a:extLst>
                    <a:ext uri="{9D8B030D-6E8A-4147-A177-3AD203B41FA5}">
                      <a16:colId xmlns:a16="http://schemas.microsoft.com/office/drawing/2014/main" val="2481783545"/>
                    </a:ext>
                  </a:extLst>
                </a:gridCol>
                <a:gridCol w="1370361">
                  <a:extLst>
                    <a:ext uri="{9D8B030D-6E8A-4147-A177-3AD203B41FA5}">
                      <a16:colId xmlns:a16="http://schemas.microsoft.com/office/drawing/2014/main" val="2959219282"/>
                    </a:ext>
                  </a:extLst>
                </a:gridCol>
                <a:gridCol w="1370361">
                  <a:extLst>
                    <a:ext uri="{9D8B030D-6E8A-4147-A177-3AD203B41FA5}">
                      <a16:colId xmlns:a16="http://schemas.microsoft.com/office/drawing/2014/main" val="475300876"/>
                    </a:ext>
                  </a:extLst>
                </a:gridCol>
              </a:tblGrid>
              <a:tr h="370840">
                <a:tc>
                  <a:txBody>
                    <a:bodyPr/>
                    <a:lstStyle/>
                    <a:p>
                      <a:r>
                        <a:rPr lang="en-US" dirty="0"/>
                        <a:t>Category </a:t>
                      </a:r>
                    </a:p>
                  </a:txBody>
                  <a:tcPr/>
                </a:tc>
                <a:tc>
                  <a:txBody>
                    <a:bodyPr/>
                    <a:lstStyle/>
                    <a:p>
                      <a:pPr algn="ctr"/>
                      <a:r>
                        <a:rPr lang="en-US" dirty="0"/>
                        <a:t>FY 2024</a:t>
                      </a:r>
                    </a:p>
                  </a:txBody>
                  <a:tcPr/>
                </a:tc>
                <a:tc>
                  <a:txBody>
                    <a:bodyPr/>
                    <a:lstStyle/>
                    <a:p>
                      <a:pPr algn="ctr"/>
                      <a:r>
                        <a:rPr lang="en-US" dirty="0"/>
                        <a:t>FY 2023</a:t>
                      </a:r>
                    </a:p>
                  </a:txBody>
                  <a:tcPr/>
                </a:tc>
                <a:tc>
                  <a:txBody>
                    <a:bodyPr/>
                    <a:lstStyle/>
                    <a:p>
                      <a:pPr algn="ctr"/>
                      <a:r>
                        <a:rPr lang="en-US" dirty="0"/>
                        <a:t>Difference</a:t>
                      </a:r>
                    </a:p>
                  </a:txBody>
                  <a:tcPr/>
                </a:tc>
                <a:extLst>
                  <a:ext uri="{0D108BD9-81ED-4DB2-BD59-A6C34878D82A}">
                    <a16:rowId xmlns:a16="http://schemas.microsoft.com/office/drawing/2014/main" val="678282636"/>
                  </a:ext>
                </a:extLst>
              </a:tr>
              <a:tr h="0">
                <a:tc>
                  <a:txBody>
                    <a:bodyPr/>
                    <a:lstStyle/>
                    <a:p>
                      <a:r>
                        <a:rPr lang="en-US" dirty="0"/>
                        <a:t>Salaries &amp; Benefits</a:t>
                      </a:r>
                    </a:p>
                  </a:txBody>
                  <a:tcPr/>
                </a:tc>
                <a:tc>
                  <a:txBody>
                    <a:bodyPr/>
                    <a:lstStyle/>
                    <a:p>
                      <a:pPr algn="ctr"/>
                      <a:r>
                        <a:rPr lang="en-US" dirty="0"/>
                        <a:t>978,416</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639,974</a:t>
                      </a:r>
                    </a:p>
                  </a:txBody>
                  <a:tcPr/>
                </a:tc>
                <a:tc>
                  <a:txBody>
                    <a:bodyPr/>
                    <a:lstStyle/>
                    <a:p>
                      <a:pPr algn="ctr"/>
                      <a:r>
                        <a:rPr lang="en-US" dirty="0"/>
                        <a:t>338,442</a:t>
                      </a:r>
                    </a:p>
                  </a:txBody>
                  <a:tcPr/>
                </a:tc>
                <a:extLst>
                  <a:ext uri="{0D108BD9-81ED-4DB2-BD59-A6C34878D82A}">
                    <a16:rowId xmlns:a16="http://schemas.microsoft.com/office/drawing/2014/main" val="459614117"/>
                  </a:ext>
                </a:extLst>
              </a:tr>
              <a:tr h="320040">
                <a:tc>
                  <a:txBody>
                    <a:bodyPr/>
                    <a:lstStyle/>
                    <a:p>
                      <a:r>
                        <a:rPr lang="en-US" dirty="0"/>
                        <a:t>Instruction</a:t>
                      </a:r>
                    </a:p>
                  </a:txBody>
                  <a:tcPr/>
                </a:tc>
                <a:tc>
                  <a:txBody>
                    <a:bodyPr/>
                    <a:lstStyle/>
                    <a:p>
                      <a:pPr algn="ctr"/>
                      <a:r>
                        <a:rPr lang="en-US" dirty="0"/>
                        <a:t>565,000</a:t>
                      </a:r>
                    </a:p>
                  </a:txBody>
                  <a:tcPr/>
                </a:tc>
                <a:tc>
                  <a:txBody>
                    <a:bodyPr/>
                    <a:lstStyle/>
                    <a:p>
                      <a:pPr algn="ctr"/>
                      <a:r>
                        <a:rPr lang="en-US" dirty="0"/>
                        <a:t>564,353</a:t>
                      </a:r>
                    </a:p>
                  </a:txBody>
                  <a:tcPr/>
                </a:tc>
                <a:tc>
                  <a:txBody>
                    <a:bodyPr/>
                    <a:lstStyle/>
                    <a:p>
                      <a:pPr algn="ctr"/>
                      <a:r>
                        <a:rPr lang="en-US" dirty="0"/>
                        <a:t>647</a:t>
                      </a:r>
                    </a:p>
                  </a:txBody>
                  <a:tcPr/>
                </a:tc>
                <a:extLst>
                  <a:ext uri="{0D108BD9-81ED-4DB2-BD59-A6C34878D82A}">
                    <a16:rowId xmlns:a16="http://schemas.microsoft.com/office/drawing/2014/main" val="3011217021"/>
                  </a:ext>
                </a:extLst>
              </a:tr>
              <a:tr h="320040">
                <a:tc>
                  <a:txBody>
                    <a:bodyPr/>
                    <a:lstStyle/>
                    <a:p>
                      <a:r>
                        <a:rPr lang="en-US" dirty="0"/>
                        <a:t>Computer/IT</a:t>
                      </a:r>
                    </a:p>
                  </a:txBody>
                  <a:tcPr/>
                </a:tc>
                <a:tc>
                  <a:txBody>
                    <a:bodyPr/>
                    <a:lstStyle/>
                    <a:p>
                      <a:pPr algn="ctr"/>
                      <a:r>
                        <a:rPr lang="en-US" dirty="0"/>
                        <a:t>307,412</a:t>
                      </a:r>
                    </a:p>
                  </a:txBody>
                  <a:tcPr/>
                </a:tc>
                <a:tc>
                  <a:txBody>
                    <a:bodyPr/>
                    <a:lstStyle/>
                    <a:p>
                      <a:pPr algn="ctr"/>
                      <a:r>
                        <a:rPr lang="en-US" dirty="0"/>
                        <a:t>142,630</a:t>
                      </a:r>
                    </a:p>
                  </a:txBody>
                  <a:tcPr/>
                </a:tc>
                <a:tc>
                  <a:txBody>
                    <a:bodyPr/>
                    <a:lstStyle/>
                    <a:p>
                      <a:pPr algn="ctr"/>
                      <a:r>
                        <a:rPr lang="en-US" dirty="0"/>
                        <a:t>164,781</a:t>
                      </a:r>
                    </a:p>
                  </a:txBody>
                  <a:tcPr/>
                </a:tc>
                <a:extLst>
                  <a:ext uri="{0D108BD9-81ED-4DB2-BD59-A6C34878D82A}">
                    <a16:rowId xmlns:a16="http://schemas.microsoft.com/office/drawing/2014/main" val="60392692"/>
                  </a:ext>
                </a:extLst>
              </a:tr>
              <a:tr h="320040">
                <a:tc>
                  <a:txBody>
                    <a:bodyPr/>
                    <a:lstStyle/>
                    <a:p>
                      <a:r>
                        <a:rPr lang="en-US" dirty="0"/>
                        <a:t>Administrative</a:t>
                      </a:r>
                    </a:p>
                  </a:txBody>
                  <a:tcPr/>
                </a:tc>
                <a:tc>
                  <a:txBody>
                    <a:bodyPr/>
                    <a:lstStyle/>
                    <a:p>
                      <a:pPr algn="ctr"/>
                      <a:r>
                        <a:rPr lang="en-US" dirty="0"/>
                        <a:t>0</a:t>
                      </a:r>
                    </a:p>
                  </a:txBody>
                  <a:tcPr/>
                </a:tc>
                <a:tc>
                  <a:txBody>
                    <a:bodyPr/>
                    <a:lstStyle/>
                    <a:p>
                      <a:pPr algn="ctr"/>
                      <a:r>
                        <a:rPr lang="en-US" dirty="0"/>
                        <a:t>627,963</a:t>
                      </a:r>
                    </a:p>
                  </a:txBody>
                  <a:tcPr/>
                </a:tc>
                <a:tc>
                  <a:txBody>
                    <a:bodyPr/>
                    <a:lstStyle/>
                    <a:p>
                      <a:pPr algn="ctr"/>
                      <a:r>
                        <a:rPr lang="en-US" dirty="0"/>
                        <a:t>(627,963)</a:t>
                      </a:r>
                    </a:p>
                  </a:txBody>
                  <a:tcPr/>
                </a:tc>
                <a:extLst>
                  <a:ext uri="{0D108BD9-81ED-4DB2-BD59-A6C34878D82A}">
                    <a16:rowId xmlns:a16="http://schemas.microsoft.com/office/drawing/2014/main" val="2873851885"/>
                  </a:ext>
                </a:extLst>
              </a:tr>
              <a:tr h="320040">
                <a:tc>
                  <a:txBody>
                    <a:bodyPr/>
                    <a:lstStyle/>
                    <a:p>
                      <a:r>
                        <a:rPr lang="en-US" dirty="0"/>
                        <a:t>Repairs/Maintenance</a:t>
                      </a:r>
                    </a:p>
                  </a:txBody>
                  <a:tcPr/>
                </a:tc>
                <a:tc>
                  <a:txBody>
                    <a:bodyPr/>
                    <a:lstStyle/>
                    <a:p>
                      <a:pPr algn="ctr"/>
                      <a:r>
                        <a:rPr lang="en-US" dirty="0"/>
                        <a:t>808,820</a:t>
                      </a:r>
                    </a:p>
                  </a:txBody>
                  <a:tcPr/>
                </a:tc>
                <a:tc>
                  <a:txBody>
                    <a:bodyPr/>
                    <a:lstStyle/>
                    <a:p>
                      <a:pPr algn="ctr"/>
                      <a:r>
                        <a:rPr lang="en-US" dirty="0"/>
                        <a:t>589,340</a:t>
                      </a:r>
                    </a:p>
                  </a:txBody>
                  <a:tcPr/>
                </a:tc>
                <a:tc>
                  <a:txBody>
                    <a:bodyPr/>
                    <a:lstStyle/>
                    <a:p>
                      <a:pPr algn="ctr"/>
                      <a:r>
                        <a:rPr lang="en-US" dirty="0"/>
                        <a:t>219,480</a:t>
                      </a:r>
                    </a:p>
                  </a:txBody>
                  <a:tcPr/>
                </a:tc>
                <a:extLst>
                  <a:ext uri="{0D108BD9-81ED-4DB2-BD59-A6C34878D82A}">
                    <a16:rowId xmlns:a16="http://schemas.microsoft.com/office/drawing/2014/main" val="2909297277"/>
                  </a:ext>
                </a:extLst>
              </a:tr>
              <a:tr h="320040">
                <a:tc>
                  <a:txBody>
                    <a:bodyPr/>
                    <a:lstStyle/>
                    <a:p>
                      <a:r>
                        <a:rPr lang="en-US" dirty="0"/>
                        <a:t>Security</a:t>
                      </a:r>
                    </a:p>
                  </a:txBody>
                  <a:tcPr/>
                </a:tc>
                <a:tc>
                  <a:txBody>
                    <a:bodyPr/>
                    <a:lstStyle/>
                    <a:p>
                      <a:pPr algn="ctr"/>
                      <a:r>
                        <a:rPr lang="en-US" dirty="0"/>
                        <a:t>769,807</a:t>
                      </a:r>
                    </a:p>
                  </a:txBody>
                  <a:tcPr/>
                </a:tc>
                <a:tc>
                  <a:txBody>
                    <a:bodyPr/>
                    <a:lstStyle/>
                    <a:p>
                      <a:pPr algn="ctr"/>
                      <a:r>
                        <a:rPr lang="en-US" dirty="0"/>
                        <a:t>546,804</a:t>
                      </a:r>
                    </a:p>
                  </a:txBody>
                  <a:tcPr/>
                </a:tc>
                <a:tc>
                  <a:txBody>
                    <a:bodyPr/>
                    <a:lstStyle/>
                    <a:p>
                      <a:pPr algn="ctr"/>
                      <a:r>
                        <a:rPr lang="en-US" dirty="0"/>
                        <a:t>222,003</a:t>
                      </a:r>
                    </a:p>
                  </a:txBody>
                  <a:tcPr/>
                </a:tc>
                <a:extLst>
                  <a:ext uri="{0D108BD9-81ED-4DB2-BD59-A6C34878D82A}">
                    <a16:rowId xmlns:a16="http://schemas.microsoft.com/office/drawing/2014/main" val="2427377160"/>
                  </a:ext>
                </a:extLst>
              </a:tr>
              <a:tr h="320040">
                <a:tc>
                  <a:txBody>
                    <a:bodyPr/>
                    <a:lstStyle/>
                    <a:p>
                      <a:r>
                        <a:rPr lang="en-US" dirty="0"/>
                        <a:t>Marketing</a:t>
                      </a:r>
                    </a:p>
                  </a:txBody>
                  <a:tcPr/>
                </a:tc>
                <a:tc>
                  <a:txBody>
                    <a:bodyPr/>
                    <a:lstStyle/>
                    <a:p>
                      <a:pPr algn="ctr"/>
                      <a:r>
                        <a:rPr lang="en-US" dirty="0"/>
                        <a:t>50,000</a:t>
                      </a:r>
                    </a:p>
                  </a:txBody>
                  <a:tcPr/>
                </a:tc>
                <a:tc>
                  <a:txBody>
                    <a:bodyPr/>
                    <a:lstStyle/>
                    <a:p>
                      <a:pPr algn="ctr"/>
                      <a:r>
                        <a:rPr lang="en-US" dirty="0"/>
                        <a:t>50,000</a:t>
                      </a:r>
                    </a:p>
                  </a:txBody>
                  <a:tcPr/>
                </a:tc>
                <a:tc>
                  <a:txBody>
                    <a:bodyPr/>
                    <a:lstStyle/>
                    <a:p>
                      <a:pPr algn="ctr"/>
                      <a:r>
                        <a:rPr lang="en-US" dirty="0"/>
                        <a:t>0</a:t>
                      </a:r>
                    </a:p>
                  </a:txBody>
                  <a:tcPr/>
                </a:tc>
                <a:extLst>
                  <a:ext uri="{0D108BD9-81ED-4DB2-BD59-A6C34878D82A}">
                    <a16:rowId xmlns:a16="http://schemas.microsoft.com/office/drawing/2014/main" val="40691200"/>
                  </a:ext>
                </a:extLst>
              </a:tr>
              <a:tr h="320040">
                <a:tc>
                  <a:txBody>
                    <a:bodyPr/>
                    <a:lstStyle/>
                    <a:p>
                      <a:r>
                        <a:rPr lang="en-US" b="1" dirty="0"/>
                        <a:t>Total</a:t>
                      </a:r>
                    </a:p>
                  </a:txBody>
                  <a:tcPr/>
                </a:tc>
                <a:tc>
                  <a:txBody>
                    <a:bodyPr/>
                    <a:lstStyle/>
                    <a:p>
                      <a:pPr algn="ctr"/>
                      <a:r>
                        <a:rPr lang="en-US" b="1" dirty="0"/>
                        <a:t>3,478,454</a:t>
                      </a:r>
                    </a:p>
                  </a:txBody>
                  <a:tcPr/>
                </a:tc>
                <a:tc>
                  <a:txBody>
                    <a:bodyPr/>
                    <a:lstStyle/>
                    <a:p>
                      <a:pPr algn="ctr"/>
                      <a:r>
                        <a:rPr lang="en-US" b="1" dirty="0"/>
                        <a:t>3,161,064</a:t>
                      </a:r>
                    </a:p>
                  </a:txBody>
                  <a:tcPr/>
                </a:tc>
                <a:tc>
                  <a:txBody>
                    <a:bodyPr/>
                    <a:lstStyle/>
                    <a:p>
                      <a:pPr algn="ctr"/>
                      <a:r>
                        <a:rPr lang="en-US" b="1" dirty="0"/>
                        <a:t>317,390</a:t>
                      </a:r>
                    </a:p>
                  </a:txBody>
                  <a:tcPr/>
                </a:tc>
                <a:extLst>
                  <a:ext uri="{0D108BD9-81ED-4DB2-BD59-A6C34878D82A}">
                    <a16:rowId xmlns:a16="http://schemas.microsoft.com/office/drawing/2014/main" val="652315971"/>
                  </a:ext>
                </a:extLst>
              </a:tr>
            </a:tbl>
          </a:graphicData>
        </a:graphic>
      </p:graphicFrame>
      <p:sp>
        <p:nvSpPr>
          <p:cNvPr id="3" name="TextBox 2">
            <a:extLst>
              <a:ext uri="{FF2B5EF4-FFF2-40B4-BE49-F238E27FC236}">
                <a16:creationId xmlns:a16="http://schemas.microsoft.com/office/drawing/2014/main" id="{0EC44076-9B0B-87CF-6669-58F0228BE4B1}"/>
              </a:ext>
            </a:extLst>
          </p:cNvPr>
          <p:cNvSpPr txBox="1"/>
          <p:nvPr/>
        </p:nvSpPr>
        <p:spPr>
          <a:xfrm>
            <a:off x="1516566" y="4219034"/>
            <a:ext cx="370646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FY 2024 – Admin Costs are absorbed by costs of services</a:t>
            </a:r>
          </a:p>
        </p:txBody>
      </p:sp>
      <p:sp>
        <p:nvSpPr>
          <p:cNvPr id="5" name="Footer Placeholder 4">
            <a:extLst>
              <a:ext uri="{FF2B5EF4-FFF2-40B4-BE49-F238E27FC236}">
                <a16:creationId xmlns:a16="http://schemas.microsoft.com/office/drawing/2014/main" id="{46F1301D-C874-C10D-C916-588AC80CB00F}"/>
              </a:ext>
            </a:extLst>
          </p:cNvPr>
          <p:cNvSpPr>
            <a:spLocks noGrp="1"/>
          </p:cNvSpPr>
          <p:nvPr>
            <p:ph type="ftr" idx="11"/>
          </p:nvPr>
        </p:nvSpPr>
        <p:spPr/>
        <p:txBody>
          <a:bodyPr/>
          <a:lstStyle/>
          <a:p>
            <a:r>
              <a:rPr lang="en-US"/>
              <a:t>4/20/2023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7"/>
          <p:cNvSpPr txBox="1">
            <a:spLocks noGrp="1"/>
          </p:cNvSpPr>
          <p:nvPr>
            <p:ph type="title"/>
          </p:nvPr>
        </p:nvSpPr>
        <p:spPr>
          <a:xfrm>
            <a:off x="628650" y="273844"/>
            <a:ext cx="7886700" cy="789692"/>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rgbClr val="0070C0"/>
              </a:buClr>
              <a:buSzPts val="3300"/>
              <a:buFont typeface="Calibri"/>
              <a:buNone/>
            </a:pPr>
            <a:r>
              <a:rPr lang="en-US" sz="2900" b="1" dirty="0">
                <a:solidFill>
                  <a:srgbClr val="0064A8"/>
                </a:solidFill>
              </a:rPr>
              <a:t>Perennial Grant Funds</a:t>
            </a:r>
            <a:br>
              <a:rPr lang="en-US" sz="2900" b="1" dirty="0">
                <a:solidFill>
                  <a:srgbClr val="0064A8"/>
                </a:solidFill>
              </a:rPr>
            </a:br>
            <a:endParaRPr sz="2900" dirty="0">
              <a:solidFill>
                <a:srgbClr val="0064A8"/>
              </a:solidFill>
            </a:endParaRPr>
          </a:p>
        </p:txBody>
      </p:sp>
      <p:pic>
        <p:nvPicPr>
          <p:cNvPr id="399" name="Google Shape;399;p57" descr="https://lh4.googleusercontent.com/LAgACG0VzB4LVC7YYy9T28kb_1hNQ2ntQXCtXjfT56mW940RhSht_X_KxYu1ssENLYrjR0IxwJny8ZmqFcu4j66_fs3V64ERs_y3I677wS3ueBc9Ke7jB1Xtuloist2aFT5-G82j_Br_"/>
          <p:cNvPicPr preferRelativeResize="0"/>
          <p:nvPr/>
        </p:nvPicPr>
        <p:blipFill rotWithShape="1">
          <a:blip r:embed="rId3">
            <a:alphaModFix/>
          </a:blip>
          <a:srcRect/>
          <a:stretch/>
        </p:blipFill>
        <p:spPr>
          <a:xfrm>
            <a:off x="5978562" y="3845413"/>
            <a:ext cx="2536788" cy="1024243"/>
          </a:xfrm>
          <a:prstGeom prst="rect">
            <a:avLst/>
          </a:prstGeom>
          <a:noFill/>
          <a:ln>
            <a:noFill/>
          </a:ln>
        </p:spPr>
      </p:pic>
      <p:sp>
        <p:nvSpPr>
          <p:cNvPr id="2" name="Slide Number Placeholder 1">
            <a:extLst>
              <a:ext uri="{FF2B5EF4-FFF2-40B4-BE49-F238E27FC236}">
                <a16:creationId xmlns:a16="http://schemas.microsoft.com/office/drawing/2014/main" id="{CDAC6560-6568-4122-8C13-253C9E30FD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graphicFrame>
        <p:nvGraphicFramePr>
          <p:cNvPr id="4" name="Table 4">
            <a:extLst>
              <a:ext uri="{FF2B5EF4-FFF2-40B4-BE49-F238E27FC236}">
                <a16:creationId xmlns:a16="http://schemas.microsoft.com/office/drawing/2014/main" id="{575A6DC1-9FB4-F9BD-D00D-96AAC934E31D}"/>
              </a:ext>
            </a:extLst>
          </p:cNvPr>
          <p:cNvGraphicFramePr>
            <a:graphicFrameLocks noGrp="1"/>
          </p:cNvGraphicFramePr>
          <p:nvPr>
            <p:extLst>
              <p:ext uri="{D42A27DB-BD31-4B8C-83A1-F6EECF244321}">
                <p14:modId xmlns:p14="http://schemas.microsoft.com/office/powerpoint/2010/main" val="1870611723"/>
              </p:ext>
            </p:extLst>
          </p:nvPr>
        </p:nvGraphicFramePr>
        <p:xfrm>
          <a:off x="628650" y="1021976"/>
          <a:ext cx="7886701" cy="2762429"/>
        </p:xfrm>
        <a:graphic>
          <a:graphicData uri="http://schemas.openxmlformats.org/drawingml/2006/table">
            <a:tbl>
              <a:tblPr firstRow="1" bandRow="1">
                <a:tableStyleId>{69B1D393-FE5E-4481-9060-DD3A6C84D121}</a:tableStyleId>
              </a:tblPr>
              <a:tblGrid>
                <a:gridCol w="1421437">
                  <a:extLst>
                    <a:ext uri="{9D8B030D-6E8A-4147-A177-3AD203B41FA5}">
                      <a16:colId xmlns:a16="http://schemas.microsoft.com/office/drawing/2014/main" val="1334860704"/>
                    </a:ext>
                  </a:extLst>
                </a:gridCol>
                <a:gridCol w="1421437">
                  <a:extLst>
                    <a:ext uri="{9D8B030D-6E8A-4147-A177-3AD203B41FA5}">
                      <a16:colId xmlns:a16="http://schemas.microsoft.com/office/drawing/2014/main" val="2481783545"/>
                    </a:ext>
                  </a:extLst>
                </a:gridCol>
                <a:gridCol w="1421437">
                  <a:extLst>
                    <a:ext uri="{9D8B030D-6E8A-4147-A177-3AD203B41FA5}">
                      <a16:colId xmlns:a16="http://schemas.microsoft.com/office/drawing/2014/main" val="2959219282"/>
                    </a:ext>
                  </a:extLst>
                </a:gridCol>
                <a:gridCol w="1421437">
                  <a:extLst>
                    <a:ext uri="{9D8B030D-6E8A-4147-A177-3AD203B41FA5}">
                      <a16:colId xmlns:a16="http://schemas.microsoft.com/office/drawing/2014/main" val="475300876"/>
                    </a:ext>
                  </a:extLst>
                </a:gridCol>
                <a:gridCol w="2200953">
                  <a:extLst>
                    <a:ext uri="{9D8B030D-6E8A-4147-A177-3AD203B41FA5}">
                      <a16:colId xmlns:a16="http://schemas.microsoft.com/office/drawing/2014/main" val="4067593192"/>
                    </a:ext>
                  </a:extLst>
                </a:gridCol>
              </a:tblGrid>
              <a:tr h="363263">
                <a:tc>
                  <a:txBody>
                    <a:bodyPr/>
                    <a:lstStyle/>
                    <a:p>
                      <a:r>
                        <a:rPr lang="en-US" dirty="0"/>
                        <a:t>Grants</a:t>
                      </a:r>
                    </a:p>
                  </a:txBody>
                  <a:tcPr/>
                </a:tc>
                <a:tc>
                  <a:txBody>
                    <a:bodyPr/>
                    <a:lstStyle/>
                    <a:p>
                      <a:pPr algn="ctr"/>
                      <a:r>
                        <a:rPr lang="en-US" dirty="0"/>
                        <a:t>FY 2024</a:t>
                      </a:r>
                    </a:p>
                  </a:txBody>
                  <a:tcPr/>
                </a:tc>
                <a:tc>
                  <a:txBody>
                    <a:bodyPr/>
                    <a:lstStyle/>
                    <a:p>
                      <a:pPr algn="ctr"/>
                      <a:r>
                        <a:rPr lang="en-US" dirty="0"/>
                        <a:t>FY 2023</a:t>
                      </a:r>
                    </a:p>
                  </a:txBody>
                  <a:tcPr/>
                </a:tc>
                <a:tc>
                  <a:txBody>
                    <a:bodyPr/>
                    <a:lstStyle/>
                    <a:p>
                      <a:pPr algn="ctr"/>
                      <a:r>
                        <a:rPr lang="en-US" dirty="0"/>
                        <a:t>Difference</a:t>
                      </a:r>
                    </a:p>
                  </a:txBody>
                  <a:tcPr/>
                </a:tc>
                <a:tc>
                  <a:txBody>
                    <a:bodyPr/>
                    <a:lstStyle/>
                    <a:p>
                      <a:pPr algn="ctr"/>
                      <a:r>
                        <a:rPr lang="en-US" dirty="0"/>
                        <a:t>Usage</a:t>
                      </a:r>
                    </a:p>
                  </a:txBody>
                  <a:tcPr/>
                </a:tc>
                <a:extLst>
                  <a:ext uri="{0D108BD9-81ED-4DB2-BD59-A6C34878D82A}">
                    <a16:rowId xmlns:a16="http://schemas.microsoft.com/office/drawing/2014/main" val="678282636"/>
                  </a:ext>
                </a:extLst>
              </a:tr>
              <a:tr h="507572">
                <a:tc>
                  <a:txBody>
                    <a:bodyPr/>
                    <a:lstStyle/>
                    <a:p>
                      <a:r>
                        <a:rPr lang="en-US" dirty="0"/>
                        <a:t>Title I</a:t>
                      </a:r>
                    </a:p>
                  </a:txBody>
                  <a:tcPr/>
                </a:tc>
                <a:tc>
                  <a:txBody>
                    <a:bodyPr/>
                    <a:lstStyle/>
                    <a:p>
                      <a:pPr algn="ctr"/>
                      <a:r>
                        <a:rPr lang="en-US" dirty="0"/>
                        <a:t>328,935</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312,757</a:t>
                      </a:r>
                    </a:p>
                  </a:txBody>
                  <a:tcPr/>
                </a:tc>
                <a:tc>
                  <a:txBody>
                    <a:bodyPr/>
                    <a:lstStyle/>
                    <a:p>
                      <a:pPr algn="ctr"/>
                      <a:r>
                        <a:rPr lang="en-US" dirty="0"/>
                        <a:t>16,178</a:t>
                      </a:r>
                    </a:p>
                  </a:txBody>
                  <a:tcPr/>
                </a:tc>
                <a:tc>
                  <a:txBody>
                    <a:bodyPr/>
                    <a:lstStyle/>
                    <a:p>
                      <a:pPr algn="ctr"/>
                      <a:r>
                        <a:rPr lang="en-US" dirty="0"/>
                        <a:t>Salaries &amp; Benefits for Reading</a:t>
                      </a:r>
                    </a:p>
                  </a:txBody>
                  <a:tcPr/>
                </a:tc>
                <a:extLst>
                  <a:ext uri="{0D108BD9-81ED-4DB2-BD59-A6C34878D82A}">
                    <a16:rowId xmlns:a16="http://schemas.microsoft.com/office/drawing/2014/main" val="459614117"/>
                  </a:ext>
                </a:extLst>
              </a:tr>
              <a:tr h="313501">
                <a:tc>
                  <a:txBody>
                    <a:bodyPr/>
                    <a:lstStyle/>
                    <a:p>
                      <a:r>
                        <a:rPr lang="en-US" dirty="0"/>
                        <a:t>Title II</a:t>
                      </a:r>
                    </a:p>
                  </a:txBody>
                  <a:tcPr/>
                </a:tc>
                <a:tc>
                  <a:txBody>
                    <a:bodyPr/>
                    <a:lstStyle/>
                    <a:p>
                      <a:pPr algn="ctr"/>
                      <a:r>
                        <a:rPr lang="en-US" dirty="0"/>
                        <a:t>64,618</a:t>
                      </a:r>
                    </a:p>
                  </a:txBody>
                  <a:tcPr/>
                </a:tc>
                <a:tc>
                  <a:txBody>
                    <a:bodyPr/>
                    <a:lstStyle/>
                    <a:p>
                      <a:pPr algn="ctr"/>
                      <a:r>
                        <a:rPr lang="en-US" dirty="0"/>
                        <a:t>61,541</a:t>
                      </a:r>
                    </a:p>
                  </a:txBody>
                  <a:tcPr/>
                </a:tc>
                <a:tc>
                  <a:txBody>
                    <a:bodyPr/>
                    <a:lstStyle/>
                    <a:p>
                      <a:pPr algn="ctr"/>
                      <a:r>
                        <a:rPr lang="en-US" dirty="0"/>
                        <a:t>3,077</a:t>
                      </a:r>
                    </a:p>
                  </a:txBody>
                  <a:tcPr/>
                </a:tc>
                <a:tc>
                  <a:txBody>
                    <a:bodyPr/>
                    <a:lstStyle/>
                    <a:p>
                      <a:pPr algn="ctr"/>
                      <a:r>
                        <a:rPr lang="en-US" dirty="0"/>
                        <a:t>Prof Development</a:t>
                      </a:r>
                    </a:p>
                  </a:txBody>
                  <a:tcPr/>
                </a:tc>
                <a:extLst>
                  <a:ext uri="{0D108BD9-81ED-4DB2-BD59-A6C34878D82A}">
                    <a16:rowId xmlns:a16="http://schemas.microsoft.com/office/drawing/2014/main" val="3011217021"/>
                  </a:ext>
                </a:extLst>
              </a:tr>
              <a:tr h="313501">
                <a:tc>
                  <a:txBody>
                    <a:bodyPr/>
                    <a:lstStyle/>
                    <a:p>
                      <a:r>
                        <a:rPr lang="en-US" dirty="0"/>
                        <a:t>Title III</a:t>
                      </a:r>
                    </a:p>
                  </a:txBody>
                  <a:tcPr/>
                </a:tc>
                <a:tc>
                  <a:txBody>
                    <a:bodyPr/>
                    <a:lstStyle/>
                    <a:p>
                      <a:pPr algn="ctr"/>
                      <a:r>
                        <a:rPr lang="en-US" dirty="0"/>
                        <a:t>20,856</a:t>
                      </a:r>
                    </a:p>
                  </a:txBody>
                  <a:tcPr/>
                </a:tc>
                <a:tc>
                  <a:txBody>
                    <a:bodyPr/>
                    <a:lstStyle/>
                    <a:p>
                      <a:pPr algn="ctr"/>
                      <a:r>
                        <a:rPr lang="en-US" dirty="0"/>
                        <a:t>19,863</a:t>
                      </a:r>
                    </a:p>
                  </a:txBody>
                  <a:tcPr/>
                </a:tc>
                <a:tc>
                  <a:txBody>
                    <a:bodyPr/>
                    <a:lstStyle/>
                    <a:p>
                      <a:pPr algn="ctr"/>
                      <a:r>
                        <a:rPr lang="en-US" dirty="0"/>
                        <a:t>993</a:t>
                      </a:r>
                    </a:p>
                  </a:txBody>
                  <a:tcPr/>
                </a:tc>
                <a:tc>
                  <a:txBody>
                    <a:bodyPr/>
                    <a:lstStyle/>
                    <a:p>
                      <a:pPr algn="ctr"/>
                      <a:r>
                        <a:rPr lang="en-US" dirty="0"/>
                        <a:t>Bilingual Ed Support</a:t>
                      </a:r>
                    </a:p>
                  </a:txBody>
                  <a:tcPr/>
                </a:tc>
                <a:extLst>
                  <a:ext uri="{0D108BD9-81ED-4DB2-BD59-A6C34878D82A}">
                    <a16:rowId xmlns:a16="http://schemas.microsoft.com/office/drawing/2014/main" val="60392692"/>
                  </a:ext>
                </a:extLst>
              </a:tr>
              <a:tr h="313501">
                <a:tc>
                  <a:txBody>
                    <a:bodyPr/>
                    <a:lstStyle/>
                    <a:p>
                      <a:r>
                        <a:rPr lang="en-US" dirty="0"/>
                        <a:t>Title IV</a:t>
                      </a:r>
                    </a:p>
                  </a:txBody>
                  <a:tcPr/>
                </a:tc>
                <a:tc>
                  <a:txBody>
                    <a:bodyPr/>
                    <a:lstStyle/>
                    <a:p>
                      <a:pPr algn="ctr"/>
                      <a:r>
                        <a:rPr lang="en-US" dirty="0"/>
                        <a:t>19,231</a:t>
                      </a:r>
                    </a:p>
                  </a:txBody>
                  <a:tcPr/>
                </a:tc>
                <a:tc>
                  <a:txBody>
                    <a:bodyPr/>
                    <a:lstStyle/>
                    <a:p>
                      <a:pPr algn="ctr"/>
                      <a:r>
                        <a:rPr lang="en-US" dirty="0"/>
                        <a:t>18,315</a:t>
                      </a:r>
                    </a:p>
                  </a:txBody>
                  <a:tcPr/>
                </a:tc>
                <a:tc>
                  <a:txBody>
                    <a:bodyPr/>
                    <a:lstStyle/>
                    <a:p>
                      <a:pPr algn="ctr"/>
                      <a:r>
                        <a:rPr lang="en-US" dirty="0"/>
                        <a:t>916</a:t>
                      </a:r>
                    </a:p>
                  </a:txBody>
                  <a:tcPr/>
                </a:tc>
                <a:tc>
                  <a:txBody>
                    <a:bodyPr/>
                    <a:lstStyle/>
                    <a:p>
                      <a:pPr algn="ctr"/>
                      <a:r>
                        <a:rPr lang="en-US" dirty="0"/>
                        <a:t>Tech Support</a:t>
                      </a:r>
                    </a:p>
                  </a:txBody>
                  <a:tcPr/>
                </a:tc>
                <a:extLst>
                  <a:ext uri="{0D108BD9-81ED-4DB2-BD59-A6C34878D82A}">
                    <a16:rowId xmlns:a16="http://schemas.microsoft.com/office/drawing/2014/main" val="2909297277"/>
                  </a:ext>
                </a:extLst>
              </a:tr>
              <a:tr h="313501">
                <a:tc>
                  <a:txBody>
                    <a:bodyPr/>
                    <a:lstStyle/>
                    <a:p>
                      <a:r>
                        <a:rPr lang="en-US" dirty="0"/>
                        <a:t>Bilingual </a:t>
                      </a:r>
                    </a:p>
                  </a:txBody>
                  <a:tcPr/>
                </a:tc>
                <a:tc>
                  <a:txBody>
                    <a:bodyPr/>
                    <a:lstStyle/>
                    <a:p>
                      <a:pPr algn="ctr"/>
                      <a:r>
                        <a:rPr lang="en-US" dirty="0"/>
                        <a:t>17,177</a:t>
                      </a:r>
                    </a:p>
                  </a:txBody>
                  <a:tcPr/>
                </a:tc>
                <a:tc>
                  <a:txBody>
                    <a:bodyPr/>
                    <a:lstStyle/>
                    <a:p>
                      <a:pPr algn="ctr"/>
                      <a:r>
                        <a:rPr lang="en-US" dirty="0"/>
                        <a:t>16,359</a:t>
                      </a:r>
                    </a:p>
                  </a:txBody>
                  <a:tcPr/>
                </a:tc>
                <a:tc>
                  <a:txBody>
                    <a:bodyPr/>
                    <a:lstStyle/>
                    <a:p>
                      <a:pPr algn="ctr"/>
                      <a:r>
                        <a:rPr lang="en-US" dirty="0"/>
                        <a:t>818</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Bilingual Ed Support</a:t>
                      </a:r>
                    </a:p>
                  </a:txBody>
                  <a:tcPr/>
                </a:tc>
                <a:extLst>
                  <a:ext uri="{0D108BD9-81ED-4DB2-BD59-A6C34878D82A}">
                    <a16:rowId xmlns:a16="http://schemas.microsoft.com/office/drawing/2014/main" val="2427377160"/>
                  </a:ext>
                </a:extLst>
              </a:tr>
              <a:tr h="313501">
                <a:tc>
                  <a:txBody>
                    <a:bodyPr/>
                    <a:lstStyle/>
                    <a:p>
                      <a:r>
                        <a:rPr lang="en-US" b="0" dirty="0"/>
                        <a:t>Pre-K Grant</a:t>
                      </a:r>
                    </a:p>
                  </a:txBody>
                  <a:tcPr/>
                </a:tc>
                <a:tc>
                  <a:txBody>
                    <a:bodyPr/>
                    <a:lstStyle/>
                    <a:p>
                      <a:pPr algn="ctr"/>
                      <a:r>
                        <a:rPr lang="en-US" b="0" dirty="0"/>
                        <a:t>264,000</a:t>
                      </a:r>
                    </a:p>
                  </a:txBody>
                  <a:tcPr/>
                </a:tc>
                <a:tc>
                  <a:txBody>
                    <a:bodyPr/>
                    <a:lstStyle/>
                    <a:p>
                      <a:pPr algn="ctr"/>
                      <a:r>
                        <a:rPr lang="en-US" b="0" dirty="0"/>
                        <a:t>264,000</a:t>
                      </a:r>
                    </a:p>
                  </a:txBody>
                  <a:tcPr/>
                </a:tc>
                <a:tc>
                  <a:txBody>
                    <a:bodyPr/>
                    <a:lstStyle/>
                    <a:p>
                      <a:pPr algn="ctr"/>
                      <a:r>
                        <a:rPr lang="en-US" b="0" dirty="0"/>
                        <a:t>0</a:t>
                      </a:r>
                    </a:p>
                  </a:txBody>
                  <a:tcPr/>
                </a:tc>
                <a:tc>
                  <a:txBody>
                    <a:bodyPr/>
                    <a:lstStyle/>
                    <a:p>
                      <a:pPr algn="ctr"/>
                      <a:r>
                        <a:rPr lang="en-US" b="0" dirty="0"/>
                        <a:t>Salaries for Pre-K Staff</a:t>
                      </a:r>
                    </a:p>
                  </a:txBody>
                  <a:tcPr/>
                </a:tc>
                <a:extLst>
                  <a:ext uri="{0D108BD9-81ED-4DB2-BD59-A6C34878D82A}">
                    <a16:rowId xmlns:a16="http://schemas.microsoft.com/office/drawing/2014/main" val="423183063"/>
                  </a:ext>
                </a:extLst>
              </a:tr>
              <a:tr h="313501">
                <a:tc>
                  <a:txBody>
                    <a:bodyPr/>
                    <a:lstStyle/>
                    <a:p>
                      <a:r>
                        <a:rPr lang="en-US" b="1" dirty="0"/>
                        <a:t>Total</a:t>
                      </a:r>
                    </a:p>
                  </a:txBody>
                  <a:tcPr/>
                </a:tc>
                <a:tc>
                  <a:txBody>
                    <a:bodyPr/>
                    <a:lstStyle/>
                    <a:p>
                      <a:pPr algn="ctr"/>
                      <a:r>
                        <a:rPr lang="en-US" b="1" dirty="0"/>
                        <a:t>714,817</a:t>
                      </a:r>
                    </a:p>
                  </a:txBody>
                  <a:tcPr/>
                </a:tc>
                <a:tc>
                  <a:txBody>
                    <a:bodyPr/>
                    <a:lstStyle/>
                    <a:p>
                      <a:pPr algn="ctr"/>
                      <a:r>
                        <a:rPr lang="en-US" b="1" dirty="0"/>
                        <a:t>692,835</a:t>
                      </a:r>
                    </a:p>
                  </a:txBody>
                  <a:tcPr/>
                </a:tc>
                <a:tc>
                  <a:txBody>
                    <a:bodyPr/>
                    <a:lstStyle/>
                    <a:p>
                      <a:pPr algn="ctr"/>
                      <a:r>
                        <a:rPr lang="en-US" b="1" dirty="0"/>
                        <a:t>21,982</a:t>
                      </a:r>
                    </a:p>
                  </a:txBody>
                  <a:tcPr/>
                </a:tc>
                <a:tc>
                  <a:txBody>
                    <a:bodyPr/>
                    <a:lstStyle/>
                    <a:p>
                      <a:pPr algn="ctr"/>
                      <a:endParaRPr lang="en-US" b="1" dirty="0"/>
                    </a:p>
                  </a:txBody>
                  <a:tcPr/>
                </a:tc>
                <a:extLst>
                  <a:ext uri="{0D108BD9-81ED-4DB2-BD59-A6C34878D82A}">
                    <a16:rowId xmlns:a16="http://schemas.microsoft.com/office/drawing/2014/main" val="652315971"/>
                  </a:ext>
                </a:extLst>
              </a:tr>
            </a:tbl>
          </a:graphicData>
        </a:graphic>
      </p:graphicFrame>
      <p:sp>
        <p:nvSpPr>
          <p:cNvPr id="3" name="Footer Placeholder 2">
            <a:extLst>
              <a:ext uri="{FF2B5EF4-FFF2-40B4-BE49-F238E27FC236}">
                <a16:creationId xmlns:a16="http://schemas.microsoft.com/office/drawing/2014/main" id="{C2E6E154-DAC5-C10A-147C-DAFE37B7E201}"/>
              </a:ext>
            </a:extLst>
          </p:cNvPr>
          <p:cNvSpPr>
            <a:spLocks noGrp="1"/>
          </p:cNvSpPr>
          <p:nvPr>
            <p:ph type="ftr" idx="11"/>
          </p:nvPr>
        </p:nvSpPr>
        <p:spPr/>
        <p:txBody>
          <a:bodyPr/>
          <a:lstStyle/>
          <a:p>
            <a:r>
              <a:rPr lang="en-US"/>
              <a:t>4/20/2023</a:t>
            </a:r>
          </a:p>
        </p:txBody>
      </p:sp>
    </p:spTree>
    <p:extLst>
      <p:ext uri="{BB962C8B-B14F-4D97-AF65-F5344CB8AC3E}">
        <p14:creationId xmlns:p14="http://schemas.microsoft.com/office/powerpoint/2010/main" val="2611237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7"/>
          <p:cNvSpPr txBox="1">
            <a:spLocks noGrp="1"/>
          </p:cNvSpPr>
          <p:nvPr>
            <p:ph type="title"/>
          </p:nvPr>
        </p:nvSpPr>
        <p:spPr>
          <a:xfrm>
            <a:off x="628650" y="273844"/>
            <a:ext cx="7886700" cy="789692"/>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rgbClr val="0070C0"/>
              </a:buClr>
              <a:buSzPts val="3300"/>
              <a:buFont typeface="Calibri"/>
              <a:buNone/>
            </a:pPr>
            <a:r>
              <a:rPr lang="en-US" sz="2900" b="1" dirty="0">
                <a:solidFill>
                  <a:srgbClr val="0064A8"/>
                </a:solidFill>
              </a:rPr>
              <a:t>Other Grant Funds</a:t>
            </a:r>
            <a:br>
              <a:rPr lang="en-US" sz="2900" b="1" dirty="0">
                <a:solidFill>
                  <a:srgbClr val="0064A8"/>
                </a:solidFill>
              </a:rPr>
            </a:br>
            <a:endParaRPr sz="2900" dirty="0">
              <a:solidFill>
                <a:srgbClr val="0064A8"/>
              </a:solidFill>
            </a:endParaRPr>
          </a:p>
        </p:txBody>
      </p:sp>
      <p:pic>
        <p:nvPicPr>
          <p:cNvPr id="399" name="Google Shape;399;p57" descr="https://lh4.googleusercontent.com/LAgACG0VzB4LVC7YYy9T28kb_1hNQ2ntQXCtXjfT56mW940RhSht_X_KxYu1ssENLYrjR0IxwJny8ZmqFcu4j66_fs3V64ERs_y3I677wS3ueBc9Ke7jB1Xtuloist2aFT5-G82j_Br_"/>
          <p:cNvPicPr preferRelativeResize="0"/>
          <p:nvPr/>
        </p:nvPicPr>
        <p:blipFill rotWithShape="1">
          <a:blip r:embed="rId3">
            <a:alphaModFix/>
          </a:blip>
          <a:srcRect/>
          <a:stretch/>
        </p:blipFill>
        <p:spPr>
          <a:xfrm>
            <a:off x="5978562" y="3845413"/>
            <a:ext cx="2536788" cy="1024243"/>
          </a:xfrm>
          <a:prstGeom prst="rect">
            <a:avLst/>
          </a:prstGeom>
          <a:noFill/>
          <a:ln>
            <a:noFill/>
          </a:ln>
        </p:spPr>
      </p:pic>
      <p:sp>
        <p:nvSpPr>
          <p:cNvPr id="2" name="Slide Number Placeholder 1">
            <a:extLst>
              <a:ext uri="{FF2B5EF4-FFF2-40B4-BE49-F238E27FC236}">
                <a16:creationId xmlns:a16="http://schemas.microsoft.com/office/drawing/2014/main" id="{CDAC6560-6568-4122-8C13-253C9E30FD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graphicFrame>
        <p:nvGraphicFramePr>
          <p:cNvPr id="4" name="Table 4">
            <a:extLst>
              <a:ext uri="{FF2B5EF4-FFF2-40B4-BE49-F238E27FC236}">
                <a16:creationId xmlns:a16="http://schemas.microsoft.com/office/drawing/2014/main" id="{575A6DC1-9FB4-F9BD-D00D-96AAC934E31D}"/>
              </a:ext>
            </a:extLst>
          </p:cNvPr>
          <p:cNvGraphicFramePr>
            <a:graphicFrameLocks noGrp="1"/>
          </p:cNvGraphicFramePr>
          <p:nvPr>
            <p:extLst>
              <p:ext uri="{D42A27DB-BD31-4B8C-83A1-F6EECF244321}">
                <p14:modId xmlns:p14="http://schemas.microsoft.com/office/powerpoint/2010/main" val="302120699"/>
              </p:ext>
            </p:extLst>
          </p:nvPr>
        </p:nvGraphicFramePr>
        <p:xfrm>
          <a:off x="628650" y="1063536"/>
          <a:ext cx="7886699" cy="2653587"/>
        </p:xfrm>
        <a:graphic>
          <a:graphicData uri="http://schemas.openxmlformats.org/drawingml/2006/table">
            <a:tbl>
              <a:tblPr firstRow="1" bandRow="1">
                <a:tableStyleId>{69B1D393-FE5E-4481-9060-DD3A6C84D121}</a:tableStyleId>
              </a:tblPr>
              <a:tblGrid>
                <a:gridCol w="1511886">
                  <a:extLst>
                    <a:ext uri="{9D8B030D-6E8A-4147-A177-3AD203B41FA5}">
                      <a16:colId xmlns:a16="http://schemas.microsoft.com/office/drawing/2014/main" val="1334860704"/>
                    </a:ext>
                  </a:extLst>
                </a:gridCol>
                <a:gridCol w="1511886">
                  <a:extLst>
                    <a:ext uri="{9D8B030D-6E8A-4147-A177-3AD203B41FA5}">
                      <a16:colId xmlns:a16="http://schemas.microsoft.com/office/drawing/2014/main" val="2481783545"/>
                    </a:ext>
                  </a:extLst>
                </a:gridCol>
                <a:gridCol w="4862927">
                  <a:extLst>
                    <a:ext uri="{9D8B030D-6E8A-4147-A177-3AD203B41FA5}">
                      <a16:colId xmlns:a16="http://schemas.microsoft.com/office/drawing/2014/main" val="4067593192"/>
                    </a:ext>
                  </a:extLst>
                </a:gridCol>
              </a:tblGrid>
              <a:tr h="363263">
                <a:tc>
                  <a:txBody>
                    <a:bodyPr/>
                    <a:lstStyle/>
                    <a:p>
                      <a:r>
                        <a:rPr lang="en-US" dirty="0"/>
                        <a:t>Grants</a:t>
                      </a:r>
                    </a:p>
                  </a:txBody>
                  <a:tcPr/>
                </a:tc>
                <a:tc>
                  <a:txBody>
                    <a:bodyPr/>
                    <a:lstStyle/>
                    <a:p>
                      <a:pPr algn="ctr"/>
                      <a:r>
                        <a:rPr lang="en-US" dirty="0"/>
                        <a:t>FY 2024 Balance</a:t>
                      </a:r>
                    </a:p>
                  </a:txBody>
                  <a:tcPr/>
                </a:tc>
                <a:tc>
                  <a:txBody>
                    <a:bodyPr/>
                    <a:lstStyle/>
                    <a:p>
                      <a:pPr algn="ctr"/>
                      <a:r>
                        <a:rPr lang="en-US" dirty="0"/>
                        <a:t>Usage</a:t>
                      </a:r>
                    </a:p>
                  </a:txBody>
                  <a:tcPr/>
                </a:tc>
                <a:extLst>
                  <a:ext uri="{0D108BD9-81ED-4DB2-BD59-A6C34878D82A}">
                    <a16:rowId xmlns:a16="http://schemas.microsoft.com/office/drawing/2014/main" val="678282636"/>
                  </a:ext>
                </a:extLst>
              </a:tr>
              <a:tr h="507572">
                <a:tc>
                  <a:txBody>
                    <a:bodyPr/>
                    <a:lstStyle/>
                    <a:p>
                      <a:r>
                        <a:rPr lang="en-US" dirty="0"/>
                        <a:t>ARP</a:t>
                      </a:r>
                    </a:p>
                  </a:txBody>
                  <a:tcPr/>
                </a:tc>
                <a:tc>
                  <a:txBody>
                    <a:bodyPr/>
                    <a:lstStyle/>
                    <a:p>
                      <a:pPr algn="ctr"/>
                      <a:r>
                        <a:rPr lang="en-US" dirty="0"/>
                        <a:t>827,538</a:t>
                      </a:r>
                    </a:p>
                  </a:txBody>
                  <a:tcPr/>
                </a:tc>
                <a:tc>
                  <a:txBody>
                    <a:bodyPr/>
                    <a:lstStyle/>
                    <a:p>
                      <a:pPr algn="ctr"/>
                      <a:r>
                        <a:rPr lang="en-US" dirty="0"/>
                        <a:t>Tech Equipment, Curriculum Development, Professional Development, Music Instruments: String and Keyboards </a:t>
                      </a:r>
                    </a:p>
                  </a:txBody>
                  <a:tcPr/>
                </a:tc>
                <a:extLst>
                  <a:ext uri="{0D108BD9-81ED-4DB2-BD59-A6C34878D82A}">
                    <a16:rowId xmlns:a16="http://schemas.microsoft.com/office/drawing/2014/main" val="459614117"/>
                  </a:ext>
                </a:extLst>
              </a:tr>
              <a:tr h="313501">
                <a:tc>
                  <a:txBody>
                    <a:bodyPr/>
                    <a:lstStyle/>
                    <a:p>
                      <a:r>
                        <a:rPr lang="en-US" dirty="0"/>
                        <a:t>ESSER</a:t>
                      </a:r>
                    </a:p>
                  </a:txBody>
                  <a:tcPr/>
                </a:tc>
                <a:tc>
                  <a:txBody>
                    <a:bodyPr/>
                    <a:lstStyle/>
                    <a:p>
                      <a:pPr algn="ctr"/>
                      <a:r>
                        <a:rPr lang="en-US" dirty="0"/>
                        <a:t>106,333</a:t>
                      </a:r>
                    </a:p>
                  </a:txBody>
                  <a:tcPr/>
                </a:tc>
                <a:tc>
                  <a:txBody>
                    <a:bodyPr/>
                    <a:lstStyle/>
                    <a:p>
                      <a:pPr algn="ctr"/>
                      <a:r>
                        <a:rPr lang="en-US" dirty="0"/>
                        <a:t>Tech Equipment, Curriculum Development</a:t>
                      </a:r>
                    </a:p>
                  </a:txBody>
                  <a:tcPr/>
                </a:tc>
                <a:extLst>
                  <a:ext uri="{0D108BD9-81ED-4DB2-BD59-A6C34878D82A}">
                    <a16:rowId xmlns:a16="http://schemas.microsoft.com/office/drawing/2014/main" val="3011217021"/>
                  </a:ext>
                </a:extLst>
              </a:tr>
              <a:tr h="313501">
                <a:tc>
                  <a:txBody>
                    <a:bodyPr/>
                    <a:lstStyle/>
                    <a:p>
                      <a:r>
                        <a:rPr lang="en-US" dirty="0"/>
                        <a:t>Sheff Marketing</a:t>
                      </a:r>
                    </a:p>
                  </a:txBody>
                  <a:tcPr/>
                </a:tc>
                <a:tc>
                  <a:txBody>
                    <a:bodyPr/>
                    <a:lstStyle/>
                    <a:p>
                      <a:pPr algn="ctr"/>
                      <a:r>
                        <a:rPr lang="en-US" dirty="0"/>
                        <a:t>65,000</a:t>
                      </a:r>
                    </a:p>
                  </a:txBody>
                  <a:tcPr/>
                </a:tc>
                <a:tc>
                  <a:txBody>
                    <a:bodyPr/>
                    <a:lstStyle/>
                    <a:p>
                      <a:pPr algn="ctr"/>
                      <a:r>
                        <a:rPr lang="en-US" dirty="0"/>
                        <a:t>Marketing Support</a:t>
                      </a:r>
                    </a:p>
                  </a:txBody>
                  <a:tcPr/>
                </a:tc>
                <a:extLst>
                  <a:ext uri="{0D108BD9-81ED-4DB2-BD59-A6C34878D82A}">
                    <a16:rowId xmlns:a16="http://schemas.microsoft.com/office/drawing/2014/main" val="60392692"/>
                  </a:ext>
                </a:extLst>
              </a:tr>
              <a:tr h="313501">
                <a:tc>
                  <a:txBody>
                    <a:bodyPr/>
                    <a:lstStyle/>
                    <a:p>
                      <a:r>
                        <a:rPr lang="en-US" dirty="0"/>
                        <a:t>Sheff Extracurricular</a:t>
                      </a:r>
                    </a:p>
                  </a:txBody>
                  <a:tcPr/>
                </a:tc>
                <a:tc>
                  <a:txBody>
                    <a:bodyPr/>
                    <a:lstStyle/>
                    <a:p>
                      <a:pPr algn="ctr"/>
                      <a:r>
                        <a:rPr lang="en-US" dirty="0"/>
                        <a:t>150,000</a:t>
                      </a:r>
                    </a:p>
                  </a:txBody>
                  <a:tcPr/>
                </a:tc>
                <a:tc>
                  <a:txBody>
                    <a:bodyPr/>
                    <a:lstStyle/>
                    <a:p>
                      <a:pPr algn="ctr"/>
                      <a:r>
                        <a:rPr lang="en-US" dirty="0"/>
                        <a:t>District-wide Sports and Clubs</a:t>
                      </a:r>
                    </a:p>
                  </a:txBody>
                  <a:tcPr/>
                </a:tc>
                <a:extLst>
                  <a:ext uri="{0D108BD9-81ED-4DB2-BD59-A6C34878D82A}">
                    <a16:rowId xmlns:a16="http://schemas.microsoft.com/office/drawing/2014/main" val="2909297277"/>
                  </a:ext>
                </a:extLst>
              </a:tr>
              <a:tr h="313501">
                <a:tc>
                  <a:txBody>
                    <a:bodyPr/>
                    <a:lstStyle/>
                    <a:p>
                      <a:r>
                        <a:rPr lang="en-US" dirty="0"/>
                        <a:t>New Horizon</a:t>
                      </a:r>
                    </a:p>
                  </a:txBody>
                  <a:tcPr/>
                </a:tc>
                <a:tc>
                  <a:txBody>
                    <a:bodyPr/>
                    <a:lstStyle/>
                    <a:p>
                      <a:pPr algn="ctr"/>
                      <a:r>
                        <a:rPr lang="en-US" dirty="0"/>
                        <a:t>65,000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Medical Programming</a:t>
                      </a:r>
                    </a:p>
                  </a:txBody>
                  <a:tcPr/>
                </a:tc>
                <a:extLst>
                  <a:ext uri="{0D108BD9-81ED-4DB2-BD59-A6C34878D82A}">
                    <a16:rowId xmlns:a16="http://schemas.microsoft.com/office/drawing/2014/main" val="2427377160"/>
                  </a:ext>
                </a:extLst>
              </a:tr>
              <a:tr h="313501">
                <a:tc>
                  <a:txBody>
                    <a:bodyPr/>
                    <a:lstStyle/>
                    <a:p>
                      <a:r>
                        <a:rPr lang="en-US" b="1" dirty="0"/>
                        <a:t>Total</a:t>
                      </a:r>
                    </a:p>
                  </a:txBody>
                  <a:tcPr/>
                </a:tc>
                <a:tc>
                  <a:txBody>
                    <a:bodyPr/>
                    <a:lstStyle/>
                    <a:p>
                      <a:pPr algn="ctr"/>
                      <a:r>
                        <a:rPr lang="en-US" b="1" dirty="0"/>
                        <a:t>1,213,871</a:t>
                      </a:r>
                    </a:p>
                  </a:txBody>
                  <a:tcPr/>
                </a:tc>
                <a:tc>
                  <a:txBody>
                    <a:bodyPr/>
                    <a:lstStyle/>
                    <a:p>
                      <a:pPr algn="ctr"/>
                      <a:endParaRPr lang="en-US" b="1" dirty="0"/>
                    </a:p>
                  </a:txBody>
                  <a:tcPr/>
                </a:tc>
                <a:extLst>
                  <a:ext uri="{0D108BD9-81ED-4DB2-BD59-A6C34878D82A}">
                    <a16:rowId xmlns:a16="http://schemas.microsoft.com/office/drawing/2014/main" val="652315971"/>
                  </a:ext>
                </a:extLst>
              </a:tr>
            </a:tbl>
          </a:graphicData>
        </a:graphic>
      </p:graphicFrame>
      <p:sp>
        <p:nvSpPr>
          <p:cNvPr id="3" name="Footer Placeholder 2">
            <a:extLst>
              <a:ext uri="{FF2B5EF4-FFF2-40B4-BE49-F238E27FC236}">
                <a16:creationId xmlns:a16="http://schemas.microsoft.com/office/drawing/2014/main" id="{519EF076-959B-D3FF-EDFD-23F284E25E47}"/>
              </a:ext>
            </a:extLst>
          </p:cNvPr>
          <p:cNvSpPr>
            <a:spLocks noGrp="1"/>
          </p:cNvSpPr>
          <p:nvPr>
            <p:ph type="ftr" idx="11"/>
          </p:nvPr>
        </p:nvSpPr>
        <p:spPr/>
        <p:txBody>
          <a:bodyPr/>
          <a:lstStyle/>
          <a:p>
            <a:r>
              <a:rPr lang="en-US"/>
              <a:t>4/20/2023</a:t>
            </a:r>
          </a:p>
        </p:txBody>
      </p:sp>
    </p:spTree>
    <p:extLst>
      <p:ext uri="{BB962C8B-B14F-4D97-AF65-F5344CB8AC3E}">
        <p14:creationId xmlns:p14="http://schemas.microsoft.com/office/powerpoint/2010/main" val="7028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txBox="1">
            <a:spLocks noGrp="1"/>
          </p:cNvSpPr>
          <p:nvPr>
            <p:ph type="ctrTitle"/>
          </p:nvPr>
        </p:nvSpPr>
        <p:spPr>
          <a:prstGeom prst="rect">
            <a:avLst/>
          </a:prstGeom>
        </p:spPr>
        <p:txBody>
          <a:bodyPr spcFirstLastPara="1" wrap="square" lIns="68575" tIns="34275" rIns="68575" bIns="34275" anchor="ctr" anchorCtr="0">
            <a:normAutofit/>
          </a:bodyPr>
          <a:lstStyle/>
          <a:p>
            <a:pPr lvl="0">
              <a:lnSpc>
                <a:spcPct val="100000"/>
              </a:lnSpc>
              <a:buSzPts val="1100"/>
            </a:pPr>
            <a:r>
              <a:rPr lang="en-US" sz="2900" b="1" dirty="0">
                <a:solidFill>
                  <a:srgbClr val="0064A8"/>
                </a:solidFill>
                <a:latin typeface="Calibri"/>
                <a:ea typeface="Calibri"/>
                <a:cs typeface="Calibri"/>
                <a:sym typeface="Calibri"/>
              </a:rPr>
              <a:t>FY 2024 District Tuition and Program Funding</a:t>
            </a:r>
            <a:endParaRPr sz="2900" dirty="0">
              <a:solidFill>
                <a:srgbClr val="0064A8"/>
              </a:solidFill>
            </a:endParaRPr>
          </a:p>
        </p:txBody>
      </p:sp>
      <p:sp>
        <p:nvSpPr>
          <p:cNvPr id="345" name="Google Shape;345;p50"/>
          <p:cNvSpPr txBox="1">
            <a:spLocks noGrp="1"/>
          </p:cNvSpPr>
          <p:nvPr>
            <p:ph type="sldNum" idx="12"/>
          </p:nvPr>
        </p:nvSpPr>
        <p:spPr>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35</a:t>
            </a:fld>
            <a:endParaRPr/>
          </a:p>
        </p:txBody>
      </p:sp>
      <p:pic>
        <p:nvPicPr>
          <p:cNvPr id="3" name="Picture 2">
            <a:extLst>
              <a:ext uri="{FF2B5EF4-FFF2-40B4-BE49-F238E27FC236}">
                <a16:creationId xmlns:a16="http://schemas.microsoft.com/office/drawing/2014/main" id="{40AF776E-07E0-4AB2-A7A8-438AAC157F75}"/>
              </a:ext>
            </a:extLst>
          </p:cNvPr>
          <p:cNvPicPr>
            <a:picLocks noChangeAspect="1"/>
          </p:cNvPicPr>
          <p:nvPr/>
        </p:nvPicPr>
        <p:blipFill>
          <a:blip r:embed="rId3"/>
          <a:stretch>
            <a:fillRect/>
          </a:stretch>
        </p:blipFill>
        <p:spPr>
          <a:xfrm>
            <a:off x="6520070" y="3998260"/>
            <a:ext cx="1995280" cy="80511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US" sz="2900" b="1" dirty="0">
                <a:solidFill>
                  <a:srgbClr val="0064A8"/>
                </a:solidFill>
                <a:latin typeface="Calibri"/>
                <a:ea typeface="Calibri"/>
                <a:cs typeface="Calibri"/>
                <a:sym typeface="Calibri"/>
              </a:rPr>
              <a:t>District Tuition Changes</a:t>
            </a:r>
            <a:endParaRPr sz="2900" dirty="0">
              <a:solidFill>
                <a:srgbClr val="0064A8"/>
              </a:solidFill>
            </a:endParaRPr>
          </a:p>
        </p:txBody>
      </p:sp>
      <p:sp>
        <p:nvSpPr>
          <p:cNvPr id="352" name="Google Shape;352;p51"/>
          <p:cNvSpPr txBox="1">
            <a:spLocks noGrp="1"/>
          </p:cNvSpPr>
          <p:nvPr>
            <p:ph type="body" idx="1"/>
          </p:nvPr>
        </p:nvSpPr>
        <p:spPr>
          <a:xfrm>
            <a:off x="238538" y="1097280"/>
            <a:ext cx="8593761" cy="3471595"/>
          </a:xfrm>
          <a:prstGeom prst="rect">
            <a:avLst/>
          </a:prstGeom>
        </p:spPr>
        <p:txBody>
          <a:bodyPr spcFirstLastPara="1" wrap="square" lIns="91425" tIns="91425" rIns="91425" bIns="91425" anchor="t" anchorCtr="0">
            <a:normAutofit/>
          </a:bodyPr>
          <a:lstStyle/>
          <a:p>
            <a:pPr marL="442278">
              <a:lnSpc>
                <a:spcPct val="90000"/>
              </a:lnSpc>
              <a:spcBef>
                <a:spcPts val="1000"/>
              </a:spcBef>
              <a:buClr>
                <a:schemeClr val="dk1"/>
              </a:buClr>
              <a:buSzPct val="100000"/>
            </a:pPr>
            <a:r>
              <a:rPr lang="en" sz="2200" dirty="0">
                <a:solidFill>
                  <a:schemeClr val="dk1"/>
                </a:solidFill>
                <a:latin typeface="Calibri"/>
                <a:ea typeface="Calibri"/>
                <a:cs typeface="Calibri"/>
                <a:sym typeface="Calibri"/>
              </a:rPr>
              <a:t>Increases: </a:t>
            </a:r>
            <a:endParaRPr sz="2200" dirty="0">
              <a:solidFill>
                <a:schemeClr val="dk1"/>
              </a:solidFill>
              <a:latin typeface="Calibri"/>
              <a:ea typeface="Calibri"/>
              <a:cs typeface="Calibri"/>
              <a:sym typeface="Calibri"/>
            </a:endParaRPr>
          </a:p>
          <a:p>
            <a:pPr marL="877570" lvl="1" indent="-285750">
              <a:lnSpc>
                <a:spcPct val="90000"/>
              </a:lnSpc>
              <a:buClr>
                <a:schemeClr val="dk1"/>
              </a:buClr>
              <a:buSzPct val="88888"/>
            </a:pPr>
            <a:r>
              <a:rPr lang="en" sz="1800" dirty="0">
                <a:solidFill>
                  <a:schemeClr val="dk1"/>
                </a:solidFill>
                <a:latin typeface="Calibri"/>
                <a:ea typeface="Calibri"/>
                <a:cs typeface="Calibri"/>
                <a:sym typeface="Calibri"/>
              </a:rPr>
              <a:t>State Operating Grant Funding: 935,302</a:t>
            </a:r>
            <a:endParaRPr sz="1800" dirty="0">
              <a:solidFill>
                <a:schemeClr val="dk1"/>
              </a:solidFill>
              <a:latin typeface="Calibri"/>
              <a:ea typeface="Calibri"/>
              <a:cs typeface="Calibri"/>
              <a:sym typeface="Calibri"/>
            </a:endParaRPr>
          </a:p>
          <a:p>
            <a:pPr marL="1346518" lvl="2" indent="-285750">
              <a:lnSpc>
                <a:spcPct val="90000"/>
              </a:lnSpc>
              <a:buClr>
                <a:schemeClr val="dk1"/>
              </a:buClr>
              <a:buSzPct val="77777"/>
            </a:pPr>
            <a:r>
              <a:rPr lang="en" dirty="0">
                <a:solidFill>
                  <a:schemeClr val="dk1"/>
                </a:solidFill>
                <a:latin typeface="Calibri"/>
                <a:ea typeface="Calibri"/>
                <a:cs typeface="Calibri"/>
                <a:sym typeface="Calibri"/>
              </a:rPr>
              <a:t>Due to increase in enrollment</a:t>
            </a:r>
          </a:p>
          <a:p>
            <a:pPr marL="1346518" lvl="2" indent="-285750">
              <a:lnSpc>
                <a:spcPct val="90000"/>
              </a:lnSpc>
              <a:buClr>
                <a:schemeClr val="dk1"/>
              </a:buClr>
              <a:buSzPct val="77777"/>
            </a:pPr>
            <a:r>
              <a:rPr lang="en" dirty="0">
                <a:solidFill>
                  <a:schemeClr val="dk1"/>
                </a:solidFill>
                <a:latin typeface="Calibri"/>
                <a:ea typeface="Calibri"/>
                <a:cs typeface="Calibri"/>
                <a:sym typeface="Calibri"/>
              </a:rPr>
              <a:t>Per pupil reimbursement remained flat	</a:t>
            </a:r>
            <a:endParaRPr sz="1800" dirty="0">
              <a:solidFill>
                <a:schemeClr val="dk1"/>
              </a:solidFill>
              <a:latin typeface="Calibri"/>
              <a:ea typeface="Calibri"/>
              <a:cs typeface="Calibri"/>
              <a:sym typeface="Calibri"/>
            </a:endParaRPr>
          </a:p>
          <a:p>
            <a:pPr marL="877570" lvl="1" indent="-285750">
              <a:lnSpc>
                <a:spcPct val="90000"/>
              </a:lnSpc>
              <a:buClr>
                <a:schemeClr val="dk1"/>
              </a:buClr>
              <a:buSzPct val="88888"/>
            </a:pPr>
            <a:r>
              <a:rPr lang="en" sz="1800" dirty="0">
                <a:solidFill>
                  <a:schemeClr val="dk1"/>
                </a:solidFill>
                <a:latin typeface="Calibri"/>
                <a:ea typeface="Calibri"/>
                <a:cs typeface="Calibri"/>
                <a:sym typeface="Calibri"/>
              </a:rPr>
              <a:t>Increase in Local Tuition Funding: 872,947</a:t>
            </a:r>
            <a:endParaRPr sz="1800" dirty="0">
              <a:solidFill>
                <a:schemeClr val="dk1"/>
              </a:solidFill>
              <a:latin typeface="Calibri"/>
              <a:ea typeface="Calibri"/>
              <a:cs typeface="Calibri"/>
              <a:sym typeface="Calibri"/>
            </a:endParaRPr>
          </a:p>
          <a:p>
            <a:pPr marL="1346518" lvl="2" indent="-285750">
              <a:lnSpc>
                <a:spcPct val="90000"/>
              </a:lnSpc>
              <a:buClr>
                <a:schemeClr val="dk1"/>
              </a:buClr>
              <a:buSzPct val="100000"/>
            </a:pPr>
            <a:r>
              <a:rPr lang="en" dirty="0">
                <a:solidFill>
                  <a:schemeClr val="dk1"/>
                </a:solidFill>
                <a:latin typeface="Calibri"/>
                <a:ea typeface="Calibri"/>
                <a:cs typeface="Calibri"/>
                <a:sym typeface="Calibri"/>
              </a:rPr>
              <a:t>Due to increases in enrollment and tuition. Local tuition increase 5.5% per pupil</a:t>
            </a:r>
          </a:p>
          <a:p>
            <a:pPr marL="889318" lvl="1" indent="-285750">
              <a:lnSpc>
                <a:spcPct val="90000"/>
              </a:lnSpc>
              <a:buClr>
                <a:schemeClr val="dk1"/>
              </a:buClr>
              <a:buSzPct val="100000"/>
            </a:pPr>
            <a:endParaRPr sz="843" dirty="0">
              <a:solidFill>
                <a:schemeClr val="dk1"/>
              </a:solidFill>
              <a:latin typeface="Calibri"/>
              <a:ea typeface="Calibri"/>
              <a:cs typeface="Calibri"/>
              <a:sym typeface="Calibri"/>
            </a:endParaRPr>
          </a:p>
          <a:p>
            <a:pPr marL="445215">
              <a:spcBef>
                <a:spcPts val="1200"/>
              </a:spcBef>
              <a:buClr>
                <a:schemeClr val="dk1"/>
              </a:buClr>
              <a:buSzPct val="100000"/>
            </a:pPr>
            <a:r>
              <a:rPr lang="en" sz="2150" dirty="0">
                <a:solidFill>
                  <a:schemeClr val="dk1"/>
                </a:solidFill>
                <a:latin typeface="Calibri"/>
                <a:ea typeface="Calibri"/>
                <a:cs typeface="Calibri"/>
                <a:sym typeface="Calibri"/>
              </a:rPr>
              <a:t>Net Tuition Funding Increase: 1,808,249</a:t>
            </a:r>
            <a:endParaRPr sz="2150" dirty="0">
              <a:solidFill>
                <a:schemeClr val="dk1"/>
              </a:solidFill>
              <a:latin typeface="Calibri"/>
              <a:ea typeface="Calibri"/>
              <a:cs typeface="Calibri"/>
              <a:sym typeface="Calibri"/>
            </a:endParaRPr>
          </a:p>
        </p:txBody>
      </p:sp>
      <p:sp>
        <p:nvSpPr>
          <p:cNvPr id="353" name="Google Shape;353;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pic>
        <p:nvPicPr>
          <p:cNvPr id="354" name="Google Shape;354;p51"/>
          <p:cNvPicPr preferRelativeResize="0"/>
          <p:nvPr/>
        </p:nvPicPr>
        <p:blipFill>
          <a:blip r:embed="rId3">
            <a:alphaModFix/>
          </a:blip>
          <a:stretch>
            <a:fillRect/>
          </a:stretch>
        </p:blipFill>
        <p:spPr>
          <a:xfrm>
            <a:off x="6399500" y="3790100"/>
            <a:ext cx="2432800" cy="982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C6A154-A834-6647-8494-21019B21934A}"/>
              </a:ext>
            </a:extLst>
          </p:cNvPr>
          <p:cNvSpPr>
            <a:spLocks noGrp="1"/>
          </p:cNvSpPr>
          <p:nvPr>
            <p:ph type="ctrTitle"/>
          </p:nvPr>
        </p:nvSpPr>
        <p:spPr/>
        <p:txBody>
          <a:bodyPr/>
          <a:lstStyle/>
          <a:p>
            <a:r>
              <a:rPr lang="en-US" sz="5400" b="1" dirty="0">
                <a:solidFill>
                  <a:srgbClr val="0064A8"/>
                </a:solidFill>
                <a:latin typeface="Calibri"/>
                <a:ea typeface="Calibri"/>
                <a:cs typeface="Calibri"/>
                <a:sym typeface="Calibri"/>
              </a:rPr>
              <a:t>Final Analysis</a:t>
            </a:r>
            <a:endParaRPr lang="en-US" b="1" dirty="0">
              <a:latin typeface="Calibri" panose="020F0502020204030204" pitchFamily="34" charset="0"/>
              <a:cs typeface="Calibri" panose="020F0502020204030204" pitchFamily="34" charset="0"/>
            </a:endParaRPr>
          </a:p>
        </p:txBody>
      </p:sp>
      <p:sp>
        <p:nvSpPr>
          <p:cNvPr id="6" name="Subtitle 5">
            <a:extLst>
              <a:ext uri="{FF2B5EF4-FFF2-40B4-BE49-F238E27FC236}">
                <a16:creationId xmlns:a16="http://schemas.microsoft.com/office/drawing/2014/main" id="{659277B6-62F5-9341-81D8-34179560E563}"/>
              </a:ext>
            </a:extLst>
          </p:cNvPr>
          <p:cNvSpPr>
            <a:spLocks noGrp="1"/>
          </p:cNvSpPr>
          <p:nvPr>
            <p:ph type="subTitle" idx="1"/>
          </p:nvPr>
        </p:nvSpPr>
        <p:spPr/>
        <p:txBody>
          <a:bodyPr/>
          <a:lstStyle/>
          <a:p>
            <a:r>
              <a:rPr lang="en-US" dirty="0">
                <a:solidFill>
                  <a:schemeClr val="tx1"/>
                </a:solidFill>
                <a:latin typeface="Calibri" panose="020F0502020204030204" pitchFamily="34" charset="0"/>
                <a:cs typeface="Calibri" panose="020F0502020204030204" pitchFamily="34" charset="0"/>
              </a:rPr>
              <a:t>Funding vs. Expenses</a:t>
            </a:r>
          </a:p>
        </p:txBody>
      </p:sp>
      <p:sp>
        <p:nvSpPr>
          <p:cNvPr id="4" name="Slide Number Placeholder 3">
            <a:extLst>
              <a:ext uri="{FF2B5EF4-FFF2-40B4-BE49-F238E27FC236}">
                <a16:creationId xmlns:a16="http://schemas.microsoft.com/office/drawing/2014/main" id="{9A8EE3A8-B32E-034D-A6DE-3C0A03C677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3156200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8"/>
          <p:cNvSpPr txBox="1">
            <a:spLocks noGrp="1"/>
          </p:cNvSpPr>
          <p:nvPr>
            <p:ph type="title"/>
          </p:nvPr>
        </p:nvSpPr>
        <p:spPr>
          <a:xfrm>
            <a:off x="628650" y="273844"/>
            <a:ext cx="7886700" cy="789692"/>
          </a:xfrm>
          <a:prstGeom prst="rect">
            <a:avLst/>
          </a:prstGeom>
          <a:noFill/>
          <a:ln>
            <a:noFill/>
          </a:ln>
        </p:spPr>
        <p:txBody>
          <a:bodyPr spcFirstLastPara="1" wrap="square" lIns="68575" tIns="34275" rIns="68575" bIns="34275" anchor="ctr" anchorCtr="0">
            <a:normAutofit/>
          </a:bodyPr>
          <a:lstStyle/>
          <a:p>
            <a:pPr lvl="0">
              <a:buClr>
                <a:srgbClr val="0070C0"/>
              </a:buClr>
              <a:buSzPts val="3300"/>
            </a:pPr>
            <a:r>
              <a:rPr lang="en-US" b="1" dirty="0">
                <a:solidFill>
                  <a:srgbClr val="0064A8"/>
                </a:solidFill>
              </a:rPr>
              <a:t>District Tuition </a:t>
            </a:r>
            <a:endParaRPr dirty="0">
              <a:solidFill>
                <a:srgbClr val="0064A8"/>
              </a:solidFill>
            </a:endParaRPr>
          </a:p>
        </p:txBody>
      </p:sp>
      <p:graphicFrame>
        <p:nvGraphicFramePr>
          <p:cNvPr id="6" name="Table 5">
            <a:extLst>
              <a:ext uri="{FF2B5EF4-FFF2-40B4-BE49-F238E27FC236}">
                <a16:creationId xmlns:a16="http://schemas.microsoft.com/office/drawing/2014/main" id="{39BA9C58-0388-4B06-A4BD-0F986F03DFF0}"/>
              </a:ext>
            </a:extLst>
          </p:cNvPr>
          <p:cNvGraphicFramePr>
            <a:graphicFrameLocks noGrp="1"/>
          </p:cNvGraphicFramePr>
          <p:nvPr>
            <p:extLst>
              <p:ext uri="{D42A27DB-BD31-4B8C-83A1-F6EECF244321}">
                <p14:modId xmlns:p14="http://schemas.microsoft.com/office/powerpoint/2010/main" val="332951257"/>
              </p:ext>
            </p:extLst>
          </p:nvPr>
        </p:nvGraphicFramePr>
        <p:xfrm>
          <a:off x="1523997" y="1921055"/>
          <a:ext cx="6096000" cy="1483360"/>
        </p:xfrm>
        <a:graphic>
          <a:graphicData uri="http://schemas.openxmlformats.org/drawingml/2006/table">
            <a:tbl>
              <a:tblPr firstRow="1" bandRow="1">
                <a:tableStyleId>{69B1D393-FE5E-4481-9060-DD3A6C84D121}</a:tableStyleId>
              </a:tblPr>
              <a:tblGrid>
                <a:gridCol w="1219200">
                  <a:extLst>
                    <a:ext uri="{9D8B030D-6E8A-4147-A177-3AD203B41FA5}">
                      <a16:colId xmlns:a16="http://schemas.microsoft.com/office/drawing/2014/main" val="930583554"/>
                    </a:ext>
                  </a:extLst>
                </a:gridCol>
                <a:gridCol w="1219200">
                  <a:extLst>
                    <a:ext uri="{9D8B030D-6E8A-4147-A177-3AD203B41FA5}">
                      <a16:colId xmlns:a16="http://schemas.microsoft.com/office/drawing/2014/main" val="3170466927"/>
                    </a:ext>
                  </a:extLst>
                </a:gridCol>
                <a:gridCol w="1219200">
                  <a:extLst>
                    <a:ext uri="{9D8B030D-6E8A-4147-A177-3AD203B41FA5}">
                      <a16:colId xmlns:a16="http://schemas.microsoft.com/office/drawing/2014/main" val="1493366646"/>
                    </a:ext>
                  </a:extLst>
                </a:gridCol>
                <a:gridCol w="1219200">
                  <a:extLst>
                    <a:ext uri="{9D8B030D-6E8A-4147-A177-3AD203B41FA5}">
                      <a16:colId xmlns:a16="http://schemas.microsoft.com/office/drawing/2014/main" val="3146440772"/>
                    </a:ext>
                  </a:extLst>
                </a:gridCol>
                <a:gridCol w="1219200">
                  <a:extLst>
                    <a:ext uri="{9D8B030D-6E8A-4147-A177-3AD203B41FA5}">
                      <a16:colId xmlns:a16="http://schemas.microsoft.com/office/drawing/2014/main" val="1483569352"/>
                    </a:ext>
                  </a:extLst>
                </a:gridCol>
              </a:tblGrid>
              <a:tr h="370840">
                <a:tc>
                  <a:txBody>
                    <a:bodyPr/>
                    <a:lstStyle/>
                    <a:p>
                      <a:endParaRPr lang="en-US" dirty="0"/>
                    </a:p>
                  </a:txBody>
                  <a:tcPr/>
                </a:tc>
                <a:tc gridSpan="2">
                  <a:txBody>
                    <a:bodyPr/>
                    <a:lstStyle/>
                    <a:p>
                      <a:pPr algn="ctr"/>
                      <a:r>
                        <a:rPr lang="en-US" dirty="0"/>
                        <a:t>FY 2023</a:t>
                      </a:r>
                    </a:p>
                  </a:txBody>
                  <a:tcPr/>
                </a:tc>
                <a:tc hMerge="1">
                  <a:txBody>
                    <a:bodyPr/>
                    <a:lstStyle/>
                    <a:p>
                      <a:endParaRPr lang="en-US" dirty="0"/>
                    </a:p>
                  </a:txBody>
                  <a:tcPr/>
                </a:tc>
                <a:tc gridSpan="2">
                  <a:txBody>
                    <a:bodyPr/>
                    <a:lstStyle/>
                    <a:p>
                      <a:pPr algn="ctr"/>
                      <a:r>
                        <a:rPr lang="en-US" dirty="0"/>
                        <a:t>FY 2024</a:t>
                      </a:r>
                    </a:p>
                  </a:txBody>
                  <a:tcPr/>
                </a:tc>
                <a:tc hMerge="1">
                  <a:txBody>
                    <a:bodyPr/>
                    <a:lstStyle/>
                    <a:p>
                      <a:endParaRPr lang="en-US" dirty="0"/>
                    </a:p>
                  </a:txBody>
                  <a:tcPr/>
                </a:tc>
                <a:extLst>
                  <a:ext uri="{0D108BD9-81ED-4DB2-BD59-A6C34878D82A}">
                    <a16:rowId xmlns:a16="http://schemas.microsoft.com/office/drawing/2014/main" val="4040398279"/>
                  </a:ext>
                </a:extLst>
              </a:tr>
              <a:tr h="370840">
                <a:tc>
                  <a:txBody>
                    <a:bodyPr/>
                    <a:lstStyle/>
                    <a:p>
                      <a:r>
                        <a:rPr lang="en-US" dirty="0"/>
                        <a:t>Tuition Rates</a:t>
                      </a:r>
                    </a:p>
                  </a:txBody>
                  <a:tcPr/>
                </a:tc>
                <a:tc>
                  <a:txBody>
                    <a:bodyPr/>
                    <a:lstStyle/>
                    <a:p>
                      <a:pPr algn="ctr"/>
                      <a:r>
                        <a:rPr lang="en-US" dirty="0"/>
                        <a:t>Elementary</a:t>
                      </a:r>
                    </a:p>
                  </a:txBody>
                  <a:tcPr/>
                </a:tc>
                <a:tc>
                  <a:txBody>
                    <a:bodyPr/>
                    <a:lstStyle/>
                    <a:p>
                      <a:pPr algn="ctr"/>
                      <a:r>
                        <a:rPr lang="en-US" dirty="0"/>
                        <a:t>Secondary</a:t>
                      </a:r>
                    </a:p>
                  </a:txBody>
                  <a:tcPr/>
                </a:tc>
                <a:tc>
                  <a:txBody>
                    <a:bodyPr/>
                    <a:lstStyle/>
                    <a:p>
                      <a:pPr algn="ctr"/>
                      <a:r>
                        <a:rPr lang="en-US" dirty="0"/>
                        <a:t>Elementary</a:t>
                      </a:r>
                    </a:p>
                  </a:txBody>
                  <a:tcPr/>
                </a:tc>
                <a:tc>
                  <a:txBody>
                    <a:bodyPr/>
                    <a:lstStyle/>
                    <a:p>
                      <a:pPr algn="ctr"/>
                      <a:r>
                        <a:rPr lang="en-US" dirty="0"/>
                        <a:t>Secondary</a:t>
                      </a:r>
                    </a:p>
                  </a:txBody>
                  <a:tcPr/>
                </a:tc>
                <a:extLst>
                  <a:ext uri="{0D108BD9-81ED-4DB2-BD59-A6C34878D82A}">
                    <a16:rowId xmlns:a16="http://schemas.microsoft.com/office/drawing/2014/main" val="2330146585"/>
                  </a:ext>
                </a:extLst>
              </a:tr>
              <a:tr h="370840">
                <a:tc>
                  <a:txBody>
                    <a:bodyPr/>
                    <a:lstStyle/>
                    <a:p>
                      <a:r>
                        <a:rPr lang="en-US" dirty="0"/>
                        <a:t>CREC</a:t>
                      </a:r>
                    </a:p>
                  </a:txBody>
                  <a:tcPr/>
                </a:tc>
                <a:tc>
                  <a:txBody>
                    <a:bodyPr/>
                    <a:lstStyle/>
                    <a:p>
                      <a:pPr algn="ctr"/>
                      <a:r>
                        <a:rPr lang="en-US" dirty="0"/>
                        <a:t>5,535</a:t>
                      </a:r>
                    </a:p>
                  </a:txBody>
                  <a:tcPr/>
                </a:tc>
                <a:tc>
                  <a:txBody>
                    <a:bodyPr/>
                    <a:lstStyle/>
                    <a:p>
                      <a:pPr algn="ctr"/>
                      <a:r>
                        <a:rPr lang="en-US" dirty="0"/>
                        <a:t>6,153</a:t>
                      </a:r>
                    </a:p>
                  </a:txBody>
                  <a:tcPr/>
                </a:tc>
                <a:tc>
                  <a:txBody>
                    <a:bodyPr/>
                    <a:lstStyle/>
                    <a:p>
                      <a:pPr algn="ctr"/>
                      <a:r>
                        <a:rPr lang="en-US" dirty="0"/>
                        <a:t>TBD</a:t>
                      </a:r>
                    </a:p>
                  </a:txBody>
                  <a:tcPr/>
                </a:tc>
                <a:tc>
                  <a:txBody>
                    <a:bodyPr/>
                    <a:lstStyle/>
                    <a:p>
                      <a:pPr algn="ctr"/>
                      <a:r>
                        <a:rPr lang="en-US" dirty="0"/>
                        <a:t>TBD</a:t>
                      </a:r>
                    </a:p>
                  </a:txBody>
                  <a:tcPr/>
                </a:tc>
                <a:extLst>
                  <a:ext uri="{0D108BD9-81ED-4DB2-BD59-A6C34878D82A}">
                    <a16:rowId xmlns:a16="http://schemas.microsoft.com/office/drawing/2014/main" val="3876915019"/>
                  </a:ext>
                </a:extLst>
              </a:tr>
              <a:tr h="370840">
                <a:tc>
                  <a:txBody>
                    <a:bodyPr/>
                    <a:lstStyle/>
                    <a:p>
                      <a:r>
                        <a:rPr lang="en-US" dirty="0"/>
                        <a:t>GUMSS</a:t>
                      </a:r>
                    </a:p>
                  </a:txBody>
                  <a:tcPr/>
                </a:tc>
                <a:tc>
                  <a:txBody>
                    <a:bodyPr/>
                    <a:lstStyle/>
                    <a:p>
                      <a:pPr algn="ctr"/>
                      <a:r>
                        <a:rPr lang="en-US" dirty="0"/>
                        <a:t>6,068</a:t>
                      </a:r>
                    </a:p>
                  </a:txBody>
                  <a:tcPr/>
                </a:tc>
                <a:tc>
                  <a:txBody>
                    <a:bodyPr/>
                    <a:lstStyle/>
                    <a:p>
                      <a:pPr algn="ctr"/>
                      <a:r>
                        <a:rPr lang="en-US" dirty="0"/>
                        <a:t>6,068</a:t>
                      </a:r>
                    </a:p>
                  </a:txBody>
                  <a:tcPr/>
                </a:tc>
                <a:tc>
                  <a:txBody>
                    <a:bodyPr/>
                    <a:lstStyle/>
                    <a:p>
                      <a:pPr algn="ctr"/>
                      <a:r>
                        <a:rPr lang="en-US" dirty="0"/>
                        <a:t>6,402</a:t>
                      </a:r>
                    </a:p>
                  </a:txBody>
                  <a:tcPr/>
                </a:tc>
                <a:tc>
                  <a:txBody>
                    <a:bodyPr/>
                    <a:lstStyle/>
                    <a:p>
                      <a:pPr algn="ctr"/>
                      <a:r>
                        <a:rPr lang="en-US" dirty="0"/>
                        <a:t>6,402</a:t>
                      </a:r>
                    </a:p>
                  </a:txBody>
                  <a:tcPr/>
                </a:tc>
                <a:extLst>
                  <a:ext uri="{0D108BD9-81ED-4DB2-BD59-A6C34878D82A}">
                    <a16:rowId xmlns:a16="http://schemas.microsoft.com/office/drawing/2014/main" val="1965917689"/>
                  </a:ext>
                </a:extLst>
              </a:tr>
            </a:tbl>
          </a:graphicData>
        </a:graphic>
      </p:graphicFrame>
      <p:sp>
        <p:nvSpPr>
          <p:cNvPr id="9" name="Slide Number Placeholder 8">
            <a:extLst>
              <a:ext uri="{FF2B5EF4-FFF2-40B4-BE49-F238E27FC236}">
                <a16:creationId xmlns:a16="http://schemas.microsoft.com/office/drawing/2014/main" id="{C63CD4FD-0906-4CCF-82C7-88D64EC90A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pic>
        <p:nvPicPr>
          <p:cNvPr id="13" name="Google Shape;354;p51">
            <a:extLst>
              <a:ext uri="{FF2B5EF4-FFF2-40B4-BE49-F238E27FC236}">
                <a16:creationId xmlns:a16="http://schemas.microsoft.com/office/drawing/2014/main" id="{AD3BF094-C16D-421F-9809-E72C9906142A}"/>
              </a:ext>
            </a:extLst>
          </p:cNvPr>
          <p:cNvPicPr preferRelativeResize="0"/>
          <p:nvPr/>
        </p:nvPicPr>
        <p:blipFill>
          <a:blip r:embed="rId3">
            <a:alphaModFix/>
          </a:blip>
          <a:stretch>
            <a:fillRect/>
          </a:stretch>
        </p:blipFill>
        <p:spPr>
          <a:xfrm>
            <a:off x="6399500" y="3790100"/>
            <a:ext cx="2432800" cy="982225"/>
          </a:xfrm>
          <a:prstGeom prst="rect">
            <a:avLst/>
          </a:prstGeom>
          <a:noFill/>
          <a:ln>
            <a:noFill/>
          </a:ln>
        </p:spPr>
      </p:pic>
      <p:sp>
        <p:nvSpPr>
          <p:cNvPr id="2" name="Footer Placeholder 1">
            <a:extLst>
              <a:ext uri="{FF2B5EF4-FFF2-40B4-BE49-F238E27FC236}">
                <a16:creationId xmlns:a16="http://schemas.microsoft.com/office/drawing/2014/main" id="{EE61067E-7191-59E5-FC41-FFD412C48017}"/>
              </a:ext>
            </a:extLst>
          </p:cNvPr>
          <p:cNvSpPr>
            <a:spLocks noGrp="1"/>
          </p:cNvSpPr>
          <p:nvPr>
            <p:ph type="ftr" idx="11"/>
          </p:nvPr>
        </p:nvSpPr>
        <p:spPr/>
        <p:txBody>
          <a:bodyPr/>
          <a:lstStyle/>
          <a:p>
            <a:r>
              <a:rPr lang="en-US"/>
              <a:t>4/20/2023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8"/>
          <p:cNvSpPr txBox="1">
            <a:spLocks noGrp="1"/>
          </p:cNvSpPr>
          <p:nvPr>
            <p:ph type="title"/>
          </p:nvPr>
        </p:nvSpPr>
        <p:spPr>
          <a:xfrm>
            <a:off x="628650" y="273844"/>
            <a:ext cx="7886700" cy="789692"/>
          </a:xfrm>
          <a:prstGeom prst="rect">
            <a:avLst/>
          </a:prstGeom>
          <a:noFill/>
          <a:ln>
            <a:noFill/>
          </a:ln>
        </p:spPr>
        <p:txBody>
          <a:bodyPr spcFirstLastPara="1" wrap="square" lIns="68575" tIns="34275" rIns="68575" bIns="34275" anchor="ctr" anchorCtr="0">
            <a:normAutofit/>
          </a:bodyPr>
          <a:lstStyle/>
          <a:p>
            <a:pPr lvl="0">
              <a:buClr>
                <a:srgbClr val="0070C0"/>
              </a:buClr>
              <a:buSzPts val="3300"/>
            </a:pPr>
            <a:r>
              <a:rPr lang="en-US" b="1" dirty="0">
                <a:solidFill>
                  <a:srgbClr val="0064A8"/>
                </a:solidFill>
              </a:rPr>
              <a:t>Program Funding </a:t>
            </a:r>
            <a:r>
              <a:rPr lang="en" b="1" dirty="0">
                <a:solidFill>
                  <a:srgbClr val="0064A8"/>
                </a:solidFill>
              </a:rPr>
              <a:t>v. Expense</a:t>
            </a:r>
            <a:r>
              <a:rPr lang="en-US" b="1" dirty="0">
                <a:solidFill>
                  <a:srgbClr val="0064A8"/>
                </a:solidFill>
              </a:rPr>
              <a:t>s</a:t>
            </a:r>
            <a:endParaRPr dirty="0">
              <a:solidFill>
                <a:srgbClr val="0064A8"/>
              </a:solidFill>
            </a:endParaRPr>
          </a:p>
        </p:txBody>
      </p:sp>
      <p:sp>
        <p:nvSpPr>
          <p:cNvPr id="9" name="Slide Number Placeholder 8">
            <a:extLst>
              <a:ext uri="{FF2B5EF4-FFF2-40B4-BE49-F238E27FC236}">
                <a16:creationId xmlns:a16="http://schemas.microsoft.com/office/drawing/2014/main" id="{C63CD4FD-0906-4CCF-82C7-88D64EC90A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graphicFrame>
        <p:nvGraphicFramePr>
          <p:cNvPr id="10" name="Table 9">
            <a:extLst>
              <a:ext uri="{FF2B5EF4-FFF2-40B4-BE49-F238E27FC236}">
                <a16:creationId xmlns:a16="http://schemas.microsoft.com/office/drawing/2014/main" id="{C1D5F049-6D50-4304-B297-7B7CC263F797}"/>
              </a:ext>
            </a:extLst>
          </p:cNvPr>
          <p:cNvGraphicFramePr>
            <a:graphicFrameLocks noGrp="1"/>
          </p:cNvGraphicFramePr>
          <p:nvPr>
            <p:extLst>
              <p:ext uri="{D42A27DB-BD31-4B8C-83A1-F6EECF244321}">
                <p14:modId xmlns:p14="http://schemas.microsoft.com/office/powerpoint/2010/main" val="2407893010"/>
              </p:ext>
            </p:extLst>
          </p:nvPr>
        </p:nvGraphicFramePr>
        <p:xfrm>
          <a:off x="628653" y="1970595"/>
          <a:ext cx="7886697" cy="1483360"/>
        </p:xfrm>
        <a:graphic>
          <a:graphicData uri="http://schemas.openxmlformats.org/drawingml/2006/table">
            <a:tbl>
              <a:tblPr firstRow="1" bandRow="1">
                <a:tableStyleId>{69B1D393-FE5E-4481-9060-DD3A6C84D121}</a:tableStyleId>
              </a:tblPr>
              <a:tblGrid>
                <a:gridCol w="1126671">
                  <a:extLst>
                    <a:ext uri="{9D8B030D-6E8A-4147-A177-3AD203B41FA5}">
                      <a16:colId xmlns:a16="http://schemas.microsoft.com/office/drawing/2014/main" val="3615896552"/>
                    </a:ext>
                  </a:extLst>
                </a:gridCol>
                <a:gridCol w="1126671">
                  <a:extLst>
                    <a:ext uri="{9D8B030D-6E8A-4147-A177-3AD203B41FA5}">
                      <a16:colId xmlns:a16="http://schemas.microsoft.com/office/drawing/2014/main" val="3029525646"/>
                    </a:ext>
                  </a:extLst>
                </a:gridCol>
                <a:gridCol w="1126671">
                  <a:extLst>
                    <a:ext uri="{9D8B030D-6E8A-4147-A177-3AD203B41FA5}">
                      <a16:colId xmlns:a16="http://schemas.microsoft.com/office/drawing/2014/main" val="4283059908"/>
                    </a:ext>
                  </a:extLst>
                </a:gridCol>
                <a:gridCol w="1126671">
                  <a:extLst>
                    <a:ext uri="{9D8B030D-6E8A-4147-A177-3AD203B41FA5}">
                      <a16:colId xmlns:a16="http://schemas.microsoft.com/office/drawing/2014/main" val="3076141370"/>
                    </a:ext>
                  </a:extLst>
                </a:gridCol>
                <a:gridCol w="1126671">
                  <a:extLst>
                    <a:ext uri="{9D8B030D-6E8A-4147-A177-3AD203B41FA5}">
                      <a16:colId xmlns:a16="http://schemas.microsoft.com/office/drawing/2014/main" val="1093442322"/>
                    </a:ext>
                  </a:extLst>
                </a:gridCol>
                <a:gridCol w="1126671">
                  <a:extLst>
                    <a:ext uri="{9D8B030D-6E8A-4147-A177-3AD203B41FA5}">
                      <a16:colId xmlns:a16="http://schemas.microsoft.com/office/drawing/2014/main" val="3231789041"/>
                    </a:ext>
                  </a:extLst>
                </a:gridCol>
                <a:gridCol w="1126671">
                  <a:extLst>
                    <a:ext uri="{9D8B030D-6E8A-4147-A177-3AD203B41FA5}">
                      <a16:colId xmlns:a16="http://schemas.microsoft.com/office/drawing/2014/main" val="2834869718"/>
                    </a:ext>
                  </a:extLst>
                </a:gridCol>
              </a:tblGrid>
              <a:tr h="370840">
                <a:tc>
                  <a:txBody>
                    <a:bodyPr/>
                    <a:lstStyle/>
                    <a:p>
                      <a:endParaRPr lang="en-US" dirty="0"/>
                    </a:p>
                  </a:txBody>
                  <a:tcPr/>
                </a:tc>
                <a:tc>
                  <a:txBody>
                    <a:bodyPr/>
                    <a:lstStyle/>
                    <a:p>
                      <a:pPr algn="ctr"/>
                      <a:r>
                        <a:rPr lang="en-US" dirty="0"/>
                        <a:t>CTRA</a:t>
                      </a:r>
                    </a:p>
                  </a:txBody>
                  <a:tcPr/>
                </a:tc>
                <a:tc>
                  <a:txBody>
                    <a:bodyPr/>
                    <a:lstStyle/>
                    <a:p>
                      <a:pPr algn="ctr"/>
                      <a:r>
                        <a:rPr lang="en-US" dirty="0"/>
                        <a:t>CTRM</a:t>
                      </a:r>
                    </a:p>
                  </a:txBody>
                  <a:tcPr/>
                </a:tc>
                <a:tc>
                  <a:txBody>
                    <a:bodyPr/>
                    <a:lstStyle/>
                    <a:p>
                      <a:pPr algn="ctr"/>
                      <a:r>
                        <a:rPr lang="en-US" dirty="0"/>
                        <a:t>RMS</a:t>
                      </a:r>
                    </a:p>
                  </a:txBody>
                  <a:tcPr/>
                </a:tc>
                <a:tc>
                  <a:txBody>
                    <a:bodyPr/>
                    <a:lstStyle/>
                    <a:p>
                      <a:pPr algn="ctr"/>
                      <a:r>
                        <a:rPr lang="en-US" dirty="0"/>
                        <a:t>Central O</a:t>
                      </a:r>
                    </a:p>
                  </a:txBody>
                  <a:tcPr/>
                </a:tc>
                <a:tc>
                  <a:txBody>
                    <a:bodyPr/>
                    <a:lstStyle/>
                    <a:p>
                      <a:pPr algn="ctr"/>
                      <a:r>
                        <a:rPr lang="en-US" dirty="0"/>
                        <a:t>ECAMP</a:t>
                      </a:r>
                    </a:p>
                  </a:txBody>
                  <a:tcPr/>
                </a:tc>
                <a:tc>
                  <a:txBody>
                    <a:bodyPr/>
                    <a:lstStyle/>
                    <a:p>
                      <a:pPr algn="ctr"/>
                      <a:r>
                        <a:rPr lang="en-US" dirty="0"/>
                        <a:t>Total</a:t>
                      </a:r>
                    </a:p>
                  </a:txBody>
                  <a:tcPr/>
                </a:tc>
                <a:extLst>
                  <a:ext uri="{0D108BD9-81ED-4DB2-BD59-A6C34878D82A}">
                    <a16:rowId xmlns:a16="http://schemas.microsoft.com/office/drawing/2014/main" val="462640306"/>
                  </a:ext>
                </a:extLst>
              </a:tr>
              <a:tr h="370840">
                <a:tc>
                  <a:txBody>
                    <a:bodyPr/>
                    <a:lstStyle/>
                    <a:p>
                      <a:r>
                        <a:rPr lang="en-US" dirty="0"/>
                        <a:t>Funding</a:t>
                      </a:r>
                    </a:p>
                  </a:txBody>
                  <a:tcPr/>
                </a:tc>
                <a:tc>
                  <a:txBody>
                    <a:bodyPr/>
                    <a:lstStyle/>
                    <a:p>
                      <a:pPr algn="ctr"/>
                      <a:r>
                        <a:rPr lang="en-US" dirty="0"/>
                        <a:t>(8,663,300)</a:t>
                      </a:r>
                    </a:p>
                  </a:txBody>
                  <a:tcPr/>
                </a:tc>
                <a:tc>
                  <a:txBody>
                    <a:bodyPr/>
                    <a:lstStyle/>
                    <a:p>
                      <a:pPr algn="ctr"/>
                      <a:r>
                        <a:rPr lang="en-US" dirty="0"/>
                        <a:t>(3,939,414)</a:t>
                      </a:r>
                    </a:p>
                  </a:txBody>
                  <a:tcPr/>
                </a:tc>
                <a:tc>
                  <a:txBody>
                    <a:bodyPr/>
                    <a:lstStyle/>
                    <a:p>
                      <a:pPr algn="ctr"/>
                      <a:r>
                        <a:rPr lang="en-US" dirty="0"/>
                        <a:t>(8,202,639)</a:t>
                      </a:r>
                    </a:p>
                  </a:txBody>
                  <a:tcPr/>
                </a:tc>
                <a:tc>
                  <a:txBody>
                    <a:bodyPr/>
                    <a:lstStyle/>
                    <a:p>
                      <a:pPr algn="ctr"/>
                      <a:r>
                        <a:rPr lang="en-US" dirty="0"/>
                        <a:t>(110,000)</a:t>
                      </a:r>
                    </a:p>
                  </a:txBody>
                  <a:tcPr/>
                </a:tc>
                <a:tc>
                  <a:txBody>
                    <a:bodyPr/>
                    <a:lstStyle/>
                    <a:p>
                      <a:pPr algn="ctr"/>
                      <a:r>
                        <a:rPr lang="en-US" dirty="0"/>
                        <a:t>(399,766)</a:t>
                      </a:r>
                    </a:p>
                  </a:txBody>
                  <a:tcPr/>
                </a:tc>
                <a:tc>
                  <a:txBody>
                    <a:bodyPr/>
                    <a:lstStyle/>
                    <a:p>
                      <a:pPr algn="ctr"/>
                      <a:r>
                        <a:rPr lang="en-US" dirty="0"/>
                        <a:t>(21,315,119)</a:t>
                      </a:r>
                    </a:p>
                  </a:txBody>
                  <a:tcPr/>
                </a:tc>
                <a:extLst>
                  <a:ext uri="{0D108BD9-81ED-4DB2-BD59-A6C34878D82A}">
                    <a16:rowId xmlns:a16="http://schemas.microsoft.com/office/drawing/2014/main" val="3888114757"/>
                  </a:ext>
                </a:extLst>
              </a:tr>
              <a:tr h="370840">
                <a:tc>
                  <a:txBody>
                    <a:bodyPr/>
                    <a:lstStyle/>
                    <a:p>
                      <a:r>
                        <a:rPr lang="en-US" dirty="0"/>
                        <a:t>Expenses</a:t>
                      </a:r>
                    </a:p>
                  </a:txBody>
                  <a:tcPr/>
                </a:tc>
                <a:tc>
                  <a:txBody>
                    <a:bodyPr/>
                    <a:lstStyle/>
                    <a:p>
                      <a:pPr algn="ctr"/>
                      <a:r>
                        <a:rPr lang="en-US" dirty="0"/>
                        <a:t>8,349,144</a:t>
                      </a:r>
                    </a:p>
                  </a:txBody>
                  <a:tcPr/>
                </a:tc>
                <a:tc>
                  <a:txBody>
                    <a:bodyPr/>
                    <a:lstStyle/>
                    <a:p>
                      <a:pPr algn="ctr"/>
                      <a:r>
                        <a:rPr lang="en-US" dirty="0"/>
                        <a:t>3,536,433</a:t>
                      </a:r>
                    </a:p>
                  </a:txBody>
                  <a:tcPr/>
                </a:tc>
                <a:tc>
                  <a:txBody>
                    <a:bodyPr/>
                    <a:lstStyle/>
                    <a:p>
                      <a:pPr algn="ctr"/>
                      <a:r>
                        <a:rPr lang="en-US" dirty="0"/>
                        <a:t>6,694,152</a:t>
                      </a:r>
                    </a:p>
                  </a:txBody>
                  <a:tcPr/>
                </a:tc>
                <a:tc>
                  <a:txBody>
                    <a:bodyPr/>
                    <a:lstStyle/>
                    <a:p>
                      <a:pPr algn="ctr"/>
                      <a:r>
                        <a:rPr lang="en-US" dirty="0"/>
                        <a:t>2,243,620</a:t>
                      </a:r>
                    </a:p>
                  </a:txBody>
                  <a:tcPr/>
                </a:tc>
                <a:tc>
                  <a:txBody>
                    <a:bodyPr/>
                    <a:lstStyle/>
                    <a:p>
                      <a:pPr algn="ctr"/>
                      <a:r>
                        <a:rPr lang="en-US" dirty="0"/>
                        <a:t>311,770</a:t>
                      </a:r>
                    </a:p>
                  </a:txBody>
                  <a:tcPr/>
                </a:tc>
                <a:tc>
                  <a:txBody>
                    <a:bodyPr/>
                    <a:lstStyle/>
                    <a:p>
                      <a:pPr algn="ctr"/>
                      <a:r>
                        <a:rPr lang="en-US" dirty="0"/>
                        <a:t>21,315,119</a:t>
                      </a:r>
                    </a:p>
                  </a:txBody>
                  <a:tcPr/>
                </a:tc>
                <a:extLst>
                  <a:ext uri="{0D108BD9-81ED-4DB2-BD59-A6C34878D82A}">
                    <a16:rowId xmlns:a16="http://schemas.microsoft.com/office/drawing/2014/main" val="1795065402"/>
                  </a:ext>
                </a:extLst>
              </a:tr>
              <a:tr h="370840">
                <a:tc>
                  <a:txBody>
                    <a:bodyPr/>
                    <a:lstStyle/>
                    <a:p>
                      <a:r>
                        <a:rPr lang="en-US" b="1" dirty="0"/>
                        <a:t>Net</a:t>
                      </a:r>
                    </a:p>
                  </a:txBody>
                  <a:tcPr/>
                </a:tc>
                <a:tc>
                  <a:txBody>
                    <a:bodyPr/>
                    <a:lstStyle/>
                    <a:p>
                      <a:pPr algn="ctr"/>
                      <a:r>
                        <a:rPr lang="en-US" b="1" dirty="0"/>
                        <a:t>(314,155)</a:t>
                      </a:r>
                    </a:p>
                  </a:txBody>
                  <a:tcPr/>
                </a:tc>
                <a:tc>
                  <a:txBody>
                    <a:bodyPr/>
                    <a:lstStyle/>
                    <a:p>
                      <a:pPr algn="ctr"/>
                      <a:r>
                        <a:rPr lang="en-US" b="1" dirty="0"/>
                        <a:t>(402,981)</a:t>
                      </a:r>
                    </a:p>
                  </a:txBody>
                  <a:tcPr/>
                </a:tc>
                <a:tc>
                  <a:txBody>
                    <a:bodyPr/>
                    <a:lstStyle/>
                    <a:p>
                      <a:pPr algn="ctr"/>
                      <a:r>
                        <a:rPr lang="en-US" b="1" dirty="0"/>
                        <a:t>(1,508,847)</a:t>
                      </a:r>
                    </a:p>
                  </a:txBody>
                  <a:tcPr/>
                </a:tc>
                <a:tc>
                  <a:txBody>
                    <a:bodyPr/>
                    <a:lstStyle/>
                    <a:p>
                      <a:pPr algn="ctr"/>
                      <a:r>
                        <a:rPr lang="en-US" b="1" dirty="0"/>
                        <a:t>2,313,620</a:t>
                      </a:r>
                    </a:p>
                  </a:txBody>
                  <a:tcPr/>
                </a:tc>
                <a:tc>
                  <a:txBody>
                    <a:bodyPr/>
                    <a:lstStyle/>
                    <a:p>
                      <a:pPr algn="ctr"/>
                      <a:r>
                        <a:rPr lang="en-US" b="1" dirty="0"/>
                        <a:t>(87,997)</a:t>
                      </a:r>
                    </a:p>
                  </a:txBody>
                  <a:tcPr/>
                </a:tc>
                <a:tc>
                  <a:txBody>
                    <a:bodyPr/>
                    <a:lstStyle/>
                    <a:p>
                      <a:pPr algn="ctr"/>
                      <a:r>
                        <a:rPr lang="en-US" b="1" dirty="0"/>
                        <a:t>-</a:t>
                      </a:r>
                    </a:p>
                  </a:txBody>
                  <a:tcPr/>
                </a:tc>
                <a:extLst>
                  <a:ext uri="{0D108BD9-81ED-4DB2-BD59-A6C34878D82A}">
                    <a16:rowId xmlns:a16="http://schemas.microsoft.com/office/drawing/2014/main" val="339559753"/>
                  </a:ext>
                </a:extLst>
              </a:tr>
            </a:tbl>
          </a:graphicData>
        </a:graphic>
      </p:graphicFrame>
      <p:sp>
        <p:nvSpPr>
          <p:cNvPr id="2" name="Footer Placeholder 1">
            <a:extLst>
              <a:ext uri="{FF2B5EF4-FFF2-40B4-BE49-F238E27FC236}">
                <a16:creationId xmlns:a16="http://schemas.microsoft.com/office/drawing/2014/main" id="{DE827086-085C-5FF5-80C2-8995C05BD3E8}"/>
              </a:ext>
            </a:extLst>
          </p:cNvPr>
          <p:cNvSpPr>
            <a:spLocks noGrp="1"/>
          </p:cNvSpPr>
          <p:nvPr>
            <p:ph type="ftr" idx="11"/>
          </p:nvPr>
        </p:nvSpPr>
        <p:spPr/>
        <p:txBody>
          <a:bodyPr/>
          <a:lstStyle/>
          <a:p>
            <a:r>
              <a:rPr lang="en-US"/>
              <a:t>4/20/2023</a:t>
            </a:r>
          </a:p>
        </p:txBody>
      </p:sp>
    </p:spTree>
    <p:extLst>
      <p:ext uri="{BB962C8B-B14F-4D97-AF65-F5344CB8AC3E}">
        <p14:creationId xmlns:p14="http://schemas.microsoft.com/office/powerpoint/2010/main" val="335883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3" name="Title 2">
            <a:extLst>
              <a:ext uri="{FF2B5EF4-FFF2-40B4-BE49-F238E27FC236}">
                <a16:creationId xmlns:a16="http://schemas.microsoft.com/office/drawing/2014/main" id="{3554B5BA-D081-4761-9924-B3B4A5105CE6}"/>
              </a:ext>
            </a:extLst>
          </p:cNvPr>
          <p:cNvSpPr>
            <a:spLocks noGrp="1"/>
          </p:cNvSpPr>
          <p:nvPr>
            <p:ph type="title"/>
          </p:nvPr>
        </p:nvSpPr>
        <p:spPr>
          <a:xfrm>
            <a:off x="311700" y="272925"/>
            <a:ext cx="8520600" cy="572700"/>
          </a:xfrm>
        </p:spPr>
        <p:txBody>
          <a:bodyPr>
            <a:noAutofit/>
          </a:bodyPr>
          <a:lstStyle/>
          <a:p>
            <a:r>
              <a:rPr lang="en-US" sz="2900" b="1" dirty="0">
                <a:solidFill>
                  <a:srgbClr val="0064A8"/>
                </a:solidFill>
                <a:latin typeface="Calibri" panose="020F0502020204030204" pitchFamily="34" charset="0"/>
                <a:cs typeface="Calibri" panose="020F0502020204030204" pitchFamily="34" charset="0"/>
              </a:rPr>
              <a:t>Goodwin University Magnet Schools</a:t>
            </a:r>
          </a:p>
        </p:txBody>
      </p:sp>
      <p:sp>
        <p:nvSpPr>
          <p:cNvPr id="148" name="Google Shape;148;p2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149" name="Google Shape;149;p28" descr="Magnet elementary school in CT">
            <a:hlinkClick r:id="rId3"/>
          </p:cNvPr>
          <p:cNvPicPr preferRelativeResize="0"/>
          <p:nvPr/>
        </p:nvPicPr>
        <p:blipFill rotWithShape="1">
          <a:blip r:embed="rId4">
            <a:alphaModFix/>
          </a:blip>
          <a:srcRect/>
          <a:stretch/>
        </p:blipFill>
        <p:spPr>
          <a:xfrm>
            <a:off x="618575" y="989350"/>
            <a:ext cx="3560375" cy="1560600"/>
          </a:xfrm>
          <a:prstGeom prst="rect">
            <a:avLst/>
          </a:prstGeom>
          <a:noFill/>
          <a:ln w="38100" cap="flat" cmpd="sng">
            <a:solidFill>
              <a:srgbClr val="4472C4"/>
            </a:solidFill>
            <a:prstDash val="solid"/>
            <a:round/>
            <a:headEnd type="none" w="sm" len="sm"/>
            <a:tailEnd type="none" w="sm" len="sm"/>
          </a:ln>
        </p:spPr>
      </p:pic>
      <p:pic>
        <p:nvPicPr>
          <p:cNvPr id="150" name="Google Shape;150;p28" descr="Magnet middle school in CT">
            <a:hlinkClick r:id="rId5"/>
          </p:cNvPr>
          <p:cNvPicPr preferRelativeResize="0"/>
          <p:nvPr/>
        </p:nvPicPr>
        <p:blipFill rotWithShape="1">
          <a:blip r:embed="rId6">
            <a:alphaModFix/>
          </a:blip>
          <a:srcRect/>
          <a:stretch/>
        </p:blipFill>
        <p:spPr>
          <a:xfrm>
            <a:off x="5015238" y="989350"/>
            <a:ext cx="3494450" cy="1560600"/>
          </a:xfrm>
          <a:prstGeom prst="rect">
            <a:avLst/>
          </a:prstGeom>
          <a:noFill/>
          <a:ln w="38100" cap="flat" cmpd="sng">
            <a:solidFill>
              <a:srgbClr val="4472C4"/>
            </a:solidFill>
            <a:prstDash val="solid"/>
            <a:round/>
            <a:headEnd type="none" w="sm" len="sm"/>
            <a:tailEnd type="none" w="sm" len="sm"/>
          </a:ln>
        </p:spPr>
      </p:pic>
      <p:pic>
        <p:nvPicPr>
          <p:cNvPr id="151" name="Google Shape;151;p28" descr="Magnet high school in CT">
            <a:hlinkClick r:id="rId7"/>
          </p:cNvPr>
          <p:cNvPicPr preferRelativeResize="0"/>
          <p:nvPr/>
        </p:nvPicPr>
        <p:blipFill rotWithShape="1">
          <a:blip r:embed="rId8">
            <a:alphaModFix/>
          </a:blip>
          <a:srcRect/>
          <a:stretch/>
        </p:blipFill>
        <p:spPr>
          <a:xfrm>
            <a:off x="618575" y="2932175"/>
            <a:ext cx="3560375" cy="1416725"/>
          </a:xfrm>
          <a:prstGeom prst="rect">
            <a:avLst/>
          </a:prstGeom>
          <a:noFill/>
          <a:ln w="38100" cap="flat" cmpd="sng">
            <a:solidFill>
              <a:srgbClr val="4472C4"/>
            </a:solidFill>
            <a:prstDash val="solid"/>
            <a:round/>
            <a:headEnd type="none" w="sm" len="sm"/>
            <a:tailEnd type="none" w="sm" len="sm"/>
          </a:ln>
        </p:spPr>
      </p:pic>
      <p:pic>
        <p:nvPicPr>
          <p:cNvPr id="152" name="Google Shape;152;p28" descr="Manufacturing magnet school in CT"/>
          <p:cNvPicPr preferRelativeResize="0"/>
          <p:nvPr/>
        </p:nvPicPr>
        <p:blipFill rotWithShape="1">
          <a:blip r:embed="rId9">
            <a:alphaModFix/>
          </a:blip>
          <a:srcRect/>
          <a:stretch/>
        </p:blipFill>
        <p:spPr>
          <a:xfrm>
            <a:off x="4999075" y="2932163"/>
            <a:ext cx="3526774" cy="1416725"/>
          </a:xfrm>
          <a:prstGeom prst="rect">
            <a:avLst/>
          </a:prstGeom>
          <a:noFill/>
          <a:ln w="38100" cap="flat" cmpd="sng">
            <a:solidFill>
              <a:srgbClr val="4472C4"/>
            </a:solidFill>
            <a:prstDash val="solid"/>
            <a:round/>
            <a:headEnd type="none" w="sm" len="sm"/>
            <a:tailEnd type="none" w="sm" len="sm"/>
          </a:ln>
        </p:spPr>
      </p:pic>
      <p:sp>
        <p:nvSpPr>
          <p:cNvPr id="153" name="Google Shape;153;p28"/>
          <p:cNvSpPr txBox="1"/>
          <p:nvPr/>
        </p:nvSpPr>
        <p:spPr>
          <a:xfrm>
            <a:off x="618575" y="2571750"/>
            <a:ext cx="3580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0064A8"/>
                </a:solidFill>
                <a:latin typeface="Calibri" panose="020F0502020204030204" pitchFamily="34" charset="0"/>
                <a:cs typeface="Calibri" panose="020F0502020204030204" pitchFamily="34" charset="0"/>
              </a:rPr>
              <a:t>Riverside Magnet School</a:t>
            </a:r>
            <a:endParaRPr b="1" dirty="0">
              <a:solidFill>
                <a:srgbClr val="0064A8"/>
              </a:solidFill>
              <a:latin typeface="Calibri" panose="020F0502020204030204" pitchFamily="34" charset="0"/>
              <a:cs typeface="Calibri" panose="020F0502020204030204" pitchFamily="34" charset="0"/>
            </a:endParaRPr>
          </a:p>
        </p:txBody>
      </p:sp>
      <p:sp>
        <p:nvSpPr>
          <p:cNvPr id="154" name="Google Shape;154;p28"/>
          <p:cNvSpPr txBox="1"/>
          <p:nvPr/>
        </p:nvSpPr>
        <p:spPr>
          <a:xfrm>
            <a:off x="5591250" y="2571750"/>
            <a:ext cx="2743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0064A8"/>
                </a:solidFill>
                <a:latin typeface="Calibri" panose="020F0502020204030204" pitchFamily="34" charset="0"/>
                <a:cs typeface="Calibri" panose="020F0502020204030204" pitchFamily="34" charset="0"/>
              </a:rPr>
              <a:t>CTRA Middle Level</a:t>
            </a:r>
            <a:endParaRPr b="1" dirty="0">
              <a:solidFill>
                <a:srgbClr val="0064A8"/>
              </a:solidFill>
              <a:latin typeface="Calibri" panose="020F0502020204030204" pitchFamily="34" charset="0"/>
              <a:cs typeface="Calibri" panose="020F0502020204030204" pitchFamily="34" charset="0"/>
            </a:endParaRPr>
          </a:p>
        </p:txBody>
      </p:sp>
      <p:sp>
        <p:nvSpPr>
          <p:cNvPr id="155" name="Google Shape;155;p28"/>
          <p:cNvSpPr txBox="1"/>
          <p:nvPr/>
        </p:nvSpPr>
        <p:spPr>
          <a:xfrm>
            <a:off x="705100" y="4348900"/>
            <a:ext cx="3494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0064A8"/>
                </a:solidFill>
                <a:latin typeface="Calibri" panose="020F0502020204030204" pitchFamily="34" charset="0"/>
                <a:cs typeface="Calibri" panose="020F0502020204030204" pitchFamily="34" charset="0"/>
              </a:rPr>
              <a:t>CTRA High School</a:t>
            </a:r>
            <a:endParaRPr b="1" dirty="0">
              <a:solidFill>
                <a:srgbClr val="0064A8"/>
              </a:solidFill>
              <a:latin typeface="Calibri" panose="020F0502020204030204" pitchFamily="34" charset="0"/>
              <a:cs typeface="Calibri" panose="020F0502020204030204" pitchFamily="34" charset="0"/>
            </a:endParaRPr>
          </a:p>
        </p:txBody>
      </p:sp>
      <p:sp>
        <p:nvSpPr>
          <p:cNvPr id="156" name="Google Shape;156;p28"/>
          <p:cNvSpPr txBox="1"/>
          <p:nvPr/>
        </p:nvSpPr>
        <p:spPr>
          <a:xfrm>
            <a:off x="5465050" y="4391025"/>
            <a:ext cx="3043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0064A8"/>
                </a:solidFill>
                <a:latin typeface="Calibri" panose="020F0502020204030204" pitchFamily="34" charset="0"/>
                <a:cs typeface="Calibri" panose="020F0502020204030204" pitchFamily="34" charset="0"/>
              </a:rPr>
              <a:t>Early College Advanced Manufacturing Pathway (ECAMP)</a:t>
            </a:r>
            <a:endParaRPr b="1" dirty="0">
              <a:solidFill>
                <a:srgbClr val="0064A8"/>
              </a:solidFill>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8BC4FF5-9185-C643-AE44-81A0F998724D}"/>
              </a:ext>
            </a:extLst>
          </p:cNvPr>
          <p:cNvSpPr>
            <a:spLocks noGrp="1"/>
          </p:cNvSpPr>
          <p:nvPr>
            <p:ph type="body" idx="1"/>
          </p:nvPr>
        </p:nvSpPr>
        <p:spPr/>
        <p:txBody>
          <a:bodyPr/>
          <a:lstStyle/>
          <a:p>
            <a:r>
              <a:rPr lang="en-US" dirty="0">
                <a:solidFill>
                  <a:schemeClr val="tx1"/>
                </a:solidFill>
                <a:latin typeface="Calibri" panose="020F0502020204030204" pitchFamily="34" charset="0"/>
                <a:cs typeface="Calibri" panose="020F0502020204030204" pitchFamily="34" charset="0"/>
              </a:rPr>
              <a:t>Needed staffing to address growth and student need</a:t>
            </a:r>
          </a:p>
          <a:p>
            <a:r>
              <a:rPr lang="en-US" dirty="0">
                <a:solidFill>
                  <a:schemeClr val="tx1"/>
                </a:solidFill>
                <a:latin typeface="Calibri" panose="020F0502020204030204" pitchFamily="34" charset="0"/>
                <a:cs typeface="Calibri" panose="020F0502020204030204" pitchFamily="34" charset="0"/>
              </a:rPr>
              <a:t>Increased mental health needs</a:t>
            </a:r>
          </a:p>
          <a:p>
            <a:r>
              <a:rPr lang="en-US" dirty="0">
                <a:solidFill>
                  <a:schemeClr val="tx1"/>
                </a:solidFill>
                <a:latin typeface="Calibri" panose="020F0502020204030204" pitchFamily="34" charset="0"/>
                <a:cs typeface="Calibri" panose="020F0502020204030204" pitchFamily="34" charset="0"/>
              </a:rPr>
              <a:t>Increased focus on curriculum and instruction to improve student outcomes</a:t>
            </a:r>
          </a:p>
          <a:p>
            <a:r>
              <a:rPr lang="en-US" dirty="0">
                <a:solidFill>
                  <a:schemeClr val="tx1"/>
                </a:solidFill>
                <a:latin typeface="Calibri" panose="020F0502020204030204" pitchFamily="34" charset="0"/>
                <a:cs typeface="Calibri" panose="020F0502020204030204" pitchFamily="34" charset="0"/>
              </a:rPr>
              <a:t>Needed staffing as we continue to continue to evolve as an independent LEA</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38BED06-225F-3840-A753-4AE2F94A6977}"/>
              </a:ext>
            </a:extLst>
          </p:cNvPr>
          <p:cNvSpPr>
            <a:spLocks noGrp="1"/>
          </p:cNvSpPr>
          <p:nvPr>
            <p:ph type="sldNum" idx="12"/>
          </p:nvPr>
        </p:nvSpPr>
        <p:spPr/>
        <p:txBody>
          <a:bodyPr/>
          <a:lstStyle/>
          <a:p>
            <a:pPr marL="0" lvl="0" indent="0" algn="r" rtl="0">
              <a:spcBef>
                <a:spcPts val="0"/>
              </a:spcBef>
              <a:spcAft>
                <a:spcPts val="0"/>
              </a:spcAft>
              <a:buNone/>
            </a:pPr>
            <a:fld id="{F532045C-97A8-4FF7-A243-98F6E0D5F8F9}" type="slidenum">
              <a:rPr lang="en" smtClean="0"/>
              <a:t>40</a:t>
            </a:fld>
            <a:endParaRPr lang="en" dirty="0"/>
          </a:p>
        </p:txBody>
      </p:sp>
      <p:sp>
        <p:nvSpPr>
          <p:cNvPr id="13" name="Google Shape;405;p58">
            <a:extLst>
              <a:ext uri="{FF2B5EF4-FFF2-40B4-BE49-F238E27FC236}">
                <a16:creationId xmlns:a16="http://schemas.microsoft.com/office/drawing/2014/main" id="{739DD520-1C9E-5B42-8B92-81AB6E10070A}"/>
              </a:ext>
            </a:extLst>
          </p:cNvPr>
          <p:cNvSpPr txBox="1">
            <a:spLocks noGrp="1"/>
          </p:cNvSpPr>
          <p:nvPr>
            <p:ph type="title"/>
          </p:nvPr>
        </p:nvSpPr>
        <p:spPr>
          <a:xfrm>
            <a:off x="628650" y="273844"/>
            <a:ext cx="7886700" cy="789692"/>
          </a:xfrm>
          <a:prstGeom prst="rect">
            <a:avLst/>
          </a:prstGeom>
          <a:noFill/>
          <a:ln>
            <a:noFill/>
          </a:ln>
        </p:spPr>
        <p:txBody>
          <a:bodyPr spcFirstLastPara="1" wrap="square" lIns="68575" tIns="34275" rIns="68575" bIns="34275" anchor="ctr" anchorCtr="0">
            <a:normAutofit/>
          </a:bodyPr>
          <a:lstStyle/>
          <a:p>
            <a:pPr lvl="0">
              <a:buClr>
                <a:srgbClr val="0070C0"/>
              </a:buClr>
              <a:buSzPts val="3300"/>
            </a:pPr>
            <a:r>
              <a:rPr lang="en-US" sz="3200" b="1" dirty="0">
                <a:solidFill>
                  <a:srgbClr val="0064A8"/>
                </a:solidFill>
                <a:latin typeface="Calibri" panose="020F0502020204030204" pitchFamily="34" charset="0"/>
                <a:cs typeface="Calibri" panose="020F0502020204030204" pitchFamily="34" charset="0"/>
              </a:rPr>
              <a:t>Rationale for Increased Expenditures</a:t>
            </a:r>
            <a:endParaRPr sz="3200" dirty="0">
              <a:solidFill>
                <a:srgbClr val="0064A8"/>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257EEFB-2D27-4831-BF0D-B0BA1FDB3CEE}"/>
              </a:ext>
            </a:extLst>
          </p:cNvPr>
          <p:cNvPicPr>
            <a:picLocks noChangeAspect="1"/>
          </p:cNvPicPr>
          <p:nvPr/>
        </p:nvPicPr>
        <p:blipFill>
          <a:blip r:embed="rId3"/>
          <a:stretch>
            <a:fillRect/>
          </a:stretch>
        </p:blipFill>
        <p:spPr>
          <a:xfrm>
            <a:off x="6082835" y="3718400"/>
            <a:ext cx="2432515" cy="981541"/>
          </a:xfrm>
          <a:prstGeom prst="rect">
            <a:avLst/>
          </a:prstGeom>
        </p:spPr>
      </p:pic>
      <p:sp>
        <p:nvSpPr>
          <p:cNvPr id="3" name="Footer Placeholder 2">
            <a:extLst>
              <a:ext uri="{FF2B5EF4-FFF2-40B4-BE49-F238E27FC236}">
                <a16:creationId xmlns:a16="http://schemas.microsoft.com/office/drawing/2014/main" id="{CDB14AA6-AFC9-F2A2-323A-4EACCE839651}"/>
              </a:ext>
            </a:extLst>
          </p:cNvPr>
          <p:cNvSpPr>
            <a:spLocks noGrp="1"/>
          </p:cNvSpPr>
          <p:nvPr>
            <p:ph type="ftr" idx="11"/>
          </p:nvPr>
        </p:nvSpPr>
        <p:spPr/>
        <p:txBody>
          <a:bodyPr/>
          <a:lstStyle/>
          <a:p>
            <a:r>
              <a:rPr lang="en-US"/>
              <a:t>4/20/2023</a:t>
            </a:r>
          </a:p>
        </p:txBody>
      </p:sp>
    </p:spTree>
    <p:extLst>
      <p:ext uri="{BB962C8B-B14F-4D97-AF65-F5344CB8AC3E}">
        <p14:creationId xmlns:p14="http://schemas.microsoft.com/office/powerpoint/2010/main" val="3903433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8BC4FF5-9185-C643-AE44-81A0F998724D}"/>
              </a:ext>
            </a:extLst>
          </p:cNvPr>
          <p:cNvSpPr>
            <a:spLocks noGrp="1"/>
          </p:cNvSpPr>
          <p:nvPr>
            <p:ph type="body" idx="1"/>
          </p:nvPr>
        </p:nvSpPr>
        <p:spPr/>
        <p:txBody>
          <a:bodyPr>
            <a:normAutofit lnSpcReduction="10000"/>
          </a:bodyPr>
          <a:lstStyle/>
          <a:p>
            <a:r>
              <a:rPr lang="en-US" dirty="0">
                <a:solidFill>
                  <a:schemeClr val="tx1"/>
                </a:solidFill>
                <a:latin typeface="Calibri" panose="020F0502020204030204" pitchFamily="34" charset="0"/>
                <a:cs typeface="Calibri" panose="020F0502020204030204" pitchFamily="34" charset="0"/>
              </a:rPr>
              <a:t>CTRA</a:t>
            </a:r>
          </a:p>
          <a:p>
            <a:pPr lvl="1"/>
            <a:r>
              <a:rPr lang="en-US" dirty="0">
                <a:solidFill>
                  <a:schemeClr val="tx1"/>
                </a:solidFill>
                <a:latin typeface="Calibri" panose="020F0502020204030204" pitchFamily="34" charset="0"/>
                <a:cs typeface="Calibri" panose="020F0502020204030204" pitchFamily="34" charset="0"/>
              </a:rPr>
              <a:t>Furniture Replacement in Lecture Hall, Learning Center, conference room, and Main Office: $27,000</a:t>
            </a:r>
          </a:p>
          <a:p>
            <a:pPr lvl="1"/>
            <a:r>
              <a:rPr lang="en-US" dirty="0">
                <a:solidFill>
                  <a:schemeClr val="tx1"/>
                </a:solidFill>
                <a:latin typeface="Calibri" panose="020F0502020204030204" pitchFamily="34" charset="0"/>
                <a:cs typeface="Calibri" panose="020F0502020204030204" pitchFamily="34" charset="0"/>
              </a:rPr>
              <a:t>Music Room risers: $20,000</a:t>
            </a:r>
          </a:p>
          <a:p>
            <a:pPr lvl="1"/>
            <a:r>
              <a:rPr lang="en-US" dirty="0">
                <a:solidFill>
                  <a:schemeClr val="tx1"/>
                </a:solidFill>
                <a:latin typeface="Calibri" panose="020F0502020204030204" pitchFamily="34" charset="0"/>
                <a:cs typeface="Calibri" panose="020F0502020204030204" pitchFamily="34" charset="0"/>
              </a:rPr>
              <a:t>Weight Room: $49,000</a:t>
            </a:r>
          </a:p>
          <a:p>
            <a:pPr lvl="1"/>
            <a:r>
              <a:rPr lang="en-US" dirty="0">
                <a:solidFill>
                  <a:schemeClr val="tx1"/>
                </a:solidFill>
                <a:latin typeface="Calibri" panose="020F0502020204030204" pitchFamily="34" charset="0"/>
                <a:cs typeface="Calibri" panose="020F0502020204030204" pitchFamily="34" charset="0"/>
              </a:rPr>
              <a:t>TV Studio: $50,000</a:t>
            </a:r>
          </a:p>
          <a:p>
            <a:pPr lvl="1"/>
            <a:r>
              <a:rPr lang="en-US" dirty="0">
                <a:solidFill>
                  <a:schemeClr val="tx1"/>
                </a:solidFill>
                <a:latin typeface="Calibri" panose="020F0502020204030204" pitchFamily="34" charset="0"/>
                <a:cs typeface="Calibri" panose="020F0502020204030204" pitchFamily="34" charset="0"/>
              </a:rPr>
              <a:t>CNA Program Room: $20,000</a:t>
            </a:r>
          </a:p>
          <a:p>
            <a:pPr lvl="1"/>
            <a:r>
              <a:rPr lang="en-US" dirty="0">
                <a:solidFill>
                  <a:schemeClr val="tx1"/>
                </a:solidFill>
                <a:latin typeface="Calibri" panose="020F0502020204030204" pitchFamily="34" charset="0"/>
                <a:cs typeface="Calibri" panose="020F0502020204030204" pitchFamily="34" charset="0"/>
              </a:rPr>
              <a:t>Bus: $150,000</a:t>
            </a:r>
          </a:p>
          <a:p>
            <a:r>
              <a:rPr lang="en-US" dirty="0">
                <a:solidFill>
                  <a:schemeClr val="tx1"/>
                </a:solidFill>
                <a:latin typeface="Calibri" panose="020F0502020204030204" pitchFamily="34" charset="0"/>
                <a:cs typeface="Calibri" panose="020F0502020204030204" pitchFamily="34" charset="0"/>
              </a:rPr>
              <a:t>RMS</a:t>
            </a:r>
          </a:p>
          <a:p>
            <a:pPr lvl="1"/>
            <a:r>
              <a:rPr lang="en-US" dirty="0">
                <a:solidFill>
                  <a:schemeClr val="tx1"/>
                </a:solidFill>
                <a:latin typeface="Calibri" panose="020F0502020204030204" pitchFamily="34" charset="0"/>
                <a:cs typeface="Calibri" panose="020F0502020204030204" pitchFamily="34" charset="0"/>
              </a:rPr>
              <a:t>Conversion of Pods: up to $150,000</a:t>
            </a:r>
          </a:p>
        </p:txBody>
      </p:sp>
      <p:sp>
        <p:nvSpPr>
          <p:cNvPr id="4" name="Slide Number Placeholder 3">
            <a:extLst>
              <a:ext uri="{FF2B5EF4-FFF2-40B4-BE49-F238E27FC236}">
                <a16:creationId xmlns:a16="http://schemas.microsoft.com/office/drawing/2014/main" id="{B38BED06-225F-3840-A753-4AE2F94A6977}"/>
              </a:ext>
            </a:extLst>
          </p:cNvPr>
          <p:cNvSpPr>
            <a:spLocks noGrp="1"/>
          </p:cNvSpPr>
          <p:nvPr>
            <p:ph type="sldNum" idx="12"/>
          </p:nvPr>
        </p:nvSpPr>
        <p:spPr/>
        <p:txBody>
          <a:bodyPr/>
          <a:lstStyle/>
          <a:p>
            <a:pPr marL="0" lvl="0" indent="0" algn="r" rtl="0">
              <a:spcBef>
                <a:spcPts val="0"/>
              </a:spcBef>
              <a:spcAft>
                <a:spcPts val="0"/>
              </a:spcAft>
              <a:buNone/>
            </a:pPr>
            <a:fld id="{F532045C-97A8-4FF7-A243-98F6E0D5F8F9}" type="slidenum">
              <a:rPr lang="en" smtClean="0"/>
              <a:t>41</a:t>
            </a:fld>
            <a:endParaRPr lang="en" dirty="0"/>
          </a:p>
        </p:txBody>
      </p:sp>
      <p:sp>
        <p:nvSpPr>
          <p:cNvPr id="13" name="Google Shape;405;p58">
            <a:extLst>
              <a:ext uri="{FF2B5EF4-FFF2-40B4-BE49-F238E27FC236}">
                <a16:creationId xmlns:a16="http://schemas.microsoft.com/office/drawing/2014/main" id="{739DD520-1C9E-5B42-8B92-81AB6E10070A}"/>
              </a:ext>
            </a:extLst>
          </p:cNvPr>
          <p:cNvSpPr txBox="1">
            <a:spLocks noGrp="1"/>
          </p:cNvSpPr>
          <p:nvPr>
            <p:ph type="title"/>
          </p:nvPr>
        </p:nvSpPr>
        <p:spPr>
          <a:xfrm>
            <a:off x="628650" y="273844"/>
            <a:ext cx="7886700" cy="789692"/>
          </a:xfrm>
          <a:prstGeom prst="rect">
            <a:avLst/>
          </a:prstGeom>
          <a:noFill/>
          <a:ln>
            <a:noFill/>
          </a:ln>
        </p:spPr>
        <p:txBody>
          <a:bodyPr spcFirstLastPara="1" wrap="square" lIns="68575" tIns="34275" rIns="68575" bIns="34275" anchor="ctr" anchorCtr="0">
            <a:normAutofit/>
          </a:bodyPr>
          <a:lstStyle/>
          <a:p>
            <a:pPr lvl="0">
              <a:buClr>
                <a:srgbClr val="0070C0"/>
              </a:buClr>
              <a:buSzPts val="3300"/>
            </a:pPr>
            <a:r>
              <a:rPr lang="en-US" sz="3200" b="1" dirty="0">
                <a:solidFill>
                  <a:srgbClr val="0064A8"/>
                </a:solidFill>
                <a:latin typeface="Calibri" panose="020F0502020204030204" pitchFamily="34" charset="0"/>
                <a:cs typeface="Calibri" panose="020F0502020204030204" pitchFamily="34" charset="0"/>
              </a:rPr>
              <a:t>Capital Expenses</a:t>
            </a:r>
            <a:endParaRPr sz="3200" dirty="0">
              <a:solidFill>
                <a:srgbClr val="0064A8"/>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257EEFB-2D27-4831-BF0D-B0BA1FDB3CEE}"/>
              </a:ext>
            </a:extLst>
          </p:cNvPr>
          <p:cNvPicPr>
            <a:picLocks noChangeAspect="1"/>
          </p:cNvPicPr>
          <p:nvPr/>
        </p:nvPicPr>
        <p:blipFill>
          <a:blip r:embed="rId3"/>
          <a:stretch>
            <a:fillRect/>
          </a:stretch>
        </p:blipFill>
        <p:spPr>
          <a:xfrm>
            <a:off x="6082835" y="3718400"/>
            <a:ext cx="2432515" cy="981541"/>
          </a:xfrm>
          <a:prstGeom prst="rect">
            <a:avLst/>
          </a:prstGeom>
        </p:spPr>
      </p:pic>
      <p:sp>
        <p:nvSpPr>
          <p:cNvPr id="3" name="Footer Placeholder 2">
            <a:extLst>
              <a:ext uri="{FF2B5EF4-FFF2-40B4-BE49-F238E27FC236}">
                <a16:creationId xmlns:a16="http://schemas.microsoft.com/office/drawing/2014/main" id="{94AB2FF8-CEF5-0631-1991-290B3173BB43}"/>
              </a:ext>
            </a:extLst>
          </p:cNvPr>
          <p:cNvSpPr>
            <a:spLocks noGrp="1"/>
          </p:cNvSpPr>
          <p:nvPr>
            <p:ph type="ftr" idx="11"/>
          </p:nvPr>
        </p:nvSpPr>
        <p:spPr/>
        <p:txBody>
          <a:bodyPr/>
          <a:lstStyle/>
          <a:p>
            <a:r>
              <a:rPr lang="en-US"/>
              <a:t>4/20/2023</a:t>
            </a:r>
          </a:p>
        </p:txBody>
      </p:sp>
    </p:spTree>
    <p:extLst>
      <p:ext uri="{BB962C8B-B14F-4D97-AF65-F5344CB8AC3E}">
        <p14:creationId xmlns:p14="http://schemas.microsoft.com/office/powerpoint/2010/main" val="3648207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8BC4FF5-9185-C643-AE44-81A0F998724D}"/>
              </a:ext>
            </a:extLst>
          </p:cNvPr>
          <p:cNvSpPr>
            <a:spLocks noGrp="1"/>
          </p:cNvSpPr>
          <p:nvPr>
            <p:ph type="body" idx="1"/>
          </p:nvPr>
        </p:nvSpPr>
        <p:spPr/>
        <p:txBody>
          <a:bodyPr/>
          <a:lstStyle/>
          <a:p>
            <a:r>
              <a:rPr lang="en-US" dirty="0">
                <a:solidFill>
                  <a:schemeClr val="tx1"/>
                </a:solidFill>
                <a:latin typeface="Calibri" panose="020F0502020204030204" pitchFamily="34" charset="0"/>
                <a:cs typeface="Calibri" panose="020F0502020204030204" pitchFamily="34" charset="0"/>
              </a:rPr>
              <a:t>Tech</a:t>
            </a:r>
          </a:p>
          <a:p>
            <a:pPr lvl="1"/>
            <a:r>
              <a:rPr lang="en-US" dirty="0">
                <a:solidFill>
                  <a:schemeClr val="tx1"/>
                </a:solidFill>
                <a:latin typeface="Calibri" panose="020F0502020204030204" pitchFamily="34" charset="0"/>
                <a:cs typeface="Calibri" panose="020F0502020204030204" pitchFamily="34" charset="0"/>
              </a:rPr>
              <a:t>Chromebooks: $105,000</a:t>
            </a:r>
          </a:p>
          <a:p>
            <a:pPr lvl="1"/>
            <a:r>
              <a:rPr lang="en-US" dirty="0">
                <a:solidFill>
                  <a:schemeClr val="tx1"/>
                </a:solidFill>
                <a:latin typeface="Calibri" panose="020F0502020204030204" pitchFamily="34" charset="0"/>
                <a:cs typeface="Calibri" panose="020F0502020204030204" pitchFamily="34" charset="0"/>
              </a:rPr>
              <a:t>Staff Devices: $25,000</a:t>
            </a:r>
          </a:p>
          <a:p>
            <a:pPr lvl="1"/>
            <a:r>
              <a:rPr lang="en-US" dirty="0">
                <a:solidFill>
                  <a:schemeClr val="tx1"/>
                </a:solidFill>
                <a:latin typeface="Calibri" panose="020F0502020204030204" pitchFamily="34" charset="0"/>
                <a:cs typeface="Calibri" panose="020F0502020204030204" pitchFamily="34" charset="0"/>
              </a:rPr>
              <a:t>Promethean Boards: $27,000</a:t>
            </a:r>
          </a:p>
          <a:p>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38BED06-225F-3840-A753-4AE2F94A6977}"/>
              </a:ext>
            </a:extLst>
          </p:cNvPr>
          <p:cNvSpPr>
            <a:spLocks noGrp="1"/>
          </p:cNvSpPr>
          <p:nvPr>
            <p:ph type="sldNum" idx="12"/>
          </p:nvPr>
        </p:nvSpPr>
        <p:spPr/>
        <p:txBody>
          <a:bodyPr/>
          <a:lstStyle/>
          <a:p>
            <a:pPr marL="0" lvl="0" indent="0" algn="r" rtl="0">
              <a:spcBef>
                <a:spcPts val="0"/>
              </a:spcBef>
              <a:spcAft>
                <a:spcPts val="0"/>
              </a:spcAft>
              <a:buNone/>
            </a:pPr>
            <a:fld id="{F532045C-97A8-4FF7-A243-98F6E0D5F8F9}" type="slidenum">
              <a:rPr lang="en" smtClean="0"/>
              <a:t>42</a:t>
            </a:fld>
            <a:endParaRPr lang="en" dirty="0"/>
          </a:p>
        </p:txBody>
      </p:sp>
      <p:sp>
        <p:nvSpPr>
          <p:cNvPr id="13" name="Google Shape;405;p58">
            <a:extLst>
              <a:ext uri="{FF2B5EF4-FFF2-40B4-BE49-F238E27FC236}">
                <a16:creationId xmlns:a16="http://schemas.microsoft.com/office/drawing/2014/main" id="{739DD520-1C9E-5B42-8B92-81AB6E10070A}"/>
              </a:ext>
            </a:extLst>
          </p:cNvPr>
          <p:cNvSpPr txBox="1">
            <a:spLocks noGrp="1"/>
          </p:cNvSpPr>
          <p:nvPr>
            <p:ph type="title"/>
          </p:nvPr>
        </p:nvSpPr>
        <p:spPr>
          <a:xfrm>
            <a:off x="628650" y="273844"/>
            <a:ext cx="7886700" cy="789692"/>
          </a:xfrm>
          <a:prstGeom prst="rect">
            <a:avLst/>
          </a:prstGeom>
          <a:noFill/>
          <a:ln>
            <a:noFill/>
          </a:ln>
        </p:spPr>
        <p:txBody>
          <a:bodyPr spcFirstLastPara="1" wrap="square" lIns="68575" tIns="34275" rIns="68575" bIns="34275" anchor="ctr" anchorCtr="0">
            <a:normAutofit/>
          </a:bodyPr>
          <a:lstStyle/>
          <a:p>
            <a:pPr lvl="0">
              <a:buClr>
                <a:srgbClr val="0070C0"/>
              </a:buClr>
              <a:buSzPts val="3300"/>
            </a:pPr>
            <a:r>
              <a:rPr lang="en-US" sz="3200" b="1" dirty="0">
                <a:solidFill>
                  <a:srgbClr val="0064A8"/>
                </a:solidFill>
                <a:latin typeface="Calibri" panose="020F0502020204030204" pitchFamily="34" charset="0"/>
                <a:cs typeface="Calibri" panose="020F0502020204030204" pitchFamily="34" charset="0"/>
              </a:rPr>
              <a:t>Capital Expenses</a:t>
            </a:r>
            <a:endParaRPr sz="3200" dirty="0">
              <a:solidFill>
                <a:srgbClr val="0064A8"/>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257EEFB-2D27-4831-BF0D-B0BA1FDB3CEE}"/>
              </a:ext>
            </a:extLst>
          </p:cNvPr>
          <p:cNvPicPr>
            <a:picLocks noChangeAspect="1"/>
          </p:cNvPicPr>
          <p:nvPr/>
        </p:nvPicPr>
        <p:blipFill>
          <a:blip r:embed="rId3"/>
          <a:stretch>
            <a:fillRect/>
          </a:stretch>
        </p:blipFill>
        <p:spPr>
          <a:xfrm>
            <a:off x="6082835" y="3718400"/>
            <a:ext cx="2432515" cy="981541"/>
          </a:xfrm>
          <a:prstGeom prst="rect">
            <a:avLst/>
          </a:prstGeom>
        </p:spPr>
      </p:pic>
      <p:sp>
        <p:nvSpPr>
          <p:cNvPr id="3" name="Footer Placeholder 2">
            <a:extLst>
              <a:ext uri="{FF2B5EF4-FFF2-40B4-BE49-F238E27FC236}">
                <a16:creationId xmlns:a16="http://schemas.microsoft.com/office/drawing/2014/main" id="{C71922E0-7CB2-D386-4C2B-9C3FC55085A3}"/>
              </a:ext>
            </a:extLst>
          </p:cNvPr>
          <p:cNvSpPr>
            <a:spLocks noGrp="1"/>
          </p:cNvSpPr>
          <p:nvPr>
            <p:ph type="ftr" idx="11"/>
          </p:nvPr>
        </p:nvSpPr>
        <p:spPr/>
        <p:txBody>
          <a:bodyPr/>
          <a:lstStyle/>
          <a:p>
            <a:r>
              <a:rPr lang="en-US"/>
              <a:t>4/20/2023</a:t>
            </a:r>
          </a:p>
        </p:txBody>
      </p:sp>
    </p:spTree>
    <p:extLst>
      <p:ext uri="{BB962C8B-B14F-4D97-AF65-F5344CB8AC3E}">
        <p14:creationId xmlns:p14="http://schemas.microsoft.com/office/powerpoint/2010/main" val="114550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9" descr="image001"/>
          <p:cNvPicPr preferRelativeResize="0"/>
          <p:nvPr/>
        </p:nvPicPr>
        <p:blipFill rotWithShape="1">
          <a:blip r:embed="rId3">
            <a:alphaModFix/>
          </a:blip>
          <a:srcRect/>
          <a:stretch/>
        </p:blipFill>
        <p:spPr>
          <a:xfrm>
            <a:off x="2846990" y="217285"/>
            <a:ext cx="3450021" cy="1392965"/>
          </a:xfrm>
          <a:prstGeom prst="rect">
            <a:avLst/>
          </a:prstGeom>
          <a:noFill/>
          <a:ln>
            <a:noFill/>
          </a:ln>
        </p:spPr>
      </p:pic>
      <p:graphicFrame>
        <p:nvGraphicFramePr>
          <p:cNvPr id="163" name="Google Shape;163;p29"/>
          <p:cNvGraphicFramePr/>
          <p:nvPr>
            <p:extLst>
              <p:ext uri="{D42A27DB-BD31-4B8C-83A1-F6EECF244321}">
                <p14:modId xmlns:p14="http://schemas.microsoft.com/office/powerpoint/2010/main" val="285673661"/>
              </p:ext>
            </p:extLst>
          </p:nvPr>
        </p:nvGraphicFramePr>
        <p:xfrm>
          <a:off x="1388679" y="1793108"/>
          <a:ext cx="6366700" cy="2118480"/>
        </p:xfrm>
        <a:graphic>
          <a:graphicData uri="http://schemas.openxmlformats.org/drawingml/2006/table">
            <a:tbl>
              <a:tblPr firstRow="1" bandRow="1">
                <a:noFill/>
                <a:tableStyleId>{69B1D393-FE5E-4481-9060-DD3A6C84D121}</a:tableStyleId>
              </a:tblPr>
              <a:tblGrid>
                <a:gridCol w="1625550">
                  <a:extLst>
                    <a:ext uri="{9D8B030D-6E8A-4147-A177-3AD203B41FA5}">
                      <a16:colId xmlns:a16="http://schemas.microsoft.com/office/drawing/2014/main" val="20000"/>
                    </a:ext>
                  </a:extLst>
                </a:gridCol>
                <a:gridCol w="1386300">
                  <a:extLst>
                    <a:ext uri="{9D8B030D-6E8A-4147-A177-3AD203B41FA5}">
                      <a16:colId xmlns:a16="http://schemas.microsoft.com/office/drawing/2014/main" val="20001"/>
                    </a:ext>
                  </a:extLst>
                </a:gridCol>
                <a:gridCol w="1677425">
                  <a:extLst>
                    <a:ext uri="{9D8B030D-6E8A-4147-A177-3AD203B41FA5}">
                      <a16:colId xmlns:a16="http://schemas.microsoft.com/office/drawing/2014/main" val="20002"/>
                    </a:ext>
                  </a:extLst>
                </a:gridCol>
                <a:gridCol w="1677425">
                  <a:extLst>
                    <a:ext uri="{9D8B030D-6E8A-4147-A177-3AD203B41FA5}">
                      <a16:colId xmlns:a16="http://schemas.microsoft.com/office/drawing/2014/main" val="20003"/>
                    </a:ext>
                  </a:extLst>
                </a:gridCol>
              </a:tblGrid>
              <a:tr h="278150">
                <a:tc>
                  <a:txBody>
                    <a:bodyPr/>
                    <a:lstStyle/>
                    <a:p>
                      <a:pPr marL="0" marR="0" lvl="0" indent="0" algn="ctr" rtl="0">
                        <a:spcBef>
                          <a:spcPts val="0"/>
                        </a:spcBef>
                        <a:spcAft>
                          <a:spcPts val="0"/>
                        </a:spcAft>
                        <a:buNone/>
                      </a:pPr>
                      <a:r>
                        <a:rPr lang="en" sz="1400" u="none" strike="noStrike" cap="none"/>
                        <a:t>School</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400" u="none" strike="noStrike" cap="none" dirty="0"/>
                        <a:t>Student Enrollment as of October 1, 2022</a:t>
                      </a:r>
                      <a:endParaRPr sz="11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dirty="0"/>
                        <a:t>Projected Student Enrollment 2023-2024</a:t>
                      </a:r>
                      <a:endParaRPr sz="1400" u="none" strike="noStrike" cap="none"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dirty="0"/>
                        <a:t>Year to Year Difference</a:t>
                      </a:r>
                      <a:endParaRPr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8150">
                <a:tc>
                  <a:txBody>
                    <a:bodyPr/>
                    <a:lstStyle/>
                    <a:p>
                      <a:pPr marL="0" marR="0" lvl="0" indent="0" algn="l" rtl="0">
                        <a:spcBef>
                          <a:spcPts val="0"/>
                        </a:spcBef>
                        <a:spcAft>
                          <a:spcPts val="0"/>
                        </a:spcAft>
                        <a:buNone/>
                      </a:pPr>
                      <a:r>
                        <a:rPr lang="en" sz="1400" u="none" strike="noStrike" cap="none"/>
                        <a:t>Riverside Magnet</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400" u="none" strike="noStrike" cap="none" dirty="0"/>
                        <a:t>476</a:t>
                      </a:r>
                      <a:endParaRPr sz="11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dirty="0"/>
                        <a:t>480</a:t>
                      </a:r>
                      <a:endParaRPr sz="1400" u="none" strike="noStrike" cap="none"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dirty="0"/>
                        <a:t>+4</a:t>
                      </a:r>
                      <a:endParaRPr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78150">
                <a:tc>
                  <a:txBody>
                    <a:bodyPr/>
                    <a:lstStyle/>
                    <a:p>
                      <a:pPr marL="0" marR="0" lvl="0" indent="0" algn="l" rtl="0">
                        <a:lnSpc>
                          <a:spcPct val="100000"/>
                        </a:lnSpc>
                        <a:spcBef>
                          <a:spcPts val="0"/>
                        </a:spcBef>
                        <a:spcAft>
                          <a:spcPts val="0"/>
                        </a:spcAft>
                        <a:buClr>
                          <a:schemeClr val="dk1"/>
                        </a:buClr>
                        <a:buSzPts val="1400"/>
                        <a:buFont typeface="Calibri"/>
                        <a:buNone/>
                      </a:pPr>
                      <a:r>
                        <a:rPr lang="en" sz="1400" u="none" strike="noStrike" cap="none"/>
                        <a:t>CTRA Middle Level</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400" u="none" strike="noStrike" cap="none" dirty="0"/>
                        <a:t>193</a:t>
                      </a:r>
                      <a:endParaRPr sz="11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400" u="none" strike="noStrike" cap="none" dirty="0"/>
                        <a:t>231</a:t>
                      </a:r>
                      <a:endParaRPr sz="1400" u="none" strike="noStrike" cap="none"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dirty="0"/>
                        <a:t>+38</a:t>
                      </a:r>
                      <a:endParaRPr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78150">
                <a:tc>
                  <a:txBody>
                    <a:bodyPr/>
                    <a:lstStyle/>
                    <a:p>
                      <a:pPr marL="0" marR="0" lvl="0" indent="0" algn="l" rtl="0">
                        <a:spcBef>
                          <a:spcPts val="0"/>
                        </a:spcBef>
                        <a:spcAft>
                          <a:spcPts val="0"/>
                        </a:spcAft>
                        <a:buNone/>
                      </a:pPr>
                      <a:r>
                        <a:rPr lang="en" sz="1400" u="none" strike="noStrike" cap="none"/>
                        <a:t>CTRA High School</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400" dirty="0"/>
                        <a:t>471</a:t>
                      </a:r>
                      <a:endParaRPr sz="11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1400" dirty="0"/>
                        <a:t>508</a:t>
                      </a:r>
                      <a:endParaRPr sz="14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dirty="0"/>
                        <a:t>+37</a:t>
                      </a:r>
                      <a:endParaRPr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78150">
                <a:tc>
                  <a:txBody>
                    <a:bodyPr/>
                    <a:lstStyle/>
                    <a:p>
                      <a:pPr marL="0" marR="0" lvl="0" indent="0" algn="l" rtl="0">
                        <a:spcBef>
                          <a:spcPts val="0"/>
                        </a:spcBef>
                        <a:spcAft>
                          <a:spcPts val="0"/>
                        </a:spcAft>
                        <a:buNone/>
                      </a:pPr>
                      <a:r>
                        <a:rPr lang="en"/>
                        <a:t>ECAMP</a:t>
                      </a:r>
                      <a:endParaRPr sz="1400" u="none" strike="noStrike" cap="none"/>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dirty="0"/>
                        <a:t>12</a:t>
                      </a:r>
                      <a:endParaRPr sz="1400"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dirty="0"/>
                        <a:t>30</a:t>
                      </a:r>
                      <a:endParaRPr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dirty="0"/>
                        <a:t>+18</a:t>
                      </a:r>
                      <a:endParaRPr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78150">
                <a:tc>
                  <a:txBody>
                    <a:bodyPr/>
                    <a:lstStyle/>
                    <a:p>
                      <a:pPr marL="0" marR="0" lvl="0" indent="0" algn="l" rtl="0">
                        <a:spcBef>
                          <a:spcPts val="0"/>
                        </a:spcBef>
                        <a:spcAft>
                          <a:spcPts val="0"/>
                        </a:spcAft>
                        <a:buNone/>
                      </a:pPr>
                      <a:r>
                        <a:rPr lang="en" b="1"/>
                        <a:t>Total Enrollment</a:t>
                      </a:r>
                      <a:endParaRPr b="1"/>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b="1" dirty="0"/>
                        <a:t>1,152</a:t>
                      </a:r>
                      <a:endParaRPr sz="1400" b="1"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b="1" dirty="0"/>
                        <a:t>1,249</a:t>
                      </a:r>
                      <a:endParaRPr b="1"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b="1" dirty="0"/>
                        <a:t>+97</a:t>
                      </a:r>
                      <a:endParaRPr b="1" dirty="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5" name="Google Shape;165;p2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
        <p:nvSpPr>
          <p:cNvPr id="2" name="Footer Placeholder 1">
            <a:extLst>
              <a:ext uri="{FF2B5EF4-FFF2-40B4-BE49-F238E27FC236}">
                <a16:creationId xmlns:a16="http://schemas.microsoft.com/office/drawing/2014/main" id="{56CB27F9-CB9F-1869-6192-8AAE8359FDCF}"/>
              </a:ext>
            </a:extLst>
          </p:cNvPr>
          <p:cNvSpPr>
            <a:spLocks noGrp="1"/>
          </p:cNvSpPr>
          <p:nvPr>
            <p:ph type="ftr" idx="11"/>
          </p:nvPr>
        </p:nvSpPr>
        <p:spPr/>
        <p:txBody>
          <a:bodyPr/>
          <a:lstStyle/>
          <a:p>
            <a:r>
              <a:rPr lang="en-US"/>
              <a:t>4/20/2023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aphicFrame>
        <p:nvGraphicFramePr>
          <p:cNvPr id="170" name="Google Shape;170;p30"/>
          <p:cNvGraphicFramePr/>
          <p:nvPr>
            <p:extLst>
              <p:ext uri="{D42A27DB-BD31-4B8C-83A1-F6EECF244321}">
                <p14:modId xmlns:p14="http://schemas.microsoft.com/office/powerpoint/2010/main" val="825446935"/>
              </p:ext>
            </p:extLst>
          </p:nvPr>
        </p:nvGraphicFramePr>
        <p:xfrm>
          <a:off x="448525" y="1429325"/>
          <a:ext cx="3810000" cy="657606"/>
        </p:xfrm>
        <a:graphic>
          <a:graphicData uri="http://schemas.openxmlformats.org/drawingml/2006/table">
            <a:tbl>
              <a:tblPr>
                <a:noFill/>
                <a:tableStyleId>{4A6B35CD-FE8A-4951-8BD3-52EF3F13DA55}</a:tableStyleId>
              </a:tblPr>
              <a:tblGrid>
                <a:gridCol w="942975">
                  <a:extLst>
                    <a:ext uri="{9D8B030D-6E8A-4147-A177-3AD203B41FA5}">
                      <a16:colId xmlns:a16="http://schemas.microsoft.com/office/drawing/2014/main" val="20000"/>
                    </a:ext>
                  </a:extLst>
                </a:gridCol>
                <a:gridCol w="962025">
                  <a:extLst>
                    <a:ext uri="{9D8B030D-6E8A-4147-A177-3AD203B41FA5}">
                      <a16:colId xmlns:a16="http://schemas.microsoft.com/office/drawing/2014/main" val="20001"/>
                    </a:ext>
                  </a:extLst>
                </a:gridCol>
                <a:gridCol w="942975">
                  <a:extLst>
                    <a:ext uri="{9D8B030D-6E8A-4147-A177-3AD203B41FA5}">
                      <a16:colId xmlns:a16="http://schemas.microsoft.com/office/drawing/2014/main" val="20002"/>
                    </a:ext>
                  </a:extLst>
                </a:gridCol>
                <a:gridCol w="962025">
                  <a:extLst>
                    <a:ext uri="{9D8B030D-6E8A-4147-A177-3AD203B41FA5}">
                      <a16:colId xmlns:a16="http://schemas.microsoft.com/office/drawing/2014/main" val="20003"/>
                    </a:ext>
                  </a:extLst>
                </a:gridCol>
              </a:tblGrid>
              <a:tr h="200025">
                <a:tc gridSpan="4">
                  <a:txBody>
                    <a:bodyPr/>
                    <a:lstStyle/>
                    <a:p>
                      <a:pPr marL="0" lvl="0" indent="0" algn="ctr" rtl="0">
                        <a:lnSpc>
                          <a:spcPct val="115000"/>
                        </a:lnSpc>
                        <a:spcBef>
                          <a:spcPts val="0"/>
                        </a:spcBef>
                        <a:spcAft>
                          <a:spcPts val="0"/>
                        </a:spcAft>
                        <a:buNone/>
                      </a:pPr>
                      <a:r>
                        <a:rPr lang="en" sz="1000" b="1" dirty="0">
                          <a:latin typeface="Calibri"/>
                          <a:ea typeface="Calibri"/>
                          <a:cs typeface="Calibri"/>
                          <a:sym typeface="Calibri"/>
                        </a:rPr>
                        <a:t>Socioeconomic Status of 2022-2023 Incoming Class</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Tier A %</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Tier B %</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Tier C %</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RMS</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38.3%</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26.3%</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35.3%</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bl>
          </a:graphicData>
        </a:graphic>
      </p:graphicFrame>
      <p:graphicFrame>
        <p:nvGraphicFramePr>
          <p:cNvPr id="171" name="Google Shape;171;p30"/>
          <p:cNvGraphicFramePr/>
          <p:nvPr>
            <p:extLst>
              <p:ext uri="{D42A27DB-BD31-4B8C-83A1-F6EECF244321}">
                <p14:modId xmlns:p14="http://schemas.microsoft.com/office/powerpoint/2010/main" val="2084399035"/>
              </p:ext>
            </p:extLst>
          </p:nvPr>
        </p:nvGraphicFramePr>
        <p:xfrm>
          <a:off x="448525" y="2305100"/>
          <a:ext cx="8377175" cy="2574698"/>
        </p:xfrm>
        <a:graphic>
          <a:graphicData uri="http://schemas.openxmlformats.org/drawingml/2006/table">
            <a:tbl>
              <a:tblPr>
                <a:noFill/>
                <a:tableStyleId>{4A6B35CD-FE8A-4951-8BD3-52EF3F13DA55}</a:tableStyleId>
              </a:tblPr>
              <a:tblGrid>
                <a:gridCol w="1034100">
                  <a:extLst>
                    <a:ext uri="{9D8B030D-6E8A-4147-A177-3AD203B41FA5}">
                      <a16:colId xmlns:a16="http://schemas.microsoft.com/office/drawing/2014/main" val="20000"/>
                    </a:ext>
                  </a:extLst>
                </a:gridCol>
                <a:gridCol w="1054975">
                  <a:extLst>
                    <a:ext uri="{9D8B030D-6E8A-4147-A177-3AD203B41FA5}">
                      <a16:colId xmlns:a16="http://schemas.microsoft.com/office/drawing/2014/main" val="20001"/>
                    </a:ext>
                  </a:extLst>
                </a:gridCol>
                <a:gridCol w="1034100">
                  <a:extLst>
                    <a:ext uri="{9D8B030D-6E8A-4147-A177-3AD203B41FA5}">
                      <a16:colId xmlns:a16="http://schemas.microsoft.com/office/drawing/2014/main" val="20002"/>
                    </a:ext>
                  </a:extLst>
                </a:gridCol>
                <a:gridCol w="1054975">
                  <a:extLst>
                    <a:ext uri="{9D8B030D-6E8A-4147-A177-3AD203B41FA5}">
                      <a16:colId xmlns:a16="http://schemas.microsoft.com/office/drawing/2014/main" val="20003"/>
                    </a:ext>
                  </a:extLst>
                </a:gridCol>
                <a:gridCol w="1054975">
                  <a:extLst>
                    <a:ext uri="{9D8B030D-6E8A-4147-A177-3AD203B41FA5}">
                      <a16:colId xmlns:a16="http://schemas.microsoft.com/office/drawing/2014/main" val="20004"/>
                    </a:ext>
                  </a:extLst>
                </a:gridCol>
                <a:gridCol w="1034100">
                  <a:extLst>
                    <a:ext uri="{9D8B030D-6E8A-4147-A177-3AD203B41FA5}">
                      <a16:colId xmlns:a16="http://schemas.microsoft.com/office/drawing/2014/main" val="20005"/>
                    </a:ext>
                  </a:extLst>
                </a:gridCol>
                <a:gridCol w="1054975">
                  <a:extLst>
                    <a:ext uri="{9D8B030D-6E8A-4147-A177-3AD203B41FA5}">
                      <a16:colId xmlns:a16="http://schemas.microsoft.com/office/drawing/2014/main" val="20006"/>
                    </a:ext>
                  </a:extLst>
                </a:gridCol>
                <a:gridCol w="1054975">
                  <a:extLst>
                    <a:ext uri="{9D8B030D-6E8A-4147-A177-3AD203B41FA5}">
                      <a16:colId xmlns:a16="http://schemas.microsoft.com/office/drawing/2014/main" val="20007"/>
                    </a:ext>
                  </a:extLst>
                </a:gridCol>
              </a:tblGrid>
              <a:tr h="196850">
                <a:tc gridSpan="8">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Riverside Magnet School - Reduced Isolation</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7900">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Grade</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Hartford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Suburban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RI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Hartford RI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Suburban RI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 RI Total School</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1"/>
                  </a:ext>
                </a:extLst>
              </a:tr>
              <a:tr h="2362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PreK3</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38</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11</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27</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12</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latin typeface="Calibri" panose="020F0502020204030204" pitchFamily="34" charset="0"/>
                          <a:cs typeface="Calibri" panose="020F0502020204030204" pitchFamily="34" charset="0"/>
                        </a:rPr>
                        <a:t>0</a:t>
                      </a:r>
                      <a:endParaRPr sz="1000" dirty="0">
                        <a:latin typeface="Calibri" panose="020F0502020204030204" pitchFamily="34" charset="0"/>
                        <a:cs typeface="Calibri" panose="020F0502020204030204" pitchFamily="34" charset="0"/>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12</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31.6%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2"/>
                  </a:ext>
                </a:extLst>
              </a:tr>
              <a:tr h="2362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PreK4</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51</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12</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39</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11</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latin typeface="Calibri" panose="020F0502020204030204" pitchFamily="34" charset="0"/>
                          <a:cs typeface="Calibri" panose="020F0502020204030204" pitchFamily="34" charset="0"/>
                        </a:rPr>
                        <a:t>0</a:t>
                      </a:r>
                      <a:endParaRPr sz="1000" dirty="0">
                        <a:latin typeface="Calibri" panose="020F0502020204030204" pitchFamily="34" charset="0"/>
                        <a:cs typeface="Calibri" panose="020F0502020204030204" pitchFamily="34" charset="0"/>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11</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21.6%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3"/>
                  </a:ext>
                </a:extLst>
              </a:tr>
              <a:tr h="1968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K</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66</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22</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44</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10</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panose="020F0502020204030204" pitchFamily="34" charset="0"/>
                          <a:ea typeface="Calibri"/>
                          <a:cs typeface="Calibri" panose="020F0502020204030204" pitchFamily="34" charset="0"/>
                          <a:sym typeface="Calibri"/>
                        </a:rPr>
                        <a:t>0</a:t>
                      </a:r>
                      <a:endParaRPr sz="1000" dirty="0">
                        <a:latin typeface="Calibri" panose="020F0502020204030204" pitchFamily="34" charset="0"/>
                        <a:ea typeface="Calibri"/>
                        <a:cs typeface="Calibri" panose="020F0502020204030204" pitchFamily="34" charset="0"/>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10</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15.2%</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4"/>
                  </a:ext>
                </a:extLst>
              </a:tr>
              <a:tr h="2362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1</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63</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20</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44</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10</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latin typeface="Calibri" panose="020F0502020204030204" pitchFamily="34" charset="0"/>
                          <a:cs typeface="Calibri" panose="020F0502020204030204" pitchFamily="34" charset="0"/>
                        </a:rPr>
                        <a:t>1</a:t>
                      </a:r>
                      <a:endParaRPr sz="1000" dirty="0">
                        <a:latin typeface="Calibri" panose="020F0502020204030204" pitchFamily="34" charset="0"/>
                        <a:cs typeface="Calibri" panose="020F0502020204030204" pitchFamily="34" charset="0"/>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9</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15.9%</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5"/>
                  </a:ext>
                </a:extLst>
              </a:tr>
              <a:tr h="1968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2</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63</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23</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39</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14</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panose="020F0502020204030204" pitchFamily="34" charset="0"/>
                          <a:ea typeface="Calibri"/>
                          <a:cs typeface="Calibri" panose="020F0502020204030204" pitchFamily="34" charset="0"/>
                          <a:sym typeface="Calibri"/>
                        </a:rPr>
                        <a:t>0</a:t>
                      </a:r>
                      <a:endParaRPr sz="1000" dirty="0">
                        <a:latin typeface="Calibri" panose="020F0502020204030204" pitchFamily="34" charset="0"/>
                        <a:ea typeface="Calibri"/>
                        <a:cs typeface="Calibri" panose="020F0502020204030204" pitchFamily="34" charset="0"/>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14</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22.2%</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6"/>
                  </a:ext>
                </a:extLst>
              </a:tr>
              <a:tr h="2362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3</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61</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21</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40</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9</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latin typeface="Calibri" panose="020F0502020204030204" pitchFamily="34" charset="0"/>
                          <a:cs typeface="Calibri" panose="020F0502020204030204" pitchFamily="34" charset="0"/>
                        </a:rPr>
                        <a:t>1</a:t>
                      </a:r>
                      <a:endParaRPr sz="1000" dirty="0">
                        <a:latin typeface="Calibri" panose="020F0502020204030204" pitchFamily="34" charset="0"/>
                        <a:cs typeface="Calibri" panose="020F0502020204030204" pitchFamily="34" charset="0"/>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8</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14.8%</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7"/>
                  </a:ext>
                </a:extLst>
              </a:tr>
              <a:tr h="1968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4</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63</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29</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34</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8</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panose="020F0502020204030204" pitchFamily="34" charset="0"/>
                          <a:ea typeface="Calibri"/>
                          <a:cs typeface="Calibri" panose="020F0502020204030204" pitchFamily="34" charset="0"/>
                          <a:sym typeface="Calibri"/>
                        </a:rPr>
                        <a:t>0</a:t>
                      </a:r>
                      <a:endParaRPr sz="1000" dirty="0">
                        <a:latin typeface="Calibri" panose="020F0502020204030204" pitchFamily="34" charset="0"/>
                        <a:ea typeface="Calibri"/>
                        <a:cs typeface="Calibri" panose="020F0502020204030204" pitchFamily="34" charset="0"/>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8</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12.7%</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8"/>
                  </a:ext>
                </a:extLst>
              </a:tr>
              <a:tr h="2362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5</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71</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23</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48</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13</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000" dirty="0">
                          <a:latin typeface="Calibri" panose="020F0502020204030204" pitchFamily="34" charset="0"/>
                          <a:cs typeface="Calibri" panose="020F0502020204030204" pitchFamily="34" charset="0"/>
                        </a:rPr>
                        <a:t>1</a:t>
                      </a:r>
                      <a:endParaRPr sz="1000" dirty="0">
                        <a:latin typeface="Calibri" panose="020F0502020204030204" pitchFamily="34" charset="0"/>
                        <a:cs typeface="Calibri" panose="020F0502020204030204" pitchFamily="34" charset="0"/>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12</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18.3%</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9"/>
                  </a:ext>
                </a:extLst>
              </a:tr>
              <a:tr h="1968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Total</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b="1" dirty="0">
                          <a:latin typeface="Calibri"/>
                          <a:ea typeface="Calibri"/>
                          <a:cs typeface="Calibri"/>
                          <a:sym typeface="Calibri"/>
                        </a:rPr>
                        <a:t>476</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161</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315</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87</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US" sz="1000" b="1" dirty="0">
                          <a:latin typeface="Calibri" panose="020F0502020204030204" pitchFamily="34" charset="0"/>
                          <a:ea typeface="Calibri"/>
                          <a:cs typeface="Calibri" panose="020F0502020204030204" pitchFamily="34" charset="0"/>
                          <a:sym typeface="Calibri"/>
                        </a:rPr>
                        <a:t>3</a:t>
                      </a:r>
                      <a:endParaRPr sz="1000" b="1" dirty="0">
                        <a:latin typeface="Calibri" panose="020F0502020204030204" pitchFamily="34" charset="0"/>
                        <a:ea typeface="Calibri"/>
                        <a:cs typeface="Calibri" panose="020F0502020204030204" pitchFamily="34" charset="0"/>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84</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18.3%</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10"/>
                  </a:ext>
                </a:extLst>
              </a:tr>
            </a:tbl>
          </a:graphicData>
        </a:graphic>
      </p:graphicFrame>
      <p:pic>
        <p:nvPicPr>
          <p:cNvPr id="172" name="Google Shape;172;p30"/>
          <p:cNvPicPr preferRelativeResize="0"/>
          <p:nvPr/>
        </p:nvPicPr>
        <p:blipFill>
          <a:blip r:embed="rId3">
            <a:alphaModFix/>
          </a:blip>
          <a:stretch>
            <a:fillRect/>
          </a:stretch>
        </p:blipFill>
        <p:spPr>
          <a:xfrm>
            <a:off x="448525" y="130125"/>
            <a:ext cx="3551750" cy="1043050"/>
          </a:xfrm>
          <a:prstGeom prst="rect">
            <a:avLst/>
          </a:prstGeom>
          <a:noFill/>
          <a:ln>
            <a:noFill/>
          </a:ln>
        </p:spPr>
      </p:pic>
      <p:graphicFrame>
        <p:nvGraphicFramePr>
          <p:cNvPr id="173" name="Google Shape;173;p30"/>
          <p:cNvGraphicFramePr/>
          <p:nvPr>
            <p:extLst>
              <p:ext uri="{D42A27DB-BD31-4B8C-83A1-F6EECF244321}">
                <p14:modId xmlns:p14="http://schemas.microsoft.com/office/powerpoint/2010/main" val="1205543531"/>
              </p:ext>
            </p:extLst>
          </p:nvPr>
        </p:nvGraphicFramePr>
        <p:xfrm>
          <a:off x="5644275" y="130125"/>
          <a:ext cx="3181350" cy="2006346"/>
        </p:xfrm>
        <a:graphic>
          <a:graphicData uri="http://schemas.openxmlformats.org/drawingml/2006/table">
            <a:tbl>
              <a:tblPr>
                <a:noFill/>
                <a:tableStyleId>{4A6B35CD-FE8A-4951-8BD3-52EF3F13DA55}</a:tableStyleId>
              </a:tblPr>
              <a:tblGrid>
                <a:gridCol w="2219325">
                  <a:extLst>
                    <a:ext uri="{9D8B030D-6E8A-4147-A177-3AD203B41FA5}">
                      <a16:colId xmlns:a16="http://schemas.microsoft.com/office/drawing/2014/main" val="20000"/>
                    </a:ext>
                  </a:extLst>
                </a:gridCol>
                <a:gridCol w="962025">
                  <a:extLst>
                    <a:ext uri="{9D8B030D-6E8A-4147-A177-3AD203B41FA5}">
                      <a16:colId xmlns:a16="http://schemas.microsoft.com/office/drawing/2014/main" val="20001"/>
                    </a:ext>
                  </a:extLst>
                </a:gridCol>
              </a:tblGrid>
              <a:tr h="200025">
                <a:tc gridSpan="2">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Demographics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RMS %</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American Indian or Alaska Native</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0.2%</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Asian</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2.5%</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Black or African American</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28.6%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White</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13.9%</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Hispanic/ Latino of any race</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48.5%</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6"/>
                  </a:ext>
                </a:extLst>
              </a:tr>
              <a:tr h="333375">
                <a:tc>
                  <a:txBody>
                    <a:bodyPr/>
                    <a:lstStyle/>
                    <a:p>
                      <a:pPr marL="0" lvl="0" indent="0" algn="l" rtl="0">
                        <a:lnSpc>
                          <a:spcPct val="115000"/>
                        </a:lnSpc>
                        <a:spcBef>
                          <a:spcPts val="0"/>
                        </a:spcBef>
                        <a:spcAft>
                          <a:spcPts val="0"/>
                        </a:spcAft>
                        <a:buNone/>
                      </a:pPr>
                      <a:r>
                        <a:rPr lang="en" sz="1000" b="1" dirty="0">
                          <a:latin typeface="Calibri"/>
                          <a:ea typeface="Calibri"/>
                          <a:cs typeface="Calibri"/>
                          <a:sym typeface="Calibri"/>
                        </a:rPr>
                        <a:t>Native Hawaiian or Other Pacific Islander</a:t>
                      </a:r>
                      <a:endParaRPr sz="1000" b="1" dirty="0">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0.6%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Two or More Races</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5.7%</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8"/>
                  </a:ext>
                </a:extLst>
              </a:tr>
            </a:tbl>
          </a:graphicData>
        </a:graphic>
      </p:graphicFrame>
      <p:sp>
        <p:nvSpPr>
          <p:cNvPr id="174" name="Google Shape;17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175" name="Google Shape;175;p30"/>
          <p:cNvSpPr txBox="1"/>
          <p:nvPr/>
        </p:nvSpPr>
        <p:spPr>
          <a:xfrm>
            <a:off x="448525" y="1143425"/>
            <a:ext cx="381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dirty="0">
                <a:latin typeface="Calibri"/>
                <a:ea typeface="Calibri"/>
                <a:cs typeface="Calibri"/>
                <a:sym typeface="Calibri"/>
              </a:rPr>
              <a:t>October 1, 2022 Student Reporting</a:t>
            </a:r>
            <a:endParaRPr sz="1100" b="1"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graphicFrame>
        <p:nvGraphicFramePr>
          <p:cNvPr id="181" name="Google Shape;181;p31"/>
          <p:cNvGraphicFramePr/>
          <p:nvPr>
            <p:extLst>
              <p:ext uri="{D42A27DB-BD31-4B8C-83A1-F6EECF244321}">
                <p14:modId xmlns:p14="http://schemas.microsoft.com/office/powerpoint/2010/main" val="251323524"/>
              </p:ext>
            </p:extLst>
          </p:nvPr>
        </p:nvGraphicFramePr>
        <p:xfrm>
          <a:off x="608563" y="1542525"/>
          <a:ext cx="3041200" cy="728550"/>
        </p:xfrm>
        <a:graphic>
          <a:graphicData uri="http://schemas.openxmlformats.org/drawingml/2006/table">
            <a:tbl>
              <a:tblPr>
                <a:noFill/>
                <a:tableStyleId>{4A6B35CD-FE8A-4951-8BD3-52EF3F13DA55}</a:tableStyleId>
              </a:tblPr>
              <a:tblGrid>
                <a:gridCol w="1006950">
                  <a:extLst>
                    <a:ext uri="{9D8B030D-6E8A-4147-A177-3AD203B41FA5}">
                      <a16:colId xmlns:a16="http://schemas.microsoft.com/office/drawing/2014/main" val="20000"/>
                    </a:ext>
                  </a:extLst>
                </a:gridCol>
                <a:gridCol w="1027300">
                  <a:extLst>
                    <a:ext uri="{9D8B030D-6E8A-4147-A177-3AD203B41FA5}">
                      <a16:colId xmlns:a16="http://schemas.microsoft.com/office/drawing/2014/main" val="20001"/>
                    </a:ext>
                  </a:extLst>
                </a:gridCol>
                <a:gridCol w="1006950">
                  <a:extLst>
                    <a:ext uri="{9D8B030D-6E8A-4147-A177-3AD203B41FA5}">
                      <a16:colId xmlns:a16="http://schemas.microsoft.com/office/drawing/2014/main" val="20002"/>
                    </a:ext>
                  </a:extLst>
                </a:gridCol>
              </a:tblGrid>
              <a:tr h="47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Total District Population</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dirty="0">
                          <a:latin typeface="Calibri"/>
                          <a:ea typeface="Calibri"/>
                          <a:cs typeface="Calibri"/>
                          <a:sym typeface="Calibri"/>
                        </a:rPr>
                        <a:t>1,152</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85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RMS</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476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41%</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1"/>
                  </a:ext>
                </a:extLst>
              </a:tr>
            </a:tbl>
          </a:graphicData>
        </a:graphic>
      </p:graphicFrame>
      <p:graphicFrame>
        <p:nvGraphicFramePr>
          <p:cNvPr id="182" name="Google Shape;182;p31"/>
          <p:cNvGraphicFramePr/>
          <p:nvPr>
            <p:extLst>
              <p:ext uri="{D42A27DB-BD31-4B8C-83A1-F6EECF244321}">
                <p14:modId xmlns:p14="http://schemas.microsoft.com/office/powerpoint/2010/main" val="2654774550"/>
              </p:ext>
            </p:extLst>
          </p:nvPr>
        </p:nvGraphicFramePr>
        <p:xfrm>
          <a:off x="593700" y="2482663"/>
          <a:ext cx="3070925" cy="728550"/>
        </p:xfrm>
        <a:graphic>
          <a:graphicData uri="http://schemas.openxmlformats.org/drawingml/2006/table">
            <a:tbl>
              <a:tblPr>
                <a:noFill/>
                <a:tableStyleId>{4A6B35CD-FE8A-4951-8BD3-52EF3F13DA55}</a:tableStyleId>
              </a:tblPr>
              <a:tblGrid>
                <a:gridCol w="1016800">
                  <a:extLst>
                    <a:ext uri="{9D8B030D-6E8A-4147-A177-3AD203B41FA5}">
                      <a16:colId xmlns:a16="http://schemas.microsoft.com/office/drawing/2014/main" val="20000"/>
                    </a:ext>
                  </a:extLst>
                </a:gridCol>
                <a:gridCol w="1037325">
                  <a:extLst>
                    <a:ext uri="{9D8B030D-6E8A-4147-A177-3AD203B41FA5}">
                      <a16:colId xmlns:a16="http://schemas.microsoft.com/office/drawing/2014/main" val="20001"/>
                    </a:ext>
                  </a:extLst>
                </a:gridCol>
                <a:gridCol w="1016800">
                  <a:extLst>
                    <a:ext uri="{9D8B030D-6E8A-4147-A177-3AD203B41FA5}">
                      <a16:colId xmlns:a16="http://schemas.microsoft.com/office/drawing/2014/main" val="20002"/>
                    </a:ext>
                  </a:extLst>
                </a:gridCol>
              </a:tblGrid>
              <a:tr h="47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English Language</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85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RMS</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72</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15%</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1"/>
                  </a:ext>
                </a:extLst>
              </a:tr>
            </a:tbl>
          </a:graphicData>
        </a:graphic>
      </p:graphicFrame>
      <p:graphicFrame>
        <p:nvGraphicFramePr>
          <p:cNvPr id="183" name="Google Shape;183;p31"/>
          <p:cNvGraphicFramePr/>
          <p:nvPr>
            <p:extLst>
              <p:ext uri="{D42A27DB-BD31-4B8C-83A1-F6EECF244321}">
                <p14:modId xmlns:p14="http://schemas.microsoft.com/office/powerpoint/2010/main" val="3131814375"/>
              </p:ext>
            </p:extLst>
          </p:nvPr>
        </p:nvGraphicFramePr>
        <p:xfrm>
          <a:off x="593700" y="3422825"/>
          <a:ext cx="3070925" cy="728550"/>
        </p:xfrm>
        <a:graphic>
          <a:graphicData uri="http://schemas.openxmlformats.org/drawingml/2006/table">
            <a:tbl>
              <a:tblPr>
                <a:noFill/>
                <a:tableStyleId>{4A6B35CD-FE8A-4951-8BD3-52EF3F13DA55}</a:tableStyleId>
              </a:tblPr>
              <a:tblGrid>
                <a:gridCol w="1016800">
                  <a:extLst>
                    <a:ext uri="{9D8B030D-6E8A-4147-A177-3AD203B41FA5}">
                      <a16:colId xmlns:a16="http://schemas.microsoft.com/office/drawing/2014/main" val="20000"/>
                    </a:ext>
                  </a:extLst>
                </a:gridCol>
                <a:gridCol w="1037350">
                  <a:extLst>
                    <a:ext uri="{9D8B030D-6E8A-4147-A177-3AD203B41FA5}">
                      <a16:colId xmlns:a16="http://schemas.microsoft.com/office/drawing/2014/main" val="20001"/>
                    </a:ext>
                  </a:extLst>
                </a:gridCol>
                <a:gridCol w="1016775">
                  <a:extLst>
                    <a:ext uri="{9D8B030D-6E8A-4147-A177-3AD203B41FA5}">
                      <a16:colId xmlns:a16="http://schemas.microsoft.com/office/drawing/2014/main" val="20002"/>
                    </a:ext>
                  </a:extLst>
                </a:gridCol>
              </a:tblGrid>
              <a:tr h="3974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Free Lunch</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3115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RMS</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266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56%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1"/>
                  </a:ext>
                </a:extLst>
              </a:tr>
            </a:tbl>
          </a:graphicData>
        </a:graphic>
      </p:graphicFrame>
      <p:graphicFrame>
        <p:nvGraphicFramePr>
          <p:cNvPr id="184" name="Google Shape;184;p31"/>
          <p:cNvGraphicFramePr/>
          <p:nvPr>
            <p:extLst>
              <p:ext uri="{D42A27DB-BD31-4B8C-83A1-F6EECF244321}">
                <p14:modId xmlns:p14="http://schemas.microsoft.com/office/powerpoint/2010/main" val="3265638364"/>
              </p:ext>
            </p:extLst>
          </p:nvPr>
        </p:nvGraphicFramePr>
        <p:xfrm>
          <a:off x="4702125" y="2482675"/>
          <a:ext cx="3159975" cy="728550"/>
        </p:xfrm>
        <a:graphic>
          <a:graphicData uri="http://schemas.openxmlformats.org/drawingml/2006/table">
            <a:tbl>
              <a:tblPr>
                <a:noFill/>
                <a:tableStyleId>{4A6B35CD-FE8A-4951-8BD3-52EF3F13DA55}</a:tableStyleId>
              </a:tblPr>
              <a:tblGrid>
                <a:gridCol w="1046275">
                  <a:extLst>
                    <a:ext uri="{9D8B030D-6E8A-4147-A177-3AD203B41FA5}">
                      <a16:colId xmlns:a16="http://schemas.microsoft.com/office/drawing/2014/main" val="20000"/>
                    </a:ext>
                  </a:extLst>
                </a:gridCol>
                <a:gridCol w="1067425">
                  <a:extLst>
                    <a:ext uri="{9D8B030D-6E8A-4147-A177-3AD203B41FA5}">
                      <a16:colId xmlns:a16="http://schemas.microsoft.com/office/drawing/2014/main" val="20001"/>
                    </a:ext>
                  </a:extLst>
                </a:gridCol>
                <a:gridCol w="1046275">
                  <a:extLst>
                    <a:ext uri="{9D8B030D-6E8A-4147-A177-3AD203B41FA5}">
                      <a16:colId xmlns:a16="http://schemas.microsoft.com/office/drawing/2014/main" val="20002"/>
                    </a:ext>
                  </a:extLst>
                </a:gridCol>
              </a:tblGrid>
              <a:tr h="397400">
                <a:tc>
                  <a:txBody>
                    <a:bodyPr/>
                    <a:lstStyle/>
                    <a:p>
                      <a:pPr marL="0" lvl="0" indent="0" algn="l" rtl="0">
                        <a:lnSpc>
                          <a:spcPct val="115000"/>
                        </a:lnSpc>
                        <a:spcBef>
                          <a:spcPts val="0"/>
                        </a:spcBef>
                        <a:spcAft>
                          <a:spcPts val="0"/>
                        </a:spcAft>
                        <a:buNone/>
                      </a:pPr>
                      <a:r>
                        <a:rPr lang="en" sz="1000" b="1" dirty="0">
                          <a:latin typeface="Calibri"/>
                          <a:ea typeface="Calibri"/>
                          <a:cs typeface="Calibri"/>
                          <a:sym typeface="Calibri"/>
                        </a:rPr>
                        <a:t>Spec</a:t>
                      </a:r>
                      <a:r>
                        <a:rPr lang="en-US" sz="1000" b="1" dirty="0" err="1">
                          <a:latin typeface="Calibri"/>
                          <a:ea typeface="Calibri"/>
                          <a:cs typeface="Calibri"/>
                          <a:sym typeface="Calibri"/>
                        </a:rPr>
                        <a:t>ial</a:t>
                      </a:r>
                      <a:r>
                        <a:rPr lang="en-US" sz="1000" b="1" dirty="0">
                          <a:latin typeface="Calibri"/>
                          <a:ea typeface="Calibri"/>
                          <a:cs typeface="Calibri"/>
                          <a:sym typeface="Calibri"/>
                        </a:rPr>
                        <a:t> Ed</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3115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RMS</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75</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16%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1"/>
                  </a:ext>
                </a:extLst>
              </a:tr>
            </a:tbl>
          </a:graphicData>
        </a:graphic>
      </p:graphicFrame>
      <p:graphicFrame>
        <p:nvGraphicFramePr>
          <p:cNvPr id="185" name="Google Shape;185;p31"/>
          <p:cNvGraphicFramePr/>
          <p:nvPr>
            <p:extLst>
              <p:ext uri="{D42A27DB-BD31-4B8C-83A1-F6EECF244321}">
                <p14:modId xmlns:p14="http://schemas.microsoft.com/office/powerpoint/2010/main" val="3669299177"/>
              </p:ext>
            </p:extLst>
          </p:nvPr>
        </p:nvGraphicFramePr>
        <p:xfrm>
          <a:off x="4702125" y="3422825"/>
          <a:ext cx="3159975" cy="728550"/>
        </p:xfrm>
        <a:graphic>
          <a:graphicData uri="http://schemas.openxmlformats.org/drawingml/2006/table">
            <a:tbl>
              <a:tblPr>
                <a:noFill/>
                <a:tableStyleId>{4A6B35CD-FE8A-4951-8BD3-52EF3F13DA55}</a:tableStyleId>
              </a:tblPr>
              <a:tblGrid>
                <a:gridCol w="1046275">
                  <a:extLst>
                    <a:ext uri="{9D8B030D-6E8A-4147-A177-3AD203B41FA5}">
                      <a16:colId xmlns:a16="http://schemas.microsoft.com/office/drawing/2014/main" val="20000"/>
                    </a:ext>
                  </a:extLst>
                </a:gridCol>
                <a:gridCol w="1067425">
                  <a:extLst>
                    <a:ext uri="{9D8B030D-6E8A-4147-A177-3AD203B41FA5}">
                      <a16:colId xmlns:a16="http://schemas.microsoft.com/office/drawing/2014/main" val="20001"/>
                    </a:ext>
                  </a:extLst>
                </a:gridCol>
                <a:gridCol w="1046275">
                  <a:extLst>
                    <a:ext uri="{9D8B030D-6E8A-4147-A177-3AD203B41FA5}">
                      <a16:colId xmlns:a16="http://schemas.microsoft.com/office/drawing/2014/main" val="20002"/>
                    </a:ext>
                  </a:extLst>
                </a:gridCol>
              </a:tblGrid>
              <a:tr h="3974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Reduced Lunch</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31150">
                <a:tc>
                  <a:txBody>
                    <a:bodyPr/>
                    <a:lstStyle/>
                    <a:p>
                      <a:pPr marL="0" lvl="0" indent="0" algn="l" rtl="0">
                        <a:lnSpc>
                          <a:spcPct val="115000"/>
                        </a:lnSpc>
                        <a:spcBef>
                          <a:spcPts val="0"/>
                        </a:spcBef>
                        <a:spcAft>
                          <a:spcPts val="0"/>
                        </a:spcAft>
                        <a:buNone/>
                      </a:pPr>
                      <a:r>
                        <a:rPr lang="en" sz="1000" dirty="0">
                          <a:latin typeface="Calibri"/>
                          <a:ea typeface="Calibri"/>
                          <a:cs typeface="Calibri"/>
                          <a:sym typeface="Calibri"/>
                        </a:rPr>
                        <a:t>RMS</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64</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13%</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1"/>
                  </a:ext>
                </a:extLst>
              </a:tr>
            </a:tbl>
          </a:graphicData>
        </a:graphic>
      </p:graphicFrame>
      <p:graphicFrame>
        <p:nvGraphicFramePr>
          <p:cNvPr id="186" name="Google Shape;186;p31"/>
          <p:cNvGraphicFramePr/>
          <p:nvPr>
            <p:extLst>
              <p:ext uri="{D42A27DB-BD31-4B8C-83A1-F6EECF244321}">
                <p14:modId xmlns:p14="http://schemas.microsoft.com/office/powerpoint/2010/main" val="131601820"/>
              </p:ext>
            </p:extLst>
          </p:nvPr>
        </p:nvGraphicFramePr>
        <p:xfrm>
          <a:off x="4702125" y="1572125"/>
          <a:ext cx="3159975" cy="698950"/>
        </p:xfrm>
        <a:graphic>
          <a:graphicData uri="http://schemas.openxmlformats.org/drawingml/2006/table">
            <a:tbl>
              <a:tblPr>
                <a:noFill/>
                <a:tableStyleId>{4A6B35CD-FE8A-4951-8BD3-52EF3F13DA55}</a:tableStyleId>
              </a:tblPr>
              <a:tblGrid>
                <a:gridCol w="1564175">
                  <a:extLst>
                    <a:ext uri="{9D8B030D-6E8A-4147-A177-3AD203B41FA5}">
                      <a16:colId xmlns:a16="http://schemas.microsoft.com/office/drawing/2014/main" val="20000"/>
                    </a:ext>
                  </a:extLst>
                </a:gridCol>
                <a:gridCol w="1595800">
                  <a:extLst>
                    <a:ext uri="{9D8B030D-6E8A-4147-A177-3AD203B41FA5}">
                      <a16:colId xmlns:a16="http://schemas.microsoft.com/office/drawing/2014/main" val="20001"/>
                    </a:ext>
                  </a:extLst>
                </a:gridCol>
              </a:tblGrid>
              <a:tr h="440425">
                <a:tc gridSpan="2">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 Sending Towns (LEA) + Hartford</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585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RMS</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27</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BED3E3"/>
                    </a:solidFill>
                  </a:tcPr>
                </a:tc>
                <a:extLst>
                  <a:ext uri="{0D108BD9-81ED-4DB2-BD59-A6C34878D82A}">
                    <a16:rowId xmlns:a16="http://schemas.microsoft.com/office/drawing/2014/main" val="10001"/>
                  </a:ext>
                </a:extLst>
              </a:tr>
            </a:tbl>
          </a:graphicData>
        </a:graphic>
      </p:graphicFrame>
      <p:pic>
        <p:nvPicPr>
          <p:cNvPr id="187" name="Google Shape;187;p31"/>
          <p:cNvPicPr preferRelativeResize="0"/>
          <p:nvPr/>
        </p:nvPicPr>
        <p:blipFill>
          <a:blip r:embed="rId3">
            <a:alphaModFix/>
          </a:blip>
          <a:stretch>
            <a:fillRect/>
          </a:stretch>
        </p:blipFill>
        <p:spPr>
          <a:xfrm>
            <a:off x="521113" y="234025"/>
            <a:ext cx="3216100" cy="1043050"/>
          </a:xfrm>
          <a:prstGeom prst="rect">
            <a:avLst/>
          </a:prstGeom>
          <a:noFill/>
          <a:ln>
            <a:noFill/>
          </a:ln>
        </p:spPr>
      </p:pic>
      <p:sp>
        <p:nvSpPr>
          <p:cNvPr id="188" name="Google Shape;188;p31"/>
          <p:cNvSpPr txBox="1"/>
          <p:nvPr/>
        </p:nvSpPr>
        <p:spPr>
          <a:xfrm>
            <a:off x="608575" y="1218125"/>
            <a:ext cx="381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dirty="0">
                <a:latin typeface="Calibri"/>
                <a:ea typeface="Calibri"/>
                <a:cs typeface="Calibri"/>
                <a:sym typeface="Calibri"/>
              </a:rPr>
              <a:t>October 1, 2022 Student Reporting</a:t>
            </a:r>
            <a:endParaRPr sz="1100" b="1"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3" name="Google Shape;193;p32"/>
          <p:cNvGraphicFramePr/>
          <p:nvPr>
            <p:extLst>
              <p:ext uri="{D42A27DB-BD31-4B8C-83A1-F6EECF244321}">
                <p14:modId xmlns:p14="http://schemas.microsoft.com/office/powerpoint/2010/main" val="357592156"/>
              </p:ext>
            </p:extLst>
          </p:nvPr>
        </p:nvGraphicFramePr>
        <p:xfrm>
          <a:off x="478975" y="2631400"/>
          <a:ext cx="8251075" cy="2496300"/>
        </p:xfrm>
        <a:graphic>
          <a:graphicData uri="http://schemas.openxmlformats.org/drawingml/2006/table">
            <a:tbl>
              <a:tblPr>
                <a:noFill/>
                <a:tableStyleId>{4A6B35CD-FE8A-4951-8BD3-52EF3F13DA55}</a:tableStyleId>
              </a:tblPr>
              <a:tblGrid>
                <a:gridCol w="1018525">
                  <a:extLst>
                    <a:ext uri="{9D8B030D-6E8A-4147-A177-3AD203B41FA5}">
                      <a16:colId xmlns:a16="http://schemas.microsoft.com/office/drawing/2014/main" val="20000"/>
                    </a:ext>
                  </a:extLst>
                </a:gridCol>
                <a:gridCol w="1039100">
                  <a:extLst>
                    <a:ext uri="{9D8B030D-6E8A-4147-A177-3AD203B41FA5}">
                      <a16:colId xmlns:a16="http://schemas.microsoft.com/office/drawing/2014/main" val="20001"/>
                    </a:ext>
                  </a:extLst>
                </a:gridCol>
                <a:gridCol w="1018525">
                  <a:extLst>
                    <a:ext uri="{9D8B030D-6E8A-4147-A177-3AD203B41FA5}">
                      <a16:colId xmlns:a16="http://schemas.microsoft.com/office/drawing/2014/main" val="20002"/>
                    </a:ext>
                  </a:extLst>
                </a:gridCol>
                <a:gridCol w="1039100">
                  <a:extLst>
                    <a:ext uri="{9D8B030D-6E8A-4147-A177-3AD203B41FA5}">
                      <a16:colId xmlns:a16="http://schemas.microsoft.com/office/drawing/2014/main" val="20003"/>
                    </a:ext>
                  </a:extLst>
                </a:gridCol>
                <a:gridCol w="1039100">
                  <a:extLst>
                    <a:ext uri="{9D8B030D-6E8A-4147-A177-3AD203B41FA5}">
                      <a16:colId xmlns:a16="http://schemas.microsoft.com/office/drawing/2014/main" val="20004"/>
                    </a:ext>
                  </a:extLst>
                </a:gridCol>
                <a:gridCol w="1018525">
                  <a:extLst>
                    <a:ext uri="{9D8B030D-6E8A-4147-A177-3AD203B41FA5}">
                      <a16:colId xmlns:a16="http://schemas.microsoft.com/office/drawing/2014/main" val="20005"/>
                    </a:ext>
                  </a:extLst>
                </a:gridCol>
                <a:gridCol w="1039100">
                  <a:extLst>
                    <a:ext uri="{9D8B030D-6E8A-4147-A177-3AD203B41FA5}">
                      <a16:colId xmlns:a16="http://schemas.microsoft.com/office/drawing/2014/main" val="20006"/>
                    </a:ext>
                  </a:extLst>
                </a:gridCol>
                <a:gridCol w="1039100">
                  <a:extLst>
                    <a:ext uri="{9D8B030D-6E8A-4147-A177-3AD203B41FA5}">
                      <a16:colId xmlns:a16="http://schemas.microsoft.com/office/drawing/2014/main" val="20007"/>
                    </a:ext>
                  </a:extLst>
                </a:gridCol>
              </a:tblGrid>
              <a:tr h="230750">
                <a:tc gridSpan="8">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Connecticut River Academy - Reduced Isolation</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9550">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Grade</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Hartford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Suburban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RI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Hartford RI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Total Suburban RI Students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 RI Total School</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230750">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6</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74</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22</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52</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7</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0</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7</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9.5%</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230750">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7</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61</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a:effectLst/>
                          <a:latin typeface="Calibri" panose="020F0502020204030204" pitchFamily="34" charset="0"/>
                          <a:cs typeface="Calibri" panose="020F0502020204030204" pitchFamily="34" charset="0"/>
                        </a:rPr>
                        <a:t>18</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43</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6</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1</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a:effectLst/>
                          <a:latin typeface="Calibri" panose="020F0502020204030204" pitchFamily="34" charset="0"/>
                          <a:cs typeface="Calibri" panose="020F0502020204030204" pitchFamily="34" charset="0"/>
                        </a:rPr>
                        <a:t>5</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a:effectLst/>
                          <a:latin typeface="Calibri" panose="020F0502020204030204" pitchFamily="34" charset="0"/>
                          <a:cs typeface="Calibri" panose="020F0502020204030204" pitchFamily="34" charset="0"/>
                        </a:rPr>
                        <a:t>8.2%</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230750">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8</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58</a:t>
                      </a:r>
                      <a:endParaRPr sz="1000" dirty="0">
                        <a:latin typeface="Calibri"/>
                        <a:ea typeface="Calibri"/>
                        <a:cs typeface="Calibri"/>
                        <a:sym typeface="Calibri"/>
                      </a:endParaRPr>
                    </a:p>
                  </a:txBody>
                  <a:tcPr marL="28575" marR="28575" marT="19050" marB="19050" anchor="b">
                    <a:lnL w="14300" cap="flat" cmpd="sng" algn="ctr">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algn="ctr" rtl="0" fontAlgn="b"/>
                      <a:r>
                        <a:rPr lang="en-US" sz="1000">
                          <a:effectLst/>
                          <a:latin typeface="Calibri" panose="020F0502020204030204" pitchFamily="34" charset="0"/>
                          <a:cs typeface="Calibri" panose="020F0502020204030204" pitchFamily="34" charset="0"/>
                        </a:rPr>
                        <a:t>22</a:t>
                      </a:r>
                    </a:p>
                  </a:txBody>
                  <a:tcPr marL="28575" marR="28575" marT="19050" marB="19050" anchor="b">
                    <a:lnL w="14300" cap="flat" cmpd="sng" algn="ctr">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36</a:t>
                      </a:r>
                    </a:p>
                  </a:txBody>
                  <a:tcPr marL="28575" marR="28575" marT="19050" marB="19050" anchor="b">
                    <a:lnL w="14300" cap="flat" cmpd="sng" algn="ctr">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8</a:t>
                      </a:r>
                    </a:p>
                  </a:txBody>
                  <a:tcPr marL="28575" marR="28575" marT="19050" marB="19050" anchor="b">
                    <a:lnL w="14300" cap="flat" cmpd="sng" algn="ctr">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1</a:t>
                      </a:r>
                    </a:p>
                  </a:txBody>
                  <a:tcPr marL="28575" marR="28575" marT="19050" marB="19050" anchor="b">
                    <a:lnL w="14300" cap="flat" cmpd="sng" algn="ctr">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7</a:t>
                      </a:r>
                    </a:p>
                  </a:txBody>
                  <a:tcPr marL="28575" marR="28575" marT="19050" marB="19050" anchor="b">
                    <a:lnL w="14300" cap="flat" cmpd="sng" algn="ctr">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12.1%</a:t>
                      </a:r>
                    </a:p>
                  </a:txBody>
                  <a:tcPr marL="28575" marR="28575" marT="19050" marB="19050" anchor="b">
                    <a:lnL w="14300" cap="flat" cmpd="sng" algn="ctr">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4058430288"/>
                  </a:ext>
                </a:extLst>
              </a:tr>
              <a:tr h="230750">
                <a:tc>
                  <a:txBody>
                    <a:bodyPr/>
                    <a:lstStyle/>
                    <a:p>
                      <a:pPr marL="0" lvl="0" indent="0" algn="ctr" rtl="0">
                        <a:lnSpc>
                          <a:spcPct val="115000"/>
                        </a:lnSpc>
                        <a:spcBef>
                          <a:spcPts val="0"/>
                        </a:spcBef>
                        <a:spcAft>
                          <a:spcPts val="0"/>
                        </a:spcAft>
                        <a:buNone/>
                      </a:pPr>
                      <a:r>
                        <a:rPr lang="en" sz="1000" b="1" dirty="0">
                          <a:latin typeface="Calibri"/>
                          <a:ea typeface="Calibri"/>
                          <a:cs typeface="Calibri"/>
                          <a:sym typeface="Calibri"/>
                        </a:rPr>
                        <a:t>9</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127</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68</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a:effectLst/>
                          <a:latin typeface="Calibri" panose="020F0502020204030204" pitchFamily="34" charset="0"/>
                          <a:cs typeface="Calibri" panose="020F0502020204030204" pitchFamily="34" charset="0"/>
                        </a:rPr>
                        <a:t>51</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21</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a:effectLst/>
                          <a:latin typeface="Calibri" panose="020F0502020204030204" pitchFamily="34" charset="0"/>
                          <a:cs typeface="Calibri" panose="020F0502020204030204" pitchFamily="34" charset="0"/>
                        </a:rPr>
                        <a:t>3</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a:effectLst/>
                          <a:latin typeface="Calibri" panose="020F0502020204030204" pitchFamily="34" charset="0"/>
                          <a:cs typeface="Calibri" panose="020F0502020204030204" pitchFamily="34" charset="0"/>
                        </a:rPr>
                        <a:t>18</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14.2%</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230750">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10</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116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58</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65</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18</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4</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a:effectLst/>
                          <a:latin typeface="Calibri" panose="020F0502020204030204" pitchFamily="34" charset="0"/>
                          <a:cs typeface="Calibri" panose="020F0502020204030204" pitchFamily="34" charset="0"/>
                        </a:rPr>
                        <a:t>14</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12.1%</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230750">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11</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115</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a:effectLst/>
                          <a:latin typeface="Calibri" panose="020F0502020204030204" pitchFamily="34" charset="0"/>
                          <a:cs typeface="Calibri" panose="020F0502020204030204" pitchFamily="34" charset="0"/>
                        </a:rPr>
                        <a:t>52</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63</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26</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4</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22</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19.1%</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230750">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12</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113</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49</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65</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21</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4</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17</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algn="ctr" rtl="0" fontAlgn="b"/>
                      <a:r>
                        <a:rPr lang="en-US" sz="1000" dirty="0">
                          <a:effectLst/>
                          <a:latin typeface="Calibri" panose="020F0502020204030204" pitchFamily="34" charset="0"/>
                          <a:cs typeface="Calibri" panose="020F0502020204030204" pitchFamily="34" charset="0"/>
                        </a:rPr>
                        <a:t>15.0%</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r h="23075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Total</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664</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289</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375</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107</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17</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000" b="1" dirty="0">
                          <a:latin typeface="Calibri"/>
                          <a:ea typeface="Calibri"/>
                          <a:cs typeface="Calibri"/>
                          <a:sym typeface="Calibri"/>
                        </a:rPr>
                        <a:t>90</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algn="ctr" rtl="0" fontAlgn="b"/>
                      <a:r>
                        <a:rPr lang="en-US" sz="1000" b="1" dirty="0">
                          <a:effectLst/>
                          <a:latin typeface="Calibri" panose="020F0502020204030204" pitchFamily="34" charset="0"/>
                          <a:cs typeface="Calibri" panose="020F0502020204030204" pitchFamily="34" charset="0"/>
                        </a:rPr>
                        <a:t>13.6%</a:t>
                      </a: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8"/>
                  </a:ext>
                </a:extLst>
              </a:tr>
            </a:tbl>
          </a:graphicData>
        </a:graphic>
      </p:graphicFrame>
      <p:graphicFrame>
        <p:nvGraphicFramePr>
          <p:cNvPr id="194" name="Google Shape;194;p32"/>
          <p:cNvGraphicFramePr/>
          <p:nvPr>
            <p:extLst>
              <p:ext uri="{D42A27DB-BD31-4B8C-83A1-F6EECF244321}">
                <p14:modId xmlns:p14="http://schemas.microsoft.com/office/powerpoint/2010/main" val="3536783908"/>
              </p:ext>
            </p:extLst>
          </p:nvPr>
        </p:nvGraphicFramePr>
        <p:xfrm>
          <a:off x="478975" y="1757650"/>
          <a:ext cx="3810000" cy="657606"/>
        </p:xfrm>
        <a:graphic>
          <a:graphicData uri="http://schemas.openxmlformats.org/drawingml/2006/table">
            <a:tbl>
              <a:tblPr>
                <a:noFill/>
                <a:tableStyleId>{4A6B35CD-FE8A-4951-8BD3-52EF3F13DA55}</a:tableStyleId>
              </a:tblPr>
              <a:tblGrid>
                <a:gridCol w="942975">
                  <a:extLst>
                    <a:ext uri="{9D8B030D-6E8A-4147-A177-3AD203B41FA5}">
                      <a16:colId xmlns:a16="http://schemas.microsoft.com/office/drawing/2014/main" val="20000"/>
                    </a:ext>
                  </a:extLst>
                </a:gridCol>
                <a:gridCol w="962025">
                  <a:extLst>
                    <a:ext uri="{9D8B030D-6E8A-4147-A177-3AD203B41FA5}">
                      <a16:colId xmlns:a16="http://schemas.microsoft.com/office/drawing/2014/main" val="20001"/>
                    </a:ext>
                  </a:extLst>
                </a:gridCol>
                <a:gridCol w="942975">
                  <a:extLst>
                    <a:ext uri="{9D8B030D-6E8A-4147-A177-3AD203B41FA5}">
                      <a16:colId xmlns:a16="http://schemas.microsoft.com/office/drawing/2014/main" val="20002"/>
                    </a:ext>
                  </a:extLst>
                </a:gridCol>
                <a:gridCol w="962025">
                  <a:extLst>
                    <a:ext uri="{9D8B030D-6E8A-4147-A177-3AD203B41FA5}">
                      <a16:colId xmlns:a16="http://schemas.microsoft.com/office/drawing/2014/main" val="20003"/>
                    </a:ext>
                  </a:extLst>
                </a:gridCol>
              </a:tblGrid>
              <a:tr h="200025">
                <a:tc gridSpan="4">
                  <a:txBody>
                    <a:bodyPr/>
                    <a:lstStyle/>
                    <a:p>
                      <a:pPr marL="0" lvl="0" indent="0" algn="ctr" rtl="0">
                        <a:lnSpc>
                          <a:spcPct val="115000"/>
                        </a:lnSpc>
                        <a:spcBef>
                          <a:spcPts val="0"/>
                        </a:spcBef>
                        <a:spcAft>
                          <a:spcPts val="0"/>
                        </a:spcAft>
                        <a:buNone/>
                      </a:pPr>
                      <a:r>
                        <a:rPr lang="en" sz="1000" b="1" dirty="0">
                          <a:latin typeface="Calibri"/>
                          <a:ea typeface="Calibri"/>
                          <a:cs typeface="Calibri"/>
                          <a:sym typeface="Calibri"/>
                        </a:rPr>
                        <a:t>Socioeconomic Status of 2022-2023 Incoming Class</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Tier A %</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Tier B %</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Tier C %</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CTRA HS/Middle</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46.6%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26.9%</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26.5%</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bl>
          </a:graphicData>
        </a:graphic>
      </p:graphicFrame>
      <p:graphicFrame>
        <p:nvGraphicFramePr>
          <p:cNvPr id="195" name="Google Shape;195;p32"/>
          <p:cNvGraphicFramePr/>
          <p:nvPr>
            <p:extLst>
              <p:ext uri="{D42A27DB-BD31-4B8C-83A1-F6EECF244321}">
                <p14:modId xmlns:p14="http://schemas.microsoft.com/office/powerpoint/2010/main" val="3892831310"/>
              </p:ext>
            </p:extLst>
          </p:nvPr>
        </p:nvGraphicFramePr>
        <p:xfrm>
          <a:off x="5567750" y="345400"/>
          <a:ext cx="3162300" cy="2006346"/>
        </p:xfrm>
        <a:graphic>
          <a:graphicData uri="http://schemas.openxmlformats.org/drawingml/2006/table">
            <a:tbl>
              <a:tblPr>
                <a:noFill/>
                <a:tableStyleId>{4A6B35CD-FE8A-4951-8BD3-52EF3F13DA55}</a:tableStyleId>
              </a:tblPr>
              <a:tblGrid>
                <a:gridCol w="2219325">
                  <a:extLst>
                    <a:ext uri="{9D8B030D-6E8A-4147-A177-3AD203B41FA5}">
                      <a16:colId xmlns:a16="http://schemas.microsoft.com/office/drawing/2014/main" val="20000"/>
                    </a:ext>
                  </a:extLst>
                </a:gridCol>
                <a:gridCol w="942975">
                  <a:extLst>
                    <a:ext uri="{9D8B030D-6E8A-4147-A177-3AD203B41FA5}">
                      <a16:colId xmlns:a16="http://schemas.microsoft.com/office/drawing/2014/main" val="20001"/>
                    </a:ext>
                  </a:extLst>
                </a:gridCol>
              </a:tblGrid>
              <a:tr h="200025">
                <a:tc gridSpan="2">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Demographics</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CTRA/M %</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lgn="ctr">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American Indian or Alaska Native</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0%</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Asian</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2.5%</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Black or African American</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31.3%</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White</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12.7%</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Hispanic/ Latino of any race</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48%</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33337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Native Hawaiian or Other Pacific Islander</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0%</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Two or More Races</a:t>
                      </a:r>
                      <a:endParaRPr sz="1000" b="1">
                        <a:latin typeface="Calibri"/>
                        <a:ea typeface="Calibri"/>
                        <a:cs typeface="Calibri"/>
                        <a:sym typeface="Calibri"/>
                      </a:endParaRPr>
                    </a:p>
                  </a:txBody>
                  <a:tcPr marL="28575" marR="28575" marT="19050" marB="19050">
                    <a:lnL w="14300" cap="flat" cmpd="sng">
                      <a:solidFill>
                        <a:srgbClr val="000000"/>
                      </a:solidFill>
                      <a:prstDash val="solid"/>
                      <a:round/>
                      <a:headEnd type="none" w="sm" len="sm"/>
                      <a:tailEnd type="none" w="sm" len="sm"/>
                    </a:lnL>
                    <a:lnR w="14300" cap="flat" cmpd="sng" algn="ctr">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dirty="0">
                          <a:latin typeface="Calibri"/>
                          <a:ea typeface="Calibri"/>
                          <a:cs typeface="Calibri"/>
                          <a:sym typeface="Calibri"/>
                        </a:rPr>
                        <a:t>5.5%</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8"/>
                  </a:ext>
                </a:extLst>
              </a:tr>
            </a:tbl>
          </a:graphicData>
        </a:graphic>
      </p:graphicFrame>
      <p:pic>
        <p:nvPicPr>
          <p:cNvPr id="196" name="Google Shape;196;p32"/>
          <p:cNvPicPr preferRelativeResize="0"/>
          <p:nvPr/>
        </p:nvPicPr>
        <p:blipFill>
          <a:blip r:embed="rId3">
            <a:alphaModFix/>
          </a:blip>
          <a:stretch>
            <a:fillRect/>
          </a:stretch>
        </p:blipFill>
        <p:spPr>
          <a:xfrm>
            <a:off x="478975" y="299351"/>
            <a:ext cx="3599749" cy="1046625"/>
          </a:xfrm>
          <a:prstGeom prst="rect">
            <a:avLst/>
          </a:prstGeom>
          <a:noFill/>
          <a:ln>
            <a:noFill/>
          </a:ln>
        </p:spPr>
      </p:pic>
      <p:sp>
        <p:nvSpPr>
          <p:cNvPr id="197" name="Google Shape;19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98" name="Google Shape;198;p32"/>
          <p:cNvSpPr txBox="1"/>
          <p:nvPr/>
        </p:nvSpPr>
        <p:spPr>
          <a:xfrm>
            <a:off x="458050" y="1403650"/>
            <a:ext cx="381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dirty="0">
                <a:latin typeface="Calibri"/>
                <a:ea typeface="Calibri"/>
                <a:cs typeface="Calibri"/>
                <a:sym typeface="Calibri"/>
              </a:rPr>
              <a:t>October 1, 2022 Student Reporting</a:t>
            </a:r>
            <a:endParaRPr sz="1100" b="1"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graphicFrame>
        <p:nvGraphicFramePr>
          <p:cNvPr id="204" name="Google Shape;204;p33"/>
          <p:cNvGraphicFramePr/>
          <p:nvPr>
            <p:extLst>
              <p:ext uri="{D42A27DB-BD31-4B8C-83A1-F6EECF244321}">
                <p14:modId xmlns:p14="http://schemas.microsoft.com/office/powerpoint/2010/main" val="1834620577"/>
              </p:ext>
            </p:extLst>
          </p:nvPr>
        </p:nvGraphicFramePr>
        <p:xfrm>
          <a:off x="4694725" y="1664688"/>
          <a:ext cx="3287025" cy="651750"/>
        </p:xfrm>
        <a:graphic>
          <a:graphicData uri="http://schemas.openxmlformats.org/drawingml/2006/table">
            <a:tbl>
              <a:tblPr>
                <a:noFill/>
                <a:tableStyleId>{4A6B35CD-FE8A-4951-8BD3-52EF3F13DA55}</a:tableStyleId>
              </a:tblPr>
              <a:tblGrid>
                <a:gridCol w="1627075">
                  <a:extLst>
                    <a:ext uri="{9D8B030D-6E8A-4147-A177-3AD203B41FA5}">
                      <a16:colId xmlns:a16="http://schemas.microsoft.com/office/drawing/2014/main" val="20000"/>
                    </a:ext>
                  </a:extLst>
                </a:gridCol>
                <a:gridCol w="1659950">
                  <a:extLst>
                    <a:ext uri="{9D8B030D-6E8A-4147-A177-3AD203B41FA5}">
                      <a16:colId xmlns:a16="http://schemas.microsoft.com/office/drawing/2014/main" val="20001"/>
                    </a:ext>
                  </a:extLst>
                </a:gridCol>
              </a:tblGrid>
              <a:tr h="390525">
                <a:tc gridSpan="2">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 Sending Towns (LEA) + Hartford</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612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CTRA HS/Middle</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35</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graphicFrame>
        <p:nvGraphicFramePr>
          <p:cNvPr id="205" name="Google Shape;205;p33"/>
          <p:cNvGraphicFramePr/>
          <p:nvPr>
            <p:extLst>
              <p:ext uri="{D42A27DB-BD31-4B8C-83A1-F6EECF244321}">
                <p14:modId xmlns:p14="http://schemas.microsoft.com/office/powerpoint/2010/main" val="3396539785"/>
              </p:ext>
            </p:extLst>
          </p:nvPr>
        </p:nvGraphicFramePr>
        <p:xfrm>
          <a:off x="4694725" y="2499150"/>
          <a:ext cx="3287025" cy="779325"/>
        </p:xfrm>
        <a:graphic>
          <a:graphicData uri="http://schemas.openxmlformats.org/drawingml/2006/table">
            <a:tbl>
              <a:tblPr>
                <a:noFill/>
                <a:tableStyleId>{4A6B35CD-FE8A-4951-8BD3-52EF3F13DA55}</a:tableStyleId>
              </a:tblPr>
              <a:tblGrid>
                <a:gridCol w="1088350">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1088350">
                  <a:extLst>
                    <a:ext uri="{9D8B030D-6E8A-4147-A177-3AD203B41FA5}">
                      <a16:colId xmlns:a16="http://schemas.microsoft.com/office/drawing/2014/main" val="20002"/>
                    </a:ext>
                  </a:extLst>
                </a:gridCol>
              </a:tblGrid>
              <a:tr h="376125">
                <a:tc>
                  <a:txBody>
                    <a:bodyPr/>
                    <a:lstStyle/>
                    <a:p>
                      <a:pPr marL="0" lvl="0" indent="0" algn="l" rtl="0">
                        <a:lnSpc>
                          <a:spcPct val="115000"/>
                        </a:lnSpc>
                        <a:spcBef>
                          <a:spcPts val="0"/>
                        </a:spcBef>
                        <a:spcAft>
                          <a:spcPts val="0"/>
                        </a:spcAft>
                        <a:buNone/>
                      </a:pPr>
                      <a:r>
                        <a:rPr lang="en" sz="1000" b="1" dirty="0">
                          <a:latin typeface="Calibri"/>
                          <a:ea typeface="Calibri"/>
                          <a:cs typeface="Calibri"/>
                          <a:sym typeface="Calibri"/>
                        </a:rPr>
                        <a:t>S</a:t>
                      </a:r>
                      <a:r>
                        <a:rPr lang="en-US" sz="1000" b="1" dirty="0" err="1">
                          <a:latin typeface="Calibri"/>
                          <a:ea typeface="Calibri"/>
                          <a:cs typeface="Calibri"/>
                          <a:sym typeface="Calibri"/>
                        </a:rPr>
                        <a:t>pecial</a:t>
                      </a:r>
                      <a:r>
                        <a:rPr lang="en-US" sz="1000" b="1" dirty="0">
                          <a:latin typeface="Calibri"/>
                          <a:ea typeface="Calibri"/>
                          <a:cs typeface="Calibri"/>
                          <a:sym typeface="Calibri"/>
                        </a:rPr>
                        <a:t> Ed</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0320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CTRA HS/Middle</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107</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16%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graphicFrame>
        <p:nvGraphicFramePr>
          <p:cNvPr id="206" name="Google Shape;206;p33"/>
          <p:cNvGraphicFramePr/>
          <p:nvPr>
            <p:extLst>
              <p:ext uri="{D42A27DB-BD31-4B8C-83A1-F6EECF244321}">
                <p14:modId xmlns:p14="http://schemas.microsoft.com/office/powerpoint/2010/main" val="3134416057"/>
              </p:ext>
            </p:extLst>
          </p:nvPr>
        </p:nvGraphicFramePr>
        <p:xfrm>
          <a:off x="4694725" y="3505700"/>
          <a:ext cx="3287024" cy="779325"/>
        </p:xfrm>
        <a:graphic>
          <a:graphicData uri="http://schemas.openxmlformats.org/drawingml/2006/table">
            <a:tbl>
              <a:tblPr>
                <a:noFill/>
                <a:tableStyleId>{4A6B35CD-FE8A-4951-8BD3-52EF3F13DA55}</a:tableStyleId>
              </a:tblPr>
              <a:tblGrid>
                <a:gridCol w="1103303">
                  <a:extLst>
                    <a:ext uri="{9D8B030D-6E8A-4147-A177-3AD203B41FA5}">
                      <a16:colId xmlns:a16="http://schemas.microsoft.com/office/drawing/2014/main" val="20000"/>
                    </a:ext>
                  </a:extLst>
                </a:gridCol>
                <a:gridCol w="1125580">
                  <a:extLst>
                    <a:ext uri="{9D8B030D-6E8A-4147-A177-3AD203B41FA5}">
                      <a16:colId xmlns:a16="http://schemas.microsoft.com/office/drawing/2014/main" val="20001"/>
                    </a:ext>
                  </a:extLst>
                </a:gridCol>
                <a:gridCol w="1058141">
                  <a:extLst>
                    <a:ext uri="{9D8B030D-6E8A-4147-A177-3AD203B41FA5}">
                      <a16:colId xmlns:a16="http://schemas.microsoft.com/office/drawing/2014/main" val="20002"/>
                    </a:ext>
                  </a:extLst>
                </a:gridCol>
              </a:tblGrid>
              <a:tr h="4251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Reduced Lunch</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542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CTRA HS/Middle</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78</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12%</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graphicFrame>
        <p:nvGraphicFramePr>
          <p:cNvPr id="207" name="Google Shape;207;p33"/>
          <p:cNvGraphicFramePr/>
          <p:nvPr>
            <p:extLst>
              <p:ext uri="{D42A27DB-BD31-4B8C-83A1-F6EECF244321}">
                <p14:modId xmlns:p14="http://schemas.microsoft.com/office/powerpoint/2010/main" val="2011264103"/>
              </p:ext>
            </p:extLst>
          </p:nvPr>
        </p:nvGraphicFramePr>
        <p:xfrm>
          <a:off x="598063" y="1664688"/>
          <a:ext cx="3287025" cy="645273"/>
        </p:xfrm>
        <a:graphic>
          <a:graphicData uri="http://schemas.openxmlformats.org/drawingml/2006/table">
            <a:tbl>
              <a:tblPr>
                <a:noFill/>
                <a:tableStyleId>{4A6B35CD-FE8A-4951-8BD3-52EF3F13DA55}</a:tableStyleId>
              </a:tblPr>
              <a:tblGrid>
                <a:gridCol w="1066125">
                  <a:extLst>
                    <a:ext uri="{9D8B030D-6E8A-4147-A177-3AD203B41FA5}">
                      <a16:colId xmlns:a16="http://schemas.microsoft.com/office/drawing/2014/main" val="20000"/>
                    </a:ext>
                  </a:extLst>
                </a:gridCol>
                <a:gridCol w="1161900">
                  <a:extLst>
                    <a:ext uri="{9D8B030D-6E8A-4147-A177-3AD203B41FA5}">
                      <a16:colId xmlns:a16="http://schemas.microsoft.com/office/drawing/2014/main" val="20001"/>
                    </a:ext>
                  </a:extLst>
                </a:gridCol>
                <a:gridCol w="1059000">
                  <a:extLst>
                    <a:ext uri="{9D8B030D-6E8A-4147-A177-3AD203B41FA5}">
                      <a16:colId xmlns:a16="http://schemas.microsoft.com/office/drawing/2014/main" val="20002"/>
                    </a:ext>
                  </a:extLst>
                </a:gridCol>
              </a:tblGrid>
              <a:tr h="4422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Total District Population</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dirty="0">
                          <a:latin typeface="Calibri"/>
                          <a:ea typeface="Calibri"/>
                          <a:cs typeface="Calibri"/>
                          <a:sym typeface="Calibri"/>
                        </a:rPr>
                        <a:t>1,152</a:t>
                      </a:r>
                      <a:endParaRPr sz="1000" b="1"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030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CTRA HS/Middle</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664</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58%</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graphicFrame>
        <p:nvGraphicFramePr>
          <p:cNvPr id="208" name="Google Shape;208;p33"/>
          <p:cNvGraphicFramePr/>
          <p:nvPr>
            <p:extLst>
              <p:ext uri="{D42A27DB-BD31-4B8C-83A1-F6EECF244321}">
                <p14:modId xmlns:p14="http://schemas.microsoft.com/office/powerpoint/2010/main" val="2748526964"/>
              </p:ext>
            </p:extLst>
          </p:nvPr>
        </p:nvGraphicFramePr>
        <p:xfrm>
          <a:off x="598063" y="2499150"/>
          <a:ext cx="3287025" cy="779325"/>
        </p:xfrm>
        <a:graphic>
          <a:graphicData uri="http://schemas.openxmlformats.org/drawingml/2006/table">
            <a:tbl>
              <a:tblPr>
                <a:noFill/>
                <a:tableStyleId>{4A6B35CD-FE8A-4951-8BD3-52EF3F13DA55}</a:tableStyleId>
              </a:tblPr>
              <a:tblGrid>
                <a:gridCol w="1066125">
                  <a:extLst>
                    <a:ext uri="{9D8B030D-6E8A-4147-A177-3AD203B41FA5}">
                      <a16:colId xmlns:a16="http://schemas.microsoft.com/office/drawing/2014/main" val="20000"/>
                    </a:ext>
                  </a:extLst>
                </a:gridCol>
                <a:gridCol w="1161900">
                  <a:extLst>
                    <a:ext uri="{9D8B030D-6E8A-4147-A177-3AD203B41FA5}">
                      <a16:colId xmlns:a16="http://schemas.microsoft.com/office/drawing/2014/main" val="20001"/>
                    </a:ext>
                  </a:extLst>
                </a:gridCol>
                <a:gridCol w="1059000">
                  <a:extLst>
                    <a:ext uri="{9D8B030D-6E8A-4147-A177-3AD203B41FA5}">
                      <a16:colId xmlns:a16="http://schemas.microsoft.com/office/drawing/2014/main" val="20002"/>
                    </a:ext>
                  </a:extLst>
                </a:gridCol>
              </a:tblGrid>
              <a:tr h="438775">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English Language</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40550">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CTRA HS/Middle</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75</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11%</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graphicFrame>
        <p:nvGraphicFramePr>
          <p:cNvPr id="209" name="Google Shape;209;p33"/>
          <p:cNvGraphicFramePr/>
          <p:nvPr>
            <p:extLst>
              <p:ext uri="{D42A27DB-BD31-4B8C-83A1-F6EECF244321}">
                <p14:modId xmlns:p14="http://schemas.microsoft.com/office/powerpoint/2010/main" val="3583945588"/>
              </p:ext>
            </p:extLst>
          </p:nvPr>
        </p:nvGraphicFramePr>
        <p:xfrm>
          <a:off x="598063" y="3505700"/>
          <a:ext cx="3287025" cy="779325"/>
        </p:xfrm>
        <a:graphic>
          <a:graphicData uri="http://schemas.openxmlformats.org/drawingml/2006/table">
            <a:tbl>
              <a:tblPr>
                <a:noFill/>
                <a:tableStyleId>{4A6B35CD-FE8A-4951-8BD3-52EF3F13DA55}</a:tableStyleId>
              </a:tblPr>
              <a:tblGrid>
                <a:gridCol w="1088350">
                  <a:extLst>
                    <a:ext uri="{9D8B030D-6E8A-4147-A177-3AD203B41FA5}">
                      <a16:colId xmlns:a16="http://schemas.microsoft.com/office/drawing/2014/main" val="20000"/>
                    </a:ext>
                  </a:extLst>
                </a:gridCol>
                <a:gridCol w="1139675">
                  <a:extLst>
                    <a:ext uri="{9D8B030D-6E8A-4147-A177-3AD203B41FA5}">
                      <a16:colId xmlns:a16="http://schemas.microsoft.com/office/drawing/2014/main" val="20001"/>
                    </a:ext>
                  </a:extLst>
                </a:gridCol>
                <a:gridCol w="1059000">
                  <a:extLst>
                    <a:ext uri="{9D8B030D-6E8A-4147-A177-3AD203B41FA5}">
                      <a16:colId xmlns:a16="http://schemas.microsoft.com/office/drawing/2014/main" val="20002"/>
                    </a:ext>
                  </a:extLst>
                </a:gridCol>
              </a:tblGrid>
              <a:tr h="425100">
                <a:tc>
                  <a:txBody>
                    <a:bodyPr/>
                    <a:lstStyle/>
                    <a:p>
                      <a:pPr marL="0" lvl="0" indent="0" algn="l" rtl="0">
                        <a:lnSpc>
                          <a:spcPct val="115000"/>
                        </a:lnSpc>
                        <a:spcBef>
                          <a:spcPts val="0"/>
                        </a:spcBef>
                        <a:spcAft>
                          <a:spcPts val="0"/>
                        </a:spcAft>
                        <a:buNone/>
                      </a:pPr>
                      <a:r>
                        <a:rPr lang="en" sz="1000" b="1">
                          <a:latin typeface="Calibri"/>
                          <a:ea typeface="Calibri"/>
                          <a:cs typeface="Calibri"/>
                          <a:sym typeface="Calibri"/>
                        </a:rPr>
                        <a:t>Free Lunch</a:t>
                      </a:r>
                      <a:endParaRPr sz="1000" b="1">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54225">
                <a:tc>
                  <a:txBody>
                    <a:bodyPr/>
                    <a:lstStyle/>
                    <a:p>
                      <a:pPr marL="0" lvl="0" indent="0" algn="l" rtl="0">
                        <a:lnSpc>
                          <a:spcPct val="115000"/>
                        </a:lnSpc>
                        <a:spcBef>
                          <a:spcPts val="0"/>
                        </a:spcBef>
                        <a:spcAft>
                          <a:spcPts val="0"/>
                        </a:spcAft>
                        <a:buNone/>
                      </a:pPr>
                      <a:r>
                        <a:rPr lang="en" sz="1000">
                          <a:latin typeface="Calibri"/>
                          <a:ea typeface="Calibri"/>
                          <a:cs typeface="Calibri"/>
                          <a:sym typeface="Calibri"/>
                        </a:rPr>
                        <a:t>CTRA HS/Middle</a:t>
                      </a:r>
                      <a:endParaRPr sz="100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370</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000" dirty="0">
                          <a:latin typeface="Calibri"/>
                          <a:ea typeface="Calibri"/>
                          <a:cs typeface="Calibri"/>
                          <a:sym typeface="Calibri"/>
                        </a:rPr>
                        <a:t>56%</a:t>
                      </a:r>
                      <a:endParaRPr sz="1000" dirty="0">
                        <a:latin typeface="Calibri"/>
                        <a:ea typeface="Calibri"/>
                        <a:cs typeface="Calibri"/>
                        <a:sym typeface="Calibri"/>
                      </a:endParaRPr>
                    </a:p>
                  </a:txBody>
                  <a:tcPr marL="28575" marR="28575" marT="19050" marB="19050" anchor="b">
                    <a:lnL w="14300" cap="flat" cmpd="sng">
                      <a:solidFill>
                        <a:srgbClr val="000000"/>
                      </a:solidFill>
                      <a:prstDash val="solid"/>
                      <a:round/>
                      <a:headEnd type="none" w="sm" len="sm"/>
                      <a:tailEnd type="none" w="sm" len="sm"/>
                    </a:lnL>
                    <a:lnR w="14300" cap="flat" cmpd="sng">
                      <a:solidFill>
                        <a:srgbClr val="000000"/>
                      </a:solidFill>
                      <a:prstDash val="solid"/>
                      <a:round/>
                      <a:headEnd type="none" w="sm" len="sm"/>
                      <a:tailEnd type="none" w="sm" len="sm"/>
                    </a:lnR>
                    <a:lnT w="14300" cap="flat" cmpd="sng">
                      <a:solidFill>
                        <a:srgbClr val="000000"/>
                      </a:solidFill>
                      <a:prstDash val="solid"/>
                      <a:round/>
                      <a:headEnd type="none" w="sm" len="sm"/>
                      <a:tailEnd type="none" w="sm" len="sm"/>
                    </a:lnT>
                    <a:lnB w="143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pic>
        <p:nvPicPr>
          <p:cNvPr id="210" name="Google Shape;210;p33"/>
          <p:cNvPicPr preferRelativeResize="0"/>
          <p:nvPr/>
        </p:nvPicPr>
        <p:blipFill>
          <a:blip r:embed="rId3">
            <a:alphaModFix/>
          </a:blip>
          <a:stretch>
            <a:fillRect/>
          </a:stretch>
        </p:blipFill>
        <p:spPr>
          <a:xfrm>
            <a:off x="478975" y="299350"/>
            <a:ext cx="3406124" cy="1046625"/>
          </a:xfrm>
          <a:prstGeom prst="rect">
            <a:avLst/>
          </a:prstGeom>
          <a:noFill/>
          <a:ln>
            <a:noFill/>
          </a:ln>
        </p:spPr>
      </p:pic>
      <p:sp>
        <p:nvSpPr>
          <p:cNvPr id="211" name="Google Shape;211;p33"/>
          <p:cNvSpPr txBox="1"/>
          <p:nvPr/>
        </p:nvSpPr>
        <p:spPr>
          <a:xfrm>
            <a:off x="598075" y="1310700"/>
            <a:ext cx="381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dirty="0">
                <a:latin typeface="Calibri"/>
                <a:ea typeface="Calibri"/>
                <a:cs typeface="Calibri"/>
                <a:sym typeface="Calibri"/>
              </a:rPr>
              <a:t>October 1, 2022 Student Reporting</a:t>
            </a:r>
            <a:endParaRPr sz="1100" b="1"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63C904B2-ECEE-4141-A685-C101CDA7F9E3}"/>
              </a:ext>
            </a:extLst>
          </p:cNvPr>
          <p:cNvSpPr>
            <a:spLocks noGrp="1"/>
          </p:cNvSpPr>
          <p:nvPr>
            <p:ph type="ftr" idx="11"/>
          </p:nvPr>
        </p:nvSpPr>
        <p:spPr/>
        <p:txBody>
          <a:bodyPr/>
          <a:lstStyle/>
          <a:p>
            <a:r>
              <a:rPr lang="en-US"/>
              <a:t>4/20/2023</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15196</TotalTime>
  <Words>2185</Words>
  <Application>Microsoft Macintosh PowerPoint</Application>
  <PresentationFormat>On-screen Show (16:9)</PresentationFormat>
  <Paragraphs>788</Paragraphs>
  <Slides>42</Slides>
  <Notes>39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42</vt:i4>
      </vt:variant>
    </vt:vector>
  </HeadingPairs>
  <TitlesOfParts>
    <vt:vector size="47" baseType="lpstr">
      <vt:lpstr>Arial</vt:lpstr>
      <vt:lpstr>Times New Roman</vt:lpstr>
      <vt:lpstr>Calibri</vt:lpstr>
      <vt:lpstr>Simple Light</vt:lpstr>
      <vt:lpstr>Office Theme</vt:lpstr>
      <vt:lpstr>PowerPoint Presentation</vt:lpstr>
      <vt:lpstr>Presentation Sections</vt:lpstr>
      <vt:lpstr>PowerPoint Presentation</vt:lpstr>
      <vt:lpstr>Goodwin University Magnet Schools</vt:lpstr>
      <vt:lpstr>PowerPoint Presentation</vt:lpstr>
      <vt:lpstr>PowerPoint Presentation</vt:lpstr>
      <vt:lpstr>PowerPoint Presentation</vt:lpstr>
      <vt:lpstr>PowerPoint Presentation</vt:lpstr>
      <vt:lpstr>PowerPoint Presentation</vt:lpstr>
      <vt:lpstr>Socioeconomic Tiers Status</vt:lpstr>
      <vt:lpstr>Budget Development Process</vt:lpstr>
      <vt:lpstr>Budget Development Process</vt:lpstr>
      <vt:lpstr>District Development Plan</vt:lpstr>
      <vt:lpstr>PowerPoint Presentation</vt:lpstr>
      <vt:lpstr>Key Outcomes of Proposed FY 2024 Budget</vt:lpstr>
      <vt:lpstr>Key Outcomes of Proposed FY 2024 Budget</vt:lpstr>
      <vt:lpstr>Key Outcomes of Proposed FY 2024 Budget</vt:lpstr>
      <vt:lpstr>Key Outcomes of Proposed FY 2024 Budget</vt:lpstr>
      <vt:lpstr>Key Outcomes of Proposed FY 2024 Budget</vt:lpstr>
      <vt:lpstr>Key Outcomes of Proposed FY 2024 Budget</vt:lpstr>
      <vt:lpstr>Proposed FY 2024 Magnet Schools Spending</vt:lpstr>
      <vt:lpstr>Proposed FY 2024 Magnet Schools Spending</vt:lpstr>
      <vt:lpstr>FY 2024 Spending by Category</vt:lpstr>
      <vt:lpstr>FY 2023 vs. FY 2024 Budget</vt:lpstr>
      <vt:lpstr>FY 2024 Magnet Schools Budget Rationale</vt:lpstr>
      <vt:lpstr>Personell: Headcount by School/Department</vt:lpstr>
      <vt:lpstr>Personnel: FY 2024 New Positions</vt:lpstr>
      <vt:lpstr>Personnel: Salary Changes</vt:lpstr>
      <vt:lpstr>Benefits – Expenses </vt:lpstr>
      <vt:lpstr>Benefits – Benefit Changes</vt:lpstr>
      <vt:lpstr>Other Budget Drivers</vt:lpstr>
      <vt:lpstr>Goodwin University Contracted Services</vt:lpstr>
      <vt:lpstr>Perennial Grant Funds </vt:lpstr>
      <vt:lpstr>Other Grant Funds </vt:lpstr>
      <vt:lpstr>FY 2024 District Tuition and Program Funding</vt:lpstr>
      <vt:lpstr>District Tuition Changes</vt:lpstr>
      <vt:lpstr>Final Analysis</vt:lpstr>
      <vt:lpstr>District Tuition </vt:lpstr>
      <vt:lpstr>Program Funding v. Expenses</vt:lpstr>
      <vt:lpstr>Rationale for Increased Expenditures</vt:lpstr>
      <vt:lpstr>Capital Expenses</vt:lpstr>
      <vt:lpstr>Capital Expenses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Gentes</dc:creator>
  <cp:lastModifiedBy>Salvatore Menzo</cp:lastModifiedBy>
  <cp:revision>83</cp:revision>
  <cp:lastPrinted>2023-04-18T15:38:37Z</cp:lastPrinted>
  <dcterms:modified xsi:type="dcterms:W3CDTF">2023-04-20T15:49:15Z</dcterms:modified>
</cp:coreProperties>
</file>