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60" r:id="rId5"/>
    <p:sldId id="287" r:id="rId6"/>
    <p:sldId id="275" r:id="rId7"/>
    <p:sldId id="279" r:id="rId8"/>
    <p:sldId id="270" r:id="rId9"/>
    <p:sldId id="280" r:id="rId10"/>
    <p:sldId id="276" r:id="rId11"/>
    <p:sldId id="277" r:id="rId12"/>
    <p:sldId id="281" r:id="rId13"/>
    <p:sldId id="278" r:id="rId14"/>
    <p:sldId id="27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Total </a:t>
            </a:r>
            <a:r>
              <a:rPr lang="en-US" dirty="0" smtClean="0"/>
              <a:t>Positions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Active Positions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  <c:pt idx="5">
                  <c:v>FY14</c:v>
                </c:pt>
                <c:pt idx="6">
                  <c:v>FY15</c:v>
                </c:pt>
                <c:pt idx="7">
                  <c:v>FY16</c:v>
                </c:pt>
                <c:pt idx="8">
                  <c:v>FY17</c:v>
                </c:pt>
                <c:pt idx="9">
                  <c:v>FY18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406</c:v>
                </c:pt>
                <c:pt idx="1">
                  <c:v>394</c:v>
                </c:pt>
                <c:pt idx="2">
                  <c:v>385</c:v>
                </c:pt>
                <c:pt idx="3">
                  <c:v>380</c:v>
                </c:pt>
                <c:pt idx="4">
                  <c:v>390</c:v>
                </c:pt>
                <c:pt idx="5">
                  <c:v>381</c:v>
                </c:pt>
                <c:pt idx="6">
                  <c:v>370</c:v>
                </c:pt>
                <c:pt idx="7">
                  <c:v>377.5</c:v>
                </c:pt>
                <c:pt idx="8">
                  <c:v>383</c:v>
                </c:pt>
                <c:pt idx="9">
                  <c:v>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14-473A-BFF2-2DE9DD2771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528320"/>
        <c:axId val="143529856"/>
      </c:lineChart>
      <c:catAx>
        <c:axId val="14352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3529856"/>
        <c:crosses val="autoZero"/>
        <c:auto val="1"/>
        <c:lblAlgn val="ctr"/>
        <c:lblOffset val="100"/>
        <c:noMultiLvlLbl val="0"/>
      </c:catAx>
      <c:valAx>
        <c:axId val="14352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52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CBC1F-6779-4140-B2D8-F0FC762FE6AF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757506-209E-4115-ACFF-87C5D0216C0E}">
      <dgm:prSet/>
      <dgm:spPr/>
      <dgm:t>
        <a:bodyPr/>
        <a:lstStyle/>
        <a:p>
          <a:pPr rtl="0"/>
          <a:r>
            <a:rPr lang="en-US" dirty="0" smtClean="0"/>
            <a:t>December-January</a:t>
          </a:r>
          <a:endParaRPr lang="en-US" dirty="0"/>
        </a:p>
      </dgm:t>
    </dgm:pt>
    <dgm:pt modelId="{5C216C15-359E-4C6B-B560-F97CF3F11A2A}" type="parTrans" cxnId="{0253727F-FB5E-4D90-B421-D4D0F9CE71A0}">
      <dgm:prSet/>
      <dgm:spPr/>
      <dgm:t>
        <a:bodyPr/>
        <a:lstStyle/>
        <a:p>
          <a:endParaRPr lang="en-US"/>
        </a:p>
      </dgm:t>
    </dgm:pt>
    <dgm:pt modelId="{5743A03B-4A97-4E33-8445-FF12B3436739}" type="sibTrans" cxnId="{0253727F-FB5E-4D90-B421-D4D0F9CE71A0}">
      <dgm:prSet/>
      <dgm:spPr/>
      <dgm:t>
        <a:bodyPr/>
        <a:lstStyle/>
        <a:p>
          <a:endParaRPr lang="en-US"/>
        </a:p>
      </dgm:t>
    </dgm:pt>
    <dgm:pt modelId="{E11525B2-6740-4B98-9DCE-5D830094FE3D}">
      <dgm:prSet/>
      <dgm:spPr/>
      <dgm:t>
        <a:bodyPr/>
        <a:lstStyle/>
        <a:p>
          <a:pPr rtl="0"/>
          <a:r>
            <a:rPr lang="en-US" dirty="0" smtClean="0"/>
            <a:t>January-February</a:t>
          </a:r>
          <a:endParaRPr lang="en-US" dirty="0"/>
        </a:p>
      </dgm:t>
    </dgm:pt>
    <dgm:pt modelId="{3EFDB15C-662B-42C9-B2DB-1465548C3CB9}" type="parTrans" cxnId="{6DC195F5-89A2-4A56-BCA4-27690BF491F3}">
      <dgm:prSet/>
      <dgm:spPr/>
      <dgm:t>
        <a:bodyPr/>
        <a:lstStyle/>
        <a:p>
          <a:endParaRPr lang="en-US"/>
        </a:p>
      </dgm:t>
    </dgm:pt>
    <dgm:pt modelId="{A4019156-03C5-4543-9F32-06B215C3A153}" type="sibTrans" cxnId="{6DC195F5-89A2-4A56-BCA4-27690BF491F3}">
      <dgm:prSet/>
      <dgm:spPr/>
      <dgm:t>
        <a:bodyPr/>
        <a:lstStyle/>
        <a:p>
          <a:endParaRPr lang="en-US"/>
        </a:p>
      </dgm:t>
    </dgm:pt>
    <dgm:pt modelId="{B8EEF960-A091-4B64-AF5B-74484F6D5BF3}">
      <dgm:prSet/>
      <dgm:spPr/>
      <dgm:t>
        <a:bodyPr/>
        <a:lstStyle/>
        <a:p>
          <a:pPr rtl="0"/>
          <a:r>
            <a:rPr lang="en-US" dirty="0" smtClean="0"/>
            <a:t>March- April</a:t>
          </a:r>
          <a:endParaRPr lang="en-US" dirty="0"/>
        </a:p>
      </dgm:t>
    </dgm:pt>
    <dgm:pt modelId="{897F771B-9C99-4C0B-9C61-D9FE4CE044DF}" type="parTrans" cxnId="{36C224A2-6956-48C2-A571-A11F10CA2AFD}">
      <dgm:prSet/>
      <dgm:spPr/>
      <dgm:t>
        <a:bodyPr/>
        <a:lstStyle/>
        <a:p>
          <a:endParaRPr lang="en-US"/>
        </a:p>
      </dgm:t>
    </dgm:pt>
    <dgm:pt modelId="{4F9E830E-F225-443B-8291-B807C67F9CD2}" type="sibTrans" cxnId="{36C224A2-6956-48C2-A571-A11F10CA2AFD}">
      <dgm:prSet/>
      <dgm:spPr/>
      <dgm:t>
        <a:bodyPr/>
        <a:lstStyle/>
        <a:p>
          <a:endParaRPr lang="en-US"/>
        </a:p>
      </dgm:t>
    </dgm:pt>
    <dgm:pt modelId="{215FB70E-62E2-405F-BA7D-45AC880D0062}">
      <dgm:prSet custT="1"/>
      <dgm:spPr/>
      <dgm:t>
        <a:bodyPr/>
        <a:lstStyle/>
        <a:p>
          <a:pPr rtl="0"/>
          <a:r>
            <a:rPr lang="en-US" sz="1400" dirty="0" smtClean="0"/>
            <a:t>Administration develops MOE with School Committee’s budget subcommittee and presents to full School Committee </a:t>
          </a:r>
          <a:endParaRPr lang="en-US" sz="1400" dirty="0"/>
        </a:p>
      </dgm:t>
    </dgm:pt>
    <dgm:pt modelId="{4A239A4D-BFC3-465A-9986-2CD0EDFE8C75}" type="parTrans" cxnId="{87903DF2-BC3F-4DB6-9FC8-0793B3C0D885}">
      <dgm:prSet/>
      <dgm:spPr/>
      <dgm:t>
        <a:bodyPr/>
        <a:lstStyle/>
        <a:p>
          <a:endParaRPr lang="en-US"/>
        </a:p>
      </dgm:t>
    </dgm:pt>
    <dgm:pt modelId="{0C077456-D1B3-43C3-8E34-F6061009F7D9}" type="sibTrans" cxnId="{87903DF2-BC3F-4DB6-9FC8-0793B3C0D885}">
      <dgm:prSet/>
      <dgm:spPr/>
      <dgm:t>
        <a:bodyPr/>
        <a:lstStyle/>
        <a:p>
          <a:endParaRPr lang="en-US"/>
        </a:p>
      </dgm:t>
    </dgm:pt>
    <dgm:pt modelId="{EFEA3AF7-065C-48F0-B593-7C60A0180577}">
      <dgm:prSet custT="1"/>
      <dgm:spPr/>
      <dgm:t>
        <a:bodyPr/>
        <a:lstStyle/>
        <a:p>
          <a:pPr rtl="0"/>
          <a:r>
            <a:rPr lang="en-US" sz="1400" dirty="0" smtClean="0"/>
            <a:t>Administration works with staff and School Committee to determine priorities –  budget drafts are developed and brought to School Committee for further review and discussion.</a:t>
          </a:r>
          <a:endParaRPr lang="en-US" sz="1400" dirty="0"/>
        </a:p>
      </dgm:t>
    </dgm:pt>
    <dgm:pt modelId="{D3DEA549-07D6-456C-803F-B50FD72A0E2A}" type="parTrans" cxnId="{157800C5-1529-4AE0-BE01-454E2FDAABA2}">
      <dgm:prSet/>
      <dgm:spPr/>
      <dgm:t>
        <a:bodyPr/>
        <a:lstStyle/>
        <a:p>
          <a:endParaRPr lang="en-US"/>
        </a:p>
      </dgm:t>
    </dgm:pt>
    <dgm:pt modelId="{F4CB38DF-D5C3-41DB-9E08-4D4AAF45C21B}" type="sibTrans" cxnId="{157800C5-1529-4AE0-BE01-454E2FDAABA2}">
      <dgm:prSet/>
      <dgm:spPr/>
      <dgm:t>
        <a:bodyPr/>
        <a:lstStyle/>
        <a:p>
          <a:endParaRPr lang="en-US"/>
        </a:p>
      </dgm:t>
    </dgm:pt>
    <dgm:pt modelId="{3F270DEC-4A15-409F-B424-FE5144411340}">
      <dgm:prSet custT="1"/>
      <dgm:spPr/>
      <dgm:t>
        <a:bodyPr/>
        <a:lstStyle/>
        <a:p>
          <a:pPr rtl="0"/>
          <a:r>
            <a:rPr lang="en-US" sz="1400" dirty="0" smtClean="0"/>
            <a:t>School Committee and administration continue to discuss priorities – additional drafts are developed and brought to School Committee for further review and discussion</a:t>
          </a:r>
          <a:endParaRPr lang="en-US" sz="1400" dirty="0"/>
        </a:p>
      </dgm:t>
    </dgm:pt>
    <dgm:pt modelId="{4766273D-73C2-4CFD-9B10-6947F0FFBEDF}" type="parTrans" cxnId="{95A7D582-325F-4216-8AA3-7DC60F2FC388}">
      <dgm:prSet/>
      <dgm:spPr/>
      <dgm:t>
        <a:bodyPr/>
        <a:lstStyle/>
        <a:p>
          <a:endParaRPr lang="en-US"/>
        </a:p>
      </dgm:t>
    </dgm:pt>
    <dgm:pt modelId="{960663F3-9D5E-43D5-B7FE-3EEA583F6030}" type="sibTrans" cxnId="{95A7D582-325F-4216-8AA3-7DC60F2FC388}">
      <dgm:prSet/>
      <dgm:spPr/>
      <dgm:t>
        <a:bodyPr/>
        <a:lstStyle/>
        <a:p>
          <a:endParaRPr lang="en-US"/>
        </a:p>
      </dgm:t>
    </dgm:pt>
    <dgm:pt modelId="{87B82B5A-E728-4DA6-B349-893062033984}">
      <dgm:prSet custT="1"/>
      <dgm:spPr/>
      <dgm:t>
        <a:bodyPr/>
        <a:lstStyle/>
        <a:p>
          <a:pPr rtl="0"/>
          <a:r>
            <a:rPr lang="en-US" sz="1400" dirty="0" smtClean="0"/>
            <a:t>State provides estimated Chapter 70 Funds for next year (usually end of January)</a:t>
          </a:r>
          <a:endParaRPr lang="en-US" sz="1400" dirty="0"/>
        </a:p>
      </dgm:t>
    </dgm:pt>
    <dgm:pt modelId="{8B97200F-8C19-491C-9C2D-E9B734CE7685}" type="parTrans" cxnId="{27048CA9-5B13-4648-9147-8DA651840C9C}">
      <dgm:prSet/>
      <dgm:spPr/>
      <dgm:t>
        <a:bodyPr/>
        <a:lstStyle/>
        <a:p>
          <a:endParaRPr lang="en-US"/>
        </a:p>
      </dgm:t>
    </dgm:pt>
    <dgm:pt modelId="{1CCF93F8-B485-4273-BD33-8BED1CA7220C}" type="sibTrans" cxnId="{27048CA9-5B13-4648-9147-8DA651840C9C}">
      <dgm:prSet/>
      <dgm:spPr/>
      <dgm:t>
        <a:bodyPr/>
        <a:lstStyle/>
        <a:p>
          <a:endParaRPr lang="en-US"/>
        </a:p>
      </dgm:t>
    </dgm:pt>
    <dgm:pt modelId="{3C6FD52D-24B3-4E9C-B525-D63BAEF0D151}">
      <dgm:prSet custT="1"/>
      <dgm:spPr/>
      <dgm:t>
        <a:bodyPr/>
        <a:lstStyle/>
        <a:p>
          <a:pPr marL="57150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1" dirty="0" smtClean="0"/>
            <a:t>Town meeting votes on school and town budgets:  Tuesday, May 8, 2018</a:t>
          </a:r>
          <a:endParaRPr lang="en-US" sz="1800" b="1" dirty="0"/>
        </a:p>
      </dgm:t>
    </dgm:pt>
    <dgm:pt modelId="{5C46F479-C5BF-4EEF-A06F-1EE7977D6972}" type="parTrans" cxnId="{518ACA7F-34A4-4932-B80A-C89E3D015A7D}">
      <dgm:prSet/>
      <dgm:spPr/>
      <dgm:t>
        <a:bodyPr/>
        <a:lstStyle/>
        <a:p>
          <a:endParaRPr lang="en-US"/>
        </a:p>
      </dgm:t>
    </dgm:pt>
    <dgm:pt modelId="{8C2617A9-DA9B-4035-BC51-495BD6BE98EA}" type="sibTrans" cxnId="{518ACA7F-34A4-4932-B80A-C89E3D015A7D}">
      <dgm:prSet/>
      <dgm:spPr/>
      <dgm:t>
        <a:bodyPr/>
        <a:lstStyle/>
        <a:p>
          <a:endParaRPr lang="en-US"/>
        </a:p>
      </dgm:t>
    </dgm:pt>
    <dgm:pt modelId="{C760CFF3-67F0-45FC-85F1-8F1E13195FDA}">
      <dgm:prSet custT="1"/>
      <dgm:spPr/>
      <dgm:t>
        <a:bodyPr/>
        <a:lstStyle/>
        <a:p>
          <a:pPr rtl="0"/>
          <a:r>
            <a:rPr lang="en-US" sz="1400" dirty="0" smtClean="0"/>
            <a:t>Selectmen approve town meeting warrant (late March)</a:t>
          </a:r>
          <a:endParaRPr lang="en-US" sz="1400" dirty="0"/>
        </a:p>
      </dgm:t>
    </dgm:pt>
    <dgm:pt modelId="{9BD48BB9-8930-4851-B907-71F8B40D23B8}" type="parTrans" cxnId="{DFD4E3CE-F5E8-4F09-BF25-6BC038E1FE42}">
      <dgm:prSet/>
      <dgm:spPr/>
      <dgm:t>
        <a:bodyPr/>
        <a:lstStyle/>
        <a:p>
          <a:endParaRPr lang="en-US"/>
        </a:p>
      </dgm:t>
    </dgm:pt>
    <dgm:pt modelId="{E2DDA1C8-F58F-422F-A3CE-61EF595CBBF4}" type="sibTrans" cxnId="{DFD4E3CE-F5E8-4F09-BF25-6BC038E1FE42}">
      <dgm:prSet/>
      <dgm:spPr/>
      <dgm:t>
        <a:bodyPr/>
        <a:lstStyle/>
        <a:p>
          <a:endParaRPr lang="en-US"/>
        </a:p>
      </dgm:t>
    </dgm:pt>
    <dgm:pt modelId="{4A148F4C-E97F-4B7E-94A2-6B4E13A2A5E8}">
      <dgm:prSet custT="1"/>
      <dgm:spPr/>
      <dgm:t>
        <a:bodyPr/>
        <a:lstStyle/>
        <a:p>
          <a:pPr rtl="0"/>
          <a:r>
            <a:rPr lang="en-US" sz="1400" dirty="0" smtClean="0"/>
            <a:t>School Committee holds budget public hearing and recommends final number to Selectmen  for Town Spring meeting</a:t>
          </a:r>
          <a:endParaRPr lang="en-US" sz="1400" dirty="0"/>
        </a:p>
      </dgm:t>
    </dgm:pt>
    <dgm:pt modelId="{D141F615-3609-44DE-9905-E9DE10357DF1}" type="parTrans" cxnId="{0537AE4E-BC88-4FEE-9272-D36232C5394C}">
      <dgm:prSet/>
      <dgm:spPr/>
      <dgm:t>
        <a:bodyPr/>
        <a:lstStyle/>
        <a:p>
          <a:endParaRPr lang="en-US"/>
        </a:p>
      </dgm:t>
    </dgm:pt>
    <dgm:pt modelId="{94EAD0FA-4245-4CC0-B50A-16F13E554D3D}" type="sibTrans" cxnId="{0537AE4E-BC88-4FEE-9272-D36232C5394C}">
      <dgm:prSet/>
      <dgm:spPr/>
      <dgm:t>
        <a:bodyPr/>
        <a:lstStyle/>
        <a:p>
          <a:endParaRPr lang="en-US"/>
        </a:p>
      </dgm:t>
    </dgm:pt>
    <dgm:pt modelId="{AC20AF4E-6BD8-4562-9FD0-7FEC9EF4DB1C}">
      <dgm:prSet/>
      <dgm:spPr/>
      <dgm:t>
        <a:bodyPr/>
        <a:lstStyle/>
        <a:p>
          <a:r>
            <a:rPr lang="en-US" dirty="0" smtClean="0"/>
            <a:t>May </a:t>
          </a:r>
          <a:endParaRPr lang="en-US" dirty="0"/>
        </a:p>
      </dgm:t>
    </dgm:pt>
    <dgm:pt modelId="{0C46344F-E7E2-44C7-8FD4-E095522BBDAA}" type="sibTrans" cxnId="{6EC7BA81-6930-4584-AB3D-B87924D6C117}">
      <dgm:prSet/>
      <dgm:spPr/>
      <dgm:t>
        <a:bodyPr/>
        <a:lstStyle/>
        <a:p>
          <a:endParaRPr lang="en-US"/>
        </a:p>
      </dgm:t>
    </dgm:pt>
    <dgm:pt modelId="{FE333740-C908-4044-AB91-9F4F44555882}" type="parTrans" cxnId="{6EC7BA81-6930-4584-AB3D-B87924D6C117}">
      <dgm:prSet/>
      <dgm:spPr/>
      <dgm:t>
        <a:bodyPr/>
        <a:lstStyle/>
        <a:p>
          <a:endParaRPr lang="en-US"/>
        </a:p>
      </dgm:t>
    </dgm:pt>
    <dgm:pt modelId="{322F7FE3-0B26-42A0-84E1-AEF0E6234C28}">
      <dgm:prSet custT="1"/>
      <dgm:spPr/>
      <dgm:t>
        <a:bodyPr/>
        <a:lstStyle/>
        <a:p>
          <a:pPr rtl="0"/>
          <a:r>
            <a:rPr lang="en-US" sz="1400" dirty="0" smtClean="0"/>
            <a:t>Budget Subcommittee meets with Town Administrator/Town Accountant to discuss funding.</a:t>
          </a:r>
          <a:endParaRPr lang="en-US" sz="1400" dirty="0"/>
        </a:p>
      </dgm:t>
    </dgm:pt>
    <dgm:pt modelId="{324DED4F-1831-49EF-8BFD-830CFA7A3D71}" type="parTrans" cxnId="{242D9DC8-8CA0-426F-9219-0882CB58FB84}">
      <dgm:prSet/>
      <dgm:spPr/>
    </dgm:pt>
    <dgm:pt modelId="{FB35EFB5-12AF-462B-8F46-AF255F6B721A}" type="sibTrans" cxnId="{242D9DC8-8CA0-426F-9219-0882CB58FB84}">
      <dgm:prSet/>
      <dgm:spPr/>
    </dgm:pt>
    <dgm:pt modelId="{3CC88910-B080-4099-91C9-22A8A6306A4A}" type="pres">
      <dgm:prSet presAssocID="{E6ACBC1F-6779-4140-B2D8-F0FC762FE6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ABAD33-9416-42E9-A3A3-CDB0F7389DA3}" type="pres">
      <dgm:prSet presAssocID="{4C757506-209E-4115-ACFF-87C5D0216C0E}" presName="composite" presStyleCnt="0"/>
      <dgm:spPr/>
      <dgm:t>
        <a:bodyPr/>
        <a:lstStyle/>
        <a:p>
          <a:endParaRPr lang="en-US"/>
        </a:p>
      </dgm:t>
    </dgm:pt>
    <dgm:pt modelId="{9CB81FC6-5AF2-4D9B-BDAC-013F9F1596DB}" type="pres">
      <dgm:prSet presAssocID="{4C757506-209E-4115-ACFF-87C5D0216C0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13CB2-12E4-440F-AEE8-E947697BE814}" type="pres">
      <dgm:prSet presAssocID="{4C757506-209E-4115-ACFF-87C5D0216C0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68E99-99EF-4067-8356-289B52029316}" type="pres">
      <dgm:prSet presAssocID="{5743A03B-4A97-4E33-8445-FF12B3436739}" presName="sp" presStyleCnt="0"/>
      <dgm:spPr/>
      <dgm:t>
        <a:bodyPr/>
        <a:lstStyle/>
        <a:p>
          <a:endParaRPr lang="en-US"/>
        </a:p>
      </dgm:t>
    </dgm:pt>
    <dgm:pt modelId="{607F8271-8C19-4A1D-BEC8-2DC1FACA5C01}" type="pres">
      <dgm:prSet presAssocID="{E11525B2-6740-4B98-9DCE-5D830094FE3D}" presName="composite" presStyleCnt="0"/>
      <dgm:spPr/>
      <dgm:t>
        <a:bodyPr/>
        <a:lstStyle/>
        <a:p>
          <a:endParaRPr lang="en-US"/>
        </a:p>
      </dgm:t>
    </dgm:pt>
    <dgm:pt modelId="{7E9B92C0-F4FE-425F-A9E0-788C1B941E07}" type="pres">
      <dgm:prSet presAssocID="{E11525B2-6740-4B98-9DCE-5D830094FE3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AE2EE-84F9-4A6F-9316-696A69208829}" type="pres">
      <dgm:prSet presAssocID="{E11525B2-6740-4B98-9DCE-5D830094FE3D}" presName="descendantText" presStyleLbl="alignAcc1" presStyleIdx="1" presStyleCnt="4" custScaleY="147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3C71C-8E9F-4F3C-BD56-92D373D510D3}" type="pres">
      <dgm:prSet presAssocID="{A4019156-03C5-4543-9F32-06B215C3A153}" presName="sp" presStyleCnt="0"/>
      <dgm:spPr/>
      <dgm:t>
        <a:bodyPr/>
        <a:lstStyle/>
        <a:p>
          <a:endParaRPr lang="en-US"/>
        </a:p>
      </dgm:t>
    </dgm:pt>
    <dgm:pt modelId="{A59B735B-0CE2-48CA-96B4-4079F55B9881}" type="pres">
      <dgm:prSet presAssocID="{B8EEF960-A091-4B64-AF5B-74484F6D5BF3}" presName="composite" presStyleCnt="0"/>
      <dgm:spPr/>
      <dgm:t>
        <a:bodyPr/>
        <a:lstStyle/>
        <a:p>
          <a:endParaRPr lang="en-US"/>
        </a:p>
      </dgm:t>
    </dgm:pt>
    <dgm:pt modelId="{90DC1AB8-9691-4FF7-9F28-F01F4604DFA5}" type="pres">
      <dgm:prSet presAssocID="{B8EEF960-A091-4B64-AF5B-74484F6D5BF3}" presName="parentText" presStyleLbl="alignNode1" presStyleIdx="2" presStyleCnt="4" custLinFactNeighborY="4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F004D-E973-436C-A3B0-ACD5C5D4911F}" type="pres">
      <dgm:prSet presAssocID="{B8EEF960-A091-4B64-AF5B-74484F6D5BF3}" presName="descendantText" presStyleLbl="alignAcc1" presStyleIdx="2" presStyleCnt="4" custScaleY="1719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18D5C-3FB0-494A-A516-6F91934E4A44}" type="pres">
      <dgm:prSet presAssocID="{4F9E830E-F225-443B-8291-B807C67F9CD2}" presName="sp" presStyleCnt="0"/>
      <dgm:spPr/>
      <dgm:t>
        <a:bodyPr/>
        <a:lstStyle/>
        <a:p>
          <a:endParaRPr lang="en-US"/>
        </a:p>
      </dgm:t>
    </dgm:pt>
    <dgm:pt modelId="{1BB0637A-5579-430E-B0FF-55E9BE195DAE}" type="pres">
      <dgm:prSet presAssocID="{AC20AF4E-6BD8-4562-9FD0-7FEC9EF4DB1C}" presName="composite" presStyleCnt="0"/>
      <dgm:spPr/>
      <dgm:t>
        <a:bodyPr/>
        <a:lstStyle/>
        <a:p>
          <a:endParaRPr lang="en-US"/>
        </a:p>
      </dgm:t>
    </dgm:pt>
    <dgm:pt modelId="{5CAA5A4E-F315-4AF6-9000-A7FEF52D506A}" type="pres">
      <dgm:prSet presAssocID="{AC20AF4E-6BD8-4562-9FD0-7FEC9EF4DB1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1225D-AAE4-4D70-A347-DE8032F01098}" type="pres">
      <dgm:prSet presAssocID="{AC20AF4E-6BD8-4562-9FD0-7FEC9EF4DB1C}" presName="descendantText" presStyleLbl="alignAcc1" presStyleIdx="3" presStyleCnt="4" custScaleY="76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7800C5-1529-4AE0-BE01-454E2FDAABA2}" srcId="{E11525B2-6740-4B98-9DCE-5D830094FE3D}" destId="{EFEA3AF7-065C-48F0-B593-7C60A0180577}" srcOrd="1" destOrd="0" parTransId="{D3DEA549-07D6-456C-803F-B50FD72A0E2A}" sibTransId="{F4CB38DF-D5C3-41DB-9E08-4D4AAF45C21B}"/>
    <dgm:cxn modelId="{A052A427-1EAC-4D37-87CD-0CC9A62CB0C3}" type="presOf" srcId="{E6ACBC1F-6779-4140-B2D8-F0FC762FE6AF}" destId="{3CC88910-B080-4099-91C9-22A8A6306A4A}" srcOrd="0" destOrd="0" presId="urn:microsoft.com/office/officeart/2005/8/layout/chevron2"/>
    <dgm:cxn modelId="{C5D55BD9-79F0-48F3-965F-6B87B7B8070D}" type="presOf" srcId="{B8EEF960-A091-4B64-AF5B-74484F6D5BF3}" destId="{90DC1AB8-9691-4FF7-9F28-F01F4604DFA5}" srcOrd="0" destOrd="0" presId="urn:microsoft.com/office/officeart/2005/8/layout/chevron2"/>
    <dgm:cxn modelId="{518ACA7F-34A4-4932-B80A-C89E3D015A7D}" srcId="{AC20AF4E-6BD8-4562-9FD0-7FEC9EF4DB1C}" destId="{3C6FD52D-24B3-4E9C-B525-D63BAEF0D151}" srcOrd="0" destOrd="0" parTransId="{5C46F479-C5BF-4EEF-A06F-1EE7977D6972}" sibTransId="{8C2617A9-DA9B-4035-BC51-495BD6BE98EA}"/>
    <dgm:cxn modelId="{27048CA9-5B13-4648-9147-8DA651840C9C}" srcId="{4C757506-209E-4115-ACFF-87C5D0216C0E}" destId="{87B82B5A-E728-4DA6-B349-893062033984}" srcOrd="1" destOrd="0" parTransId="{8B97200F-8C19-491C-9C2D-E9B734CE7685}" sibTransId="{1CCF93F8-B485-4273-BD33-8BED1CA7220C}"/>
    <dgm:cxn modelId="{D183BA15-B3CF-4D67-B141-FBEDCC48939C}" type="presOf" srcId="{322F7FE3-0B26-42A0-84E1-AEF0E6234C28}" destId="{347AE2EE-84F9-4A6F-9316-696A69208829}" srcOrd="0" destOrd="0" presId="urn:microsoft.com/office/officeart/2005/8/layout/chevron2"/>
    <dgm:cxn modelId="{242D9DC8-8CA0-426F-9219-0882CB58FB84}" srcId="{E11525B2-6740-4B98-9DCE-5D830094FE3D}" destId="{322F7FE3-0B26-42A0-84E1-AEF0E6234C28}" srcOrd="0" destOrd="0" parTransId="{324DED4F-1831-49EF-8BFD-830CFA7A3D71}" sibTransId="{FB35EFB5-12AF-462B-8F46-AF255F6B721A}"/>
    <dgm:cxn modelId="{5E09C10B-3E69-4449-B64B-7822E97C8950}" type="presOf" srcId="{C760CFF3-67F0-45FC-85F1-8F1E13195FDA}" destId="{F79F004D-E973-436C-A3B0-ACD5C5D4911F}" srcOrd="0" destOrd="2" presId="urn:microsoft.com/office/officeart/2005/8/layout/chevron2"/>
    <dgm:cxn modelId="{5B9B7E4E-A380-49DA-A67B-44D3AA7340B7}" type="presOf" srcId="{3C6FD52D-24B3-4E9C-B525-D63BAEF0D151}" destId="{AF31225D-AAE4-4D70-A347-DE8032F01098}" srcOrd="0" destOrd="0" presId="urn:microsoft.com/office/officeart/2005/8/layout/chevron2"/>
    <dgm:cxn modelId="{39861FEC-5D57-4BC6-80D8-AB4E7CD17BD8}" type="presOf" srcId="{87B82B5A-E728-4DA6-B349-893062033984}" destId="{10D13CB2-12E4-440F-AEE8-E947697BE814}" srcOrd="0" destOrd="1" presId="urn:microsoft.com/office/officeart/2005/8/layout/chevron2"/>
    <dgm:cxn modelId="{36C224A2-6956-48C2-A571-A11F10CA2AFD}" srcId="{E6ACBC1F-6779-4140-B2D8-F0FC762FE6AF}" destId="{B8EEF960-A091-4B64-AF5B-74484F6D5BF3}" srcOrd="2" destOrd="0" parTransId="{897F771B-9C99-4C0B-9C61-D9FE4CE044DF}" sibTransId="{4F9E830E-F225-443B-8291-B807C67F9CD2}"/>
    <dgm:cxn modelId="{5ADC7419-2482-496A-B2DD-80D09287D13B}" type="presOf" srcId="{4C757506-209E-4115-ACFF-87C5D0216C0E}" destId="{9CB81FC6-5AF2-4D9B-BDAC-013F9F1596DB}" srcOrd="0" destOrd="0" presId="urn:microsoft.com/office/officeart/2005/8/layout/chevron2"/>
    <dgm:cxn modelId="{5D8D7268-0C2E-49AD-9355-1D89FEC900B6}" type="presOf" srcId="{215FB70E-62E2-405F-BA7D-45AC880D0062}" destId="{10D13CB2-12E4-440F-AEE8-E947697BE814}" srcOrd="0" destOrd="0" presId="urn:microsoft.com/office/officeart/2005/8/layout/chevron2"/>
    <dgm:cxn modelId="{DFD4E3CE-F5E8-4F09-BF25-6BC038E1FE42}" srcId="{B8EEF960-A091-4B64-AF5B-74484F6D5BF3}" destId="{C760CFF3-67F0-45FC-85F1-8F1E13195FDA}" srcOrd="2" destOrd="0" parTransId="{9BD48BB9-8930-4851-B907-71F8B40D23B8}" sibTransId="{E2DDA1C8-F58F-422F-A3CE-61EF595CBBF4}"/>
    <dgm:cxn modelId="{19783B5F-788F-455E-9537-75B782C6A5DE}" type="presOf" srcId="{EFEA3AF7-065C-48F0-B593-7C60A0180577}" destId="{347AE2EE-84F9-4A6F-9316-696A69208829}" srcOrd="0" destOrd="1" presId="urn:microsoft.com/office/officeart/2005/8/layout/chevron2"/>
    <dgm:cxn modelId="{E849D164-DEA1-4068-953D-7E6DDD6A768F}" type="presOf" srcId="{E11525B2-6740-4B98-9DCE-5D830094FE3D}" destId="{7E9B92C0-F4FE-425F-A9E0-788C1B941E07}" srcOrd="0" destOrd="0" presId="urn:microsoft.com/office/officeart/2005/8/layout/chevron2"/>
    <dgm:cxn modelId="{E1833246-8878-40A5-9ACD-E50C16D2D46B}" type="presOf" srcId="{3F270DEC-4A15-409F-B424-FE5144411340}" destId="{F79F004D-E973-436C-A3B0-ACD5C5D4911F}" srcOrd="0" destOrd="0" presId="urn:microsoft.com/office/officeart/2005/8/layout/chevron2"/>
    <dgm:cxn modelId="{95A7D582-325F-4216-8AA3-7DC60F2FC388}" srcId="{B8EEF960-A091-4B64-AF5B-74484F6D5BF3}" destId="{3F270DEC-4A15-409F-B424-FE5144411340}" srcOrd="0" destOrd="0" parTransId="{4766273D-73C2-4CFD-9B10-6947F0FFBEDF}" sibTransId="{960663F3-9D5E-43D5-B7FE-3EEA583F6030}"/>
    <dgm:cxn modelId="{8CEF564D-A8EE-4355-AAD4-C1B25AE90371}" type="presOf" srcId="{4A148F4C-E97F-4B7E-94A2-6B4E13A2A5E8}" destId="{F79F004D-E973-436C-A3B0-ACD5C5D4911F}" srcOrd="0" destOrd="1" presId="urn:microsoft.com/office/officeart/2005/8/layout/chevron2"/>
    <dgm:cxn modelId="{87903DF2-BC3F-4DB6-9FC8-0793B3C0D885}" srcId="{4C757506-209E-4115-ACFF-87C5D0216C0E}" destId="{215FB70E-62E2-405F-BA7D-45AC880D0062}" srcOrd="0" destOrd="0" parTransId="{4A239A4D-BFC3-465A-9986-2CD0EDFE8C75}" sibTransId="{0C077456-D1B3-43C3-8E34-F6061009F7D9}"/>
    <dgm:cxn modelId="{6EC7BA81-6930-4584-AB3D-B87924D6C117}" srcId="{E6ACBC1F-6779-4140-B2D8-F0FC762FE6AF}" destId="{AC20AF4E-6BD8-4562-9FD0-7FEC9EF4DB1C}" srcOrd="3" destOrd="0" parTransId="{FE333740-C908-4044-AB91-9F4F44555882}" sibTransId="{0C46344F-E7E2-44C7-8FD4-E095522BBDAA}"/>
    <dgm:cxn modelId="{6DC195F5-89A2-4A56-BCA4-27690BF491F3}" srcId="{E6ACBC1F-6779-4140-B2D8-F0FC762FE6AF}" destId="{E11525B2-6740-4B98-9DCE-5D830094FE3D}" srcOrd="1" destOrd="0" parTransId="{3EFDB15C-662B-42C9-B2DB-1465548C3CB9}" sibTransId="{A4019156-03C5-4543-9F32-06B215C3A153}"/>
    <dgm:cxn modelId="{0537AE4E-BC88-4FEE-9272-D36232C5394C}" srcId="{B8EEF960-A091-4B64-AF5B-74484F6D5BF3}" destId="{4A148F4C-E97F-4B7E-94A2-6B4E13A2A5E8}" srcOrd="1" destOrd="0" parTransId="{D141F615-3609-44DE-9905-E9DE10357DF1}" sibTransId="{94EAD0FA-4245-4CC0-B50A-16F13E554D3D}"/>
    <dgm:cxn modelId="{1B7ECF54-8520-4463-925E-0BFF2B764D07}" type="presOf" srcId="{AC20AF4E-6BD8-4562-9FD0-7FEC9EF4DB1C}" destId="{5CAA5A4E-F315-4AF6-9000-A7FEF52D506A}" srcOrd="0" destOrd="0" presId="urn:microsoft.com/office/officeart/2005/8/layout/chevron2"/>
    <dgm:cxn modelId="{0253727F-FB5E-4D90-B421-D4D0F9CE71A0}" srcId="{E6ACBC1F-6779-4140-B2D8-F0FC762FE6AF}" destId="{4C757506-209E-4115-ACFF-87C5D0216C0E}" srcOrd="0" destOrd="0" parTransId="{5C216C15-359E-4C6B-B560-F97CF3F11A2A}" sibTransId="{5743A03B-4A97-4E33-8445-FF12B3436739}"/>
    <dgm:cxn modelId="{22FA73F7-5C67-4AE9-A9D4-53A93566D569}" type="presParOf" srcId="{3CC88910-B080-4099-91C9-22A8A6306A4A}" destId="{98ABAD33-9416-42E9-A3A3-CDB0F7389DA3}" srcOrd="0" destOrd="0" presId="urn:microsoft.com/office/officeart/2005/8/layout/chevron2"/>
    <dgm:cxn modelId="{06A3E2C8-3147-494D-B44E-C20C640C1FF2}" type="presParOf" srcId="{98ABAD33-9416-42E9-A3A3-CDB0F7389DA3}" destId="{9CB81FC6-5AF2-4D9B-BDAC-013F9F1596DB}" srcOrd="0" destOrd="0" presId="urn:microsoft.com/office/officeart/2005/8/layout/chevron2"/>
    <dgm:cxn modelId="{E7A34B91-AB21-45AC-BE9E-7C1E5790C27F}" type="presParOf" srcId="{98ABAD33-9416-42E9-A3A3-CDB0F7389DA3}" destId="{10D13CB2-12E4-440F-AEE8-E947697BE814}" srcOrd="1" destOrd="0" presId="urn:microsoft.com/office/officeart/2005/8/layout/chevron2"/>
    <dgm:cxn modelId="{7EB83DC9-10DD-4E64-A28F-21F5A0DEAD92}" type="presParOf" srcId="{3CC88910-B080-4099-91C9-22A8A6306A4A}" destId="{BE168E99-99EF-4067-8356-289B52029316}" srcOrd="1" destOrd="0" presId="urn:microsoft.com/office/officeart/2005/8/layout/chevron2"/>
    <dgm:cxn modelId="{5E31D08D-0BE8-4236-BF10-1E65125CB19F}" type="presParOf" srcId="{3CC88910-B080-4099-91C9-22A8A6306A4A}" destId="{607F8271-8C19-4A1D-BEC8-2DC1FACA5C01}" srcOrd="2" destOrd="0" presId="urn:microsoft.com/office/officeart/2005/8/layout/chevron2"/>
    <dgm:cxn modelId="{1A2C9932-89C6-4090-9289-9AD808EDBA57}" type="presParOf" srcId="{607F8271-8C19-4A1D-BEC8-2DC1FACA5C01}" destId="{7E9B92C0-F4FE-425F-A9E0-788C1B941E07}" srcOrd="0" destOrd="0" presId="urn:microsoft.com/office/officeart/2005/8/layout/chevron2"/>
    <dgm:cxn modelId="{1A58A5D1-EAD9-462A-98D9-48D152259E10}" type="presParOf" srcId="{607F8271-8C19-4A1D-BEC8-2DC1FACA5C01}" destId="{347AE2EE-84F9-4A6F-9316-696A69208829}" srcOrd="1" destOrd="0" presId="urn:microsoft.com/office/officeart/2005/8/layout/chevron2"/>
    <dgm:cxn modelId="{C83CFC30-F2C2-4101-9FFD-45E8FAEF4345}" type="presParOf" srcId="{3CC88910-B080-4099-91C9-22A8A6306A4A}" destId="{2B53C71C-8E9F-4F3C-BD56-92D373D510D3}" srcOrd="3" destOrd="0" presId="urn:microsoft.com/office/officeart/2005/8/layout/chevron2"/>
    <dgm:cxn modelId="{B1671955-6F07-452D-BF6C-2988338210E4}" type="presParOf" srcId="{3CC88910-B080-4099-91C9-22A8A6306A4A}" destId="{A59B735B-0CE2-48CA-96B4-4079F55B9881}" srcOrd="4" destOrd="0" presId="urn:microsoft.com/office/officeart/2005/8/layout/chevron2"/>
    <dgm:cxn modelId="{9C385A73-421F-44BB-AF47-C069FD4427E3}" type="presParOf" srcId="{A59B735B-0CE2-48CA-96B4-4079F55B9881}" destId="{90DC1AB8-9691-4FF7-9F28-F01F4604DFA5}" srcOrd="0" destOrd="0" presId="urn:microsoft.com/office/officeart/2005/8/layout/chevron2"/>
    <dgm:cxn modelId="{59E31C50-4EA1-4AF3-8388-3B9C6A61C2AA}" type="presParOf" srcId="{A59B735B-0CE2-48CA-96B4-4079F55B9881}" destId="{F79F004D-E973-436C-A3B0-ACD5C5D4911F}" srcOrd="1" destOrd="0" presId="urn:microsoft.com/office/officeart/2005/8/layout/chevron2"/>
    <dgm:cxn modelId="{AF5CDC1C-9075-4191-911D-71BFD0AD8719}" type="presParOf" srcId="{3CC88910-B080-4099-91C9-22A8A6306A4A}" destId="{C6718D5C-3FB0-494A-A516-6F91934E4A44}" srcOrd="5" destOrd="0" presId="urn:microsoft.com/office/officeart/2005/8/layout/chevron2"/>
    <dgm:cxn modelId="{5BA08A49-44F3-4339-B9FE-037584BF047D}" type="presParOf" srcId="{3CC88910-B080-4099-91C9-22A8A6306A4A}" destId="{1BB0637A-5579-430E-B0FF-55E9BE195DAE}" srcOrd="6" destOrd="0" presId="urn:microsoft.com/office/officeart/2005/8/layout/chevron2"/>
    <dgm:cxn modelId="{89D0A03D-419F-4B7B-A254-21B786FDDC95}" type="presParOf" srcId="{1BB0637A-5579-430E-B0FF-55E9BE195DAE}" destId="{5CAA5A4E-F315-4AF6-9000-A7FEF52D506A}" srcOrd="0" destOrd="0" presId="urn:microsoft.com/office/officeart/2005/8/layout/chevron2"/>
    <dgm:cxn modelId="{9DD83A01-5189-4DE5-9F11-CF27D8764513}" type="presParOf" srcId="{1BB0637A-5579-430E-B0FF-55E9BE195DAE}" destId="{AF31225D-AAE4-4D70-A347-DE8032F010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81FC6-5AF2-4D9B-BDAC-013F9F1596DB}">
      <dsp:nvSpPr>
        <dsp:cNvPr id="0" name=""/>
        <dsp:cNvSpPr/>
      </dsp:nvSpPr>
      <dsp:spPr>
        <a:xfrm rot="5400000">
          <a:off x="-194755" y="209273"/>
          <a:ext cx="1298372" cy="90886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December-January</a:t>
          </a:r>
          <a:endParaRPr lang="en-US" sz="1300" kern="1200" dirty="0"/>
        </a:p>
      </dsp:txBody>
      <dsp:txXfrm rot="-5400000">
        <a:off x="1" y="468947"/>
        <a:ext cx="908860" cy="389512"/>
      </dsp:txXfrm>
    </dsp:sp>
    <dsp:sp modelId="{10D13CB2-12E4-440F-AEE8-E947697BE814}">
      <dsp:nvSpPr>
        <dsp:cNvPr id="0" name=""/>
        <dsp:cNvSpPr/>
      </dsp:nvSpPr>
      <dsp:spPr>
        <a:xfrm rot="5400000">
          <a:off x="4299659" y="-3376281"/>
          <a:ext cx="843942" cy="7625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Administration develops MOE with School Committee’s budget subcommittee and presents to full School Committee 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State provides estimated Chapter 70 Funds for next year (usually end of January)</a:t>
          </a:r>
          <a:endParaRPr lang="en-US" sz="1400" kern="1200" dirty="0"/>
        </a:p>
      </dsp:txBody>
      <dsp:txXfrm rot="-5400000">
        <a:off x="908861" y="55715"/>
        <a:ext cx="7584341" cy="761546"/>
      </dsp:txXfrm>
    </dsp:sp>
    <dsp:sp modelId="{7E9B92C0-F4FE-425F-A9E0-788C1B941E07}">
      <dsp:nvSpPr>
        <dsp:cNvPr id="0" name=""/>
        <dsp:cNvSpPr/>
      </dsp:nvSpPr>
      <dsp:spPr>
        <a:xfrm rot="5400000">
          <a:off x="-194755" y="1576394"/>
          <a:ext cx="1298372" cy="90886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January-February</a:t>
          </a:r>
          <a:endParaRPr lang="en-US" sz="1300" kern="1200" dirty="0"/>
        </a:p>
      </dsp:txBody>
      <dsp:txXfrm rot="-5400000">
        <a:off x="1" y="1836068"/>
        <a:ext cx="908860" cy="389512"/>
      </dsp:txXfrm>
    </dsp:sp>
    <dsp:sp modelId="{347AE2EE-84F9-4A6F-9316-696A69208829}">
      <dsp:nvSpPr>
        <dsp:cNvPr id="0" name=""/>
        <dsp:cNvSpPr/>
      </dsp:nvSpPr>
      <dsp:spPr>
        <a:xfrm rot="5400000">
          <a:off x="4100518" y="-2009160"/>
          <a:ext cx="1242223" cy="7625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Budget Subcommittee meets with Town Administrator/Town Accountant to discuss funding.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Administration works with staff and School Committee to determine priorities –  budget drafts are developed and brought to School Committee for further review and discussion.</a:t>
          </a:r>
          <a:endParaRPr lang="en-US" sz="1400" kern="1200" dirty="0"/>
        </a:p>
      </dsp:txBody>
      <dsp:txXfrm rot="-5400000">
        <a:off x="908860" y="1243138"/>
        <a:ext cx="7564899" cy="1120943"/>
      </dsp:txXfrm>
    </dsp:sp>
    <dsp:sp modelId="{90DC1AB8-9691-4FF7-9F28-F01F4604DFA5}">
      <dsp:nvSpPr>
        <dsp:cNvPr id="0" name=""/>
        <dsp:cNvSpPr/>
      </dsp:nvSpPr>
      <dsp:spPr>
        <a:xfrm rot="5400000">
          <a:off x="-194755" y="3053949"/>
          <a:ext cx="1298372" cy="90886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March- April</a:t>
          </a:r>
          <a:endParaRPr lang="en-US" sz="1300" kern="1200" dirty="0"/>
        </a:p>
      </dsp:txBody>
      <dsp:txXfrm rot="-5400000">
        <a:off x="1" y="3313623"/>
        <a:ext cx="908860" cy="389512"/>
      </dsp:txXfrm>
    </dsp:sp>
    <dsp:sp modelId="{F79F004D-E973-436C-A3B0-ACD5C5D4911F}">
      <dsp:nvSpPr>
        <dsp:cNvPr id="0" name=""/>
        <dsp:cNvSpPr/>
      </dsp:nvSpPr>
      <dsp:spPr>
        <a:xfrm rot="5400000">
          <a:off x="3996148" y="-537668"/>
          <a:ext cx="1450964" cy="7625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School Committee and administration continue to discuss priorities – additional drafts are developed and brought to School Committee for further review and discussion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School Committee holds budget public hearing and recommends final number to Selectmen  for Town Spring meeting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Selectmen approve town meeting warrant (late March)</a:t>
          </a:r>
          <a:endParaRPr lang="en-US" sz="1400" kern="1200" dirty="0"/>
        </a:p>
      </dsp:txBody>
      <dsp:txXfrm rot="-5400000">
        <a:off x="908861" y="2620449"/>
        <a:ext cx="7554709" cy="1309304"/>
      </dsp:txXfrm>
    </dsp:sp>
    <dsp:sp modelId="{5CAA5A4E-F315-4AF6-9000-A7FEF52D506A}">
      <dsp:nvSpPr>
        <dsp:cNvPr id="0" name=""/>
        <dsp:cNvSpPr/>
      </dsp:nvSpPr>
      <dsp:spPr>
        <a:xfrm rot="5400000">
          <a:off x="-194755" y="4215865"/>
          <a:ext cx="1298372" cy="90886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May </a:t>
          </a:r>
          <a:endParaRPr lang="en-US" sz="1300" kern="1200" dirty="0"/>
        </a:p>
      </dsp:txBody>
      <dsp:txXfrm rot="-5400000">
        <a:off x="1" y="4475539"/>
        <a:ext cx="908860" cy="389512"/>
      </dsp:txXfrm>
    </dsp:sp>
    <dsp:sp modelId="{AF31225D-AAE4-4D70-A347-DE8032F01098}">
      <dsp:nvSpPr>
        <dsp:cNvPr id="0" name=""/>
        <dsp:cNvSpPr/>
      </dsp:nvSpPr>
      <dsp:spPr>
        <a:xfrm rot="5400000">
          <a:off x="4398683" y="630311"/>
          <a:ext cx="645894" cy="76255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Town meeting votes on school and town budgets:  Tuesday, May 8, 2018</a:t>
          </a:r>
          <a:endParaRPr lang="en-US" sz="1800" b="1" kern="1200" dirty="0"/>
        </a:p>
      </dsp:txBody>
      <dsp:txXfrm rot="-5400000">
        <a:off x="908861" y="4151663"/>
        <a:ext cx="7594009" cy="582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3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9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3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9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9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9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7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6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0ADFF-736F-4CF5-A4B5-E0AB767F0B4E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40AEA-6868-42FD-8A4D-493451DD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8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gradFill flip="none" rotWithShape="1">
            <a:gsLst>
              <a:gs pos="8000">
                <a:schemeClr val="tx2">
                  <a:shade val="30000"/>
                  <a:satMod val="115000"/>
                  <a:lumMod val="99000"/>
                </a:schemeClr>
              </a:gs>
              <a:gs pos="44000">
                <a:schemeClr val="tx2">
                  <a:shade val="67500"/>
                  <a:satMod val="115000"/>
                </a:schemeClr>
              </a:gs>
              <a:gs pos="68000">
                <a:schemeClr val="tx2">
                  <a:shade val="100000"/>
                  <a:satMod val="115000"/>
                </a:schemeClr>
              </a:gs>
            </a:gsLst>
            <a:lin ang="5400000" scaled="0"/>
            <a:tileRect/>
          </a:gra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spc="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PEMBROKE PUBLIC SCHOOLS</a:t>
            </a:r>
            <a:endParaRPr lang="en-US" sz="3200" b="1" spc="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6000">
                <a:schemeClr val="accent2">
                  <a:shade val="67500"/>
                  <a:satMod val="115000"/>
                  <a:lumMod val="61000"/>
                  <a:lumOff val="39000"/>
                </a:schemeClr>
              </a:gs>
              <a:gs pos="72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spc="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Preliminary FY19 Budget Presentation</a:t>
            </a:r>
            <a:endParaRPr lang="en-US" sz="2400" b="1" spc="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36000">
                <a:schemeClr val="tx2">
                  <a:shade val="67500"/>
                  <a:satMod val="115000"/>
                  <a:lumMod val="99000"/>
                </a:schemeClr>
              </a:gs>
              <a:gs pos="83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 Pilgrim Road, Pembroke, Massachusetts  02359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1219200"/>
            <a:ext cx="2514600" cy="5132773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39999">
                <a:schemeClr val="bg1">
                  <a:lumMod val="85000"/>
                </a:schemeClr>
              </a:gs>
              <a:gs pos="51000">
                <a:schemeClr val="bg1">
                  <a:lumMod val="85000"/>
                </a:schemeClr>
              </a:gs>
              <a:gs pos="64000">
                <a:srgbClr val="E6E6E6"/>
              </a:gs>
              <a:gs pos="77000">
                <a:schemeClr val="bg1">
                  <a:lumMod val="9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</a:t>
            </a:r>
            <a:r>
              <a:rPr lang="en-US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2018</a:t>
            </a:r>
            <a:endParaRPr lang="en-US" sz="22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1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MISSION: </a:t>
            </a:r>
            <a:endParaRPr lang="en-US" sz="1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student achievement through excellence in teaching and learning.</a:t>
            </a:r>
          </a:p>
          <a:p>
            <a:pPr algn="ctr"/>
            <a:endParaRPr lang="en-US" dirty="0"/>
          </a:p>
        </p:txBody>
      </p:sp>
      <p:pic>
        <p:nvPicPr>
          <p:cNvPr id="2" name="Picture 1" descr="Students walking into school" title="Students walking into schoo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7465"/>
            <a:ext cx="2362200" cy="2133600"/>
          </a:xfrm>
          <a:prstGeom prst="rect">
            <a:avLst/>
          </a:prstGeom>
        </p:spPr>
      </p:pic>
      <p:pic>
        <p:nvPicPr>
          <p:cNvPr id="10" name="Picture 9" descr="students in the hall" title="students in the hal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0383"/>
            <a:ext cx="6781800" cy="3176617"/>
          </a:xfrm>
          <a:prstGeom prst="rect">
            <a:avLst/>
          </a:prstGeom>
        </p:spPr>
      </p:pic>
      <p:pic>
        <p:nvPicPr>
          <p:cNvPr id="8" name="Picture 7" descr="Students in costumes" title="Students in costum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128148"/>
            <a:ext cx="4419600" cy="214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257" y="0"/>
            <a:ext cx="8229600" cy="1143000"/>
          </a:xfrm>
        </p:spPr>
        <p:txBody>
          <a:bodyPr/>
          <a:lstStyle/>
          <a:p>
            <a:r>
              <a:rPr lang="en-US" dirty="0" smtClean="0"/>
              <a:t>Drivers for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Detail for Increases:</a:t>
            </a:r>
          </a:p>
          <a:p>
            <a:pPr lvl="1"/>
            <a:r>
              <a:rPr lang="en-US" sz="2000" dirty="0" smtClean="0"/>
              <a:t>Vocational Tuition</a:t>
            </a:r>
          </a:p>
          <a:p>
            <a:endParaRPr lang="en-US" sz="2400" dirty="0"/>
          </a:p>
          <a:p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53386"/>
              </p:ext>
            </p:extLst>
          </p:nvPr>
        </p:nvGraphicFramePr>
        <p:xfrm>
          <a:off x="506326" y="1723237"/>
          <a:ext cx="790065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164">
                  <a:extLst>
                    <a:ext uri="{9D8B030D-6E8A-4147-A177-3AD203B41FA5}">
                      <a16:colId xmlns:a16="http://schemas.microsoft.com/office/drawing/2014/main" val="3377542703"/>
                    </a:ext>
                  </a:extLst>
                </a:gridCol>
                <a:gridCol w="2304358">
                  <a:extLst>
                    <a:ext uri="{9D8B030D-6E8A-4147-A177-3AD203B41FA5}">
                      <a16:colId xmlns:a16="http://schemas.microsoft.com/office/drawing/2014/main" val="1838479573"/>
                    </a:ext>
                  </a:extLst>
                </a:gridCol>
                <a:gridCol w="1645970">
                  <a:extLst>
                    <a:ext uri="{9D8B030D-6E8A-4147-A177-3AD203B41FA5}">
                      <a16:colId xmlns:a16="http://schemas.microsoft.com/office/drawing/2014/main" val="3192229641"/>
                    </a:ext>
                  </a:extLst>
                </a:gridCol>
                <a:gridCol w="1975164">
                  <a:extLst>
                    <a:ext uri="{9D8B030D-6E8A-4147-A177-3AD203B41FA5}">
                      <a16:colId xmlns:a16="http://schemas.microsoft.com/office/drawing/2014/main" val="684383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Fiscal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Budgeted</a:t>
                      </a:r>
                      <a:r>
                        <a:rPr lang="en-US" baseline="0" dirty="0" smtClean="0"/>
                        <a:t>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r>
                        <a:rPr lang="en-US" baseline="0" dirty="0" smtClean="0"/>
                        <a:t>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increase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75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$497,418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$453,545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639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$515,000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$494,501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01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$529,816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325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$675,000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$712,758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96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$790,000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$788,958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98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$850,000*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$1,214,957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54.00%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666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$1,110,000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9751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7534" y="4800600"/>
            <a:ext cx="5657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*FY18 Vocational Tuition budget is underfunded by $360K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21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Detail </a:t>
            </a:r>
            <a:r>
              <a:rPr lang="en-US" sz="22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SPED Tuitions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306609"/>
              </p:ext>
            </p:extLst>
          </p:nvPr>
        </p:nvGraphicFramePr>
        <p:xfrm>
          <a:off x="457200" y="2133600"/>
          <a:ext cx="79248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912916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153039241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38456691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3172227345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1037867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Fiscal</a:t>
                      </a:r>
                      <a:r>
                        <a:rPr lang="en-US" baseline="0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Pre-buy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Circuit</a:t>
                      </a:r>
                      <a:r>
                        <a:rPr lang="en-US" baseline="0" dirty="0" smtClean="0"/>
                        <a:t> Breaker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62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$225,536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$758,305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$557,331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$1,541,172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11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$311,800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$611,368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$492,670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$1,415,838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93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$304,815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$759,927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$482,198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$1,546,940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7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$271,936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$771,400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$423,532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$1,466,868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920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$702,093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$670,879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$685,158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$2,058,130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5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$447,840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$1,345,560*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$386,276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$2,179,676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94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$1,636,651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$526,349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$2,163,000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94153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181600"/>
            <a:ext cx="547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*FY18 Budget SPED tuition line is underfunded by $400K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6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Class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/>
          <a:lstStyle/>
          <a:p>
            <a:r>
              <a:rPr lang="en-US" dirty="0" smtClean="0"/>
              <a:t>North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Hobomock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400" dirty="0" smtClean="0"/>
          </a:p>
          <a:p>
            <a:r>
              <a:rPr lang="en-US" dirty="0" err="1" smtClean="0"/>
              <a:t>Bryantville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861091"/>
              </p:ext>
            </p:extLst>
          </p:nvPr>
        </p:nvGraphicFramePr>
        <p:xfrm>
          <a:off x="228600" y="1600200"/>
          <a:ext cx="8534403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614">
                  <a:extLst>
                    <a:ext uri="{9D8B030D-6E8A-4147-A177-3AD203B41FA5}">
                      <a16:colId xmlns:a16="http://schemas.microsoft.com/office/drawing/2014/main" val="1960731649"/>
                    </a:ext>
                  </a:extLst>
                </a:gridCol>
                <a:gridCol w="887920">
                  <a:extLst>
                    <a:ext uri="{9D8B030D-6E8A-4147-A177-3AD203B41FA5}">
                      <a16:colId xmlns:a16="http://schemas.microsoft.com/office/drawing/2014/main" val="670201899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601410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439894488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275787982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28299917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176022215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94211206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007484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907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050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45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Av.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3932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546013"/>
              </p:ext>
            </p:extLst>
          </p:nvPr>
        </p:nvGraphicFramePr>
        <p:xfrm>
          <a:off x="228599" y="3405981"/>
          <a:ext cx="85344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360">
                  <a:extLst>
                    <a:ext uri="{9D8B030D-6E8A-4147-A177-3AD203B41FA5}">
                      <a16:colId xmlns:a16="http://schemas.microsoft.com/office/drawing/2014/main" val="1836215583"/>
                    </a:ext>
                  </a:extLst>
                </a:gridCol>
                <a:gridCol w="839174">
                  <a:extLst>
                    <a:ext uri="{9D8B030D-6E8A-4147-A177-3AD203B41FA5}">
                      <a16:colId xmlns:a16="http://schemas.microsoft.com/office/drawing/2014/main" val="1888282938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508116719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835121764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832358168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340483054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69894423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588287928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600325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324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18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30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Av.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64958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175845"/>
              </p:ext>
            </p:extLst>
          </p:nvPr>
        </p:nvGraphicFramePr>
        <p:xfrm>
          <a:off x="228603" y="5211762"/>
          <a:ext cx="85344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797">
                  <a:extLst>
                    <a:ext uri="{9D8B030D-6E8A-4147-A177-3AD203B41FA5}">
                      <a16:colId xmlns:a16="http://schemas.microsoft.com/office/drawing/2014/main" val="411928404"/>
                    </a:ext>
                  </a:extLst>
                </a:gridCol>
                <a:gridCol w="829737">
                  <a:extLst>
                    <a:ext uri="{9D8B030D-6E8A-4147-A177-3AD203B41FA5}">
                      <a16:colId xmlns:a16="http://schemas.microsoft.com/office/drawing/2014/main" val="3461265272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1529921522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257329075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65889731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859577528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755449319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1444063883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1482813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29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358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83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Av.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869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401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Detail </a:t>
            </a:r>
            <a:r>
              <a:rPr lang="en-US" sz="22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Collective Bargaining/COLA Increases: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*Gets all members to 25% health insurance contribution</a:t>
            </a:r>
          </a:p>
          <a:p>
            <a:r>
              <a:rPr lang="en-US" dirty="0" smtClean="0"/>
              <a:t>Transportation: 3.5% Increase per contract - $131,323.53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73726"/>
              </p:ext>
            </p:extLst>
          </p:nvPr>
        </p:nvGraphicFramePr>
        <p:xfrm>
          <a:off x="990600" y="2133600"/>
          <a:ext cx="6096000" cy="2494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382469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617945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8334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743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$805,452.08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636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Para/admin</a:t>
                      </a:r>
                      <a:r>
                        <a:rPr lang="en-US" baseline="0" dirty="0" smtClean="0"/>
                        <a:t> asst.</a:t>
                      </a:r>
                      <a:r>
                        <a:rPr lang="en-US" dirty="0" smtClean="0"/>
                        <a:t>/media tech.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$58,307,17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2.5%*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106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Custodial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$21,796.99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2.5%*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72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Non-Union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$87,346.63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2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$972,902.87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820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826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Staffing 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36D1-F559-4287-B245-9A7F14949D3A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8030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A5B2-FA55-4E61-A45F-74D4DED45428}" type="datetime1">
              <a:rPr lang="en-US" smtClean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Information Subject to Change Throughout Budget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Transportation Fee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21243"/>
              </p:ext>
            </p:extLst>
          </p:nvPr>
        </p:nvGraphicFramePr>
        <p:xfrm>
          <a:off x="76200" y="914400"/>
          <a:ext cx="8839200" cy="3421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65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Individual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 Cap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2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Hanover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Secondary only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2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Duxbury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$600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Elem&lt;2 miles/secondary</a:t>
                      </a:r>
                      <a:r>
                        <a:rPr lang="en-US" sz="1400" baseline="0" dirty="0" smtClean="0"/>
                        <a:t> $50 early discount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2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Rockland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Elem&lt;2</a:t>
                      </a:r>
                      <a:r>
                        <a:rPr lang="en-US" sz="1400" baseline="0" dirty="0" smtClean="0"/>
                        <a:t> miles/secondary (2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baseline="0" dirty="0" smtClean="0"/>
                        <a:t> child $200)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2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Scituate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Elem&lt;2miles/secondary</a:t>
                      </a:r>
                      <a:r>
                        <a:rPr lang="en-US" sz="1400" baseline="0" dirty="0" smtClean="0"/>
                        <a:t> $25 early discount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2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Abington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less</a:t>
                      </a:r>
                      <a:r>
                        <a:rPr lang="en-US" sz="1400" baseline="0" dirty="0" smtClean="0"/>
                        <a:t> than 2 miles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6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Norwell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$600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$50 early discount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2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Cohasset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Elem&lt;2miles/secondary</a:t>
                      </a:r>
                      <a:r>
                        <a:rPr lang="en-US" sz="1400" baseline="0" dirty="0" smtClean="0"/>
                        <a:t> $20 early discount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23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Pembroke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$180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$280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Secondary Only $30 early</a:t>
                      </a:r>
                      <a:r>
                        <a:rPr lang="en-US" sz="1400" b="1" baseline="0" dirty="0" smtClean="0"/>
                        <a:t> discount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6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Hingham/Marshfield/Carver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4876800"/>
          <a:ext cx="885008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r>
                        <a:rPr lang="en-US" baseline="0" dirty="0" smtClean="0"/>
                        <a:t> Increase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Raise</a:t>
                      </a:r>
                      <a:r>
                        <a:rPr lang="en-US" b="1" baseline="0" dirty="0" smtClean="0"/>
                        <a:t> the fee $20 -- $200 </a:t>
                      </a:r>
                      <a:r>
                        <a:rPr lang="en-US" b="1" baseline="0" dirty="0" err="1" smtClean="0"/>
                        <a:t>ind.</a:t>
                      </a:r>
                      <a:r>
                        <a:rPr lang="en-US" b="1" baseline="0" dirty="0" smtClean="0"/>
                        <a:t> $300 family </a:t>
                      </a:r>
                      <a:r>
                        <a:rPr lang="en-US" sz="1400" b="1" baseline="0" dirty="0" smtClean="0"/>
                        <a:t>(maintain early discount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$10,640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Raise the fee $45/70-- $225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ind.</a:t>
                      </a:r>
                      <a:r>
                        <a:rPr lang="en-US" baseline="0" dirty="0" smtClean="0"/>
                        <a:t> $350 family</a:t>
                      </a:r>
                      <a:r>
                        <a:rPr lang="en-US" sz="1400" baseline="0" dirty="0" smtClean="0"/>
                        <a:t> (maintain early discount)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$27,240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Reinstate Elementary fee for less than 2 miles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$55,000-$60,000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36D1-F559-4287-B245-9A7F14949D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879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Full Day Kindergarten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585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Historical Revenue: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800" dirty="0" smtClean="0"/>
          </a:p>
          <a:p>
            <a:r>
              <a:rPr lang="en-US" dirty="0" smtClean="0"/>
              <a:t>Expenditures from Revolving: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600" dirty="0" smtClean="0"/>
          </a:p>
          <a:p>
            <a:endParaRPr lang="en-US" sz="600" dirty="0"/>
          </a:p>
          <a:p>
            <a:r>
              <a:rPr lang="en-US" dirty="0" smtClean="0"/>
              <a:t>Year 1 Costs:</a:t>
            </a:r>
          </a:p>
          <a:p>
            <a:pPr lvl="1"/>
            <a:r>
              <a:rPr lang="en-US" dirty="0" smtClean="0"/>
              <a:t>One Additional Teacher at </a:t>
            </a:r>
            <a:r>
              <a:rPr lang="en-US" dirty="0" err="1" smtClean="0"/>
              <a:t>Bryantville</a:t>
            </a:r>
            <a:endParaRPr lang="en-US" dirty="0" smtClean="0"/>
          </a:p>
          <a:p>
            <a:r>
              <a:rPr lang="en-US" dirty="0" smtClean="0"/>
              <a:t>Year 2 Gains: </a:t>
            </a:r>
            <a:r>
              <a:rPr lang="en-US" sz="2400" dirty="0" smtClean="0"/>
              <a:t>Additional $550,000 in Chapter 70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18630"/>
              </p:ext>
            </p:extLst>
          </p:nvPr>
        </p:nvGraphicFramePr>
        <p:xfrm>
          <a:off x="533400" y="1295400"/>
          <a:ext cx="7620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73062263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1128544683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Amount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59077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FY18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$328,824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04152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FY17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$289,136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0944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FY16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$316,556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6009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FY15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$262,979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435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732397"/>
              </p:ext>
            </p:extLst>
          </p:nvPr>
        </p:nvGraphicFramePr>
        <p:xfrm>
          <a:off x="533400" y="3213954"/>
          <a:ext cx="7620000" cy="1586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1224017783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619636395"/>
                    </a:ext>
                  </a:extLst>
                </a:gridCol>
              </a:tblGrid>
              <a:tr h="3173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Amount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296989"/>
                  </a:ext>
                </a:extLst>
              </a:tr>
              <a:tr h="3173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Kindergarten Teachers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$162,512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510850"/>
                  </a:ext>
                </a:extLst>
              </a:tr>
              <a:tr h="3173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Kindergarten</a:t>
                      </a:r>
                      <a:r>
                        <a:rPr lang="en-US" sz="1400" baseline="0" dirty="0" smtClean="0"/>
                        <a:t> Paras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$28,902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249948"/>
                  </a:ext>
                </a:extLst>
              </a:tr>
              <a:tr h="31732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PreSchool</a:t>
                      </a:r>
                      <a:r>
                        <a:rPr lang="en-US" sz="1400" dirty="0" smtClean="0"/>
                        <a:t> Paras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$137,328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581259"/>
                  </a:ext>
                </a:extLst>
              </a:tr>
              <a:tr h="317329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$328,742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12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011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Guidance - </a:t>
            </a:r>
          </a:p>
          <a:p>
            <a:pPr lvl="1"/>
            <a:r>
              <a:rPr lang="en-US" dirty="0" smtClean="0"/>
              <a:t>3 teaching guidance counselors at PCMS</a:t>
            </a:r>
          </a:p>
          <a:p>
            <a:pPr lvl="1"/>
            <a:r>
              <a:rPr lang="en-US" dirty="0" smtClean="0"/>
              <a:t>4 counselors at PHS</a:t>
            </a:r>
          </a:p>
          <a:p>
            <a:pPr lvl="1"/>
            <a:r>
              <a:rPr lang="en-US" dirty="0" smtClean="0"/>
              <a:t>Guidance Director 7-12</a:t>
            </a:r>
          </a:p>
          <a:p>
            <a:r>
              <a:rPr lang="en-US" dirty="0" smtClean="0"/>
              <a:t>Technology – </a:t>
            </a:r>
          </a:p>
          <a:p>
            <a:pPr lvl="1"/>
            <a:r>
              <a:rPr lang="en-US" dirty="0" smtClean="0"/>
              <a:t>Instructional Technology vs. Information Technology	</a:t>
            </a:r>
          </a:p>
          <a:p>
            <a:pPr lvl="1"/>
            <a:r>
              <a:rPr lang="en-US" dirty="0" smtClean="0"/>
              <a:t>Department Restructure with an emphasis on instructional tech</a:t>
            </a:r>
          </a:p>
        </p:txBody>
      </p:sp>
    </p:spTree>
    <p:extLst>
      <p:ext uri="{BB962C8B-B14F-4D97-AF65-F5344CB8AC3E}">
        <p14:creationId xmlns:p14="http://schemas.microsoft.com/office/powerpoint/2010/main" val="8142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fiscal year projected 2019 budget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Areas for additions/reductions</a:t>
            </a:r>
          </a:p>
          <a:p>
            <a:endParaRPr lang="en-US" dirty="0" smtClean="0"/>
          </a:p>
          <a:p>
            <a:r>
              <a:rPr lang="en-US" dirty="0" smtClean="0"/>
              <a:t>Timeline and Next Steps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5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of FY18 Additions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797563"/>
              </p:ext>
            </p:extLst>
          </p:nvPr>
        </p:nvGraphicFramePr>
        <p:xfrm>
          <a:off x="457200" y="1600200"/>
          <a:ext cx="8001000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65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5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r>
                        <a:rPr lang="en-US" baseline="0" dirty="0" smtClean="0"/>
                        <a:t> SPED 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PreSchool</a:t>
                      </a:r>
                      <a:r>
                        <a:rPr lang="en-US" baseline="0" dirty="0" smtClean="0"/>
                        <a:t> – student need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r>
                        <a:rPr lang="en-US" baseline="0" dirty="0" smtClean="0"/>
                        <a:t> Elementary Social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 shared across 3</a:t>
                      </a:r>
                      <a:r>
                        <a:rPr lang="en-US" baseline="0" dirty="0" smtClean="0"/>
                        <a:t> buildings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 Integrator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1.0 position shared across 5 buildings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</a:t>
                      </a:r>
                      <a:r>
                        <a:rPr lang="en-US" baseline="0" dirty="0" smtClean="0"/>
                        <a:t> Math Supports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 Intervention software pilots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</a:t>
                      </a:r>
                      <a:r>
                        <a:rPr lang="en-US" baseline="0" dirty="0" smtClean="0"/>
                        <a:t> Strings Club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Restructure</a:t>
                      </a:r>
                      <a:r>
                        <a:rPr lang="en-US" baseline="0" dirty="0" smtClean="0"/>
                        <a:t> of Elementary Strings Delivery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17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38" y="-63698"/>
            <a:ext cx="8229600" cy="1143000"/>
          </a:xfrm>
        </p:spPr>
        <p:txBody>
          <a:bodyPr/>
          <a:lstStyle/>
          <a:p>
            <a:r>
              <a:rPr lang="en-US" dirty="0" smtClean="0"/>
              <a:t>FY19 MOE Budget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20540"/>
              </p:ext>
            </p:extLst>
          </p:nvPr>
        </p:nvGraphicFramePr>
        <p:xfrm>
          <a:off x="533400" y="789167"/>
          <a:ext cx="8229600" cy="1877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345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345">
                <a:tc>
                  <a:txBody>
                    <a:bodyPr/>
                    <a:lstStyle/>
                    <a:p>
                      <a:r>
                        <a:rPr lang="en-US" dirty="0" smtClean="0"/>
                        <a:t>FY18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$32,338,670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454">
                <a:tc>
                  <a:txBody>
                    <a:bodyPr/>
                    <a:lstStyle/>
                    <a:p>
                      <a:pPr algn="r"/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45">
                <a:tc>
                  <a:txBody>
                    <a:bodyPr/>
                    <a:lstStyle/>
                    <a:p>
                      <a:r>
                        <a:rPr lang="en-US" dirty="0" smtClean="0"/>
                        <a:t>FY19</a:t>
                      </a:r>
                      <a:r>
                        <a:rPr lang="en-US" baseline="0" dirty="0" smtClean="0"/>
                        <a:t> MOE Budget as of December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$34,574,302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34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$2,235,635*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00806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5992" y="2651883"/>
            <a:ext cx="4487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Operational Increase: $1,162,930 – 3.59%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Tuition Increase: $1,072,705 – 3.31%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804938"/>
              </p:ext>
            </p:extLst>
          </p:nvPr>
        </p:nvGraphicFramePr>
        <p:xfrm>
          <a:off x="451338" y="3487628"/>
          <a:ext cx="81534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Fiscal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$1.2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$1.1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$1.3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$1.2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$1.4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871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FY12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$1.3</a:t>
                      </a:r>
                      <a:r>
                        <a:rPr lang="en-US" baseline="0" dirty="0" smtClean="0"/>
                        <a:t> million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43604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2200" y="3175103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Historical Increase Over Prior Fiscal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3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for Operational Increase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614800"/>
              </p:ext>
            </p:extLst>
          </p:nvPr>
        </p:nvGraphicFramePr>
        <p:xfrm>
          <a:off x="228600" y="1143000"/>
          <a:ext cx="8534400" cy="2128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97956">
                  <a:extLst>
                    <a:ext uri="{9D8B030D-6E8A-4147-A177-3AD203B41FA5}">
                      <a16:colId xmlns:a16="http://schemas.microsoft.com/office/drawing/2014/main" val="967160581"/>
                    </a:ext>
                  </a:extLst>
                </a:gridCol>
                <a:gridCol w="2291644">
                  <a:extLst>
                    <a:ext uri="{9D8B030D-6E8A-4147-A177-3AD203B41FA5}">
                      <a16:colId xmlns:a16="http://schemas.microsoft.com/office/drawing/2014/main" val="1383604309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182901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415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Collective Bargaining</a:t>
                      </a:r>
                      <a:r>
                        <a:rPr lang="en-US" sz="1600" baseline="0" dirty="0" smtClean="0"/>
                        <a:t> Agreements/COLA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$972,903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collective bargaining</a:t>
                      </a:r>
                      <a:r>
                        <a:rPr lang="en-US" sz="1600" baseline="0" dirty="0" smtClean="0"/>
                        <a:t> agreements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01984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Transportation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$131,324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3.5% increase per contract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582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$58,703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Subscription/service</a:t>
                      </a:r>
                      <a:r>
                        <a:rPr lang="en-US" sz="1600" baseline="0" dirty="0" smtClean="0"/>
                        <a:t> increases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022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$1,162,930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84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242212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Drivers for Tuition Increase</a:t>
            </a:r>
            <a:endParaRPr lang="en-US" sz="4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801603"/>
              </p:ext>
            </p:extLst>
          </p:nvPr>
        </p:nvGraphicFramePr>
        <p:xfrm>
          <a:off x="254977" y="3886200"/>
          <a:ext cx="8686800" cy="243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49804465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84121059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92466945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4222684341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Fiscal 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Budgeted</a:t>
                      </a:r>
                      <a:r>
                        <a:rPr lang="en-US" sz="1600" baseline="0" dirty="0" smtClean="0"/>
                        <a:t> Amount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Actual</a:t>
                      </a:r>
                      <a:r>
                        <a:rPr lang="en-US" sz="1600" baseline="0" dirty="0" smtClean="0"/>
                        <a:t> Amount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2806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Vocational Tuition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216424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$850,000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$1,214,957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Underfunded by $360K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368005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$1,100,000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488527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 Ed Tuition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318337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$1,779,676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$2,179,676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Underfunded by $400K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04426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$2,163,000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pre-buy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7623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154" y="6324601"/>
            <a:ext cx="304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Additional detail in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1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Areas for FY19 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448584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0770380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317681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936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Emotional</a:t>
                      </a:r>
                      <a:r>
                        <a:rPr lang="en-US" baseline="0" dirty="0" smtClean="0"/>
                        <a:t> Supports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Full implementation of COMPASS</a:t>
                      </a:r>
                      <a:r>
                        <a:rPr lang="en-US" baseline="0" dirty="0" smtClean="0"/>
                        <a:t> Program at PHS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Explore 7-12 Guidance delivery model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071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Achievement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Explore Full Day Kindergarten for all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Implement</a:t>
                      </a:r>
                      <a:r>
                        <a:rPr lang="en-US" baseline="0" dirty="0" smtClean="0"/>
                        <a:t> Math intervention software K-6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Lower class sizes secondary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Build out career readiness pathways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Institute capital replacement schedule</a:t>
                      </a:r>
                      <a:r>
                        <a:rPr lang="en-US" baseline="0" dirty="0" smtClean="0"/>
                        <a:t> Increase number of devices available K-12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Restructure Service Delivery Model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Increase staffing levels to DESE recommended levels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01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80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to Develop for Possible Reductions/Revenue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Elementary Class Size</a:t>
            </a:r>
          </a:p>
          <a:p>
            <a:r>
              <a:rPr lang="en-US" dirty="0" smtClean="0"/>
              <a:t>Secondary Scheduling</a:t>
            </a:r>
          </a:p>
          <a:p>
            <a:r>
              <a:rPr lang="en-US" dirty="0" smtClean="0"/>
              <a:t>Fees</a:t>
            </a:r>
          </a:p>
          <a:p>
            <a:r>
              <a:rPr lang="en-US" dirty="0" smtClean="0"/>
              <a:t>Utility Savings – Solar Farm</a:t>
            </a:r>
          </a:p>
          <a:p>
            <a:r>
              <a:rPr lang="en-US" dirty="0" smtClean="0"/>
              <a:t>Service Delivery Models – Technology/Guidance</a:t>
            </a:r>
          </a:p>
          <a:p>
            <a:r>
              <a:rPr lang="en-US" dirty="0" smtClean="0"/>
              <a:t>Offerings/Level of Student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5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Budget Process &amp; Timeline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379270"/>
              </p:ext>
            </p:extLst>
          </p:nvPr>
        </p:nvGraphicFramePr>
        <p:xfrm>
          <a:off x="381000" y="914400"/>
          <a:ext cx="853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36D1-F559-4287-B245-9A7F14949D3A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C17F-510A-47BA-A10D-1F79ED5734ED}" type="datetime1">
              <a:rPr lang="en-US" smtClean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Information Subject to Change Throughout Budget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6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1064</Words>
  <Application>Microsoft Office PowerPoint</Application>
  <PresentationFormat>On-screen Show (4:3)</PresentationFormat>
  <Paragraphs>452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Britannic Bold</vt:lpstr>
      <vt:lpstr>Calibri</vt:lpstr>
      <vt:lpstr>Office Theme</vt:lpstr>
      <vt:lpstr>PowerPoint Presentation</vt:lpstr>
      <vt:lpstr>Overview</vt:lpstr>
      <vt:lpstr>Reminder of FY18 Additions</vt:lpstr>
      <vt:lpstr>FY19 MOE Budget </vt:lpstr>
      <vt:lpstr>Drivers for Operational Increase</vt:lpstr>
      <vt:lpstr>Focus Areas for FY19 Budget</vt:lpstr>
      <vt:lpstr>Areas to Develop for Possible Reductions/Revenue</vt:lpstr>
      <vt:lpstr>Budget Process &amp; Timeline</vt:lpstr>
      <vt:lpstr>Appendix</vt:lpstr>
      <vt:lpstr>Drivers for Increase</vt:lpstr>
      <vt:lpstr>Increase Detail (cont.)</vt:lpstr>
      <vt:lpstr>Elementary Class Sizes</vt:lpstr>
      <vt:lpstr>Increase Detail (cont.)</vt:lpstr>
      <vt:lpstr>Staffing History</vt:lpstr>
      <vt:lpstr>Transportation Fee</vt:lpstr>
      <vt:lpstr>Full Day Kindergarten</vt:lpstr>
      <vt:lpstr>Service Delivery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Obey</dc:creator>
  <cp:lastModifiedBy>ErinTinker</cp:lastModifiedBy>
  <cp:revision>47</cp:revision>
  <dcterms:created xsi:type="dcterms:W3CDTF">2015-12-11T18:04:00Z</dcterms:created>
  <dcterms:modified xsi:type="dcterms:W3CDTF">2018-05-10T14:18:14Z</dcterms:modified>
</cp:coreProperties>
</file>