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1" r:id="rId5"/>
    <p:sldId id="260" r:id="rId6"/>
    <p:sldId id="266" r:id="rId7"/>
    <p:sldId id="268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34392575928008"/>
          <c:y val="5.9102564102564099E-2"/>
          <c:w val="0.55781027371578551"/>
          <c:h val="0.71730769230769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Department</c:v>
                </c:pt>
              </c:strCache>
            </c:strRef>
          </c:tx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26074372</c:v>
                </c:pt>
                <c:pt idx="1">
                  <c:v>26564969</c:v>
                </c:pt>
                <c:pt idx="2">
                  <c:v>26564969</c:v>
                </c:pt>
                <c:pt idx="3">
                  <c:v>27795729</c:v>
                </c:pt>
                <c:pt idx="4">
                  <c:v>28289729</c:v>
                </c:pt>
                <c:pt idx="5">
                  <c:v>28971029</c:v>
                </c:pt>
                <c:pt idx="6">
                  <c:v>30832029</c:v>
                </c:pt>
                <c:pt idx="7">
                  <c:v>31332029</c:v>
                </c:pt>
                <c:pt idx="8">
                  <c:v>32338670</c:v>
                </c:pt>
                <c:pt idx="9">
                  <c:v>33259352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B-4247-B667-A2868E6073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Town Departments</c:v>
                </c:pt>
              </c:strCache>
            </c:strRef>
          </c:tx>
          <c:invertIfNegative val="0"/>
          <c:dLbls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Sheet1!$C$2:$C$11</c:f>
              <c:numCache>
                <c:formatCode>"$"#,##0_);[Red]\("$"#,##0\)</c:formatCode>
                <c:ptCount val="10"/>
                <c:pt idx="0">
                  <c:v>24859886</c:v>
                </c:pt>
                <c:pt idx="1">
                  <c:v>25810714</c:v>
                </c:pt>
                <c:pt idx="2">
                  <c:v>26620189</c:v>
                </c:pt>
                <c:pt idx="3">
                  <c:v>26386964</c:v>
                </c:pt>
                <c:pt idx="4">
                  <c:v>27351422</c:v>
                </c:pt>
                <c:pt idx="5">
                  <c:v>23806597</c:v>
                </c:pt>
                <c:pt idx="6">
                  <c:v>26093820</c:v>
                </c:pt>
                <c:pt idx="7">
                  <c:v>27536780</c:v>
                </c:pt>
                <c:pt idx="8">
                  <c:v>27916413</c:v>
                </c:pt>
                <c:pt idx="9">
                  <c:v>29212108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B-4247-B667-A2868E607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61472"/>
        <c:axId val="35579008"/>
      </c:barChart>
      <c:catAx>
        <c:axId val="3556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579008"/>
        <c:crosses val="autoZero"/>
        <c:auto val="1"/>
        <c:lblAlgn val="ctr"/>
        <c:lblOffset val="100"/>
        <c:noMultiLvlLbl val="0"/>
      </c:catAx>
      <c:valAx>
        <c:axId val="35579008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35561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3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6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0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9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4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6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1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6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E91C-272E-400F-A888-EA187BF6FCC0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4196-AF14-4D54-9E60-C7ACC627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DBA5B7-941C-3C47-A124-C25DDB79E323}"/>
              </a:ext>
            </a:extLst>
          </p:cNvPr>
          <p:cNvGrpSpPr/>
          <p:nvPr/>
        </p:nvGrpSpPr>
        <p:grpSpPr>
          <a:xfrm>
            <a:off x="0" y="1"/>
            <a:ext cx="12192000" cy="6857999"/>
            <a:chOff x="1524000" y="1"/>
            <a:chExt cx="9144000" cy="6857999"/>
          </a:xfrm>
        </p:grpSpPr>
        <p:sp>
          <p:nvSpPr>
            <p:cNvPr id="4" name="TextBox 3"/>
            <p:cNvSpPr txBox="1"/>
            <p:nvPr/>
          </p:nvSpPr>
          <p:spPr>
            <a:xfrm>
              <a:off x="1524000" y="1"/>
              <a:ext cx="9144000" cy="584775"/>
            </a:xfrm>
            <a:prstGeom prst="rect">
              <a:avLst/>
            </a:prstGeom>
            <a:gradFill flip="none" rotWithShape="1">
              <a:gsLst>
                <a:gs pos="8000">
                  <a:schemeClr val="tx2">
                    <a:shade val="30000"/>
                    <a:satMod val="115000"/>
                    <a:lumMod val="99000"/>
                  </a:schemeClr>
                </a:gs>
                <a:gs pos="44000">
                  <a:schemeClr val="tx2">
                    <a:shade val="67500"/>
                    <a:satMod val="115000"/>
                  </a:schemeClr>
                </a:gs>
                <a:gs pos="68000">
                  <a:schemeClr val="tx2">
                    <a:shade val="100000"/>
                    <a:satMod val="115000"/>
                  </a:schemeClr>
                </a:gs>
              </a:gsLst>
              <a:lin ang="5400000" scaled="0"/>
              <a:tileRect/>
            </a:gra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spc="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itchFamily="34" charset="0"/>
                </a:rPr>
                <a:t>PEMBROKE PUBLIC SCHOOLS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24000" y="605956"/>
              <a:ext cx="9144000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spc="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itchFamily="34" charset="0"/>
                </a:rPr>
                <a:t>FY19 Budget </a:t>
              </a:r>
              <a:r>
                <a:rPr lang="en-US" sz="2400" b="1" spc="15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itchFamily="34" charset="0"/>
                </a:rPr>
                <a:t>Presentation </a:t>
              </a:r>
              <a:endParaRPr lang="en-US" sz="2400" b="1" spc="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0" y="6477000"/>
              <a:ext cx="9144000" cy="381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36000">
                  <a:schemeClr val="tx2">
                    <a:shade val="67500"/>
                    <a:satMod val="115000"/>
                    <a:lumMod val="99000"/>
                  </a:schemeClr>
                </a:gs>
                <a:gs pos="83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/>
                </a:rPr>
                <a:t>72 Pilgrim Road, Pembroke, Massachusetts  02359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153400" y="1067620"/>
              <a:ext cx="2514600" cy="5409380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39999">
                  <a:schemeClr val="bg1">
                    <a:lumMod val="85000"/>
                  </a:schemeClr>
                </a:gs>
                <a:gs pos="51000">
                  <a:schemeClr val="bg1">
                    <a:lumMod val="85000"/>
                  </a:schemeClr>
                </a:gs>
                <a:gs pos="64000">
                  <a:srgbClr val="E6E6E6"/>
                </a:gs>
                <a:gs pos="7700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r>
                <a:rPr lang="en-US" b="1" i="1" dirty="0" smtClean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/>
                </a:rPr>
                <a:t>Public Budget Hearing</a:t>
              </a:r>
            </a:p>
            <a:p>
              <a:pPr algn="ctr">
                <a:defRPr/>
              </a:pPr>
              <a:r>
                <a:rPr lang="en-US" b="1" i="1" dirty="0" smtClean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/>
                </a:rPr>
                <a:t>May 1, 2018</a:t>
              </a:r>
              <a:endParaRPr lang="en-US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endParaRPr lang="en-US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endParaRPr lang="en-US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endParaRPr lang="en-US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endParaRPr lang="en-US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endParaRPr lang="en-US" sz="14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endParaRPr lang="en-US" sz="14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endParaRPr lang="en-US" sz="14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endParaRPr lang="en-US" sz="14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endParaRPr lang="en-US" sz="14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endParaRPr lang="en-US" sz="1400" b="1" i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endParaRPr>
            </a:p>
            <a:p>
              <a:pPr algn="ctr">
                <a:defRPr/>
              </a:pPr>
              <a:r>
                <a:rPr lang="en-US" sz="1400" b="1" i="1" dirty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/>
                </a:rPr>
                <a:t>OUR MISSION: 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4454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/>
                </a:rPr>
                <a:t>To ensure student achievement through excellence in teaching and learning.</a:t>
              </a:r>
            </a:p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Palatino Linotype"/>
              </a:endParaRPr>
            </a:p>
          </p:txBody>
        </p:sp>
        <p:pic>
          <p:nvPicPr>
            <p:cNvPr id="3" name="Picture 2" descr="Students in computer lab" title="Students in computer lab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2870776"/>
              <a:ext cx="3213041" cy="3606225"/>
            </a:xfrm>
            <a:prstGeom prst="rect">
              <a:avLst/>
            </a:prstGeom>
          </p:spPr>
        </p:pic>
        <p:pic>
          <p:nvPicPr>
            <p:cNvPr id="9" name="Picture 8" descr="Students working with technology" title="Students working with technology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042" y="1088801"/>
              <a:ext cx="3416359" cy="3093733"/>
            </a:xfrm>
            <a:prstGeom prst="rect">
              <a:avLst/>
            </a:prstGeom>
          </p:spPr>
        </p:pic>
        <p:pic>
          <p:nvPicPr>
            <p:cNvPr id="10" name="Picture 9" descr="Students choosing books" title="Students choosing book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074689"/>
              <a:ext cx="3213041" cy="2811511"/>
            </a:xfrm>
            <a:prstGeom prst="rect">
              <a:avLst/>
            </a:prstGeom>
          </p:spPr>
        </p:pic>
        <p:pic>
          <p:nvPicPr>
            <p:cNvPr id="11" name="Content Placeholder 8" descr="Students using laptops" title="Students using lapto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042" y="3886201"/>
              <a:ext cx="3416359" cy="2607803"/>
            </a:xfrm>
            <a:prstGeom prst="rect">
              <a:avLst/>
            </a:prstGeom>
          </p:spPr>
        </p:pic>
        <p:pic>
          <p:nvPicPr>
            <p:cNvPr id="12" name="Picture 11" descr="PPS Logo" title="PPS Logo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400" y="3649133"/>
              <a:ext cx="990600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1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Tonight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1"/>
            <a:ext cx="8763000" cy="5059363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ecap of FY18/19 focus areas &amp; FY19 budget development </a:t>
            </a:r>
          </a:p>
          <a:p>
            <a:r>
              <a:rPr lang="en-US" dirty="0" smtClean="0"/>
              <a:t>Presentation of School Committee </a:t>
            </a:r>
            <a:r>
              <a:rPr lang="en-US" smtClean="0"/>
              <a:t>balanced FY19 </a:t>
            </a:r>
            <a:r>
              <a:rPr lang="en-US" dirty="0" smtClean="0"/>
              <a:t>Budget</a:t>
            </a:r>
          </a:p>
          <a:p>
            <a:r>
              <a:rPr lang="en-US" dirty="0" smtClean="0"/>
              <a:t>Public Question and Answer Session </a:t>
            </a:r>
          </a:p>
          <a:p>
            <a:r>
              <a:rPr lang="en-US" dirty="0" smtClean="0"/>
              <a:t>Consideration of FY19 Recommended Budget Approval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AA51-B8D0-4BEA-B443-BF9E9348A67B}" type="datetime1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136D1-F559-4287-B245-9A7F14949D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FY19 Budget Philosophy &amp;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Guiding Philosophies-</a:t>
            </a:r>
          </a:p>
          <a:p>
            <a:pPr lvl="2"/>
            <a:r>
              <a:rPr lang="en-US" dirty="0" smtClean="0"/>
              <a:t>Make enrollment driven adjustments</a:t>
            </a:r>
          </a:p>
          <a:p>
            <a:pPr lvl="2"/>
            <a:r>
              <a:rPr lang="en-US" dirty="0" smtClean="0"/>
              <a:t>Preserve restorations made possible by override</a:t>
            </a:r>
          </a:p>
          <a:p>
            <a:pPr lvl="2"/>
            <a:r>
              <a:rPr lang="en-US" dirty="0" smtClean="0"/>
              <a:t>Continue to develop programs for Social Emotional Learners</a:t>
            </a:r>
          </a:p>
          <a:p>
            <a:pPr lvl="2"/>
            <a:r>
              <a:rPr lang="en-US" dirty="0" smtClean="0"/>
              <a:t>Realign infrastructure/resources to better support teachers in their work and align with focus areas</a:t>
            </a:r>
          </a:p>
          <a:p>
            <a:r>
              <a:rPr lang="en-US" dirty="0" smtClean="0"/>
              <a:t>Process-</a:t>
            </a:r>
          </a:p>
          <a:p>
            <a:pPr lvl="2"/>
            <a:r>
              <a:rPr lang="en-US" dirty="0" smtClean="0"/>
              <a:t>Continue to increase budget transparency</a:t>
            </a:r>
          </a:p>
          <a:p>
            <a:pPr lvl="2"/>
            <a:r>
              <a:rPr lang="en-US" dirty="0" smtClean="0"/>
              <a:t>Create a comprehensive list of district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Priorities in the FY19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Achievement – Offering free Full Day Kindergarten for SY18-19</a:t>
            </a:r>
          </a:p>
          <a:p>
            <a:r>
              <a:rPr lang="en-US" dirty="0"/>
              <a:t>Achievement/Technology – Restructuring Math Apps at PCMS to have a STEM focus with project based learning</a:t>
            </a:r>
          </a:p>
          <a:p>
            <a:r>
              <a:rPr lang="en-US" dirty="0"/>
              <a:t>Technology – Restructuring of current staff to delineate between Instructional and Informational Technology</a:t>
            </a:r>
          </a:p>
          <a:p>
            <a:r>
              <a:rPr lang="en-US" dirty="0"/>
              <a:t>Social Emotional Health &amp; Wellness – Investigating various schedule options at the secondary level that would allow for more opportunities for students </a:t>
            </a:r>
          </a:p>
        </p:txBody>
      </p:sp>
    </p:spTree>
    <p:extLst>
      <p:ext uri="{BB962C8B-B14F-4D97-AF65-F5344CB8AC3E}">
        <p14:creationId xmlns:p14="http://schemas.microsoft.com/office/powerpoint/2010/main" val="6839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947813"/>
              </p:ext>
            </p:extLst>
          </p:nvPr>
        </p:nvGraphicFramePr>
        <p:xfrm>
          <a:off x="1785991" y="594360"/>
          <a:ext cx="8610598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50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48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Town Budget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School Budget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Chapter</a:t>
                      </a:r>
                      <a:r>
                        <a:rPr lang="en-US" sz="1400" baseline="0" dirty="0" smtClean="0"/>
                        <a:t> 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r>
                        <a:rPr lang="en-US" sz="1400" baseline="0" dirty="0" smtClean="0"/>
                        <a:t> Increase in Chapter 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School Budget</a:t>
                      </a:r>
                      <a:r>
                        <a:rPr lang="en-US" sz="1400" baseline="0" dirty="0" smtClean="0"/>
                        <a:t> as a % of Town Budget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Town Contribution</a:t>
                      </a:r>
                      <a:r>
                        <a:rPr lang="en-US" sz="1400" baseline="0" dirty="0" smtClean="0"/>
                        <a:t> to School Budget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$50,934,238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$26,074,372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$12,200,192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-2.11%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51.19%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$13,874,180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$52,375,683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$26,564,969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$12,726,668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4.32%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50.72%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$13,838,301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605110"/>
                  </a:ext>
                </a:extLst>
              </a:tr>
              <a:tr h="273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$53,185,158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$26,564,969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$12,794,990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49.95%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$13,769,979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04784"/>
                  </a:ext>
                </a:extLst>
              </a:tr>
              <a:tr h="273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$54,182,693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$27,795,729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$12,925,750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51.30%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$14,869,979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53422"/>
                  </a:ext>
                </a:extLst>
              </a:tr>
              <a:tr h="273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2014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$55,641,151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$28,289,729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$13,013,732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50.84%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$15,275,997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23518"/>
                  </a:ext>
                </a:extLst>
              </a:tr>
              <a:tr h="273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$52,777,626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$28,971,029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$13,095,032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54.89%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$15,875,997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622343"/>
                  </a:ext>
                </a:extLst>
              </a:tr>
              <a:tr h="273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$56,925,849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$30,832,029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$13,174,507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54.16%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$17,657,522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81600"/>
                  </a:ext>
                </a:extLst>
              </a:tr>
              <a:tr h="273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2017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$58,875,321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$31,332,029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$13,344,512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1.29%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53.21%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$17,987,517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873459"/>
                  </a:ext>
                </a:extLst>
              </a:tr>
              <a:tr h="273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$60,556,047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$32,338,670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$13,434,662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0.68%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53.40%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$18,904,008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11677"/>
                  </a:ext>
                </a:extLst>
              </a:tr>
              <a:tr h="2735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2019 (</a:t>
                      </a:r>
                      <a:r>
                        <a:rPr lang="en-US" sz="1200" dirty="0" err="1" smtClean="0"/>
                        <a:t>est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$62,471,460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$33,259,352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$13,521,752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0.65%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53.23%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$19,737,600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157478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387-587F-4A7C-BDA3-28C480CC09E5}" type="datetime1">
              <a:rPr lang="en-US" smtClean="0"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Pembroke Public Schools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E564-CD6E-467D-8D28-0E9854BC066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 Year Historical Picture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913794507"/>
              </p:ext>
            </p:extLst>
          </p:nvPr>
        </p:nvGraphicFramePr>
        <p:xfrm>
          <a:off x="1676400" y="4282440"/>
          <a:ext cx="8534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46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94" y="-387023"/>
            <a:ext cx="10515600" cy="1487488"/>
          </a:xfrm>
        </p:spPr>
        <p:txBody>
          <a:bodyPr>
            <a:normAutofit/>
          </a:bodyPr>
          <a:lstStyle/>
          <a:p>
            <a:r>
              <a:rPr lang="en-US" sz="3200" b="1" dirty="0"/>
              <a:t>FY19 MOE Budget	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500136"/>
              </p:ext>
            </p:extLst>
          </p:nvPr>
        </p:nvGraphicFramePr>
        <p:xfrm>
          <a:off x="162482" y="740353"/>
          <a:ext cx="7007752" cy="600008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03876">
                  <a:extLst>
                    <a:ext uri="{9D8B030D-6E8A-4147-A177-3AD203B41FA5}">
                      <a16:colId xmlns:a16="http://schemas.microsoft.com/office/drawing/2014/main" val="2613625791"/>
                    </a:ext>
                  </a:extLst>
                </a:gridCol>
                <a:gridCol w="3503876">
                  <a:extLst>
                    <a:ext uri="{9D8B030D-6E8A-4147-A177-3AD203B41FA5}">
                      <a16:colId xmlns:a16="http://schemas.microsoft.com/office/drawing/2014/main" val="3375274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268819"/>
                  </a:ext>
                </a:extLst>
              </a:tr>
              <a:tr h="29273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FY18</a:t>
                      </a:r>
                      <a:r>
                        <a:rPr lang="en-US" sz="1600" b="1" baseline="0" dirty="0" smtClean="0"/>
                        <a:t> Budget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$32,338,680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178166"/>
                  </a:ext>
                </a:extLst>
              </a:tr>
              <a:tr h="1237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FY19 MOE Budget</a:t>
                      </a: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(12/17)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$34,574,302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509498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069140"/>
                  </a:ext>
                </a:extLst>
              </a:tr>
              <a:tr h="2965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($23,000)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022544"/>
                  </a:ext>
                </a:extLst>
              </a:tr>
              <a:tr h="321484">
                <a:tc>
                  <a:txBody>
                    <a:bodyPr/>
                    <a:lstStyle/>
                    <a:p>
                      <a:r>
                        <a:rPr lang="en-US" sz="1600" dirty="0"/>
                        <a:t>Transportation Revolving</a:t>
                      </a:r>
                      <a:r>
                        <a:rPr lang="en-US" sz="1600" baseline="0" dirty="0"/>
                        <a:t> Offset 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($105,000)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548501"/>
                  </a:ext>
                </a:extLst>
              </a:tr>
              <a:tr h="38489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Extended Day Revolving Offset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($65,000)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32783"/>
                  </a:ext>
                </a:extLst>
              </a:tr>
              <a:tr h="2554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Circuit Breaker Offset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($150,000)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494497"/>
                  </a:ext>
                </a:extLst>
              </a:tr>
              <a:tr h="34266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Solar Farm Utility</a:t>
                      </a:r>
                      <a:r>
                        <a:rPr lang="en-US" sz="1600" baseline="0" dirty="0" smtClean="0"/>
                        <a:t> Offset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($180,844)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833110"/>
                  </a:ext>
                </a:extLst>
              </a:tr>
              <a:tr h="34266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FY19</a:t>
                      </a:r>
                      <a:r>
                        <a:rPr lang="en-US" sz="1600" baseline="0" dirty="0" smtClean="0"/>
                        <a:t> MOE Budget After Adjustments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$34,050,459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199653"/>
                  </a:ext>
                </a:extLst>
              </a:tr>
              <a:tr h="342669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Resulting</a:t>
                      </a:r>
                      <a:r>
                        <a:rPr lang="en-US" sz="1600" b="1" baseline="0" dirty="0" smtClean="0"/>
                        <a:t> Budget Gap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$1,711,779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445067"/>
                  </a:ext>
                </a:extLst>
              </a:tr>
              <a:tr h="342669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Additional</a:t>
                      </a:r>
                      <a:r>
                        <a:rPr lang="en-US" b="1" baseline="0" dirty="0"/>
                        <a:t> Revenues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443721"/>
                  </a:ext>
                </a:extLst>
              </a:tr>
              <a:tr h="34266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Increase in Chapter 70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smtClean="0"/>
                        <a:t>($30/student</a:t>
                      </a:r>
                      <a:r>
                        <a:rPr lang="en-US" sz="1200" baseline="0" dirty="0" smtClean="0"/>
                        <a:t>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$87,090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111057"/>
                  </a:ext>
                </a:extLst>
              </a:tr>
              <a:tr h="36391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Increase in Town</a:t>
                      </a:r>
                      <a:r>
                        <a:rPr lang="en-US" baseline="0" dirty="0"/>
                        <a:t> Contribution</a:t>
                      </a:r>
                      <a:r>
                        <a:rPr lang="en-US" sz="1200" baseline="0" dirty="0"/>
                        <a:t> (Town Admin Prelim Budget 1/29)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$833,592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56382"/>
                  </a:ext>
                </a:extLst>
              </a:tr>
              <a:tr h="34266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$920,682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48996"/>
                  </a:ext>
                </a:extLst>
              </a:tr>
              <a:tr h="192982">
                <a:tc>
                  <a:txBody>
                    <a:bodyPr/>
                    <a:lstStyle/>
                    <a:p>
                      <a:pPr algn="r"/>
                      <a:endParaRPr lang="en-US" sz="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64033"/>
                  </a:ext>
                </a:extLst>
              </a:tr>
              <a:tr h="342669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Remaining Budget Gap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$791,097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304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962054-72C3-4C45-852E-CC47ECEB8689}"/>
              </a:ext>
            </a:extLst>
          </p:cNvPr>
          <p:cNvSpPr txBox="1"/>
          <p:nvPr/>
        </p:nvSpPr>
        <p:spPr>
          <a:xfrm>
            <a:off x="7415561" y="740353"/>
            <a:ext cx="4505093" cy="20313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Key Gap Drivers: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Vocational tuition	</a:t>
            </a:r>
            <a:r>
              <a:rPr lang="en-US" dirty="0" smtClean="0"/>
              <a:t>$250,000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Special Ed Increases	</a:t>
            </a:r>
            <a:r>
              <a:rPr lang="en-US" dirty="0" smtClean="0"/>
              <a:t>$383,424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Transportation		</a:t>
            </a:r>
            <a:r>
              <a:rPr lang="en-US" dirty="0" smtClean="0"/>
              <a:t>$131,324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Collective Bargaining	</a:t>
            </a:r>
            <a:r>
              <a:rPr lang="en-US" dirty="0" smtClean="0"/>
              <a:t>$972,903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(2% COLA for Teachers)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2605"/>
            <a:ext cx="10515600" cy="1325563"/>
          </a:xfrm>
        </p:spPr>
        <p:txBody>
          <a:bodyPr/>
          <a:lstStyle/>
          <a:p>
            <a:r>
              <a:rPr lang="en-US" sz="3200" b="1" dirty="0"/>
              <a:t>FY19 Budget Balancing…</a:t>
            </a: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976039"/>
              </p:ext>
            </p:extLst>
          </p:nvPr>
        </p:nvGraphicFramePr>
        <p:xfrm>
          <a:off x="119457" y="540177"/>
          <a:ext cx="7190678" cy="584575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214871">
                  <a:extLst>
                    <a:ext uri="{9D8B030D-6E8A-4147-A177-3AD203B41FA5}">
                      <a16:colId xmlns:a16="http://schemas.microsoft.com/office/drawing/2014/main" val="1377360620"/>
                    </a:ext>
                  </a:extLst>
                </a:gridCol>
                <a:gridCol w="1209963">
                  <a:extLst>
                    <a:ext uri="{9D8B030D-6E8A-4147-A177-3AD203B41FA5}">
                      <a16:colId xmlns:a16="http://schemas.microsoft.com/office/drawing/2014/main" val="1365533720"/>
                    </a:ext>
                  </a:extLst>
                </a:gridCol>
                <a:gridCol w="2765844">
                  <a:extLst>
                    <a:ext uri="{9D8B030D-6E8A-4147-A177-3AD203B41FA5}">
                      <a16:colId xmlns:a16="http://schemas.microsoft.com/office/drawing/2014/main" val="512417816"/>
                    </a:ext>
                  </a:extLst>
                </a:gridCol>
              </a:tblGrid>
              <a:tr h="3003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16643"/>
                  </a:ext>
                </a:extLst>
              </a:tr>
              <a:tr h="311108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Remaining Budget</a:t>
                      </a:r>
                      <a:r>
                        <a:rPr lang="en-US" sz="1400" baseline="0" dirty="0"/>
                        <a:t> Gap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$791,097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271768"/>
                  </a:ext>
                </a:extLst>
              </a:tr>
              <a:tr h="157018">
                <a:tc>
                  <a:txBody>
                    <a:bodyPr/>
                    <a:lstStyle/>
                    <a:p>
                      <a:pPr algn="l"/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39695"/>
                  </a:ext>
                </a:extLst>
              </a:tr>
              <a:tr h="349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Staff Reductions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22211"/>
                  </a:ext>
                </a:extLst>
              </a:tr>
              <a:tr h="30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6.4</a:t>
                      </a:r>
                      <a:r>
                        <a:rPr lang="en-US" sz="1400" baseline="0" dirty="0" smtClean="0"/>
                        <a:t> Teaching Positions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($469,453)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Enrollment driven (5 </a:t>
                      </a:r>
                      <a:r>
                        <a:rPr lang="en-US" sz="1400" dirty="0" err="1" smtClean="0"/>
                        <a:t>elem</a:t>
                      </a:r>
                      <a:r>
                        <a:rPr lang="en-US" sz="1400" dirty="0" smtClean="0"/>
                        <a:t> 1.4 sec)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127468"/>
                  </a:ext>
                </a:extLst>
              </a:tr>
              <a:tr h="451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7-12 Guidance</a:t>
                      </a:r>
                      <a:r>
                        <a:rPr lang="en-US" sz="1400" baseline="0" dirty="0" smtClean="0"/>
                        <a:t> Restructure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($161,144)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</a:t>
                      </a:r>
                      <a:r>
                        <a:rPr lang="en-US" sz="1400" baseline="0" dirty="0" smtClean="0"/>
                        <a:t> Counselor at PCMS, 7-12 Guidance Director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824050"/>
                  </a:ext>
                </a:extLst>
              </a:tr>
              <a:tr h="3184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3.0 Support Staff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($72,000)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Enrollment </a:t>
                      </a:r>
                      <a:r>
                        <a:rPr lang="en-US" sz="1400" dirty="0" smtClean="0"/>
                        <a:t>Driven(shift</a:t>
                      </a:r>
                      <a:r>
                        <a:rPr lang="en-US" sz="1400" baseline="0" dirty="0" smtClean="0"/>
                        <a:t> in preschool)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195358"/>
                  </a:ext>
                </a:extLst>
              </a:tr>
              <a:tr h="23415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Staff Reductions Subtotal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$702,597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118073"/>
                  </a:ext>
                </a:extLst>
              </a:tr>
              <a:tr h="24339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Remaining</a:t>
                      </a:r>
                      <a:r>
                        <a:rPr lang="en-US" sz="1400" b="1" baseline="0" dirty="0" smtClean="0"/>
                        <a:t> Gap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$88,500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066349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Additional</a:t>
                      </a:r>
                      <a:r>
                        <a:rPr lang="en-US" sz="1400" b="1" baseline="0" dirty="0" smtClean="0"/>
                        <a:t> Reductions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16551"/>
                  </a:ext>
                </a:extLst>
              </a:tr>
              <a:tr h="234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Transportation</a:t>
                      </a:r>
                      <a:r>
                        <a:rPr lang="en-US" sz="1400" baseline="0" dirty="0" smtClean="0"/>
                        <a:t> Reduction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($25,000)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Kindergarten</a:t>
                      </a:r>
                      <a:r>
                        <a:rPr lang="en-US" sz="1400" baseline="0" dirty="0" smtClean="0"/>
                        <a:t> Buses/SPED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61309"/>
                  </a:ext>
                </a:extLst>
              </a:tr>
              <a:tr h="289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Reduction in Districtwide Curriculum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($50,000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863313"/>
                  </a:ext>
                </a:extLst>
              </a:tr>
              <a:tr h="461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Reduction in Athletics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($10,000)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57166"/>
                  </a:ext>
                </a:extLst>
              </a:tr>
              <a:tr h="438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Reduction</a:t>
                      </a:r>
                      <a:r>
                        <a:rPr lang="en-US" sz="1400" b="0" baseline="0" dirty="0" smtClean="0"/>
                        <a:t> in Extracurricular Activities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($3,500)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clubs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323509"/>
                  </a:ext>
                </a:extLst>
              </a:tr>
              <a:tr h="33648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Additional</a:t>
                      </a:r>
                      <a:r>
                        <a:rPr lang="en-US" sz="1400" b="0" baseline="0" dirty="0" smtClean="0"/>
                        <a:t> Reductions Subtotal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/>
                        <a:t>$88,500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234656"/>
                  </a:ext>
                </a:extLst>
              </a:tr>
              <a:tr h="4385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Remaining Gap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$0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499110"/>
                  </a:ext>
                </a:extLst>
              </a:tr>
            </a:tbl>
          </a:graphicData>
        </a:graphic>
      </p:graphicFrame>
      <p:pic>
        <p:nvPicPr>
          <p:cNvPr id="6" name="Picture 5" descr="Scale" title="Scale">
            <a:extLst>
              <a:ext uri="{FF2B5EF4-FFF2-40B4-BE49-F238E27FC236}">
                <a16:creationId xmlns:a16="http://schemas.microsoft.com/office/drawing/2014/main" id="{8A6A66BC-C4BC-EE43-B3A8-4AA0E3C7E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875" y="44605"/>
            <a:ext cx="2809796" cy="21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Elementary Enrollment Projection Detail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396718"/>
              </p:ext>
            </p:extLst>
          </p:nvPr>
        </p:nvGraphicFramePr>
        <p:xfrm>
          <a:off x="1638302" y="4953000"/>
          <a:ext cx="9029698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0951">
                  <a:extLst>
                    <a:ext uri="{9D8B030D-6E8A-4147-A177-3AD203B41FA5}">
                      <a16:colId xmlns:a16="http://schemas.microsoft.com/office/drawing/2014/main" val="1089550339"/>
                    </a:ext>
                  </a:extLst>
                </a:gridCol>
                <a:gridCol w="617415">
                  <a:extLst>
                    <a:ext uri="{9D8B030D-6E8A-4147-A177-3AD203B41FA5}">
                      <a16:colId xmlns:a16="http://schemas.microsoft.com/office/drawing/2014/main" val="1954124975"/>
                    </a:ext>
                  </a:extLst>
                </a:gridCol>
                <a:gridCol w="926123">
                  <a:extLst>
                    <a:ext uri="{9D8B030D-6E8A-4147-A177-3AD203B41FA5}">
                      <a16:colId xmlns:a16="http://schemas.microsoft.com/office/drawing/2014/main" val="2947892284"/>
                    </a:ext>
                  </a:extLst>
                </a:gridCol>
                <a:gridCol w="926123">
                  <a:extLst>
                    <a:ext uri="{9D8B030D-6E8A-4147-A177-3AD203B41FA5}">
                      <a16:colId xmlns:a16="http://schemas.microsoft.com/office/drawing/2014/main" val="2333594811"/>
                    </a:ext>
                  </a:extLst>
                </a:gridCol>
                <a:gridCol w="771769">
                  <a:extLst>
                    <a:ext uri="{9D8B030D-6E8A-4147-A177-3AD203B41FA5}">
                      <a16:colId xmlns:a16="http://schemas.microsoft.com/office/drawing/2014/main" val="1441152229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191863350"/>
                    </a:ext>
                  </a:extLst>
                </a:gridCol>
                <a:gridCol w="926123">
                  <a:extLst>
                    <a:ext uri="{9D8B030D-6E8A-4147-A177-3AD203B41FA5}">
                      <a16:colId xmlns:a16="http://schemas.microsoft.com/office/drawing/2014/main" val="1988618590"/>
                    </a:ext>
                  </a:extLst>
                </a:gridCol>
                <a:gridCol w="848946">
                  <a:extLst>
                    <a:ext uri="{9D8B030D-6E8A-4147-A177-3AD203B41FA5}">
                      <a16:colId xmlns:a16="http://schemas.microsoft.com/office/drawing/2014/main" val="2819929047"/>
                    </a:ext>
                  </a:extLst>
                </a:gridCol>
                <a:gridCol w="848948">
                  <a:extLst>
                    <a:ext uri="{9D8B030D-6E8A-4147-A177-3AD203B41FA5}">
                      <a16:colId xmlns:a16="http://schemas.microsoft.com/office/drawing/2014/main" val="777600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FY19 North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8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Students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68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Teachers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59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Avg. Class Size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36837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88518"/>
              </p:ext>
            </p:extLst>
          </p:nvPr>
        </p:nvGraphicFramePr>
        <p:xfrm>
          <a:off x="1638303" y="1397000"/>
          <a:ext cx="891539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251">
                  <a:extLst>
                    <a:ext uri="{9D8B030D-6E8A-4147-A177-3AD203B41FA5}">
                      <a16:colId xmlns:a16="http://schemas.microsoft.com/office/drawing/2014/main" val="1139959515"/>
                    </a:ext>
                  </a:extLst>
                </a:gridCol>
                <a:gridCol w="622910">
                  <a:extLst>
                    <a:ext uri="{9D8B030D-6E8A-4147-A177-3AD203B41FA5}">
                      <a16:colId xmlns:a16="http://schemas.microsoft.com/office/drawing/2014/main" val="2687761873"/>
                    </a:ext>
                  </a:extLst>
                </a:gridCol>
                <a:gridCol w="934365">
                  <a:extLst>
                    <a:ext uri="{9D8B030D-6E8A-4147-A177-3AD203B41FA5}">
                      <a16:colId xmlns:a16="http://schemas.microsoft.com/office/drawing/2014/main" val="512825830"/>
                    </a:ext>
                  </a:extLst>
                </a:gridCol>
                <a:gridCol w="778638">
                  <a:extLst>
                    <a:ext uri="{9D8B030D-6E8A-4147-A177-3AD203B41FA5}">
                      <a16:colId xmlns:a16="http://schemas.microsoft.com/office/drawing/2014/main" val="889270293"/>
                    </a:ext>
                  </a:extLst>
                </a:gridCol>
                <a:gridCol w="856501">
                  <a:extLst>
                    <a:ext uri="{9D8B030D-6E8A-4147-A177-3AD203B41FA5}">
                      <a16:colId xmlns:a16="http://schemas.microsoft.com/office/drawing/2014/main" val="3917659549"/>
                    </a:ext>
                  </a:extLst>
                </a:gridCol>
                <a:gridCol w="1090093">
                  <a:extLst>
                    <a:ext uri="{9D8B030D-6E8A-4147-A177-3AD203B41FA5}">
                      <a16:colId xmlns:a16="http://schemas.microsoft.com/office/drawing/2014/main" val="3109922077"/>
                    </a:ext>
                  </a:extLst>
                </a:gridCol>
                <a:gridCol w="856501">
                  <a:extLst>
                    <a:ext uri="{9D8B030D-6E8A-4147-A177-3AD203B41FA5}">
                      <a16:colId xmlns:a16="http://schemas.microsoft.com/office/drawing/2014/main" val="3734540519"/>
                    </a:ext>
                  </a:extLst>
                </a:gridCol>
                <a:gridCol w="758839">
                  <a:extLst>
                    <a:ext uri="{9D8B030D-6E8A-4147-A177-3AD203B41FA5}">
                      <a16:colId xmlns:a16="http://schemas.microsoft.com/office/drawing/2014/main" val="3378189211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4053077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Bryantville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246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76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47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Avg. Class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2768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76411"/>
              </p:ext>
            </p:extLst>
          </p:nvPr>
        </p:nvGraphicFramePr>
        <p:xfrm>
          <a:off x="1638303" y="3093720"/>
          <a:ext cx="8915400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1697">
                  <a:extLst>
                    <a:ext uri="{9D8B030D-6E8A-4147-A177-3AD203B41FA5}">
                      <a16:colId xmlns:a16="http://schemas.microsoft.com/office/drawing/2014/main" val="13481813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64392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113733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7791284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0672096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1780775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3628652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12243732"/>
                    </a:ext>
                  </a:extLst>
                </a:gridCol>
                <a:gridCol w="876303">
                  <a:extLst>
                    <a:ext uri="{9D8B030D-6E8A-4147-A177-3AD203B41FA5}">
                      <a16:colId xmlns:a16="http://schemas.microsoft.com/office/drawing/2014/main" val="28104940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FY19 </a:t>
                      </a:r>
                      <a:r>
                        <a:rPr lang="en-US" baseline="0" dirty="0" err="1" smtClean="0"/>
                        <a:t>Hobomock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6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7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28602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dirty="0" smtClean="0"/>
                        <a:t>Avg. Class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788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5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FY19 Recommended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737604"/>
              </p:ext>
            </p:extLst>
          </p:nvPr>
        </p:nvGraphicFramePr>
        <p:xfrm>
          <a:off x="1981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409473595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507746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228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FY19</a:t>
                      </a:r>
                      <a:r>
                        <a:rPr lang="en-US" baseline="0" dirty="0" smtClean="0"/>
                        <a:t> MOE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$34,574,302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516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4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Adjustments (revolving</a:t>
                      </a:r>
                      <a:r>
                        <a:rPr lang="en-US" b="0" baseline="0" dirty="0" smtClean="0"/>
                        <a:t> + solar farm)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-$523,853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32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Staff Reductions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-$702,597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3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Non-Staff</a:t>
                      </a:r>
                      <a:r>
                        <a:rPr lang="en-US" b="0" baseline="0" dirty="0" smtClean="0"/>
                        <a:t> Reductions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-$88,500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66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-$1,314,941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41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9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FY19 School</a:t>
                      </a:r>
                      <a:r>
                        <a:rPr lang="en-US" b="1" baseline="0" dirty="0" smtClean="0"/>
                        <a:t> Committee Recommended Budget</a:t>
                      </a:r>
                      <a:endParaRPr lang="en-US" b="1" dirty="0" smtClean="0"/>
                    </a:p>
                    <a:p>
                      <a:pPr algn="l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$33,259,352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42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707</Words>
  <Application>Microsoft Office PowerPoint</Application>
  <PresentationFormat>Widescreen</PresentationFormat>
  <Paragraphs>310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Palatino Linotype</vt:lpstr>
      <vt:lpstr>Office Theme</vt:lpstr>
      <vt:lpstr>PowerPoint Presentation</vt:lpstr>
      <vt:lpstr>Overview of Tonight</vt:lpstr>
      <vt:lpstr>FY19 Budget Philosophy &amp; Process</vt:lpstr>
      <vt:lpstr>Priorities in the FY19 Budget</vt:lpstr>
      <vt:lpstr>10 Year Historical Picture</vt:lpstr>
      <vt:lpstr>FY19 MOE Budget </vt:lpstr>
      <vt:lpstr>FY19 Budget Balancing… </vt:lpstr>
      <vt:lpstr>Elementary Enrollment Projection Detail</vt:lpstr>
      <vt:lpstr>FY19 Recommended Budget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Obey</dc:creator>
  <cp:lastModifiedBy>ErinTinker</cp:lastModifiedBy>
  <cp:revision>19</cp:revision>
  <dcterms:created xsi:type="dcterms:W3CDTF">2018-04-27T16:26:22Z</dcterms:created>
  <dcterms:modified xsi:type="dcterms:W3CDTF">2018-05-10T14:09:56Z</dcterms:modified>
</cp:coreProperties>
</file>