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1" r:id="rId4"/>
  </p:sldMasterIdLst>
  <p:notesMasterIdLst>
    <p:notesMasterId r:id="rId19"/>
  </p:notesMasterIdLst>
  <p:handoutMasterIdLst>
    <p:handoutMasterId r:id="rId20"/>
  </p:handoutMasterIdLst>
  <p:sldIdLst>
    <p:sldId id="296" r:id="rId5"/>
    <p:sldId id="297" r:id="rId6"/>
    <p:sldId id="318" r:id="rId7"/>
    <p:sldId id="299" r:id="rId8"/>
    <p:sldId id="310" r:id="rId9"/>
    <p:sldId id="320" r:id="rId10"/>
    <p:sldId id="323" r:id="rId11"/>
    <p:sldId id="322" r:id="rId12"/>
    <p:sldId id="324" r:id="rId13"/>
    <p:sldId id="300" r:id="rId14"/>
    <p:sldId id="312" r:id="rId15"/>
    <p:sldId id="303" r:id="rId16"/>
    <p:sldId id="311" r:id="rId17"/>
    <p:sldId id="306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4" autoAdjust="0"/>
    <p:restoredTop sz="86496" autoAdjust="0"/>
  </p:normalViewPr>
  <p:slideViewPr>
    <p:cSldViewPr>
      <p:cViewPr varScale="1">
        <p:scale>
          <a:sx n="72" d="100"/>
          <a:sy n="72" d="100"/>
        </p:scale>
        <p:origin x="5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62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Tinker" userId="1ad7dbd6-f462-4b32-82b8-fe92c65e9ef4" providerId="ADAL" clId="{EDF0CCC5-8783-4DEE-B0CE-B9C502031D3D}"/>
    <pc:docChg chg="modSld">
      <pc:chgData name="ErinTinker" userId="1ad7dbd6-f462-4b32-82b8-fe92c65e9ef4" providerId="ADAL" clId="{EDF0CCC5-8783-4DEE-B0CE-B9C502031D3D}" dt="2020-02-28T17:29:37.394" v="187" actId="962"/>
      <pc:docMkLst>
        <pc:docMk/>
      </pc:docMkLst>
      <pc:sldChg chg="modSp">
        <pc:chgData name="ErinTinker" userId="1ad7dbd6-f462-4b32-82b8-fe92c65e9ef4" providerId="ADAL" clId="{EDF0CCC5-8783-4DEE-B0CE-B9C502031D3D}" dt="2020-02-28T17:29:37.394" v="187" actId="962"/>
        <pc:sldMkLst>
          <pc:docMk/>
          <pc:sldMk cId="1282545564" sldId="296"/>
        </pc:sldMkLst>
        <pc:picChg chg="mod">
          <ac:chgData name="ErinTinker" userId="1ad7dbd6-f462-4b32-82b8-fe92c65e9ef4" providerId="ADAL" clId="{EDF0CCC5-8783-4DEE-B0CE-B9C502031D3D}" dt="2020-02-28T17:29:21.416" v="79" actId="962"/>
          <ac:picMkLst>
            <pc:docMk/>
            <pc:sldMk cId="1282545564" sldId="296"/>
            <ac:picMk id="16" creationId="{00000000-0000-0000-0000-000000000000}"/>
          </ac:picMkLst>
        </pc:picChg>
        <pc:picChg chg="mod">
          <ac:chgData name="ErinTinker" userId="1ad7dbd6-f462-4b32-82b8-fe92c65e9ef4" providerId="ADAL" clId="{EDF0CCC5-8783-4DEE-B0CE-B9C502031D3D}" dt="2020-02-28T17:29:30.874" v="139" actId="962"/>
          <ac:picMkLst>
            <pc:docMk/>
            <pc:sldMk cId="1282545564" sldId="296"/>
            <ac:picMk id="20" creationId="{00000000-0000-0000-0000-000000000000}"/>
          </ac:picMkLst>
        </pc:picChg>
        <pc:picChg chg="mod">
          <ac:chgData name="ErinTinker" userId="1ad7dbd6-f462-4b32-82b8-fe92c65e9ef4" providerId="ADAL" clId="{EDF0CCC5-8783-4DEE-B0CE-B9C502031D3D}" dt="2020-02-28T17:29:15.253" v="39" actId="962"/>
          <ac:picMkLst>
            <pc:docMk/>
            <pc:sldMk cId="1282545564" sldId="296"/>
            <ac:picMk id="21" creationId="{00000000-0000-0000-0000-000000000000}"/>
          </ac:picMkLst>
        </pc:picChg>
        <pc:picChg chg="mod">
          <ac:chgData name="ErinTinker" userId="1ad7dbd6-f462-4b32-82b8-fe92c65e9ef4" providerId="ADAL" clId="{EDF0CCC5-8783-4DEE-B0CE-B9C502031D3D}" dt="2020-02-28T17:29:37.394" v="187" actId="962"/>
          <ac:picMkLst>
            <pc:docMk/>
            <pc:sldMk cId="1282545564" sldId="296"/>
            <ac:picMk id="22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373794859800939E-2"/>
          <c:y val="4.0587170921816594E-2"/>
          <c:w val="0.93362620514019901"/>
          <c:h val="0.909046568042631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Sheet1!$L$57</c:f>
              <c:strCache>
                <c:ptCount val="1"/>
                <c:pt idx="0">
                  <c:v>PCMS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Sheet1!$M$56:$V$56</c:f>
              <c:strCache>
                <c:ptCount val="10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  <c:pt idx="5">
                  <c:v>2016-17</c:v>
                </c:pt>
                <c:pt idx="6">
                  <c:v>2017-18</c:v>
                </c:pt>
                <c:pt idx="7">
                  <c:v>2018-19</c:v>
                </c:pt>
                <c:pt idx="8">
                  <c:v>2019-20</c:v>
                </c:pt>
                <c:pt idx="9">
                  <c:v>2020-21</c:v>
                </c:pt>
              </c:strCache>
            </c:strRef>
          </c:cat>
          <c:val>
            <c:numRef>
              <c:f>Sheet1!$M$57:$V$57</c:f>
              <c:numCache>
                <c:formatCode>General</c:formatCode>
                <c:ptCount val="10"/>
                <c:pt idx="0">
                  <c:v>534</c:v>
                </c:pt>
                <c:pt idx="1">
                  <c:v>584</c:v>
                </c:pt>
                <c:pt idx="2">
                  <c:v>588</c:v>
                </c:pt>
                <c:pt idx="3">
                  <c:v>521</c:v>
                </c:pt>
                <c:pt idx="4">
                  <c:v>494</c:v>
                </c:pt>
                <c:pt idx="5">
                  <c:v>505</c:v>
                </c:pt>
                <c:pt idx="6">
                  <c:v>496</c:v>
                </c:pt>
                <c:pt idx="7">
                  <c:v>463</c:v>
                </c:pt>
                <c:pt idx="8">
                  <c:v>451</c:v>
                </c:pt>
                <c:pt idx="9">
                  <c:v>430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6C-4BBA-88F7-DB0BAABC44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4620712"/>
        <c:axId val="434618744"/>
      </c:barChart>
      <c:catAx>
        <c:axId val="434620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618744"/>
        <c:crosses val="autoZero"/>
        <c:auto val="1"/>
        <c:lblAlgn val="ctr"/>
        <c:lblOffset val="100"/>
        <c:noMultiLvlLbl val="0"/>
      </c:catAx>
      <c:valAx>
        <c:axId val="434618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620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Literacy Enrichment: MCAS scores</a:t>
            </a:r>
          </a:p>
        </c:rich>
      </c:tx>
      <c:layout>
        <c:manualLayout>
          <c:xMode val="edge"/>
          <c:yMode val="edge"/>
          <c:x val="8.2857695000248699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Sheet1!$R$10</c:f>
              <c:strCache>
                <c:ptCount val="1"/>
                <c:pt idx="0">
                  <c:v>Literacy Enrichment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5A7-49C5-91FF-F1F6D73FA9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5A7-49C5-91FF-F1F6D73FA9A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5A7-49C5-91FF-F1F6D73FA9A4}"/>
              </c:ext>
            </c:extLst>
          </c:dPt>
          <c:dLbls>
            <c:dLbl>
              <c:idx val="0"/>
              <c:layout>
                <c:manualLayout>
                  <c:x val="-7.9465811965811969E-2"/>
                  <c:y val="0.278557040835011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A7-49C5-91FF-F1F6D73FA9A4}"/>
                </c:ext>
              </c:extLst>
            </c:dLbl>
            <c:dLbl>
              <c:idx val="2"/>
              <c:layout>
                <c:manualLayout>
                  <c:x val="7.3949121744397328E-2"/>
                  <c:y val="0.28665720563999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A7-49C5-91FF-F1F6D73FA9A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Sheet1!$Q$11:$Q$13</c:f>
              <c:strCache>
                <c:ptCount val="3"/>
                <c:pt idx="0">
                  <c:v>NME</c:v>
                </c:pt>
                <c:pt idx="1">
                  <c:v>PME</c:v>
                </c:pt>
                <c:pt idx="2">
                  <c:v>ME</c:v>
                </c:pt>
              </c:strCache>
            </c:strRef>
          </c:cat>
          <c:val>
            <c:numRef>
              <c:f>Sheet1!$R$11:$R$13</c:f>
              <c:numCache>
                <c:formatCode>General</c:formatCode>
                <c:ptCount val="3"/>
                <c:pt idx="0">
                  <c:v>12</c:v>
                </c:pt>
                <c:pt idx="1">
                  <c:v>51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5A7-49C5-91FF-F1F6D73FA9A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Sheet1!$R$2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355-4149-998B-B5A7250A16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355-4149-998B-B5A7250A16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355-4149-998B-B5A7250A165B}"/>
              </c:ext>
            </c:extLst>
          </c:dPt>
          <c:dLbls>
            <c:dLbl>
              <c:idx val="0"/>
              <c:layout>
                <c:manualLayout>
                  <c:x val="-2.8431714159870253E-2"/>
                  <c:y val="0.1643987612047947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55-4149-998B-B5A7250A165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Sheet1!$Q$3:$Q$5</c:f>
              <c:strCache>
                <c:ptCount val="3"/>
                <c:pt idx="0">
                  <c:v>NME</c:v>
                </c:pt>
                <c:pt idx="1">
                  <c:v>PME</c:v>
                </c:pt>
                <c:pt idx="2">
                  <c:v>ME</c:v>
                </c:pt>
              </c:strCache>
            </c:strRef>
          </c:cat>
          <c:val>
            <c:numRef>
              <c:f>Sheet1!$R$3:$R$5</c:f>
              <c:numCache>
                <c:formatCode>General</c:formatCode>
                <c:ptCount val="3"/>
                <c:pt idx="0">
                  <c:v>6</c:v>
                </c:pt>
                <c:pt idx="1">
                  <c:v>48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355-4149-998B-B5A7250A165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112565154707776"/>
          <c:y val="0.45233670162555656"/>
          <c:w val="0.14887434845292227"/>
          <c:h val="0.2079587071015172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98331933508311464"/>
          <c:y val="0.254629629629629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Sheet1!$P$39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ADE-43FF-B6D6-D5782F608C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ADE-43FF-B6D6-D5782F608C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ADE-43FF-B6D6-D5782F608CDA}"/>
              </c:ext>
            </c:extLst>
          </c:dPt>
          <c:dLbls>
            <c:dLbl>
              <c:idx val="1"/>
              <c:layout>
                <c:manualLayout>
                  <c:x val="0.11050415573053363"/>
                  <c:y val="0.111694736074657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DE-43FF-B6D6-D5782F608CDA}"/>
                </c:ext>
              </c:extLst>
            </c:dLbl>
            <c:dLbl>
              <c:idx val="2"/>
              <c:layout>
                <c:manualLayout>
                  <c:x val="7.8351487314085685E-2"/>
                  <c:y val="0.177697579469233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DE-43FF-B6D6-D5782F608CDA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Sheet1!$O$40:$O$42</c:f>
              <c:strCache>
                <c:ptCount val="3"/>
                <c:pt idx="0">
                  <c:v>Spanish</c:v>
                </c:pt>
                <c:pt idx="1">
                  <c:v>French</c:v>
                </c:pt>
                <c:pt idx="2">
                  <c:v>Latin</c:v>
                </c:pt>
              </c:strCache>
            </c:strRef>
          </c:cat>
          <c:val>
            <c:numRef>
              <c:f>Sheet1!$P$40:$P$42</c:f>
              <c:numCache>
                <c:formatCode>General</c:formatCode>
                <c:ptCount val="3"/>
                <c:pt idx="0">
                  <c:v>258</c:v>
                </c:pt>
                <c:pt idx="1">
                  <c:v>58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DE-43FF-B6D6-D5782F608CD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Latin:</a:t>
            </a:r>
            <a:r>
              <a:rPr lang="en-US" sz="2000" baseline="0" dirty="0"/>
              <a:t>  Student Enrollment</a:t>
            </a:r>
            <a:endParaRPr lang="en-US" sz="2000" dirty="0"/>
          </a:p>
        </c:rich>
      </c:tx>
      <c:layout>
        <c:manualLayout>
          <c:xMode val="edge"/>
          <c:yMode val="edge"/>
          <c:x val="1.2388824925572783E-2"/>
          <c:y val="3.9292730844793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Sheet1!$T$42</c:f>
              <c:strCache>
                <c:ptCount val="1"/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n= </a:t>
                    </a:r>
                    <a:fld id="{538DB813-A49A-460E-8DCF-CF8943DAF443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E87-4771-A89E-FFD3936902C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n= </a:t>
                    </a:r>
                    <a:fld id="{33B33861-A7A4-490D-ADEB-A4DF336EB89D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E87-4771-A89E-FFD3936902C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n= </a:t>
                    </a:r>
                    <a:fld id="{743460EC-8EC4-416C-9902-B535DDC3F63B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E87-4771-A89E-FFD3936902C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n= </a:t>
                    </a:r>
                    <a:fld id="{258F757A-2BC6-4170-80A9-2DF6FB76DAA8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E87-4771-A89E-FFD3936902C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n= </a:t>
                    </a:r>
                    <a:fld id="{B493B92B-EBE2-432A-BD1C-7F431B43C1FE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E87-4771-A89E-FFD3936902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Sheet1!$S$43:$S$47</c:f>
              <c:strCache>
                <c:ptCount val="5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</c:strCache>
            </c:strRef>
          </c:cat>
          <c:val>
            <c:numRef>
              <c:f>Sheet1!$T$43:$T$47</c:f>
              <c:numCache>
                <c:formatCode>General</c:formatCode>
                <c:ptCount val="5"/>
                <c:pt idx="0">
                  <c:v>97</c:v>
                </c:pt>
                <c:pt idx="1">
                  <c:v>86</c:v>
                </c:pt>
                <c:pt idx="2">
                  <c:v>71</c:v>
                </c:pt>
                <c:pt idx="3">
                  <c:v>42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E87-4771-A89E-FFD3936902C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31853384"/>
        <c:axId val="431855024"/>
      </c:barChart>
      <c:catAx>
        <c:axId val="431853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855024"/>
        <c:crosses val="autoZero"/>
        <c:auto val="1"/>
        <c:lblAlgn val="ctr"/>
        <c:lblOffset val="100"/>
        <c:noMultiLvlLbl val="0"/>
      </c:catAx>
      <c:valAx>
        <c:axId val="43185502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1853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0.04071</cdr:x>
      <cdr:y>0</cdr:y>
    </cdr:from>
    <cdr:to>
      <cdr:x>0.89266</cdr:x>
      <cdr:y>0.14347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70013C3-D4FA-46C2-866D-B7193343172E}"/>
            </a:ext>
          </a:extLst>
        </cdr:cNvPr>
        <cdr:cNvSpPr txBox="1"/>
      </cdr:nvSpPr>
      <cdr:spPr>
        <a:xfrm xmlns:a="http://schemas.openxmlformats.org/drawingml/2006/main">
          <a:off x="186132" y="0"/>
          <a:ext cx="3895130" cy="393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/>
            <a:t>Math Foundations:  MCAS scores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0.03997</cdr:x>
      <cdr:y>0.04856</cdr:y>
    </cdr:from>
    <cdr:to>
      <cdr:x>0.88437</cdr:x>
      <cdr:y>0.18745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20F29D7-92B5-4D89-88FD-03FB72CF4F4E}"/>
            </a:ext>
          </a:extLst>
        </cdr:cNvPr>
        <cdr:cNvSpPr txBox="1"/>
      </cdr:nvSpPr>
      <cdr:spPr>
        <a:xfrm xmlns:a="http://schemas.openxmlformats.org/drawingml/2006/main">
          <a:off x="180308" y="160046"/>
          <a:ext cx="3809052" cy="4577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World Language:  Student Enrollment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5C3C8-EA36-4266-A19E-F1F8AA4F6C96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A2200-36D5-4884-8161-24F31DD2BC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661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325A2-A06B-4AF9-9428-C71118B6B2A2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EFD8D-EE7A-4DFD-BBD6-440C99F0E7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4229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covered the following so far this year: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Course Introduction: What is 21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Century Skills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Communication: Getting to know your classmates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Teamwork: Majority vs. Consensus activities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Skills: Time Management, Organization, Learning Styles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Stress Management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Literacy: Your Online Identity, How to Avoid Schemes, Safe Online Talk, Email Etiquette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Gratitude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Diversity: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Harrassment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vs. Bullying, Learning Disabilities, Physical Disabilities, Gender, Culture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Academic Check-Ins Term 1 and Term 2: Individual meetings with each 7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grade student to discuss academic progress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 Setting: Terms 1 and 2 each student sets 2 academic goals for the following term which we discuss at the next check-in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Upcoming: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group organization boot camp during Titan Time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Growth Mindset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Test-taking strategies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Decision Making: Drug and Alcohol Resistance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College and Career Readiness: Interest inventories/job matching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Reflection: Reflect on 7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grade in order to give advice to current 6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graders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Letters to Future Self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Tasks: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Weekly team meetings with each team to discuss student needs and provide supports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Weekly SUMS meetings with admin team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Coordinate 504 Plans for 7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Grade: Distribute, run meetings, monitor progress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lunch duties 1x per week</a:t>
            </a:r>
          </a:p>
          <a:p>
            <a:endParaRPr lang="en-US" dirty="0"/>
          </a:p>
          <a:p>
            <a:r>
              <a:rPr lang="en-US" dirty="0"/>
              <a:t>G8: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the school year started we have covered the following units in 21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Century Skills: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 Expectations/What is 21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Century Skills for grade v8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Getting to Know each other activity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 Handbook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Executive Functioning Skills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 Setting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 Setting &amp; Perseverance Project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 Intelligences/ Personality Profiles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 Goal Setting/Term 1 Academic Check-in’s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Literacy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Flexible Thinking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Gratitude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Stress Management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Personal Goals/ Term 2 Academic Check-in’s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Stereotypes/Prejudice/Discrimination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Pyramid of Hate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Boundaries/Sexual Harassment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the February break we will be doing some team building activities before the high school counselors come to do a presentation prior to the 8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graders registering for their classes.  We will then be going into Vaping  &amp; Substance Abuse.  I will be scheduling the SBRIT interviews and combining them with Term 3 Academic Check-in’s.  As the year winds down I will introduce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Naviance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them and we will go into Career Exploration.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EFD8D-EE7A-4DFD-BBD6-440C99F0E7F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650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C0D4-921E-4178-958C-C571051C862F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2F071E-047D-4C78-93C9-65F8F45509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Pembroke Public Schools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325-0645-4E47-A22A-011530F0CE75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Pembroke Public 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071E-047D-4C78-93C9-65F8F45509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2352-C0E5-44AC-97FA-CB85881B690E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Pembroke Public 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071E-047D-4C78-93C9-65F8F45509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3429000" cy="365125"/>
          </a:xfrm>
        </p:spPr>
        <p:txBody>
          <a:bodyPr/>
          <a:lstStyle>
            <a:lvl1pPr>
              <a:defRPr sz="1100" b="1" spc="0" baseline="0">
                <a:solidFill>
                  <a:schemeClr val="tx2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en-US" dirty="0"/>
              <a:t>Pembroke Public 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66038" y="6356350"/>
            <a:ext cx="906162" cy="365125"/>
          </a:xfrm>
        </p:spPr>
        <p:txBody>
          <a:bodyPr/>
          <a:lstStyle>
            <a:lvl1pPr>
              <a:defRPr sz="1100" b="1"/>
            </a:lvl1pPr>
          </a:lstStyle>
          <a:p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304800"/>
            <a:ext cx="8610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485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3429000" cy="365125"/>
          </a:xfrm>
        </p:spPr>
        <p:txBody>
          <a:bodyPr/>
          <a:lstStyle>
            <a:lvl1pPr>
              <a:defRPr sz="1100" b="1" spc="0" baseline="0">
                <a:solidFill>
                  <a:schemeClr val="tx2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en-US" dirty="0"/>
              <a:t>Pembroke Public 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66038" y="6356350"/>
            <a:ext cx="906162" cy="365125"/>
          </a:xfrm>
        </p:spPr>
        <p:txBody>
          <a:bodyPr/>
          <a:lstStyle>
            <a:lvl1pPr>
              <a:defRPr sz="1100" b="1"/>
            </a:lvl1pPr>
          </a:lstStyle>
          <a:p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304800"/>
            <a:ext cx="8610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96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6C8-6CFC-48EB-BC43-E04AC45578A4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Pembroke Public 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071E-047D-4C78-93C9-65F8F45509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21BB-5B33-4418-8B9A-79C6BBE53024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Pembroke Public 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071E-047D-4C78-93C9-65F8F45509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F1E2-BC23-4D04-86CA-01BDE3B11EB8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Pembroke Public Schools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071E-047D-4C78-93C9-65F8F45509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46A4-506A-44FC-9CD8-73E170C24974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Pembroke Public Schools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071E-047D-4C78-93C9-65F8F45509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51EC-E3BC-4D60-9F1E-720364CFA242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Pembroke Public Schools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071E-047D-4C78-93C9-65F8F45509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9DE-7AB1-440B-8F02-19A6590DAC32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Pembroke Public Schools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071E-047D-4C78-93C9-65F8F45509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8378-5712-4650-A302-A00F524BD1A8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Pembroke Public Schools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071E-047D-4C78-93C9-65F8F45509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F253-4E25-4C4B-A970-979EE7C41E9D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Pembroke Public Schools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071E-047D-4C78-93C9-65F8F45509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0431BA5-0697-4DFC-86AB-C8CBFD3CC090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Pembroke Public 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92F071E-047D-4C78-93C9-65F8F45509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651" r:id="rId12"/>
    <p:sldLayoutId id="2147483714" r:id="rId13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tudent and staff memb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1" y="3489260"/>
            <a:ext cx="2466700" cy="2983493"/>
          </a:xfrm>
          <a:prstGeom prst="rect">
            <a:avLst/>
          </a:prstGeom>
        </p:spPr>
      </p:pic>
      <p:pic>
        <p:nvPicPr>
          <p:cNvPr id="21" name="Picture 20" descr="Students using a ma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9" y="1067620"/>
            <a:ext cx="1380444" cy="3319156"/>
          </a:xfrm>
          <a:prstGeom prst="rect">
            <a:avLst/>
          </a:prstGeom>
        </p:spPr>
      </p:pic>
      <p:pic>
        <p:nvPicPr>
          <p:cNvPr id="20" name="Picture 19" descr="Students doing classwork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37729"/>
            <a:ext cx="4191000" cy="2835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gradFill flip="none" rotWithShape="1">
            <a:gsLst>
              <a:gs pos="8000">
                <a:schemeClr val="tx2">
                  <a:shade val="30000"/>
                  <a:satMod val="115000"/>
                  <a:lumMod val="99000"/>
                </a:schemeClr>
              </a:gs>
              <a:gs pos="44000">
                <a:schemeClr val="tx2">
                  <a:shade val="67500"/>
                  <a:satMod val="115000"/>
                </a:schemeClr>
              </a:gs>
              <a:gs pos="68000">
                <a:schemeClr val="tx2">
                  <a:shade val="100000"/>
                  <a:satMod val="115000"/>
                </a:schemeClr>
              </a:gs>
            </a:gsLst>
            <a:lin ang="5400000" scaled="0"/>
            <a:tileRect/>
          </a:gra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PEMBROKE PUBLIC SCHOOLS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05955"/>
            <a:ext cx="9144000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pc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PCMS FY21 Budget Presentation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36000">
                <a:schemeClr val="tx2">
                  <a:shade val="67500"/>
                  <a:satMod val="115000"/>
                  <a:lumMod val="99000"/>
                </a:schemeClr>
              </a:gs>
              <a:gs pos="83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 Pilgrim Road, Pembroke, Massachusetts  02359</a:t>
            </a:r>
          </a:p>
        </p:txBody>
      </p:sp>
      <p:sp>
        <p:nvSpPr>
          <p:cNvPr id="7" name="Rectangle 6"/>
          <p:cNvSpPr/>
          <p:nvPr/>
        </p:nvSpPr>
        <p:spPr>
          <a:xfrm>
            <a:off x="6657702" y="1067620"/>
            <a:ext cx="2486297" cy="540938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39999">
                <a:schemeClr val="bg1">
                  <a:lumMod val="85000"/>
                </a:schemeClr>
              </a:gs>
              <a:gs pos="51000">
                <a:schemeClr val="bg1">
                  <a:lumMod val="85000"/>
                </a:schemeClr>
              </a:gs>
              <a:gs pos="64000">
                <a:srgbClr val="E6E6E6"/>
              </a:gs>
              <a:gs pos="7700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4, 2020</a:t>
            </a:r>
          </a:p>
          <a:p>
            <a:pPr algn="ctr"/>
            <a:endParaRPr lang="en-US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MISSION: </a:t>
            </a:r>
          </a:p>
          <a:p>
            <a:pPr algn="ctr"/>
            <a:endParaRPr lang="en-US" sz="1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ensure student achievement through excellence in teaching and learning.</a:t>
            </a:r>
          </a:p>
          <a:p>
            <a:pPr algn="ctr"/>
            <a:endParaRPr lang="en-US" dirty="0"/>
          </a:p>
        </p:txBody>
      </p:sp>
      <p:sp>
        <p:nvSpPr>
          <p:cNvPr id="2" name="AutoShape 2" descr="Image may contain: 2 people, people smiling, closeup and indo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 descr="Students in art roo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118" y="1071866"/>
            <a:ext cx="5393585" cy="25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45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2900" y="0"/>
            <a:ext cx="9829800" cy="1235075"/>
          </a:xfrm>
        </p:spPr>
        <p:txBody>
          <a:bodyPr/>
          <a:lstStyle/>
          <a:p>
            <a:r>
              <a:rPr lang="en-US" sz="4800" dirty="0"/>
              <a:t>SEL Needs: Attendance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Students with chronic attendance patterns 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       (absent 10% or more)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	</a:t>
            </a:r>
            <a:r>
              <a:rPr lang="en-US" sz="3000" b="1" dirty="0">
                <a:solidFill>
                  <a:schemeClr val="tx1"/>
                </a:solidFill>
              </a:rPr>
              <a:t>n= 47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letter           2</a:t>
            </a:r>
            <a:r>
              <a:rPr lang="en-US" baseline="30000" dirty="0">
                <a:solidFill>
                  <a:schemeClr val="tx1"/>
                </a:solidFill>
              </a:rPr>
              <a:t>nd</a:t>
            </a:r>
            <a:r>
              <a:rPr lang="en-US" dirty="0">
                <a:solidFill>
                  <a:schemeClr val="tx1"/>
                </a:solidFill>
              </a:rPr>
              <a:t> letter           Pre-CRA            CRA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(n= 114)	(n= 17)	      (n= 5)	      (n= 3)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Students with chronic tardy patterns 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       (tardy 10% or more)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	</a:t>
            </a:r>
            <a:r>
              <a:rPr lang="en-US" sz="3000" b="1" dirty="0">
                <a:solidFill>
                  <a:schemeClr val="tx1"/>
                </a:solidFill>
              </a:rPr>
              <a:t>n= 38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 algn="r">
              <a:buNone/>
            </a:pPr>
            <a:r>
              <a:rPr lang="en-US" dirty="0">
                <a:solidFill>
                  <a:schemeClr val="tx1"/>
                </a:solidFill>
              </a:rPr>
              <a:t>	  ~ Absences and </a:t>
            </a:r>
            <a:r>
              <a:rPr lang="en-US" dirty="0" err="1">
                <a:solidFill>
                  <a:schemeClr val="tx1"/>
                </a:solidFill>
              </a:rPr>
              <a:t>tardies</a:t>
            </a:r>
            <a:r>
              <a:rPr lang="en-US" dirty="0">
                <a:solidFill>
                  <a:schemeClr val="tx1"/>
                </a:solidFill>
              </a:rPr>
              <a:t> are reviewed biweekly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071E-047D-4C78-93C9-65F8F45509B4}" type="slidenum">
              <a:rPr lang="en-US" smtClean="0"/>
              <a:t>10</a:t>
            </a:fld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715000" y="3500846"/>
            <a:ext cx="6858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76400" y="3505200"/>
            <a:ext cx="6858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33800" y="3503023"/>
            <a:ext cx="6858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221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518" y="196851"/>
            <a:ext cx="9144000" cy="990600"/>
          </a:xfrm>
        </p:spPr>
        <p:txBody>
          <a:bodyPr/>
          <a:lstStyle/>
          <a:p>
            <a:r>
              <a:rPr lang="en-US" sz="4400" dirty="0"/>
              <a:t>SEL Supports: 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26075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Grade Level Guidance Counselors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Teach 8 class sections/week  (full time staff= 15 sections)</a:t>
            </a:r>
          </a:p>
          <a:p>
            <a:pPr lvl="1"/>
            <a:endParaRPr lang="en-US" sz="6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Student caseloads </a:t>
            </a:r>
          </a:p>
          <a:p>
            <a:pPr lvl="3"/>
            <a:r>
              <a:rPr lang="en-US" sz="2000" dirty="0">
                <a:solidFill>
                  <a:schemeClr val="tx1"/>
                </a:solidFill>
              </a:rPr>
              <a:t>Grade 7: n= 228</a:t>
            </a:r>
          </a:p>
          <a:p>
            <a:pPr lvl="3"/>
            <a:r>
              <a:rPr lang="en-US" sz="2000" dirty="0">
                <a:solidFill>
                  <a:schemeClr val="tx1"/>
                </a:solidFill>
              </a:rPr>
              <a:t>Grade 8: n= 223</a:t>
            </a:r>
          </a:p>
          <a:p>
            <a:pPr lvl="3"/>
            <a:r>
              <a:rPr lang="en-US" sz="2000" dirty="0">
                <a:solidFill>
                  <a:schemeClr val="tx1"/>
                </a:solidFill>
              </a:rPr>
              <a:t>Individual student conferences/goal setting 4x/year (~1000 annual student meetings per counselor)</a:t>
            </a:r>
          </a:p>
          <a:p>
            <a:pPr lvl="3"/>
            <a:endParaRPr lang="en-US" sz="6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2 weekly Kid Day meetings to track student functioning</a:t>
            </a:r>
          </a:p>
          <a:p>
            <a:pPr lvl="1"/>
            <a:endParaRPr lang="en-US" sz="6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1 weekly administrative meeting </a:t>
            </a:r>
          </a:p>
          <a:p>
            <a:pPr lvl="1"/>
            <a:endParaRPr lang="en-US" sz="6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Manage all aspects of 504 plans</a:t>
            </a:r>
          </a:p>
          <a:p>
            <a:pPr lvl="1"/>
            <a:endParaRPr lang="en-US" sz="6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Support grade level transitions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Elementary 	          Middle</a:t>
            </a:r>
            <a:endParaRPr lang="en-US" sz="1800" dirty="0">
              <a:solidFill>
                <a:schemeClr val="tx1"/>
              </a:solidFill>
            </a:endParaRP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Middle 	  High School</a:t>
            </a:r>
          </a:p>
          <a:p>
            <a:pPr marL="914400" lvl="2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lvl="3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071E-047D-4C78-93C9-65F8F45509B4}" type="slidenum">
              <a:rPr lang="en-US" smtClean="0"/>
              <a:t>11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00400" y="6172200"/>
            <a:ext cx="6858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667000" y="6477000"/>
            <a:ext cx="6858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151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0" y="136525"/>
            <a:ext cx="9525000" cy="930275"/>
          </a:xfrm>
        </p:spPr>
        <p:txBody>
          <a:bodyPr/>
          <a:lstStyle/>
          <a:p>
            <a:r>
              <a:rPr lang="en-US" sz="4800" dirty="0"/>
              <a:t>SEL Needs: Counseling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123" y="1371600"/>
            <a:ext cx="8832273" cy="5349875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300" dirty="0">
                <a:solidFill>
                  <a:schemeClr val="tx1"/>
                </a:solidFill>
              </a:rPr>
              <a:t>School Psychologist:  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sz="2300" dirty="0">
                <a:solidFill>
                  <a:schemeClr val="tx1"/>
                </a:solidFill>
              </a:rPr>
              <a:t>Chair special education team meetings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sz="2300" dirty="0">
                <a:solidFill>
                  <a:schemeClr val="tx1"/>
                </a:solidFill>
              </a:rPr>
              <a:t>Complete psychological &amp; cognitive testing </a:t>
            </a:r>
          </a:p>
          <a:p>
            <a:pPr marL="1085850" lvl="2">
              <a:spcAft>
                <a:spcPts val="600"/>
              </a:spcAft>
            </a:pPr>
            <a:r>
              <a:rPr lang="en-US" sz="2300" dirty="0">
                <a:solidFill>
                  <a:schemeClr val="tx1"/>
                </a:solidFill>
              </a:rPr>
              <a:t>38 completed evaluations 18-19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300" dirty="0">
                <a:solidFill>
                  <a:schemeClr val="tx1"/>
                </a:solidFill>
              </a:rPr>
              <a:t>4 Kid Day meetings/ per week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300" dirty="0">
                <a:solidFill>
                  <a:schemeClr val="tx1"/>
                </a:solidFill>
              </a:rPr>
              <a:t>1 co-led substance prevention session/week (KOP)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300" dirty="0">
                <a:solidFill>
                  <a:schemeClr val="tx1"/>
                </a:solidFill>
              </a:rPr>
              <a:t>25 counseling students/week per IEPs &amp; 504s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300" dirty="0">
                <a:solidFill>
                  <a:schemeClr val="tx1"/>
                </a:solidFill>
              </a:rPr>
              <a:t>Follow up meetings for student attendance/tardy concerns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300" dirty="0">
                <a:solidFill>
                  <a:schemeClr val="tx1"/>
                </a:solidFill>
              </a:rPr>
              <a:t>2 -5 daily student check-ins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300" dirty="0">
                <a:solidFill>
                  <a:schemeClr val="tx1"/>
                </a:solidFill>
              </a:rPr>
              <a:t>1-5 unplanned student ‘drop-ins’ daily (average)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300" dirty="0">
                <a:solidFill>
                  <a:schemeClr val="tx1"/>
                </a:solidFill>
              </a:rPr>
              <a:t>Crisis assessment and response, as needed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071E-047D-4C78-93C9-65F8F45509B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078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726"/>
            <a:ext cx="8229600" cy="1539874"/>
          </a:xfrm>
        </p:spPr>
        <p:txBody>
          <a:bodyPr/>
          <a:lstStyle/>
          <a:p>
            <a:r>
              <a:rPr lang="en-US" sz="4800" dirty="0"/>
              <a:t>Social Emotional Needs:</a:t>
            </a:r>
            <a:br>
              <a:rPr lang="en-US" sz="4800" dirty="0"/>
            </a:br>
            <a:r>
              <a:rPr lang="en-US" sz="4800" dirty="0"/>
              <a:t>Nurse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918" y="159848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Social/Emotional/Behavioral (SEB) Visits to Health Office: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Total SEB visits = 1004 </a:t>
            </a:r>
            <a:r>
              <a:rPr lang="en-US" sz="2000" dirty="0">
                <a:solidFill>
                  <a:schemeClr val="tx1"/>
                </a:solidFill>
              </a:rPr>
              <a:t>(total visits 3576)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Monthly Average = 167 visits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To date, 36% of health office visits are to address SEB needs.  </a:t>
            </a:r>
          </a:p>
          <a:p>
            <a:r>
              <a:rPr lang="en-US" dirty="0">
                <a:solidFill>
                  <a:schemeClr val="tx1"/>
                </a:solidFill>
              </a:rPr>
              <a:t>Last year, SEB visits accounted for 25% of nurse visits.</a:t>
            </a:r>
          </a:p>
          <a:p>
            <a:r>
              <a:rPr lang="en-US" dirty="0">
                <a:solidFill>
                  <a:schemeClr val="tx1"/>
                </a:solidFill>
              </a:rPr>
              <a:t>These students are often then referred to counseling staff for additional, follow-up support.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071E-047D-4C78-93C9-65F8F45509B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776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26" y="311150"/>
            <a:ext cx="8229600" cy="1600200"/>
          </a:xfrm>
        </p:spPr>
        <p:txBody>
          <a:bodyPr/>
          <a:lstStyle/>
          <a:p>
            <a:r>
              <a:rPr lang="en-US" dirty="0"/>
              <a:t>PCMS Budget Priorities for FY21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17" y="1371600"/>
            <a:ext cx="8229600" cy="4724400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071E-047D-4C78-93C9-65F8F45509B4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897643"/>
              </p:ext>
            </p:extLst>
          </p:nvPr>
        </p:nvGraphicFramePr>
        <p:xfrm>
          <a:off x="576471" y="1944480"/>
          <a:ext cx="7933677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102141579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021083425"/>
                    </a:ext>
                  </a:extLst>
                </a:gridCol>
                <a:gridCol w="3437877">
                  <a:extLst>
                    <a:ext uri="{9D8B030D-6E8A-4147-A177-3AD203B41FA5}">
                      <a16:colId xmlns:a16="http://schemas.microsoft.com/office/drawing/2014/main" val="21353881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1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Social Emotional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 Social Worker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 surround care social emotional</a:t>
                      </a:r>
                      <a:r>
                        <a:rPr lang="en-US" baseline="0" dirty="0"/>
                        <a:t> supports at PCMS from .5 to 1.0 to keep pace with rising needs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288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Academic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General education support (due to significant decrease in Title I funding)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Maintain current level of supports for Literacy Enrichment &amp; Math Foundations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305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Academic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Phase out Latin as a middle school world language offering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Latin 8 would continue to be supported in 2020-2021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689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Schedule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Continue to explore schedule for potential savings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04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917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97475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chemeClr val="tx1"/>
                </a:solidFill>
              </a:rPr>
              <a:t>PCMS Enrollment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3200" dirty="0">
                <a:solidFill>
                  <a:schemeClr val="tx1"/>
                </a:solidFill>
              </a:rPr>
              <a:t>Academic Needs</a:t>
            </a:r>
          </a:p>
          <a:p>
            <a:pPr>
              <a:spcAft>
                <a:spcPts val="1800"/>
              </a:spcAft>
            </a:pPr>
            <a:r>
              <a:rPr lang="en-US" sz="3200" dirty="0">
                <a:solidFill>
                  <a:schemeClr val="tx1"/>
                </a:solidFill>
              </a:rPr>
              <a:t>General Education Supports</a:t>
            </a:r>
          </a:p>
          <a:p>
            <a:pPr>
              <a:spcAft>
                <a:spcPts val="1800"/>
              </a:spcAft>
            </a:pPr>
            <a:r>
              <a:rPr lang="en-US" sz="3200" dirty="0">
                <a:solidFill>
                  <a:schemeClr val="tx1"/>
                </a:solidFill>
              </a:rPr>
              <a:t>World Languages</a:t>
            </a:r>
          </a:p>
          <a:p>
            <a:pPr>
              <a:spcAft>
                <a:spcPts val="1800"/>
              </a:spcAft>
            </a:pPr>
            <a:r>
              <a:rPr lang="en-US" sz="3200" dirty="0">
                <a:solidFill>
                  <a:schemeClr val="tx1"/>
                </a:solidFill>
              </a:rPr>
              <a:t>SEL Supports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3200" dirty="0">
                <a:solidFill>
                  <a:schemeClr val="tx1"/>
                </a:solidFill>
              </a:rPr>
              <a:t>FY21 Budget Priorities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071E-047D-4C78-93C9-65F8F45509B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141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dirty="0"/>
              <a:t>PCMS Enrollment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071E-047D-4C78-93C9-65F8F45509B4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D3FD39E-8746-4040-B6B4-0596A39D6E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500415"/>
              </p:ext>
            </p:extLst>
          </p:nvPr>
        </p:nvGraphicFramePr>
        <p:xfrm>
          <a:off x="228600" y="1447800"/>
          <a:ext cx="8458198" cy="1020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498">
                  <a:extLst>
                    <a:ext uri="{9D8B030D-6E8A-4147-A177-3AD203B41FA5}">
                      <a16:colId xmlns:a16="http://schemas.microsoft.com/office/drawing/2014/main" val="2643436600"/>
                    </a:ext>
                  </a:extLst>
                </a:gridCol>
                <a:gridCol w="738170">
                  <a:extLst>
                    <a:ext uri="{9D8B030D-6E8A-4147-A177-3AD203B41FA5}">
                      <a16:colId xmlns:a16="http://schemas.microsoft.com/office/drawing/2014/main" val="143323954"/>
                    </a:ext>
                  </a:extLst>
                </a:gridCol>
                <a:gridCol w="738170">
                  <a:extLst>
                    <a:ext uri="{9D8B030D-6E8A-4147-A177-3AD203B41FA5}">
                      <a16:colId xmlns:a16="http://schemas.microsoft.com/office/drawing/2014/main" val="2495361301"/>
                    </a:ext>
                  </a:extLst>
                </a:gridCol>
                <a:gridCol w="738170">
                  <a:extLst>
                    <a:ext uri="{9D8B030D-6E8A-4147-A177-3AD203B41FA5}">
                      <a16:colId xmlns:a16="http://schemas.microsoft.com/office/drawing/2014/main" val="2836678387"/>
                    </a:ext>
                  </a:extLst>
                </a:gridCol>
                <a:gridCol w="738170">
                  <a:extLst>
                    <a:ext uri="{9D8B030D-6E8A-4147-A177-3AD203B41FA5}">
                      <a16:colId xmlns:a16="http://schemas.microsoft.com/office/drawing/2014/main" val="420981924"/>
                    </a:ext>
                  </a:extLst>
                </a:gridCol>
                <a:gridCol w="738170">
                  <a:extLst>
                    <a:ext uri="{9D8B030D-6E8A-4147-A177-3AD203B41FA5}">
                      <a16:colId xmlns:a16="http://schemas.microsoft.com/office/drawing/2014/main" val="671771252"/>
                    </a:ext>
                  </a:extLst>
                </a:gridCol>
                <a:gridCol w="738170">
                  <a:extLst>
                    <a:ext uri="{9D8B030D-6E8A-4147-A177-3AD203B41FA5}">
                      <a16:colId xmlns:a16="http://schemas.microsoft.com/office/drawing/2014/main" val="2901376028"/>
                    </a:ext>
                  </a:extLst>
                </a:gridCol>
                <a:gridCol w="738170">
                  <a:extLst>
                    <a:ext uri="{9D8B030D-6E8A-4147-A177-3AD203B41FA5}">
                      <a16:colId xmlns:a16="http://schemas.microsoft.com/office/drawing/2014/main" val="1588285692"/>
                    </a:ext>
                  </a:extLst>
                </a:gridCol>
                <a:gridCol w="738170">
                  <a:extLst>
                    <a:ext uri="{9D8B030D-6E8A-4147-A177-3AD203B41FA5}">
                      <a16:colId xmlns:a16="http://schemas.microsoft.com/office/drawing/2014/main" val="3344998950"/>
                    </a:ext>
                  </a:extLst>
                </a:gridCol>
                <a:gridCol w="738170">
                  <a:extLst>
                    <a:ext uri="{9D8B030D-6E8A-4147-A177-3AD203B41FA5}">
                      <a16:colId xmlns:a16="http://schemas.microsoft.com/office/drawing/2014/main" val="2872598646"/>
                    </a:ext>
                  </a:extLst>
                </a:gridCol>
                <a:gridCol w="738170">
                  <a:extLst>
                    <a:ext uri="{9D8B030D-6E8A-4147-A177-3AD203B41FA5}">
                      <a16:colId xmlns:a16="http://schemas.microsoft.com/office/drawing/2014/main" val="281615494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School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2011-12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2012-13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2013-14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2014-15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2015-16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2016-17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2017-18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2018-19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2019-20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2020-21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4845048"/>
                  </a:ext>
                </a:extLst>
              </a:tr>
              <a:tr h="4874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PCMS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38100" marB="381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534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584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588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521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494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505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496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463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451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430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0695075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4C73849-110E-4EE3-A86F-27D47F3AFD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6477990"/>
              </p:ext>
            </p:extLst>
          </p:nvPr>
        </p:nvGraphicFramePr>
        <p:xfrm>
          <a:off x="762000" y="1600199"/>
          <a:ext cx="7924798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8585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/>
              <a:t>Class Sizes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071E-047D-4C78-93C9-65F8F45509B4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5334" y="419100"/>
            <a:ext cx="8229600" cy="55181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Grade 7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800" dirty="0"/>
          </a:p>
          <a:p>
            <a:r>
              <a:rPr lang="en-US" dirty="0" err="1"/>
              <a:t>Hobomock</a:t>
            </a:r>
            <a:endParaRPr lang="en-US" dirty="0"/>
          </a:p>
          <a:p>
            <a:endParaRPr lang="en-US" sz="700" dirty="0"/>
          </a:p>
          <a:p>
            <a:pPr marL="0" indent="0">
              <a:buNone/>
            </a:pPr>
            <a:r>
              <a:rPr lang="en-US" dirty="0"/>
              <a:t>Grade 8</a:t>
            </a:r>
          </a:p>
          <a:p>
            <a:endParaRPr lang="en-US" dirty="0"/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World Languages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739163"/>
              </p:ext>
            </p:extLst>
          </p:nvPr>
        </p:nvGraphicFramePr>
        <p:xfrm>
          <a:off x="393468" y="888915"/>
          <a:ext cx="8212976" cy="1554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27012">
                  <a:extLst>
                    <a:ext uri="{9D8B030D-6E8A-4147-A177-3AD203B41FA5}">
                      <a16:colId xmlns:a16="http://schemas.microsoft.com/office/drawing/2014/main" val="1802791904"/>
                    </a:ext>
                  </a:extLst>
                </a:gridCol>
                <a:gridCol w="846520">
                  <a:extLst>
                    <a:ext uri="{9D8B030D-6E8A-4147-A177-3AD203B41FA5}">
                      <a16:colId xmlns:a16="http://schemas.microsoft.com/office/drawing/2014/main" val="393234415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22997076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19698577"/>
                    </a:ext>
                  </a:extLst>
                </a:gridCol>
                <a:gridCol w="879098">
                  <a:extLst>
                    <a:ext uri="{9D8B030D-6E8A-4147-A177-3AD203B41FA5}">
                      <a16:colId xmlns:a16="http://schemas.microsoft.com/office/drawing/2014/main" val="3391540378"/>
                    </a:ext>
                  </a:extLst>
                </a:gridCol>
                <a:gridCol w="873502">
                  <a:extLst>
                    <a:ext uri="{9D8B030D-6E8A-4147-A177-3AD203B41FA5}">
                      <a16:colId xmlns:a16="http://schemas.microsoft.com/office/drawing/2014/main" val="2181388681"/>
                    </a:ext>
                  </a:extLst>
                </a:gridCol>
                <a:gridCol w="770800">
                  <a:extLst>
                    <a:ext uri="{9D8B030D-6E8A-4147-A177-3AD203B41FA5}">
                      <a16:colId xmlns:a16="http://schemas.microsoft.com/office/drawing/2014/main" val="1343892145"/>
                    </a:ext>
                  </a:extLst>
                </a:gridCol>
                <a:gridCol w="818482">
                  <a:extLst>
                    <a:ext uri="{9D8B030D-6E8A-4147-A177-3AD203B41FA5}">
                      <a16:colId xmlns:a16="http://schemas.microsoft.com/office/drawing/2014/main" val="3675868029"/>
                    </a:ext>
                  </a:extLst>
                </a:gridCol>
                <a:gridCol w="692562">
                  <a:extLst>
                    <a:ext uri="{9D8B030D-6E8A-4147-A177-3AD203B41FA5}">
                      <a16:colId xmlns:a16="http://schemas.microsoft.com/office/drawing/2014/main" val="2734952605"/>
                    </a:ext>
                  </a:extLst>
                </a:gridCol>
              </a:tblGrid>
              <a:tr h="2655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FY20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Accel</a:t>
                      </a:r>
                      <a:r>
                        <a:rPr lang="en-US" sz="1200" dirty="0"/>
                        <a:t> 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Accel</a:t>
                      </a:r>
                      <a:r>
                        <a:rPr lang="en-US" sz="1200" baseline="0" dirty="0"/>
                        <a:t> Math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Social</a:t>
                      </a:r>
                      <a:r>
                        <a:rPr lang="en-US" sz="1200" baseline="0" dirty="0"/>
                        <a:t> Studies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STEM 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581455"/>
                  </a:ext>
                </a:extLst>
              </a:tr>
              <a:tr h="265536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Class size average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535395"/>
                  </a:ext>
                </a:extLst>
              </a:tr>
              <a:tr h="265536">
                <a:tc>
                  <a:txBody>
                    <a:bodyPr/>
                    <a:lstStyle/>
                    <a:p>
                      <a:r>
                        <a:rPr lang="en-US" sz="1200" dirty="0"/>
                        <a:t>#</a:t>
                      </a:r>
                      <a:r>
                        <a:rPr lang="en-US" sz="1200" baseline="0" dirty="0"/>
                        <a:t> sections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115082"/>
                  </a:ext>
                </a:extLst>
              </a:tr>
              <a:tr h="265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Class size range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29-32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27-31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16-26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556122"/>
                  </a:ext>
                </a:extLst>
              </a:tr>
              <a:tr h="265536">
                <a:tc>
                  <a:txBody>
                    <a:bodyPr/>
                    <a:lstStyle/>
                    <a:p>
                      <a:r>
                        <a:rPr lang="en-US" sz="1200" dirty="0"/>
                        <a:t>FY21 (projected)</a:t>
                      </a: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Looking</a:t>
                      </a:r>
                      <a:r>
                        <a:rPr lang="en-US" sz="1200" baseline="0" dirty="0"/>
                        <a:t> at potential areas for reductions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82128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06879"/>
              </p:ext>
            </p:extLst>
          </p:nvPr>
        </p:nvGraphicFramePr>
        <p:xfrm>
          <a:off x="453910" y="4984029"/>
          <a:ext cx="8201024" cy="17432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79690">
                  <a:extLst>
                    <a:ext uri="{9D8B030D-6E8A-4147-A177-3AD203B41FA5}">
                      <a16:colId xmlns:a16="http://schemas.microsoft.com/office/drawing/2014/main" val="2296673011"/>
                    </a:ext>
                  </a:extLst>
                </a:gridCol>
                <a:gridCol w="882535">
                  <a:extLst>
                    <a:ext uri="{9D8B030D-6E8A-4147-A177-3AD203B41FA5}">
                      <a16:colId xmlns:a16="http://schemas.microsoft.com/office/drawing/2014/main" val="205320711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87109186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714847711"/>
                    </a:ext>
                  </a:extLst>
                </a:gridCol>
                <a:gridCol w="1022465">
                  <a:extLst>
                    <a:ext uri="{9D8B030D-6E8A-4147-A177-3AD203B41FA5}">
                      <a16:colId xmlns:a16="http://schemas.microsoft.com/office/drawing/2014/main" val="369347880"/>
                    </a:ext>
                  </a:extLst>
                </a:gridCol>
                <a:gridCol w="958735">
                  <a:extLst>
                    <a:ext uri="{9D8B030D-6E8A-4147-A177-3AD203B41FA5}">
                      <a16:colId xmlns:a16="http://schemas.microsoft.com/office/drawing/2014/main" val="3654405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224280103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val="469015167"/>
                    </a:ext>
                  </a:extLst>
                </a:gridCol>
              </a:tblGrid>
              <a:tr h="323003">
                <a:tc>
                  <a:txBody>
                    <a:bodyPr/>
                    <a:lstStyle/>
                    <a:p>
                      <a:r>
                        <a:rPr lang="en-US" sz="1200" dirty="0"/>
                        <a:t>World</a:t>
                      </a:r>
                      <a:r>
                        <a:rPr lang="en-US" sz="1200" baseline="0" dirty="0"/>
                        <a:t> Language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French</a:t>
                      </a:r>
                      <a:r>
                        <a:rPr lang="en-US" sz="1200" baseline="0" dirty="0"/>
                        <a:t> 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French</a:t>
                      </a:r>
                      <a:r>
                        <a:rPr lang="en-US" sz="1200" baseline="0" dirty="0"/>
                        <a:t> 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Spanish</a:t>
                      </a:r>
                      <a:r>
                        <a:rPr lang="en-US" sz="1200" baseline="0" dirty="0"/>
                        <a:t>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Spanish</a:t>
                      </a:r>
                      <a:r>
                        <a:rPr lang="en-US" sz="1200" baseline="0" dirty="0"/>
                        <a:t> 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Latin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Latin</a:t>
                      </a:r>
                      <a:r>
                        <a:rPr lang="en-US" sz="1200" baseline="0" dirty="0"/>
                        <a:t> 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476963"/>
                  </a:ext>
                </a:extLst>
              </a:tr>
              <a:tr h="323003">
                <a:tc>
                  <a:txBody>
                    <a:bodyPr/>
                    <a:lstStyle/>
                    <a:p>
                      <a:r>
                        <a:rPr lang="en-US" sz="1200" dirty="0"/>
                        <a:t>Avg</a:t>
                      </a:r>
                      <a:r>
                        <a:rPr lang="en-US" sz="1200" baseline="0" dirty="0"/>
                        <a:t>. Class size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936027"/>
                  </a:ext>
                </a:extLst>
              </a:tr>
              <a:tr h="323003">
                <a:tc>
                  <a:txBody>
                    <a:bodyPr/>
                    <a:lstStyle/>
                    <a:p>
                      <a:r>
                        <a:rPr lang="en-US" sz="1200" dirty="0"/>
                        <a:t># sections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125403"/>
                  </a:ext>
                </a:extLst>
              </a:tr>
              <a:tr h="3230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Class size range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401310"/>
                  </a:ext>
                </a:extLst>
              </a:tr>
              <a:tr h="323003">
                <a:tc>
                  <a:txBody>
                    <a:bodyPr/>
                    <a:lstStyle/>
                    <a:p>
                      <a:r>
                        <a:rPr lang="en-US" sz="1200" dirty="0"/>
                        <a:t>FY21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(projected)</a:t>
                      </a: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Student</a:t>
                      </a:r>
                      <a:r>
                        <a:rPr lang="en-US" sz="1200" baseline="0" dirty="0"/>
                        <a:t> registration requests drive distribution of sections.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44726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037576"/>
              </p:ext>
            </p:extLst>
          </p:nvPr>
        </p:nvGraphicFramePr>
        <p:xfrm>
          <a:off x="367148" y="2904501"/>
          <a:ext cx="8239296" cy="1554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52200">
                  <a:extLst>
                    <a:ext uri="{9D8B030D-6E8A-4147-A177-3AD203B41FA5}">
                      <a16:colId xmlns:a16="http://schemas.microsoft.com/office/drawing/2014/main" val="1589832823"/>
                    </a:ext>
                  </a:extLst>
                </a:gridCol>
                <a:gridCol w="769491">
                  <a:extLst>
                    <a:ext uri="{9D8B030D-6E8A-4147-A177-3AD203B41FA5}">
                      <a16:colId xmlns:a16="http://schemas.microsoft.com/office/drawing/2014/main" val="3962964490"/>
                    </a:ext>
                  </a:extLst>
                </a:gridCol>
                <a:gridCol w="839445">
                  <a:extLst>
                    <a:ext uri="{9D8B030D-6E8A-4147-A177-3AD203B41FA5}">
                      <a16:colId xmlns:a16="http://schemas.microsoft.com/office/drawing/2014/main" val="4246983258"/>
                    </a:ext>
                  </a:extLst>
                </a:gridCol>
                <a:gridCol w="839445">
                  <a:extLst>
                    <a:ext uri="{9D8B030D-6E8A-4147-A177-3AD203B41FA5}">
                      <a16:colId xmlns:a16="http://schemas.microsoft.com/office/drawing/2014/main" val="968071608"/>
                    </a:ext>
                  </a:extLst>
                </a:gridCol>
                <a:gridCol w="839445">
                  <a:extLst>
                    <a:ext uri="{9D8B030D-6E8A-4147-A177-3AD203B41FA5}">
                      <a16:colId xmlns:a16="http://schemas.microsoft.com/office/drawing/2014/main" val="1301090230"/>
                    </a:ext>
                  </a:extLst>
                </a:gridCol>
                <a:gridCol w="1049306">
                  <a:extLst>
                    <a:ext uri="{9D8B030D-6E8A-4147-A177-3AD203B41FA5}">
                      <a16:colId xmlns:a16="http://schemas.microsoft.com/office/drawing/2014/main" val="4155058475"/>
                    </a:ext>
                  </a:extLst>
                </a:gridCol>
                <a:gridCol w="909398">
                  <a:extLst>
                    <a:ext uri="{9D8B030D-6E8A-4147-A177-3AD203B41FA5}">
                      <a16:colId xmlns:a16="http://schemas.microsoft.com/office/drawing/2014/main" val="1369949934"/>
                    </a:ext>
                  </a:extLst>
                </a:gridCol>
                <a:gridCol w="670283">
                  <a:extLst>
                    <a:ext uri="{9D8B030D-6E8A-4147-A177-3AD203B41FA5}">
                      <a16:colId xmlns:a16="http://schemas.microsoft.com/office/drawing/2014/main" val="2815647956"/>
                    </a:ext>
                  </a:extLst>
                </a:gridCol>
                <a:gridCol w="670283">
                  <a:extLst>
                    <a:ext uri="{9D8B030D-6E8A-4147-A177-3AD203B41FA5}">
                      <a16:colId xmlns:a16="http://schemas.microsoft.com/office/drawing/2014/main" val="1740756379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200" dirty="0"/>
                        <a:t>FY20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Accel</a:t>
                      </a:r>
                      <a:r>
                        <a:rPr lang="en-US" sz="1200" dirty="0"/>
                        <a:t> 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Accel</a:t>
                      </a:r>
                      <a:r>
                        <a:rPr lang="en-US" sz="1200" baseline="0" dirty="0"/>
                        <a:t> Math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Social</a:t>
                      </a:r>
                      <a:r>
                        <a:rPr lang="en-US" sz="1200" baseline="0" dirty="0"/>
                        <a:t> Studies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STEM</a:t>
                      </a:r>
                      <a:r>
                        <a:rPr lang="en-US" sz="1200" baseline="0" dirty="0"/>
                        <a:t> Lab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4173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Class size average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241941"/>
                  </a:ext>
                </a:extLst>
              </a:tr>
              <a:tr h="230218">
                <a:tc>
                  <a:txBody>
                    <a:bodyPr/>
                    <a:lstStyle/>
                    <a:p>
                      <a:r>
                        <a:rPr lang="en-US" sz="1200" dirty="0"/>
                        <a:t># sections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9608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Class size range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17-26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12-35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64639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r>
                        <a:rPr lang="en-US" sz="1200" dirty="0"/>
                        <a:t>FY21 (projected)</a:t>
                      </a: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Looking at potential areas for reductions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969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617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sz="4800" dirty="0"/>
              <a:t>The Story Behind the Numbers: </a:t>
            </a:r>
            <a:r>
              <a:rPr lang="en-US" sz="4000" dirty="0"/>
              <a:t>Academic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981200"/>
            <a:ext cx="8876652" cy="4740275"/>
          </a:xfrm>
        </p:spPr>
        <p:txBody>
          <a:bodyPr>
            <a:normAutofit/>
          </a:bodyPr>
          <a:lstStyle/>
          <a:p>
            <a:r>
              <a:rPr lang="en-US" sz="2800" dirty="0"/>
              <a:t>Number of Students with IEPs </a:t>
            </a:r>
            <a:r>
              <a:rPr lang="en-US" sz="1800" dirty="0"/>
              <a:t>(Individual Education Plans</a:t>
            </a:r>
            <a:r>
              <a:rPr lang="en-US" dirty="0"/>
              <a:t>):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65 students  (14.4%)</a:t>
            </a:r>
          </a:p>
          <a:p>
            <a:endParaRPr lang="en-US" dirty="0"/>
          </a:p>
          <a:p>
            <a:r>
              <a:rPr lang="en-US" sz="2800" dirty="0"/>
              <a:t>Number of Students with 504 plans </a:t>
            </a:r>
            <a:r>
              <a:rPr lang="en-US" sz="1800" dirty="0"/>
              <a:t>(Accommodations)</a:t>
            </a:r>
            <a:r>
              <a:rPr lang="en-US" sz="2000" dirty="0"/>
              <a:t>: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28 students (6%)</a:t>
            </a:r>
          </a:p>
          <a:p>
            <a:pPr lvl="2"/>
            <a:endParaRPr lang="en-US" sz="2400" dirty="0">
              <a:solidFill>
                <a:srgbClr val="FF0000"/>
              </a:solidFill>
              <a:highlight>
                <a:srgbClr val="00FF00"/>
              </a:highlight>
            </a:endParaRPr>
          </a:p>
          <a:p>
            <a:r>
              <a:rPr lang="en-US" sz="2800" dirty="0"/>
              <a:t>Number of Students enrolled in Title I classes:</a:t>
            </a:r>
            <a:endParaRPr lang="en-US" sz="2000" dirty="0"/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Literacy Enrichment:   74 students (16%)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Math Foundations:  65 students (14%)</a:t>
            </a:r>
          </a:p>
          <a:p>
            <a:pPr lvl="2"/>
            <a:endParaRPr lang="en-US" sz="2400" dirty="0">
              <a:solidFill>
                <a:srgbClr val="FF0000"/>
              </a:solidFill>
              <a:highlight>
                <a:srgbClr val="00FF00"/>
              </a:highlight>
            </a:endParaRPr>
          </a:p>
          <a:p>
            <a:endParaRPr lang="en-US" sz="1800" dirty="0"/>
          </a:p>
          <a:p>
            <a:pPr lvl="2"/>
            <a:endParaRPr lang="en-US" sz="2000" dirty="0">
              <a:solidFill>
                <a:srgbClr val="FF000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071E-047D-4C78-93C9-65F8F45509B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44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sz="4800" dirty="0"/>
              <a:t>General Education Supports: </a:t>
            </a:r>
            <a:r>
              <a:rPr lang="en-US" sz="4000" dirty="0"/>
              <a:t>Title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447800"/>
            <a:ext cx="8876652" cy="5273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Literacy Enrichment: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74 students (16%)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Average class size= 12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6 sections (3/3)</a:t>
            </a:r>
          </a:p>
          <a:p>
            <a:pPr lvl="2"/>
            <a:endParaRPr lang="en-US" sz="2400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071E-047D-4C78-93C9-65F8F45509B4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1B6A248-CB58-4004-B6F9-252C14166F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885062"/>
              </p:ext>
            </p:extLst>
          </p:nvPr>
        </p:nvGraphicFramePr>
        <p:xfrm>
          <a:off x="3845291" y="3429000"/>
          <a:ext cx="5086673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152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sz="4800" dirty="0"/>
              <a:t>General Education Supports: </a:t>
            </a:r>
            <a:r>
              <a:rPr lang="en-US" sz="4000" dirty="0"/>
              <a:t>Title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600200"/>
            <a:ext cx="8876652" cy="5121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Math Foundations</a:t>
            </a:r>
            <a:r>
              <a:rPr lang="en-US" sz="28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65 students (14%)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Average class size= 13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5 sections (2/3)</a:t>
            </a:r>
          </a:p>
          <a:p>
            <a:pPr lvl="2"/>
            <a:endParaRPr lang="en-US" sz="2400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071E-047D-4C78-93C9-65F8F45509B4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3F2F189-F2A5-4B5B-A42F-853641B227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266156"/>
              </p:ext>
            </p:extLst>
          </p:nvPr>
        </p:nvGraphicFramePr>
        <p:xfrm>
          <a:off x="3886200" y="3273286"/>
          <a:ext cx="4999382" cy="3448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624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z="4800" dirty="0"/>
              <a:t>World Languages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219200"/>
            <a:ext cx="8876652" cy="550227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Current offerings:  Spanish, French, &amp; Latin</a:t>
            </a:r>
          </a:p>
          <a:p>
            <a:pPr marL="914400" lvl="2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Student Enrollment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Spanish= 258 (10 sections)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French= 58 (3 sections)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Latin= 27 (2 sections)</a:t>
            </a:r>
          </a:p>
          <a:p>
            <a:pPr marL="914400" lvl="2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071E-047D-4C78-93C9-65F8F45509B4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D232841-302B-44E5-A5BC-5C086EFFD6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555391"/>
              </p:ext>
            </p:extLst>
          </p:nvPr>
        </p:nvGraphicFramePr>
        <p:xfrm>
          <a:off x="2143705" y="3425687"/>
          <a:ext cx="4510974" cy="329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5471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4800" dirty="0"/>
              <a:t>World Languages: </a:t>
            </a:r>
            <a:r>
              <a:rPr lang="en-US" sz="4400" dirty="0"/>
              <a:t>Latin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35075"/>
            <a:ext cx="8610600" cy="5486400"/>
          </a:xfrm>
        </p:spPr>
        <p:txBody>
          <a:bodyPr>
            <a:normAutofit fontScale="92500"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Decreasing student enrollment</a:t>
            </a:r>
          </a:p>
          <a:p>
            <a:r>
              <a:rPr lang="en-US" sz="2600" dirty="0">
                <a:solidFill>
                  <a:schemeClr val="tx1"/>
                </a:solidFill>
              </a:rPr>
              <a:t>Majority of middle schools only offer 2 languages* </a:t>
            </a:r>
          </a:p>
          <a:p>
            <a:r>
              <a:rPr lang="en-US" sz="2400" dirty="0">
                <a:solidFill>
                  <a:schemeClr val="tx1"/>
                </a:solidFill>
              </a:rPr>
              <a:t>Decreasing offerings provides more flexibility in scheduling</a:t>
            </a:r>
          </a:p>
          <a:p>
            <a:pPr marL="914400" lvl="2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800" dirty="0"/>
              <a:t>*https://docs.google.com/spreadsheets/d/19rbYKOA_bXtVaHE87ljbgho54KvAq895cFtTonH-Sbc/edit?usp=sharing 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071E-047D-4C78-93C9-65F8F45509B4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9B91DAE-613E-4997-AEB9-57B0E0A482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025921"/>
              </p:ext>
            </p:extLst>
          </p:nvPr>
        </p:nvGraphicFramePr>
        <p:xfrm>
          <a:off x="1716396" y="2514600"/>
          <a:ext cx="5675004" cy="338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5587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C170A95861FC42BFDA8FA689A397A3" ma:contentTypeVersion="3" ma:contentTypeDescription="Create a new document." ma:contentTypeScope="" ma:versionID="421f742cf2a15091dd03a3d702f42793">
  <xsd:schema xmlns:xsd="http://www.w3.org/2001/XMLSchema" xmlns:xs="http://www.w3.org/2001/XMLSchema" xmlns:p="http://schemas.microsoft.com/office/2006/metadata/properties" xmlns:ns2="79cd639a-f505-4a1f-8b06-ce242f3198d6" targetNamespace="http://schemas.microsoft.com/office/2006/metadata/properties" ma:root="true" ma:fieldsID="32b6728bda861662ae7123f04eba2c29" ns2:_="">
    <xsd:import namespace="79cd639a-f505-4a1f-8b06-ce242f3198d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cd639a-f505-4a1f-8b06-ce242f3198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9cd639a-f505-4a1f-8b06-ce242f3198d6">
      <UserInfo>
        <DisplayName>Marybeth Brust</DisplayName>
        <AccountId>74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F8D861D-6769-497D-AF5F-9CD0D94391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3E0551-04FB-47E8-9786-AF3B80D1D2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cd639a-f505-4a1f-8b06-ce242f3198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A8613F-4B10-45B0-8D86-8F99768CED6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79cd639a-f505-4a1f-8b06-ce242f3198d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82850</TotalTime>
  <Words>777</Words>
  <Application>Microsoft Office PowerPoint</Application>
  <PresentationFormat>On-screen Show (4:3)</PresentationFormat>
  <Paragraphs>362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Britannic Bold</vt:lpstr>
      <vt:lpstr>Calibri</vt:lpstr>
      <vt:lpstr>Century Gothic</vt:lpstr>
      <vt:lpstr>Courier New</vt:lpstr>
      <vt:lpstr>Lucida Sans Unicode</vt:lpstr>
      <vt:lpstr>Palatino Linotype</vt:lpstr>
      <vt:lpstr>Executive</vt:lpstr>
      <vt:lpstr>PowerPoint Presentation</vt:lpstr>
      <vt:lpstr>Overview</vt:lpstr>
      <vt:lpstr>PCMS Enrollment</vt:lpstr>
      <vt:lpstr>Class Sizes</vt:lpstr>
      <vt:lpstr>The Story Behind the Numbers: Academic Needs</vt:lpstr>
      <vt:lpstr>General Education Supports: Title I</vt:lpstr>
      <vt:lpstr>General Education Supports: Title I</vt:lpstr>
      <vt:lpstr>World Languages</vt:lpstr>
      <vt:lpstr>World Languages: Latin</vt:lpstr>
      <vt:lpstr>SEL Needs: Attendance</vt:lpstr>
      <vt:lpstr>SEL Supports: Guidance</vt:lpstr>
      <vt:lpstr>SEL Needs: Counseling Staff</vt:lpstr>
      <vt:lpstr>Social Emotional Needs: Nurse</vt:lpstr>
      <vt:lpstr>PCMS Budget Priorities for FY21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Fitzgibbons</dc:creator>
  <cp:lastModifiedBy>ErinTinker</cp:lastModifiedBy>
  <cp:revision>500</cp:revision>
  <cp:lastPrinted>2020-02-03T20:09:33Z</cp:lastPrinted>
  <dcterms:created xsi:type="dcterms:W3CDTF">2013-01-25T14:31:16Z</dcterms:created>
  <dcterms:modified xsi:type="dcterms:W3CDTF">2020-02-28T17:29:39Z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0x0101006AC170A95861FC42BFDA8FA689A397A3</vt:lpwstr>
  </property>
</Properties>
</file>