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erriweather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FD0A73-0E24-4AA3-85BA-B64D93D13777}">
  <a:tblStyle styleId="{6FFD0A73-0E24-4AA3-85BA-B64D93D137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CC75A1-F16C-4DB0-8E8A-25C07F6B8A9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Tinker" userId="1ad7dbd6-f462-4b32-82b8-fe92c65e9ef4" providerId="ADAL" clId="{3B64151A-9A7D-482A-9DD4-3F34DF51D112}"/>
    <pc:docChg chg="custSel modSld">
      <pc:chgData name="ErinTinker" userId="1ad7dbd6-f462-4b32-82b8-fe92c65e9ef4" providerId="ADAL" clId="{3B64151A-9A7D-482A-9DD4-3F34DF51D112}" dt="2020-02-28T17:52:24.685" v="557" actId="5793"/>
      <pc:docMkLst>
        <pc:docMk/>
      </pc:docMkLst>
      <pc:sldChg chg="modSp">
        <pc:chgData name="ErinTinker" userId="1ad7dbd6-f462-4b32-82b8-fe92c65e9ef4" providerId="ADAL" clId="{3B64151A-9A7D-482A-9DD4-3F34DF51D112}" dt="2020-02-28T17:47:33.053" v="461" actId="962"/>
        <pc:sldMkLst>
          <pc:docMk/>
          <pc:sldMk cId="0" sldId="256"/>
        </pc:sldMkLst>
        <pc:picChg chg="mod">
          <ac:chgData name="ErinTinker" userId="1ad7dbd6-f462-4b32-82b8-fe92c65e9ef4" providerId="ADAL" clId="{3B64151A-9A7D-482A-9DD4-3F34DF51D112}" dt="2020-02-28T17:47:33.053" v="461" actId="962"/>
          <ac:picMkLst>
            <pc:docMk/>
            <pc:sldMk cId="0" sldId="256"/>
            <ac:picMk id="54" creationId="{00000000-0000-0000-0000-000000000000}"/>
          </ac:picMkLst>
        </pc:picChg>
      </pc:sldChg>
      <pc:sldChg chg="addSp delSp modSp">
        <pc:chgData name="ErinTinker" userId="1ad7dbd6-f462-4b32-82b8-fe92c65e9ef4" providerId="ADAL" clId="{3B64151A-9A7D-482A-9DD4-3F34DF51D112}" dt="2020-02-28T17:52:24.685" v="557" actId="5793"/>
        <pc:sldMkLst>
          <pc:docMk/>
          <pc:sldMk cId="0" sldId="257"/>
        </pc:sldMkLst>
        <pc:spChg chg="add mod">
          <ac:chgData name="ErinTinker" userId="1ad7dbd6-f462-4b32-82b8-fe92c65e9ef4" providerId="ADAL" clId="{3B64151A-9A7D-482A-9DD4-3F34DF51D112}" dt="2020-02-28T17:52:24.685" v="557" actId="5793"/>
          <ac:spMkLst>
            <pc:docMk/>
            <pc:sldMk cId="0" sldId="257"/>
            <ac:spMk id="3" creationId="{9A94136E-B51F-4004-943F-8877EE788D71}"/>
          </ac:spMkLst>
        </pc:spChg>
        <pc:spChg chg="del">
          <ac:chgData name="ErinTinker" userId="1ad7dbd6-f462-4b32-82b8-fe92c65e9ef4" providerId="ADAL" clId="{3B64151A-9A7D-482A-9DD4-3F34DF51D112}" dt="2020-02-28T17:47:51.742" v="462" actId="478"/>
          <ac:spMkLst>
            <pc:docMk/>
            <pc:sldMk cId="0" sldId="257"/>
            <ac:spMk id="6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ddd48198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ddd48198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dd817268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dd817268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ddd48198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ddd48198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ddd48198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ddd48198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ddd48198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ddd48198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ddd48198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ddd48198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ddd48198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ddd48198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ddd48198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ddd48198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dd817268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dd817268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dd817268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dd817268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ddd48198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ddd48198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ddd48198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ddd48198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&quot;Pembroke Public Schools Technology Budget Presentation.  2020 Vision: Our Mission: To ensure student achievement through excellence in teaching and learning.&#10;72 Pilgrim Road, Pembroke, Massachusetts 023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1875" y="0"/>
            <a:ext cx="68402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61125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2125" y="0"/>
            <a:ext cx="115655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5053" y="0"/>
            <a:ext cx="2193622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" y="0"/>
            <a:ext cx="2193622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1650" y="440875"/>
            <a:ext cx="1717025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0" y="440875"/>
            <a:ext cx="1156500" cy="352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13"/>
          <p:cNvCxnSpPr/>
          <p:nvPr/>
        </p:nvCxnSpPr>
        <p:spPr>
          <a:xfrm>
            <a:off x="-2400" y="440875"/>
            <a:ext cx="9148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2;p13"/>
          <p:cNvCxnSpPr/>
          <p:nvPr/>
        </p:nvCxnSpPr>
        <p:spPr>
          <a:xfrm>
            <a:off x="-2400" y="793375"/>
            <a:ext cx="9148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Hardware and Equipment Needs</a:t>
            </a:r>
            <a:endParaRPr b="1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17" name="Google Shape;117;p22"/>
          <p:cNvGraphicFramePr/>
          <p:nvPr/>
        </p:nvGraphicFramePr>
        <p:xfrm>
          <a:off x="556363" y="1135880"/>
          <a:ext cx="7929675" cy="3692188"/>
        </p:xfrm>
        <a:graphic>
          <a:graphicData uri="http://schemas.openxmlformats.org/drawingml/2006/table">
            <a:tbl>
              <a:tblPr>
                <a:noFill/>
                <a:tableStyleId>{6FFD0A73-0E24-4AA3-85BA-B64D93D13777}</a:tableStyleId>
              </a:tblPr>
              <a:tblGrid>
                <a:gridCol w="28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0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Priority 1</a:t>
                      </a:r>
                      <a:endParaRPr sz="1800"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Quantity</a:t>
                      </a:r>
                      <a:endParaRPr sz="1800"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Justification</a:t>
                      </a:r>
                      <a:endParaRPr sz="1800"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Est Purchase</a:t>
                      </a:r>
                      <a:endParaRPr sz="1100"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Est Yearly Lease</a:t>
                      </a:r>
                      <a:endParaRPr sz="1100"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PHS Classroom Sound Systems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53 Rooms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10+ Years Old and Failing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TBD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Add Air Conditioning PHS Library IDF and Art Wing IDF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No AC can cause equipment failure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TBD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BYOD Login and SSID refinement project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Reduce and rename wireless networks and improve and BYOD login process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TBD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Add doorway to PHS Innovation Lab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Innovation lab only has an entrance through the back area of the library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TBD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(Erate) AP New High Capacity in large rooms district-wide and Replacements at PCMS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47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Higher capacity for large rooms. Begin Replacement Cycle by Building.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$40,000.00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Projector Cycle 1 Replacement - oldest models in all buildings.  Replace with wall mount short-throw projectors.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525" marR="9525" marT="9525" marB="91425">
                    <a:lnL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73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525" marR="9525" marT="9525" marB="91425">
                    <a:lnL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Projectors old and failing.  Carts are a tripping hazard.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525" marR="9525" marT="9525" marB="91425">
                    <a:lnL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$193,377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525" marR="9525" marT="9525" marB="91425">
                    <a:lnL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$55,000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525" marR="9525" marT="9525" marB="91425">
                    <a:lnL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2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Summary FY 2021 Requests</a:t>
            </a:r>
            <a:endParaRPr b="1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Additional Staffing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Device Replacement Cycle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Hardware Replacement Cycle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Continued Use of Software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Summary FY 2021 Priorities</a:t>
            </a:r>
            <a:endParaRPr b="1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Preserve Existing Staff and Programs - $667,000.00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Addition of Staff - $120,000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Device Replacement Cycle - $TBD based on lease pricing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Hardware Replacement Cycle - $TBD based on eRate pricing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Next Steps</a:t>
            </a:r>
            <a:endParaRPr b="1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Develop STEAM specialist program at elementary level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Continued expansion of PLTW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Further build out of makerspaces at all levels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Technology integrator in each building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1:1 Chromebook program at PCMS and PHS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Overview</a:t>
            </a:r>
            <a:endParaRPr b="1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4136E-B51F-4004-943F-8877EE788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Merriweather" panose="020B0604020202020204" charset="0"/>
              </a:rPr>
              <a:t>Historical Information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Merriweather" panose="020B060402020202020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Merriweather" panose="020B0604020202020204" charset="0"/>
              </a:rPr>
              <a:t>Update on FY2020 Goals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Merriweather" panose="020B0604020202020204" charset="0"/>
            </a:endParaRPr>
          </a:p>
          <a:p>
            <a:r>
              <a:rPr lang="en-US">
                <a:solidFill>
                  <a:schemeClr val="tx1"/>
                </a:solidFill>
                <a:latin typeface="Merriweather" panose="020B0604020202020204" charset="0"/>
              </a:rPr>
              <a:t>FY21 Goals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Merriweather" panose="020B060402020202020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Merriweather" panose="020B0604020202020204" charset="0"/>
              </a:rPr>
              <a:t>FY21 Budget Priorities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FY2020 Successes</a:t>
            </a:r>
            <a:endParaRPr b="1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816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"/>
              <a:buChar char="●"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Multiple staff members presenting at state, regional, and international educational technology conferences</a:t>
            </a:r>
            <a:b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"/>
              <a:buChar char="●"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Successful implementation of the PLTW Curriculum at PCMS</a:t>
            </a:r>
            <a:b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"/>
              <a:buChar char="●"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Addition of 150 new HP Chromebooks per building and five new computer labs at PHS from lease agreement with the town, a total of nearly 900 new devices</a:t>
            </a:r>
            <a:b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"/>
              <a:buChar char="●"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Expansion of STEAM-based makerspaces at all three elementary schools</a:t>
            </a:r>
            <a:b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"/>
              <a:buChar char="●"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Creation of PHS Innovation Lab</a:t>
            </a:r>
            <a:b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"/>
              <a:buChar char="●"/>
            </a:pPr>
            <a:r>
              <a:rPr lang="en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Multiple dates of in-district technology professional development presented by tech integrators and other PPS Staff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Goals and Expected Outcomes</a:t>
            </a:r>
            <a:endParaRPr b="1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963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Ensure our staff are using best practices in educational technology with frequent professional development on cutting edge curriculum plans</a:t>
            </a:r>
            <a:b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4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lang="en" sz="14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Ensure device equity amongst all learners across the district</a:t>
            </a:r>
            <a:b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4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Ensure our students are learning the using latest methods and materials while practicing good digital citizenship and safety. </a:t>
            </a:r>
            <a:b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4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Create official three-year replacement cycles for devices, ensuring faculty and staff are using the best devices available</a:t>
            </a:r>
            <a:b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4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Create official replacement cycles for network hardware based on life expectancy and e-Rate funding availability</a:t>
            </a:r>
            <a:b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4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Expand makerspaces district wide with instructional technology budget line to include more robotics, drones, media creation and ensure all buildings have equal assets. </a:t>
            </a:r>
            <a:endParaRPr sz="14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Current Costs</a:t>
            </a:r>
            <a:endParaRPr b="1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40404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87" name="Google Shape;87;p17"/>
          <p:cNvGraphicFramePr/>
          <p:nvPr/>
        </p:nvGraphicFramePr>
        <p:xfrm>
          <a:off x="573050" y="1250750"/>
          <a:ext cx="7988450" cy="3147100"/>
        </p:xfrm>
        <a:graphic>
          <a:graphicData uri="http://schemas.openxmlformats.org/drawingml/2006/table">
            <a:tbl>
              <a:tblPr>
                <a:noFill/>
                <a:tableStyleId>{6FFD0A73-0E24-4AA3-85BA-B64D93D13777}</a:tableStyleId>
              </a:tblPr>
              <a:tblGrid>
                <a:gridCol w="597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Yearly Recurring Expenses</a:t>
                      </a:r>
                      <a:endParaRPr sz="1800"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Cost</a:t>
                      </a:r>
                      <a:endParaRPr sz="1800"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Staffing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$355,626.10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Software, Licensing, and Support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$243,000.00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Internet (our portion through Erate)*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$17,593.32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Supplies and Materials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$50,000.00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Current Staffing</a:t>
            </a:r>
            <a:endParaRPr b="1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1.0 Director of Instructional Technology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1.0 Software and Data Manager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1.0 Network Manager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1.0 Media Technician  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5 Building-based Technology Integrators - classroom teachers with stipend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Staffing Additions - Needs</a:t>
            </a:r>
            <a:endParaRPr b="1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99" name="Google Shape;99;p19"/>
          <p:cNvGraphicFramePr/>
          <p:nvPr/>
        </p:nvGraphicFramePr>
        <p:xfrm>
          <a:off x="713688" y="1125900"/>
          <a:ext cx="7716600" cy="3439250"/>
        </p:xfrm>
        <a:graphic>
          <a:graphicData uri="http://schemas.openxmlformats.org/drawingml/2006/table">
            <a:tbl>
              <a:tblPr>
                <a:noFill/>
                <a:tableStyleId>{1ECC75A1-F16C-4DB0-8E8A-25C07F6B8A9D}</a:tableStyleId>
              </a:tblPr>
              <a:tblGrid>
                <a:gridCol w="34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Cost</a:t>
                      </a:r>
                      <a:endParaRPr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Notes</a:t>
                      </a:r>
                      <a:endParaRPr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1.0 FT Media Technician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$55,000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Additional support technician districtwide to assist with growing device numbers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1.0 FTE Tech Integrator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$65,000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 full time tech integrator to further develop lesson plans and coach teachers, and assist in classrooms based on number of requests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Subtotal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$120,000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Current Device Levels</a:t>
            </a:r>
            <a:endParaRPr b="1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05" name="Google Shape;105;p20"/>
          <p:cNvGraphicFramePr/>
          <p:nvPr/>
        </p:nvGraphicFramePr>
        <p:xfrm>
          <a:off x="682013" y="1189325"/>
          <a:ext cx="7714100" cy="3511425"/>
        </p:xfrm>
        <a:graphic>
          <a:graphicData uri="http://schemas.openxmlformats.org/drawingml/2006/table">
            <a:tbl>
              <a:tblPr>
                <a:noFill/>
                <a:tableStyleId>{1ECC75A1-F16C-4DB0-8E8A-25C07F6B8A9D}</a:tableStyleId>
              </a:tblPr>
              <a:tblGrid>
                <a:gridCol w="188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Building</a:t>
                      </a:r>
                      <a:endParaRPr sz="1100"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Devices</a:t>
                      </a:r>
                      <a:endParaRPr sz="1100"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Bryantville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K-1 eight iPads per class; Grades 2-6 Chromebooks in a 2:1 student to device ratio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Hobomock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K-2 ten iPads per class; Grades 3-6 ten Chromebooks and eight to ten Windows devices per class 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North Pembroke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PreK-2 four iPads per class; Grades 3-6 ten to twelve Chromebooks per class plus old Windows devices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PCMS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Library and Language computer labs with 28 computers each, 5 new carts of 30 Chromebooks, 5 old carts with mixed Windows and Chrome devices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PHS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7 shared desktop labs with 28 computers and 5 carts of 30 Chromebooks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592350" y="184175"/>
            <a:ext cx="823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Device Needs</a:t>
            </a:r>
            <a:endParaRPr b="1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11" name="Google Shape;111;p21"/>
          <p:cNvGraphicFramePr/>
          <p:nvPr/>
        </p:nvGraphicFramePr>
        <p:xfrm>
          <a:off x="592350" y="829925"/>
          <a:ext cx="7754325" cy="3627500"/>
        </p:xfrm>
        <a:graphic>
          <a:graphicData uri="http://schemas.openxmlformats.org/drawingml/2006/table">
            <a:tbl>
              <a:tblPr>
                <a:noFill/>
                <a:tableStyleId>{6FFD0A73-0E24-4AA3-85BA-B64D93D13777}</a:tableStyleId>
              </a:tblPr>
              <a:tblGrid>
                <a:gridCol w="297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Priority 1</a:t>
                      </a:r>
                      <a:endParaRPr sz="1800"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Justification</a:t>
                      </a:r>
                      <a:endParaRPr sz="1800"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Est Purchase</a:t>
                      </a:r>
                      <a:endParaRPr sz="1100"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Est Yearly Lease</a:t>
                      </a:r>
                      <a:endParaRPr sz="1100"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Desktop Replacement for Office Staff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8+ years old (main offices, central office, custodians, librarians, cafeterias)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$30,000.00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Paraprofessional laptops for PCMS (6) and PHS (10)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Travelling with students. Need laptops to help students.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$13,600.00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District wide Point Of Sale registers in cafeterias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5+ years old. Running Windows 7.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Chromebooks to replace PHS (48) and PCMS (32) special ed student devices, and PACE (15)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Old devices. Mixed device types in each room. Devices needed to support learners.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$8,000.00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Three PCMS Classroom Labs - Chrome Devices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Originally purchased FY2013-2014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$12,333.33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Library Computer Labs District Wide - Desktops 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Originally purchased FY2015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$20,000.00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On-screen Show (16:9)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Merriweather</vt:lpstr>
      <vt:lpstr>Arial</vt:lpstr>
      <vt:lpstr>Simple Light</vt:lpstr>
      <vt:lpstr>PowerPoint Presentation</vt:lpstr>
      <vt:lpstr>Overview</vt:lpstr>
      <vt:lpstr>FY2020 Successes</vt:lpstr>
      <vt:lpstr>Goals and Expected Outcomes</vt:lpstr>
      <vt:lpstr>Current Costs</vt:lpstr>
      <vt:lpstr>Current Staffing</vt:lpstr>
      <vt:lpstr>Staffing Additions - Needs</vt:lpstr>
      <vt:lpstr>Current Device Levels</vt:lpstr>
      <vt:lpstr>Device Needs</vt:lpstr>
      <vt:lpstr>Hardware and Equipment Needs</vt:lpstr>
      <vt:lpstr>Summary FY 2021 Requests</vt:lpstr>
      <vt:lpstr>Summary FY 2021 Priorities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ErinTinker</cp:lastModifiedBy>
  <cp:revision>1</cp:revision>
  <dcterms:modified xsi:type="dcterms:W3CDTF">2020-02-28T17:52:27Z</dcterms:modified>
</cp:coreProperties>
</file>