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Bree Serif"/>
      <p:regular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font" Target="fonts/BreeSerif-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1191046cfc5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1191046cfc5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2d5d6d6bed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2d5d6d6bed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1191046cfc5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1191046cfc5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2d5d6d6bed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2d5d6d6bed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22d5d6d6bed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22d5d6d6bed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22d5d6d6bed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22d5d6d6bed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22d5d6d6bed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22d5d6d6bed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 Id="rId3" Type="http://schemas.openxmlformats.org/officeDocument/2006/relationships/hyperlink" Target="https://www.thirteen.org/blog-post/arab-american-heritage-month/"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 Id="rId3"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hyperlink" Target="http://www.youtube.com/watch?v=XnNfG8RV1dg" TargetMode="External"/><Relationship Id="rId4" Type="http://schemas.openxmlformats.org/officeDocument/2006/relationships/image" Target="../media/image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 Id="rId3" Type="http://schemas.openxmlformats.org/officeDocument/2006/relationships/hyperlink" Target="http://www.youtube.com/watch?v=YO3pc2N6BV0" TargetMode="Externa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 Id="rId3" Type="http://schemas.openxmlformats.org/officeDocument/2006/relationships/hyperlink" Target="https://www.waterford.org/education/national-arab-american-heritage-month/" TargetMode="External"/><Relationship Id="rId4" Type="http://schemas.openxmlformats.org/officeDocument/2006/relationships/hyperlink" Target="https://rethinkingschools.org/special-collections/facts-about-arabs-2/" TargetMode="External"/><Relationship Id="rId5" Type="http://schemas.openxmlformats.org/officeDocument/2006/relationships/hyperlink" Target="https://rethinkingschools.org/special-collections/facts-about-arabs-2/" TargetMode="External"/><Relationship Id="rId6" Type="http://schemas.openxmlformats.org/officeDocument/2006/relationships/hyperlink" Target="https://www.pragmaticmom.com/2014/02/26-books-for-kids-about-the-arab-world/" TargetMode="External"/><Relationship Id="rId7" Type="http://schemas.openxmlformats.org/officeDocument/2006/relationships/hyperlink" Target="https://coloursofus.com/20-childrens-books-set-in-the-middle-east-northern-africa/"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76A5AF"/>
        </a:solidFill>
      </p:bgPr>
    </p:bg>
    <p:spTree>
      <p:nvGrpSpPr>
        <p:cNvPr id="53" name="Shape 53"/>
        <p:cNvGrpSpPr/>
        <p:nvPr/>
      </p:nvGrpSpPr>
      <p:grpSpPr>
        <a:xfrm>
          <a:off x="0" y="0"/>
          <a:ext cx="0" cy="0"/>
          <a:chOff x="0" y="0"/>
          <a:chExt cx="0" cy="0"/>
        </a:xfrm>
      </p:grpSpPr>
      <p:pic>
        <p:nvPicPr>
          <p:cNvPr descr="Gov. Whitmer signs proclamations marking April 2023 as Arab American  Heritage and Chaldean American Month" id="54" name="Google Shape;54;p13"/>
          <p:cNvPicPr preferRelativeResize="0"/>
          <p:nvPr/>
        </p:nvPicPr>
        <p:blipFill>
          <a:blip r:embed="rId3">
            <a:alphaModFix/>
          </a:blip>
          <a:stretch>
            <a:fillRect/>
          </a:stretch>
        </p:blipFill>
        <p:spPr>
          <a:xfrm>
            <a:off x="991302" y="89913"/>
            <a:ext cx="7377675" cy="49636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4"/>
          <p:cNvSpPr txBox="1"/>
          <p:nvPr>
            <p:ph type="title"/>
          </p:nvPr>
        </p:nvSpPr>
        <p:spPr>
          <a:xfrm>
            <a:off x="643975" y="251150"/>
            <a:ext cx="7516500" cy="7044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sz="3800">
                <a:latin typeface="Bree Serif"/>
                <a:ea typeface="Bree Serif"/>
                <a:cs typeface="Bree Serif"/>
                <a:sym typeface="Bree Serif"/>
              </a:rPr>
              <a:t>What does </a:t>
            </a:r>
            <a:r>
              <a:rPr i="1" lang="en" sz="3800">
                <a:latin typeface="Bree Serif"/>
                <a:ea typeface="Bree Serif"/>
                <a:cs typeface="Bree Serif"/>
                <a:sym typeface="Bree Serif"/>
              </a:rPr>
              <a:t>Arab American </a:t>
            </a:r>
            <a:r>
              <a:rPr lang="en" sz="3800">
                <a:latin typeface="Bree Serif"/>
                <a:ea typeface="Bree Serif"/>
                <a:cs typeface="Bree Serif"/>
                <a:sym typeface="Bree Serif"/>
              </a:rPr>
              <a:t>mean?</a:t>
            </a:r>
            <a:endParaRPr sz="3800">
              <a:latin typeface="Bree Serif"/>
              <a:ea typeface="Bree Serif"/>
              <a:cs typeface="Bree Serif"/>
              <a:sym typeface="Bree Serif"/>
            </a:endParaRPr>
          </a:p>
        </p:txBody>
      </p:sp>
      <p:sp>
        <p:nvSpPr>
          <p:cNvPr id="60" name="Google Shape;60;p14"/>
          <p:cNvSpPr txBox="1"/>
          <p:nvPr>
            <p:ph idx="1" type="body"/>
          </p:nvPr>
        </p:nvSpPr>
        <p:spPr>
          <a:xfrm>
            <a:off x="311700" y="1026175"/>
            <a:ext cx="8265000" cy="3864600"/>
          </a:xfrm>
          <a:prstGeom prst="rect">
            <a:avLst/>
          </a:prstGeom>
          <a:solidFill>
            <a:srgbClr val="F6B26B"/>
          </a:solidFill>
        </p:spPr>
        <p:txBody>
          <a:bodyPr anchorCtr="0" anchor="t" bIns="91425" lIns="91425" spcFirstLastPara="1" rIns="91425" wrap="square" tIns="91425">
            <a:normAutofit fontScale="85000" lnSpcReduction="20000"/>
          </a:bodyPr>
          <a:lstStyle/>
          <a:p>
            <a:pPr indent="-358140" lvl="0" marL="457200" rtl="0" algn="l">
              <a:lnSpc>
                <a:spcPct val="100000"/>
              </a:lnSpc>
              <a:spcBef>
                <a:spcPts val="0"/>
              </a:spcBef>
              <a:spcAft>
                <a:spcPts val="0"/>
              </a:spcAft>
              <a:buClr>
                <a:schemeClr val="dk1"/>
              </a:buClr>
              <a:buSzPct val="87272"/>
              <a:buFont typeface="Georgia"/>
              <a:buChar char="●"/>
            </a:pPr>
            <a:r>
              <a:rPr lang="en" sz="2750">
                <a:solidFill>
                  <a:srgbClr val="1B1B1B"/>
                </a:solidFill>
                <a:latin typeface="Georgia"/>
                <a:ea typeface="Georgia"/>
                <a:cs typeface="Georgia"/>
                <a:sym typeface="Georgia"/>
              </a:rPr>
              <a:t>Arab Americans are people who live in the United States and are of Arab descent.</a:t>
            </a:r>
            <a:endParaRPr sz="2750">
              <a:solidFill>
                <a:srgbClr val="1B1B1B"/>
              </a:solidFill>
              <a:latin typeface="Georgia"/>
              <a:ea typeface="Georgia"/>
              <a:cs typeface="Georgia"/>
              <a:sym typeface="Georgia"/>
            </a:endParaRPr>
          </a:p>
          <a:p>
            <a:pPr indent="0" lvl="0" marL="457200" rtl="0" algn="l">
              <a:lnSpc>
                <a:spcPct val="100000"/>
              </a:lnSpc>
              <a:spcBef>
                <a:spcPts val="0"/>
              </a:spcBef>
              <a:spcAft>
                <a:spcPts val="0"/>
              </a:spcAft>
              <a:buNone/>
            </a:pPr>
            <a:r>
              <a:t/>
            </a:r>
            <a:endParaRPr sz="2750">
              <a:solidFill>
                <a:srgbClr val="1B1B1B"/>
              </a:solidFill>
              <a:latin typeface="Georgia"/>
              <a:ea typeface="Georgia"/>
              <a:cs typeface="Georgia"/>
              <a:sym typeface="Georgia"/>
            </a:endParaRPr>
          </a:p>
          <a:p>
            <a:pPr indent="-377031" lvl="0" marL="457200" rtl="0" algn="l">
              <a:lnSpc>
                <a:spcPct val="100000"/>
              </a:lnSpc>
              <a:spcBef>
                <a:spcPts val="0"/>
              </a:spcBef>
              <a:spcAft>
                <a:spcPts val="0"/>
              </a:spcAft>
              <a:buClr>
                <a:srgbClr val="1B1B1B"/>
              </a:buClr>
              <a:buSzPct val="100000"/>
              <a:buFont typeface="Georgia"/>
              <a:buChar char="●"/>
            </a:pPr>
            <a:r>
              <a:rPr lang="en" sz="2750">
                <a:solidFill>
                  <a:srgbClr val="1B1B1B"/>
                </a:solidFill>
                <a:latin typeface="Georgia"/>
                <a:ea typeface="Georgia"/>
                <a:cs typeface="Georgia"/>
                <a:sym typeface="Georgia"/>
              </a:rPr>
              <a:t>Arab is a cultural and linguistic term.  It is not a racial term and does not refer to people based </a:t>
            </a:r>
            <a:r>
              <a:rPr lang="en" sz="2750">
                <a:solidFill>
                  <a:srgbClr val="1B1B1B"/>
                </a:solidFill>
                <a:latin typeface="Georgia"/>
                <a:ea typeface="Georgia"/>
                <a:cs typeface="Georgia"/>
                <a:sym typeface="Georgia"/>
              </a:rPr>
              <a:t>solely</a:t>
            </a:r>
            <a:r>
              <a:rPr lang="en" sz="2750">
                <a:solidFill>
                  <a:srgbClr val="1B1B1B"/>
                </a:solidFill>
                <a:latin typeface="Georgia"/>
                <a:ea typeface="Georgia"/>
                <a:cs typeface="Georgia"/>
                <a:sym typeface="Georgia"/>
              </a:rPr>
              <a:t> on country of </a:t>
            </a:r>
            <a:r>
              <a:rPr lang="en" sz="2750">
                <a:solidFill>
                  <a:srgbClr val="1B1B1B"/>
                </a:solidFill>
                <a:latin typeface="Georgia"/>
                <a:ea typeface="Georgia"/>
                <a:cs typeface="Georgia"/>
                <a:sym typeface="Georgia"/>
              </a:rPr>
              <a:t>origin</a:t>
            </a:r>
            <a:r>
              <a:rPr lang="en" sz="2750">
                <a:solidFill>
                  <a:srgbClr val="1B1B1B"/>
                </a:solidFill>
                <a:latin typeface="Georgia"/>
                <a:ea typeface="Georgia"/>
                <a:cs typeface="Georgia"/>
                <a:sym typeface="Georgia"/>
              </a:rPr>
              <a:t>.</a:t>
            </a:r>
            <a:endParaRPr sz="2750">
              <a:solidFill>
                <a:srgbClr val="1B1B1B"/>
              </a:solidFill>
              <a:latin typeface="Georgia"/>
              <a:ea typeface="Georgia"/>
              <a:cs typeface="Georgia"/>
              <a:sym typeface="Georgia"/>
            </a:endParaRPr>
          </a:p>
          <a:p>
            <a:pPr indent="0" lvl="0" marL="457200" rtl="0" algn="l">
              <a:lnSpc>
                <a:spcPct val="100000"/>
              </a:lnSpc>
              <a:spcBef>
                <a:spcPts val="0"/>
              </a:spcBef>
              <a:spcAft>
                <a:spcPts val="0"/>
              </a:spcAft>
              <a:buNone/>
            </a:pPr>
            <a:r>
              <a:t/>
            </a:r>
            <a:endParaRPr sz="2750">
              <a:solidFill>
                <a:srgbClr val="1B1B1B"/>
              </a:solidFill>
              <a:latin typeface="Georgia"/>
              <a:ea typeface="Georgia"/>
              <a:cs typeface="Georgia"/>
              <a:sym typeface="Georgia"/>
            </a:endParaRPr>
          </a:p>
          <a:p>
            <a:pPr indent="-358140" lvl="0" marL="457200" rtl="0" algn="l">
              <a:lnSpc>
                <a:spcPct val="100000"/>
              </a:lnSpc>
              <a:spcBef>
                <a:spcPts val="0"/>
              </a:spcBef>
              <a:spcAft>
                <a:spcPts val="0"/>
              </a:spcAft>
              <a:buClr>
                <a:schemeClr val="dk1"/>
              </a:buClr>
              <a:buSzPct val="87272"/>
              <a:buFont typeface="Georgia"/>
              <a:buChar char="●"/>
            </a:pPr>
            <a:r>
              <a:rPr lang="en" sz="2750">
                <a:solidFill>
                  <a:srgbClr val="1B1B1B"/>
                </a:solidFill>
                <a:latin typeface="Georgia"/>
                <a:ea typeface="Georgia"/>
                <a:cs typeface="Georgia"/>
                <a:sym typeface="Georgia"/>
              </a:rPr>
              <a:t>“</a:t>
            </a:r>
            <a:r>
              <a:rPr lang="en" sz="2750">
                <a:solidFill>
                  <a:srgbClr val="1B1B1B"/>
                </a:solidFill>
                <a:latin typeface="Georgia"/>
                <a:ea typeface="Georgia"/>
                <a:cs typeface="Georgia"/>
                <a:sym typeface="Georgia"/>
              </a:rPr>
              <a:t>Arab Americans include many faiths, races and ethnicities, and ancestry in any one of 22 Arab countries that span northern Africa to Western Asia. What these diverse countries share most in common is the Arabic language.”</a:t>
            </a:r>
            <a:r>
              <a:rPr lang="en" sz="2700">
                <a:solidFill>
                  <a:srgbClr val="1B1B1B"/>
                </a:solidFill>
                <a:latin typeface="Georgia"/>
                <a:ea typeface="Georgia"/>
                <a:cs typeface="Georgia"/>
                <a:sym typeface="Georgia"/>
              </a:rPr>
              <a:t> -</a:t>
            </a:r>
            <a:r>
              <a:rPr lang="en" sz="2700" u="sng">
                <a:solidFill>
                  <a:schemeClr val="hlink"/>
                </a:solidFill>
                <a:latin typeface="Georgia"/>
                <a:ea typeface="Georgia"/>
                <a:cs typeface="Georgia"/>
                <a:sym typeface="Georgia"/>
                <a:hlinkClick r:id="rId3"/>
              </a:rPr>
              <a:t>New York Public Library Website</a:t>
            </a:r>
            <a:endParaRPr sz="2700">
              <a:latin typeface="Bree Serif"/>
              <a:ea typeface="Bree Serif"/>
              <a:cs typeface="Bree Serif"/>
              <a:sym typeface="Bree Serif"/>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5"/>
          <p:cNvSpPr txBox="1"/>
          <p:nvPr>
            <p:ph type="title"/>
          </p:nvPr>
        </p:nvSpPr>
        <p:spPr>
          <a:xfrm>
            <a:off x="685950" y="526925"/>
            <a:ext cx="7516500" cy="704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SzPts val="990"/>
              <a:buNone/>
            </a:pPr>
            <a:r>
              <a:rPr lang="en" sz="3420">
                <a:latin typeface="Bree Serif"/>
                <a:ea typeface="Bree Serif"/>
                <a:cs typeface="Bree Serif"/>
                <a:sym typeface="Bree Serif"/>
              </a:rPr>
              <a:t>How many Arab American people live </a:t>
            </a:r>
            <a:endParaRPr sz="3420">
              <a:latin typeface="Bree Serif"/>
              <a:ea typeface="Bree Serif"/>
              <a:cs typeface="Bree Serif"/>
              <a:sym typeface="Bree Serif"/>
            </a:endParaRPr>
          </a:p>
          <a:p>
            <a:pPr indent="0" lvl="0" marL="0" rtl="0" algn="ctr">
              <a:spcBef>
                <a:spcPts val="0"/>
              </a:spcBef>
              <a:spcAft>
                <a:spcPts val="0"/>
              </a:spcAft>
              <a:buSzPts val="990"/>
              <a:buNone/>
            </a:pPr>
            <a:r>
              <a:rPr lang="en" sz="3420">
                <a:latin typeface="Bree Serif"/>
                <a:ea typeface="Bree Serif"/>
                <a:cs typeface="Bree Serif"/>
                <a:sym typeface="Bree Serif"/>
              </a:rPr>
              <a:t>in the United States</a:t>
            </a:r>
            <a:r>
              <a:rPr lang="en" sz="3420">
                <a:latin typeface="Bree Serif"/>
                <a:ea typeface="Bree Serif"/>
                <a:cs typeface="Bree Serif"/>
                <a:sym typeface="Bree Serif"/>
              </a:rPr>
              <a:t>?</a:t>
            </a:r>
            <a:endParaRPr sz="3420">
              <a:latin typeface="Bree Serif"/>
              <a:ea typeface="Bree Serif"/>
              <a:cs typeface="Bree Serif"/>
              <a:sym typeface="Bree Serif"/>
            </a:endParaRPr>
          </a:p>
        </p:txBody>
      </p:sp>
      <p:sp>
        <p:nvSpPr>
          <p:cNvPr id="66" name="Google Shape;66;p15"/>
          <p:cNvSpPr txBox="1"/>
          <p:nvPr>
            <p:ph idx="1" type="body"/>
          </p:nvPr>
        </p:nvSpPr>
        <p:spPr>
          <a:xfrm>
            <a:off x="311700" y="1498700"/>
            <a:ext cx="8265000" cy="3392100"/>
          </a:xfrm>
          <a:prstGeom prst="rect">
            <a:avLst/>
          </a:prstGeom>
          <a:solidFill>
            <a:srgbClr val="F6B26B"/>
          </a:solidFill>
        </p:spPr>
        <p:txBody>
          <a:bodyPr anchorCtr="0" anchor="t" bIns="91425" lIns="91425" spcFirstLastPara="1" rIns="91425" wrap="square" tIns="91425">
            <a:normAutofit/>
          </a:bodyPr>
          <a:lstStyle/>
          <a:p>
            <a:pPr indent="-381000" lvl="0" marL="457200" rtl="0" algn="l">
              <a:lnSpc>
                <a:spcPct val="100000"/>
              </a:lnSpc>
              <a:spcBef>
                <a:spcPts val="0"/>
              </a:spcBef>
              <a:spcAft>
                <a:spcPts val="0"/>
              </a:spcAft>
              <a:buClr>
                <a:schemeClr val="dk1"/>
              </a:buClr>
              <a:buSzPts val="2400"/>
              <a:buFont typeface="Georgia"/>
              <a:buChar char="●"/>
            </a:pPr>
            <a:r>
              <a:rPr lang="en" sz="2750">
                <a:solidFill>
                  <a:srgbClr val="1B1B1B"/>
                </a:solidFill>
                <a:latin typeface="Georgia"/>
                <a:ea typeface="Georgia"/>
                <a:cs typeface="Georgia"/>
                <a:sym typeface="Georgia"/>
              </a:rPr>
              <a:t>There are nearly 4 million people of Arab descent living in the United States.</a:t>
            </a:r>
            <a:endParaRPr sz="2750">
              <a:solidFill>
                <a:srgbClr val="1B1B1B"/>
              </a:solidFill>
              <a:latin typeface="Georgia"/>
              <a:ea typeface="Georgia"/>
              <a:cs typeface="Georgia"/>
              <a:sym typeface="Georgia"/>
            </a:endParaRPr>
          </a:p>
          <a:p>
            <a:pPr indent="-403225" lvl="0" marL="457200" rtl="0" algn="l">
              <a:lnSpc>
                <a:spcPct val="100000"/>
              </a:lnSpc>
              <a:spcBef>
                <a:spcPts val="0"/>
              </a:spcBef>
              <a:spcAft>
                <a:spcPts val="0"/>
              </a:spcAft>
              <a:buClr>
                <a:srgbClr val="1B1B1B"/>
              </a:buClr>
              <a:buSzPts val="2750"/>
              <a:buFont typeface="Georgia"/>
              <a:buChar char="●"/>
            </a:pPr>
            <a:r>
              <a:rPr lang="en" sz="2750">
                <a:solidFill>
                  <a:srgbClr val="1B1B1B"/>
                </a:solidFill>
                <a:latin typeface="Georgia"/>
                <a:ea typeface="Georgia"/>
                <a:cs typeface="Georgia"/>
                <a:sym typeface="Georgia"/>
              </a:rPr>
              <a:t>There are over 30,000 people of Arab descent living in Oregon.</a:t>
            </a:r>
            <a:endParaRPr sz="2750">
              <a:solidFill>
                <a:srgbClr val="1B1B1B"/>
              </a:solidFill>
              <a:latin typeface="Georgia"/>
              <a:ea typeface="Georgia"/>
              <a:cs typeface="Georgia"/>
              <a:sym typeface="Georgia"/>
            </a:endParaRPr>
          </a:p>
          <a:p>
            <a:pPr indent="-403225" lvl="0" marL="457200" rtl="0" algn="l">
              <a:lnSpc>
                <a:spcPct val="100000"/>
              </a:lnSpc>
              <a:spcBef>
                <a:spcPts val="0"/>
              </a:spcBef>
              <a:spcAft>
                <a:spcPts val="0"/>
              </a:spcAft>
              <a:buClr>
                <a:srgbClr val="1B1B1B"/>
              </a:buClr>
              <a:buSzPts val="2750"/>
              <a:buFont typeface="Georgia"/>
              <a:buChar char="●"/>
            </a:pPr>
            <a:r>
              <a:rPr lang="en" sz="2750">
                <a:solidFill>
                  <a:srgbClr val="1B1B1B"/>
                </a:solidFill>
                <a:latin typeface="Georgia"/>
                <a:ea typeface="Georgia"/>
                <a:cs typeface="Georgia"/>
                <a:sym typeface="Georgia"/>
              </a:rPr>
              <a:t>In Portland, there are around 10,000 people of Arab descent.</a:t>
            </a:r>
            <a:endParaRPr sz="2750">
              <a:solidFill>
                <a:srgbClr val="1B1B1B"/>
              </a:solidFill>
              <a:latin typeface="Georgia"/>
              <a:ea typeface="Georgia"/>
              <a:cs typeface="Georgia"/>
              <a:sym typeface="Georgi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ph type="title"/>
          </p:nvPr>
        </p:nvSpPr>
        <p:spPr>
          <a:xfrm>
            <a:off x="425700" y="88675"/>
            <a:ext cx="8163600" cy="6207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Clr>
                <a:schemeClr val="dk1"/>
              </a:buClr>
              <a:buSzPct val="28947"/>
              <a:buFont typeface="Arial"/>
              <a:buNone/>
            </a:pPr>
            <a:r>
              <a:rPr lang="en" sz="3800">
                <a:latin typeface="Bree Serif"/>
                <a:ea typeface="Bree Serif"/>
                <a:cs typeface="Bree Serif"/>
                <a:sym typeface="Bree Serif"/>
              </a:rPr>
              <a:t>What countries are in the  </a:t>
            </a:r>
            <a:r>
              <a:rPr i="1" lang="en" sz="3800">
                <a:latin typeface="Bree Serif"/>
                <a:ea typeface="Bree Serif"/>
                <a:cs typeface="Bree Serif"/>
                <a:sym typeface="Bree Serif"/>
              </a:rPr>
              <a:t>Arab World </a:t>
            </a:r>
            <a:r>
              <a:rPr lang="en" sz="3800">
                <a:latin typeface="Bree Serif"/>
                <a:ea typeface="Bree Serif"/>
                <a:cs typeface="Bree Serif"/>
                <a:sym typeface="Bree Serif"/>
              </a:rPr>
              <a:t>?</a:t>
            </a:r>
            <a:endParaRPr/>
          </a:p>
        </p:txBody>
      </p:sp>
      <p:sp>
        <p:nvSpPr>
          <p:cNvPr id="72" name="Google Shape;72;p16"/>
          <p:cNvSpPr txBox="1"/>
          <p:nvPr>
            <p:ph idx="1" type="body"/>
          </p:nvPr>
        </p:nvSpPr>
        <p:spPr>
          <a:xfrm>
            <a:off x="0" y="791375"/>
            <a:ext cx="2863200" cy="4212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50">
                <a:solidFill>
                  <a:schemeClr val="dk1"/>
                </a:solidFill>
                <a:highlight>
                  <a:srgbClr val="FFFFFF"/>
                </a:highlight>
                <a:latin typeface="Georgia"/>
                <a:ea typeface="Georgia"/>
                <a:cs typeface="Georgia"/>
                <a:sym typeface="Georgia"/>
              </a:rPr>
              <a:t>The Arab World consists of 22 countries in the Middle East and North Africa. On the map, they are orange, white, brown, and dark tan. </a:t>
            </a:r>
            <a:endParaRPr sz="1650">
              <a:solidFill>
                <a:schemeClr val="dk1"/>
              </a:solidFill>
              <a:highlight>
                <a:srgbClr val="FFFFFF"/>
              </a:highlight>
              <a:latin typeface="Georgia"/>
              <a:ea typeface="Georgia"/>
              <a:cs typeface="Georgia"/>
              <a:sym typeface="Georgia"/>
            </a:endParaRPr>
          </a:p>
          <a:p>
            <a:pPr indent="0" lvl="0" marL="0" rtl="0" algn="l">
              <a:spcBef>
                <a:spcPts val="1200"/>
              </a:spcBef>
              <a:spcAft>
                <a:spcPts val="1200"/>
              </a:spcAft>
              <a:buNone/>
            </a:pPr>
            <a:r>
              <a:rPr lang="en" sz="1650">
                <a:solidFill>
                  <a:schemeClr val="dk1"/>
                </a:solidFill>
                <a:highlight>
                  <a:srgbClr val="FFFFFF"/>
                </a:highlight>
                <a:latin typeface="Georgia"/>
                <a:ea typeface="Georgia"/>
                <a:cs typeface="Georgia"/>
                <a:sym typeface="Georgia"/>
              </a:rPr>
              <a:t>While Israel, Iran, and Turkey are in the same region as the countries listed above and have Arab citizens, they are not considered part of the Arab World because of their primary languages (Hebrew, Farsi, and Turkish).</a:t>
            </a:r>
            <a:endParaRPr sz="1650">
              <a:solidFill>
                <a:schemeClr val="dk1"/>
              </a:solidFill>
              <a:highlight>
                <a:srgbClr val="FFFFFF"/>
              </a:highlight>
              <a:latin typeface="Georgia"/>
              <a:ea typeface="Georgia"/>
              <a:cs typeface="Georgia"/>
              <a:sym typeface="Georgia"/>
            </a:endParaRPr>
          </a:p>
        </p:txBody>
      </p:sp>
      <p:pic>
        <p:nvPicPr>
          <p:cNvPr descr="map of The Arab World" id="73" name="Google Shape;73;p16" title="ArabWorld"/>
          <p:cNvPicPr preferRelativeResize="0"/>
          <p:nvPr/>
        </p:nvPicPr>
        <p:blipFill>
          <a:blip r:embed="rId3">
            <a:alphaModFix/>
          </a:blip>
          <a:stretch>
            <a:fillRect/>
          </a:stretch>
        </p:blipFill>
        <p:spPr>
          <a:xfrm>
            <a:off x="2913800" y="791375"/>
            <a:ext cx="6143625" cy="41243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685950" y="526925"/>
            <a:ext cx="7516500" cy="4281000"/>
          </a:xfrm>
          <a:prstGeom prst="rect">
            <a:avLst/>
          </a:prstGeom>
        </p:spPr>
        <p:txBody>
          <a:bodyPr anchorCtr="0" anchor="b" bIns="91425" lIns="91425" spcFirstLastPara="1" rIns="91425" wrap="square" tIns="91425">
            <a:noAutofit/>
          </a:bodyPr>
          <a:lstStyle/>
          <a:p>
            <a:pPr indent="0" lvl="0" marL="0" rtl="0" algn="ctr">
              <a:lnSpc>
                <a:spcPct val="115000"/>
              </a:lnSpc>
              <a:spcBef>
                <a:spcPts val="0"/>
              </a:spcBef>
              <a:spcAft>
                <a:spcPts val="1600"/>
              </a:spcAft>
              <a:buClr>
                <a:schemeClr val="dk1"/>
              </a:buClr>
              <a:buSzPts val="1100"/>
              <a:buFont typeface="Arial"/>
              <a:buNone/>
            </a:pPr>
            <a:r>
              <a:rPr lang="en" sz="4000">
                <a:latin typeface="Bree Serif"/>
                <a:ea typeface="Bree Serif"/>
                <a:cs typeface="Bree Serif"/>
                <a:sym typeface="Bree Serif"/>
              </a:rPr>
              <a:t>Arab American Heritage Month celebrates the contributions and achievements of Arab Americans people. Let’s learn more about the culture and history.</a:t>
            </a:r>
            <a:endParaRPr sz="3420">
              <a:latin typeface="Bree Serif"/>
              <a:ea typeface="Bree Serif"/>
              <a:cs typeface="Bree Serif"/>
              <a:sym typeface="Bree Serif"/>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type="title"/>
          </p:nvPr>
        </p:nvSpPr>
        <p:spPr>
          <a:xfrm>
            <a:off x="323675" y="112000"/>
            <a:ext cx="8248800" cy="7557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en" sz="3400">
                <a:latin typeface="Bree Serif"/>
                <a:ea typeface="Bree Serif"/>
                <a:cs typeface="Bree Serif"/>
                <a:sym typeface="Bree Serif"/>
              </a:rPr>
              <a:t>K-4th </a:t>
            </a:r>
            <a:r>
              <a:rPr b="1" lang="en" sz="3400">
                <a:latin typeface="Bree Serif"/>
                <a:ea typeface="Bree Serif"/>
                <a:cs typeface="Bree Serif"/>
                <a:sym typeface="Bree Serif"/>
              </a:rPr>
              <a:t>Read Aloud: </a:t>
            </a:r>
            <a:r>
              <a:rPr b="1" i="1" lang="en" sz="3400">
                <a:latin typeface="Bree Serif"/>
                <a:ea typeface="Bree Serif"/>
                <a:cs typeface="Bree Serif"/>
                <a:sym typeface="Bree Serif"/>
              </a:rPr>
              <a:t>The Arabic Quilt</a:t>
            </a:r>
            <a:endParaRPr b="1" i="1" sz="3400">
              <a:latin typeface="Bree Serif"/>
              <a:ea typeface="Bree Serif"/>
              <a:cs typeface="Bree Serif"/>
              <a:sym typeface="Bree Serif"/>
            </a:endParaRPr>
          </a:p>
        </p:txBody>
      </p:sp>
      <p:pic>
        <p:nvPicPr>
          <p:cNvPr descr="I do not own the rights to this story. Please purchase your own copy if you haven't already from the following link:&#10;&#10;https://www.amazon.com/Arabic-Quilt-Immigrant-Story/dp/0884487547/ref=sr_1_1?keywords=The+Arabic+Quilt&amp;qid=1582717965&amp;sr=8-1&#10;&#10;Fair Use Act - 17 U.S.C. § 107, Notwithstanding the provisions of sections 106 and 106A, the fair use of a copyrighted work, including such use by reproduction in copies or phonorecords or by any other means specified by that section, for purposes such as criticism, comment, news reporting, teaching (including multiple copies for classroom use), scholarship, or research, is not an infringement of copyright.&#10;&#10;*Copyright information*&#10;All material is owned by the creators (authors, illustrators, publishers) displayed or mentioned in this video. Reading this storybook was done under the Fair Use of a copyrighted work for entertainment." id="84" name="Google Shape;84;p18" title="The Arabic Quilt">
            <a:hlinkClick r:id="rId3"/>
          </p:cNvPr>
          <p:cNvPicPr preferRelativeResize="0"/>
          <p:nvPr/>
        </p:nvPicPr>
        <p:blipFill>
          <a:blip r:embed="rId4">
            <a:alphaModFix/>
          </a:blip>
          <a:stretch>
            <a:fillRect/>
          </a:stretch>
        </p:blipFill>
        <p:spPr>
          <a:xfrm>
            <a:off x="1034625" y="939625"/>
            <a:ext cx="7074750" cy="397955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gtEl>
                                        <p:attrNameLst>
                                          <p:attrName>style.visibility</p:attrName>
                                        </p:attrNameLst>
                                      </p:cBhvr>
                                      <p:to>
                                        <p:strVal val="visible"/>
                                      </p:to>
                                    </p:set>
                                    <p:animEffect filter="fade" transition="in">
                                      <p:cBhvr>
                                        <p:cTn dur="1000"/>
                                        <p:tgtEl>
                                          <p:spTgt spid="8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9"/>
          <p:cNvSpPr txBox="1"/>
          <p:nvPr>
            <p:ph type="title"/>
          </p:nvPr>
        </p:nvSpPr>
        <p:spPr>
          <a:xfrm>
            <a:off x="685950" y="526925"/>
            <a:ext cx="7516500" cy="704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SzPts val="990"/>
              <a:buNone/>
            </a:pPr>
            <a:r>
              <a:rPr lang="en" sz="3420">
                <a:latin typeface="Bree Serif"/>
                <a:ea typeface="Bree Serif"/>
                <a:cs typeface="Bree Serif"/>
                <a:sym typeface="Bree Serif"/>
              </a:rPr>
              <a:t> 5th - 8th Video from the Arab American National Museum</a:t>
            </a:r>
            <a:endParaRPr sz="3420">
              <a:latin typeface="Bree Serif"/>
              <a:ea typeface="Bree Serif"/>
              <a:cs typeface="Bree Serif"/>
              <a:sym typeface="Bree Serif"/>
            </a:endParaRPr>
          </a:p>
        </p:txBody>
      </p:sp>
      <p:pic>
        <p:nvPicPr>
          <p:cNvPr id="90" name="Google Shape;90;p19" title="AANM Virtual Tour - Making an Impact">
            <a:hlinkClick r:id="rId3"/>
          </p:cNvPr>
          <p:cNvPicPr preferRelativeResize="0"/>
          <p:nvPr/>
        </p:nvPicPr>
        <p:blipFill>
          <a:blip r:embed="rId4">
            <a:alphaModFix/>
          </a:blip>
          <a:stretch>
            <a:fillRect/>
          </a:stretch>
        </p:blipFill>
        <p:spPr>
          <a:xfrm>
            <a:off x="1592775" y="1231325"/>
            <a:ext cx="6453825" cy="36302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0"/>
                                        </p:tgtEl>
                                        <p:attrNameLst>
                                          <p:attrName>style.visibility</p:attrName>
                                        </p:attrNameLst>
                                      </p:cBhvr>
                                      <p:to>
                                        <p:strVal val="visible"/>
                                      </p:to>
                                    </p:set>
                                    <p:animEffect filter="fade" transition="in">
                                      <p:cBhvr>
                                        <p:cTn dur="1000"/>
                                        <p:tgtEl>
                                          <p:spTgt spid="9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20"/>
          <p:cNvSpPr txBox="1"/>
          <p:nvPr>
            <p:ph type="title"/>
          </p:nvPr>
        </p:nvSpPr>
        <p:spPr>
          <a:xfrm>
            <a:off x="685950" y="179225"/>
            <a:ext cx="7516500" cy="704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SzPts val="990"/>
              <a:buNone/>
            </a:pPr>
            <a:r>
              <a:rPr lang="en" sz="3420">
                <a:latin typeface="Bree Serif"/>
                <a:ea typeface="Bree Serif"/>
                <a:cs typeface="Bree Serif"/>
                <a:sym typeface="Bree Serif"/>
              </a:rPr>
              <a:t>Additional Classroom Resources:</a:t>
            </a:r>
            <a:endParaRPr sz="3420">
              <a:latin typeface="Bree Serif"/>
              <a:ea typeface="Bree Serif"/>
              <a:cs typeface="Bree Serif"/>
              <a:sym typeface="Bree Serif"/>
            </a:endParaRPr>
          </a:p>
        </p:txBody>
      </p:sp>
      <p:sp>
        <p:nvSpPr>
          <p:cNvPr id="96" name="Google Shape;96;p20"/>
          <p:cNvSpPr txBox="1"/>
          <p:nvPr>
            <p:ph idx="1" type="body"/>
          </p:nvPr>
        </p:nvSpPr>
        <p:spPr>
          <a:xfrm>
            <a:off x="311700" y="1007125"/>
            <a:ext cx="8265000" cy="3883800"/>
          </a:xfrm>
          <a:prstGeom prst="rect">
            <a:avLst/>
          </a:prstGeom>
          <a:noFill/>
        </p:spPr>
        <p:txBody>
          <a:bodyPr anchorCtr="0" anchor="t" bIns="91425" lIns="91425" spcFirstLastPara="1" rIns="91425" wrap="square" tIns="91425">
            <a:normAutofit/>
          </a:bodyPr>
          <a:lstStyle/>
          <a:p>
            <a:pPr indent="-374650" lvl="0" marL="457200" rtl="0" algn="l">
              <a:lnSpc>
                <a:spcPct val="100000"/>
              </a:lnSpc>
              <a:spcBef>
                <a:spcPts val="0"/>
              </a:spcBef>
              <a:spcAft>
                <a:spcPts val="0"/>
              </a:spcAft>
              <a:buClr>
                <a:srgbClr val="9900FF"/>
              </a:buClr>
              <a:buSzPts val="2300"/>
              <a:buFont typeface="Georgia"/>
              <a:buChar char="●"/>
            </a:pPr>
            <a:r>
              <a:rPr lang="en" sz="2300" u="sng">
                <a:solidFill>
                  <a:srgbClr val="9900FF"/>
                </a:solidFill>
                <a:latin typeface="Georgia"/>
                <a:ea typeface="Georgia"/>
                <a:cs typeface="Georgia"/>
                <a:sym typeface="Georgia"/>
                <a:hlinkClick r:id="rId3">
                  <a:extLst>
                    <a:ext uri="{A12FA001-AC4F-418D-AE19-62706E023703}">
                      <ahyp:hlinkClr val="tx"/>
                    </a:ext>
                  </a:extLst>
                </a:hlinkClick>
              </a:rPr>
              <a:t>National Arab American Heritage Month 2021: Classroom Resources and Activities</a:t>
            </a:r>
            <a:endParaRPr sz="2300">
              <a:solidFill>
                <a:srgbClr val="9900FF"/>
              </a:solidFill>
              <a:latin typeface="Georgia"/>
              <a:ea typeface="Georgia"/>
              <a:cs typeface="Georgia"/>
              <a:sym typeface="Georgia"/>
            </a:endParaRPr>
          </a:p>
          <a:p>
            <a:pPr indent="0" lvl="0" marL="457200" rtl="0" algn="l">
              <a:lnSpc>
                <a:spcPct val="100000"/>
              </a:lnSpc>
              <a:spcBef>
                <a:spcPts val="0"/>
              </a:spcBef>
              <a:spcAft>
                <a:spcPts val="0"/>
              </a:spcAft>
              <a:buNone/>
            </a:pPr>
            <a:r>
              <a:t/>
            </a:r>
            <a:endParaRPr sz="2300">
              <a:solidFill>
                <a:srgbClr val="9900FF"/>
              </a:solidFill>
              <a:latin typeface="Georgia"/>
              <a:ea typeface="Georgia"/>
              <a:cs typeface="Georgia"/>
              <a:sym typeface="Georgia"/>
            </a:endParaRPr>
          </a:p>
          <a:p>
            <a:pPr indent="-374650" lvl="0" marL="457200" rtl="0" algn="l">
              <a:lnSpc>
                <a:spcPct val="100000"/>
              </a:lnSpc>
              <a:spcBef>
                <a:spcPts val="0"/>
              </a:spcBef>
              <a:spcAft>
                <a:spcPts val="0"/>
              </a:spcAft>
              <a:buClr>
                <a:srgbClr val="9900FF"/>
              </a:buClr>
              <a:buSzPts val="2300"/>
              <a:buFont typeface="Georgia"/>
              <a:buChar char="●"/>
            </a:pPr>
            <a:r>
              <a:rPr lang="en" sz="2300" u="sng">
                <a:solidFill>
                  <a:srgbClr val="9900FF"/>
                </a:solidFill>
                <a:latin typeface="Georgia"/>
                <a:ea typeface="Georgia"/>
                <a:cs typeface="Georgia"/>
                <a:sym typeface="Georgia"/>
                <a:hlinkClick r:id="rId4">
                  <a:extLst>
                    <a:ext uri="{A12FA001-AC4F-418D-AE19-62706E023703}">
                      <ahyp:hlinkClr val="tx"/>
                    </a:ext>
                  </a:extLst>
                </a:hlinkClick>
              </a:rPr>
              <a:t>Rethinking Schools - “Facts About Arabs</a:t>
            </a:r>
            <a:r>
              <a:rPr lang="en" sz="2300" u="sng">
                <a:solidFill>
                  <a:srgbClr val="9900FF"/>
                </a:solidFill>
                <a:latin typeface="Georgia"/>
                <a:ea typeface="Georgia"/>
                <a:cs typeface="Georgia"/>
                <a:sym typeface="Georgia"/>
                <a:hlinkClick r:id="rId5">
                  <a:extLst>
                    <a:ext uri="{A12FA001-AC4F-418D-AE19-62706E023703}">
                      <ahyp:hlinkClr val="tx"/>
                    </a:ext>
                  </a:extLst>
                </a:hlinkClick>
              </a:rPr>
              <a:t>”</a:t>
            </a:r>
            <a:endParaRPr sz="2300">
              <a:solidFill>
                <a:srgbClr val="9900FF"/>
              </a:solidFill>
              <a:latin typeface="Georgia"/>
              <a:ea typeface="Georgia"/>
              <a:cs typeface="Georgia"/>
              <a:sym typeface="Georgia"/>
            </a:endParaRPr>
          </a:p>
          <a:p>
            <a:pPr indent="0" lvl="0" marL="0" rtl="0" algn="l">
              <a:lnSpc>
                <a:spcPct val="100000"/>
              </a:lnSpc>
              <a:spcBef>
                <a:spcPts val="0"/>
              </a:spcBef>
              <a:spcAft>
                <a:spcPts val="0"/>
              </a:spcAft>
              <a:buNone/>
            </a:pPr>
            <a:r>
              <a:t/>
            </a:r>
            <a:endParaRPr sz="2300">
              <a:solidFill>
                <a:srgbClr val="9900FF"/>
              </a:solidFill>
              <a:latin typeface="Georgia"/>
              <a:ea typeface="Georgia"/>
              <a:cs typeface="Georgia"/>
              <a:sym typeface="Georgia"/>
            </a:endParaRPr>
          </a:p>
          <a:p>
            <a:pPr indent="-374650" lvl="0" marL="457200" rtl="0" algn="l">
              <a:spcBef>
                <a:spcPts val="0"/>
              </a:spcBef>
              <a:spcAft>
                <a:spcPts val="0"/>
              </a:spcAft>
              <a:buClr>
                <a:srgbClr val="9900FF"/>
              </a:buClr>
              <a:buSzPts val="2300"/>
              <a:buFont typeface="Georgia"/>
              <a:buChar char="●"/>
            </a:pPr>
            <a:r>
              <a:rPr lang="en" sz="2300" u="sng">
                <a:solidFill>
                  <a:srgbClr val="9900FF"/>
                </a:solidFill>
                <a:latin typeface="Georgia"/>
                <a:ea typeface="Georgia"/>
                <a:cs typeface="Georgia"/>
                <a:sym typeface="Georgia"/>
                <a:hlinkClick r:id="rId6">
                  <a:extLst>
                    <a:ext uri="{A12FA001-AC4F-418D-AE19-62706E023703}">
                      <ahyp:hlinkClr val="tx"/>
                    </a:ext>
                  </a:extLst>
                </a:hlinkClick>
              </a:rPr>
              <a:t>26 Books for Kids about the Arab World</a:t>
            </a:r>
            <a:endParaRPr sz="2300">
              <a:solidFill>
                <a:srgbClr val="9900FF"/>
              </a:solidFill>
              <a:latin typeface="Georgia"/>
              <a:ea typeface="Georgia"/>
              <a:cs typeface="Georgia"/>
              <a:sym typeface="Georgia"/>
            </a:endParaRPr>
          </a:p>
          <a:p>
            <a:pPr indent="0" lvl="0" marL="457200" rtl="0" algn="l">
              <a:spcBef>
                <a:spcPts val="0"/>
              </a:spcBef>
              <a:spcAft>
                <a:spcPts val="0"/>
              </a:spcAft>
              <a:buNone/>
            </a:pPr>
            <a:r>
              <a:t/>
            </a:r>
            <a:endParaRPr sz="2300">
              <a:solidFill>
                <a:srgbClr val="9900FF"/>
              </a:solidFill>
              <a:latin typeface="Georgia"/>
              <a:ea typeface="Georgia"/>
              <a:cs typeface="Georgia"/>
              <a:sym typeface="Georgia"/>
            </a:endParaRPr>
          </a:p>
          <a:p>
            <a:pPr indent="-374650" lvl="0" marL="457200" rtl="0" algn="l">
              <a:spcBef>
                <a:spcPts val="0"/>
              </a:spcBef>
              <a:spcAft>
                <a:spcPts val="0"/>
              </a:spcAft>
              <a:buClr>
                <a:srgbClr val="9900FF"/>
              </a:buClr>
              <a:buSzPts val="2300"/>
              <a:buFont typeface="Georgia"/>
              <a:buChar char="●"/>
            </a:pPr>
            <a:r>
              <a:rPr lang="en" sz="2300" u="sng">
                <a:solidFill>
                  <a:srgbClr val="9900FF"/>
                </a:solidFill>
                <a:latin typeface="Georgia"/>
                <a:ea typeface="Georgia"/>
                <a:cs typeface="Georgia"/>
                <a:sym typeface="Georgia"/>
                <a:hlinkClick r:id="rId7">
                  <a:extLst>
                    <a:ext uri="{A12FA001-AC4F-418D-AE19-62706E023703}">
                      <ahyp:hlinkClr val="tx"/>
                    </a:ext>
                  </a:extLst>
                </a:hlinkClick>
              </a:rPr>
              <a:t>20 Children’s Books Set in the Middle East &amp; North Africa</a:t>
            </a:r>
            <a:endParaRPr sz="2300">
              <a:solidFill>
                <a:srgbClr val="9900FF"/>
              </a:solidFill>
              <a:latin typeface="Georgia"/>
              <a:ea typeface="Georgia"/>
              <a:cs typeface="Georgia"/>
              <a:sym typeface="Georgia"/>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