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embeddedFontLst>
    <p:embeddedFont>
      <p:font typeface="Playfair Display"/>
      <p:regular r:id="rId36"/>
      <p:bold r:id="rId37"/>
      <p:italic r:id="rId38"/>
      <p:boldItalic r:id="rId39"/>
    </p:embeddedFont>
    <p:embeddedFont>
      <p:font typeface="Lato"/>
      <p:regular r:id="rId40"/>
      <p:bold r:id="rId41"/>
      <p:italic r:id="rId42"/>
      <p:boldItalic r:id="rId43"/>
    </p:embeddedFont>
    <p:embeddedFont>
      <p:font typeface="Josefi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770A9B1-2EB5-413C-A86B-B26127152CFE}">
  <a:tblStyle styleId="{3770A9B1-2EB5-413C-A86B-B26127152C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regular.fntdata"/><Relationship Id="rId20" Type="http://schemas.openxmlformats.org/officeDocument/2006/relationships/slide" Target="slides/slide13.xml"/><Relationship Id="rId42" Type="http://schemas.openxmlformats.org/officeDocument/2006/relationships/font" Target="fonts/Lato-italic.fntdata"/><Relationship Id="rId41" Type="http://schemas.openxmlformats.org/officeDocument/2006/relationships/font" Target="fonts/Lato-bold.fntdata"/><Relationship Id="rId22" Type="http://schemas.openxmlformats.org/officeDocument/2006/relationships/slide" Target="slides/slide15.xml"/><Relationship Id="rId44" Type="http://schemas.openxmlformats.org/officeDocument/2006/relationships/font" Target="fonts/JosefinSans-regular.fntdata"/><Relationship Id="rId21" Type="http://schemas.openxmlformats.org/officeDocument/2006/relationships/slide" Target="slides/slide14.xml"/><Relationship Id="rId43" Type="http://schemas.openxmlformats.org/officeDocument/2006/relationships/font" Target="fonts/Lato-boldItalic.fntdata"/><Relationship Id="rId24" Type="http://schemas.openxmlformats.org/officeDocument/2006/relationships/slide" Target="slides/slide17.xml"/><Relationship Id="rId46" Type="http://schemas.openxmlformats.org/officeDocument/2006/relationships/font" Target="fonts/JosefinSans-italic.fntdata"/><Relationship Id="rId23" Type="http://schemas.openxmlformats.org/officeDocument/2006/relationships/slide" Target="slides/slide16.xml"/><Relationship Id="rId45" Type="http://schemas.openxmlformats.org/officeDocument/2006/relationships/font" Target="fonts/Josefi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font" Target="fonts/JosefinSans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PlayfairDisplay-bold.fntdata"/><Relationship Id="rId14" Type="http://schemas.openxmlformats.org/officeDocument/2006/relationships/slide" Target="slides/slide7.xml"/><Relationship Id="rId36" Type="http://schemas.openxmlformats.org/officeDocument/2006/relationships/font" Target="fonts/PlayfairDisplay-regular.fntdata"/><Relationship Id="rId17" Type="http://schemas.openxmlformats.org/officeDocument/2006/relationships/slide" Target="slides/slide10.xml"/><Relationship Id="rId39" Type="http://schemas.openxmlformats.org/officeDocument/2006/relationships/font" Target="fonts/PlayfairDisplay-boldItalic.fntdata"/><Relationship Id="rId16" Type="http://schemas.openxmlformats.org/officeDocument/2006/relationships/slide" Target="slides/slide9.xml"/><Relationship Id="rId38" Type="http://schemas.openxmlformats.org/officeDocument/2006/relationships/font" Target="fonts/PlayfairDisplay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d8d617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d8d617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d8d6179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d8d6179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d8d6179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d8d6179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d8d6179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d8d6179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d8d6179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d8d6179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d8d6179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d8d6179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d8d6179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d8d6179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d8d6179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d8d6179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Alexis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d8d6179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d8d6179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Evaluating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d8d6179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3d8d6179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d8d6179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3d8d6179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d8d6179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d8d617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Ashley, Jess, and Claire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d8d6179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d8d6179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d8d61795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d8d6179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d8d6179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d8d6179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d8d61795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3d8d61795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d8d6179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d8d6179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d8d6179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d8d6179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d8d61795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d8d6179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d8d61795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d8d6179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3d8d61795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3d8d6179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d8d617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d8d617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d8d6179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d8d6179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d8d6179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d8d6179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d8d6179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d8d6179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d8d6179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d8d6179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d8d6179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d8d6179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d8d6179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d8d6179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Relationship Id="rId4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29.png"/><Relationship Id="rId13" Type="http://schemas.openxmlformats.org/officeDocument/2006/relationships/image" Target="../media/image24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15" Type="http://schemas.openxmlformats.org/officeDocument/2006/relationships/image" Target="../media/image54.png"/><Relationship Id="rId14" Type="http://schemas.openxmlformats.org/officeDocument/2006/relationships/image" Target="../media/image25.png"/><Relationship Id="rId17" Type="http://schemas.openxmlformats.org/officeDocument/2006/relationships/image" Target="../media/image49.png"/><Relationship Id="rId16" Type="http://schemas.openxmlformats.org/officeDocument/2006/relationships/image" Target="../media/image50.png"/><Relationship Id="rId5" Type="http://schemas.openxmlformats.org/officeDocument/2006/relationships/image" Target="../media/image53.png"/><Relationship Id="rId6" Type="http://schemas.openxmlformats.org/officeDocument/2006/relationships/image" Target="../media/image52.png"/><Relationship Id="rId7" Type="http://schemas.openxmlformats.org/officeDocument/2006/relationships/image" Target="../media/image19.png"/><Relationship Id="rId8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8.png"/><Relationship Id="rId13" Type="http://schemas.openxmlformats.org/officeDocument/2006/relationships/image" Target="../media/image34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28.jpg"/><Relationship Id="rId9" Type="http://schemas.openxmlformats.org/officeDocument/2006/relationships/image" Target="../media/image40.png"/><Relationship Id="rId14" Type="http://schemas.openxmlformats.org/officeDocument/2006/relationships/image" Target="../media/image36.pn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7" Type="http://schemas.openxmlformats.org/officeDocument/2006/relationships/image" Target="../media/image44.png"/><Relationship Id="rId8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forms/d/1jnUSOsS1qd7hIChNEozldpZ5T9_MqS3aHngVAWhImXM/edi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3096375" y="1543325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Josefin Sans"/>
                <a:ea typeface="Josefin Sans"/>
                <a:cs typeface="Josefin Sans"/>
                <a:sym typeface="Josefin Sans"/>
              </a:rPr>
              <a:t>Elementary </a:t>
            </a:r>
            <a:endParaRPr sz="2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Josefin Sans"/>
                <a:ea typeface="Josefin Sans"/>
                <a:cs typeface="Josefin Sans"/>
                <a:sym typeface="Josefin Sans"/>
              </a:rPr>
              <a:t>World Language Program </a:t>
            </a:r>
            <a:endParaRPr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Fox Chapel Area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School District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50" y="288500"/>
            <a:ext cx="2048600" cy="20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8400" y="2788800"/>
            <a:ext cx="2048600" cy="20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National Program Models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" name="Google Shape;17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Exploratory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Multiple introductory foreign languages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Supports and reinforces cross-curricular connections in classrooms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Introduces students to other cultures and languages as a general concept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Limited fluency; emphasis isn’t on learning the language itself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Immersion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Total immersion (all day) programs; all subjects (math, social studies, science, etc.) taught in the second language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Partial immersion; some subjects taught in the second language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The language is the </a:t>
            </a:r>
            <a:r>
              <a:rPr i="1" lang="en" sz="1400">
                <a:latin typeface="Josefin Sans"/>
                <a:ea typeface="Josefin Sans"/>
                <a:cs typeface="Josefin Sans"/>
                <a:sym typeface="Josefin Sans"/>
              </a:rPr>
              <a:t>medium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for content instruction rather than the </a:t>
            </a:r>
            <a:r>
              <a:rPr i="1" lang="en" sz="1400">
                <a:latin typeface="Josefin Sans"/>
                <a:ea typeface="Josefin Sans"/>
                <a:cs typeface="Josefin Sans"/>
                <a:sym typeface="Josefin Sans"/>
              </a:rPr>
              <a:t>subject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Higher level of competence than those participating in other language programs    </a:t>
            </a:r>
            <a:endParaRPr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Local Program Models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7" name="Google Shape;177;p35"/>
          <p:cNvSpPr txBox="1"/>
          <p:nvPr>
            <p:ph idx="1" type="body"/>
          </p:nvPr>
        </p:nvSpPr>
        <p:spPr>
          <a:xfrm>
            <a:off x="188750" y="14906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Over </a:t>
            </a: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30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districts surveyed/contacted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Only </a:t>
            </a: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districts offer World Language studies in elementary school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Spanish only language offered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Programs are exploratory in nature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***Conclusion: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The expansion of the Elementary World Language program at Fox Chapel Area will give our children a leg up academically and create a very unique learning opportunity for our kids!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78" name="Google Shape;1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9043">
            <a:off x="6623625" y="432376"/>
            <a:ext cx="2182102" cy="129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type="title"/>
          </p:nvPr>
        </p:nvSpPr>
        <p:spPr>
          <a:xfrm>
            <a:off x="311700" y="3522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Fox Chapel Area Elementary Exploratory Model</a:t>
            </a: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84" name="Google Shape;184;p36"/>
          <p:cNvSpPr txBox="1"/>
          <p:nvPr>
            <p:ph idx="1" type="body"/>
          </p:nvPr>
        </p:nvSpPr>
        <p:spPr>
          <a:xfrm>
            <a:off x="209400" y="1333200"/>
            <a:ext cx="872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The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most common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program option in public elementary schools. 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Time spent learning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one or more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languages.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Fluency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in a language is not expected, nor is it the goal.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Enhances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cross-curricular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connections through STEAM, Mathematics, and ELA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Provides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general exposure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to language and culture with the goal of developing an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interest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in foreign language for future study. 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/>
          <p:nvPr>
            <p:ph type="title"/>
          </p:nvPr>
        </p:nvSpPr>
        <p:spPr>
          <a:xfrm>
            <a:off x="219850" y="2187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Language Phase-In </a:t>
            </a:r>
            <a:endParaRPr b="0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190" name="Google Shape;190;p37"/>
          <p:cNvGraphicFramePr/>
          <p:nvPr/>
        </p:nvGraphicFramePr>
        <p:xfrm>
          <a:off x="509775" y="1140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{3770A9B1-2EB5-413C-A86B-B26127152CFE}</a:tableStyleId>
              </a:tblPr>
              <a:tblGrid>
                <a:gridCol w="1184350"/>
                <a:gridCol w="2978575"/>
              </a:tblGrid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K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Spanish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1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Spanish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2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Spanish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3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French/German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4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French/German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Grade 5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Spanish/French/German/Latin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World Language Symposium </a:t>
                      </a:r>
                      <a:endParaRPr>
                        <a:solidFill>
                          <a:schemeClr val="dk2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1" name="Google Shape;191;p37"/>
          <p:cNvSpPr txBox="1"/>
          <p:nvPr/>
        </p:nvSpPr>
        <p:spPr>
          <a:xfrm>
            <a:off x="4817000" y="1165975"/>
            <a:ext cx="4162800" cy="31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mage result for world languages"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850" y="1128100"/>
            <a:ext cx="2849300" cy="28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/>
          <p:nvPr>
            <p:ph type="title"/>
          </p:nvPr>
        </p:nvSpPr>
        <p:spPr>
          <a:xfrm>
            <a:off x="236050" y="2400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Schedule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98" name="Google Shape;198;p38"/>
          <p:cNvSpPr txBox="1"/>
          <p:nvPr>
            <p:ph idx="1" type="body"/>
          </p:nvPr>
        </p:nvSpPr>
        <p:spPr>
          <a:xfrm>
            <a:off x="311700" y="964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Trimester 1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HW ½ (Grades 3-5) - Mrs. McCourt 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FV (Grades 3-5) - Mrs. McCourt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OH (Grades K-2) - Miss Taylor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Trimester 2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OH (Grades 3-5) - Mrs. McCourt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HW ½ (Grades K-2) - Miss Taylor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KR (Grades K-2) - Miss Taylor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Trimester 3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KR (Grades 3-5) - Mrs. McCourt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HW ½ (Grades 3-5) - Mrs. McCourt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HW ½ (Grades K-2) - Miss Taylor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FV (K-2) - Miss Taylor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descr="Image result for world languages" id="199" name="Google Shape;1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350" y="866175"/>
            <a:ext cx="3953175" cy="33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Content-related Instruction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05" name="Google Shape;20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Integration of language teaching objectives with curricular content (e.g., math, science, language arts)</a:t>
            </a:r>
            <a:endParaRPr sz="1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Contextualized and goal-directed language use - meaningful repetition and recycling of vocabulary with a task-related purpose</a:t>
            </a:r>
            <a:endParaRPr sz="1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Appropriate for language learners in the elementary grades: hands-on, visual, experiential, engaging</a:t>
            </a:r>
            <a:endParaRPr sz="1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Important to counterbalance cognitive demands of language learning and content knowledge </a:t>
            </a:r>
            <a:endParaRPr sz="1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201" y="3276925"/>
            <a:ext cx="1545500" cy="13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/>
          <p:nvPr/>
        </p:nvSpPr>
        <p:spPr>
          <a:xfrm>
            <a:off x="5163200" y="4086175"/>
            <a:ext cx="23748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Curricular Content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08" name="Google Shape;208;p39"/>
          <p:cNvSpPr txBox="1"/>
          <p:nvPr/>
        </p:nvSpPr>
        <p:spPr>
          <a:xfrm>
            <a:off x="1867925" y="3185400"/>
            <a:ext cx="21201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Foreign Language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 txBox="1"/>
          <p:nvPr>
            <p:ph type="title"/>
          </p:nvPr>
        </p:nvSpPr>
        <p:spPr>
          <a:xfrm>
            <a:off x="311700" y="3829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World Language </a:t>
            </a: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in Action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4" name="Google Shape;214;p40"/>
          <p:cNvSpPr txBox="1"/>
          <p:nvPr>
            <p:ph idx="1" type="body"/>
          </p:nvPr>
        </p:nvSpPr>
        <p:spPr>
          <a:xfrm>
            <a:off x="311700" y="1299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400">
                <a:latin typeface="Josefin Sans"/>
                <a:ea typeface="Josefin Sans"/>
                <a:cs typeface="Josefin Sans"/>
                <a:sym typeface="Josefin Sans"/>
              </a:rPr>
              <a:t>“Put Yourself in the Shoes of the Learner” </a:t>
            </a:r>
            <a:endParaRPr i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15" name="Google Shape;2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975" y="2184900"/>
            <a:ext cx="28575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>
            <p:ph type="title"/>
          </p:nvPr>
        </p:nvSpPr>
        <p:spPr>
          <a:xfrm>
            <a:off x="311700" y="2022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Sample Lesson - Sink or Float?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1" name="Google Shape;22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800" y="924025"/>
            <a:ext cx="5088099" cy="381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Predict - Sink or Float?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200" y="185275"/>
            <a:ext cx="3478800" cy="463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311700" y="2510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Test - Sink or Float?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pic>
        <p:nvPicPr>
          <p:cNvPr id="234" name="Google Shape;23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450" y="944025"/>
            <a:ext cx="5111075" cy="38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Welcome and Introductions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3" name="Google Shape;113;p26"/>
          <p:cNvSpPr txBox="1"/>
          <p:nvPr>
            <p:ph idx="1" type="body"/>
          </p:nvPr>
        </p:nvSpPr>
        <p:spPr>
          <a:xfrm>
            <a:off x="311700" y="1282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Elementary World Language Team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Miss Jessica Taylor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Mrs. Claire McCourt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Executive Director of Elementary Education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Dr. Ashley Constantine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descr="Image result for our team" id="114" name="Google Shape;1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51372">
            <a:off x="5210900" y="1801788"/>
            <a:ext cx="3587975" cy="196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/>
          <p:nvPr>
            <p:ph type="title"/>
          </p:nvPr>
        </p:nvSpPr>
        <p:spPr>
          <a:xfrm>
            <a:off x="250675" y="1778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Results - Sink or Float?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11075"/>
            <a:ext cx="2924400" cy="3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375" y="958313"/>
            <a:ext cx="5549274" cy="380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/>
          <p:nvPr>
            <p:ph type="title"/>
          </p:nvPr>
        </p:nvSpPr>
        <p:spPr>
          <a:xfrm>
            <a:off x="151400" y="2534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Interpretation of Results - Sink or Float? </a:t>
            </a:r>
            <a:endParaRPr sz="2400"/>
          </a:p>
        </p:txBody>
      </p:sp>
      <p:sp>
        <p:nvSpPr>
          <p:cNvPr id="249" name="Google Shape;24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00" y="984150"/>
            <a:ext cx="8680901" cy="375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/>
          <p:nvPr>
            <p:ph type="title"/>
          </p:nvPr>
        </p:nvSpPr>
        <p:spPr>
          <a:xfrm>
            <a:off x="311700" y="2449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Concluding Game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56" name="Google Shape;25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775" y="942650"/>
            <a:ext cx="5114725" cy="38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7"/>
          <p:cNvSpPr txBox="1"/>
          <p:nvPr>
            <p:ph type="title"/>
          </p:nvPr>
        </p:nvSpPr>
        <p:spPr>
          <a:xfrm>
            <a:off x="311700" y="2778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Curriculum Development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2" name="Google Shape;262;p47"/>
          <p:cNvSpPr txBox="1"/>
          <p:nvPr>
            <p:ph idx="1" type="body"/>
          </p:nvPr>
        </p:nvSpPr>
        <p:spPr>
          <a:xfrm>
            <a:off x="758650" y="10886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Content: English Language Arts, Mathematics, and STEAM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Culture: Art, Music, Traditions, Holidays, Food, Games, etc. 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63" name="Google Shape;2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3100" y="412363"/>
            <a:ext cx="3501700" cy="4318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nks" id="264" name="Google Shape;2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799" y="2869050"/>
            <a:ext cx="2481174" cy="17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/>
          <p:nvPr>
            <p:ph type="title"/>
          </p:nvPr>
        </p:nvSpPr>
        <p:spPr>
          <a:xfrm>
            <a:off x="282675" y="3986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Fox Chapel Area Elementary World Language Curriculum </a:t>
            </a:r>
            <a:endParaRPr b="0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70" name="Google Shape;27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Kindergarten Spanish:</a:t>
            </a:r>
            <a:b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Identify Shapes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, Counting </a:t>
            </a:r>
            <a:b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Life Cycle of a Butterfly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, Seasons</a:t>
            </a:r>
            <a:b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Animals,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Shapes, Colors, Action Verbs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Grade 1 Spanish: </a:t>
            </a:r>
            <a:b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Compare Numbers,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Shapes, Extend the Counting Sequence</a:t>
            </a:r>
            <a:b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Living vs. Non-Living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, Habitats</a:t>
            </a:r>
            <a:b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Oceans, 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Friends, Animal Classification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Grade 2 Spanish: </a:t>
            </a:r>
            <a:endParaRPr b="1"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Odd vs. Even Numbers,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Measure in Standard Units</a:t>
            </a:r>
            <a:endParaRPr b="1"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Solids, Liquids, &amp; Gases,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Classifying Matter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Helping others, Heroes, </a:t>
            </a: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Traditional Stories,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Animals/Pets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descr="Image result for world language" id="271" name="Google Shape;2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850" y="1434848"/>
            <a:ext cx="2620175" cy="26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800" y="1884175"/>
            <a:ext cx="2145501" cy="167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9"/>
          <p:cNvSpPr txBox="1"/>
          <p:nvPr>
            <p:ph type="title"/>
          </p:nvPr>
        </p:nvSpPr>
        <p:spPr>
          <a:xfrm>
            <a:off x="311700" y="2199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Sample Materials</a:t>
            </a:r>
            <a:r>
              <a:rPr b="0" lang="en" sz="2400"/>
              <a:t> </a:t>
            </a:r>
            <a:endParaRPr b="0" sz="2400"/>
          </a:p>
        </p:txBody>
      </p:sp>
      <p:pic>
        <p:nvPicPr>
          <p:cNvPr id="278" name="Google Shape;2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2227950"/>
            <a:ext cx="2145501" cy="16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7577" y="742450"/>
            <a:ext cx="2362218" cy="17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0026" y="742440"/>
            <a:ext cx="1489947" cy="198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4050" y="742450"/>
            <a:ext cx="1489950" cy="205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5499" y="742448"/>
            <a:ext cx="1982084" cy="148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9"/>
          <p:cNvPicPr preferRelativeResize="0"/>
          <p:nvPr/>
        </p:nvPicPr>
        <p:blipFill rotWithShape="1">
          <a:blip r:embed="rId9">
            <a:alphaModFix/>
          </a:blip>
          <a:srcRect b="1429" l="0" r="0" t="0"/>
          <a:stretch/>
        </p:blipFill>
        <p:spPr>
          <a:xfrm>
            <a:off x="0" y="742450"/>
            <a:ext cx="2145502" cy="148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85413" y="1685911"/>
            <a:ext cx="1331423" cy="17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45500" y="3542144"/>
            <a:ext cx="1982071" cy="148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8375" y="2769702"/>
            <a:ext cx="1722775" cy="229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9"/>
          <p:cNvPicPr preferRelativeResize="0"/>
          <p:nvPr/>
        </p:nvPicPr>
        <p:blipFill rotWithShape="1">
          <a:blip r:embed="rId13">
            <a:alphaModFix/>
          </a:blip>
          <a:srcRect b="0" l="0" r="0" t="7132"/>
          <a:stretch/>
        </p:blipFill>
        <p:spPr>
          <a:xfrm>
            <a:off x="109450" y="3837075"/>
            <a:ext cx="2036050" cy="11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60624" y="3326605"/>
            <a:ext cx="1722775" cy="170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475062" y="3457587"/>
            <a:ext cx="2145498" cy="160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68554" y="2202861"/>
            <a:ext cx="1792072" cy="135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586359" y="2317254"/>
            <a:ext cx="971127" cy="1294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/>
          <p:nvPr>
            <p:ph type="title"/>
          </p:nvPr>
        </p:nvSpPr>
        <p:spPr>
          <a:xfrm>
            <a:off x="214725" y="2603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Fox Chapel Elementary World Language Curriculum </a:t>
            </a:r>
            <a:endParaRPr b="0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97" name="Google Shape;297;p50"/>
          <p:cNvSpPr txBox="1"/>
          <p:nvPr>
            <p:ph idx="1" type="body"/>
          </p:nvPr>
        </p:nvSpPr>
        <p:spPr>
          <a:xfrm>
            <a:off x="214725" y="1025450"/>
            <a:ext cx="8976600" cy="42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Grades 3 and 4: French</a:t>
            </a:r>
            <a:endParaRPr b="1"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Represent and Interpret Data, Generate and Analyze Patterns,  Reason with Shapes and Their Attributes  </a:t>
            </a:r>
            <a:b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Food Chains, Animal Classification, Grouping Animals, Properties of Matter   </a:t>
            </a:r>
            <a:endParaRPr sz="13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People and Animals, Agriculture/Food/Crops, Visual Art, Different Cultures </a:t>
            </a:r>
            <a:endParaRPr sz="1300" u="sng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Grades 3 and 4: German</a:t>
            </a:r>
            <a:endParaRPr b="1"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Solve Problems Involving Measurement, Represent and Interpret Data, Reason with Shapes and Their Attributes  </a:t>
            </a:r>
            <a:b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Moon Phases, Comparing the Earth, Moon, and Sun</a:t>
            </a:r>
            <a:endParaRPr sz="13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Helping Others, Research, Environment, Visual Art, Different Cultures, Traditions</a:t>
            </a:r>
            <a:endParaRPr sz="13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Grade 5: French, German, Spanish, and Latin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Math: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Roman Numerals, Analog Time, Solve Problems Using Conversions, Solve Word Problems, Generate and Analyze Patterns, Use the Four Operations with Whole Numbers to Solve Problems </a:t>
            </a:r>
            <a:b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STEAM: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Weather, Natural Hazards, Hurricanes, Bridges Around the World, The Planets</a:t>
            </a:r>
            <a:b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3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ELA:</a:t>
            </a:r>
            <a:r>
              <a:rPr lang="en" sz="13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Roman Mythology, Nature, World Travel, Protecting the Environment, Experiments, Solving Problems</a:t>
            </a:r>
            <a:endParaRPr sz="13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/>
          <p:nvPr>
            <p:ph type="title"/>
          </p:nvPr>
        </p:nvSpPr>
        <p:spPr>
          <a:xfrm>
            <a:off x="311700" y="2199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Sample Materials</a:t>
            </a:r>
            <a:r>
              <a:rPr b="0" lang="en" sz="2400"/>
              <a:t> </a:t>
            </a:r>
            <a:endParaRPr b="0" sz="2400"/>
          </a:p>
        </p:txBody>
      </p:sp>
      <p:sp>
        <p:nvSpPr>
          <p:cNvPr id="303" name="Google Shape;30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67" y="2515788"/>
            <a:ext cx="1309745" cy="19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4800" y="2939472"/>
            <a:ext cx="1543125" cy="15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0325" y="2447062"/>
            <a:ext cx="1628251" cy="210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5350" y="860605"/>
            <a:ext cx="1543125" cy="206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4650" y="986050"/>
            <a:ext cx="1695532" cy="15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675" y="1017450"/>
            <a:ext cx="1543125" cy="15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9974" y="2719344"/>
            <a:ext cx="1543125" cy="156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47250" y="1094661"/>
            <a:ext cx="1309725" cy="17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75175" y="1083083"/>
            <a:ext cx="1309725" cy="164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96700" y="1010910"/>
            <a:ext cx="1543124" cy="165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93100" y="2698612"/>
            <a:ext cx="1386534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82575" y="2877650"/>
            <a:ext cx="1231327" cy="15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 txBox="1"/>
          <p:nvPr>
            <p:ph type="title"/>
          </p:nvPr>
        </p:nvSpPr>
        <p:spPr>
          <a:xfrm>
            <a:off x="265500" y="796350"/>
            <a:ext cx="4045200" cy="100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Thank You! 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63" y="2218175"/>
            <a:ext cx="3601224" cy="23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600" y="480075"/>
            <a:ext cx="4191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>
            <p:ph type="title"/>
          </p:nvPr>
        </p:nvSpPr>
        <p:spPr>
          <a:xfrm>
            <a:off x="311700" y="2271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Agenda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311700" y="1025825"/>
            <a:ext cx="8520600" cy="27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Stakeholder Engagement and Implementation Timeline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Why World Language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Standards and Research 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National and Local Program Models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Fox Chapel Area Program Goals &amp; Design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Curriculum and Instruction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A Look at a Lesson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descr="Image result for agenda"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350" y="1800250"/>
            <a:ext cx="3527950" cy="24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title"/>
          </p:nvPr>
        </p:nvSpPr>
        <p:spPr>
          <a:xfrm>
            <a:off x="282675" y="571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Josefin Sans"/>
                <a:ea typeface="Josefin Sans"/>
                <a:cs typeface="Josefin Sans"/>
                <a:sym typeface="Josefin Sans"/>
              </a:rPr>
              <a:t>Stakeholder Engagement and Implementation Timeline </a:t>
            </a:r>
            <a:endParaRPr b="0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7" name="Google Shape;127;p28"/>
          <p:cNvSpPr txBox="1"/>
          <p:nvPr>
            <p:ph idx="1" type="body"/>
          </p:nvPr>
        </p:nvSpPr>
        <p:spPr>
          <a:xfrm>
            <a:off x="311700" y="603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Advertise for Elementary World Language Specialist (Jan. 31-Feb. 17) 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General Staff Email (February 1)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 u="sng">
                <a:solidFill>
                  <a:schemeClr val="hlink"/>
                </a:solidFill>
                <a:latin typeface="Josefin Sans"/>
                <a:ea typeface="Josefin Sans"/>
                <a:cs typeface="Josefin Sans"/>
                <a:sym typeface="Josefin Sans"/>
                <a:hlinkClick r:id="rId3"/>
              </a:rPr>
              <a:t>Launch District World Language Survey</a:t>
            </a: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 (February 6) 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**EAT Discussion (February 11)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**District Office Administration (February 20)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**K-12 World Language Chairs (February 22)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**Grade Level Chairs and FCEA (March 1)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**PTO Officers (March 14)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**Elementary Site Based Teams (March 15)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Analyze Feedback from Stakeholder Groups (April)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Teacher Selection (May)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Curriculum Development with University of Pittsburgh (June 26) 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Detailed Programming Planning and Development (May, June, and July)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Program Roll-Out to Staff and Stakeholders (August)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Char char="●"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2019-2020 Implementation 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3135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Why World Language?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>
            <a:off x="311700" y="1152475"/>
            <a:ext cx="8520600" cy="3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Extensive cognitive benefits</a:t>
            </a: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that enhance overall academic performance: </a:t>
            </a:r>
            <a:endParaRPr sz="1400"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12890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-"/>
            </a:pPr>
            <a:r>
              <a:rPr lang="en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- </a:t>
            </a: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Supports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problem-solving skills</a:t>
            </a: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across content areas </a:t>
            </a:r>
            <a:endParaRPr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12890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-"/>
            </a:pPr>
            <a:r>
              <a:rPr lang="en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- Supports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reading and writing in native</a:t>
            </a:r>
            <a:r>
              <a:rPr lang="en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language</a:t>
            </a:r>
            <a:endParaRPr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1289050" lvl="1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-"/>
            </a:pP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- Improves memory, increases attention span, and strengthens ability to switch between two   tasks </a:t>
            </a:r>
            <a:endParaRPr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Early start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is beneficial for </a:t>
            </a: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future proficiency</a:t>
            </a:r>
            <a:endParaRPr sz="1400" u="sng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Younger learners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better able to integrate a new linguistic system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Increased </a:t>
            </a:r>
            <a:r>
              <a:rPr lang="en" sz="1400" u="sng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job opportunities</a:t>
            </a:r>
            <a:r>
              <a:rPr lang="en" sz="14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 (international business, medical field, government, education)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Deeper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intercultural awareness</a:t>
            </a: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and sensitivity to diversity </a:t>
            </a:r>
            <a:endParaRPr sz="1400"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Development of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global citizenship</a:t>
            </a:r>
            <a:endParaRPr sz="1400" u="sng">
              <a:solidFill>
                <a:srgbClr val="666666"/>
              </a:solidFill>
              <a:highlight>
                <a:schemeClr val="lt1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Josefin Sans"/>
              <a:buChar char="●"/>
            </a:pP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Enrichment of international </a:t>
            </a:r>
            <a:r>
              <a:rPr lang="en" sz="1400" u="sng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travel</a:t>
            </a:r>
            <a:r>
              <a:rPr lang="en" sz="1400">
                <a:solidFill>
                  <a:srgbClr val="666666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experiences</a:t>
            </a:r>
            <a:endParaRPr sz="14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666666"/>
              </a:solidFill>
              <a:highlight>
                <a:srgbClr val="FFFFF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Program Goals and Outcomes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9" name="Google Shape;139;p30"/>
          <p:cNvSpPr txBox="1"/>
          <p:nvPr>
            <p:ph idx="1" type="body"/>
          </p:nvPr>
        </p:nvSpPr>
        <p:spPr>
          <a:xfrm>
            <a:off x="311700" y="1182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Introduce students to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language learning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Enhance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cross-curricular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connections in classrooms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Build awareness and understanding of other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cultures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Develop an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appreciation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for the value of learning another language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Increase motivation for </a:t>
            </a:r>
            <a:r>
              <a:rPr lang="en" u="sng">
                <a:latin typeface="Josefin Sans"/>
                <a:ea typeface="Josefin Sans"/>
                <a:cs typeface="Josefin Sans"/>
                <a:sym typeface="Josefin Sans"/>
              </a:rPr>
              <a:t>future language study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500" y="2677025"/>
            <a:ext cx="2985800" cy="2030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>
            <p:ph type="title"/>
          </p:nvPr>
        </p:nvSpPr>
        <p:spPr>
          <a:xfrm>
            <a:off x="311700" y="920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Josefin Sans"/>
                <a:ea typeface="Josefin Sans"/>
                <a:cs typeface="Josefin Sans"/>
                <a:sym typeface="Josefin Sans"/>
              </a:rPr>
              <a:t>Standards </a:t>
            </a:r>
            <a:endParaRPr b="0"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46" name="Google Shape;146;p31"/>
          <p:cNvSpPr txBox="1"/>
          <p:nvPr>
            <p:ph idx="1" type="body"/>
          </p:nvPr>
        </p:nvSpPr>
        <p:spPr>
          <a:xfrm>
            <a:off x="334663" y="818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●"/>
            </a:pPr>
            <a:r>
              <a:rPr b="1" lang="en">
                <a:latin typeface="Josefin Sans"/>
                <a:ea typeface="Josefin Sans"/>
                <a:cs typeface="Josefin Sans"/>
                <a:sym typeface="Josefin Sans"/>
              </a:rPr>
              <a:t>World Readiness Standards for Learning Languages </a:t>
            </a:r>
            <a:endParaRPr b="1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Char char="○"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Communication, Cultures, Connections, Comparisons, and Communities 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800" y="1779074"/>
            <a:ext cx="2573975" cy="25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1"/>
          <p:cNvSpPr txBox="1"/>
          <p:nvPr/>
        </p:nvSpPr>
        <p:spPr>
          <a:xfrm>
            <a:off x="1973225" y="4538650"/>
            <a:ext cx="80658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*American Council on the Teaching of Foreign Languages</a:t>
            </a:r>
            <a:r>
              <a:rPr lang="en" sz="1200">
                <a:solidFill>
                  <a:schemeClr val="dk2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 (</a:t>
            </a:r>
            <a:r>
              <a:rPr lang="en" sz="12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ACTFL</a:t>
            </a:r>
            <a:r>
              <a:rPr lang="en" sz="1200">
                <a:solidFill>
                  <a:schemeClr val="dk2"/>
                </a:solidFill>
                <a:highlight>
                  <a:schemeClr val="lt1"/>
                </a:highlight>
                <a:latin typeface="Josefin Sans"/>
                <a:ea typeface="Josefin Sans"/>
                <a:cs typeface="Josefin Sans"/>
                <a:sym typeface="Josefin Sans"/>
              </a:rPr>
              <a:t>)</a:t>
            </a:r>
            <a:endParaRPr sz="1200">
              <a:solidFill>
                <a:schemeClr val="dk2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311700" y="1548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Research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54" name="Google Shape;154;p32"/>
          <p:cNvSpPr txBox="1"/>
          <p:nvPr>
            <p:ph idx="1" type="body"/>
          </p:nvPr>
        </p:nvSpPr>
        <p:spPr>
          <a:xfrm>
            <a:off x="311700" y="931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American Council on the Teaching of Foreign Languages</a:t>
            </a:r>
            <a:r>
              <a:rPr lang="en">
                <a:highlight>
                  <a:srgbClr val="FFFFFF"/>
                </a:highlight>
                <a:latin typeface="Josefin Sans"/>
                <a:ea typeface="Josefin Sans"/>
                <a:cs typeface="Josefin Sans"/>
                <a:sym typeface="Josefin Sans"/>
              </a:rPr>
              <a:t> (</a:t>
            </a: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ACTFL</a:t>
            </a:r>
            <a:r>
              <a:rPr lang="en">
                <a:highlight>
                  <a:srgbClr val="FFFFFF"/>
                </a:highlight>
                <a:latin typeface="Josefin Sans"/>
                <a:ea typeface="Josefin Sans"/>
                <a:cs typeface="Josefin Sans"/>
                <a:sym typeface="Josefin Sans"/>
              </a:rPr>
              <a:t>)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Center for Applied Linguistics (CAL)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Center for Advanced Research on Language Acquisition (CARLA)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Languages and Learners Making the Match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AutoNum type="arabicPeriod"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University of Pittsburgh Department of Instruction and Learning in Foreign Language Education  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55" name="Google Shape;1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370975"/>
            <a:ext cx="1395200" cy="13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5800" y="3383062"/>
            <a:ext cx="1253188" cy="125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6500" y="3341900"/>
            <a:ext cx="1424275" cy="14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3775" y="3187676"/>
            <a:ext cx="1056880" cy="139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university of pittsburgh" id="159" name="Google Shape;15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2075" y="3294437"/>
            <a:ext cx="1930226" cy="12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Josefin Sans"/>
                <a:ea typeface="Josefin Sans"/>
                <a:cs typeface="Josefin Sans"/>
                <a:sym typeface="Josefin Sans"/>
              </a:rPr>
              <a:t>Key Findings from Our Research  </a:t>
            </a:r>
            <a:endParaRPr b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65" name="Google Shape;165;p33"/>
          <p:cNvSpPr txBox="1"/>
          <p:nvPr>
            <p:ph idx="1" type="body"/>
          </p:nvPr>
        </p:nvSpPr>
        <p:spPr>
          <a:xfrm>
            <a:off x="311700" y="1234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Earlier starts with language instruction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ensure greater success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for more students.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Foreign language programs can be found in only about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20-25%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of all public and private elementary schools in this country.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Programs should (1) reflect the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national standards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, (2) provide exposure to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different languages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, (3) help children learn about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different cultures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, and (4)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motivate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 them to continue foreign language study.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Program models can be </a:t>
            </a:r>
            <a:r>
              <a:rPr b="1" lang="en" sz="1400">
                <a:latin typeface="Josefin Sans"/>
                <a:ea typeface="Josefin Sans"/>
                <a:cs typeface="Josefin Sans"/>
                <a:sym typeface="Josefin Sans"/>
              </a:rPr>
              <a:t>adapted, modified, and combined </a:t>
            </a:r>
            <a:r>
              <a:rPr lang="en" sz="1400">
                <a:latin typeface="Josefin Sans"/>
                <a:ea typeface="Josefin Sans"/>
                <a:cs typeface="Josefin Sans"/>
                <a:sym typeface="Josefin Sans"/>
              </a:rPr>
              <a:t>to suit the needs of schools and school districts.  </a:t>
            </a:r>
            <a:endParaRPr sz="14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