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288" r:id="rId6"/>
    <p:sldId id="303" r:id="rId7"/>
    <p:sldId id="304" r:id="rId8"/>
    <p:sldId id="305" r:id="rId9"/>
    <p:sldId id="306" r:id="rId10"/>
    <p:sldId id="307" r:id="rId11"/>
    <p:sldId id="308" r:id="rId12"/>
    <p:sldId id="310" r:id="rId13"/>
    <p:sldId id="309" r:id="rId14"/>
    <p:sldId id="311" r:id="rId15"/>
    <p:sldId id="312" r:id="rId16"/>
    <p:sldId id="344" r:id="rId17"/>
    <p:sldId id="315" r:id="rId18"/>
    <p:sldId id="298" r:id="rId19"/>
    <p:sldId id="313" r:id="rId20"/>
    <p:sldId id="317" r:id="rId21"/>
    <p:sldId id="318" r:id="rId22"/>
    <p:sldId id="333" r:id="rId23"/>
    <p:sldId id="330" r:id="rId24"/>
    <p:sldId id="314" r:id="rId25"/>
    <p:sldId id="342" r:id="rId26"/>
    <p:sldId id="343" r:id="rId27"/>
    <p:sldId id="320" r:id="rId28"/>
    <p:sldId id="322" r:id="rId29"/>
    <p:sldId id="324" r:id="rId30"/>
    <p:sldId id="334" r:id="rId31"/>
    <p:sldId id="335" r:id="rId32"/>
    <p:sldId id="336" r:id="rId33"/>
    <p:sldId id="325" r:id="rId34"/>
    <p:sldId id="346" r:id="rId35"/>
    <p:sldId id="347" r:id="rId36"/>
    <p:sldId id="349" r:id="rId37"/>
    <p:sldId id="348" r:id="rId38"/>
    <p:sldId id="339" r:id="rId39"/>
    <p:sldId id="340" r:id="rId40"/>
    <p:sldId id="345" r:id="rId41"/>
    <p:sldId id="337" r:id="rId42"/>
    <p:sldId id="350" r:id="rId43"/>
    <p:sldId id="3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4" autoAdjust="0"/>
  </p:normalViewPr>
  <p:slideViewPr>
    <p:cSldViewPr snapToGrid="0">
      <p:cViewPr varScale="1">
        <p:scale>
          <a:sx n="80" d="100"/>
          <a:sy n="80" d="100"/>
        </p:scale>
        <p:origin x="100" y="4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1/23/2023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1/23/2023</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1/23/2023</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1/23/2023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1/23/2023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1/23/2023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1/23/2023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1/23/2023</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w.lis.virginia.gov/vacode/title22.1/chapter14/section22.1-271.2/" TargetMode="External"/><Relationship Id="rId2" Type="http://schemas.openxmlformats.org/officeDocument/2006/relationships/hyperlink" Target="https://law.lis.virginia.gov/vacode/title22.1/chapter14/section22.1-270/" TargetMode="External"/><Relationship Id="rId1" Type="http://schemas.openxmlformats.org/officeDocument/2006/relationships/slideLayout" Target="../slideLayouts/slideLayout2.xml"/><Relationship Id="rId5" Type="http://schemas.openxmlformats.org/officeDocument/2006/relationships/hyperlink" Target="https://law.lis.virginia.gov/vacode/title22.1/chapter14/section22.1-274/" TargetMode="External"/><Relationship Id="rId4" Type="http://schemas.openxmlformats.org/officeDocument/2006/relationships/hyperlink" Target="https://law.lis.virginia.gov/vacode/title22.1/chapter14/section22.1-27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egiscan.com/VA/bill/HB2019/2021/X1" TargetMode="External"/><Relationship Id="rId2" Type="http://schemas.openxmlformats.org/officeDocument/2006/relationships/hyperlink" Target="https://law.lis.virginia.gov/admincode/title8/agency20/chapter671/section710/" TargetMode="External"/><Relationship Id="rId1" Type="http://schemas.openxmlformats.org/officeDocument/2006/relationships/slideLayout" Target="../slideLayouts/slideLayout2.xml"/><Relationship Id="rId4" Type="http://schemas.openxmlformats.org/officeDocument/2006/relationships/hyperlink" Target="https://law.lis.virginia.gov/vacode/title22.1/chapter14/article2/section22.1-274.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lbemarle.org/government/social-services/children-s-services/child-protective-services-c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sb.k12albemarle.org/com/browse.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albemarle.org/our-departments/school-health-services/school-nurse-manual" TargetMode="External"/><Relationship Id="rId2" Type="http://schemas.openxmlformats.org/officeDocument/2006/relationships/hyperlink" Target="https://www.k12albemarle.org/our-departments/school-health-services" TargetMode="External"/><Relationship Id="rId1" Type="http://schemas.openxmlformats.org/officeDocument/2006/relationships/slideLayout" Target="../slideLayouts/slideLayout2.xml"/><Relationship Id="rId5" Type="http://schemas.openxmlformats.org/officeDocument/2006/relationships/hyperlink" Target="https://www.vdh.virginia.gov/school-age-health-and-forms/" TargetMode="External"/><Relationship Id="rId4" Type="http://schemas.openxmlformats.org/officeDocument/2006/relationships/hyperlink" Target="https://www.doe.virginia.gov/support/health_medical/index.shtm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New%20Nurse%20Documents/Health%20Conditions%20Excel.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New%20Nurse%20Documents/Kindergarten%20New%20Student%20Spreadsheet%202.xls" TargetMode="External"/><Relationship Id="rId2" Type="http://schemas.openxmlformats.org/officeDocument/2006/relationships/hyperlink" Target="https://www.doe.virginia.gov/cc/files/MCH-213G-03201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dh.virginia.gov/content/uploads/sites/11/2016/04/SupplementalGuidance.pdf" TargetMode="External"/><Relationship Id="rId2" Type="http://schemas.openxmlformats.org/officeDocument/2006/relationships/hyperlink" Target="https://www.vdh.virginia.gov/content/uploads/sites/11/2021/03/Min_Requirements.pdf" TargetMode="External"/><Relationship Id="rId1" Type="http://schemas.openxmlformats.org/officeDocument/2006/relationships/slideLayout" Target="../slideLayouts/slideLayout2.xml"/><Relationship Id="rId4" Type="http://schemas.openxmlformats.org/officeDocument/2006/relationships/hyperlink" Target="https://www.doe.virginia.gov/support/health_medical/certificate_religious_exemption.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New%20Nurse%20Documents/Minimum%20Health%20Requirements%20Prior%20to%20School%20Entry.pdf.do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lbemarlecountyva.sharepoint.com/sites/HumanResourcesSchools/Time/SitePages/Time-Attendance.aspx" TargetMode="External"/><Relationship Id="rId2" Type="http://schemas.openxmlformats.org/officeDocument/2006/relationships/hyperlink" Target="https://albemarlecountyva.sharepoint.com/sites/HumanResourcesSchools" TargetMode="External"/><Relationship Id="rId1" Type="http://schemas.openxmlformats.org/officeDocument/2006/relationships/slideLayout" Target="../slideLayouts/slideLayout2.xml"/><Relationship Id="rId4" Type="http://schemas.openxmlformats.org/officeDocument/2006/relationships/hyperlink" Target="https://www.k12albemarle.org/for-staf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vdh.virginia.gov/content/uploads/sites/13/2016/03/Communicable_Disease_Chart.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egomez\Downloads\Albemarle%20Public%20Schools%20-%20DRC%20-%20IBT.pdf" TargetMode="External"/><Relationship Id="rId2" Type="http://schemas.openxmlformats.org/officeDocument/2006/relationships/hyperlink" Target="https://www.k12albemarle.org/for-staff/interpretation-and-transl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e.virginia.gov/support/health_medical/office/va-asthma-action-plan-2020.pdf" TargetMode="External"/><Relationship Id="rId2" Type="http://schemas.openxmlformats.org/officeDocument/2006/relationships/hyperlink" Target="https://www.epilepsy.com/sites/default/files/atoms/files/SCHOOL%20Seizure%20Action%20Plan%202020-April7_FILLABLE.pdf" TargetMode="External"/><Relationship Id="rId1" Type="http://schemas.openxmlformats.org/officeDocument/2006/relationships/slideLayout" Target="../slideLayouts/slideLayout2.xml"/><Relationship Id="rId5" Type="http://schemas.openxmlformats.org/officeDocument/2006/relationships/hyperlink" Target="https://virginiadiabetes.org/diabetes-in-schools/" TargetMode="External"/><Relationship Id="rId4" Type="http://schemas.openxmlformats.org/officeDocument/2006/relationships/hyperlink" Target="file:///C:\Users\egomez\Downloads\ECP-FAAP_Plan_English-05.12%20(6).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sb.k12albemarle.org/Reference_Library/ESB_Policies_and_Regulations/Policies/JHCDD_0315.pdf" TargetMode="External"/><Relationship Id="rId2" Type="http://schemas.openxmlformats.org/officeDocument/2006/relationships/hyperlink" Target="https://esb.k12albemarle.org/Reference_Library/ESB_Policies_and_Regulations/Policies/JHCD.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resources.finalsite.net/images/v1628634103/k12albemarleorg/wp03md28cgopwpzijums/Accidentrepor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k12albemarle.org/our-division/covid-19-response/mitigation-strategies" TargetMode="External"/><Relationship Id="rId2" Type="http://schemas.openxmlformats.org/officeDocument/2006/relationships/hyperlink" Target="https://www.k12albemarle.org/our-division/covid-19-response" TargetMode="External"/><Relationship Id="rId1" Type="http://schemas.openxmlformats.org/officeDocument/2006/relationships/slideLayout" Target="../slideLayouts/slideLayout2.xml"/><Relationship Id="rId5" Type="http://schemas.openxmlformats.org/officeDocument/2006/relationships/hyperlink" Target="https://www.vdh.virginia.gov/blue-ridge/covid-19-tjhd-testing-sites/" TargetMode="External"/><Relationship Id="rId4" Type="http://schemas.openxmlformats.org/officeDocument/2006/relationships/hyperlink" Target="https://docs.google.com/document/d/1YpZibtmRCeI3vuOlqAjxrGoQnbUxCDn1fBH5HmcO91E/edit"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docs.google.com/document/d/1cz1Sk5my5a0nznCH3OHRxnsaPpzPdxMM7SYkhT6_Q8k/ed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www.pngall.com/question-mark-png/download/3007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7434" y="95416"/>
            <a:ext cx="9360418" cy="2000230"/>
          </a:xfrm>
        </p:spPr>
        <p:txBody>
          <a:bodyPr>
            <a:noAutofit/>
          </a:bodyPr>
          <a:lstStyle/>
          <a:p>
            <a:r>
              <a:rPr lang="en-US" sz="4800" b="1" dirty="0"/>
              <a:t>Albemarle County Public Schools Substitute School Nurse Orientation</a:t>
            </a:r>
          </a:p>
        </p:txBody>
      </p:sp>
      <p:sp>
        <p:nvSpPr>
          <p:cNvPr id="5" name="Subtitle 4"/>
          <p:cNvSpPr>
            <a:spLocks noGrp="1"/>
          </p:cNvSpPr>
          <p:nvPr>
            <p:ph type="subTitle" idx="1"/>
          </p:nvPr>
        </p:nvSpPr>
        <p:spPr/>
        <p:txBody>
          <a:bodyPr/>
          <a:lstStyle/>
          <a:p>
            <a:r>
              <a:rPr lang="en-US" dirty="0"/>
              <a:t>School Year 2022-2023</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4FE9-117B-46F2-BDDF-2946CF5E47CD}"/>
              </a:ext>
            </a:extLst>
          </p:cNvPr>
          <p:cNvSpPr>
            <a:spLocks noGrp="1"/>
          </p:cNvSpPr>
          <p:nvPr>
            <p:ph type="title"/>
          </p:nvPr>
        </p:nvSpPr>
        <p:spPr/>
        <p:txBody>
          <a:bodyPr/>
          <a:lstStyle/>
          <a:p>
            <a:r>
              <a:rPr lang="en-US" dirty="0"/>
              <a:t>Minor’s Right to Consent to Medical Treatment</a:t>
            </a:r>
          </a:p>
        </p:txBody>
      </p:sp>
      <p:sp>
        <p:nvSpPr>
          <p:cNvPr id="3" name="Content Placeholder 2">
            <a:extLst>
              <a:ext uri="{FF2B5EF4-FFF2-40B4-BE49-F238E27FC236}">
                <a16:creationId xmlns:a16="http://schemas.microsoft.com/office/drawing/2014/main" id="{06404943-5244-4507-8250-E3E02922E292}"/>
              </a:ext>
            </a:extLst>
          </p:cNvPr>
          <p:cNvSpPr>
            <a:spLocks noGrp="1"/>
          </p:cNvSpPr>
          <p:nvPr>
            <p:ph idx="1"/>
          </p:nvPr>
        </p:nvSpPr>
        <p:spPr/>
        <p:txBody>
          <a:bodyPr/>
          <a:lstStyle/>
          <a:p>
            <a:r>
              <a:rPr lang="en-US" dirty="0"/>
              <a:t>Access to contraceptive services- all minors can consent to services</a:t>
            </a:r>
          </a:p>
          <a:p>
            <a:r>
              <a:rPr lang="en-US" dirty="0"/>
              <a:t>Access to prenatal care- can consent under the law to prenatal care</a:t>
            </a:r>
          </a:p>
          <a:p>
            <a:r>
              <a:rPr lang="en-US" dirty="0"/>
              <a:t>Access to STD services and HIV testing/treatment- all minors </a:t>
            </a:r>
          </a:p>
        </p:txBody>
      </p:sp>
    </p:spTree>
    <p:extLst>
      <p:ext uri="{BB962C8B-B14F-4D97-AF65-F5344CB8AC3E}">
        <p14:creationId xmlns:p14="http://schemas.microsoft.com/office/powerpoint/2010/main" val="193493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D5EB-5491-48E4-A1C1-FC02886CA778}"/>
              </a:ext>
            </a:extLst>
          </p:cNvPr>
          <p:cNvSpPr>
            <a:spLocks noGrp="1"/>
          </p:cNvSpPr>
          <p:nvPr>
            <p:ph type="title"/>
          </p:nvPr>
        </p:nvSpPr>
        <p:spPr/>
        <p:txBody>
          <a:bodyPr/>
          <a:lstStyle/>
          <a:p>
            <a:r>
              <a:rPr lang="en-US" dirty="0"/>
              <a:t>State Regulations</a:t>
            </a:r>
          </a:p>
        </p:txBody>
      </p:sp>
      <p:sp>
        <p:nvSpPr>
          <p:cNvPr id="3" name="Content Placeholder 2">
            <a:extLst>
              <a:ext uri="{FF2B5EF4-FFF2-40B4-BE49-F238E27FC236}">
                <a16:creationId xmlns:a16="http://schemas.microsoft.com/office/drawing/2014/main" id="{CB150CBD-7C77-4B63-934D-236E57023A65}"/>
              </a:ext>
            </a:extLst>
          </p:cNvPr>
          <p:cNvSpPr>
            <a:spLocks noGrp="1"/>
          </p:cNvSpPr>
          <p:nvPr>
            <p:ph idx="1"/>
          </p:nvPr>
        </p:nvSpPr>
        <p:spPr/>
        <p:txBody>
          <a:bodyPr/>
          <a:lstStyle/>
          <a:p>
            <a:r>
              <a:rPr lang="en-US" dirty="0"/>
              <a:t>Physical Exam requirements: </a:t>
            </a:r>
            <a:r>
              <a:rPr lang="en-US" dirty="0">
                <a:hlinkClick r:id="rId2"/>
              </a:rPr>
              <a:t>https://law.lis.virginia.gov/vacode/title22.1/chapter14/section22.1-270/</a:t>
            </a:r>
            <a:r>
              <a:rPr lang="en-US" dirty="0"/>
              <a:t> </a:t>
            </a:r>
          </a:p>
          <a:p>
            <a:r>
              <a:rPr lang="en-US" dirty="0"/>
              <a:t>Immunization requirements: </a:t>
            </a:r>
            <a:r>
              <a:rPr lang="en-US" dirty="0">
                <a:hlinkClick r:id="rId3"/>
              </a:rPr>
              <a:t>https://law.lis.virginia.gov/vacode/title22.1/chapter14/section22.1-271.2/</a:t>
            </a:r>
            <a:r>
              <a:rPr lang="en-US" dirty="0"/>
              <a:t> </a:t>
            </a:r>
          </a:p>
          <a:p>
            <a:r>
              <a:rPr lang="en-US" dirty="0"/>
              <a:t>Vision and hearing screening: </a:t>
            </a:r>
            <a:r>
              <a:rPr lang="en-US" dirty="0">
                <a:hlinkClick r:id="rId4"/>
              </a:rPr>
              <a:t>https://law.lis.virginia.gov/vacode/title22.1/chapter14/section22.1-273/</a:t>
            </a:r>
            <a:r>
              <a:rPr lang="en-US" dirty="0"/>
              <a:t> </a:t>
            </a:r>
          </a:p>
          <a:p>
            <a:r>
              <a:rPr lang="en-US" dirty="0"/>
              <a:t>Diabetes: Any public school with one or more students diagnosed with diabetes is required to have at least 2 employees trained in the administration of insulin and glucagon: </a:t>
            </a:r>
            <a:r>
              <a:rPr lang="en-US" dirty="0">
                <a:hlinkClick r:id="rId5"/>
              </a:rPr>
              <a:t>https://law.lis.virginia.gov/vacode/title22.1/chapter14/section22.1-274/</a:t>
            </a:r>
            <a:r>
              <a:rPr lang="en-US" dirty="0"/>
              <a:t> </a:t>
            </a:r>
          </a:p>
        </p:txBody>
      </p:sp>
    </p:spTree>
    <p:extLst>
      <p:ext uri="{BB962C8B-B14F-4D97-AF65-F5344CB8AC3E}">
        <p14:creationId xmlns:p14="http://schemas.microsoft.com/office/powerpoint/2010/main" val="17211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6B39-D59F-43E3-BC16-0002F5DCA5AE}"/>
              </a:ext>
            </a:extLst>
          </p:cNvPr>
          <p:cNvSpPr>
            <a:spLocks noGrp="1"/>
          </p:cNvSpPr>
          <p:nvPr>
            <p:ph type="title"/>
          </p:nvPr>
        </p:nvSpPr>
        <p:spPr/>
        <p:txBody>
          <a:bodyPr/>
          <a:lstStyle/>
          <a:p>
            <a:r>
              <a:rPr lang="en-US" dirty="0"/>
              <a:t>State Regulations Continued</a:t>
            </a:r>
          </a:p>
        </p:txBody>
      </p:sp>
      <p:sp>
        <p:nvSpPr>
          <p:cNvPr id="3" name="Content Placeholder 2">
            <a:extLst>
              <a:ext uri="{FF2B5EF4-FFF2-40B4-BE49-F238E27FC236}">
                <a16:creationId xmlns:a16="http://schemas.microsoft.com/office/drawing/2014/main" id="{61735551-B33E-4190-BE24-DF6AB5AB4259}"/>
              </a:ext>
            </a:extLst>
          </p:cNvPr>
          <p:cNvSpPr>
            <a:spLocks noGrp="1"/>
          </p:cNvSpPr>
          <p:nvPr>
            <p:ph idx="1"/>
          </p:nvPr>
        </p:nvSpPr>
        <p:spPr/>
        <p:txBody>
          <a:bodyPr>
            <a:normAutofit/>
          </a:bodyPr>
          <a:lstStyle/>
          <a:p>
            <a:r>
              <a:rPr lang="en-US" dirty="0"/>
              <a:t>Epinephrine: Each school is required to stock undesignated epinephrine to be used on any student believed to be experiencing anaphylaxis </a:t>
            </a:r>
            <a:r>
              <a:rPr lang="en-US" dirty="0">
                <a:hlinkClick r:id="rId2"/>
              </a:rPr>
              <a:t>https://law.lis.virginia.gov/admincode/title8/agency20/chapter671/section710/</a:t>
            </a:r>
            <a:r>
              <a:rPr lang="en-US" dirty="0"/>
              <a:t> </a:t>
            </a:r>
          </a:p>
          <a:p>
            <a:r>
              <a:rPr lang="en-US" dirty="0"/>
              <a:t>Albuterol inhalers:  Each school is required to stock undesignated albuterol inhalers to be used by any student believed to be experiencing an asthma attack: </a:t>
            </a:r>
            <a:r>
              <a:rPr lang="en-US" dirty="0">
                <a:hlinkClick r:id="rId3"/>
              </a:rPr>
              <a:t>https://legiscan.com/VA/bill/HB2019/2021/X1</a:t>
            </a:r>
            <a:r>
              <a:rPr lang="en-US" dirty="0"/>
              <a:t> </a:t>
            </a:r>
          </a:p>
          <a:p>
            <a:r>
              <a:rPr lang="en-US" dirty="0"/>
              <a:t>Possession and self-administration of inhaled asthma medications and epinephrine by certain students or school board employees </a:t>
            </a:r>
            <a:r>
              <a:rPr lang="en-US" dirty="0">
                <a:hlinkClick r:id="rId4"/>
              </a:rPr>
              <a:t>https://law.lis.virginia.gov/vacode/title22.1/chapter14/article2/section22.1-274.2/</a:t>
            </a:r>
            <a:r>
              <a:rPr lang="en-US" dirty="0"/>
              <a:t> </a:t>
            </a:r>
          </a:p>
          <a:p>
            <a:pPr marL="45720" indent="0">
              <a:buNone/>
            </a:pPr>
            <a:endParaRPr lang="en-US" dirty="0"/>
          </a:p>
        </p:txBody>
      </p:sp>
    </p:spTree>
    <p:extLst>
      <p:ext uri="{BB962C8B-B14F-4D97-AF65-F5344CB8AC3E}">
        <p14:creationId xmlns:p14="http://schemas.microsoft.com/office/powerpoint/2010/main" val="32776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4092-E43E-4832-83DE-C1FC0485EF2C}"/>
              </a:ext>
            </a:extLst>
          </p:cNvPr>
          <p:cNvSpPr>
            <a:spLocks noGrp="1"/>
          </p:cNvSpPr>
          <p:nvPr>
            <p:ph type="title"/>
          </p:nvPr>
        </p:nvSpPr>
        <p:spPr/>
        <p:txBody>
          <a:bodyPr/>
          <a:lstStyle/>
          <a:p>
            <a:r>
              <a:rPr lang="en-US" b="1" dirty="0"/>
              <a:t>Mandated Report of Suspected Child Abuse </a:t>
            </a:r>
          </a:p>
        </p:txBody>
      </p:sp>
      <p:sp>
        <p:nvSpPr>
          <p:cNvPr id="3" name="Content Placeholder 2">
            <a:extLst>
              <a:ext uri="{FF2B5EF4-FFF2-40B4-BE49-F238E27FC236}">
                <a16:creationId xmlns:a16="http://schemas.microsoft.com/office/drawing/2014/main" id="{473854D1-734B-49C8-98C4-CD4EB21A58DC}"/>
              </a:ext>
            </a:extLst>
          </p:cNvPr>
          <p:cNvSpPr>
            <a:spLocks noGrp="1"/>
          </p:cNvSpPr>
          <p:nvPr>
            <p:ph idx="1"/>
          </p:nvPr>
        </p:nvSpPr>
        <p:spPr/>
        <p:txBody>
          <a:bodyPr>
            <a:normAutofit/>
          </a:bodyPr>
          <a:lstStyle/>
          <a:p>
            <a:r>
              <a:rPr lang="en-US" sz="3200" dirty="0"/>
              <a:t>Albemarle County Department of Social Services / </a:t>
            </a:r>
            <a:r>
              <a:rPr lang="en-US" sz="3200" dirty="0">
                <a:hlinkClick r:id="rId2"/>
              </a:rPr>
              <a:t>Child Protective Services </a:t>
            </a:r>
            <a:endParaRPr lang="en-US" sz="3200" dirty="0"/>
          </a:p>
          <a:p>
            <a:r>
              <a:rPr lang="en-US" sz="3200" dirty="0"/>
              <a:t>(434) 972-4010, Monday-Friday between the hours of 8am-5pm</a:t>
            </a:r>
          </a:p>
        </p:txBody>
      </p:sp>
    </p:spTree>
    <p:extLst>
      <p:ext uri="{BB962C8B-B14F-4D97-AF65-F5344CB8AC3E}">
        <p14:creationId xmlns:p14="http://schemas.microsoft.com/office/powerpoint/2010/main" val="10697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2477-455E-4737-B672-673D2DAF9232}"/>
              </a:ext>
            </a:extLst>
          </p:cNvPr>
          <p:cNvSpPr>
            <a:spLocks noGrp="1"/>
          </p:cNvSpPr>
          <p:nvPr>
            <p:ph type="title"/>
          </p:nvPr>
        </p:nvSpPr>
        <p:spPr/>
        <p:txBody>
          <a:bodyPr/>
          <a:lstStyle/>
          <a:p>
            <a:r>
              <a:rPr lang="en-US" b="1" dirty="0"/>
              <a:t>ACPS School Board Policy</a:t>
            </a:r>
          </a:p>
        </p:txBody>
      </p:sp>
      <p:sp>
        <p:nvSpPr>
          <p:cNvPr id="3" name="Content Placeholder 2">
            <a:extLst>
              <a:ext uri="{FF2B5EF4-FFF2-40B4-BE49-F238E27FC236}">
                <a16:creationId xmlns:a16="http://schemas.microsoft.com/office/drawing/2014/main" id="{C74CF584-100E-42AF-8C76-24685A18A63F}"/>
              </a:ext>
            </a:extLst>
          </p:cNvPr>
          <p:cNvSpPr>
            <a:spLocks noGrp="1"/>
          </p:cNvSpPr>
          <p:nvPr>
            <p:ph idx="1"/>
          </p:nvPr>
        </p:nvSpPr>
        <p:spPr/>
        <p:txBody>
          <a:bodyPr/>
          <a:lstStyle/>
          <a:p>
            <a:r>
              <a:rPr lang="en-US" b="1" u="sng" dirty="0">
                <a:hlinkClick r:id="rId2"/>
              </a:rPr>
              <a:t>School Board Policy</a:t>
            </a:r>
            <a:r>
              <a:rPr lang="en-US" b="1" dirty="0"/>
              <a:t>  </a:t>
            </a:r>
            <a:r>
              <a:rPr lang="en-US" dirty="0"/>
              <a:t>See the bottom of section J for policies related to health and students</a:t>
            </a:r>
          </a:p>
          <a:p>
            <a:pPr marL="45720" indent="0">
              <a:buNone/>
            </a:pPr>
            <a:endParaRPr lang="en-US" dirty="0"/>
          </a:p>
        </p:txBody>
      </p:sp>
    </p:spTree>
    <p:extLst>
      <p:ext uri="{BB962C8B-B14F-4D97-AF65-F5344CB8AC3E}">
        <p14:creationId xmlns:p14="http://schemas.microsoft.com/office/powerpoint/2010/main" val="27812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8C12-3A9C-430F-AD89-E5B74440B22F}"/>
              </a:ext>
            </a:extLst>
          </p:cNvPr>
          <p:cNvSpPr>
            <a:spLocks noGrp="1"/>
          </p:cNvSpPr>
          <p:nvPr>
            <p:ph type="title"/>
          </p:nvPr>
        </p:nvSpPr>
        <p:spPr/>
        <p:txBody>
          <a:bodyPr/>
          <a:lstStyle/>
          <a:p>
            <a:r>
              <a:rPr lang="en-US" dirty="0"/>
              <a:t>General Reference Information for School Nurses </a:t>
            </a:r>
          </a:p>
        </p:txBody>
      </p:sp>
      <p:sp>
        <p:nvSpPr>
          <p:cNvPr id="3" name="Content Placeholder 2">
            <a:extLst>
              <a:ext uri="{FF2B5EF4-FFF2-40B4-BE49-F238E27FC236}">
                <a16:creationId xmlns:a16="http://schemas.microsoft.com/office/drawing/2014/main" id="{74826DC2-1AD6-4735-899F-EC9C4B995A4D}"/>
              </a:ext>
            </a:extLst>
          </p:cNvPr>
          <p:cNvSpPr>
            <a:spLocks noGrp="1"/>
          </p:cNvSpPr>
          <p:nvPr>
            <p:ph idx="1"/>
          </p:nvPr>
        </p:nvSpPr>
        <p:spPr/>
        <p:txBody>
          <a:bodyPr/>
          <a:lstStyle/>
          <a:p>
            <a:r>
              <a:rPr lang="en-US" dirty="0"/>
              <a:t>School Health Services Website: </a:t>
            </a:r>
            <a:r>
              <a:rPr lang="en-US" dirty="0">
                <a:hlinkClick r:id="rId2"/>
              </a:rPr>
              <a:t>https://www.k12albemarle.org/our-departments/school-health-services</a:t>
            </a:r>
            <a:r>
              <a:rPr lang="en-US" dirty="0"/>
              <a:t> </a:t>
            </a:r>
          </a:p>
          <a:p>
            <a:r>
              <a:rPr lang="en-US" dirty="0"/>
              <a:t>School Nurse Manual: </a:t>
            </a:r>
            <a:r>
              <a:rPr lang="en-US" dirty="0">
                <a:hlinkClick r:id="rId3"/>
              </a:rPr>
              <a:t>https://www.k12albemarle.org/our-departments/school-health-services/school-nurse-manual</a:t>
            </a:r>
            <a:r>
              <a:rPr lang="en-US" dirty="0"/>
              <a:t> </a:t>
            </a:r>
          </a:p>
          <a:p>
            <a:r>
              <a:rPr lang="en-US" dirty="0"/>
              <a:t>Virginia Department of Education School Health Webpage: </a:t>
            </a:r>
            <a:r>
              <a:rPr lang="en-US" dirty="0">
                <a:hlinkClick r:id="rId4"/>
              </a:rPr>
              <a:t>https://www.doe.virginia.gov/support/health_medical/index.shtml</a:t>
            </a:r>
            <a:r>
              <a:rPr lang="en-US" dirty="0"/>
              <a:t> </a:t>
            </a:r>
          </a:p>
          <a:p>
            <a:r>
              <a:rPr lang="en-US" dirty="0"/>
              <a:t>Virginia Department of Health School-aged and Family Health: </a:t>
            </a:r>
            <a:r>
              <a:rPr lang="en-US" dirty="0">
                <a:hlinkClick r:id="rId5"/>
              </a:rPr>
              <a:t>https://www.vdh.virginia.gov/school-age-health-and-forms/</a:t>
            </a:r>
            <a:r>
              <a:rPr lang="en-US" dirty="0"/>
              <a:t> </a:t>
            </a:r>
          </a:p>
        </p:txBody>
      </p:sp>
    </p:spTree>
    <p:extLst>
      <p:ext uri="{BB962C8B-B14F-4D97-AF65-F5344CB8AC3E}">
        <p14:creationId xmlns:p14="http://schemas.microsoft.com/office/powerpoint/2010/main" val="9081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7E1C-9281-479C-B5B3-E3436C2F4214}"/>
              </a:ext>
            </a:extLst>
          </p:cNvPr>
          <p:cNvSpPr>
            <a:spLocks noGrp="1"/>
          </p:cNvSpPr>
          <p:nvPr>
            <p:ph type="title"/>
          </p:nvPr>
        </p:nvSpPr>
        <p:spPr/>
        <p:txBody>
          <a:bodyPr>
            <a:normAutofit fontScale="90000"/>
          </a:bodyPr>
          <a:lstStyle/>
          <a:p>
            <a:pPr algn="ctr"/>
            <a:r>
              <a:rPr lang="en-US" b="1" dirty="0"/>
              <a:t>School Nurse Tasks and Responsibilities </a:t>
            </a:r>
            <a:br>
              <a:rPr lang="en-US" sz="1600" b="1" dirty="0"/>
            </a:br>
            <a:r>
              <a:rPr lang="en-US" sz="2700" b="1" dirty="0"/>
              <a:t>Review of Records (long-term subs only)</a:t>
            </a:r>
            <a:br>
              <a:rPr lang="en-US" sz="2700" dirty="0"/>
            </a:br>
            <a:endParaRPr lang="en-US" sz="2700" dirty="0"/>
          </a:p>
        </p:txBody>
      </p:sp>
      <p:sp>
        <p:nvSpPr>
          <p:cNvPr id="3" name="Content Placeholder 2">
            <a:extLst>
              <a:ext uri="{FF2B5EF4-FFF2-40B4-BE49-F238E27FC236}">
                <a16:creationId xmlns:a16="http://schemas.microsoft.com/office/drawing/2014/main" id="{E369D37C-E028-4800-9EB3-65C8A782B5F7}"/>
              </a:ext>
            </a:extLst>
          </p:cNvPr>
          <p:cNvSpPr>
            <a:spLocks noGrp="1"/>
          </p:cNvSpPr>
          <p:nvPr>
            <p:ph idx="1"/>
          </p:nvPr>
        </p:nvSpPr>
        <p:spPr/>
        <p:txBody>
          <a:bodyPr/>
          <a:lstStyle/>
          <a:p>
            <a:pPr lvl="0"/>
            <a:r>
              <a:rPr lang="en-US" dirty="0"/>
              <a:t>Reviews health records for pertinent health information: </a:t>
            </a:r>
            <a:r>
              <a:rPr lang="en-US" dirty="0">
                <a:hlinkClick r:id="rId2" action="ppaction://hlinkfile"/>
              </a:rPr>
              <a:t>makes lists by grade and teacher of information</a:t>
            </a:r>
            <a:r>
              <a:rPr lang="en-US" dirty="0"/>
              <a:t> staff needs to know that </a:t>
            </a:r>
            <a:r>
              <a:rPr lang="en-US" i="1" dirty="0"/>
              <a:t>parents included in health history</a:t>
            </a:r>
            <a:r>
              <a:rPr lang="en-US" dirty="0"/>
              <a:t>:  asthma, severe allergies, seizure disorder, diabetes etc.  Share with administrators and others with supervisory authority over student, enters health alerts and health conditions into </a:t>
            </a:r>
            <a:r>
              <a:rPr lang="en-US" b="1" dirty="0"/>
              <a:t>Power School </a:t>
            </a:r>
          </a:p>
          <a:p>
            <a:r>
              <a:rPr lang="en-US" dirty="0"/>
              <a:t>Ensures students are compliant with </a:t>
            </a:r>
            <a:r>
              <a:rPr lang="en-US" i="1" dirty="0"/>
              <a:t>school health entrance requireme</a:t>
            </a:r>
            <a:r>
              <a:rPr lang="en-US" dirty="0"/>
              <a:t>nts</a:t>
            </a:r>
          </a:p>
          <a:p>
            <a:r>
              <a:rPr lang="en-US" dirty="0"/>
              <a:t>Ensures parents submit proper forms and care plans:  medication form for all medication, care plans for students with conditions that require treatment at school or could necessitate emergency treatment at school, doctor’s orders for prescription medication and medical treatments such as tube feedings</a:t>
            </a:r>
          </a:p>
          <a:p>
            <a:endParaRPr lang="en-US" dirty="0"/>
          </a:p>
          <a:p>
            <a:pPr lvl="0"/>
            <a:endParaRPr lang="en-US" dirty="0"/>
          </a:p>
          <a:p>
            <a:endParaRPr lang="en-US" dirty="0"/>
          </a:p>
          <a:p>
            <a:endParaRPr lang="en-US" dirty="0"/>
          </a:p>
        </p:txBody>
      </p:sp>
    </p:spTree>
    <p:extLst>
      <p:ext uri="{BB962C8B-B14F-4D97-AF65-F5344CB8AC3E}">
        <p14:creationId xmlns:p14="http://schemas.microsoft.com/office/powerpoint/2010/main" val="39195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8903-B9E0-4514-9514-10EBC3E9A165}"/>
              </a:ext>
            </a:extLst>
          </p:cNvPr>
          <p:cNvSpPr>
            <a:spLocks noGrp="1"/>
          </p:cNvSpPr>
          <p:nvPr>
            <p:ph type="title"/>
          </p:nvPr>
        </p:nvSpPr>
        <p:spPr/>
        <p:txBody>
          <a:bodyPr>
            <a:normAutofit fontScale="90000"/>
          </a:bodyPr>
          <a:lstStyle/>
          <a:p>
            <a:pPr algn="ctr"/>
            <a:r>
              <a:rPr lang="en-US" b="1" dirty="0"/>
              <a:t>School Health Entrance Requirements   </a:t>
            </a:r>
            <a:br>
              <a:rPr lang="en-US" b="1" dirty="0"/>
            </a:br>
            <a:r>
              <a:rPr lang="en-US" sz="2700" b="1" dirty="0"/>
              <a:t>(long-term sub only) </a:t>
            </a:r>
            <a:br>
              <a:rPr lang="en-US" dirty="0"/>
            </a:br>
            <a:endParaRPr lang="en-US" dirty="0"/>
          </a:p>
        </p:txBody>
      </p:sp>
      <p:sp>
        <p:nvSpPr>
          <p:cNvPr id="3" name="Content Placeholder 2">
            <a:extLst>
              <a:ext uri="{FF2B5EF4-FFF2-40B4-BE49-F238E27FC236}">
                <a16:creationId xmlns:a16="http://schemas.microsoft.com/office/drawing/2014/main" id="{5B95A130-1692-4E27-9375-C50C92AFB1C9}"/>
              </a:ext>
            </a:extLst>
          </p:cNvPr>
          <p:cNvSpPr>
            <a:spLocks noGrp="1"/>
          </p:cNvSpPr>
          <p:nvPr>
            <p:ph idx="1"/>
          </p:nvPr>
        </p:nvSpPr>
        <p:spPr>
          <a:xfrm>
            <a:off x="1528572" y="1240404"/>
            <a:ext cx="9134856" cy="4398398"/>
          </a:xfrm>
        </p:spPr>
        <p:txBody>
          <a:bodyPr>
            <a:normAutofit/>
          </a:bodyPr>
          <a:lstStyle/>
          <a:p>
            <a:pPr lvl="0"/>
            <a:r>
              <a:rPr lang="en-US" u="sng" dirty="0">
                <a:hlinkClick r:id="rId2"/>
              </a:rPr>
              <a:t>Physical exams</a:t>
            </a:r>
            <a:r>
              <a:rPr lang="en-US" u="sng" dirty="0"/>
              <a:t> </a:t>
            </a:r>
            <a:r>
              <a:rPr lang="en-US" dirty="0"/>
              <a:t> Required for all student admitted for the first time to any public kindergarten or elementary school: must contain a report from a qualified licensed physician, or a licensed nurse practitioner of licensed physician assistant acting under the supervision of a licensed physician, of a comprehensive physical examination within the 12 months prior to the student’s start date</a:t>
            </a:r>
          </a:p>
          <a:p>
            <a:pPr lvl="0"/>
            <a:r>
              <a:rPr lang="en-US" dirty="0"/>
              <a:t>Check the date, note whether screenings were preformed and if the doctor reports unusual findings that might require accommodations or modifications. </a:t>
            </a:r>
            <a:r>
              <a:rPr lang="en-US" dirty="0">
                <a:hlinkClick r:id="rId3" action="ppaction://hlinkfile"/>
              </a:rPr>
              <a:t>Example of spreadsheet</a:t>
            </a:r>
            <a:endParaRPr lang="en-US" dirty="0"/>
          </a:p>
          <a:p>
            <a:pPr lvl="0"/>
            <a:r>
              <a:rPr lang="en-US" dirty="0"/>
              <a:t>Parent’s Report of Health History: Parents/guardians of students entering school shall complete a health information form as required by state law. </a:t>
            </a:r>
          </a:p>
          <a:p>
            <a:pPr lvl="0"/>
            <a:endParaRPr lang="en-US" dirty="0"/>
          </a:p>
          <a:p>
            <a:pPr marL="45720" indent="0">
              <a:buNone/>
            </a:pPr>
            <a:endParaRPr lang="en-US" dirty="0"/>
          </a:p>
          <a:p>
            <a:endParaRPr lang="en-US" dirty="0"/>
          </a:p>
        </p:txBody>
      </p:sp>
    </p:spTree>
    <p:extLst>
      <p:ext uri="{BB962C8B-B14F-4D97-AF65-F5344CB8AC3E}">
        <p14:creationId xmlns:p14="http://schemas.microsoft.com/office/powerpoint/2010/main" val="319499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6FDB-3C95-4108-95BB-D7211AC73729}"/>
              </a:ext>
            </a:extLst>
          </p:cNvPr>
          <p:cNvSpPr>
            <a:spLocks noGrp="1"/>
          </p:cNvSpPr>
          <p:nvPr>
            <p:ph type="title"/>
          </p:nvPr>
        </p:nvSpPr>
        <p:spPr/>
        <p:txBody>
          <a:bodyPr>
            <a:normAutofit fontScale="90000"/>
          </a:bodyPr>
          <a:lstStyle/>
          <a:p>
            <a:r>
              <a:rPr lang="en-US" b="1" dirty="0"/>
              <a:t>School Health Entrance Requirements: Immunizations </a:t>
            </a:r>
            <a:r>
              <a:rPr lang="en-US" sz="2700" b="1" dirty="0"/>
              <a:t>(long-term sub only)</a:t>
            </a:r>
            <a:br>
              <a:rPr lang="en-US" sz="2700" dirty="0"/>
            </a:br>
            <a:endParaRPr lang="en-US" sz="2700" dirty="0"/>
          </a:p>
        </p:txBody>
      </p:sp>
      <p:sp>
        <p:nvSpPr>
          <p:cNvPr id="3" name="Content Placeholder 2">
            <a:extLst>
              <a:ext uri="{FF2B5EF4-FFF2-40B4-BE49-F238E27FC236}">
                <a16:creationId xmlns:a16="http://schemas.microsoft.com/office/drawing/2014/main" id="{F9A18722-7F1E-424B-BFA2-14F4E48321EB}"/>
              </a:ext>
            </a:extLst>
          </p:cNvPr>
          <p:cNvSpPr>
            <a:spLocks noGrp="1"/>
          </p:cNvSpPr>
          <p:nvPr>
            <p:ph idx="1"/>
          </p:nvPr>
        </p:nvSpPr>
        <p:spPr/>
        <p:txBody>
          <a:bodyPr>
            <a:normAutofit lnSpcReduction="10000"/>
          </a:bodyPr>
          <a:lstStyle/>
          <a:p>
            <a:r>
              <a:rPr lang="en-US" u="sng" dirty="0">
                <a:hlinkClick r:id="rId2"/>
              </a:rPr>
              <a:t>Immunizations</a:t>
            </a:r>
            <a:r>
              <a:rPr lang="en-US" u="sng" dirty="0"/>
              <a:t>,</a:t>
            </a:r>
            <a:r>
              <a:rPr lang="en-US" dirty="0"/>
              <a:t> (</a:t>
            </a:r>
            <a:r>
              <a:rPr lang="en-US" u="sng" dirty="0">
                <a:hlinkClick r:id="rId3"/>
              </a:rPr>
              <a:t>supplemental guidance</a:t>
            </a:r>
            <a:r>
              <a:rPr lang="en-US" dirty="0"/>
              <a:t>): Parents must submit documentary proof of required immunizations prior to admission unless the student is exempted from immunization or is  homeless</a:t>
            </a:r>
          </a:p>
          <a:p>
            <a:r>
              <a:rPr lang="en-US" dirty="0"/>
              <a:t>Conditional enrollment: Students whose immunizations are incomplete may be admitted conditionally with documentary of having received at least one dose of the required immunizations with a schedule for completion of the required doses within 90 calendar days. If the student requires more than two doses of hepatitis B vaccine, the conditional enrollment period will be 180 days.  Students will be excluded from  school if the parent fails to comply with the schedule for completion until immunizations are resumed.</a:t>
            </a:r>
          </a:p>
          <a:p>
            <a:r>
              <a:rPr lang="en-US" dirty="0"/>
              <a:t>Exemptions: Medical (requires physician signature) or Religious (requires </a:t>
            </a:r>
            <a:r>
              <a:rPr lang="en-US" dirty="0">
                <a:hlinkClick r:id="rId4"/>
              </a:rPr>
              <a:t>notarized form</a:t>
            </a:r>
            <a:r>
              <a:rPr lang="en-US" dirty="0"/>
              <a:t>)</a:t>
            </a:r>
          </a:p>
        </p:txBody>
      </p:sp>
    </p:spTree>
    <p:extLst>
      <p:ext uri="{BB962C8B-B14F-4D97-AF65-F5344CB8AC3E}">
        <p14:creationId xmlns:p14="http://schemas.microsoft.com/office/powerpoint/2010/main" val="12259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BAFC-CC5F-44F3-8874-9AD553AEE575}"/>
              </a:ext>
            </a:extLst>
          </p:cNvPr>
          <p:cNvSpPr>
            <a:spLocks noGrp="1"/>
          </p:cNvSpPr>
          <p:nvPr>
            <p:ph type="title"/>
          </p:nvPr>
        </p:nvSpPr>
        <p:spPr/>
        <p:txBody>
          <a:bodyPr/>
          <a:lstStyle/>
          <a:p>
            <a:r>
              <a:rPr lang="en-US" dirty="0">
                <a:hlinkClick r:id="rId2" action="ppaction://hlinkfile"/>
              </a:rPr>
              <a:t>Minimum Requirements (Cheat Sheet)</a:t>
            </a:r>
            <a:endParaRPr lang="en-US" dirty="0"/>
          </a:p>
        </p:txBody>
      </p:sp>
      <p:graphicFrame>
        <p:nvGraphicFramePr>
          <p:cNvPr id="4" name="Content Placeholder 3">
            <a:extLst>
              <a:ext uri="{FF2B5EF4-FFF2-40B4-BE49-F238E27FC236}">
                <a16:creationId xmlns:a16="http://schemas.microsoft.com/office/drawing/2014/main" id="{6E153846-366F-4D60-8F2C-B48D2C4945D3}"/>
              </a:ext>
            </a:extLst>
          </p:cNvPr>
          <p:cNvGraphicFramePr>
            <a:graphicFrameLocks noGrp="1"/>
          </p:cNvGraphicFramePr>
          <p:nvPr>
            <p:ph idx="1"/>
            <p:extLst>
              <p:ext uri="{D42A27DB-BD31-4B8C-83A1-F6EECF244321}">
                <p14:modId xmlns:p14="http://schemas.microsoft.com/office/powerpoint/2010/main" val="1053117366"/>
              </p:ext>
            </p:extLst>
          </p:nvPr>
        </p:nvGraphicFramePr>
        <p:xfrm>
          <a:off x="1566407" y="1569402"/>
          <a:ext cx="9096830" cy="3955457"/>
        </p:xfrm>
        <a:graphic>
          <a:graphicData uri="http://schemas.openxmlformats.org/drawingml/2006/table">
            <a:tbl>
              <a:tblPr firstRow="1" firstCol="1" lastRow="1" lastCol="1" bandRow="1" bandCol="1">
                <a:tableStyleId>{16D9F66E-5EB9-4882-86FB-DCBF35E3C3E4}</a:tableStyleId>
              </a:tblPr>
              <a:tblGrid>
                <a:gridCol w="4529593">
                  <a:extLst>
                    <a:ext uri="{9D8B030D-6E8A-4147-A177-3AD203B41FA5}">
                      <a16:colId xmlns:a16="http://schemas.microsoft.com/office/drawing/2014/main" val="516889585"/>
                    </a:ext>
                  </a:extLst>
                </a:gridCol>
                <a:gridCol w="4567237">
                  <a:extLst>
                    <a:ext uri="{9D8B030D-6E8A-4147-A177-3AD203B41FA5}">
                      <a16:colId xmlns:a16="http://schemas.microsoft.com/office/drawing/2014/main" val="1177807218"/>
                    </a:ext>
                  </a:extLst>
                </a:gridCol>
              </a:tblGrid>
              <a:tr h="76518">
                <a:tc>
                  <a:txBody>
                    <a:bodyPr/>
                    <a:lstStyle/>
                    <a:p>
                      <a:pPr marL="0" marR="0">
                        <a:spcBef>
                          <a:spcPts val="0"/>
                        </a:spcBef>
                        <a:spcAft>
                          <a:spcPts val="0"/>
                        </a:spcAft>
                      </a:pPr>
                      <a:r>
                        <a:rPr lang="en-US" sz="1100">
                          <a:effectLst/>
                        </a:rPr>
                        <a:t>Immunization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Minimum number required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2807625"/>
                  </a:ext>
                </a:extLst>
              </a:tr>
              <a:tr h="838200">
                <a:tc>
                  <a:txBody>
                    <a:bodyPr/>
                    <a:lstStyle/>
                    <a:p>
                      <a:pPr marL="0" marR="0">
                        <a:spcBef>
                          <a:spcPts val="0"/>
                        </a:spcBef>
                        <a:spcAft>
                          <a:spcPts val="0"/>
                        </a:spcAft>
                      </a:pPr>
                      <a:r>
                        <a:rPr lang="en-US" sz="1100">
                          <a:effectLst/>
                        </a:rPr>
                        <a:t>DTaP, DTP, DT or Tdap</a:t>
                      </a:r>
                      <a:endParaRPr lang="en-US" sz="1200">
                        <a:effectLst/>
                      </a:endParaRPr>
                    </a:p>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 </a:t>
                      </a:r>
                      <a:endParaRPr lang="en-US" sz="1200">
                        <a:effectLst/>
                      </a:endParaRPr>
                    </a:p>
                    <a:p>
                      <a:pPr marL="0" marR="0">
                        <a:spcBef>
                          <a:spcPts val="0"/>
                        </a:spcBef>
                        <a:spcAft>
                          <a:spcPts val="0"/>
                        </a:spcAft>
                      </a:pPr>
                      <a:r>
                        <a:rPr lang="en-US" sz="1100">
                          <a:effectLst/>
                        </a:rPr>
                        <a:t>Tdap Booster</a:t>
                      </a:r>
                      <a:endParaRPr lang="en-US" sz="1200">
                        <a:effectLst/>
                      </a:endParaRPr>
                    </a:p>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4 w/ 1 dose on or after 4th birthday  </a:t>
                      </a:r>
                      <a:endParaRPr lang="en-US" sz="1200" dirty="0">
                        <a:effectLst/>
                      </a:endParaRPr>
                    </a:p>
                    <a:p>
                      <a:pPr marL="0" marR="0">
                        <a:spcBef>
                          <a:spcPts val="0"/>
                        </a:spcBef>
                        <a:spcAft>
                          <a:spcPts val="0"/>
                        </a:spcAft>
                      </a:pPr>
                      <a:r>
                        <a:rPr lang="en-US" sz="1100" dirty="0">
                          <a:effectLst/>
                        </a:rPr>
                        <a:t>&gt; 7 years need only 3 doses if 1</a:t>
                      </a:r>
                      <a:r>
                        <a:rPr lang="en-US" sz="1100" baseline="30000" dirty="0">
                          <a:effectLst/>
                        </a:rPr>
                        <a:t>st</a:t>
                      </a:r>
                      <a:r>
                        <a:rPr lang="en-US" sz="1100" dirty="0">
                          <a:effectLst/>
                        </a:rPr>
                        <a:t> dose </a:t>
                      </a:r>
                      <a:r>
                        <a:rPr lang="en-US" sz="1100" u="sng" dirty="0">
                          <a:effectLst/>
                        </a:rPr>
                        <a:t>&gt; </a:t>
                      </a:r>
                      <a:r>
                        <a:rPr lang="en-US" sz="1100" dirty="0">
                          <a:effectLst/>
                        </a:rPr>
                        <a:t>12 months (1 can be Tdap)</a:t>
                      </a:r>
                      <a:endParaRPr lang="en-US" sz="1200" dirty="0">
                        <a:effectLst/>
                      </a:endParaRPr>
                    </a:p>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1 dose required prior to entry into 7</a:t>
                      </a:r>
                      <a:r>
                        <a:rPr lang="en-US" sz="1100" baseline="30000" dirty="0">
                          <a:effectLst/>
                        </a:rPr>
                        <a:t>th</a:t>
                      </a:r>
                      <a:r>
                        <a:rPr lang="en-US" sz="1100" dirty="0">
                          <a:effectLst/>
                        </a:rPr>
                        <a:t>, 8</a:t>
                      </a:r>
                      <a:r>
                        <a:rPr lang="en-US" sz="1100" baseline="30000" dirty="0">
                          <a:effectLst/>
                        </a:rPr>
                        <a:t>th</a:t>
                      </a:r>
                      <a:r>
                        <a:rPr lang="en-US" sz="1100" dirty="0">
                          <a:effectLst/>
                        </a:rPr>
                        <a:t> ,9</a:t>
                      </a:r>
                      <a:r>
                        <a:rPr lang="en-US" sz="1100" baseline="30000" dirty="0">
                          <a:effectLst/>
                        </a:rPr>
                        <a:t>th</a:t>
                      </a:r>
                      <a:r>
                        <a:rPr lang="en-US" sz="1100" dirty="0">
                          <a:effectLst/>
                        </a:rPr>
                        <a:t>  10</a:t>
                      </a:r>
                      <a:r>
                        <a:rPr lang="en-US" sz="1100" baseline="30000" dirty="0">
                          <a:effectLst/>
                        </a:rPr>
                        <a:t>th</a:t>
                      </a:r>
                      <a:r>
                        <a:rPr lang="en-US" sz="1100" dirty="0">
                          <a:effectLst/>
                        </a:rPr>
                        <a:t> 11</a:t>
                      </a:r>
                      <a:r>
                        <a:rPr lang="en-US" sz="1100" baseline="30000" dirty="0">
                          <a:effectLst/>
                        </a:rPr>
                        <a:t>th</a:t>
                      </a:r>
                      <a:r>
                        <a:rPr lang="en-US" sz="1100" dirty="0">
                          <a:effectLst/>
                        </a:rPr>
                        <a:t> or 12</a:t>
                      </a:r>
                      <a:r>
                        <a:rPr lang="en-US" sz="1100" baseline="30000" dirty="0">
                          <a:effectLst/>
                        </a:rPr>
                        <a:t>th</a:t>
                      </a:r>
                      <a:r>
                        <a:rPr lang="en-US" sz="1100" dirty="0">
                          <a:effectLst/>
                        </a:rPr>
                        <a:t> grade</a:t>
                      </a:r>
                      <a:endParaRPr lang="en-US" sz="1200" dirty="0">
                        <a:effectLst/>
                      </a:endParaRPr>
                    </a:p>
                    <a:p>
                      <a:pPr marL="0" marR="0">
                        <a:spcBef>
                          <a:spcPts val="0"/>
                        </a:spcBef>
                        <a:spcAft>
                          <a:spcPts val="0"/>
                        </a:spcAft>
                      </a:pPr>
                      <a:r>
                        <a:rPr lang="en-US" sz="1100" dirty="0">
                          <a:effectLst/>
                        </a:rPr>
                        <a:t>(Only 1 dose necessary)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43445374"/>
                  </a:ext>
                </a:extLst>
              </a:tr>
              <a:tr h="374692">
                <a:tc>
                  <a:txBody>
                    <a:bodyPr/>
                    <a:lstStyle/>
                    <a:p>
                      <a:pPr marL="0" marR="0">
                        <a:spcBef>
                          <a:spcPts val="0"/>
                        </a:spcBef>
                        <a:spcAft>
                          <a:spcPts val="0"/>
                        </a:spcAft>
                      </a:pPr>
                      <a:r>
                        <a:rPr lang="en-US" sz="1100">
                          <a:effectLst/>
                        </a:rPr>
                        <a:t>Polio (OPV or IPV)</a:t>
                      </a:r>
                      <a:endParaRPr lang="en-US" sz="1200">
                        <a:effectLst/>
                      </a:endParaRPr>
                    </a:p>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  w/ 1 dose on or after 4th birthday (only 3 doses if 3</a:t>
                      </a:r>
                      <a:r>
                        <a:rPr lang="en-US" sz="1100" baseline="30000">
                          <a:effectLst/>
                        </a:rPr>
                        <a:t>rd</a:t>
                      </a:r>
                      <a:r>
                        <a:rPr lang="en-US" sz="1100">
                          <a:effectLst/>
                        </a:rPr>
                        <a:t> on/after 4</a:t>
                      </a:r>
                      <a:r>
                        <a:rPr lang="en-US" sz="1100" baseline="30000">
                          <a:effectLst/>
                        </a:rPr>
                        <a:t>th</a:t>
                      </a:r>
                      <a:r>
                        <a:rPr lang="en-US" sz="1100">
                          <a:effectLst/>
                        </a:rPr>
                        <a:t> birthday and at least 6 months after previous dose)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02650716"/>
                  </a:ext>
                </a:extLst>
              </a:tr>
              <a:tr h="227965">
                <a:tc>
                  <a:txBody>
                    <a:bodyPr/>
                    <a:lstStyle/>
                    <a:p>
                      <a:pPr marL="0" marR="0">
                        <a:spcBef>
                          <a:spcPts val="0"/>
                        </a:spcBef>
                        <a:spcAft>
                          <a:spcPts val="0"/>
                        </a:spcAft>
                      </a:pPr>
                      <a:r>
                        <a:rPr lang="en-US" sz="1100">
                          <a:effectLst/>
                        </a:rPr>
                        <a:t>Hepatitis A (HAV)</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Effective July 1, 2021, 2 doses w/ first dose at age 12 months or older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6195989"/>
                  </a:ext>
                </a:extLst>
              </a:tr>
              <a:tr h="328626">
                <a:tc>
                  <a:txBody>
                    <a:bodyPr/>
                    <a:lstStyle/>
                    <a:p>
                      <a:pPr marL="0" marR="0">
                        <a:spcBef>
                          <a:spcPts val="0"/>
                        </a:spcBef>
                        <a:spcAft>
                          <a:spcPts val="0"/>
                        </a:spcAft>
                      </a:pPr>
                      <a:r>
                        <a:rPr lang="en-US" sz="1100" dirty="0">
                          <a:effectLst/>
                        </a:rPr>
                        <a:t>Hepatitis B</a:t>
                      </a:r>
                      <a:endParaRPr lang="en-US" sz="1200" dirty="0">
                        <a:effectLst/>
                      </a:endParaRPr>
                    </a:p>
                    <a:p>
                      <a:pPr marL="0" marR="0">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3 with at least 4 months spacing between 1</a:t>
                      </a:r>
                      <a:r>
                        <a:rPr lang="en-US" sz="1100" baseline="30000">
                          <a:effectLst/>
                        </a:rPr>
                        <a:t>st</a:t>
                      </a:r>
                      <a:r>
                        <a:rPr lang="en-US" sz="1100">
                          <a:effectLst/>
                        </a:rPr>
                        <a:t> and 3</a:t>
                      </a:r>
                      <a:r>
                        <a:rPr lang="en-US" sz="1100" baseline="30000">
                          <a:effectLst/>
                        </a:rPr>
                        <a:t>rd</a:t>
                      </a:r>
                      <a:r>
                        <a:rPr lang="en-US" sz="1100">
                          <a:effectLst/>
                        </a:rPr>
                        <a:t> doses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3899568"/>
                  </a:ext>
                </a:extLst>
              </a:tr>
              <a:tr h="838200">
                <a:tc>
                  <a:txBody>
                    <a:bodyPr/>
                    <a:lstStyle/>
                    <a:p>
                      <a:pPr marL="0" marR="0">
                        <a:spcBef>
                          <a:spcPts val="0"/>
                        </a:spcBef>
                        <a:spcAft>
                          <a:spcPts val="0"/>
                        </a:spcAft>
                      </a:pPr>
                      <a:r>
                        <a:rPr lang="en-US" sz="1200">
                          <a:effectLst/>
                        </a:rPr>
                        <a:t> </a:t>
                      </a:r>
                      <a:r>
                        <a:rPr lang="en-US" sz="1100">
                          <a:effectLst/>
                        </a:rPr>
                        <a:t>Human Papillomavirus (HPV) Vaccine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Effective July 1, 2021, a complete series of 2 doses w/ first dose before entering 7th grade. After reviewing educational materials approved by the Board of Health, the parent or guardian, at their sole discretion, may elect for the child not to receive the HPV vaccine. </a:t>
                      </a:r>
                      <a:endParaRPr lang="en-US" sz="1200">
                        <a:effectLst/>
                      </a:endParaRPr>
                    </a:p>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0785109"/>
                  </a:ext>
                </a:extLst>
              </a:tr>
              <a:tr h="502920">
                <a:tc>
                  <a:txBody>
                    <a:bodyPr/>
                    <a:lstStyle/>
                    <a:p>
                      <a:pPr marL="0" marR="0">
                        <a:spcBef>
                          <a:spcPts val="0"/>
                        </a:spcBef>
                        <a:spcAft>
                          <a:spcPts val="0"/>
                        </a:spcAft>
                      </a:pPr>
                      <a:r>
                        <a:rPr lang="en-US" sz="1100">
                          <a:effectLst/>
                        </a:rPr>
                        <a:t>Measles, Mumps, Rubella (MMR)**</a:t>
                      </a:r>
                      <a:endParaRPr lang="en-US" sz="1200">
                        <a:effectLst/>
                      </a:endParaRPr>
                    </a:p>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2 MMRs or 2 each Measles and Mumps and 1 Rubella</a:t>
                      </a:r>
                      <a:endParaRPr lang="en-US" sz="1200">
                        <a:effectLst/>
                      </a:endParaRPr>
                    </a:p>
                    <a:p>
                      <a:pPr marL="0" marR="0">
                        <a:spcBef>
                          <a:spcPts val="0"/>
                        </a:spcBef>
                        <a:spcAft>
                          <a:spcPts val="0"/>
                        </a:spcAft>
                      </a:pPr>
                      <a:r>
                        <a:rPr lang="en-US" sz="1100">
                          <a:effectLst/>
                        </a:rPr>
                        <a:t>First dose on or after first birthday</a:t>
                      </a:r>
                      <a:endParaRPr lang="en-US" sz="1200">
                        <a:effectLst/>
                      </a:endParaRPr>
                    </a:p>
                    <a:p>
                      <a:pPr marL="0" marR="0">
                        <a:spcBef>
                          <a:spcPts val="0"/>
                        </a:spcBef>
                        <a:spcAft>
                          <a:spcPts val="0"/>
                        </a:spcAft>
                      </a:pPr>
                      <a:r>
                        <a:rPr lang="en-US" sz="1100">
                          <a:effectLst/>
                        </a:rPr>
                        <a:t>Second MMR may be administered at pre-K physical.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645198"/>
                  </a:ext>
                </a:extLst>
              </a:tr>
              <a:tr h="335280">
                <a:tc>
                  <a:txBody>
                    <a:bodyPr/>
                    <a:lstStyle/>
                    <a:p>
                      <a:pPr marL="0" marR="0">
                        <a:spcBef>
                          <a:spcPts val="0"/>
                        </a:spcBef>
                        <a:spcAft>
                          <a:spcPts val="0"/>
                        </a:spcAft>
                      </a:pPr>
                      <a:r>
                        <a:rPr lang="en-US" sz="1100">
                          <a:effectLst/>
                        </a:rPr>
                        <a:t>Varicella (chicken pox)**</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2, none required if history of disease</a:t>
                      </a:r>
                      <a:endParaRPr lang="en-US" sz="1200">
                        <a:effectLst/>
                      </a:endParaRPr>
                    </a:p>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9178550"/>
                  </a:ext>
                </a:extLst>
              </a:tr>
              <a:tr h="335280">
                <a:tc>
                  <a:txBody>
                    <a:bodyPr/>
                    <a:lstStyle/>
                    <a:p>
                      <a:pPr marL="0" marR="0">
                        <a:spcBef>
                          <a:spcPts val="0"/>
                        </a:spcBef>
                        <a:spcAft>
                          <a:spcPts val="0"/>
                        </a:spcAft>
                      </a:pPr>
                      <a:r>
                        <a:rPr lang="en-US" sz="1100">
                          <a:effectLst/>
                        </a:rPr>
                        <a:t>Meningitis MenACWY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Effective July 1, 2021, 2 doses. The first dose prior to entering 7th grade and the final dose prior to entering 12th grade</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64962386"/>
                  </a:ext>
                </a:extLst>
              </a:tr>
            </a:tbl>
          </a:graphicData>
        </a:graphic>
      </p:graphicFrame>
      <p:sp>
        <p:nvSpPr>
          <p:cNvPr id="5" name="Rectangle 1">
            <a:extLst>
              <a:ext uri="{FF2B5EF4-FFF2-40B4-BE49-F238E27FC236}">
                <a16:creationId xmlns:a16="http://schemas.microsoft.com/office/drawing/2014/main" id="{9AFEF8CD-2B70-4228-BA2E-5CA839C50D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4826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General ACPS Information</a:t>
            </a:r>
          </a:p>
        </p:txBody>
      </p:sp>
      <p:sp>
        <p:nvSpPr>
          <p:cNvPr id="14" name="Content Placeholder 13"/>
          <p:cNvSpPr>
            <a:spLocks noGrp="1"/>
          </p:cNvSpPr>
          <p:nvPr>
            <p:ph idx="1"/>
          </p:nvPr>
        </p:nvSpPr>
        <p:spPr/>
        <p:txBody>
          <a:bodyPr/>
          <a:lstStyle/>
          <a:p>
            <a:r>
              <a:rPr lang="en-US" dirty="0"/>
              <a:t>HR Required Training:  Will be sent after employee’s first day</a:t>
            </a:r>
          </a:p>
          <a:p>
            <a:r>
              <a:rPr lang="en-US" dirty="0">
                <a:hlinkClick r:id="rId2"/>
              </a:rPr>
              <a:t>HR Intranet</a:t>
            </a:r>
            <a:endParaRPr lang="en-US" dirty="0"/>
          </a:p>
          <a:p>
            <a:r>
              <a:rPr lang="en-US" dirty="0">
                <a:hlinkClick r:id="rId3"/>
              </a:rPr>
              <a:t>Kronos Time System</a:t>
            </a:r>
            <a:endParaRPr lang="en-US" dirty="0"/>
          </a:p>
          <a:p>
            <a:r>
              <a:rPr lang="en-US" b="1" u="sng" dirty="0">
                <a:hlinkClick r:id="rId4"/>
              </a:rPr>
              <a:t>General Information for ACPS Staff</a:t>
            </a:r>
            <a:r>
              <a:rPr lang="en-US" b="1" dirty="0"/>
              <a:t> </a:t>
            </a:r>
            <a:endParaRPr lang="en-US" dirty="0"/>
          </a:p>
          <a:p>
            <a:endParaRPr lang="en-US"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8A32-4739-4ADC-9421-9D35F9057C4B}"/>
              </a:ext>
            </a:extLst>
          </p:cNvPr>
          <p:cNvSpPr>
            <a:spLocks noGrp="1"/>
          </p:cNvSpPr>
          <p:nvPr>
            <p:ph type="title"/>
          </p:nvPr>
        </p:nvSpPr>
        <p:spPr>
          <a:xfrm>
            <a:off x="1423283" y="78910"/>
            <a:ext cx="9234447" cy="1233424"/>
          </a:xfrm>
        </p:spPr>
        <p:txBody>
          <a:bodyPr/>
          <a:lstStyle/>
          <a:p>
            <a:r>
              <a:rPr lang="en-US" b="1" dirty="0"/>
              <a:t>Immunizations of Special Note </a:t>
            </a:r>
            <a:r>
              <a:rPr lang="en-US" sz="2400" b="1" dirty="0"/>
              <a:t>(long-term sub only)</a:t>
            </a:r>
            <a:endParaRPr lang="en-US" b="1" dirty="0"/>
          </a:p>
        </p:txBody>
      </p:sp>
      <p:sp>
        <p:nvSpPr>
          <p:cNvPr id="3" name="Content Placeholder 2">
            <a:extLst>
              <a:ext uri="{FF2B5EF4-FFF2-40B4-BE49-F238E27FC236}">
                <a16:creationId xmlns:a16="http://schemas.microsoft.com/office/drawing/2014/main" id="{28494BF9-7F7E-41BF-A12D-4D150ABF8E41}"/>
              </a:ext>
            </a:extLst>
          </p:cNvPr>
          <p:cNvSpPr>
            <a:spLocks noGrp="1"/>
          </p:cNvSpPr>
          <p:nvPr>
            <p:ph idx="1"/>
          </p:nvPr>
        </p:nvSpPr>
        <p:spPr/>
        <p:txBody>
          <a:bodyPr/>
          <a:lstStyle/>
          <a:p>
            <a:pPr marL="45720" indent="0">
              <a:buNone/>
            </a:pPr>
            <a:r>
              <a:rPr lang="en-US" dirty="0"/>
              <a:t>There are certain immunizations required for grade level entry: </a:t>
            </a:r>
          </a:p>
          <a:p>
            <a:pPr>
              <a:buFontTx/>
              <a:buChar char="-"/>
            </a:pPr>
            <a:r>
              <a:rPr lang="en-US" b="1" dirty="0"/>
              <a:t>Kindergarten</a:t>
            </a:r>
            <a:r>
              <a:rPr lang="en-US" dirty="0"/>
              <a:t>:  All required series of immunizations </a:t>
            </a:r>
          </a:p>
          <a:p>
            <a:pPr>
              <a:buFontTx/>
              <a:buChar char="-"/>
            </a:pPr>
            <a:r>
              <a:rPr lang="en-US" b="1" dirty="0"/>
              <a:t>Seventh Grade</a:t>
            </a:r>
            <a:r>
              <a:rPr lang="en-US" dirty="0"/>
              <a:t>:  One dose of Tdap, one dose of meningitis (</a:t>
            </a:r>
            <a:r>
              <a:rPr lang="en-US" dirty="0" err="1"/>
              <a:t>MenACWY</a:t>
            </a:r>
            <a:r>
              <a:rPr lang="en-US" dirty="0"/>
              <a:t>) , two dose of HPV (although parents can opt out at their sole discretion – no documentation necessary)</a:t>
            </a:r>
          </a:p>
          <a:p>
            <a:pPr>
              <a:buFontTx/>
              <a:buChar char="-"/>
            </a:pPr>
            <a:r>
              <a:rPr lang="en-US" b="1" dirty="0"/>
              <a:t>Twelfth Grade</a:t>
            </a:r>
            <a:r>
              <a:rPr lang="en-US" dirty="0"/>
              <a:t>: One dose on meningitis (</a:t>
            </a:r>
            <a:r>
              <a:rPr lang="en-US" dirty="0" err="1"/>
              <a:t>MenACWY</a:t>
            </a:r>
            <a:r>
              <a:rPr lang="en-US" dirty="0"/>
              <a:t>)  on or after the 16</a:t>
            </a:r>
            <a:r>
              <a:rPr lang="en-US" baseline="30000" dirty="0"/>
              <a:t>th</a:t>
            </a:r>
            <a:r>
              <a:rPr lang="en-US" dirty="0"/>
              <a:t> birthday</a:t>
            </a:r>
          </a:p>
          <a:p>
            <a:pPr marL="45720" indent="0">
              <a:buNone/>
            </a:pPr>
            <a:r>
              <a:rPr lang="en-US" dirty="0"/>
              <a:t>Entering students at all grade levels need to have all the age-level requirements</a:t>
            </a:r>
          </a:p>
        </p:txBody>
      </p:sp>
    </p:spTree>
    <p:extLst>
      <p:ext uri="{BB962C8B-B14F-4D97-AF65-F5344CB8AC3E}">
        <p14:creationId xmlns:p14="http://schemas.microsoft.com/office/powerpoint/2010/main" val="28638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B372-3399-4F6B-A223-27FE2EBF1BBC}"/>
              </a:ext>
            </a:extLst>
          </p:cNvPr>
          <p:cNvSpPr>
            <a:spLocks noGrp="1"/>
          </p:cNvSpPr>
          <p:nvPr>
            <p:ph type="title"/>
          </p:nvPr>
        </p:nvSpPr>
        <p:spPr>
          <a:xfrm>
            <a:off x="1524000" y="78910"/>
            <a:ext cx="9401092" cy="1233424"/>
          </a:xfrm>
        </p:spPr>
        <p:txBody>
          <a:bodyPr>
            <a:normAutofit/>
          </a:bodyPr>
          <a:lstStyle/>
          <a:p>
            <a:r>
              <a:rPr lang="en-US" sz="2800" b="1" dirty="0"/>
              <a:t>Substitute School Nurse Tasks and Responsibilities</a:t>
            </a:r>
          </a:p>
        </p:txBody>
      </p:sp>
      <p:sp>
        <p:nvSpPr>
          <p:cNvPr id="3" name="Content Placeholder 2">
            <a:extLst>
              <a:ext uri="{FF2B5EF4-FFF2-40B4-BE49-F238E27FC236}">
                <a16:creationId xmlns:a16="http://schemas.microsoft.com/office/drawing/2014/main" id="{7A2D2A94-A629-4CB1-8883-B296C81AE79F}"/>
              </a:ext>
            </a:extLst>
          </p:cNvPr>
          <p:cNvSpPr>
            <a:spLocks noGrp="1"/>
          </p:cNvSpPr>
          <p:nvPr>
            <p:ph idx="1"/>
          </p:nvPr>
        </p:nvSpPr>
        <p:spPr/>
        <p:txBody>
          <a:bodyPr>
            <a:normAutofit/>
          </a:bodyPr>
          <a:lstStyle/>
          <a:p>
            <a:pPr lvl="0"/>
            <a:r>
              <a:rPr lang="en-US" dirty="0"/>
              <a:t>Provides first aid for students and staff experiencing injury or illness</a:t>
            </a:r>
          </a:p>
          <a:p>
            <a:pPr lvl="0"/>
            <a:r>
              <a:rPr lang="en-US" dirty="0"/>
              <a:t>Excludes from school individuals with communicable conditions per established guidelines (see </a:t>
            </a:r>
            <a:r>
              <a:rPr lang="en-US" dirty="0">
                <a:hlinkClick r:id="rId2"/>
              </a:rPr>
              <a:t>VDH</a:t>
            </a:r>
            <a:r>
              <a:rPr lang="en-US" dirty="0"/>
              <a:t>, AAP)</a:t>
            </a:r>
          </a:p>
          <a:p>
            <a:pPr lvl="0"/>
            <a:r>
              <a:rPr lang="en-US" dirty="0"/>
              <a:t>Uses only approved treatments (see Clinical Guidelines for School Nurses)</a:t>
            </a:r>
          </a:p>
          <a:p>
            <a:pPr lvl="0"/>
            <a:r>
              <a:rPr lang="en-US" dirty="0"/>
              <a:t>Documents services appropriately</a:t>
            </a:r>
          </a:p>
          <a:p>
            <a:r>
              <a:rPr lang="en-US" dirty="0"/>
              <a:t>Performs prescribed medical procedures including administration of medication, tube feedings, catherization, etc.</a:t>
            </a:r>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284612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4516-89D2-4760-A8B1-82C48FE85FA0}"/>
              </a:ext>
            </a:extLst>
          </p:cNvPr>
          <p:cNvSpPr>
            <a:spLocks noGrp="1"/>
          </p:cNvSpPr>
          <p:nvPr>
            <p:ph type="title"/>
          </p:nvPr>
        </p:nvSpPr>
        <p:spPr/>
        <p:txBody>
          <a:bodyPr>
            <a:normAutofit fontScale="90000"/>
          </a:bodyPr>
          <a:lstStyle/>
          <a:p>
            <a:r>
              <a:rPr lang="en-US" b="1" dirty="0"/>
              <a:t>American Academy Of Pediatrics </a:t>
            </a:r>
            <a:br>
              <a:rPr lang="en-US" b="1" dirty="0"/>
            </a:br>
            <a:r>
              <a:rPr lang="en-US" b="1" dirty="0"/>
              <a:t>Managing Infectious Diseases in Child Care and Schools </a:t>
            </a:r>
            <a:r>
              <a:rPr lang="en-US" dirty="0"/>
              <a:t>In School Clinics</a:t>
            </a:r>
            <a:endParaRPr lang="en-US" b="1" dirty="0"/>
          </a:p>
        </p:txBody>
      </p:sp>
      <p:pic>
        <p:nvPicPr>
          <p:cNvPr id="5" name="Content Placeholder 4">
            <a:extLst>
              <a:ext uri="{FF2B5EF4-FFF2-40B4-BE49-F238E27FC236}">
                <a16:creationId xmlns:a16="http://schemas.microsoft.com/office/drawing/2014/main" id="{A2B1D8BB-2F90-47DB-A6A5-026D52EB7D5A}"/>
              </a:ext>
            </a:extLst>
          </p:cNvPr>
          <p:cNvPicPr>
            <a:picLocks noGrp="1" noChangeAspect="1"/>
          </p:cNvPicPr>
          <p:nvPr>
            <p:ph idx="1"/>
          </p:nvPr>
        </p:nvPicPr>
        <p:blipFill>
          <a:blip r:embed="rId2"/>
          <a:stretch>
            <a:fillRect/>
          </a:stretch>
        </p:blipFill>
        <p:spPr>
          <a:xfrm>
            <a:off x="4030462" y="1485900"/>
            <a:ext cx="4128117" cy="4152900"/>
          </a:xfrm>
        </p:spPr>
      </p:pic>
    </p:spTree>
    <p:extLst>
      <p:ext uri="{BB962C8B-B14F-4D97-AF65-F5344CB8AC3E}">
        <p14:creationId xmlns:p14="http://schemas.microsoft.com/office/powerpoint/2010/main" val="62183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8416-A550-4EFE-B905-5B6C7A94E975}"/>
              </a:ext>
            </a:extLst>
          </p:cNvPr>
          <p:cNvSpPr>
            <a:spLocks noGrp="1"/>
          </p:cNvSpPr>
          <p:nvPr>
            <p:ph type="title"/>
          </p:nvPr>
        </p:nvSpPr>
        <p:spPr>
          <a:xfrm>
            <a:off x="1500326" y="78910"/>
            <a:ext cx="9259410" cy="1233424"/>
          </a:xfrm>
        </p:spPr>
        <p:txBody>
          <a:bodyPr/>
          <a:lstStyle/>
          <a:p>
            <a:r>
              <a:rPr lang="en-US" b="1" dirty="0"/>
              <a:t>Look for VHD VDOE Flip Chart in School Clinic</a:t>
            </a:r>
          </a:p>
        </p:txBody>
      </p:sp>
      <p:pic>
        <p:nvPicPr>
          <p:cNvPr id="5" name="Content Placeholder 4">
            <a:extLst>
              <a:ext uri="{FF2B5EF4-FFF2-40B4-BE49-F238E27FC236}">
                <a16:creationId xmlns:a16="http://schemas.microsoft.com/office/drawing/2014/main" id="{9DFA9C43-7525-402C-816B-E0CEE432C5D5}"/>
              </a:ext>
            </a:extLst>
          </p:cNvPr>
          <p:cNvPicPr>
            <a:picLocks noGrp="1" noChangeAspect="1"/>
          </p:cNvPicPr>
          <p:nvPr>
            <p:ph idx="1"/>
          </p:nvPr>
        </p:nvPicPr>
        <p:blipFill>
          <a:blip r:embed="rId2"/>
          <a:stretch>
            <a:fillRect/>
          </a:stretch>
        </p:blipFill>
        <p:spPr>
          <a:xfrm>
            <a:off x="2404533" y="1485900"/>
            <a:ext cx="7382934" cy="4152900"/>
          </a:xfrm>
        </p:spPr>
      </p:pic>
    </p:spTree>
    <p:extLst>
      <p:ext uri="{BB962C8B-B14F-4D97-AF65-F5344CB8AC3E}">
        <p14:creationId xmlns:p14="http://schemas.microsoft.com/office/powerpoint/2010/main" val="20488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E94B-34AC-49F3-B1EB-3A6FA316F725}"/>
              </a:ext>
            </a:extLst>
          </p:cNvPr>
          <p:cNvSpPr>
            <a:spLocks noGrp="1"/>
          </p:cNvSpPr>
          <p:nvPr>
            <p:ph type="title"/>
          </p:nvPr>
        </p:nvSpPr>
        <p:spPr/>
        <p:txBody>
          <a:bodyPr/>
          <a:lstStyle/>
          <a:p>
            <a:r>
              <a:rPr lang="en-US" dirty="0"/>
              <a:t>English Language Learners </a:t>
            </a:r>
          </a:p>
        </p:txBody>
      </p:sp>
      <p:sp>
        <p:nvSpPr>
          <p:cNvPr id="3" name="Content Placeholder 2">
            <a:extLst>
              <a:ext uri="{FF2B5EF4-FFF2-40B4-BE49-F238E27FC236}">
                <a16:creationId xmlns:a16="http://schemas.microsoft.com/office/drawing/2014/main" id="{AAC2CF73-EB4F-4F97-BB15-5AB26F03396F}"/>
              </a:ext>
            </a:extLst>
          </p:cNvPr>
          <p:cNvSpPr>
            <a:spLocks noGrp="1"/>
          </p:cNvSpPr>
          <p:nvPr>
            <p:ph idx="1"/>
          </p:nvPr>
        </p:nvSpPr>
        <p:spPr/>
        <p:txBody>
          <a:bodyPr/>
          <a:lstStyle/>
          <a:p>
            <a:pPr marL="45720" indent="0">
              <a:buNone/>
            </a:pPr>
            <a:r>
              <a:rPr lang="en-US" dirty="0"/>
              <a:t>Substitute nurses can access interpretation services at the link below:</a:t>
            </a:r>
            <a:endParaRPr lang="en-US" u="sng" dirty="0">
              <a:hlinkClick r:id="rId2"/>
            </a:endParaRPr>
          </a:p>
          <a:p>
            <a:r>
              <a:rPr lang="en-US" u="sng" dirty="0">
                <a:hlinkClick r:id="rId2"/>
              </a:rPr>
              <a:t>Interpretation and Translation</a:t>
            </a:r>
            <a:endParaRPr lang="en-US" u="sng" dirty="0"/>
          </a:p>
          <a:p>
            <a:r>
              <a:rPr lang="en-US" u="sng" dirty="0">
                <a:hlinkClick r:id="rId3"/>
              </a:rPr>
              <a:t>Step-by-step instructions for using </a:t>
            </a:r>
            <a:r>
              <a:rPr lang="en-US" u="sng" dirty="0" err="1">
                <a:hlinkClick r:id="rId3"/>
              </a:rPr>
              <a:t>Interpretalk</a:t>
            </a:r>
            <a:r>
              <a:rPr lang="en-US" u="sng" dirty="0">
                <a:hlinkClick r:id="rId3"/>
              </a:rPr>
              <a:t> translation by phone</a:t>
            </a:r>
            <a:r>
              <a:rPr lang="en-US" dirty="0"/>
              <a:t> </a:t>
            </a:r>
          </a:p>
          <a:p>
            <a:pPr marL="45720" indent="0">
              <a:buNone/>
            </a:pPr>
            <a:endParaRPr lang="en-US" dirty="0"/>
          </a:p>
        </p:txBody>
      </p:sp>
    </p:spTree>
    <p:extLst>
      <p:ext uri="{BB962C8B-B14F-4D97-AF65-F5344CB8AC3E}">
        <p14:creationId xmlns:p14="http://schemas.microsoft.com/office/powerpoint/2010/main" val="19586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F122-641D-4AA9-88A4-6389D59486B1}"/>
              </a:ext>
            </a:extLst>
          </p:cNvPr>
          <p:cNvSpPr>
            <a:spLocks noGrp="1"/>
          </p:cNvSpPr>
          <p:nvPr>
            <p:ph type="title"/>
          </p:nvPr>
        </p:nvSpPr>
        <p:spPr/>
        <p:txBody>
          <a:bodyPr/>
          <a:lstStyle/>
          <a:p>
            <a:r>
              <a:rPr lang="en-US" dirty="0"/>
              <a:t>Care Plan Templates </a:t>
            </a:r>
          </a:p>
        </p:txBody>
      </p:sp>
      <p:sp>
        <p:nvSpPr>
          <p:cNvPr id="3" name="Content Placeholder 2">
            <a:extLst>
              <a:ext uri="{FF2B5EF4-FFF2-40B4-BE49-F238E27FC236}">
                <a16:creationId xmlns:a16="http://schemas.microsoft.com/office/drawing/2014/main" id="{AB158A22-21EB-40A0-911E-D03CA43EE8C1}"/>
              </a:ext>
            </a:extLst>
          </p:cNvPr>
          <p:cNvSpPr>
            <a:spLocks noGrp="1"/>
          </p:cNvSpPr>
          <p:nvPr>
            <p:ph idx="1"/>
          </p:nvPr>
        </p:nvSpPr>
        <p:spPr/>
        <p:txBody>
          <a:bodyPr/>
          <a:lstStyle/>
          <a:p>
            <a:pPr lvl="0"/>
            <a:r>
              <a:rPr lang="en-US" u="sng" dirty="0">
                <a:hlinkClick r:id="rId2"/>
              </a:rPr>
              <a:t>Seizure</a:t>
            </a:r>
            <a:endParaRPr lang="en-US" dirty="0"/>
          </a:p>
          <a:p>
            <a:pPr lvl="0"/>
            <a:r>
              <a:rPr lang="en-US" u="sng" dirty="0">
                <a:hlinkClick r:id="rId3"/>
              </a:rPr>
              <a:t>Asthma</a:t>
            </a:r>
            <a:endParaRPr lang="en-US" dirty="0"/>
          </a:p>
          <a:p>
            <a:pPr lvl="0"/>
            <a:r>
              <a:rPr lang="en-US" u="sng" dirty="0">
                <a:hlinkClick r:id="rId4"/>
              </a:rPr>
              <a:t>Food allergy</a:t>
            </a:r>
            <a:endParaRPr lang="en-US" dirty="0"/>
          </a:p>
          <a:p>
            <a:pPr lvl="0"/>
            <a:r>
              <a:rPr lang="en-US" u="sng" dirty="0">
                <a:hlinkClick r:id="rId5"/>
              </a:rPr>
              <a:t>Diabetes</a:t>
            </a:r>
            <a:endParaRPr lang="en-US" dirty="0"/>
          </a:p>
          <a:p>
            <a:pPr marL="45720" indent="0">
              <a:buNone/>
            </a:pPr>
            <a:endParaRPr lang="en-US" dirty="0"/>
          </a:p>
          <a:p>
            <a:endParaRPr lang="en-US" dirty="0"/>
          </a:p>
        </p:txBody>
      </p:sp>
    </p:spTree>
    <p:extLst>
      <p:ext uri="{BB962C8B-B14F-4D97-AF65-F5344CB8AC3E}">
        <p14:creationId xmlns:p14="http://schemas.microsoft.com/office/powerpoint/2010/main" val="35430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A498-71DD-47E1-ACAC-FB646B072323}"/>
              </a:ext>
            </a:extLst>
          </p:cNvPr>
          <p:cNvSpPr>
            <a:spLocks noGrp="1"/>
          </p:cNvSpPr>
          <p:nvPr>
            <p:ph type="title"/>
          </p:nvPr>
        </p:nvSpPr>
        <p:spPr/>
        <p:txBody>
          <a:bodyPr/>
          <a:lstStyle/>
          <a:p>
            <a:r>
              <a:rPr lang="en-US" dirty="0"/>
              <a:t>Medication Administration </a:t>
            </a:r>
            <a:r>
              <a:rPr lang="en-US" dirty="0">
                <a:hlinkClick r:id="rId2"/>
              </a:rPr>
              <a:t>JHCD</a:t>
            </a:r>
            <a:endParaRPr lang="en-US" dirty="0"/>
          </a:p>
        </p:txBody>
      </p:sp>
      <p:sp>
        <p:nvSpPr>
          <p:cNvPr id="3" name="Content Placeholder 2">
            <a:extLst>
              <a:ext uri="{FF2B5EF4-FFF2-40B4-BE49-F238E27FC236}">
                <a16:creationId xmlns:a16="http://schemas.microsoft.com/office/drawing/2014/main" id="{C9DAD83D-8324-40C2-A746-363417542CC3}"/>
              </a:ext>
            </a:extLst>
          </p:cNvPr>
          <p:cNvSpPr>
            <a:spLocks noGrp="1"/>
          </p:cNvSpPr>
          <p:nvPr>
            <p:ph idx="1"/>
          </p:nvPr>
        </p:nvSpPr>
        <p:spPr/>
        <p:txBody>
          <a:bodyPr>
            <a:normAutofit lnSpcReduction="10000"/>
          </a:bodyPr>
          <a:lstStyle/>
          <a:p>
            <a:r>
              <a:rPr lang="en-US" dirty="0"/>
              <a:t>Form required for all medication (except in emergency)</a:t>
            </a:r>
          </a:p>
          <a:p>
            <a:r>
              <a:rPr lang="en-US" dirty="0"/>
              <a:t>Parents provide all medication in original container</a:t>
            </a:r>
          </a:p>
          <a:p>
            <a:r>
              <a:rPr lang="en-US" dirty="0"/>
              <a:t>Physician signature required for all prescription medication</a:t>
            </a:r>
          </a:p>
          <a:p>
            <a:r>
              <a:rPr lang="en-US" dirty="0"/>
              <a:t>All medication administered must be documented </a:t>
            </a:r>
          </a:p>
          <a:p>
            <a:r>
              <a:rPr lang="en-US" dirty="0"/>
              <a:t>School personnel cannot recommend psychotropic medication (</a:t>
            </a:r>
            <a:r>
              <a:rPr lang="en-US" dirty="0">
                <a:hlinkClick r:id="rId3"/>
              </a:rPr>
              <a:t>JHCDD</a:t>
            </a:r>
            <a:r>
              <a:rPr lang="en-US" dirty="0"/>
              <a:t>)</a:t>
            </a:r>
          </a:p>
          <a:p>
            <a:r>
              <a:rPr lang="en-US" dirty="0"/>
              <a:t>Controlled substances (including Ritalin and Adderall) need to be counted and signed in and out when given back to parents or destroyed</a:t>
            </a:r>
          </a:p>
          <a:p>
            <a:r>
              <a:rPr lang="en-US" dirty="0"/>
              <a:t>Students may not self-carry medication except inhalers, epi-pens and diabetes supplies (if contract to do so signed by doctor and parent)</a:t>
            </a:r>
          </a:p>
          <a:p>
            <a:endParaRPr lang="en-US" dirty="0"/>
          </a:p>
        </p:txBody>
      </p:sp>
    </p:spTree>
    <p:extLst>
      <p:ext uri="{BB962C8B-B14F-4D97-AF65-F5344CB8AC3E}">
        <p14:creationId xmlns:p14="http://schemas.microsoft.com/office/powerpoint/2010/main" val="22328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C3A7-394F-4934-B7FD-0AA490022D31}"/>
              </a:ext>
            </a:extLst>
          </p:cNvPr>
          <p:cNvSpPr>
            <a:spLocks noGrp="1"/>
          </p:cNvSpPr>
          <p:nvPr>
            <p:ph type="title"/>
          </p:nvPr>
        </p:nvSpPr>
        <p:spPr/>
        <p:txBody>
          <a:bodyPr/>
          <a:lstStyle/>
          <a:p>
            <a:r>
              <a:rPr lang="en-US" b="1" dirty="0"/>
              <a:t>Standing Orders for Emergency Medication</a:t>
            </a:r>
          </a:p>
        </p:txBody>
      </p:sp>
      <p:sp>
        <p:nvSpPr>
          <p:cNvPr id="3" name="Content Placeholder 2">
            <a:extLst>
              <a:ext uri="{FF2B5EF4-FFF2-40B4-BE49-F238E27FC236}">
                <a16:creationId xmlns:a16="http://schemas.microsoft.com/office/drawing/2014/main" id="{0AA1A0DF-2E3D-4333-BE58-B42CA968C549}"/>
              </a:ext>
            </a:extLst>
          </p:cNvPr>
          <p:cNvSpPr>
            <a:spLocks noGrp="1"/>
          </p:cNvSpPr>
          <p:nvPr>
            <p:ph idx="1"/>
          </p:nvPr>
        </p:nvSpPr>
        <p:spPr/>
        <p:txBody>
          <a:bodyPr>
            <a:normAutofit/>
          </a:bodyPr>
          <a:lstStyle/>
          <a:p>
            <a:pPr marL="45720" indent="0">
              <a:buNone/>
            </a:pPr>
            <a:r>
              <a:rPr lang="en-US" dirty="0"/>
              <a:t>School clinics have undesignated medication for emergency use per legislation requiring such floor-stock.  </a:t>
            </a:r>
            <a:endParaRPr lang="en-US" b="1" dirty="0"/>
          </a:p>
          <a:p>
            <a:pPr marL="45720" indent="0">
              <a:buNone/>
            </a:pPr>
            <a:r>
              <a:rPr lang="en-US" b="1" dirty="0"/>
              <a:t>Epinephrine:  </a:t>
            </a:r>
            <a:r>
              <a:rPr lang="en-US" dirty="0"/>
              <a:t>for any student believed to be having an anaphylactic reaction</a:t>
            </a:r>
          </a:p>
          <a:p>
            <a:pPr marL="45720" indent="0">
              <a:buNone/>
            </a:pPr>
            <a:r>
              <a:rPr lang="en-US" dirty="0"/>
              <a:t>    &lt; 66 </a:t>
            </a:r>
            <a:r>
              <a:rPr lang="en-US" dirty="0" err="1"/>
              <a:t>lbs</a:t>
            </a:r>
            <a:r>
              <a:rPr lang="en-US" dirty="0"/>
              <a:t>: junior strength 0.15 mg</a:t>
            </a:r>
          </a:p>
          <a:p>
            <a:pPr marL="45720" indent="0">
              <a:buNone/>
            </a:pPr>
            <a:r>
              <a:rPr lang="en-US" dirty="0"/>
              <a:t>    </a:t>
            </a:r>
            <a:r>
              <a:rPr lang="en-US" u="sng" dirty="0"/>
              <a:t>&gt; </a:t>
            </a:r>
            <a:r>
              <a:rPr lang="en-US" dirty="0"/>
              <a:t>66 </a:t>
            </a:r>
            <a:r>
              <a:rPr lang="en-US" dirty="0" err="1"/>
              <a:t>lbs</a:t>
            </a:r>
            <a:r>
              <a:rPr lang="en-US" dirty="0"/>
              <a:t>: full strength 0.3mg</a:t>
            </a:r>
            <a:endParaRPr lang="en-US" u="sng" dirty="0"/>
          </a:p>
          <a:p>
            <a:pPr marL="45720" indent="0">
              <a:buNone/>
            </a:pPr>
            <a:endParaRPr lang="en-US" dirty="0"/>
          </a:p>
          <a:p>
            <a:pPr marL="45720" indent="0">
              <a:buNone/>
            </a:pPr>
            <a:r>
              <a:rPr lang="en-US" b="1" dirty="0"/>
              <a:t>Albuterol Inhalers</a:t>
            </a:r>
            <a:r>
              <a:rPr lang="en-US" dirty="0"/>
              <a:t>:  with deposable spacer for any student believed to be having an asthma attack 	</a:t>
            </a:r>
          </a:p>
          <a:p>
            <a:pPr marL="45720" indent="0">
              <a:buNone/>
            </a:pPr>
            <a:endParaRPr lang="en-US" dirty="0"/>
          </a:p>
        </p:txBody>
      </p:sp>
    </p:spTree>
    <p:extLst>
      <p:ext uri="{BB962C8B-B14F-4D97-AF65-F5344CB8AC3E}">
        <p14:creationId xmlns:p14="http://schemas.microsoft.com/office/powerpoint/2010/main" val="188243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A50F-7031-4778-AF0F-5AAE03120139}"/>
              </a:ext>
            </a:extLst>
          </p:cNvPr>
          <p:cNvSpPr>
            <a:spLocks noGrp="1"/>
          </p:cNvSpPr>
          <p:nvPr>
            <p:ph type="title"/>
          </p:nvPr>
        </p:nvSpPr>
        <p:spPr/>
        <p:txBody>
          <a:bodyPr/>
          <a:lstStyle/>
          <a:p>
            <a:r>
              <a:rPr lang="en-US" b="1" dirty="0"/>
              <a:t>Medication for Field Trips</a:t>
            </a:r>
          </a:p>
        </p:txBody>
      </p:sp>
      <p:sp>
        <p:nvSpPr>
          <p:cNvPr id="3" name="Content Placeholder 2">
            <a:extLst>
              <a:ext uri="{FF2B5EF4-FFF2-40B4-BE49-F238E27FC236}">
                <a16:creationId xmlns:a16="http://schemas.microsoft.com/office/drawing/2014/main" id="{8F31EA62-C945-4AF9-8861-0D5EA4BD61A9}"/>
              </a:ext>
            </a:extLst>
          </p:cNvPr>
          <p:cNvSpPr>
            <a:spLocks noGrp="1"/>
          </p:cNvSpPr>
          <p:nvPr>
            <p:ph idx="1"/>
          </p:nvPr>
        </p:nvSpPr>
        <p:spPr/>
        <p:txBody>
          <a:bodyPr/>
          <a:lstStyle/>
          <a:p>
            <a:r>
              <a:rPr lang="en-US" dirty="0"/>
              <a:t>The school nurse must prepare medication for field trips</a:t>
            </a:r>
          </a:p>
          <a:p>
            <a:r>
              <a:rPr lang="en-US" dirty="0"/>
              <a:t>Give teacher daily medication and emergency PRN medication with instructions and first aid kit</a:t>
            </a:r>
          </a:p>
        </p:txBody>
      </p:sp>
    </p:spTree>
    <p:extLst>
      <p:ext uri="{BB962C8B-B14F-4D97-AF65-F5344CB8AC3E}">
        <p14:creationId xmlns:p14="http://schemas.microsoft.com/office/powerpoint/2010/main" val="14722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116-3F40-42EE-BCC2-01684EB5111A}"/>
              </a:ext>
            </a:extLst>
          </p:cNvPr>
          <p:cNvSpPr>
            <a:spLocks noGrp="1"/>
          </p:cNvSpPr>
          <p:nvPr>
            <p:ph type="title"/>
          </p:nvPr>
        </p:nvSpPr>
        <p:spPr>
          <a:xfrm>
            <a:off x="1524000" y="0"/>
            <a:ext cx="9133730" cy="1233424"/>
          </a:xfrm>
        </p:spPr>
        <p:txBody>
          <a:bodyPr/>
          <a:lstStyle/>
          <a:p>
            <a:r>
              <a:rPr lang="en-US" b="1" dirty="0"/>
              <a:t>Field Trip Medication </a:t>
            </a:r>
          </a:p>
        </p:txBody>
      </p:sp>
      <p:graphicFrame>
        <p:nvGraphicFramePr>
          <p:cNvPr id="8" name="Content Placeholder 7">
            <a:extLst>
              <a:ext uri="{FF2B5EF4-FFF2-40B4-BE49-F238E27FC236}">
                <a16:creationId xmlns:a16="http://schemas.microsoft.com/office/drawing/2014/main" id="{A7A05167-0522-42B4-AF3E-44A3C359E63C}"/>
              </a:ext>
            </a:extLst>
          </p:cNvPr>
          <p:cNvGraphicFramePr>
            <a:graphicFrameLocks noGrp="1"/>
          </p:cNvGraphicFramePr>
          <p:nvPr>
            <p:ph idx="1"/>
            <p:extLst>
              <p:ext uri="{D42A27DB-BD31-4B8C-83A1-F6EECF244321}">
                <p14:modId xmlns:p14="http://schemas.microsoft.com/office/powerpoint/2010/main" val="3158107248"/>
              </p:ext>
            </p:extLst>
          </p:nvPr>
        </p:nvGraphicFramePr>
        <p:xfrm>
          <a:off x="1304180" y="1517705"/>
          <a:ext cx="9573370" cy="3189700"/>
        </p:xfrm>
        <a:graphic>
          <a:graphicData uri="http://schemas.openxmlformats.org/drawingml/2006/table">
            <a:tbl>
              <a:tblPr firstRow="1" bandRow="1">
                <a:tableStyleId>{16D9F66E-5EB9-4882-86FB-DCBF35E3C3E4}</a:tableStyleId>
              </a:tblPr>
              <a:tblGrid>
                <a:gridCol w="1878198">
                  <a:extLst>
                    <a:ext uri="{9D8B030D-6E8A-4147-A177-3AD203B41FA5}">
                      <a16:colId xmlns:a16="http://schemas.microsoft.com/office/drawing/2014/main" val="4199665679"/>
                    </a:ext>
                  </a:extLst>
                </a:gridCol>
                <a:gridCol w="1962282">
                  <a:extLst>
                    <a:ext uri="{9D8B030D-6E8A-4147-A177-3AD203B41FA5}">
                      <a16:colId xmlns:a16="http://schemas.microsoft.com/office/drawing/2014/main" val="1221464243"/>
                    </a:ext>
                  </a:extLst>
                </a:gridCol>
                <a:gridCol w="1423284">
                  <a:extLst>
                    <a:ext uri="{9D8B030D-6E8A-4147-A177-3AD203B41FA5}">
                      <a16:colId xmlns:a16="http://schemas.microsoft.com/office/drawing/2014/main" val="76283970"/>
                    </a:ext>
                  </a:extLst>
                </a:gridCol>
                <a:gridCol w="2003728">
                  <a:extLst>
                    <a:ext uri="{9D8B030D-6E8A-4147-A177-3AD203B41FA5}">
                      <a16:colId xmlns:a16="http://schemas.microsoft.com/office/drawing/2014/main" val="1699953281"/>
                    </a:ext>
                  </a:extLst>
                </a:gridCol>
                <a:gridCol w="2305878">
                  <a:extLst>
                    <a:ext uri="{9D8B030D-6E8A-4147-A177-3AD203B41FA5}">
                      <a16:colId xmlns:a16="http://schemas.microsoft.com/office/drawing/2014/main" val="2368067514"/>
                    </a:ext>
                  </a:extLst>
                </a:gridCol>
              </a:tblGrid>
              <a:tr h="370840">
                <a:tc>
                  <a:txBody>
                    <a:bodyPr/>
                    <a:lstStyle/>
                    <a:p>
                      <a:r>
                        <a:rPr lang="en-US" dirty="0"/>
                        <a:t>Name</a:t>
                      </a:r>
                    </a:p>
                  </a:txBody>
                  <a:tcPr/>
                </a:tc>
                <a:tc>
                  <a:txBody>
                    <a:bodyPr/>
                    <a:lstStyle/>
                    <a:p>
                      <a:r>
                        <a:rPr lang="en-US" dirty="0"/>
                        <a:t>Medication</a:t>
                      </a:r>
                    </a:p>
                  </a:txBody>
                  <a:tcPr/>
                </a:tc>
                <a:tc>
                  <a:txBody>
                    <a:bodyPr/>
                    <a:lstStyle/>
                    <a:p>
                      <a:r>
                        <a:rPr lang="en-US" dirty="0"/>
                        <a:t>Dose</a:t>
                      </a:r>
                    </a:p>
                  </a:txBody>
                  <a:tcPr/>
                </a:tc>
                <a:tc>
                  <a:txBody>
                    <a:bodyPr/>
                    <a:lstStyle/>
                    <a:p>
                      <a:r>
                        <a:rPr lang="en-US" dirty="0"/>
                        <a:t>When to Give</a:t>
                      </a:r>
                    </a:p>
                  </a:txBody>
                  <a:tcPr/>
                </a:tc>
                <a:tc>
                  <a:txBody>
                    <a:bodyPr/>
                    <a:lstStyle/>
                    <a:p>
                      <a:r>
                        <a:rPr lang="en-US" dirty="0"/>
                        <a:t>Special Instructions</a:t>
                      </a:r>
                    </a:p>
                  </a:txBody>
                  <a:tcPr/>
                </a:tc>
                <a:extLst>
                  <a:ext uri="{0D108BD9-81ED-4DB2-BD59-A6C34878D82A}">
                    <a16:rowId xmlns:a16="http://schemas.microsoft.com/office/drawing/2014/main" val="485874815"/>
                  </a:ext>
                </a:extLst>
              </a:tr>
              <a:tr h="370840">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XX</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Benadryl</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25 mg/ 2 tabs</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Mild allergic reaction</a:t>
                      </a:r>
                    </a:p>
                  </a:txBody>
                  <a:tcPr marL="68580" marR="68580" marT="0" marB="0"/>
                </a:tc>
                <a:tc>
                  <a:txBody>
                    <a:bodyPr/>
                    <a:lstStyle/>
                    <a:p>
                      <a:endParaRPr lang="en-US" dirty="0"/>
                    </a:p>
                  </a:txBody>
                  <a:tcPr/>
                </a:tc>
                <a:extLst>
                  <a:ext uri="{0D108BD9-81ED-4DB2-BD59-A6C34878D82A}">
                    <a16:rowId xmlns:a16="http://schemas.microsoft.com/office/drawing/2014/main" val="719456137"/>
                  </a:ext>
                </a:extLst>
              </a:tr>
              <a:tr h="370840">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XX</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Epi-Pen*</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 injection</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Severe allergic reaction</a:t>
                      </a:r>
                    </a:p>
                  </a:txBody>
                  <a:tcPr marL="68580" marR="68580" marT="0" marB="0"/>
                </a:tc>
                <a:tc>
                  <a:txBody>
                    <a:bodyPr/>
                    <a:lstStyle/>
                    <a:p>
                      <a:endParaRPr lang="en-US"/>
                    </a:p>
                  </a:txBody>
                  <a:tcPr/>
                </a:tc>
                <a:extLst>
                  <a:ext uri="{0D108BD9-81ED-4DB2-BD59-A6C34878D82A}">
                    <a16:rowId xmlns:a16="http://schemas.microsoft.com/office/drawing/2014/main" val="3206839947"/>
                  </a:ext>
                </a:extLst>
              </a:tr>
              <a:tr h="370840">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YYY</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Albuterol inhaler </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puffs </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needed </a:t>
                      </a:r>
                    </a:p>
                  </a:txBody>
                  <a:tcPr marL="68580" marR="68580" marT="0" marB="0"/>
                </a:tc>
                <a:tc>
                  <a:txBody>
                    <a:bodyPr/>
                    <a:lstStyle/>
                    <a:p>
                      <a:endParaRPr lang="en-US"/>
                    </a:p>
                  </a:txBody>
                  <a:tcPr/>
                </a:tc>
                <a:extLst>
                  <a:ext uri="{0D108BD9-81ED-4DB2-BD59-A6C34878D82A}">
                    <a16:rowId xmlns:a16="http://schemas.microsoft.com/office/drawing/2014/main" val="185139125"/>
                  </a:ext>
                </a:extLst>
              </a:tr>
              <a:tr h="378239">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ZZ</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Albuterol Inhaler</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puffs </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needed </a:t>
                      </a:r>
                    </a:p>
                  </a:txBody>
                  <a:tcPr marL="68580" marR="68580" marT="0" marB="0"/>
                </a:tc>
                <a:tc>
                  <a:txBody>
                    <a:bodyPr/>
                    <a:lstStyle/>
                    <a:p>
                      <a:endParaRPr lang="en-US"/>
                    </a:p>
                  </a:txBody>
                  <a:tcPr/>
                </a:tc>
                <a:extLst>
                  <a:ext uri="{0D108BD9-81ED-4DB2-BD59-A6C34878D82A}">
                    <a16:rowId xmlns:a16="http://schemas.microsoft.com/office/drawing/2014/main" val="1196724097"/>
                  </a:ext>
                </a:extLst>
              </a:tr>
              <a:tr h="370840">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YY</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Benadryl</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tabs</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Mild allergic reaction: few hives rash, nausea</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Peanut and walnut allergy</a:t>
                      </a:r>
                    </a:p>
                  </a:txBody>
                  <a:tcPr marL="68580" marR="68580" marT="0" marB="0"/>
                </a:tc>
                <a:extLst>
                  <a:ext uri="{0D108BD9-81ED-4DB2-BD59-A6C34878D82A}">
                    <a16:rowId xmlns:a16="http://schemas.microsoft.com/office/drawing/2014/main" val="3950125280"/>
                  </a:ext>
                </a:extLst>
              </a:tr>
              <a:tr h="412358">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YY</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Epi-Pen Jr.**</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 injection</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Severe allergic reaction </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See below* call 9-1-1 and parents</a:t>
                      </a:r>
                    </a:p>
                  </a:txBody>
                  <a:tcPr marL="68580" marR="68580" marT="0" marB="0"/>
                </a:tc>
                <a:extLst>
                  <a:ext uri="{0D108BD9-81ED-4DB2-BD59-A6C34878D82A}">
                    <a16:rowId xmlns:a16="http://schemas.microsoft.com/office/drawing/2014/main" val="1809718618"/>
                  </a:ext>
                </a:extLst>
              </a:tr>
              <a:tr h="375473">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ZZ</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Ritalin </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 mg/1.5 tabs</a:t>
                      </a:r>
                    </a:p>
                  </a:txBody>
                  <a:tcPr marL="68580" marR="68580" marT="0" marB="0"/>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Right before lunch </a:t>
                      </a:r>
                    </a:p>
                  </a:txBody>
                  <a:tcPr marL="68580" marR="68580" marT="0" marB="0"/>
                </a:tc>
                <a:tc>
                  <a:txBody>
                    <a:bodyPr/>
                    <a:lstStyle/>
                    <a:p>
                      <a:r>
                        <a:rPr lang="en-US" sz="1400" dirty="0"/>
                        <a:t>Give with water</a:t>
                      </a:r>
                    </a:p>
                  </a:txBody>
                  <a:tcPr/>
                </a:tc>
                <a:extLst>
                  <a:ext uri="{0D108BD9-81ED-4DB2-BD59-A6C34878D82A}">
                    <a16:rowId xmlns:a16="http://schemas.microsoft.com/office/drawing/2014/main" val="1054903955"/>
                  </a:ext>
                </a:extLst>
              </a:tr>
            </a:tbl>
          </a:graphicData>
        </a:graphic>
      </p:graphicFrame>
    </p:spTree>
    <p:extLst>
      <p:ext uri="{BB962C8B-B14F-4D97-AF65-F5344CB8AC3E}">
        <p14:creationId xmlns:p14="http://schemas.microsoft.com/office/powerpoint/2010/main" val="149170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5B3F-EDB4-4D95-A53C-E4FD7955E6F6}"/>
              </a:ext>
            </a:extLst>
          </p:cNvPr>
          <p:cNvSpPr>
            <a:spLocks noGrp="1"/>
          </p:cNvSpPr>
          <p:nvPr>
            <p:ph type="title"/>
          </p:nvPr>
        </p:nvSpPr>
        <p:spPr/>
        <p:txBody>
          <a:bodyPr/>
          <a:lstStyle/>
          <a:p>
            <a:r>
              <a:rPr lang="en-US" dirty="0"/>
              <a:t>General Information for School Nurses Overview</a:t>
            </a:r>
          </a:p>
        </p:txBody>
      </p:sp>
      <p:sp>
        <p:nvSpPr>
          <p:cNvPr id="3" name="Content Placeholder 2">
            <a:extLst>
              <a:ext uri="{FF2B5EF4-FFF2-40B4-BE49-F238E27FC236}">
                <a16:creationId xmlns:a16="http://schemas.microsoft.com/office/drawing/2014/main" id="{04F954D3-C90A-4169-8E4F-F0E82BC54132}"/>
              </a:ext>
            </a:extLst>
          </p:cNvPr>
          <p:cNvSpPr>
            <a:spLocks noGrp="1"/>
          </p:cNvSpPr>
          <p:nvPr>
            <p:ph idx="1"/>
          </p:nvPr>
        </p:nvSpPr>
        <p:spPr/>
        <p:txBody>
          <a:bodyPr/>
          <a:lstStyle/>
          <a:p>
            <a:r>
              <a:rPr lang="en-US" dirty="0"/>
              <a:t>School nursing is a unique field of nursing, expectations and standards of care are somewhat different than that of other nurse practice settings</a:t>
            </a:r>
          </a:p>
          <a:p>
            <a:r>
              <a:rPr lang="en-US" dirty="0"/>
              <a:t>One key difference is the school nurse practices autonomously </a:t>
            </a:r>
          </a:p>
          <a:p>
            <a:r>
              <a:rPr lang="en-US" dirty="0"/>
              <a:t>School nurses function as public health nurses, sometimes as a primary care provider for some students, and advocates for the health and safety of the entire school community </a:t>
            </a:r>
          </a:p>
          <a:p>
            <a:r>
              <a:rPr lang="en-US" dirty="0"/>
              <a:t>See </a:t>
            </a:r>
            <a:r>
              <a:rPr lang="en-US" i="1" dirty="0"/>
              <a:t>Position Description</a:t>
            </a:r>
          </a:p>
        </p:txBody>
      </p:sp>
    </p:spTree>
    <p:extLst>
      <p:ext uri="{BB962C8B-B14F-4D97-AF65-F5344CB8AC3E}">
        <p14:creationId xmlns:p14="http://schemas.microsoft.com/office/powerpoint/2010/main" val="263018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2FA2-6FD6-4E8C-A8FB-1B3410282EDA}"/>
              </a:ext>
            </a:extLst>
          </p:cNvPr>
          <p:cNvSpPr>
            <a:spLocks noGrp="1"/>
          </p:cNvSpPr>
          <p:nvPr>
            <p:ph type="title"/>
          </p:nvPr>
        </p:nvSpPr>
        <p:spPr>
          <a:xfrm>
            <a:off x="1675075" y="-14225"/>
            <a:ext cx="9133730" cy="1233424"/>
          </a:xfrm>
        </p:spPr>
        <p:txBody>
          <a:bodyPr/>
          <a:lstStyle/>
          <a:p>
            <a:r>
              <a:rPr lang="en-US" b="1" dirty="0"/>
              <a:t>Accident Reports</a:t>
            </a:r>
          </a:p>
        </p:txBody>
      </p:sp>
      <p:sp>
        <p:nvSpPr>
          <p:cNvPr id="3" name="Content Placeholder 2">
            <a:extLst>
              <a:ext uri="{FF2B5EF4-FFF2-40B4-BE49-F238E27FC236}">
                <a16:creationId xmlns:a16="http://schemas.microsoft.com/office/drawing/2014/main" id="{1E53201F-5CB8-49D0-953B-879E2CE3554F}"/>
              </a:ext>
            </a:extLst>
          </p:cNvPr>
          <p:cNvSpPr>
            <a:spLocks noGrp="1"/>
          </p:cNvSpPr>
          <p:nvPr>
            <p:ph idx="1"/>
          </p:nvPr>
        </p:nvSpPr>
        <p:spPr/>
        <p:txBody>
          <a:bodyPr/>
          <a:lstStyle/>
          <a:p>
            <a:r>
              <a:rPr lang="en-US" dirty="0"/>
              <a:t>An accident report should be completed and sent to Kimberly Rhodes in the Department of Building Services when a student sustains an injury that the nurse believes needs medical attention or some other follow-up or the injury or could have occurred as the result of an unsafe condition.  </a:t>
            </a:r>
          </a:p>
          <a:p>
            <a:r>
              <a:rPr lang="en-US" dirty="0">
                <a:hlinkClick r:id="rId2"/>
              </a:rPr>
              <a:t>https://resources.finalsite.net/images/v1628634103/k12albemarleorg/wp03md28cgopwpzijums/Accidentreport.pdf</a:t>
            </a:r>
            <a:r>
              <a:rPr lang="en-US" dirty="0"/>
              <a:t> </a:t>
            </a:r>
          </a:p>
          <a:p>
            <a:r>
              <a:rPr lang="en-US" dirty="0"/>
              <a:t>Employees injured in an accident at school are required to submit a report through Worker’s Compensation.  HR is in the process of updating that procedure.  There it usually someone at the school other than the school nurse who is assigned to assisting employees with that process.  </a:t>
            </a:r>
          </a:p>
          <a:p>
            <a:pPr marL="45720" indent="0">
              <a:buNone/>
            </a:pPr>
            <a:endParaRPr lang="en-US" dirty="0"/>
          </a:p>
        </p:txBody>
      </p:sp>
    </p:spTree>
    <p:extLst>
      <p:ext uri="{BB962C8B-B14F-4D97-AF65-F5344CB8AC3E}">
        <p14:creationId xmlns:p14="http://schemas.microsoft.com/office/powerpoint/2010/main" val="147603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9568-C480-4B7C-96E5-2F51052A70A5}"/>
              </a:ext>
            </a:extLst>
          </p:cNvPr>
          <p:cNvSpPr>
            <a:spLocks noGrp="1"/>
          </p:cNvSpPr>
          <p:nvPr>
            <p:ph type="title"/>
          </p:nvPr>
        </p:nvSpPr>
        <p:spPr>
          <a:xfrm>
            <a:off x="1524000" y="78910"/>
            <a:ext cx="9133730" cy="1140289"/>
          </a:xfrm>
        </p:spPr>
        <p:txBody>
          <a:bodyPr/>
          <a:lstStyle/>
          <a:p>
            <a:r>
              <a:rPr lang="en-US" b="1" dirty="0"/>
              <a:t>Power School for Substitute Nurses </a:t>
            </a:r>
            <a:br>
              <a:rPr lang="en-US" dirty="0"/>
            </a:br>
            <a:endParaRPr lang="en-US" dirty="0"/>
          </a:p>
        </p:txBody>
      </p:sp>
      <p:sp>
        <p:nvSpPr>
          <p:cNvPr id="3" name="Content Placeholder 2">
            <a:extLst>
              <a:ext uri="{FF2B5EF4-FFF2-40B4-BE49-F238E27FC236}">
                <a16:creationId xmlns:a16="http://schemas.microsoft.com/office/drawing/2014/main" id="{3B31DE36-5E98-4BC6-9D31-CD8736A8C6BA}"/>
              </a:ext>
            </a:extLst>
          </p:cNvPr>
          <p:cNvSpPr>
            <a:spLocks noGrp="1"/>
          </p:cNvSpPr>
          <p:nvPr>
            <p:ph idx="1"/>
          </p:nvPr>
        </p:nvSpPr>
        <p:spPr>
          <a:xfrm>
            <a:off x="1528572" y="1119884"/>
            <a:ext cx="9134856" cy="4518918"/>
          </a:xfrm>
        </p:spPr>
        <p:txBody>
          <a:bodyPr/>
          <a:lstStyle/>
          <a:p>
            <a:pPr marL="45720" indent="0">
              <a:buNone/>
            </a:pPr>
            <a:r>
              <a:rPr lang="en-US" dirty="0"/>
              <a:t>One-Day Power School Credentials: </a:t>
            </a:r>
          </a:p>
          <a:p>
            <a:pPr lvl="0"/>
            <a:r>
              <a:rPr lang="en-US" dirty="0"/>
              <a:t>Eileen learns of the sub assignment and reports to SIS</a:t>
            </a:r>
          </a:p>
          <a:p>
            <a:pPr lvl="0"/>
            <a:r>
              <a:rPr lang="en-US" dirty="0"/>
              <a:t>Substitute signs in to the school for the day </a:t>
            </a:r>
          </a:p>
          <a:p>
            <a:pPr lvl="0"/>
            <a:r>
              <a:rPr lang="en-US" dirty="0"/>
              <a:t>Sub contacts SIS contact for the school</a:t>
            </a:r>
          </a:p>
          <a:p>
            <a:pPr lvl="0"/>
            <a:r>
              <a:rPr lang="en-US" dirty="0"/>
              <a:t>SIS contact tells sub how to get into Power School including assigning her log-in credentials for the day</a:t>
            </a:r>
          </a:p>
          <a:p>
            <a:endParaRPr lang="en-US" dirty="0"/>
          </a:p>
        </p:txBody>
      </p:sp>
    </p:spTree>
    <p:extLst>
      <p:ext uri="{BB962C8B-B14F-4D97-AF65-F5344CB8AC3E}">
        <p14:creationId xmlns:p14="http://schemas.microsoft.com/office/powerpoint/2010/main" val="354989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8011-339C-4463-A0A0-8C42DD550A2E}"/>
              </a:ext>
            </a:extLst>
          </p:cNvPr>
          <p:cNvSpPr>
            <a:spLocks noGrp="1"/>
          </p:cNvSpPr>
          <p:nvPr>
            <p:ph type="title"/>
          </p:nvPr>
        </p:nvSpPr>
        <p:spPr>
          <a:xfrm>
            <a:off x="1524000" y="154112"/>
            <a:ext cx="9133730" cy="1158222"/>
          </a:xfrm>
        </p:spPr>
        <p:txBody>
          <a:bodyPr/>
          <a:lstStyle/>
          <a:p>
            <a:r>
              <a:rPr lang="en-US" b="1" dirty="0"/>
              <a:t>Substitute Use of Power School</a:t>
            </a:r>
            <a:br>
              <a:rPr lang="en-US" b="1" dirty="0"/>
            </a:br>
            <a:r>
              <a:rPr lang="en-US" b="1" dirty="0"/>
              <a:t>Short-Term Subs Will Have Read-Only Access</a:t>
            </a:r>
          </a:p>
        </p:txBody>
      </p:sp>
      <p:sp>
        <p:nvSpPr>
          <p:cNvPr id="3" name="Content Placeholder 2">
            <a:extLst>
              <a:ext uri="{FF2B5EF4-FFF2-40B4-BE49-F238E27FC236}">
                <a16:creationId xmlns:a16="http://schemas.microsoft.com/office/drawing/2014/main" id="{5BE74F16-3D41-4A27-8111-85DE0583F3EA}"/>
              </a:ext>
            </a:extLst>
          </p:cNvPr>
          <p:cNvSpPr>
            <a:spLocks noGrp="1"/>
          </p:cNvSpPr>
          <p:nvPr>
            <p:ph idx="1"/>
          </p:nvPr>
        </p:nvSpPr>
        <p:spPr>
          <a:xfrm>
            <a:off x="873303" y="1485900"/>
            <a:ext cx="9790125" cy="4411466"/>
          </a:xfrm>
        </p:spPr>
        <p:txBody>
          <a:bodyPr>
            <a:normAutofit lnSpcReduction="10000"/>
          </a:bodyPr>
          <a:lstStyle/>
          <a:p>
            <a:pPr marL="45720" indent="0">
              <a:buNone/>
            </a:pPr>
            <a:r>
              <a:rPr lang="en-US" dirty="0"/>
              <a:t>Go to SIS Start Page </a:t>
            </a:r>
          </a:p>
          <a:p>
            <a:pPr marL="502920" indent="-457200">
              <a:buAutoNum type="arabicParenR"/>
            </a:pPr>
            <a:r>
              <a:rPr lang="en-US" sz="1800" dirty="0"/>
              <a:t>Enter student’s last name</a:t>
            </a:r>
          </a:p>
          <a:p>
            <a:pPr marL="502920" indent="-457200">
              <a:buAutoNum type="arabicParenR"/>
            </a:pPr>
            <a:r>
              <a:rPr lang="en-US" sz="1800" dirty="0"/>
              <a:t>Select student (by first name if list appears</a:t>
            </a:r>
          </a:p>
          <a:p>
            <a:pPr marL="502920" indent="-457200">
              <a:buAutoNum type="arabicParenR"/>
            </a:pPr>
            <a:r>
              <a:rPr lang="en-US" sz="1800" dirty="0"/>
              <a:t>Pull up student’s screen</a:t>
            </a:r>
          </a:p>
          <a:p>
            <a:pPr marL="502920" indent="-457200">
              <a:buAutoNum type="arabicParenR"/>
            </a:pPr>
            <a:r>
              <a:rPr lang="en-US" sz="1800" dirty="0"/>
              <a:t>Click on medical alert symbol if one appears for acute conditions</a:t>
            </a:r>
          </a:p>
          <a:p>
            <a:pPr marL="502920" indent="-457200">
              <a:buAutoNum type="arabicParenR"/>
            </a:pPr>
            <a:r>
              <a:rPr lang="en-US" sz="1800" dirty="0"/>
              <a:t>Go to </a:t>
            </a:r>
            <a:r>
              <a:rPr lang="en-US" sz="1800" i="1" dirty="0"/>
              <a:t>Emergency/Medical </a:t>
            </a:r>
            <a:r>
              <a:rPr lang="en-US" sz="1800" dirty="0"/>
              <a:t>for additional medical considerations </a:t>
            </a:r>
          </a:p>
          <a:p>
            <a:pPr marL="502920" indent="-457200">
              <a:buAutoNum type="arabicParenR"/>
            </a:pPr>
            <a:r>
              <a:rPr lang="en-US" sz="1800" dirty="0"/>
              <a:t>Go to </a:t>
            </a:r>
            <a:r>
              <a:rPr lang="en-US" sz="1800" i="1" dirty="0"/>
              <a:t>Health</a:t>
            </a:r>
            <a:r>
              <a:rPr lang="en-US" sz="1800" dirty="0"/>
              <a:t> – first screen is immunizations, click </a:t>
            </a:r>
            <a:r>
              <a:rPr lang="en-US" sz="1800" i="1" dirty="0"/>
              <a:t>Office Visits </a:t>
            </a:r>
            <a:r>
              <a:rPr lang="en-US" sz="1800" dirty="0"/>
              <a:t>to see visit history, click </a:t>
            </a:r>
            <a:r>
              <a:rPr lang="en-US" sz="1800" i="1" dirty="0"/>
              <a:t>Edit</a:t>
            </a:r>
            <a:r>
              <a:rPr lang="en-US" sz="1800" dirty="0"/>
              <a:t> to see visit details, but do not edit or delete</a:t>
            </a:r>
          </a:p>
          <a:p>
            <a:pPr marL="502920" indent="-457200">
              <a:buAutoNum type="arabicParenR"/>
            </a:pPr>
            <a:r>
              <a:rPr lang="en-US" sz="1800" dirty="0"/>
              <a:t>Go to </a:t>
            </a:r>
            <a:r>
              <a:rPr lang="en-US" sz="1800" i="1" dirty="0"/>
              <a:t>Contacts</a:t>
            </a:r>
            <a:r>
              <a:rPr lang="en-US" sz="1800" dirty="0"/>
              <a:t> to get parent/guardian contact information.  Note any pertinent custody information before calling parent.  </a:t>
            </a:r>
          </a:p>
          <a:p>
            <a:pPr marL="502920" indent="-457200">
              <a:buAutoNum type="arabicParenR"/>
            </a:pPr>
            <a:endParaRPr lang="en-US" sz="1800" i="1" dirty="0"/>
          </a:p>
          <a:p>
            <a:pPr marL="45720" indent="0">
              <a:buNone/>
            </a:pPr>
            <a:endParaRPr lang="en-US" sz="1800" dirty="0"/>
          </a:p>
          <a:p>
            <a:pPr marL="45720" indent="0">
              <a:buNone/>
            </a:pPr>
            <a:endParaRPr lang="en-US" dirty="0"/>
          </a:p>
          <a:p>
            <a:pPr marL="502920" indent="-457200">
              <a:buAutoNum type="arabicParenR"/>
            </a:pPr>
            <a:endParaRPr lang="en-US" dirty="0"/>
          </a:p>
          <a:p>
            <a:pPr marL="45720" indent="0">
              <a:buNone/>
            </a:pPr>
            <a:endParaRPr lang="en-US" dirty="0"/>
          </a:p>
        </p:txBody>
      </p:sp>
    </p:spTree>
    <p:extLst>
      <p:ext uri="{BB962C8B-B14F-4D97-AF65-F5344CB8AC3E}">
        <p14:creationId xmlns:p14="http://schemas.microsoft.com/office/powerpoint/2010/main" val="34358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6A50-9E19-4C76-9BE9-C83541C09A56}"/>
              </a:ext>
            </a:extLst>
          </p:cNvPr>
          <p:cNvSpPr>
            <a:spLocks noGrp="1"/>
          </p:cNvSpPr>
          <p:nvPr>
            <p:ph type="title"/>
          </p:nvPr>
        </p:nvSpPr>
        <p:spPr/>
        <p:txBody>
          <a:bodyPr/>
          <a:lstStyle/>
          <a:p>
            <a:r>
              <a:rPr lang="en-US" b="1" dirty="0"/>
              <a:t>Calling Parents </a:t>
            </a:r>
          </a:p>
        </p:txBody>
      </p:sp>
      <p:sp>
        <p:nvSpPr>
          <p:cNvPr id="3" name="Content Placeholder 2">
            <a:extLst>
              <a:ext uri="{FF2B5EF4-FFF2-40B4-BE49-F238E27FC236}">
                <a16:creationId xmlns:a16="http://schemas.microsoft.com/office/drawing/2014/main" id="{ED5F4D08-276F-4AF0-AED9-76C94D5A5420}"/>
              </a:ext>
            </a:extLst>
          </p:cNvPr>
          <p:cNvSpPr>
            <a:spLocks noGrp="1"/>
          </p:cNvSpPr>
          <p:nvPr>
            <p:ph idx="1"/>
          </p:nvPr>
        </p:nvSpPr>
        <p:spPr/>
        <p:txBody>
          <a:bodyPr>
            <a:normAutofit/>
          </a:bodyPr>
          <a:lstStyle/>
          <a:p>
            <a:pPr marL="45720" indent="0">
              <a:buNone/>
            </a:pPr>
            <a:r>
              <a:rPr lang="en-US" sz="2800" dirty="0"/>
              <a:t>Whether or not to call parents is a judgment call </a:t>
            </a:r>
          </a:p>
          <a:p>
            <a:pPr marL="45720" indent="0">
              <a:buNone/>
            </a:pPr>
            <a:r>
              <a:rPr lang="en-US" sz="2800" dirty="0"/>
              <a:t>You may be able to tell from the clinic visit history if a student complains a lot and you might be more inclined to call a parent if a student is not a frequent complainer</a:t>
            </a:r>
          </a:p>
          <a:p>
            <a:pPr marL="45720" indent="0">
              <a:buNone/>
            </a:pPr>
            <a:r>
              <a:rPr lang="en-US" sz="2800" dirty="0"/>
              <a:t>If in doubt, err on the side of calling, even if just to let them know about an injury</a:t>
            </a:r>
          </a:p>
        </p:txBody>
      </p:sp>
    </p:spTree>
    <p:extLst>
      <p:ext uri="{BB962C8B-B14F-4D97-AF65-F5344CB8AC3E}">
        <p14:creationId xmlns:p14="http://schemas.microsoft.com/office/powerpoint/2010/main" val="17459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468B-6145-4082-BE42-B8DEA1ADB53C}"/>
              </a:ext>
            </a:extLst>
          </p:cNvPr>
          <p:cNvSpPr>
            <a:spLocks noGrp="1"/>
          </p:cNvSpPr>
          <p:nvPr>
            <p:ph type="title"/>
          </p:nvPr>
        </p:nvSpPr>
        <p:spPr/>
        <p:txBody>
          <a:bodyPr/>
          <a:lstStyle/>
          <a:p>
            <a:r>
              <a:rPr lang="en-US" b="1" dirty="0"/>
              <a:t>If EMS is Activated. . . </a:t>
            </a:r>
          </a:p>
        </p:txBody>
      </p:sp>
      <p:sp>
        <p:nvSpPr>
          <p:cNvPr id="3" name="Content Placeholder 2">
            <a:extLst>
              <a:ext uri="{FF2B5EF4-FFF2-40B4-BE49-F238E27FC236}">
                <a16:creationId xmlns:a16="http://schemas.microsoft.com/office/drawing/2014/main" id="{C89D3927-F529-4D1B-8FC5-BC5EE3B1B5E2}"/>
              </a:ext>
            </a:extLst>
          </p:cNvPr>
          <p:cNvSpPr>
            <a:spLocks noGrp="1"/>
          </p:cNvSpPr>
          <p:nvPr>
            <p:ph idx="1"/>
          </p:nvPr>
        </p:nvSpPr>
        <p:spPr/>
        <p:txBody>
          <a:bodyPr>
            <a:normAutofit/>
          </a:bodyPr>
          <a:lstStyle/>
          <a:p>
            <a:r>
              <a:rPr lang="en-US" sz="3200" dirty="0"/>
              <a:t>If you need to call 9-1-1, click on </a:t>
            </a:r>
            <a:r>
              <a:rPr lang="en-US" sz="3200" i="1" dirty="0"/>
              <a:t>Custom Screens </a:t>
            </a:r>
            <a:r>
              <a:rPr lang="en-US" sz="3200" dirty="0"/>
              <a:t>from left menu</a:t>
            </a:r>
          </a:p>
          <a:p>
            <a:r>
              <a:rPr lang="en-US" sz="3200" dirty="0"/>
              <a:t>Scroll down to</a:t>
            </a:r>
            <a:r>
              <a:rPr lang="en-US" sz="3200" i="1" dirty="0"/>
              <a:t> ACPS Stu </a:t>
            </a:r>
            <a:r>
              <a:rPr lang="en-US" sz="3200" i="1" dirty="0" err="1"/>
              <a:t>Em</a:t>
            </a:r>
            <a:r>
              <a:rPr lang="en-US" sz="3200" i="1" dirty="0"/>
              <a:t> Med Summary</a:t>
            </a:r>
          </a:p>
          <a:p>
            <a:r>
              <a:rPr lang="en-US" sz="3200" dirty="0"/>
              <a:t>Hit the </a:t>
            </a:r>
            <a:r>
              <a:rPr lang="en-US" sz="3200" i="1" dirty="0"/>
              <a:t>Print</a:t>
            </a:r>
            <a:r>
              <a:rPr lang="en-US" sz="3200" dirty="0"/>
              <a:t> icon and ask offer staff to obtain sheet to give to EMS personnel</a:t>
            </a:r>
          </a:p>
          <a:p>
            <a:pPr marL="45720" indent="0">
              <a:buNone/>
            </a:pPr>
            <a:endParaRPr lang="en-US" sz="3200" i="1" dirty="0"/>
          </a:p>
        </p:txBody>
      </p:sp>
    </p:spTree>
    <p:extLst>
      <p:ext uri="{BB962C8B-B14F-4D97-AF65-F5344CB8AC3E}">
        <p14:creationId xmlns:p14="http://schemas.microsoft.com/office/powerpoint/2010/main" val="41568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2C32-F04D-4F9C-B5EA-0D7515646E09}"/>
              </a:ext>
            </a:extLst>
          </p:cNvPr>
          <p:cNvSpPr>
            <a:spLocks noGrp="1"/>
          </p:cNvSpPr>
          <p:nvPr>
            <p:ph type="title"/>
          </p:nvPr>
        </p:nvSpPr>
        <p:spPr/>
        <p:txBody>
          <a:bodyPr/>
          <a:lstStyle/>
          <a:p>
            <a:r>
              <a:rPr lang="en-US" b="1" dirty="0"/>
              <a:t>Paper Documentation</a:t>
            </a:r>
          </a:p>
        </p:txBody>
      </p:sp>
      <p:sp>
        <p:nvSpPr>
          <p:cNvPr id="3" name="Content Placeholder 2">
            <a:extLst>
              <a:ext uri="{FF2B5EF4-FFF2-40B4-BE49-F238E27FC236}">
                <a16:creationId xmlns:a16="http://schemas.microsoft.com/office/drawing/2014/main" id="{5BBB4130-E64C-4624-A3B2-3024A110BEA0}"/>
              </a:ext>
            </a:extLst>
          </p:cNvPr>
          <p:cNvSpPr>
            <a:spLocks noGrp="1"/>
          </p:cNvSpPr>
          <p:nvPr>
            <p:ph idx="1"/>
          </p:nvPr>
        </p:nvSpPr>
        <p:spPr/>
        <p:txBody>
          <a:bodyPr>
            <a:noAutofit/>
          </a:bodyPr>
          <a:lstStyle/>
          <a:p>
            <a:r>
              <a:rPr lang="en-US" sz="2400" dirty="0"/>
              <a:t>Only Albemarle County Public School Employees can have access to Power School.  Agency personnel and other subs may not have access</a:t>
            </a:r>
          </a:p>
          <a:p>
            <a:r>
              <a:rPr lang="en-US" sz="2400" dirty="0"/>
              <a:t>Document clinic visit information on paper </a:t>
            </a:r>
            <a:r>
              <a:rPr lang="en-US" sz="2400" i="1" dirty="0"/>
              <a:t>Clinic Visit </a:t>
            </a:r>
            <a:r>
              <a:rPr lang="en-US" sz="2400" dirty="0"/>
              <a:t>form</a:t>
            </a:r>
          </a:p>
          <a:p>
            <a:r>
              <a:rPr lang="en-US" sz="2400" dirty="0"/>
              <a:t>Document medication administered in paper </a:t>
            </a:r>
            <a:r>
              <a:rPr lang="en-US" sz="2400" i="1" dirty="0"/>
              <a:t>Medication Log</a:t>
            </a:r>
          </a:p>
          <a:p>
            <a:r>
              <a:rPr lang="en-US" sz="2400" dirty="0"/>
              <a:t>Document medical procedures in </a:t>
            </a:r>
            <a:r>
              <a:rPr lang="en-US" sz="2400" i="1" dirty="0"/>
              <a:t>Procedure Log</a:t>
            </a:r>
          </a:p>
        </p:txBody>
      </p:sp>
    </p:spTree>
    <p:extLst>
      <p:ext uri="{BB962C8B-B14F-4D97-AF65-F5344CB8AC3E}">
        <p14:creationId xmlns:p14="http://schemas.microsoft.com/office/powerpoint/2010/main" val="32238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815B-2A70-436C-B033-3B8B4FB5882F}"/>
              </a:ext>
            </a:extLst>
          </p:cNvPr>
          <p:cNvSpPr>
            <a:spLocks noGrp="1"/>
          </p:cNvSpPr>
          <p:nvPr>
            <p:ph type="title"/>
          </p:nvPr>
        </p:nvSpPr>
        <p:spPr>
          <a:xfrm>
            <a:off x="1524000" y="78910"/>
            <a:ext cx="9133730" cy="800321"/>
          </a:xfrm>
        </p:spPr>
        <p:txBody>
          <a:bodyPr/>
          <a:lstStyle/>
          <a:p>
            <a:r>
              <a:rPr lang="en-US" dirty="0"/>
              <a:t>Clinic Form</a:t>
            </a:r>
          </a:p>
        </p:txBody>
      </p:sp>
      <p:pic>
        <p:nvPicPr>
          <p:cNvPr id="5" name="Content Placeholder 4">
            <a:extLst>
              <a:ext uri="{FF2B5EF4-FFF2-40B4-BE49-F238E27FC236}">
                <a16:creationId xmlns:a16="http://schemas.microsoft.com/office/drawing/2014/main" id="{43C09AF9-C35C-4971-BCF0-887A194093A7}"/>
              </a:ext>
            </a:extLst>
          </p:cNvPr>
          <p:cNvPicPr>
            <a:picLocks noGrp="1" noChangeAspect="1"/>
          </p:cNvPicPr>
          <p:nvPr>
            <p:ph idx="1"/>
          </p:nvPr>
        </p:nvPicPr>
        <p:blipFill>
          <a:blip r:embed="rId2"/>
          <a:stretch>
            <a:fillRect/>
          </a:stretch>
        </p:blipFill>
        <p:spPr>
          <a:xfrm>
            <a:off x="615462" y="937847"/>
            <a:ext cx="8468621" cy="4659923"/>
          </a:xfrm>
        </p:spPr>
      </p:pic>
    </p:spTree>
    <p:extLst>
      <p:ext uri="{BB962C8B-B14F-4D97-AF65-F5344CB8AC3E}">
        <p14:creationId xmlns:p14="http://schemas.microsoft.com/office/powerpoint/2010/main" val="275881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3E79-1EF5-4136-B7D6-6D47BC4688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086C38-4435-4FD3-9135-BABA0728B873}"/>
              </a:ext>
            </a:extLst>
          </p:cNvPr>
          <p:cNvPicPr>
            <a:picLocks noGrp="1" noChangeAspect="1"/>
          </p:cNvPicPr>
          <p:nvPr>
            <p:ph idx="1"/>
          </p:nvPr>
        </p:nvPicPr>
        <p:blipFill>
          <a:blip r:embed="rId2"/>
          <a:stretch>
            <a:fillRect/>
          </a:stretch>
        </p:blipFill>
        <p:spPr>
          <a:xfrm>
            <a:off x="1528763" y="325736"/>
            <a:ext cx="9134475" cy="5138141"/>
          </a:xfrm>
        </p:spPr>
      </p:pic>
    </p:spTree>
    <p:extLst>
      <p:ext uri="{BB962C8B-B14F-4D97-AF65-F5344CB8AC3E}">
        <p14:creationId xmlns:p14="http://schemas.microsoft.com/office/powerpoint/2010/main" val="26865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E897-DDFE-4D63-A40C-9A561665EB1C}"/>
              </a:ext>
            </a:extLst>
          </p:cNvPr>
          <p:cNvSpPr>
            <a:spLocks noGrp="1"/>
          </p:cNvSpPr>
          <p:nvPr>
            <p:ph type="title"/>
          </p:nvPr>
        </p:nvSpPr>
        <p:spPr/>
        <p:txBody>
          <a:bodyPr/>
          <a:lstStyle/>
          <a:p>
            <a:r>
              <a:rPr lang="en-US" dirty="0"/>
              <a:t>COVID Management 2022 – 2023</a:t>
            </a:r>
          </a:p>
        </p:txBody>
      </p:sp>
      <p:sp>
        <p:nvSpPr>
          <p:cNvPr id="3" name="Content Placeholder 2">
            <a:extLst>
              <a:ext uri="{FF2B5EF4-FFF2-40B4-BE49-F238E27FC236}">
                <a16:creationId xmlns:a16="http://schemas.microsoft.com/office/drawing/2014/main" id="{F85069D9-FA61-48D3-BEE3-DDB1725CFE63}"/>
              </a:ext>
            </a:extLst>
          </p:cNvPr>
          <p:cNvSpPr>
            <a:spLocks noGrp="1"/>
          </p:cNvSpPr>
          <p:nvPr>
            <p:ph idx="1"/>
          </p:nvPr>
        </p:nvSpPr>
        <p:spPr/>
        <p:txBody>
          <a:bodyPr>
            <a:normAutofit lnSpcReduction="10000"/>
          </a:bodyPr>
          <a:lstStyle/>
          <a:p>
            <a:r>
              <a:rPr lang="en-US" dirty="0"/>
              <a:t>Please see ACPS’s </a:t>
            </a:r>
            <a:r>
              <a:rPr lang="en-US" dirty="0">
                <a:hlinkClick r:id="rId2"/>
              </a:rPr>
              <a:t>COVID</a:t>
            </a:r>
            <a:r>
              <a:rPr lang="en-US" dirty="0"/>
              <a:t> management at the website</a:t>
            </a:r>
          </a:p>
          <a:p>
            <a:r>
              <a:rPr lang="en-US" dirty="0"/>
              <a:t>You can see specific information at the </a:t>
            </a:r>
            <a:r>
              <a:rPr lang="en-US" dirty="0">
                <a:hlinkClick r:id="rId3"/>
              </a:rPr>
              <a:t>Mitigation Strategies </a:t>
            </a:r>
            <a:r>
              <a:rPr lang="en-US" dirty="0"/>
              <a:t>tab</a:t>
            </a:r>
          </a:p>
          <a:p>
            <a:r>
              <a:rPr lang="en-US" dirty="0"/>
              <a:t>All COVID forms are available at the bottom of the Mitigation Strategies page</a:t>
            </a:r>
          </a:p>
          <a:p>
            <a:r>
              <a:rPr lang="en-US" dirty="0"/>
              <a:t>See </a:t>
            </a:r>
            <a:r>
              <a:rPr lang="en-US" i="1" dirty="0"/>
              <a:t>flowchart</a:t>
            </a:r>
            <a:r>
              <a:rPr lang="en-US" dirty="0"/>
              <a:t> for triage of students who present with symptoms at school</a:t>
            </a:r>
          </a:p>
          <a:p>
            <a:r>
              <a:rPr lang="en-US" dirty="0"/>
              <a:t>We are only referring students for PCR testing if they have illness symptoms and a known </a:t>
            </a:r>
            <a:r>
              <a:rPr lang="en-US" dirty="0" err="1"/>
              <a:t>exposure.See</a:t>
            </a:r>
            <a:r>
              <a:rPr lang="en-US" dirty="0"/>
              <a:t> </a:t>
            </a:r>
            <a:r>
              <a:rPr lang="en-US" dirty="0">
                <a:hlinkClick r:id="rId4"/>
              </a:rPr>
              <a:t>Return to School </a:t>
            </a:r>
            <a:r>
              <a:rPr lang="en-US" dirty="0"/>
              <a:t>form</a:t>
            </a:r>
          </a:p>
          <a:p>
            <a:r>
              <a:rPr lang="en-US" dirty="0"/>
              <a:t>Testing for students at their PCP or at </a:t>
            </a:r>
            <a:r>
              <a:rPr lang="en-US" dirty="0">
                <a:hlinkClick r:id="rId5"/>
              </a:rPr>
              <a:t>community sites</a:t>
            </a:r>
            <a:endParaRPr lang="en-US" dirty="0"/>
          </a:p>
          <a:p>
            <a:r>
              <a:rPr lang="en-US" dirty="0"/>
              <a:t>Schools have BinaxNOW antigen test kits that nurses can distribute to those who ask </a:t>
            </a:r>
            <a:r>
              <a:rPr lang="en-US"/>
              <a:t>for them.  </a:t>
            </a:r>
            <a:endParaRPr lang="en-US" dirty="0"/>
          </a:p>
        </p:txBody>
      </p:sp>
    </p:spTree>
    <p:extLst>
      <p:ext uri="{BB962C8B-B14F-4D97-AF65-F5344CB8AC3E}">
        <p14:creationId xmlns:p14="http://schemas.microsoft.com/office/powerpoint/2010/main" val="9945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E924-BB39-41D8-A5E6-314C5516CF03}"/>
              </a:ext>
            </a:extLst>
          </p:cNvPr>
          <p:cNvSpPr>
            <a:spLocks noGrp="1"/>
          </p:cNvSpPr>
          <p:nvPr>
            <p:ph type="title"/>
          </p:nvPr>
        </p:nvSpPr>
        <p:spPr/>
        <p:txBody>
          <a:bodyPr>
            <a:normAutofit/>
          </a:bodyPr>
          <a:lstStyle/>
          <a:p>
            <a:pPr algn="ctr"/>
            <a:r>
              <a:rPr lang="en-US" sz="2800" b="1" dirty="0"/>
              <a:t>Return to School/Work After Testing Positive for COVID</a:t>
            </a:r>
          </a:p>
        </p:txBody>
      </p:sp>
      <p:sp>
        <p:nvSpPr>
          <p:cNvPr id="3" name="Content Placeholder 2">
            <a:extLst>
              <a:ext uri="{FF2B5EF4-FFF2-40B4-BE49-F238E27FC236}">
                <a16:creationId xmlns:a16="http://schemas.microsoft.com/office/drawing/2014/main" id="{6A7C322E-491A-4E8E-940A-CC6BBF553083}"/>
              </a:ext>
            </a:extLst>
          </p:cNvPr>
          <p:cNvSpPr>
            <a:spLocks noGrp="1"/>
          </p:cNvSpPr>
          <p:nvPr>
            <p:ph idx="1"/>
          </p:nvPr>
        </p:nvSpPr>
        <p:spPr/>
        <p:txBody>
          <a:bodyPr/>
          <a:lstStyle/>
          <a:p>
            <a:r>
              <a:rPr lang="en-US" dirty="0"/>
              <a:t>Students and staff may return on Day 6 from the first day of symptoms if symptoms (or positive test result if no symptoms) have improved and individual has a negative antigen test, otherwise they may return on day 11.  </a:t>
            </a:r>
          </a:p>
          <a:p>
            <a:r>
              <a:rPr lang="en-US" dirty="0"/>
              <a:t>No documentation is needed for returning staff</a:t>
            </a:r>
          </a:p>
          <a:p>
            <a:r>
              <a:rPr lang="en-US" dirty="0"/>
              <a:t>Parents must submit </a:t>
            </a:r>
            <a:r>
              <a:rPr lang="en-US" dirty="0">
                <a:hlinkClick r:id="rId2"/>
              </a:rPr>
              <a:t>Declaration form </a:t>
            </a:r>
            <a:endParaRPr lang="en-US" dirty="0"/>
          </a:p>
        </p:txBody>
      </p:sp>
    </p:spTree>
    <p:extLst>
      <p:ext uri="{BB962C8B-B14F-4D97-AF65-F5344CB8AC3E}">
        <p14:creationId xmlns:p14="http://schemas.microsoft.com/office/powerpoint/2010/main" val="125657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A87D-BCE3-40EC-AF05-5E31AD444605}"/>
              </a:ext>
            </a:extLst>
          </p:cNvPr>
          <p:cNvSpPr>
            <a:spLocks noGrp="1"/>
          </p:cNvSpPr>
          <p:nvPr>
            <p:ph type="title"/>
          </p:nvPr>
        </p:nvSpPr>
        <p:spPr/>
        <p:txBody>
          <a:bodyPr/>
          <a:lstStyle/>
          <a:p>
            <a:r>
              <a:rPr lang="en-US" dirty="0"/>
              <a:t>Legal Issues </a:t>
            </a:r>
          </a:p>
        </p:txBody>
      </p:sp>
      <p:sp>
        <p:nvSpPr>
          <p:cNvPr id="3" name="Content Placeholder 2">
            <a:extLst>
              <a:ext uri="{FF2B5EF4-FFF2-40B4-BE49-F238E27FC236}">
                <a16:creationId xmlns:a16="http://schemas.microsoft.com/office/drawing/2014/main" id="{11452B4F-DD73-4D07-A127-3A6936DB0D80}"/>
              </a:ext>
            </a:extLst>
          </p:cNvPr>
          <p:cNvSpPr>
            <a:spLocks noGrp="1"/>
          </p:cNvSpPr>
          <p:nvPr>
            <p:ph idx="1"/>
          </p:nvPr>
        </p:nvSpPr>
        <p:spPr/>
        <p:txBody>
          <a:bodyPr/>
          <a:lstStyle/>
          <a:p>
            <a:pPr marL="45720" indent="0">
              <a:buNone/>
            </a:pPr>
            <a:r>
              <a:rPr lang="en-US" dirty="0"/>
              <a:t>Federal Laws </a:t>
            </a:r>
          </a:p>
          <a:p>
            <a:pPr marL="45720" indent="0">
              <a:buNone/>
            </a:pPr>
            <a:r>
              <a:rPr lang="en-US" dirty="0"/>
              <a:t>   - Individuals with Disabilities Education Act (IDEA)   </a:t>
            </a:r>
          </a:p>
          <a:p>
            <a:pPr marL="45720" indent="0">
              <a:buNone/>
            </a:pPr>
            <a:r>
              <a:rPr lang="en-US" dirty="0"/>
              <a:t>    - Family Educational Rights and Privacy Act (FERPA)</a:t>
            </a:r>
          </a:p>
          <a:p>
            <a:pPr marL="45720" indent="0">
              <a:buNone/>
            </a:pPr>
            <a:r>
              <a:rPr lang="en-US" dirty="0"/>
              <a:t>   - Health Insurance Portability and Accountability Act (HIPAA)</a:t>
            </a:r>
          </a:p>
        </p:txBody>
      </p:sp>
    </p:spTree>
    <p:extLst>
      <p:ext uri="{BB962C8B-B14F-4D97-AF65-F5344CB8AC3E}">
        <p14:creationId xmlns:p14="http://schemas.microsoft.com/office/powerpoint/2010/main" val="271074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D0CC-75FA-4A1B-8EFC-F6D2A89DDC36}"/>
              </a:ext>
            </a:extLst>
          </p:cNvPr>
          <p:cNvSpPr>
            <a:spLocks noGrp="1"/>
          </p:cNvSpPr>
          <p:nvPr>
            <p:ph type="title"/>
          </p:nvPr>
        </p:nvSpPr>
        <p:spPr/>
        <p:txBody>
          <a:bodyPr>
            <a:normAutofit/>
          </a:bodyPr>
          <a:lstStyle/>
          <a:p>
            <a:r>
              <a:rPr lang="en-US" sz="3600" b="1" dirty="0"/>
              <a:t>Questions? </a:t>
            </a:r>
          </a:p>
        </p:txBody>
      </p:sp>
      <p:sp>
        <p:nvSpPr>
          <p:cNvPr id="6" name="TextBox 5">
            <a:extLst>
              <a:ext uri="{FF2B5EF4-FFF2-40B4-BE49-F238E27FC236}">
                <a16:creationId xmlns:a16="http://schemas.microsoft.com/office/drawing/2014/main" id="{F09ED27C-C29E-4E13-8C7B-D222E3379B5C}"/>
              </a:ext>
            </a:extLst>
          </p:cNvPr>
          <p:cNvSpPr txBox="1"/>
          <p:nvPr/>
        </p:nvSpPr>
        <p:spPr>
          <a:xfrm>
            <a:off x="2601836" y="5638800"/>
            <a:ext cx="6988328" cy="230832"/>
          </a:xfrm>
          <a:prstGeom prst="rect">
            <a:avLst/>
          </a:prstGeom>
          <a:noFill/>
        </p:spPr>
        <p:txBody>
          <a:bodyPr wrap="square" rtlCol="0">
            <a:spAutoFit/>
          </a:bodyPr>
          <a:lstStyle/>
          <a:p>
            <a:r>
              <a:rPr lang="en-US" sz="900">
                <a:hlinkClick r:id="rId2" tooltip="https://www.pngall.com/question-mark-png/download/30074"/>
              </a:rPr>
              <a:t>This Photo</a:t>
            </a:r>
            <a:r>
              <a:rPr lang="en-US" sz="900"/>
              <a:t> by Unknown Author is licensed under </a:t>
            </a:r>
            <a:r>
              <a:rPr lang="en-US" sz="900">
                <a:hlinkClick r:id="rId3" tooltip="https://creativecommons.org/licenses/by-nc/3.0/"/>
              </a:rPr>
              <a:t>CC BY-NC</a:t>
            </a:r>
            <a:endParaRPr lang="en-US" sz="900"/>
          </a:p>
        </p:txBody>
      </p:sp>
      <p:sp>
        <p:nvSpPr>
          <p:cNvPr id="4" name="Content Placeholder 3">
            <a:extLst>
              <a:ext uri="{FF2B5EF4-FFF2-40B4-BE49-F238E27FC236}">
                <a16:creationId xmlns:a16="http://schemas.microsoft.com/office/drawing/2014/main" id="{4DB783C3-866E-4153-A417-E52B560718EE}"/>
              </a:ext>
            </a:extLst>
          </p:cNvPr>
          <p:cNvSpPr>
            <a:spLocks noGrp="1"/>
          </p:cNvSpPr>
          <p:nvPr>
            <p:ph idx="1"/>
          </p:nvPr>
        </p:nvSpPr>
        <p:spPr/>
        <p:txBody>
          <a:bodyPr/>
          <a:lstStyle/>
          <a:p>
            <a:pPr marL="45720" indent="0">
              <a:buNone/>
            </a:pPr>
            <a:r>
              <a:rPr lang="en-US" sz="3600" dirty="0"/>
              <a:t>Please call Eileen Gomez, School Health Coordinator at:</a:t>
            </a:r>
          </a:p>
          <a:p>
            <a:pPr marL="45720" indent="0">
              <a:buNone/>
            </a:pPr>
            <a:r>
              <a:rPr lang="en-US" sz="3600" dirty="0"/>
              <a:t>434-249-4625</a:t>
            </a:r>
          </a:p>
          <a:p>
            <a:endParaRPr lang="en-US" dirty="0"/>
          </a:p>
        </p:txBody>
      </p:sp>
    </p:spTree>
    <p:extLst>
      <p:ext uri="{BB962C8B-B14F-4D97-AF65-F5344CB8AC3E}">
        <p14:creationId xmlns:p14="http://schemas.microsoft.com/office/powerpoint/2010/main" val="291755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0E35-EB53-40DE-8C4F-5ACC5D40995F}"/>
              </a:ext>
            </a:extLst>
          </p:cNvPr>
          <p:cNvSpPr>
            <a:spLocks noGrp="1"/>
          </p:cNvSpPr>
          <p:nvPr>
            <p:ph type="title"/>
          </p:nvPr>
        </p:nvSpPr>
        <p:spPr/>
        <p:txBody>
          <a:bodyPr/>
          <a:lstStyle/>
          <a:p>
            <a:r>
              <a:rPr lang="en-US" dirty="0"/>
              <a:t> Individuals with Disabilities Education Act</a:t>
            </a:r>
          </a:p>
        </p:txBody>
      </p:sp>
      <p:sp>
        <p:nvSpPr>
          <p:cNvPr id="3" name="Content Placeholder 2">
            <a:extLst>
              <a:ext uri="{FF2B5EF4-FFF2-40B4-BE49-F238E27FC236}">
                <a16:creationId xmlns:a16="http://schemas.microsoft.com/office/drawing/2014/main" id="{49BF4C43-6FE4-4741-A3BE-326F12B4277C}"/>
              </a:ext>
            </a:extLst>
          </p:cNvPr>
          <p:cNvSpPr>
            <a:spLocks noGrp="1"/>
          </p:cNvSpPr>
          <p:nvPr>
            <p:ph idx="1"/>
          </p:nvPr>
        </p:nvSpPr>
        <p:spPr/>
        <p:txBody>
          <a:bodyPr/>
          <a:lstStyle/>
          <a:p>
            <a:pPr marL="45720" indent="0">
              <a:buNone/>
            </a:pPr>
            <a:r>
              <a:rPr lang="en-US" dirty="0"/>
              <a:t>Enacted in 1990 to combine several laws to ensure that all children had available to them a free and appropriate education (FAPE) in the least restrictive environment, regardless of disability</a:t>
            </a:r>
          </a:p>
          <a:p>
            <a:pPr marL="45720" indent="0">
              <a:buNone/>
            </a:pPr>
            <a:r>
              <a:rPr lang="en-US" dirty="0"/>
              <a:t>No student can be denied participation in any school-related activity based on disability (including diabetes and other health conditions)</a:t>
            </a:r>
          </a:p>
        </p:txBody>
      </p:sp>
    </p:spTree>
    <p:extLst>
      <p:ext uri="{BB962C8B-B14F-4D97-AF65-F5344CB8AC3E}">
        <p14:creationId xmlns:p14="http://schemas.microsoft.com/office/powerpoint/2010/main" val="334760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F888-E6E7-4472-A64A-9D1942445E90}"/>
              </a:ext>
            </a:extLst>
          </p:cNvPr>
          <p:cNvSpPr>
            <a:spLocks noGrp="1"/>
          </p:cNvSpPr>
          <p:nvPr>
            <p:ph type="title"/>
          </p:nvPr>
        </p:nvSpPr>
        <p:spPr/>
        <p:txBody>
          <a:bodyPr/>
          <a:lstStyle/>
          <a:p>
            <a:r>
              <a:rPr lang="en-US" dirty="0"/>
              <a:t>Federal Educational Rights and Privacy Act (1974)- FERPA</a:t>
            </a:r>
          </a:p>
        </p:txBody>
      </p:sp>
      <p:sp>
        <p:nvSpPr>
          <p:cNvPr id="3" name="Content Placeholder 2">
            <a:extLst>
              <a:ext uri="{FF2B5EF4-FFF2-40B4-BE49-F238E27FC236}">
                <a16:creationId xmlns:a16="http://schemas.microsoft.com/office/drawing/2014/main" id="{1B20A790-DACF-4E31-AA1D-DDAA46AB93E3}"/>
              </a:ext>
            </a:extLst>
          </p:cNvPr>
          <p:cNvSpPr>
            <a:spLocks noGrp="1"/>
          </p:cNvSpPr>
          <p:nvPr>
            <p:ph idx="1"/>
          </p:nvPr>
        </p:nvSpPr>
        <p:spPr/>
        <p:txBody>
          <a:bodyPr/>
          <a:lstStyle/>
          <a:p>
            <a:r>
              <a:rPr lang="en-US" dirty="0"/>
              <a:t>Federal Law protecting the privacy of educational records</a:t>
            </a:r>
          </a:p>
          <a:p>
            <a:r>
              <a:rPr lang="en-US" dirty="0"/>
              <a:t>Parents can access ALL educational records, including health records which may contain referral for confidential services under HIPAA </a:t>
            </a:r>
          </a:p>
          <a:p>
            <a:r>
              <a:rPr lang="en-US" dirty="0"/>
              <a:t>Provides parents and eligible students with privacy protections and rights</a:t>
            </a:r>
          </a:p>
          <a:p>
            <a:r>
              <a:rPr lang="en-US" dirty="0"/>
              <a:t>Education records are “any record containing personally identifiable information about a student that is maintained by the school, its staff members or contracting employees”.  Health records are educational records in a school setting.</a:t>
            </a:r>
          </a:p>
          <a:p>
            <a:r>
              <a:rPr lang="en-US" dirty="0"/>
              <a:t>Limits who can see what’s in the record without parental permission and assures their right to view the record </a:t>
            </a:r>
          </a:p>
        </p:txBody>
      </p:sp>
    </p:spTree>
    <p:extLst>
      <p:ext uri="{BB962C8B-B14F-4D97-AF65-F5344CB8AC3E}">
        <p14:creationId xmlns:p14="http://schemas.microsoft.com/office/powerpoint/2010/main" val="39678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FA63-787D-4CC0-A51F-CA8E5A6BCF5E}"/>
              </a:ext>
            </a:extLst>
          </p:cNvPr>
          <p:cNvSpPr>
            <a:spLocks noGrp="1"/>
          </p:cNvSpPr>
          <p:nvPr>
            <p:ph type="title"/>
          </p:nvPr>
        </p:nvSpPr>
        <p:spPr/>
        <p:txBody>
          <a:bodyPr/>
          <a:lstStyle/>
          <a:p>
            <a:r>
              <a:rPr lang="en-US" dirty="0"/>
              <a:t>FERPA Continued</a:t>
            </a:r>
          </a:p>
        </p:txBody>
      </p:sp>
      <p:sp>
        <p:nvSpPr>
          <p:cNvPr id="3" name="Content Placeholder 2">
            <a:extLst>
              <a:ext uri="{FF2B5EF4-FFF2-40B4-BE49-F238E27FC236}">
                <a16:creationId xmlns:a16="http://schemas.microsoft.com/office/drawing/2014/main" id="{11FCC1AE-878F-4081-AA1F-39F7930DFC9E}"/>
              </a:ext>
            </a:extLst>
          </p:cNvPr>
          <p:cNvSpPr>
            <a:spLocks noGrp="1"/>
          </p:cNvSpPr>
          <p:nvPr>
            <p:ph idx="1"/>
          </p:nvPr>
        </p:nvSpPr>
        <p:spPr/>
        <p:txBody>
          <a:bodyPr/>
          <a:lstStyle/>
          <a:p>
            <a:r>
              <a:rPr lang="en-US" dirty="0"/>
              <a:t>Parental permission is not needed when the health information is disclosed for educational purposes within the school division. </a:t>
            </a:r>
          </a:p>
          <a:p>
            <a:r>
              <a:rPr lang="en-US" dirty="0"/>
              <a:t>Written parental consent is required if providing any outside agency, including the health department and medical offices, with student information.</a:t>
            </a:r>
          </a:p>
        </p:txBody>
      </p:sp>
    </p:spTree>
    <p:extLst>
      <p:ext uri="{BB962C8B-B14F-4D97-AF65-F5344CB8AC3E}">
        <p14:creationId xmlns:p14="http://schemas.microsoft.com/office/powerpoint/2010/main" val="17246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FA05-9F21-4AFE-A2A1-3F180D8AE992}"/>
              </a:ext>
            </a:extLst>
          </p:cNvPr>
          <p:cNvSpPr>
            <a:spLocks noGrp="1"/>
          </p:cNvSpPr>
          <p:nvPr>
            <p:ph type="title"/>
          </p:nvPr>
        </p:nvSpPr>
        <p:spPr/>
        <p:txBody>
          <a:bodyPr/>
          <a:lstStyle/>
          <a:p>
            <a:r>
              <a:rPr lang="en-US" dirty="0"/>
              <a:t>Health Insurance Portability and Accountability Act (1996)- HIPAA</a:t>
            </a:r>
          </a:p>
        </p:txBody>
      </p:sp>
      <p:sp>
        <p:nvSpPr>
          <p:cNvPr id="3" name="Content Placeholder 2">
            <a:extLst>
              <a:ext uri="{FF2B5EF4-FFF2-40B4-BE49-F238E27FC236}">
                <a16:creationId xmlns:a16="http://schemas.microsoft.com/office/drawing/2014/main" id="{EC0F9729-512D-499B-B64C-647FA260D7CF}"/>
              </a:ext>
            </a:extLst>
          </p:cNvPr>
          <p:cNvSpPr>
            <a:spLocks noGrp="1"/>
          </p:cNvSpPr>
          <p:nvPr>
            <p:ph idx="1"/>
          </p:nvPr>
        </p:nvSpPr>
        <p:spPr/>
        <p:txBody>
          <a:bodyPr/>
          <a:lstStyle/>
          <a:p>
            <a:r>
              <a:rPr lang="en-US" dirty="0"/>
              <a:t>Law to protect the privacy of personal health data</a:t>
            </a:r>
          </a:p>
          <a:p>
            <a:r>
              <a:rPr lang="en-US" dirty="0"/>
              <a:t>Applies to: Any personally identifiable information about a student’s past or present health and development status, whether physical, psychological, or behavioral, and whether oral, printed, electronic, or in any other format. Includes family information, health assessment data, individualized health care plans, screening results</a:t>
            </a:r>
          </a:p>
          <a:p>
            <a:r>
              <a:rPr lang="en-US" dirty="0"/>
              <a:t>Also applies to: Injury reports, incident reports of alcohol or drug use in schools,  evaluation reports related to special education eligibility, referral for suspected child abuse, notes from visits to the health office, medication logs, doctor’s orders for medication, parental consent forms</a:t>
            </a:r>
          </a:p>
          <a:p>
            <a:r>
              <a:rPr lang="en-US" dirty="0"/>
              <a:t>Defers to state laws regarding minor’s consent to treatment statues</a:t>
            </a:r>
          </a:p>
        </p:txBody>
      </p:sp>
    </p:spTree>
    <p:extLst>
      <p:ext uri="{BB962C8B-B14F-4D97-AF65-F5344CB8AC3E}">
        <p14:creationId xmlns:p14="http://schemas.microsoft.com/office/powerpoint/2010/main" val="33373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8E7F-9DEE-40BF-BCA5-807183D7A196}"/>
              </a:ext>
            </a:extLst>
          </p:cNvPr>
          <p:cNvSpPr>
            <a:spLocks noGrp="1"/>
          </p:cNvSpPr>
          <p:nvPr>
            <p:ph type="title"/>
          </p:nvPr>
        </p:nvSpPr>
        <p:spPr/>
        <p:txBody>
          <a:bodyPr/>
          <a:lstStyle/>
          <a:p>
            <a:r>
              <a:rPr lang="en-US" dirty="0"/>
              <a:t>Exceptions to the Release of Confidential Information Without Parental Consent</a:t>
            </a:r>
          </a:p>
        </p:txBody>
      </p:sp>
      <p:sp>
        <p:nvSpPr>
          <p:cNvPr id="3" name="Content Placeholder 2">
            <a:extLst>
              <a:ext uri="{FF2B5EF4-FFF2-40B4-BE49-F238E27FC236}">
                <a16:creationId xmlns:a16="http://schemas.microsoft.com/office/drawing/2014/main" id="{53DDBFEE-C175-45AB-8F07-2A086DFF11A3}"/>
              </a:ext>
            </a:extLst>
          </p:cNvPr>
          <p:cNvSpPr>
            <a:spLocks noGrp="1"/>
          </p:cNvSpPr>
          <p:nvPr>
            <p:ph idx="1"/>
          </p:nvPr>
        </p:nvSpPr>
        <p:spPr/>
        <p:txBody>
          <a:bodyPr>
            <a:normAutofit lnSpcReduction="10000"/>
          </a:bodyPr>
          <a:lstStyle/>
          <a:p>
            <a:r>
              <a:rPr lang="en-US" dirty="0"/>
              <a:t>Immunization records shared between the health department and school as well as between a physician’s office and school </a:t>
            </a:r>
          </a:p>
          <a:p>
            <a:r>
              <a:rPr lang="en-US" dirty="0"/>
              <a:t>Information to child protective services workers</a:t>
            </a:r>
          </a:p>
          <a:p>
            <a:r>
              <a:rPr lang="en-US" dirty="0"/>
              <a:t>Contracted employees that provide educational services to or on behalf of the school district</a:t>
            </a:r>
          </a:p>
          <a:p>
            <a:r>
              <a:rPr lang="en-US" dirty="0"/>
              <a:t>Another school division where the child seeks to enroll</a:t>
            </a:r>
          </a:p>
          <a:p>
            <a:r>
              <a:rPr lang="en-US" dirty="0"/>
              <a:t>In response to a judicial order</a:t>
            </a:r>
          </a:p>
          <a:p>
            <a:r>
              <a:rPr lang="en-US" dirty="0"/>
              <a:t>Health and safety emergencies</a:t>
            </a:r>
          </a:p>
          <a:p>
            <a:r>
              <a:rPr lang="en-US" dirty="0"/>
              <a:t>Juvenile justice system</a:t>
            </a:r>
          </a:p>
          <a:p>
            <a:endParaRPr lang="en-US" dirty="0"/>
          </a:p>
          <a:p>
            <a:endParaRPr lang="en-US" dirty="0"/>
          </a:p>
          <a:p>
            <a:endParaRPr lang="en-US" dirty="0"/>
          </a:p>
        </p:txBody>
      </p:sp>
    </p:spTree>
    <p:extLst>
      <p:ext uri="{BB962C8B-B14F-4D97-AF65-F5344CB8AC3E}">
        <p14:creationId xmlns:p14="http://schemas.microsoft.com/office/powerpoint/2010/main" val="165521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purl.org/dc/dcmitype/"/>
    <ds:schemaRef ds:uri="http://purl.org/dc/elements/1.1/"/>
    <ds:schemaRef ds:uri="http://schemas.microsoft.com/office/infopath/2007/PartnerControls"/>
    <ds:schemaRef ds:uri="40262f94-9f35-4ac3-9a90-690165a166b7"/>
    <ds:schemaRef ds:uri="http://www.w3.org/XML/1998/namespace"/>
    <ds:schemaRef ds:uri="http://schemas.microsoft.com/office/2006/metadata/properties"/>
    <ds:schemaRef ds:uri="http://schemas.microsoft.com/office/2006/documentManagement/types"/>
    <ds:schemaRef ds:uri="a4f35948-e619-41b3-aa29-22878b09cfd2"/>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10612</TotalTime>
  <Words>2752</Words>
  <Application>Microsoft Office PowerPoint</Application>
  <PresentationFormat>Widescreen</PresentationFormat>
  <Paragraphs>246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vt:lpstr>
      <vt:lpstr>Times New Roman</vt:lpstr>
      <vt:lpstr>Back to School 16x9</vt:lpstr>
      <vt:lpstr>Albemarle County Public Schools Substitute School Nurse Orientation</vt:lpstr>
      <vt:lpstr>General ACPS Information</vt:lpstr>
      <vt:lpstr>General Information for School Nurses Overview</vt:lpstr>
      <vt:lpstr>Legal Issues </vt:lpstr>
      <vt:lpstr> Individuals with Disabilities Education Act</vt:lpstr>
      <vt:lpstr>Federal Educational Rights and Privacy Act (1974)- FERPA</vt:lpstr>
      <vt:lpstr>FERPA Continued</vt:lpstr>
      <vt:lpstr>Health Insurance Portability and Accountability Act (1996)- HIPAA</vt:lpstr>
      <vt:lpstr>Exceptions to the Release of Confidential Information Without Parental Consent</vt:lpstr>
      <vt:lpstr>Minor’s Right to Consent to Medical Treatment</vt:lpstr>
      <vt:lpstr>State Regulations</vt:lpstr>
      <vt:lpstr>State Regulations Continued</vt:lpstr>
      <vt:lpstr>Mandated Report of Suspected Child Abuse </vt:lpstr>
      <vt:lpstr>ACPS School Board Policy</vt:lpstr>
      <vt:lpstr>General Reference Information for School Nurses </vt:lpstr>
      <vt:lpstr>School Nurse Tasks and Responsibilities  Review of Records (long-term subs only) </vt:lpstr>
      <vt:lpstr>School Health Entrance Requirements    (long-term sub only)  </vt:lpstr>
      <vt:lpstr>School Health Entrance Requirements: Immunizations (long-term sub only) </vt:lpstr>
      <vt:lpstr>Minimum Requirements (Cheat Sheet)</vt:lpstr>
      <vt:lpstr>Immunizations of Special Note (long-term sub only)</vt:lpstr>
      <vt:lpstr>Substitute School Nurse Tasks and Responsibilities</vt:lpstr>
      <vt:lpstr>American Academy Of Pediatrics  Managing Infectious Diseases in Child Care and Schools In School Clinics</vt:lpstr>
      <vt:lpstr>Look for VHD VDOE Flip Chart in School Clinic</vt:lpstr>
      <vt:lpstr>English Language Learners </vt:lpstr>
      <vt:lpstr>Care Plan Templates </vt:lpstr>
      <vt:lpstr>Medication Administration JHCD</vt:lpstr>
      <vt:lpstr>Standing Orders for Emergency Medication</vt:lpstr>
      <vt:lpstr>Medication for Field Trips</vt:lpstr>
      <vt:lpstr>Field Trip Medication </vt:lpstr>
      <vt:lpstr>Accident Reports</vt:lpstr>
      <vt:lpstr>Power School for Substitute Nurses  </vt:lpstr>
      <vt:lpstr>Substitute Use of Power School Short-Term Subs Will Have Read-Only Access</vt:lpstr>
      <vt:lpstr>Calling Parents </vt:lpstr>
      <vt:lpstr>If EMS is Activated. . . </vt:lpstr>
      <vt:lpstr>Paper Documentation</vt:lpstr>
      <vt:lpstr>Clinic Form</vt:lpstr>
      <vt:lpstr>PowerPoint Presentation</vt:lpstr>
      <vt:lpstr>COVID Management 2022 – 2023</vt:lpstr>
      <vt:lpstr>Return to School/Work After Testing Positive for COVID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School Nurse Orientation</dc:title>
  <dc:creator>Eileen Gomez</dc:creator>
  <cp:lastModifiedBy>Eileen Gomez</cp:lastModifiedBy>
  <cp:revision>96</cp:revision>
  <dcterms:created xsi:type="dcterms:W3CDTF">2022-07-06T19:38:17Z</dcterms:created>
  <dcterms:modified xsi:type="dcterms:W3CDTF">2023-01-23T19:27:13Z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