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90" r:id="rId5"/>
    <p:sldId id="258" r:id="rId6"/>
    <p:sldId id="259" r:id="rId7"/>
    <p:sldId id="262" r:id="rId8"/>
    <p:sldId id="263" r:id="rId9"/>
    <p:sldId id="264" r:id="rId10"/>
    <p:sldId id="265" r:id="rId11"/>
    <p:sldId id="266" r:id="rId12"/>
    <p:sldId id="267" r:id="rId13"/>
    <p:sldId id="268" r:id="rId14"/>
    <p:sldId id="269" r:id="rId15"/>
    <p:sldId id="270" r:id="rId16"/>
    <p:sldId id="271" r:id="rId17"/>
    <p:sldId id="261" r:id="rId18"/>
    <p:sldId id="260" r:id="rId19"/>
    <p:sldId id="277" r:id="rId20"/>
    <p:sldId id="284" r:id="rId21"/>
    <p:sldId id="289"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B248E-E234-46D2-8BAC-55EE9C2729F9}" v="3" dt="2023-04-03T16:14:00.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AFA2C-4EC2-4D0E-A644-BE90BB5AE348}"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712DC-BB92-470F-8D6F-9ABCDD8705BF}" type="slidenum">
              <a:rPr lang="en-US" smtClean="0"/>
              <a:t>‹#›</a:t>
            </a:fld>
            <a:endParaRPr lang="en-US"/>
          </a:p>
        </p:txBody>
      </p:sp>
    </p:spTree>
    <p:extLst>
      <p:ext uri="{BB962C8B-B14F-4D97-AF65-F5344CB8AC3E}">
        <p14:creationId xmlns:p14="http://schemas.microsoft.com/office/powerpoint/2010/main" val="222670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Examples</a:t>
            </a:r>
            <a:r>
              <a:rPr lang="en-US" sz="1200"/>
              <a:t>: </a:t>
            </a:r>
          </a:p>
          <a:p>
            <a:pPr marL="457200" indent="-457200">
              <a:buFont typeface="Wingdings" panose="05000000000000000000" pitchFamily="2" charset="2"/>
              <a:buChar char="§"/>
            </a:pPr>
            <a:r>
              <a:rPr lang="en-US" sz="1200"/>
              <a:t>Making messes in the restroom</a:t>
            </a:r>
          </a:p>
          <a:p>
            <a:pPr marL="457200" indent="-457200">
              <a:buFont typeface="Wingdings" panose="05000000000000000000" pitchFamily="2" charset="2"/>
              <a:buChar char="§"/>
            </a:pPr>
            <a:r>
              <a:rPr lang="en-US" sz="1200"/>
              <a:t>Writing on walls or desks</a:t>
            </a:r>
          </a:p>
          <a:p>
            <a:pPr marL="457200" indent="-457200">
              <a:buFont typeface="Wingdings" panose="05000000000000000000" pitchFamily="2" charset="2"/>
              <a:buChar char="§"/>
            </a:pPr>
            <a:r>
              <a:rPr lang="en-US" sz="1200"/>
              <a:t>Ruining another student’s work</a:t>
            </a:r>
          </a:p>
        </p:txBody>
      </p:sp>
      <p:sp>
        <p:nvSpPr>
          <p:cNvPr id="4" name="Slide Number Placeholder 3"/>
          <p:cNvSpPr>
            <a:spLocks noGrp="1"/>
          </p:cNvSpPr>
          <p:nvPr>
            <p:ph type="sldNum" sz="quarter" idx="5"/>
          </p:nvPr>
        </p:nvSpPr>
        <p:spPr/>
        <p:txBody>
          <a:bodyPr/>
          <a:lstStyle/>
          <a:p>
            <a:fld id="{A4D8D7DC-7D5D-4C33-AD97-0744B001A7BA}" type="slidenum">
              <a:rPr lang="en-US" smtClean="0"/>
              <a:t>4</a:t>
            </a:fld>
            <a:endParaRPr lang="en-US"/>
          </a:p>
        </p:txBody>
      </p:sp>
    </p:spTree>
    <p:extLst>
      <p:ext uri="{BB962C8B-B14F-4D97-AF65-F5344CB8AC3E}">
        <p14:creationId xmlns:p14="http://schemas.microsoft.com/office/powerpoint/2010/main" val="40602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overt aggression that may include physical fighting such as punching, shoving, kicking, and verbal threatening behavior, such as name calling, or both physical and verbal aggression or threatening behavior;</a:t>
            </a:r>
          </a:p>
          <a:p>
            <a:r>
              <a:rPr lang="en-US"/>
              <a:t>No relational aggression or indirect, covert, or social aggression, including rumor spreading, intimidation, enlisting a friend to assault a child, and social isolation; </a:t>
            </a:r>
          </a:p>
        </p:txBody>
      </p:sp>
      <p:sp>
        <p:nvSpPr>
          <p:cNvPr id="4" name="Slide Number Placeholder 3"/>
          <p:cNvSpPr>
            <a:spLocks noGrp="1"/>
          </p:cNvSpPr>
          <p:nvPr>
            <p:ph type="sldNum" sz="quarter" idx="5"/>
          </p:nvPr>
        </p:nvSpPr>
        <p:spPr/>
        <p:txBody>
          <a:bodyPr/>
          <a:lstStyle/>
          <a:p>
            <a:fld id="{A4D8D7DC-7D5D-4C33-AD97-0744B001A7BA}" type="slidenum">
              <a:rPr lang="en-US" smtClean="0"/>
              <a:t>5</a:t>
            </a:fld>
            <a:endParaRPr lang="en-US"/>
          </a:p>
        </p:txBody>
      </p:sp>
    </p:spTree>
    <p:extLst>
      <p:ext uri="{BB962C8B-B14F-4D97-AF65-F5344CB8AC3E}">
        <p14:creationId xmlns:p14="http://schemas.microsoft.com/office/powerpoint/2010/main" val="273512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sexual aggression or acts of a sexual nature or with sexual overtones; </a:t>
            </a:r>
          </a:p>
        </p:txBody>
      </p:sp>
      <p:sp>
        <p:nvSpPr>
          <p:cNvPr id="4" name="Slide Number Placeholder 3"/>
          <p:cNvSpPr>
            <a:spLocks noGrp="1"/>
          </p:cNvSpPr>
          <p:nvPr>
            <p:ph type="sldNum" sz="quarter" idx="5"/>
          </p:nvPr>
        </p:nvSpPr>
        <p:spPr/>
        <p:txBody>
          <a:bodyPr/>
          <a:lstStyle/>
          <a:p>
            <a:fld id="{A4D8D7DC-7D5D-4C33-AD97-0744B001A7BA}" type="slidenum">
              <a:rPr lang="en-US" smtClean="0"/>
              <a:t>6</a:t>
            </a:fld>
            <a:endParaRPr lang="en-US"/>
          </a:p>
        </p:txBody>
      </p:sp>
    </p:spTree>
    <p:extLst>
      <p:ext uri="{BB962C8B-B14F-4D97-AF65-F5344CB8AC3E}">
        <p14:creationId xmlns:p14="http://schemas.microsoft.com/office/powerpoint/2010/main" val="3370206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D8D7DC-7D5D-4C33-AD97-0744B001A7BA}" type="slidenum">
              <a:rPr lang="en-US" smtClean="0"/>
              <a:t>7</a:t>
            </a:fld>
            <a:endParaRPr lang="en-US"/>
          </a:p>
        </p:txBody>
      </p:sp>
    </p:spTree>
    <p:extLst>
      <p:ext uri="{BB962C8B-B14F-4D97-AF65-F5344CB8AC3E}">
        <p14:creationId xmlns:p14="http://schemas.microsoft.com/office/powerpoint/2010/main" val="162070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Examples</a:t>
            </a:r>
            <a:r>
              <a:rPr lang="en-US" sz="1200"/>
              <a:t>:</a:t>
            </a:r>
          </a:p>
          <a:p>
            <a:r>
              <a:rPr lang="en-US" sz="1200"/>
              <a:t>Taking a classmate’s water bottle.</a:t>
            </a:r>
          </a:p>
          <a:p>
            <a:r>
              <a:rPr lang="en-US" sz="1200"/>
              <a:t>Stealing candy from a teacher’s desk.</a:t>
            </a:r>
          </a:p>
          <a:p>
            <a:r>
              <a:rPr lang="en-US" sz="1200"/>
              <a:t>Making a student feel like they must buy you a sticker to be your friend</a:t>
            </a:r>
          </a:p>
          <a:p>
            <a:endParaRPr lang="en-US"/>
          </a:p>
        </p:txBody>
      </p:sp>
      <p:sp>
        <p:nvSpPr>
          <p:cNvPr id="4" name="Slide Number Placeholder 3"/>
          <p:cNvSpPr>
            <a:spLocks noGrp="1"/>
          </p:cNvSpPr>
          <p:nvPr>
            <p:ph type="sldNum" sz="quarter" idx="5"/>
          </p:nvPr>
        </p:nvSpPr>
        <p:spPr/>
        <p:txBody>
          <a:bodyPr/>
          <a:lstStyle/>
          <a:p>
            <a:fld id="{A4D8D7DC-7D5D-4C33-AD97-0744B001A7BA}" type="slidenum">
              <a:rPr lang="en-US" smtClean="0"/>
              <a:t>8</a:t>
            </a:fld>
            <a:endParaRPr lang="en-US"/>
          </a:p>
        </p:txBody>
      </p:sp>
    </p:spTree>
    <p:extLst>
      <p:ext uri="{BB962C8B-B14F-4D97-AF65-F5344CB8AC3E}">
        <p14:creationId xmlns:p14="http://schemas.microsoft.com/office/powerpoint/2010/main" val="247483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civil rights violations, including bullying, cyber-bullying, hazing, and retaliation based upon the students’ or employee’s actual or perceived characteristics, including race, color, national origin, sex, disability, religion, gender identify, sexual orientation, or other physical or mental attributes or conformance or failure to conform with stereotypes. </a:t>
            </a:r>
          </a:p>
        </p:txBody>
      </p:sp>
      <p:sp>
        <p:nvSpPr>
          <p:cNvPr id="4" name="Slide Number Placeholder 3"/>
          <p:cNvSpPr>
            <a:spLocks noGrp="1"/>
          </p:cNvSpPr>
          <p:nvPr>
            <p:ph type="sldNum" sz="quarter" idx="5"/>
          </p:nvPr>
        </p:nvSpPr>
        <p:spPr/>
        <p:txBody>
          <a:bodyPr/>
          <a:lstStyle/>
          <a:p>
            <a:fld id="{A4D8D7DC-7D5D-4C33-AD97-0744B001A7BA}" type="slidenum">
              <a:rPr lang="en-US" smtClean="0"/>
              <a:t>13</a:t>
            </a:fld>
            <a:endParaRPr lang="en-US"/>
          </a:p>
        </p:txBody>
      </p:sp>
    </p:spTree>
    <p:extLst>
      <p:ext uri="{BB962C8B-B14F-4D97-AF65-F5344CB8AC3E}">
        <p14:creationId xmlns:p14="http://schemas.microsoft.com/office/powerpoint/2010/main" val="177719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D8D7DC-7D5D-4C33-AD97-0744B001A7BA}" type="slidenum">
              <a:rPr lang="en-US" smtClean="0"/>
              <a:t>14</a:t>
            </a:fld>
            <a:endParaRPr lang="en-US"/>
          </a:p>
        </p:txBody>
      </p:sp>
    </p:spTree>
    <p:extLst>
      <p:ext uri="{BB962C8B-B14F-4D97-AF65-F5344CB8AC3E}">
        <p14:creationId xmlns:p14="http://schemas.microsoft.com/office/powerpoint/2010/main" val="13534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rPr>
              <a:t>Teachers can make an exception for specific activities or lessons</a:t>
            </a:r>
          </a:p>
          <a:p>
            <a:r>
              <a:rPr lang="en-US" sz="1200">
                <a:solidFill>
                  <a:srgbClr val="000000"/>
                </a:solidFill>
              </a:rPr>
              <a:t>If a device is seen, it’s taken and brought to principal</a:t>
            </a:r>
          </a:p>
          <a:p>
            <a:r>
              <a:rPr lang="en-US" sz="1200">
                <a:solidFill>
                  <a:srgbClr val="000000"/>
                </a:solidFill>
              </a:rPr>
              <a:t>Parent must pick it up</a:t>
            </a:r>
          </a:p>
          <a:p>
            <a:r>
              <a:rPr lang="en-US" sz="1200">
                <a:solidFill>
                  <a:srgbClr val="000000"/>
                </a:solidFill>
              </a:rPr>
              <a:t>Repeat offenders may have other consequences</a:t>
            </a:r>
          </a:p>
          <a:p>
            <a:endParaRPr lang="en-US"/>
          </a:p>
        </p:txBody>
      </p:sp>
      <p:sp>
        <p:nvSpPr>
          <p:cNvPr id="4" name="Slide Number Placeholder 3"/>
          <p:cNvSpPr>
            <a:spLocks noGrp="1"/>
          </p:cNvSpPr>
          <p:nvPr>
            <p:ph type="sldNum" sz="quarter" idx="5"/>
          </p:nvPr>
        </p:nvSpPr>
        <p:spPr/>
        <p:txBody>
          <a:bodyPr/>
          <a:lstStyle/>
          <a:p>
            <a:fld id="{A4D8D7DC-7D5D-4C33-AD97-0744B001A7BA}" type="slidenum">
              <a:rPr lang="en-US" smtClean="0"/>
              <a:t>18</a:t>
            </a:fld>
            <a:endParaRPr lang="en-US"/>
          </a:p>
        </p:txBody>
      </p:sp>
    </p:spTree>
    <p:extLst>
      <p:ext uri="{BB962C8B-B14F-4D97-AF65-F5344CB8AC3E}">
        <p14:creationId xmlns:p14="http://schemas.microsoft.com/office/powerpoint/2010/main" val="2306457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3EFC-FE66-4FB3-A71D-FC4647203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AABB4D-3482-4ED1-BE2E-224FF1237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AFF53-2DAD-47C2-9F84-647A160F72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75687B-1957-413D-9CC3-283668388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AF80B1-4CCB-452B-B5CE-5463BAE31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5FFBF-ABCE-467F-B3F6-AFEA469BF291}"/>
              </a:ext>
            </a:extLst>
          </p:cNvPr>
          <p:cNvSpPr>
            <a:spLocks noGrp="1"/>
          </p:cNvSpPr>
          <p:nvPr>
            <p:ph type="dt" sz="half" idx="10"/>
          </p:nvPr>
        </p:nvSpPr>
        <p:spPr/>
        <p:txBody>
          <a:bodyPr/>
          <a:lstStyle/>
          <a:p>
            <a:fld id="{CDFCCBF6-FF03-42B2-9AA7-AB7AF3910E22}" type="datetimeFigureOut">
              <a:rPr lang="en-US" smtClean="0"/>
              <a:t>4/3/2023</a:t>
            </a:fld>
            <a:endParaRPr lang="en-US"/>
          </a:p>
        </p:txBody>
      </p:sp>
      <p:sp>
        <p:nvSpPr>
          <p:cNvPr id="8" name="Footer Placeholder 7">
            <a:extLst>
              <a:ext uri="{FF2B5EF4-FFF2-40B4-BE49-F238E27FC236}">
                <a16:creationId xmlns:a16="http://schemas.microsoft.com/office/drawing/2014/main" id="{56C26FD6-ECD9-4AEF-A997-7EF920C5F4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8F60DD-73C4-4D0A-8F7A-461CC93BBF93}"/>
              </a:ext>
            </a:extLst>
          </p:cNvPr>
          <p:cNvSpPr>
            <a:spLocks noGrp="1"/>
          </p:cNvSpPr>
          <p:nvPr>
            <p:ph type="sldNum" sz="quarter" idx="12"/>
          </p:nvPr>
        </p:nvSpPr>
        <p:spPr/>
        <p:txBody>
          <a:bodyPr/>
          <a:lstStyle/>
          <a:p>
            <a:fld id="{63B7F622-9F6D-41F3-B2EE-A72B31D183A5}" type="slidenum">
              <a:rPr lang="en-US" smtClean="0"/>
              <a:t>‹#›</a:t>
            </a:fld>
            <a:endParaRPr lang="en-US"/>
          </a:p>
        </p:txBody>
      </p:sp>
    </p:spTree>
    <p:extLst>
      <p:ext uri="{BB962C8B-B14F-4D97-AF65-F5344CB8AC3E}">
        <p14:creationId xmlns:p14="http://schemas.microsoft.com/office/powerpoint/2010/main" val="856696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3AFB2-9321-42CF-A7A6-CF81CDB335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0A00C5-BF1E-4670-A12F-13E8943145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49242D-0A23-4B84-9A7B-760F5D23D998}"/>
              </a:ext>
            </a:extLst>
          </p:cNvPr>
          <p:cNvSpPr>
            <a:spLocks noGrp="1"/>
          </p:cNvSpPr>
          <p:nvPr>
            <p:ph type="dt" sz="half" idx="10"/>
          </p:nvPr>
        </p:nvSpPr>
        <p:spPr/>
        <p:txBody>
          <a:bodyPr/>
          <a:lstStyle/>
          <a:p>
            <a:fld id="{CDFCCBF6-FF03-42B2-9AA7-AB7AF3910E22}" type="datetimeFigureOut">
              <a:rPr lang="en-US" smtClean="0"/>
              <a:t>4/3/2023</a:t>
            </a:fld>
            <a:endParaRPr lang="en-US"/>
          </a:p>
        </p:txBody>
      </p:sp>
      <p:sp>
        <p:nvSpPr>
          <p:cNvPr id="5" name="Footer Placeholder 4">
            <a:extLst>
              <a:ext uri="{FF2B5EF4-FFF2-40B4-BE49-F238E27FC236}">
                <a16:creationId xmlns:a16="http://schemas.microsoft.com/office/drawing/2014/main" id="{0751FF67-35D0-4C4D-82A0-F784211C4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057C5-1AD4-40DC-992A-324C75CAB173}"/>
              </a:ext>
            </a:extLst>
          </p:cNvPr>
          <p:cNvSpPr>
            <a:spLocks noGrp="1"/>
          </p:cNvSpPr>
          <p:nvPr>
            <p:ph type="sldNum" sz="quarter" idx="12"/>
          </p:nvPr>
        </p:nvSpPr>
        <p:spPr/>
        <p:txBody>
          <a:bodyPr/>
          <a:lstStyle/>
          <a:p>
            <a:fld id="{63B7F622-9F6D-41F3-B2EE-A72B31D183A5}" type="slidenum">
              <a:rPr lang="en-US" smtClean="0"/>
              <a:t>‹#›</a:t>
            </a:fld>
            <a:endParaRPr lang="en-US"/>
          </a:p>
        </p:txBody>
      </p:sp>
    </p:spTree>
    <p:extLst>
      <p:ext uri="{BB962C8B-B14F-4D97-AF65-F5344CB8AC3E}">
        <p14:creationId xmlns:p14="http://schemas.microsoft.com/office/powerpoint/2010/main" val="382344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989D-A73B-49B4-939F-D27CF0D9F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16585-2051-472B-8652-396284523B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40270-C816-476A-8D8E-D9227EEF4F35}"/>
              </a:ext>
            </a:extLst>
          </p:cNvPr>
          <p:cNvSpPr>
            <a:spLocks noGrp="1"/>
          </p:cNvSpPr>
          <p:nvPr>
            <p:ph type="dt" sz="half" idx="10"/>
          </p:nvPr>
        </p:nvSpPr>
        <p:spPr/>
        <p:txBody>
          <a:bodyPr/>
          <a:lstStyle/>
          <a:p>
            <a:fld id="{CDFCCBF6-FF03-42B2-9AA7-AB7AF3910E22}" type="datetimeFigureOut">
              <a:rPr lang="en-US" smtClean="0"/>
              <a:t>4/3/2023</a:t>
            </a:fld>
            <a:endParaRPr lang="en-US"/>
          </a:p>
        </p:txBody>
      </p:sp>
      <p:sp>
        <p:nvSpPr>
          <p:cNvPr id="5" name="Footer Placeholder 4">
            <a:extLst>
              <a:ext uri="{FF2B5EF4-FFF2-40B4-BE49-F238E27FC236}">
                <a16:creationId xmlns:a16="http://schemas.microsoft.com/office/drawing/2014/main" id="{4137E208-921E-49D4-8D63-79D5019A7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AA202-5D61-4337-B6A4-AE21191179D4}"/>
              </a:ext>
            </a:extLst>
          </p:cNvPr>
          <p:cNvSpPr>
            <a:spLocks noGrp="1"/>
          </p:cNvSpPr>
          <p:nvPr>
            <p:ph type="sldNum" sz="quarter" idx="12"/>
          </p:nvPr>
        </p:nvSpPr>
        <p:spPr/>
        <p:txBody>
          <a:bodyPr/>
          <a:lstStyle/>
          <a:p>
            <a:fld id="{63B7F622-9F6D-41F3-B2EE-A72B31D183A5}" type="slidenum">
              <a:rPr lang="en-US" smtClean="0"/>
              <a:t>‹#›</a:t>
            </a:fld>
            <a:endParaRPr lang="en-US"/>
          </a:p>
        </p:txBody>
      </p:sp>
    </p:spTree>
    <p:extLst>
      <p:ext uri="{BB962C8B-B14F-4D97-AF65-F5344CB8AC3E}">
        <p14:creationId xmlns:p14="http://schemas.microsoft.com/office/powerpoint/2010/main" val="2330209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38A57-0103-4C5F-B4D3-70101FD6E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A70794-E6C3-4456-B5EE-25ED0E39AA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FBCCE-E3F4-4C08-BA29-16E9CA2C8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CCBF6-FF03-42B2-9AA7-AB7AF3910E22}" type="datetimeFigureOut">
              <a:rPr lang="en-US" smtClean="0"/>
              <a:t>4/3/2023</a:t>
            </a:fld>
            <a:endParaRPr lang="en-US"/>
          </a:p>
        </p:txBody>
      </p:sp>
      <p:sp>
        <p:nvSpPr>
          <p:cNvPr id="5" name="Footer Placeholder 4">
            <a:extLst>
              <a:ext uri="{FF2B5EF4-FFF2-40B4-BE49-F238E27FC236}">
                <a16:creationId xmlns:a16="http://schemas.microsoft.com/office/drawing/2014/main" id="{393C4984-24CB-463A-BC5E-39BFB59D1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9B8F84-CA61-42EC-A679-8F3CE61D9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7F622-9F6D-41F3-B2EE-A72B31D183A5}" type="slidenum">
              <a:rPr lang="en-US" smtClean="0"/>
              <a:t>‹#›</a:t>
            </a:fld>
            <a:endParaRPr lang="en-US"/>
          </a:p>
        </p:txBody>
      </p:sp>
    </p:spTree>
    <p:extLst>
      <p:ext uri="{BB962C8B-B14F-4D97-AF65-F5344CB8AC3E}">
        <p14:creationId xmlns:p14="http://schemas.microsoft.com/office/powerpoint/2010/main" val="438252543"/>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377D3-757E-E0EC-F560-594BE0AB2C9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AC34118-9732-50BE-16F3-61086C6FC76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A3A7990-DABC-06A6-1D31-8DB4F075D3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218" y="216863"/>
            <a:ext cx="10197888" cy="6566492"/>
          </a:xfrm>
          <a:prstGeom prst="rect">
            <a:avLst/>
          </a:prstGeom>
          <a:noFill/>
          <a:ln>
            <a:noFill/>
          </a:ln>
        </p:spPr>
      </p:pic>
      <p:sp>
        <p:nvSpPr>
          <p:cNvPr id="5" name="TextBox 4">
            <a:extLst>
              <a:ext uri="{FF2B5EF4-FFF2-40B4-BE49-F238E27FC236}">
                <a16:creationId xmlns:a16="http://schemas.microsoft.com/office/drawing/2014/main" id="{2E96A303-B8FE-5B0E-C180-6E1BB67571A8}"/>
              </a:ext>
            </a:extLst>
          </p:cNvPr>
          <p:cNvSpPr txBox="1"/>
          <p:nvPr/>
        </p:nvSpPr>
        <p:spPr>
          <a:xfrm>
            <a:off x="401781" y="6027003"/>
            <a:ext cx="11388437" cy="830997"/>
          </a:xfrm>
          <a:prstGeom prst="rect">
            <a:avLst/>
          </a:prstGeom>
          <a:solidFill>
            <a:srgbClr val="00B0F0"/>
          </a:solidFill>
        </p:spPr>
        <p:txBody>
          <a:bodyPr wrap="square" rtlCol="0">
            <a:spAutoFit/>
          </a:bodyPr>
          <a:lstStyle/>
          <a:p>
            <a:pPr algn="ctr"/>
            <a:r>
              <a:rPr lang="en-US" sz="4800" dirty="0"/>
              <a:t>Fremont Elementary</a:t>
            </a:r>
          </a:p>
        </p:txBody>
      </p:sp>
      <p:sp>
        <p:nvSpPr>
          <p:cNvPr id="6" name="TextBox 5">
            <a:extLst>
              <a:ext uri="{FF2B5EF4-FFF2-40B4-BE49-F238E27FC236}">
                <a16:creationId xmlns:a16="http://schemas.microsoft.com/office/drawing/2014/main" id="{1C21FC32-D599-9B75-5337-23220740791C}"/>
              </a:ext>
            </a:extLst>
          </p:cNvPr>
          <p:cNvSpPr txBox="1"/>
          <p:nvPr/>
        </p:nvSpPr>
        <p:spPr>
          <a:xfrm>
            <a:off x="1184988" y="4357396"/>
            <a:ext cx="2127379" cy="646331"/>
          </a:xfrm>
          <a:prstGeom prst="rect">
            <a:avLst/>
          </a:prstGeom>
          <a:noFill/>
        </p:spPr>
        <p:txBody>
          <a:bodyPr wrap="square" rtlCol="0">
            <a:spAutoFit/>
          </a:bodyPr>
          <a:lstStyle/>
          <a:p>
            <a:pPr algn="ctr"/>
            <a:r>
              <a:rPr lang="en-US" dirty="0"/>
              <a:t>Safe Schools Presentation</a:t>
            </a:r>
          </a:p>
        </p:txBody>
      </p:sp>
    </p:spTree>
    <p:extLst>
      <p:ext uri="{BB962C8B-B14F-4D97-AF65-F5344CB8AC3E}">
        <p14:creationId xmlns:p14="http://schemas.microsoft.com/office/powerpoint/2010/main" val="248161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C6DF54-9750-42F5-8C54-44A741C0B1F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480" b="15250"/>
          <a:stretch/>
        </p:blipFill>
        <p:spPr>
          <a:xfrm>
            <a:off x="20" y="1"/>
            <a:ext cx="12191980" cy="6857999"/>
          </a:xfrm>
          <a:prstGeom prst="rect">
            <a:avLst/>
          </a:prstGeom>
        </p:spPr>
      </p:pic>
      <p:sp>
        <p:nvSpPr>
          <p:cNvPr id="2" name="Title 1">
            <a:extLst>
              <a:ext uri="{FF2B5EF4-FFF2-40B4-BE49-F238E27FC236}">
                <a16:creationId xmlns:a16="http://schemas.microsoft.com/office/drawing/2014/main" id="{FFE620D1-085E-4845-83F4-85265AFB728B}"/>
              </a:ext>
            </a:extLst>
          </p:cNvPr>
          <p:cNvSpPr>
            <a:spLocks noGrp="1"/>
          </p:cNvSpPr>
          <p:nvPr>
            <p:ph type="ctrTitle"/>
          </p:nvPr>
        </p:nvSpPr>
        <p:spPr>
          <a:xfrm>
            <a:off x="1524000" y="1122362"/>
            <a:ext cx="9144000" cy="4592638"/>
          </a:xfrm>
        </p:spPr>
        <p:txBody>
          <a:bodyPr>
            <a:normAutofit/>
          </a:bodyPr>
          <a:lstStyle/>
          <a:p>
            <a:r>
              <a:rPr lang="en-US" sz="9600" b="1">
                <a:ln w="22225">
                  <a:solidFill>
                    <a:schemeClr val="tx1"/>
                  </a:solidFill>
                  <a:miter lim="800000"/>
                </a:ln>
                <a:solidFill>
                  <a:srgbClr val="FFFFFF"/>
                </a:solidFill>
                <a:effectLst>
                  <a:outerShdw blurRad="38100" dist="38100" dir="2700000" algn="tl">
                    <a:srgbClr val="000000">
                      <a:alpha val="43137"/>
                    </a:srgbClr>
                  </a:outerShdw>
                </a:effectLst>
              </a:rPr>
              <a:t>No gang activity</a:t>
            </a:r>
          </a:p>
        </p:txBody>
      </p:sp>
    </p:spTree>
    <p:extLst>
      <p:ext uri="{BB962C8B-B14F-4D97-AF65-F5344CB8AC3E}">
        <p14:creationId xmlns:p14="http://schemas.microsoft.com/office/powerpoint/2010/main" val="321267547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5 Elements Of A Criminal Threat | Quinnan Law">
            <a:extLst>
              <a:ext uri="{FF2B5EF4-FFF2-40B4-BE49-F238E27FC236}">
                <a16:creationId xmlns:a16="http://schemas.microsoft.com/office/drawing/2014/main" id="{5AD60900-C4CE-4019-96F6-EEC5623E1074}"/>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7FE71F-C35D-4D89-AF7A-F3F7A0220A7F}"/>
              </a:ext>
            </a:extLst>
          </p:cNvPr>
          <p:cNvSpPr>
            <a:spLocks noGrp="1"/>
          </p:cNvSpPr>
          <p:nvPr>
            <p:ph type="ctrTitle"/>
          </p:nvPr>
        </p:nvSpPr>
        <p:spPr>
          <a:xfrm>
            <a:off x="1524000" y="1122362"/>
            <a:ext cx="9144000" cy="2900518"/>
          </a:xfrm>
        </p:spPr>
        <p:txBody>
          <a:bodyPr>
            <a:normAutofit/>
          </a:bodyPr>
          <a:lstStyle/>
          <a:p>
            <a:r>
              <a:rPr lang="en-US" b="1">
                <a:ln w="22225">
                  <a:solidFill>
                    <a:schemeClr val="tx1"/>
                  </a:solidFill>
                  <a:miter lim="800000"/>
                </a:ln>
                <a:solidFill>
                  <a:srgbClr val="FFFFFF"/>
                </a:solidFill>
                <a:effectLst>
                  <a:outerShdw blurRad="38100" dist="38100" dir="2700000" algn="tl">
                    <a:srgbClr val="000000">
                      <a:alpha val="43137"/>
                    </a:srgbClr>
                  </a:outerShdw>
                </a:effectLst>
              </a:rPr>
              <a:t>Saying that you are going to hurt everyone or someone or yourself</a:t>
            </a:r>
          </a:p>
        </p:txBody>
      </p:sp>
      <p:sp>
        <p:nvSpPr>
          <p:cNvPr id="3" name="Subtitle 2">
            <a:extLst>
              <a:ext uri="{FF2B5EF4-FFF2-40B4-BE49-F238E27FC236}">
                <a16:creationId xmlns:a16="http://schemas.microsoft.com/office/drawing/2014/main" id="{9EF6A9EC-EA3F-47FC-B458-692F0B17DE5D}"/>
              </a:ext>
            </a:extLst>
          </p:cNvPr>
          <p:cNvSpPr>
            <a:spLocks noGrp="1"/>
          </p:cNvSpPr>
          <p:nvPr>
            <p:ph type="subTitle" idx="1"/>
          </p:nvPr>
        </p:nvSpPr>
        <p:spPr>
          <a:xfrm>
            <a:off x="1524000" y="4159404"/>
            <a:ext cx="9144000" cy="1098395"/>
          </a:xfrm>
        </p:spPr>
        <p:txBody>
          <a:bodyPr>
            <a:normAutofit/>
          </a:bodyPr>
          <a:lstStyle/>
          <a:p>
            <a:r>
              <a:rPr lang="en-US">
                <a:solidFill>
                  <a:srgbClr val="FFFFFF"/>
                </a:solidFill>
                <a:effectLst>
                  <a:outerShdw blurRad="38100" dist="38100" dir="2700000" algn="tl">
                    <a:srgbClr val="000000">
                      <a:alpha val="43137"/>
                    </a:srgbClr>
                  </a:outerShdw>
                </a:effectLst>
              </a:rPr>
              <a:t>terroristic threats • threat to others • threat to harm oneself </a:t>
            </a:r>
          </a:p>
        </p:txBody>
      </p:sp>
      <p:sp>
        <p:nvSpPr>
          <p:cNvPr id="4" name="TextBox 3">
            <a:extLst>
              <a:ext uri="{FF2B5EF4-FFF2-40B4-BE49-F238E27FC236}">
                <a16:creationId xmlns:a16="http://schemas.microsoft.com/office/drawing/2014/main" id="{5B05EBDD-8F7D-4A02-9933-B8C9A37C0A73}"/>
              </a:ext>
            </a:extLst>
          </p:cNvPr>
          <p:cNvSpPr txBox="1"/>
          <p:nvPr/>
        </p:nvSpPr>
        <p:spPr>
          <a:xfrm>
            <a:off x="4636315" y="5394323"/>
            <a:ext cx="3254929" cy="769441"/>
          </a:xfrm>
          <a:prstGeom prst="rect">
            <a:avLst/>
          </a:prstGeom>
          <a:noFill/>
        </p:spPr>
        <p:txBody>
          <a:bodyPr wrap="square" rtlCol="0">
            <a:spAutoFit/>
          </a:bodyPr>
          <a:lstStyle/>
          <a:p>
            <a:r>
              <a:rPr lang="en-US" sz="4400" b="1"/>
              <a:t>Real or Hoax</a:t>
            </a:r>
          </a:p>
        </p:txBody>
      </p:sp>
    </p:spTree>
    <p:extLst>
      <p:ext uri="{BB962C8B-B14F-4D97-AF65-F5344CB8AC3E}">
        <p14:creationId xmlns:p14="http://schemas.microsoft.com/office/powerpoint/2010/main" val="301612074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looking at the camera&#10;&#10;Description automatically generated">
            <a:extLst>
              <a:ext uri="{FF2B5EF4-FFF2-40B4-BE49-F238E27FC236}">
                <a16:creationId xmlns:a16="http://schemas.microsoft.com/office/drawing/2014/main" id="{D441436E-5C98-4F26-A538-CB3EF495F82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7344" b="5447"/>
          <a:stretch/>
        </p:blipFill>
        <p:spPr>
          <a:xfrm>
            <a:off x="20" y="10"/>
            <a:ext cx="12191980" cy="6857990"/>
          </a:xfrm>
          <a:prstGeom prst="rect">
            <a:avLst/>
          </a:prstGeom>
        </p:spPr>
      </p:pic>
      <p:sp>
        <p:nvSpPr>
          <p:cNvPr id="2" name="Title 1">
            <a:extLst>
              <a:ext uri="{FF2B5EF4-FFF2-40B4-BE49-F238E27FC236}">
                <a16:creationId xmlns:a16="http://schemas.microsoft.com/office/drawing/2014/main" id="{217FE71F-C35D-4D89-AF7A-F3F7A0220A7F}"/>
              </a:ext>
            </a:extLst>
          </p:cNvPr>
          <p:cNvSpPr>
            <a:spLocks noGrp="1"/>
          </p:cNvSpPr>
          <p:nvPr>
            <p:ph type="ctrTitle"/>
          </p:nvPr>
        </p:nvSpPr>
        <p:spPr>
          <a:xfrm>
            <a:off x="1524000" y="3124200"/>
            <a:ext cx="9144000" cy="2900518"/>
          </a:xfrm>
        </p:spPr>
        <p:txBody>
          <a:bodyPr>
            <a:normAutofit/>
          </a:bodyPr>
          <a:lstStyle/>
          <a:p>
            <a:r>
              <a:rPr lang="en-US">
                <a:ln w="22225">
                  <a:solidFill>
                    <a:schemeClr val="tx1"/>
                  </a:solidFill>
                  <a:miter lim="800000"/>
                </a:ln>
                <a:solidFill>
                  <a:srgbClr val="FFFFFF"/>
                </a:solidFill>
                <a:effectLst>
                  <a:outerShdw blurRad="38100" dist="38100" dir="2700000" algn="tl">
                    <a:srgbClr val="000000">
                      <a:alpha val="43137"/>
                    </a:srgbClr>
                  </a:outerShdw>
                </a:effectLst>
              </a:rPr>
              <a:t>Repeated problems that make it so others can’t learn or be safe</a:t>
            </a:r>
          </a:p>
        </p:txBody>
      </p:sp>
      <p:sp>
        <p:nvSpPr>
          <p:cNvPr id="3" name="Subtitle 2">
            <a:extLst>
              <a:ext uri="{FF2B5EF4-FFF2-40B4-BE49-F238E27FC236}">
                <a16:creationId xmlns:a16="http://schemas.microsoft.com/office/drawing/2014/main" id="{9EF6A9EC-EA3F-47FC-B458-692F0B17DE5D}"/>
              </a:ext>
            </a:extLst>
          </p:cNvPr>
          <p:cNvSpPr>
            <a:spLocks noGrp="1"/>
          </p:cNvSpPr>
          <p:nvPr>
            <p:ph type="subTitle" idx="1"/>
          </p:nvPr>
        </p:nvSpPr>
        <p:spPr>
          <a:xfrm>
            <a:off x="1447800" y="381000"/>
            <a:ext cx="9144000" cy="1098395"/>
          </a:xfrm>
        </p:spPr>
        <p:txBody>
          <a:bodyPr>
            <a:normAutofit/>
          </a:bodyPr>
          <a:lstStyle/>
          <a:p>
            <a:r>
              <a:rPr lang="en-US" sz="6000" b="1">
                <a:solidFill>
                  <a:srgbClr val="FFFFFF"/>
                </a:solidFill>
                <a:effectLst>
                  <a:outerShdw blurRad="38100" dist="38100" dir="2700000" algn="tl">
                    <a:srgbClr val="000000">
                      <a:alpha val="43137"/>
                    </a:srgbClr>
                  </a:outerShdw>
                </a:effectLst>
              </a:rPr>
              <a:t>Continued Disruption</a:t>
            </a:r>
          </a:p>
        </p:txBody>
      </p:sp>
    </p:spTree>
    <p:extLst>
      <p:ext uri="{BB962C8B-B14F-4D97-AF65-F5344CB8AC3E}">
        <p14:creationId xmlns:p14="http://schemas.microsoft.com/office/powerpoint/2010/main" val="399153492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DD48E8-55D0-4733-B770-DF50A114E72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8285" b="16715"/>
          <a:stretch/>
        </p:blipFill>
        <p:spPr>
          <a:xfrm>
            <a:off x="20" y="1"/>
            <a:ext cx="12191980" cy="6857999"/>
          </a:xfrm>
          <a:prstGeom prst="rect">
            <a:avLst/>
          </a:prstGeom>
        </p:spPr>
      </p:pic>
      <p:sp>
        <p:nvSpPr>
          <p:cNvPr id="2" name="Title 1">
            <a:extLst>
              <a:ext uri="{FF2B5EF4-FFF2-40B4-BE49-F238E27FC236}">
                <a16:creationId xmlns:a16="http://schemas.microsoft.com/office/drawing/2014/main" id="{B858F370-F95E-4A93-A934-BFEE52D2F657}"/>
              </a:ext>
            </a:extLst>
          </p:cNvPr>
          <p:cNvSpPr>
            <a:spLocks noGrp="1"/>
          </p:cNvSpPr>
          <p:nvPr>
            <p:ph type="ctrTitle"/>
          </p:nvPr>
        </p:nvSpPr>
        <p:spPr>
          <a:xfrm>
            <a:off x="1524000" y="1122362"/>
            <a:ext cx="9144000" cy="2900518"/>
          </a:xfrm>
        </p:spPr>
        <p:txBody>
          <a:bodyPr>
            <a:normAutofit/>
          </a:bodyPr>
          <a:lstStyle/>
          <a:p>
            <a:r>
              <a:rPr lang="en-US" sz="7200" b="1">
                <a:solidFill>
                  <a:srgbClr val="FFFFFF"/>
                </a:solidFill>
                <a:effectLst>
                  <a:outerShdw blurRad="38100" dist="38100" dir="2700000" algn="tl">
                    <a:srgbClr val="000000">
                      <a:alpha val="43137"/>
                    </a:srgbClr>
                  </a:outerShdw>
                </a:effectLst>
              </a:rPr>
              <a:t>Discrimination</a:t>
            </a:r>
          </a:p>
        </p:txBody>
      </p:sp>
      <p:sp>
        <p:nvSpPr>
          <p:cNvPr id="3" name="Subtitle 2">
            <a:extLst>
              <a:ext uri="{FF2B5EF4-FFF2-40B4-BE49-F238E27FC236}">
                <a16:creationId xmlns:a16="http://schemas.microsoft.com/office/drawing/2014/main" id="{7F7518C5-8BA0-4A9C-963B-075FF0291FCC}"/>
              </a:ext>
            </a:extLst>
          </p:cNvPr>
          <p:cNvSpPr>
            <a:spLocks noGrp="1"/>
          </p:cNvSpPr>
          <p:nvPr>
            <p:ph type="subTitle" idx="1"/>
          </p:nvPr>
        </p:nvSpPr>
        <p:spPr>
          <a:xfrm>
            <a:off x="1524000" y="4159404"/>
            <a:ext cx="9448800" cy="2012796"/>
          </a:xfrm>
        </p:spPr>
        <p:txBody>
          <a:bodyPr vert="horz" lIns="91440" tIns="45720" rIns="91440" bIns="45720" rtlCol="0" anchor="t">
            <a:normAutofit/>
          </a:bodyPr>
          <a:lstStyle/>
          <a:p>
            <a:r>
              <a:rPr lang="en-US" sz="3600" dirty="0">
                <a:solidFill>
                  <a:srgbClr val="FFFFFF"/>
                </a:solidFill>
              </a:rPr>
              <a:t>Treat people differently based on race, color, national origin, sex, disability, gender, orientation, religion, physical or mental attributes</a:t>
            </a:r>
          </a:p>
        </p:txBody>
      </p:sp>
    </p:spTree>
    <p:extLst>
      <p:ext uri="{BB962C8B-B14F-4D97-AF65-F5344CB8AC3E}">
        <p14:creationId xmlns:p14="http://schemas.microsoft.com/office/powerpoint/2010/main" val="412732929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414C-74B6-43F2-84D8-52EF0BF86447}"/>
              </a:ext>
            </a:extLst>
          </p:cNvPr>
          <p:cNvSpPr>
            <a:spLocks noGrp="1"/>
          </p:cNvSpPr>
          <p:nvPr>
            <p:ph type="title"/>
          </p:nvPr>
        </p:nvSpPr>
        <p:spPr>
          <a:xfrm>
            <a:off x="200576" y="1242590"/>
            <a:ext cx="9396006" cy="1325563"/>
          </a:xfrm>
        </p:spPr>
        <p:txBody>
          <a:bodyPr>
            <a:normAutofit/>
          </a:bodyPr>
          <a:lstStyle/>
          <a:p>
            <a:r>
              <a:rPr lang="en-US" sz="4000" u="sng"/>
              <a:t>Where do I have to keep these rules?</a:t>
            </a:r>
          </a:p>
        </p:txBody>
      </p:sp>
      <p:sp>
        <p:nvSpPr>
          <p:cNvPr id="3" name="Content Placeholder 2">
            <a:extLst>
              <a:ext uri="{FF2B5EF4-FFF2-40B4-BE49-F238E27FC236}">
                <a16:creationId xmlns:a16="http://schemas.microsoft.com/office/drawing/2014/main" id="{DAC069E5-5C05-481B-8DC1-434368D36549}"/>
              </a:ext>
            </a:extLst>
          </p:cNvPr>
          <p:cNvSpPr>
            <a:spLocks noGrp="1"/>
          </p:cNvSpPr>
          <p:nvPr>
            <p:ph idx="1"/>
          </p:nvPr>
        </p:nvSpPr>
        <p:spPr>
          <a:xfrm>
            <a:off x="805543" y="2871982"/>
            <a:ext cx="5290457" cy="3181684"/>
          </a:xfrm>
        </p:spPr>
        <p:txBody>
          <a:bodyPr anchor="t">
            <a:normAutofit/>
          </a:bodyPr>
          <a:lstStyle/>
          <a:p>
            <a:r>
              <a:rPr lang="en-US"/>
              <a:t>On school grounds/property</a:t>
            </a:r>
          </a:p>
          <a:p>
            <a:r>
              <a:rPr lang="en-US"/>
              <a:t>On school buses</a:t>
            </a:r>
          </a:p>
          <a:p>
            <a:r>
              <a:rPr lang="en-US"/>
              <a:t>During the school day</a:t>
            </a:r>
          </a:p>
          <a:p>
            <a:r>
              <a:rPr lang="en-US"/>
              <a:t>School activities</a:t>
            </a:r>
          </a:p>
          <a:p>
            <a:r>
              <a:rPr lang="en-US"/>
              <a:t>Technology /Cyber                  </a:t>
            </a:r>
            <a:r>
              <a:rPr lang="en-US" i="1"/>
              <a:t>where it affects another's safety</a:t>
            </a:r>
          </a:p>
        </p:txBody>
      </p:sp>
      <p:sp>
        <p:nvSpPr>
          <p:cNvPr id="137" name="Oval 136">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1634CA38-E77A-4A6A-B998-A26A9ECB2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14,555 High School Building Stock Photos, Pictures &amp;amp; Royalty-Free Images -  iStock">
            <a:extLst>
              <a:ext uri="{FF2B5EF4-FFF2-40B4-BE49-F238E27FC236}">
                <a16:creationId xmlns:a16="http://schemas.microsoft.com/office/drawing/2014/main" id="{225E437C-77A2-414D-83C1-4BC060AAA4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40" r="-3" b="-3"/>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A60A4BC-7B9E-425E-A766-AC31DB6BFC87}"/>
              </a:ext>
            </a:extLst>
          </p:cNvPr>
          <p:cNvPicPr>
            <a:picLocks noChangeAspect="1"/>
          </p:cNvPicPr>
          <p:nvPr/>
        </p:nvPicPr>
        <p:blipFill rotWithShape="1">
          <a:blip r:embed="rId5">
            <a:extLst>
              <a:ext uri="{28A0092B-C50C-407E-A947-70E740481C1C}">
                <a14:useLocalDpi xmlns:a14="http://schemas.microsoft.com/office/drawing/2010/main" val="0"/>
              </a:ext>
            </a:extLst>
          </a:blip>
          <a:srcRect l="19029" r="2231" b="5"/>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7217495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Kepner-Tregoe - The Consequences of Choice: The Final Step in Decision  Making">
            <a:extLst>
              <a:ext uri="{FF2B5EF4-FFF2-40B4-BE49-F238E27FC236}">
                <a16:creationId xmlns:a16="http://schemas.microsoft.com/office/drawing/2014/main" id="{0624C2C0-E63F-45DB-9119-16B8911384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9" r="-1" b="532"/>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230DA70-9E3F-41F3-B39A-99C0C28C7812}"/>
              </a:ext>
            </a:extLst>
          </p:cNvPr>
          <p:cNvSpPr>
            <a:spLocks noGrp="1"/>
          </p:cNvSpPr>
          <p:nvPr>
            <p:ph type="title"/>
          </p:nvPr>
        </p:nvSpPr>
        <p:spPr>
          <a:xfrm>
            <a:off x="180564" y="4532160"/>
            <a:ext cx="9265771" cy="1571741"/>
          </a:xfrm>
        </p:spPr>
        <p:txBody>
          <a:bodyPr>
            <a:normAutofit/>
          </a:bodyPr>
          <a:lstStyle/>
          <a:p>
            <a:r>
              <a:rPr lang="en-US" sz="4000"/>
              <a:t>Possible</a:t>
            </a:r>
            <a:br>
              <a:rPr lang="en-US" sz="4000"/>
            </a:br>
            <a:r>
              <a:rPr lang="en-US" sz="4000" b="1"/>
              <a:t>Consequences</a:t>
            </a:r>
          </a:p>
        </p:txBody>
      </p:sp>
      <p:sp>
        <p:nvSpPr>
          <p:cNvPr id="3" name="Content Placeholder 2">
            <a:extLst>
              <a:ext uri="{FF2B5EF4-FFF2-40B4-BE49-F238E27FC236}">
                <a16:creationId xmlns:a16="http://schemas.microsoft.com/office/drawing/2014/main" id="{86BD291A-1A6A-4C5F-A927-A5402F7DA6E9}"/>
              </a:ext>
            </a:extLst>
          </p:cNvPr>
          <p:cNvSpPr>
            <a:spLocks noGrp="1"/>
          </p:cNvSpPr>
          <p:nvPr>
            <p:ph idx="1"/>
          </p:nvPr>
        </p:nvSpPr>
        <p:spPr>
          <a:xfrm>
            <a:off x="3136648" y="4231063"/>
            <a:ext cx="9565028" cy="2001069"/>
          </a:xfrm>
        </p:spPr>
        <p:txBody>
          <a:bodyPr>
            <a:normAutofit/>
          </a:bodyPr>
          <a:lstStyle/>
          <a:p>
            <a:pPr marL="400050" indent="-400050"/>
            <a:r>
              <a:rPr lang="en-US" sz="1900" b="1"/>
              <a:t>Suspended</a:t>
            </a:r>
          </a:p>
          <a:p>
            <a:pPr marL="400050" indent="-400050"/>
            <a:r>
              <a:rPr lang="en-US" sz="1900" b="1"/>
              <a:t>Moved to another school</a:t>
            </a:r>
          </a:p>
          <a:p>
            <a:pPr marL="400050" indent="-400050"/>
            <a:r>
              <a:rPr lang="en-US" sz="1900" b="1"/>
              <a:t>Expelled</a:t>
            </a:r>
          </a:p>
          <a:p>
            <a:pPr marL="400050" indent="-400050"/>
            <a:r>
              <a:rPr lang="en-US" sz="1900" b="1"/>
              <a:t>Referred to the police</a:t>
            </a:r>
          </a:p>
          <a:p>
            <a:pPr marL="400050" indent="-400050"/>
            <a:r>
              <a:rPr lang="en-US" sz="1900" b="1"/>
              <a:t>Other school-based outcomes</a:t>
            </a:r>
          </a:p>
          <a:p>
            <a:endParaRPr lang="en-US" sz="900"/>
          </a:p>
        </p:txBody>
      </p:sp>
    </p:spTree>
    <p:extLst>
      <p:ext uri="{BB962C8B-B14F-4D97-AF65-F5344CB8AC3E}">
        <p14:creationId xmlns:p14="http://schemas.microsoft.com/office/powerpoint/2010/main" val="226638137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4937-3441-4017-A02A-F06B178029EE}"/>
              </a:ext>
            </a:extLst>
          </p:cNvPr>
          <p:cNvSpPr>
            <a:spLocks noGrp="1"/>
          </p:cNvSpPr>
          <p:nvPr>
            <p:ph type="ctrTitle"/>
          </p:nvPr>
        </p:nvSpPr>
        <p:spPr>
          <a:xfrm>
            <a:off x="7338779" y="959244"/>
            <a:ext cx="4456143" cy="2889114"/>
          </a:xfrm>
        </p:spPr>
        <p:txBody>
          <a:bodyPr anchor="b">
            <a:normAutofit/>
          </a:bodyPr>
          <a:lstStyle/>
          <a:p>
            <a:pPr algn="l"/>
            <a:r>
              <a:rPr lang="en-US" sz="5400" b="1" u="sng">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REPORTING</a:t>
            </a:r>
          </a:p>
        </p:txBody>
      </p:sp>
      <p:sp>
        <p:nvSpPr>
          <p:cNvPr id="4" name="Subtitle 3">
            <a:extLst>
              <a:ext uri="{FF2B5EF4-FFF2-40B4-BE49-F238E27FC236}">
                <a16:creationId xmlns:a16="http://schemas.microsoft.com/office/drawing/2014/main" id="{25FE954F-0231-42E8-BDF8-2311C522D274}"/>
              </a:ext>
            </a:extLst>
          </p:cNvPr>
          <p:cNvSpPr>
            <a:spLocks noGrp="1"/>
          </p:cNvSpPr>
          <p:nvPr>
            <p:ph type="subTitle" idx="1"/>
          </p:nvPr>
        </p:nvSpPr>
        <p:spPr>
          <a:xfrm>
            <a:off x="7447834" y="3953939"/>
            <a:ext cx="4456144" cy="1884799"/>
          </a:xfrm>
        </p:spPr>
        <p:txBody>
          <a:bodyPr anchor="t">
            <a:noAutofit/>
          </a:bodyPr>
          <a:lstStyle/>
          <a:p>
            <a:pPr algn="l"/>
            <a:r>
              <a:rPr lang="en-US" sz="3200"/>
              <a:t>Reporting means getting help from adults who can help solve the problem.</a:t>
            </a:r>
          </a:p>
        </p:txBody>
      </p:sp>
      <p:sp>
        <p:nvSpPr>
          <p:cNvPr id="73" name="Freeform: Shape 7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4" name="Picture 4" descr="UCF Police: If You See Something, Say Something - YouTube">
            <a:extLst>
              <a:ext uri="{FF2B5EF4-FFF2-40B4-BE49-F238E27FC236}">
                <a16:creationId xmlns:a16="http://schemas.microsoft.com/office/drawing/2014/main" id="{E12B43FA-0A00-48F7-8E31-0D05A1442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30" r="2162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9119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12A8BD-E322-45F5-B736-85593235035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8359" b="24094"/>
          <a:stretch/>
        </p:blipFill>
        <p:spPr>
          <a:xfrm>
            <a:off x="64675" y="1"/>
            <a:ext cx="12191980" cy="6857999"/>
          </a:xfrm>
          <a:prstGeom prst="rect">
            <a:avLst/>
          </a:prstGeom>
        </p:spPr>
      </p:pic>
      <p:sp>
        <p:nvSpPr>
          <p:cNvPr id="2" name="Title 1">
            <a:extLst>
              <a:ext uri="{FF2B5EF4-FFF2-40B4-BE49-F238E27FC236}">
                <a16:creationId xmlns:a16="http://schemas.microsoft.com/office/drawing/2014/main" id="{9616A394-AAEA-4FCB-A44B-70D4EF077BE4}"/>
              </a:ext>
            </a:extLst>
          </p:cNvPr>
          <p:cNvSpPr>
            <a:spLocks noGrp="1"/>
          </p:cNvSpPr>
          <p:nvPr>
            <p:ph type="ctrTitle"/>
          </p:nvPr>
        </p:nvSpPr>
        <p:spPr>
          <a:xfrm>
            <a:off x="1365250" y="146050"/>
            <a:ext cx="9144000" cy="2900518"/>
          </a:xfrm>
        </p:spPr>
        <p:txBody>
          <a:bodyPr>
            <a:normAutofit/>
          </a:bodyPr>
          <a:lstStyle/>
          <a:p>
            <a:r>
              <a:rPr lang="en-US" sz="8800" b="1">
                <a:solidFill>
                  <a:srgbClr val="FFFFFF"/>
                </a:solidFill>
                <a:effectLst>
                  <a:outerShdw blurRad="38100" dist="38100" dir="2700000" algn="tl">
                    <a:srgbClr val="000000">
                      <a:alpha val="43137"/>
                    </a:srgbClr>
                  </a:outerShdw>
                </a:effectLst>
              </a:rPr>
              <a:t>Dress Code</a:t>
            </a:r>
          </a:p>
        </p:txBody>
      </p:sp>
    </p:spTree>
    <p:extLst>
      <p:ext uri="{BB962C8B-B14F-4D97-AF65-F5344CB8AC3E}">
        <p14:creationId xmlns:p14="http://schemas.microsoft.com/office/powerpoint/2010/main" val="339067284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76E519-CF2B-4688-8657-2FA925E874D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0536" r="27228"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C94E471-E0EB-4409-87F8-767CA1DD9927}"/>
              </a:ext>
            </a:extLst>
          </p:cNvPr>
          <p:cNvSpPr>
            <a:spLocks noGrp="1"/>
          </p:cNvSpPr>
          <p:nvPr>
            <p:ph type="title"/>
          </p:nvPr>
        </p:nvSpPr>
        <p:spPr>
          <a:xfrm>
            <a:off x="408123" y="495300"/>
            <a:ext cx="5595802" cy="5859851"/>
          </a:xfrm>
        </p:spPr>
        <p:txBody>
          <a:bodyPr>
            <a:normAutofit/>
          </a:bodyPr>
          <a:lstStyle/>
          <a:p>
            <a:r>
              <a:rPr lang="en-US" sz="6000" b="1">
                <a:solidFill>
                  <a:srgbClr val="000000"/>
                </a:solidFill>
                <a:effectLst>
                  <a:outerShdw blurRad="38100" dist="38100" dir="2700000" algn="tl">
                    <a:srgbClr val="000000">
                      <a:alpha val="43137"/>
                    </a:srgbClr>
                  </a:outerShdw>
                </a:effectLst>
              </a:rPr>
              <a:t>Electronic Devices</a:t>
            </a:r>
            <a:br>
              <a:rPr lang="en-US" sz="6000" b="1">
                <a:solidFill>
                  <a:srgbClr val="000000"/>
                </a:solidFill>
                <a:effectLst>
                  <a:outerShdw blurRad="38100" dist="38100" dir="2700000" algn="tl">
                    <a:srgbClr val="000000">
                      <a:alpha val="43137"/>
                    </a:srgbClr>
                  </a:outerShdw>
                </a:effectLst>
                <a:cs typeface="Calibri Light"/>
              </a:rPr>
            </a:br>
            <a:r>
              <a:rPr lang="en-US" sz="1600" b="1">
                <a:solidFill>
                  <a:srgbClr val="000000"/>
                </a:solidFill>
                <a:effectLst>
                  <a:outerShdw blurRad="38100" dist="38100" dir="2700000" algn="tl">
                    <a:srgbClr val="000000">
                      <a:alpha val="43137"/>
                    </a:srgbClr>
                  </a:outerShdw>
                </a:effectLst>
                <a:cs typeface="Calibri Light"/>
              </a:rPr>
              <a:t>* any privately owned electronic device may not be used on during school hours. This includes recesses and lunch. These devices must be kept in backpacks or given to the classroom teacher.  </a:t>
            </a:r>
            <a:br>
              <a:rPr lang="en-US" sz="1600" b="1">
                <a:solidFill>
                  <a:srgbClr val="000000"/>
                </a:solidFill>
                <a:effectLst>
                  <a:outerShdw blurRad="38100" dist="38100" dir="2700000" algn="tl">
                    <a:srgbClr val="000000">
                      <a:alpha val="43137"/>
                    </a:srgbClr>
                  </a:outerShdw>
                </a:effectLst>
                <a:cs typeface="Calibri Light"/>
              </a:rPr>
            </a:br>
            <a:r>
              <a:rPr lang="en-US" sz="1600" b="1">
                <a:solidFill>
                  <a:srgbClr val="000000"/>
                </a:solidFill>
                <a:effectLst>
                  <a:outerShdw blurRad="38100" dist="38100" dir="2700000" algn="tl">
                    <a:srgbClr val="000000">
                      <a:alpha val="43137"/>
                    </a:srgbClr>
                  </a:outerShdw>
                </a:effectLst>
                <a:cs typeface="Calibri Light"/>
              </a:rPr>
              <a:t>* Electronic devices shall not be used in a way that threatens, humiliates, harasses, or intimidates school-related individuals. Do not email other students in your class/school and be mean to them EVER!</a:t>
            </a:r>
            <a:br>
              <a:rPr lang="en-US" sz="6000" b="1">
                <a:solidFill>
                  <a:srgbClr val="000000"/>
                </a:solidFill>
                <a:effectLst>
                  <a:outerShdw blurRad="38100" dist="38100" dir="2700000" algn="tl">
                    <a:srgbClr val="000000">
                      <a:alpha val="43137"/>
                    </a:srgbClr>
                  </a:outerShdw>
                </a:effectLst>
                <a:cs typeface="Calibri Light"/>
              </a:rPr>
            </a:br>
            <a:br>
              <a:rPr lang="en-US" sz="6000" b="1">
                <a:solidFill>
                  <a:srgbClr val="000000"/>
                </a:solidFill>
                <a:effectLst>
                  <a:outerShdw blurRad="38100" dist="38100" dir="2700000" algn="tl">
                    <a:srgbClr val="000000">
                      <a:alpha val="43137"/>
                    </a:srgbClr>
                  </a:outerShdw>
                </a:effectLst>
                <a:cs typeface="Calibri Light"/>
              </a:rPr>
            </a:br>
            <a:endParaRPr lang="en-US" sz="6000" b="1">
              <a:solidFill>
                <a:srgbClr val="000000"/>
              </a:solidFill>
              <a:effectLst>
                <a:outerShdw blurRad="38100" dist="38100" dir="2700000" algn="tl">
                  <a:srgbClr val="000000">
                    <a:alpha val="43137"/>
                  </a:srgbClr>
                </a:outerShdw>
              </a:effectLst>
              <a:cs typeface="Calibri Light"/>
            </a:endParaRPr>
          </a:p>
        </p:txBody>
      </p:sp>
    </p:spTree>
    <p:extLst>
      <p:ext uri="{BB962C8B-B14F-4D97-AF65-F5344CB8AC3E}">
        <p14:creationId xmlns:p14="http://schemas.microsoft.com/office/powerpoint/2010/main" val="3686169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4864-468F-4280-8976-0C02B8FF67E7}"/>
              </a:ext>
            </a:extLst>
          </p:cNvPr>
          <p:cNvSpPr>
            <a:spLocks noGrp="1"/>
          </p:cNvSpPr>
          <p:nvPr>
            <p:ph type="ctrTitle"/>
          </p:nvPr>
        </p:nvSpPr>
        <p:spPr>
          <a:xfrm>
            <a:off x="5305978" y="3832897"/>
            <a:ext cx="7061651" cy="2889114"/>
          </a:xfrm>
        </p:spPr>
        <p:txBody>
          <a:bodyPr anchor="b">
            <a:normAutofit/>
          </a:bodyPr>
          <a:lstStyle/>
          <a:p>
            <a:r>
              <a:rPr lang="en-US" sz="5400" b="1">
                <a:effectLst>
                  <a:outerShdw blurRad="38100" dist="38100" dir="2700000" algn="tl">
                    <a:srgbClr val="000000">
                      <a:alpha val="43137"/>
                    </a:srgbClr>
                  </a:outerShdw>
                </a:effectLst>
              </a:rPr>
              <a:t>other school rules</a:t>
            </a:r>
            <a:br>
              <a:rPr lang="en-US" sz="5400" b="1">
                <a:effectLst>
                  <a:outerShdw blurRad="38100" dist="38100" dir="2700000" algn="tl">
                    <a:srgbClr val="000000">
                      <a:alpha val="43137"/>
                    </a:srgbClr>
                  </a:outerShdw>
                </a:effectLst>
              </a:rPr>
            </a:br>
            <a:r>
              <a:rPr lang="en-US" sz="5400" b="1">
                <a:effectLst>
                  <a:outerShdw blurRad="38100" dist="38100" dir="2700000" algn="tl">
                    <a:srgbClr val="000000">
                      <a:alpha val="43137"/>
                    </a:srgbClr>
                  </a:outerShdw>
                </a:effectLst>
              </a:rPr>
              <a:t>to address</a:t>
            </a:r>
            <a:endParaRPr lang="en-US" sz="5400" b="1">
              <a:effectLst>
                <a:outerShdw blurRad="38100" dist="38100" dir="2700000" algn="tl">
                  <a:srgbClr val="000000">
                    <a:alpha val="43137"/>
                  </a:srgbClr>
                </a:outerShdw>
              </a:effectLst>
              <a:cs typeface="Calibri Light"/>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A231763-E305-42E0-BFCD-77268FE5EC61}"/>
              </a:ext>
            </a:extLst>
          </p:cNvPr>
          <p:cNvPicPr>
            <a:picLocks noChangeAspect="1"/>
          </p:cNvPicPr>
          <p:nvPr/>
        </p:nvPicPr>
        <p:blipFill rotWithShape="1">
          <a:blip r:embed="rId2">
            <a:extLst>
              <a:ext uri="{28A0092B-C50C-407E-A947-70E740481C1C}">
                <a14:useLocalDpi xmlns:a14="http://schemas.microsoft.com/office/drawing/2010/main" val="0"/>
              </a:ext>
            </a:extLst>
          </a:blip>
          <a:srcRect l="16574" r="26550"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3482760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B225BA-7412-4605-8E8D-5AED2BF56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red shirt&#10;&#10;Description automatically generated">
            <a:extLst>
              <a:ext uri="{FF2B5EF4-FFF2-40B4-BE49-F238E27FC236}">
                <a16:creationId xmlns:a16="http://schemas.microsoft.com/office/drawing/2014/main" id="{B81CB90A-34F6-46AE-9777-3C19148E03E7}"/>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604BB9CD-970D-4FE5-B4E3-D651735BF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7E04F-E396-4880-BCDD-818A7C43924E}"/>
              </a:ext>
            </a:extLst>
          </p:cNvPr>
          <p:cNvSpPr>
            <a:spLocks noGrp="1"/>
          </p:cNvSpPr>
          <p:nvPr>
            <p:ph type="ctrTitle"/>
          </p:nvPr>
        </p:nvSpPr>
        <p:spPr>
          <a:xfrm>
            <a:off x="1112520" y="2152955"/>
            <a:ext cx="9966960" cy="2552091"/>
          </a:xfrm>
        </p:spPr>
        <p:txBody>
          <a:bodyPr anchor="ctr">
            <a:normAutofit/>
          </a:bodyPr>
          <a:lstStyle/>
          <a:p>
            <a:r>
              <a:rPr lang="en-US" sz="8000" b="1">
                <a:solidFill>
                  <a:srgbClr val="FFFFFF"/>
                </a:solidFill>
                <a:effectLst>
                  <a:outerShdw blurRad="38100" dist="38100" dir="2700000" algn="tl">
                    <a:srgbClr val="000000">
                      <a:alpha val="43137"/>
                    </a:srgbClr>
                  </a:outerShdw>
                </a:effectLst>
              </a:rPr>
              <a:t>Safe Schools for Everyone</a:t>
            </a:r>
          </a:p>
        </p:txBody>
      </p:sp>
      <p:sp>
        <p:nvSpPr>
          <p:cNvPr id="16" name="Rectangle 15">
            <a:extLst>
              <a:ext uri="{FF2B5EF4-FFF2-40B4-BE49-F238E27FC236}">
                <a16:creationId xmlns:a16="http://schemas.microsoft.com/office/drawing/2014/main" id="{5E0D6276-8D53-4DDA-A15A-90E0831F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C150C7-96FB-4EB9-BDF9-212535A60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34583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A7B7-C774-4561-A56D-C0EAC152B4F3}"/>
              </a:ext>
            </a:extLst>
          </p:cNvPr>
          <p:cNvSpPr>
            <a:spLocks noGrp="1"/>
          </p:cNvSpPr>
          <p:nvPr>
            <p:ph type="title"/>
          </p:nvPr>
        </p:nvSpPr>
        <p:spPr>
          <a:xfrm>
            <a:off x="648929" y="304801"/>
            <a:ext cx="5599470" cy="1295400"/>
          </a:xfrm>
        </p:spPr>
        <p:txBody>
          <a:bodyPr>
            <a:normAutofit fontScale="90000"/>
          </a:bodyPr>
          <a:lstStyle/>
          <a:p>
            <a:r>
              <a:rPr lang="en-US" sz="5400" b="1">
                <a:effectLst>
                  <a:outerShdw blurRad="38100" dist="38100" dir="2700000" algn="tl">
                    <a:srgbClr val="000000">
                      <a:alpha val="43137"/>
                    </a:srgbClr>
                  </a:outerShdw>
                </a:effectLst>
              </a:rPr>
              <a:t>Safe School Violations</a:t>
            </a:r>
          </a:p>
        </p:txBody>
      </p:sp>
      <p:sp>
        <p:nvSpPr>
          <p:cNvPr id="3" name="Content Placeholder 2">
            <a:extLst>
              <a:ext uri="{FF2B5EF4-FFF2-40B4-BE49-F238E27FC236}">
                <a16:creationId xmlns:a16="http://schemas.microsoft.com/office/drawing/2014/main" id="{20896CAF-73A1-453E-8990-CCB52F860138}"/>
              </a:ext>
            </a:extLst>
          </p:cNvPr>
          <p:cNvSpPr>
            <a:spLocks noGrp="1"/>
          </p:cNvSpPr>
          <p:nvPr>
            <p:ph idx="1"/>
          </p:nvPr>
        </p:nvSpPr>
        <p:spPr>
          <a:xfrm>
            <a:off x="648930" y="1600201"/>
            <a:ext cx="5599470" cy="4952999"/>
          </a:xfrm>
        </p:spPr>
        <p:txBody>
          <a:bodyPr>
            <a:normAutofit lnSpcReduction="10000"/>
          </a:bodyPr>
          <a:lstStyle/>
          <a:p>
            <a:r>
              <a:rPr lang="en-US"/>
              <a:t>Arson ▪ Graffiti ▪ Vandalism</a:t>
            </a:r>
          </a:p>
          <a:p>
            <a:r>
              <a:rPr lang="en-US"/>
              <a:t>Assault ▪ Hazing ▪ Harassment</a:t>
            </a:r>
          </a:p>
          <a:p>
            <a:r>
              <a:rPr lang="en-US"/>
              <a:t>Controlled Substances</a:t>
            </a:r>
          </a:p>
          <a:p>
            <a:r>
              <a:rPr lang="en-US"/>
              <a:t>Robbery ▪ Extortion</a:t>
            </a:r>
          </a:p>
          <a:p>
            <a:r>
              <a:rPr lang="en-US"/>
              <a:t>Weapons</a:t>
            </a:r>
          </a:p>
          <a:p>
            <a:r>
              <a:rPr lang="en-US"/>
              <a:t>Gang Activity</a:t>
            </a:r>
          </a:p>
          <a:p>
            <a:r>
              <a:rPr lang="en-US"/>
              <a:t>Sexual Misconduct</a:t>
            </a:r>
          </a:p>
          <a:p>
            <a:r>
              <a:rPr lang="en-US"/>
              <a:t>Threats</a:t>
            </a:r>
          </a:p>
          <a:p>
            <a:r>
              <a:rPr lang="en-US"/>
              <a:t>Continued Disruption of School</a:t>
            </a:r>
          </a:p>
          <a:p>
            <a:r>
              <a:rPr lang="en-US"/>
              <a:t>Discrimination</a:t>
            </a:r>
          </a:p>
        </p:txBody>
      </p:sp>
      <p:pic>
        <p:nvPicPr>
          <p:cNvPr id="16" name="Picture 15" descr="A close up of a stop sign on a wooden surface&#10;&#10;Description automatically generated">
            <a:extLst>
              <a:ext uri="{FF2B5EF4-FFF2-40B4-BE49-F238E27FC236}">
                <a16:creationId xmlns:a16="http://schemas.microsoft.com/office/drawing/2014/main" id="{842E7F5C-E981-4E4C-9F54-F5582239C7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89" b="90069" l="10000" r="90000">
                        <a14:foregroundMark x1="55365" y1="14444" x2="55365" y2="14444"/>
                        <a14:foregroundMark x1="62604" y1="8889" x2="43438" y2="9097"/>
                        <a14:foregroundMark x1="48698" y1="90069" x2="54844" y2="88681"/>
                      </a14:backgroundRemoval>
                    </a14:imgEffect>
                  </a14:imgLayer>
                </a14:imgProps>
              </a:ext>
              <a:ext uri="{28A0092B-C50C-407E-A947-70E740481C1C}">
                <a14:useLocalDpi xmlns:a14="http://schemas.microsoft.com/office/drawing/2010/main" val="0"/>
              </a:ext>
            </a:extLst>
          </a:blip>
          <a:srcRect l="10544" r="6856"/>
          <a:stretch/>
        </p:blipFill>
        <p:spPr>
          <a:xfrm>
            <a:off x="4639056" y="10"/>
            <a:ext cx="7552944" cy="6857990"/>
          </a:xfrm>
          <a:prstGeom prst="rect">
            <a:avLst/>
          </a:prstGeom>
          <a:effectLst/>
        </p:spPr>
      </p:pic>
    </p:spTree>
    <p:extLst>
      <p:ext uri="{BB962C8B-B14F-4D97-AF65-F5344CB8AC3E}">
        <p14:creationId xmlns:p14="http://schemas.microsoft.com/office/powerpoint/2010/main" val="84647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3FD64-B20A-466B-8D38-DBE110949562}"/>
              </a:ext>
            </a:extLst>
          </p:cNvPr>
          <p:cNvSpPr>
            <a:spLocks noGrp="1"/>
          </p:cNvSpPr>
          <p:nvPr>
            <p:ph type="ctrTitle"/>
          </p:nvPr>
        </p:nvSpPr>
        <p:spPr>
          <a:xfrm>
            <a:off x="655320" y="2671011"/>
            <a:ext cx="5257803" cy="2427120"/>
          </a:xfrm>
        </p:spPr>
        <p:txBody>
          <a:bodyPr anchor="t">
            <a:normAutofit/>
          </a:bodyPr>
          <a:lstStyle/>
          <a:p>
            <a:pPr algn="l"/>
            <a:r>
              <a:rPr lang="en-US" sz="5600"/>
              <a:t>Burning, marking, or damaging property</a:t>
            </a:r>
          </a:p>
        </p:txBody>
      </p:sp>
      <p:sp>
        <p:nvSpPr>
          <p:cNvPr id="3" name="Subtitle 2">
            <a:extLst>
              <a:ext uri="{FF2B5EF4-FFF2-40B4-BE49-F238E27FC236}">
                <a16:creationId xmlns:a16="http://schemas.microsoft.com/office/drawing/2014/main" id="{0B16C905-4D46-4FDC-9E3B-CFE3EFAF8C2C}"/>
              </a:ext>
            </a:extLst>
          </p:cNvPr>
          <p:cNvSpPr>
            <a:spLocks noGrp="1"/>
          </p:cNvSpPr>
          <p:nvPr>
            <p:ph type="subTitle" idx="1"/>
          </p:nvPr>
        </p:nvSpPr>
        <p:spPr>
          <a:xfrm>
            <a:off x="655320" y="330359"/>
            <a:ext cx="4758891" cy="1655762"/>
          </a:xfrm>
        </p:spPr>
        <p:txBody>
          <a:bodyPr anchor="b">
            <a:normAutofit/>
          </a:bodyPr>
          <a:lstStyle/>
          <a:p>
            <a:pPr algn="l"/>
            <a:r>
              <a:rPr lang="en-US"/>
              <a:t>Arson • Graffiti • Vandalism</a:t>
            </a:r>
          </a:p>
        </p:txBody>
      </p:sp>
      <p:cxnSp>
        <p:nvCxnSpPr>
          <p:cNvPr id="21" name="Straight Arrow Connector 20">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F3B03CB-A509-42F6-96E5-0B7D3493525E}"/>
              </a:ext>
            </a:extLst>
          </p:cNvPr>
          <p:cNvPicPr>
            <a:picLocks noChangeAspect="1"/>
          </p:cNvPicPr>
          <p:nvPr/>
        </p:nvPicPr>
        <p:blipFill rotWithShape="1">
          <a:blip r:embed="rId3">
            <a:extLst>
              <a:ext uri="{28A0092B-C50C-407E-A947-70E740481C1C}">
                <a14:useLocalDpi xmlns:a14="http://schemas.microsoft.com/office/drawing/2010/main" val="0"/>
              </a:ext>
            </a:extLst>
          </a:blip>
          <a:srcRect l="34361" r="14368"/>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4049784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E3512C-3A9B-4EA9-B822-7742D237F3E1}"/>
              </a:ext>
            </a:extLst>
          </p:cNvPr>
          <p:cNvPicPr>
            <a:picLocks noChangeAspect="1"/>
          </p:cNvPicPr>
          <p:nvPr/>
        </p:nvPicPr>
        <p:blipFill rotWithShape="1">
          <a:blip r:embed="rId3">
            <a:extLst>
              <a:ext uri="{28A0092B-C50C-407E-A947-70E740481C1C}">
                <a14:useLocalDpi xmlns:a14="http://schemas.microsoft.com/office/drawing/2010/main" val="0"/>
              </a:ext>
            </a:extLst>
          </a:blip>
          <a:srcRect l="5924" t="6484" r="5423"/>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3FD64-B20A-466B-8D38-DBE110949562}"/>
              </a:ext>
            </a:extLst>
          </p:cNvPr>
          <p:cNvSpPr>
            <a:spLocks noGrp="1"/>
          </p:cNvSpPr>
          <p:nvPr>
            <p:ph type="ctrTitle"/>
          </p:nvPr>
        </p:nvSpPr>
        <p:spPr>
          <a:xfrm>
            <a:off x="0" y="625683"/>
            <a:ext cx="5054601" cy="3204134"/>
          </a:xfrm>
        </p:spPr>
        <p:txBody>
          <a:bodyPr anchor="b">
            <a:normAutofit/>
          </a:bodyPr>
          <a:lstStyle/>
          <a:p>
            <a:r>
              <a:rPr lang="en-US" sz="4800"/>
              <a:t>real or pretend physical aggression or intimidation</a:t>
            </a:r>
          </a:p>
        </p:txBody>
      </p:sp>
      <p:sp>
        <p:nvSpPr>
          <p:cNvPr id="3" name="Subtitle 2">
            <a:extLst>
              <a:ext uri="{FF2B5EF4-FFF2-40B4-BE49-F238E27FC236}">
                <a16:creationId xmlns:a16="http://schemas.microsoft.com/office/drawing/2014/main" id="{0B16C905-4D46-4FDC-9E3B-CFE3EFAF8C2C}"/>
              </a:ext>
            </a:extLst>
          </p:cNvPr>
          <p:cNvSpPr>
            <a:spLocks noGrp="1"/>
          </p:cNvSpPr>
          <p:nvPr>
            <p:ph type="subTitle" idx="1"/>
          </p:nvPr>
        </p:nvSpPr>
        <p:spPr>
          <a:xfrm>
            <a:off x="477980" y="4872922"/>
            <a:ext cx="4023359" cy="1208141"/>
          </a:xfrm>
        </p:spPr>
        <p:txBody>
          <a:bodyPr>
            <a:normAutofit/>
          </a:bodyPr>
          <a:lstStyle/>
          <a:p>
            <a:pPr algn="l">
              <a:spcBef>
                <a:spcPts val="0"/>
              </a:spcBef>
              <a:spcAft>
                <a:spcPts val="600"/>
              </a:spcAft>
            </a:pPr>
            <a:r>
              <a:rPr lang="en-US" sz="2000"/>
              <a:t>Fighting • Hazing • Harassment</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90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AA2B7-B43C-4D25-857F-FC1AF72710A0}"/>
              </a:ext>
            </a:extLst>
          </p:cNvPr>
          <p:cNvSpPr>
            <a:spLocks noGrp="1"/>
          </p:cNvSpPr>
          <p:nvPr>
            <p:ph type="title"/>
          </p:nvPr>
        </p:nvSpPr>
        <p:spPr>
          <a:xfrm>
            <a:off x="6307198" y="392834"/>
            <a:ext cx="4840010" cy="1807305"/>
          </a:xfrm>
        </p:spPr>
        <p:txBody>
          <a:bodyPr>
            <a:normAutofit/>
          </a:bodyPr>
          <a:lstStyle/>
          <a:p>
            <a:r>
              <a:rPr lang="en-US" sz="4800" b="1" u="sng">
                <a:effectLst>
                  <a:outerShdw blurRad="38100" dist="38100" dir="2700000" algn="tl">
                    <a:srgbClr val="000000">
                      <a:alpha val="43137"/>
                    </a:srgbClr>
                  </a:outerShdw>
                </a:effectLst>
              </a:rPr>
              <a:t>Harassment is</a:t>
            </a:r>
          </a:p>
        </p:txBody>
      </p:sp>
      <p:pic>
        <p:nvPicPr>
          <p:cNvPr id="3074" name="Picture 2" descr="How to Stop Workplace Harassment">
            <a:extLst>
              <a:ext uri="{FF2B5EF4-FFF2-40B4-BE49-F238E27FC236}">
                <a16:creationId xmlns:a16="http://schemas.microsoft.com/office/drawing/2014/main" id="{21393471-2F6D-4DFF-BE30-EA4946710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3" r="43325"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4CA277-B7DB-43D1-80AD-BE3A68ACE2C5}"/>
              </a:ext>
            </a:extLst>
          </p:cNvPr>
          <p:cNvSpPr>
            <a:spLocks noGrp="1"/>
          </p:cNvSpPr>
          <p:nvPr>
            <p:ph idx="1"/>
          </p:nvPr>
        </p:nvSpPr>
        <p:spPr>
          <a:xfrm>
            <a:off x="6307198" y="2227562"/>
            <a:ext cx="5691124" cy="4200382"/>
          </a:xfrm>
        </p:spPr>
        <p:txBody>
          <a:bodyPr>
            <a:normAutofit/>
          </a:bodyPr>
          <a:lstStyle/>
          <a:p>
            <a:r>
              <a:rPr lang="en-US" sz="2400"/>
              <a:t>Repeatedly making someone feel uncomfortable using words or actions</a:t>
            </a:r>
          </a:p>
          <a:p>
            <a:pPr lvl="1"/>
            <a:r>
              <a:rPr lang="en-US"/>
              <a:t>Words—jokes, rumors, name calling, pictures</a:t>
            </a:r>
          </a:p>
          <a:p>
            <a:pPr lvl="1"/>
            <a:r>
              <a:rPr lang="en-US"/>
              <a:t>Actions—touching</a:t>
            </a:r>
          </a:p>
          <a:p>
            <a:pPr lvl="1"/>
            <a:r>
              <a:rPr lang="en-US"/>
              <a:t>Can be in person or “cyber”</a:t>
            </a:r>
          </a:p>
          <a:p>
            <a:r>
              <a:rPr lang="en-US" sz="2400"/>
              <a:t>It makes people scared or worried to come to school.</a:t>
            </a:r>
          </a:p>
          <a:p>
            <a:r>
              <a:rPr lang="en-US" sz="2400"/>
              <a:t>Makes people feel unsafe</a:t>
            </a:r>
          </a:p>
        </p:txBody>
      </p:sp>
    </p:spTree>
    <p:extLst>
      <p:ext uri="{BB962C8B-B14F-4D97-AF65-F5344CB8AC3E}">
        <p14:creationId xmlns:p14="http://schemas.microsoft.com/office/powerpoint/2010/main" val="70051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AEE5-4EEB-47F6-8A84-60A726D215BD}"/>
              </a:ext>
            </a:extLst>
          </p:cNvPr>
          <p:cNvSpPr>
            <a:spLocks noGrp="1"/>
          </p:cNvSpPr>
          <p:nvPr>
            <p:ph type="ctrTitle"/>
          </p:nvPr>
        </p:nvSpPr>
        <p:spPr>
          <a:xfrm>
            <a:off x="642996" y="4571216"/>
            <a:ext cx="10906008" cy="1115415"/>
          </a:xfrm>
        </p:spPr>
        <p:txBody>
          <a:bodyPr>
            <a:normAutofit/>
          </a:bodyPr>
          <a:lstStyle/>
          <a:p>
            <a:r>
              <a:rPr lang="en-US"/>
              <a:t>No drugs, tobacco, or alcohol</a:t>
            </a:r>
          </a:p>
        </p:txBody>
      </p:sp>
      <p:sp>
        <p:nvSpPr>
          <p:cNvPr id="3" name="Subtitle 2">
            <a:extLst>
              <a:ext uri="{FF2B5EF4-FFF2-40B4-BE49-F238E27FC236}">
                <a16:creationId xmlns:a16="http://schemas.microsoft.com/office/drawing/2014/main" id="{23B5D835-F005-4456-BEAE-FB2A5D41B47C}"/>
              </a:ext>
            </a:extLst>
          </p:cNvPr>
          <p:cNvSpPr>
            <a:spLocks noGrp="1"/>
          </p:cNvSpPr>
          <p:nvPr>
            <p:ph type="subTitle" idx="1"/>
          </p:nvPr>
        </p:nvSpPr>
        <p:spPr>
          <a:xfrm>
            <a:off x="642996" y="5859140"/>
            <a:ext cx="10906008" cy="497210"/>
          </a:xfrm>
        </p:spPr>
        <p:txBody>
          <a:bodyPr>
            <a:normAutofit/>
          </a:bodyPr>
          <a:lstStyle/>
          <a:p>
            <a:r>
              <a:rPr lang="en-US"/>
              <a:t>No real or pretend drugs or drug tools</a:t>
            </a:r>
          </a:p>
        </p:txBody>
      </p:sp>
      <p:pic>
        <p:nvPicPr>
          <p:cNvPr id="1026" name="Picture 2">
            <a:extLst>
              <a:ext uri="{FF2B5EF4-FFF2-40B4-BE49-F238E27FC236}">
                <a16:creationId xmlns:a16="http://schemas.microsoft.com/office/drawing/2014/main" id="{12ED1349-F650-475D-92D1-D132EFE2A7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8" r="28192"/>
          <a:stretch/>
        </p:blipFill>
        <p:spPr bwMode="auto">
          <a:xfrm>
            <a:off x="293844" y="320511"/>
            <a:ext cx="3794761" cy="3931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33B3F97-E9DC-4D09-B95B-3B9BF135FBF2}"/>
              </a:ext>
            </a:extLst>
          </p:cNvPr>
          <p:cNvPicPr>
            <a:picLocks noChangeAspect="1"/>
          </p:cNvPicPr>
          <p:nvPr/>
        </p:nvPicPr>
        <p:blipFill rotWithShape="1">
          <a:blip r:embed="rId4">
            <a:extLst>
              <a:ext uri="{28A0092B-C50C-407E-A947-70E740481C1C}">
                <a14:useLocalDpi xmlns:a14="http://schemas.microsoft.com/office/drawing/2010/main" val="0"/>
              </a:ext>
            </a:extLst>
          </a:blip>
          <a:srcRect l="11175" r="16423" b="-2"/>
          <a:stretch/>
        </p:blipFill>
        <p:spPr>
          <a:xfrm>
            <a:off x="4198385" y="320511"/>
            <a:ext cx="3794760" cy="3930978"/>
          </a:xfrm>
          <a:prstGeom prst="rect">
            <a:avLst/>
          </a:prstGeom>
        </p:spPr>
      </p:pic>
      <p:pic>
        <p:nvPicPr>
          <p:cNvPr id="5" name="Picture 4" descr="A picture containing food, indoor&#10;&#10;Description automatically generated">
            <a:extLst>
              <a:ext uri="{FF2B5EF4-FFF2-40B4-BE49-F238E27FC236}">
                <a16:creationId xmlns:a16="http://schemas.microsoft.com/office/drawing/2014/main" id="{49A08E57-06FB-4191-BF61-6C18AE02CCA5}"/>
              </a:ext>
            </a:extLst>
          </p:cNvPr>
          <p:cNvPicPr>
            <a:picLocks noChangeAspect="1"/>
          </p:cNvPicPr>
          <p:nvPr/>
        </p:nvPicPr>
        <p:blipFill rotWithShape="1">
          <a:blip r:embed="rId5">
            <a:extLst>
              <a:ext uri="{28A0092B-C50C-407E-A947-70E740481C1C}">
                <a14:useLocalDpi xmlns:a14="http://schemas.microsoft.com/office/drawing/2010/main" val="0"/>
              </a:ext>
            </a:extLst>
          </a:blip>
          <a:srcRect l="6076" r="29488" b="2"/>
          <a:stretch/>
        </p:blipFill>
        <p:spPr>
          <a:xfrm>
            <a:off x="8152112" y="320511"/>
            <a:ext cx="3794760" cy="3930978"/>
          </a:xfrm>
          <a:prstGeom prst="rect">
            <a:avLst/>
          </a:prstGeom>
        </p:spPr>
      </p:pic>
      <p:cxnSp>
        <p:nvCxnSpPr>
          <p:cNvPr id="71" name="Straight Connector 70">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16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amera, Backpack, Theft, Steal, Predator, Thief, Rob">
            <a:extLst>
              <a:ext uri="{FF2B5EF4-FFF2-40B4-BE49-F238E27FC236}">
                <a16:creationId xmlns:a16="http://schemas.microsoft.com/office/drawing/2014/main" id="{1E60F9A8-4E87-4CA2-B06C-16498CEC84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88" r="16527" b="9090"/>
          <a:stretch/>
        </p:blipFill>
        <p:spPr bwMode="auto">
          <a:xfrm>
            <a:off x="4011632" y="1"/>
            <a:ext cx="8211312" cy="6857999"/>
          </a:xfrm>
          <a:prstGeom prst="rect">
            <a:avLst/>
          </a:prstGeom>
          <a:noFill/>
          <a:extLst>
            <a:ext uri="{909E8E84-426E-40DD-AFC4-6F175D3DCCD1}">
              <a14:hiddenFill xmlns:a14="http://schemas.microsoft.com/office/drawing/2010/main">
                <a:solidFill>
                  <a:srgbClr val="FFFFFF"/>
                </a:solidFill>
              </a14:hiddenFill>
            </a:ext>
          </a:extLst>
        </p:spPr>
      </p:pic>
      <p:sp>
        <p:nvSpPr>
          <p:cNvPr id="2058"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DAEE5-4EEB-47F6-8A84-60A726D215BD}"/>
              </a:ext>
            </a:extLst>
          </p:cNvPr>
          <p:cNvSpPr>
            <a:spLocks noGrp="1"/>
          </p:cNvSpPr>
          <p:nvPr>
            <p:ph type="ctrTitle"/>
          </p:nvPr>
        </p:nvSpPr>
        <p:spPr>
          <a:xfrm>
            <a:off x="804672" y="2600324"/>
            <a:ext cx="5058370" cy="3320973"/>
          </a:xfrm>
        </p:spPr>
        <p:txBody>
          <a:bodyPr anchor="t">
            <a:normAutofit/>
          </a:bodyPr>
          <a:lstStyle/>
          <a:p>
            <a:pPr algn="l"/>
            <a:r>
              <a:rPr lang="en-US" sz="4600"/>
              <a:t>Stealing or making someone give you something or do something for them</a:t>
            </a:r>
          </a:p>
        </p:txBody>
      </p:sp>
      <p:sp>
        <p:nvSpPr>
          <p:cNvPr id="3" name="Subtitle 2">
            <a:extLst>
              <a:ext uri="{FF2B5EF4-FFF2-40B4-BE49-F238E27FC236}">
                <a16:creationId xmlns:a16="http://schemas.microsoft.com/office/drawing/2014/main" id="{23B5D835-F005-4456-BEAE-FB2A5D41B47C}"/>
              </a:ext>
            </a:extLst>
          </p:cNvPr>
          <p:cNvSpPr>
            <a:spLocks noGrp="1"/>
          </p:cNvSpPr>
          <p:nvPr>
            <p:ph type="subTitle" idx="1"/>
          </p:nvPr>
        </p:nvSpPr>
        <p:spPr>
          <a:xfrm>
            <a:off x="804672" y="1300450"/>
            <a:ext cx="4910328" cy="1155525"/>
          </a:xfrm>
        </p:spPr>
        <p:txBody>
          <a:bodyPr anchor="b">
            <a:noAutofit/>
          </a:bodyPr>
          <a:lstStyle/>
          <a:p>
            <a:pPr algn="l"/>
            <a:r>
              <a:rPr lang="en-US" sz="4400"/>
              <a:t>Robbery • Extortion</a:t>
            </a:r>
          </a:p>
        </p:txBody>
      </p:sp>
    </p:spTree>
    <p:extLst>
      <p:ext uri="{BB962C8B-B14F-4D97-AF65-F5344CB8AC3E}">
        <p14:creationId xmlns:p14="http://schemas.microsoft.com/office/powerpoint/2010/main" val="235767489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40E40-BE2B-45E3-9680-DADCA3481F7C}"/>
              </a:ext>
            </a:extLst>
          </p:cNvPr>
          <p:cNvSpPr>
            <a:spLocks noGrp="1"/>
          </p:cNvSpPr>
          <p:nvPr>
            <p:ph type="ctrTitle"/>
          </p:nvPr>
        </p:nvSpPr>
        <p:spPr>
          <a:xfrm>
            <a:off x="4316221" y="4261221"/>
            <a:ext cx="6754733" cy="1363215"/>
          </a:xfrm>
        </p:spPr>
        <p:txBody>
          <a:bodyPr anchor="t">
            <a:normAutofit/>
          </a:bodyPr>
          <a:lstStyle/>
          <a:p>
            <a:pPr algn="l"/>
            <a:r>
              <a:rPr lang="en-US" sz="4400" b="1"/>
              <a:t>No real or pretend weapons </a:t>
            </a:r>
          </a:p>
        </p:txBody>
      </p:sp>
      <p:sp>
        <p:nvSpPr>
          <p:cNvPr id="4" name="Subtitle 3">
            <a:extLst>
              <a:ext uri="{FF2B5EF4-FFF2-40B4-BE49-F238E27FC236}">
                <a16:creationId xmlns:a16="http://schemas.microsoft.com/office/drawing/2014/main" id="{1CBD14E7-67B1-4751-83EB-458051FD65DC}"/>
              </a:ext>
            </a:extLst>
          </p:cNvPr>
          <p:cNvSpPr>
            <a:spLocks noGrp="1"/>
          </p:cNvSpPr>
          <p:nvPr>
            <p:ph type="subTitle" idx="1"/>
          </p:nvPr>
        </p:nvSpPr>
        <p:spPr>
          <a:xfrm>
            <a:off x="5115093" y="4945300"/>
            <a:ext cx="5609219" cy="741331"/>
          </a:xfrm>
        </p:spPr>
        <p:txBody>
          <a:bodyPr anchor="b">
            <a:normAutofit/>
          </a:bodyPr>
          <a:lstStyle/>
          <a:p>
            <a:pPr algn="l"/>
            <a:r>
              <a:rPr lang="en-US"/>
              <a:t>this includes using other items as weapons</a:t>
            </a:r>
          </a:p>
        </p:txBody>
      </p:sp>
      <p:sp>
        <p:nvSpPr>
          <p:cNvPr id="15" name="Freeform: Shape 14">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62B25FE-24CE-4172-B017-F1A3506C3A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219" y1="49167" x2="48906" y2="62222"/>
                        <a14:foregroundMark x1="41875" y1="74444" x2="41875" y2="62222"/>
                        <a14:foregroundMark x1="42552" y1="48519" x2="43438" y2="4194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30005" r="32246" b="-1"/>
          <a:stretch/>
        </p:blipFill>
        <p:spPr>
          <a:xfrm>
            <a:off x="-814324" y="-123789"/>
            <a:ext cx="4768431" cy="7105578"/>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7" name="Freeform: Shape 16">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knife&#10;&#10;Description automatically generated">
            <a:extLst>
              <a:ext uri="{FF2B5EF4-FFF2-40B4-BE49-F238E27FC236}">
                <a16:creationId xmlns:a16="http://schemas.microsoft.com/office/drawing/2014/main" id="{0FC84566-23AC-49E4-81F0-B610E77FB723}"/>
              </a:ext>
            </a:extLst>
          </p:cNvPr>
          <p:cNvPicPr>
            <a:picLocks noChangeAspect="1"/>
          </p:cNvPicPr>
          <p:nvPr/>
        </p:nvPicPr>
        <p:blipFill rotWithShape="1">
          <a:blip r:embed="rId4">
            <a:extLst>
              <a:ext uri="{28A0092B-C50C-407E-A947-70E740481C1C}">
                <a14:useLocalDpi xmlns:a14="http://schemas.microsoft.com/office/drawing/2010/main" val="0"/>
              </a:ext>
            </a:extLst>
          </a:blip>
          <a:srcRect l="12767" r="15095" b="2"/>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9" name="Freeform: Shape 18">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air of black gun&#10;&#10;Description automatically generated">
            <a:extLst>
              <a:ext uri="{FF2B5EF4-FFF2-40B4-BE49-F238E27FC236}">
                <a16:creationId xmlns:a16="http://schemas.microsoft.com/office/drawing/2014/main" id="{C561E046-8F41-4A14-A925-DFF42832FAE5}"/>
              </a:ext>
            </a:extLst>
          </p:cNvPr>
          <p:cNvPicPr>
            <a:picLocks noChangeAspect="1"/>
          </p:cNvPicPr>
          <p:nvPr/>
        </p:nvPicPr>
        <p:blipFill rotWithShape="1">
          <a:blip r:embed="rId5">
            <a:extLst>
              <a:ext uri="{28A0092B-C50C-407E-A947-70E740481C1C}">
                <a14:useLocalDpi xmlns:a14="http://schemas.microsoft.com/office/drawing/2010/main" val="0"/>
              </a:ext>
            </a:extLst>
          </a:blip>
          <a:srcRect l="19529" r="9498"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38701168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22cbbf9-32c5-421d-b65b-1af725a1c97e">
      <UserInfo>
        <DisplayName>Aimee Fautin</DisplayName>
        <AccountId>327</AccountId>
        <AccountType/>
      </UserInfo>
      <UserInfo>
        <DisplayName>Aaron Morton</DisplayName>
        <AccountId>299</AccountId>
        <AccountType/>
      </UserInfo>
      <UserInfo>
        <DisplayName>Jenny Schow</DisplayName>
        <AccountId>206</AccountId>
        <AccountType/>
      </UserInfo>
      <UserInfo>
        <DisplayName>Joanel Whinham</DisplayName>
        <AccountId>122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403D0746C1464E92AB6DF8ECACD118" ma:contentTypeVersion="7" ma:contentTypeDescription="Create a new document." ma:contentTypeScope="" ma:versionID="f76d4674c7b23797bf81893adab6ee37">
  <xsd:schema xmlns:xsd="http://www.w3.org/2001/XMLSchema" xmlns:xs="http://www.w3.org/2001/XMLSchema" xmlns:p="http://schemas.microsoft.com/office/2006/metadata/properties" xmlns:ns2="c246fcaa-e8f0-4d21-908d-509ae859e1de" xmlns:ns3="122cbbf9-32c5-421d-b65b-1af725a1c97e" targetNamespace="http://schemas.microsoft.com/office/2006/metadata/properties" ma:root="true" ma:fieldsID="39b8edd961de5595dabf91048813afd2" ns2:_="" ns3:_="">
    <xsd:import namespace="c246fcaa-e8f0-4d21-908d-509ae859e1de"/>
    <xsd:import namespace="122cbbf9-32c5-421d-b65b-1af725a1c9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46fcaa-e8f0-4d21-908d-509ae859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2cbbf9-32c5-421d-b65b-1af725a1c9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B98C0B-B91F-48ED-9047-25F6F8EBBB5E}">
  <ds:schemaRef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http://purl.org/dc/terms/"/>
    <ds:schemaRef ds:uri="http://purl.org/dc/dcmitype/"/>
    <ds:schemaRef ds:uri="122cbbf9-32c5-421d-b65b-1af725a1c97e"/>
    <ds:schemaRef ds:uri="c246fcaa-e8f0-4d21-908d-509ae859e1de"/>
    <ds:schemaRef ds:uri="http://purl.org/dc/elements/1.1/"/>
  </ds:schemaRefs>
</ds:datastoreItem>
</file>

<file path=customXml/itemProps2.xml><?xml version="1.0" encoding="utf-8"?>
<ds:datastoreItem xmlns:ds="http://schemas.openxmlformats.org/officeDocument/2006/customXml" ds:itemID="{A54BA1E1-6A52-4FC7-93F2-DAC623B4A191}">
  <ds:schemaRefs>
    <ds:schemaRef ds:uri="http://schemas.microsoft.com/sharepoint/v3/contenttype/forms"/>
  </ds:schemaRefs>
</ds:datastoreItem>
</file>

<file path=customXml/itemProps3.xml><?xml version="1.0" encoding="utf-8"?>
<ds:datastoreItem xmlns:ds="http://schemas.openxmlformats.org/officeDocument/2006/customXml" ds:itemID="{79B58BBC-B895-4BB5-BA2E-CDCF828538AF}">
  <ds:schemaRefs>
    <ds:schemaRef ds:uri="122cbbf9-32c5-421d-b65b-1af725a1c97e"/>
    <ds:schemaRef ds:uri="c246fcaa-e8f0-4d21-908d-509ae859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d9cf274-547e-4af5-8dde-01a636e0b607}" enabled="0" method="" siteId="{3d9cf274-547e-4af5-8dde-01a636e0b607}" removed="1"/>
</clbl:labelList>
</file>

<file path=docProps/app.xml><?xml version="1.0" encoding="utf-8"?>
<Properties xmlns="http://schemas.openxmlformats.org/officeDocument/2006/extended-properties" xmlns:vt="http://schemas.openxmlformats.org/officeDocument/2006/docPropsVTypes">
  <TotalTime>2</TotalTime>
  <Words>597</Words>
  <Application>Microsoft Office PowerPoint</Application>
  <PresentationFormat>Widescreen</PresentationFormat>
  <Paragraphs>80</Paragraphs>
  <Slides>19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Adobe Fan Heiti Std B</vt:lpstr>
      <vt:lpstr>Arial</vt:lpstr>
      <vt:lpstr>Calibri</vt:lpstr>
      <vt:lpstr>Calibri Light</vt:lpstr>
      <vt:lpstr>Wingdings</vt:lpstr>
      <vt:lpstr>Office Theme</vt:lpstr>
      <vt:lpstr>PowerPoint Presentation</vt:lpstr>
      <vt:lpstr>Safe Schools for Everyone</vt:lpstr>
      <vt:lpstr>Safe School Violations</vt:lpstr>
      <vt:lpstr>Burning, marking, or damaging property</vt:lpstr>
      <vt:lpstr>real or pretend physical aggression or intimidation</vt:lpstr>
      <vt:lpstr>Harassment is</vt:lpstr>
      <vt:lpstr>No drugs, tobacco, or alcohol</vt:lpstr>
      <vt:lpstr>Stealing or making someone give you something or do something for them</vt:lpstr>
      <vt:lpstr>No real or pretend weapons </vt:lpstr>
      <vt:lpstr>No gang activity</vt:lpstr>
      <vt:lpstr>Saying that you are going to hurt everyone or someone or yourself</vt:lpstr>
      <vt:lpstr>Repeated problems that make it so others can’t learn or be safe</vt:lpstr>
      <vt:lpstr>Discrimination</vt:lpstr>
      <vt:lpstr>Where do I have to keep these rules?</vt:lpstr>
      <vt:lpstr>Possible Consequences</vt:lpstr>
      <vt:lpstr>REPORTING</vt:lpstr>
      <vt:lpstr>Dress Code</vt:lpstr>
      <vt:lpstr>Electronic Devices * any privately owned electronic device may not be used on during school hours. This includes recesses and lunch. These devices must be kept in backpacks or given to the classroom teacher.   * Electronic devices shall not be used in a way that threatens, humiliates, harasses, or intimidates school-related individuals. Do not email other students in your class/school and be mean to them EVER!  </vt:lpstr>
      <vt:lpstr>other school rules to address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Layton</dc:creator>
  <cp:lastModifiedBy>Adell Arvidson</cp:lastModifiedBy>
  <cp:revision>8</cp:revision>
  <dcterms:created xsi:type="dcterms:W3CDTF">2021-07-19T20:46:37Z</dcterms:created>
  <dcterms:modified xsi:type="dcterms:W3CDTF">2023-04-03T16:14:51Z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0x010100C0403D0746C1464E92AB6DF8ECACD118</vt:lpwstr>
  </property>
</Properties>
</file>