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1866" r:id="rId5"/>
    <p:sldId id="258" r:id="rId6"/>
    <p:sldId id="259" r:id="rId7"/>
    <p:sldId id="262" r:id="rId8"/>
    <p:sldId id="263" r:id="rId9"/>
    <p:sldId id="1851" r:id="rId10"/>
    <p:sldId id="264" r:id="rId11"/>
    <p:sldId id="265" r:id="rId12"/>
    <p:sldId id="266" r:id="rId13"/>
    <p:sldId id="267" r:id="rId14"/>
    <p:sldId id="268" r:id="rId15"/>
    <p:sldId id="269" r:id="rId16"/>
    <p:sldId id="270" r:id="rId17"/>
    <p:sldId id="271" r:id="rId18"/>
    <p:sldId id="261" r:id="rId19"/>
    <p:sldId id="260" r:id="rId20"/>
    <p:sldId id="277" r:id="rId21"/>
    <p:sldId id="1865" r:id="rId22"/>
    <p:sldId id="289"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813B9-A95D-4973-B2F0-502630FD812F}" v="3" dt="2023-04-03T15:55:28.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184" autoAdjust="0"/>
  </p:normalViewPr>
  <p:slideViewPr>
    <p:cSldViewPr snapToGrid="0">
      <p:cViewPr varScale="1">
        <p:scale>
          <a:sx n="104" d="100"/>
          <a:sy n="104"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AFA2C-4EC2-4D0E-A644-BE90BB5AE348}"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712DC-BB92-470F-8D6F-9ABCDD8705BF}" type="slidenum">
              <a:rPr lang="en-US" smtClean="0"/>
              <a:t>‹#›</a:t>
            </a:fld>
            <a:endParaRPr lang="en-US"/>
          </a:p>
        </p:txBody>
      </p:sp>
    </p:spTree>
    <p:extLst>
      <p:ext uri="{BB962C8B-B14F-4D97-AF65-F5344CB8AC3E}">
        <p14:creationId xmlns:p14="http://schemas.microsoft.com/office/powerpoint/2010/main" val="222670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Examples</a:t>
            </a:r>
            <a:r>
              <a:rPr lang="en-US" sz="1200"/>
              <a:t>: </a:t>
            </a:r>
          </a:p>
          <a:p>
            <a:pPr marL="457200" indent="-457200">
              <a:buFont typeface="Wingdings" panose="05000000000000000000" pitchFamily="2" charset="2"/>
              <a:buChar char="§"/>
            </a:pPr>
            <a:r>
              <a:rPr lang="en-US" sz="1200"/>
              <a:t>Making messes in the restroom</a:t>
            </a:r>
          </a:p>
          <a:p>
            <a:pPr marL="457200" indent="-457200">
              <a:buFont typeface="Wingdings" panose="05000000000000000000" pitchFamily="2" charset="2"/>
              <a:buChar char="§"/>
            </a:pPr>
            <a:r>
              <a:rPr lang="en-US" sz="1200"/>
              <a:t>Writing on walls or desks</a:t>
            </a:r>
          </a:p>
          <a:p>
            <a:pPr marL="457200" indent="-457200">
              <a:buFont typeface="Wingdings" panose="05000000000000000000" pitchFamily="2" charset="2"/>
              <a:buChar char="§"/>
            </a:pPr>
            <a:r>
              <a:rPr lang="en-US" sz="1200"/>
              <a:t>Ruining another student’s work</a:t>
            </a:r>
          </a:p>
        </p:txBody>
      </p:sp>
      <p:sp>
        <p:nvSpPr>
          <p:cNvPr id="4" name="Slide Number Placeholder 3"/>
          <p:cNvSpPr>
            <a:spLocks noGrp="1"/>
          </p:cNvSpPr>
          <p:nvPr>
            <p:ph type="sldNum" sz="quarter" idx="5"/>
          </p:nvPr>
        </p:nvSpPr>
        <p:spPr/>
        <p:txBody>
          <a:bodyPr/>
          <a:lstStyle/>
          <a:p>
            <a:fld id="{A4D8D7DC-7D5D-4C33-AD97-0744B001A7BA}" type="slidenum">
              <a:rPr lang="en-US" smtClean="0"/>
              <a:t>4</a:t>
            </a:fld>
            <a:endParaRPr lang="en-US"/>
          </a:p>
        </p:txBody>
      </p:sp>
    </p:spTree>
    <p:extLst>
      <p:ext uri="{BB962C8B-B14F-4D97-AF65-F5344CB8AC3E}">
        <p14:creationId xmlns:p14="http://schemas.microsoft.com/office/powerpoint/2010/main" val="40602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overt aggression that may include physical fighting such as punching, shoving, kicking, and verbal threatening behavior, such as name calling, or both physical and verbal aggression or threatening behavior;</a:t>
            </a:r>
          </a:p>
          <a:p>
            <a:r>
              <a:rPr lang="en-US"/>
              <a:t>No relational aggression or indirect, covert, or social aggression, including rumor spreading, intimidation, enlisting a friend to assault a child, and social isolation; </a:t>
            </a:r>
          </a:p>
        </p:txBody>
      </p:sp>
      <p:sp>
        <p:nvSpPr>
          <p:cNvPr id="4" name="Slide Number Placeholder 3"/>
          <p:cNvSpPr>
            <a:spLocks noGrp="1"/>
          </p:cNvSpPr>
          <p:nvPr>
            <p:ph type="sldNum" sz="quarter" idx="5"/>
          </p:nvPr>
        </p:nvSpPr>
        <p:spPr/>
        <p:txBody>
          <a:bodyPr/>
          <a:lstStyle/>
          <a:p>
            <a:fld id="{A4D8D7DC-7D5D-4C33-AD97-0744B001A7BA}" type="slidenum">
              <a:rPr lang="en-US" smtClean="0"/>
              <a:t>5</a:t>
            </a:fld>
            <a:endParaRPr lang="en-US"/>
          </a:p>
        </p:txBody>
      </p:sp>
    </p:spTree>
    <p:extLst>
      <p:ext uri="{BB962C8B-B14F-4D97-AF65-F5344CB8AC3E}">
        <p14:creationId xmlns:p14="http://schemas.microsoft.com/office/powerpoint/2010/main" val="273512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sexual aggression or acts of a sexual nature or with sexual overtones; </a:t>
            </a:r>
          </a:p>
        </p:txBody>
      </p:sp>
      <p:sp>
        <p:nvSpPr>
          <p:cNvPr id="4" name="Slide Number Placeholder 3"/>
          <p:cNvSpPr>
            <a:spLocks noGrp="1"/>
          </p:cNvSpPr>
          <p:nvPr>
            <p:ph type="sldNum" sz="quarter" idx="5"/>
          </p:nvPr>
        </p:nvSpPr>
        <p:spPr/>
        <p:txBody>
          <a:bodyPr/>
          <a:lstStyle/>
          <a:p>
            <a:fld id="{A4D8D7DC-7D5D-4C33-AD97-0744B001A7BA}" type="slidenum">
              <a:rPr lang="en-US" smtClean="0"/>
              <a:t>7</a:t>
            </a:fld>
            <a:endParaRPr lang="en-US"/>
          </a:p>
        </p:txBody>
      </p:sp>
    </p:spTree>
    <p:extLst>
      <p:ext uri="{BB962C8B-B14F-4D97-AF65-F5344CB8AC3E}">
        <p14:creationId xmlns:p14="http://schemas.microsoft.com/office/powerpoint/2010/main" val="33702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D8D7DC-7D5D-4C33-AD97-0744B001A7BA}" type="slidenum">
              <a:rPr lang="en-US" smtClean="0"/>
              <a:t>8</a:t>
            </a:fld>
            <a:endParaRPr lang="en-US"/>
          </a:p>
        </p:txBody>
      </p:sp>
    </p:spTree>
    <p:extLst>
      <p:ext uri="{BB962C8B-B14F-4D97-AF65-F5344CB8AC3E}">
        <p14:creationId xmlns:p14="http://schemas.microsoft.com/office/powerpoint/2010/main" val="162070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Examples</a:t>
            </a:r>
            <a:r>
              <a:rPr lang="en-US" sz="1200"/>
              <a:t>:</a:t>
            </a:r>
          </a:p>
          <a:p>
            <a:r>
              <a:rPr lang="en-US" sz="1200"/>
              <a:t>Taking a classmate’s water bottle.</a:t>
            </a:r>
          </a:p>
          <a:p>
            <a:r>
              <a:rPr lang="en-US" sz="1200"/>
              <a:t>Stealing candy from a teacher’s desk.</a:t>
            </a:r>
          </a:p>
          <a:p>
            <a:r>
              <a:rPr lang="en-US" sz="1200"/>
              <a:t>Making a student feel like they must buy you a sticker to be your friend</a:t>
            </a:r>
          </a:p>
          <a:p>
            <a:endParaRPr lang="en-US"/>
          </a:p>
        </p:txBody>
      </p:sp>
      <p:sp>
        <p:nvSpPr>
          <p:cNvPr id="4" name="Slide Number Placeholder 3"/>
          <p:cNvSpPr>
            <a:spLocks noGrp="1"/>
          </p:cNvSpPr>
          <p:nvPr>
            <p:ph type="sldNum" sz="quarter" idx="5"/>
          </p:nvPr>
        </p:nvSpPr>
        <p:spPr/>
        <p:txBody>
          <a:bodyPr/>
          <a:lstStyle/>
          <a:p>
            <a:fld id="{A4D8D7DC-7D5D-4C33-AD97-0744B001A7BA}" type="slidenum">
              <a:rPr lang="en-US" smtClean="0"/>
              <a:t>9</a:t>
            </a:fld>
            <a:endParaRPr lang="en-US"/>
          </a:p>
        </p:txBody>
      </p:sp>
    </p:spTree>
    <p:extLst>
      <p:ext uri="{BB962C8B-B14F-4D97-AF65-F5344CB8AC3E}">
        <p14:creationId xmlns:p14="http://schemas.microsoft.com/office/powerpoint/2010/main" val="247483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rights violations, including bullying, cyber-bullying, hazing, and retaliation based upon the students’ or employee’s actual or perceived characteristics, including race, color, national origin, sex, disability, religion, gender identify, sexual orientation, or other physical or mental attributes or conformance or failure to conform with stereotypes. </a:t>
            </a:r>
          </a:p>
        </p:txBody>
      </p:sp>
      <p:sp>
        <p:nvSpPr>
          <p:cNvPr id="4" name="Slide Number Placeholder 3"/>
          <p:cNvSpPr>
            <a:spLocks noGrp="1"/>
          </p:cNvSpPr>
          <p:nvPr>
            <p:ph type="sldNum" sz="quarter" idx="5"/>
          </p:nvPr>
        </p:nvSpPr>
        <p:spPr/>
        <p:txBody>
          <a:bodyPr/>
          <a:lstStyle/>
          <a:p>
            <a:fld id="{A4D8D7DC-7D5D-4C33-AD97-0744B001A7BA}" type="slidenum">
              <a:rPr lang="en-US" smtClean="0"/>
              <a:t>14</a:t>
            </a:fld>
            <a:endParaRPr lang="en-US"/>
          </a:p>
        </p:txBody>
      </p:sp>
    </p:spTree>
    <p:extLst>
      <p:ext uri="{BB962C8B-B14F-4D97-AF65-F5344CB8AC3E}">
        <p14:creationId xmlns:p14="http://schemas.microsoft.com/office/powerpoint/2010/main" val="177719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D8D7DC-7D5D-4C33-AD97-0744B001A7BA}" type="slidenum">
              <a:rPr lang="en-US" smtClean="0"/>
              <a:t>15</a:t>
            </a:fld>
            <a:endParaRPr lang="en-US"/>
          </a:p>
        </p:txBody>
      </p:sp>
    </p:spTree>
    <p:extLst>
      <p:ext uri="{BB962C8B-B14F-4D97-AF65-F5344CB8AC3E}">
        <p14:creationId xmlns:p14="http://schemas.microsoft.com/office/powerpoint/2010/main" val="13534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rPr>
              <a:t>Teachers can make an exception for specific activities or lessons</a:t>
            </a:r>
          </a:p>
          <a:p>
            <a:r>
              <a:rPr lang="en-US" sz="1200">
                <a:solidFill>
                  <a:srgbClr val="000000"/>
                </a:solidFill>
              </a:rPr>
              <a:t>If a device is seen, it’s taken and brought to principal</a:t>
            </a:r>
          </a:p>
          <a:p>
            <a:r>
              <a:rPr lang="en-US" sz="1200">
                <a:solidFill>
                  <a:srgbClr val="000000"/>
                </a:solidFill>
              </a:rPr>
              <a:t>Parent must pick it up</a:t>
            </a:r>
          </a:p>
          <a:p>
            <a:r>
              <a:rPr lang="en-US" sz="1200">
                <a:solidFill>
                  <a:srgbClr val="000000"/>
                </a:solidFill>
              </a:rPr>
              <a:t>Repeat offenders may have other consequences</a:t>
            </a:r>
          </a:p>
          <a:p>
            <a:endParaRPr lang="en-US"/>
          </a:p>
        </p:txBody>
      </p:sp>
      <p:sp>
        <p:nvSpPr>
          <p:cNvPr id="4" name="Slide Number Placeholder 3"/>
          <p:cNvSpPr>
            <a:spLocks noGrp="1"/>
          </p:cNvSpPr>
          <p:nvPr>
            <p:ph type="sldNum" sz="quarter" idx="5"/>
          </p:nvPr>
        </p:nvSpPr>
        <p:spPr/>
        <p:txBody>
          <a:bodyPr/>
          <a:lstStyle/>
          <a:p>
            <a:fld id="{A4D8D7DC-7D5D-4C33-AD97-0744B001A7BA}" type="slidenum">
              <a:rPr lang="en-US" smtClean="0"/>
              <a:t>19</a:t>
            </a:fld>
            <a:endParaRPr lang="en-US"/>
          </a:p>
        </p:txBody>
      </p:sp>
    </p:spTree>
    <p:extLst>
      <p:ext uri="{BB962C8B-B14F-4D97-AF65-F5344CB8AC3E}">
        <p14:creationId xmlns:p14="http://schemas.microsoft.com/office/powerpoint/2010/main" val="230645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3EFC-FE66-4FB3-A71D-FC4647203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AABB4D-3482-4ED1-BE2E-224FF1237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AFF53-2DAD-47C2-9F84-647A160F7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5687B-1957-413D-9CC3-283668388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F80B1-4CCB-452B-B5CE-5463BAE31B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5FFBF-ABCE-467F-B3F6-AFEA469BF291}"/>
              </a:ext>
            </a:extLst>
          </p:cNvPr>
          <p:cNvSpPr>
            <a:spLocks noGrp="1"/>
          </p:cNvSpPr>
          <p:nvPr>
            <p:ph type="dt" sz="half" idx="10"/>
          </p:nvPr>
        </p:nvSpPr>
        <p:spPr/>
        <p:txBody>
          <a:bodyPr/>
          <a:lstStyle/>
          <a:p>
            <a:fld id="{CDFCCBF6-FF03-42B2-9AA7-AB7AF3910E22}" type="datetimeFigureOut">
              <a:rPr lang="en-US" smtClean="0"/>
              <a:t>4/3/2023</a:t>
            </a:fld>
            <a:endParaRPr lang="en-US"/>
          </a:p>
        </p:txBody>
      </p:sp>
      <p:sp>
        <p:nvSpPr>
          <p:cNvPr id="8" name="Footer Placeholder 7">
            <a:extLst>
              <a:ext uri="{FF2B5EF4-FFF2-40B4-BE49-F238E27FC236}">
                <a16:creationId xmlns:a16="http://schemas.microsoft.com/office/drawing/2014/main" id="{56C26FD6-ECD9-4AEF-A997-7EF920C5F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8F60DD-73C4-4D0A-8F7A-461CC93BBF93}"/>
              </a:ext>
            </a:extLst>
          </p:cNvPr>
          <p:cNvSpPr>
            <a:spLocks noGrp="1"/>
          </p:cNvSpPr>
          <p:nvPr>
            <p:ph type="sldNum" sz="quarter" idx="12"/>
          </p:nvPr>
        </p:nvSpPr>
        <p:spPr/>
        <p:txBody>
          <a:bodyPr/>
          <a:lstStyle/>
          <a:p>
            <a:fld id="{63B7F622-9F6D-41F3-B2EE-A72B31D183A5}" type="slidenum">
              <a:rPr lang="en-US" smtClean="0"/>
              <a:t>‹#›</a:t>
            </a:fld>
            <a:endParaRPr lang="en-US"/>
          </a:p>
        </p:txBody>
      </p:sp>
    </p:spTree>
    <p:extLst>
      <p:ext uri="{BB962C8B-B14F-4D97-AF65-F5344CB8AC3E}">
        <p14:creationId xmlns:p14="http://schemas.microsoft.com/office/powerpoint/2010/main" val="85669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AFB2-9321-42CF-A7A6-CF81CDB33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A00C5-BF1E-4670-A12F-13E894314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9242D-0A23-4B84-9A7B-760F5D23D998}"/>
              </a:ext>
            </a:extLst>
          </p:cNvPr>
          <p:cNvSpPr>
            <a:spLocks noGrp="1"/>
          </p:cNvSpPr>
          <p:nvPr>
            <p:ph type="dt" sz="half" idx="10"/>
          </p:nvPr>
        </p:nvSpPr>
        <p:spPr/>
        <p:txBody>
          <a:bodyPr/>
          <a:lstStyle/>
          <a:p>
            <a:fld id="{CDFCCBF6-FF03-42B2-9AA7-AB7AF3910E22}" type="datetimeFigureOut">
              <a:rPr lang="en-US" smtClean="0"/>
              <a:t>4/3/2023</a:t>
            </a:fld>
            <a:endParaRPr lang="en-US"/>
          </a:p>
        </p:txBody>
      </p:sp>
      <p:sp>
        <p:nvSpPr>
          <p:cNvPr id="5" name="Footer Placeholder 4">
            <a:extLst>
              <a:ext uri="{FF2B5EF4-FFF2-40B4-BE49-F238E27FC236}">
                <a16:creationId xmlns:a16="http://schemas.microsoft.com/office/drawing/2014/main" id="{0751FF67-35D0-4C4D-82A0-F784211C4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057C5-1AD4-40DC-992A-324C75CAB173}"/>
              </a:ext>
            </a:extLst>
          </p:cNvPr>
          <p:cNvSpPr>
            <a:spLocks noGrp="1"/>
          </p:cNvSpPr>
          <p:nvPr>
            <p:ph type="sldNum" sz="quarter" idx="12"/>
          </p:nvPr>
        </p:nvSpPr>
        <p:spPr/>
        <p:txBody>
          <a:bodyPr/>
          <a:lstStyle/>
          <a:p>
            <a:fld id="{63B7F622-9F6D-41F3-B2EE-A72B31D183A5}" type="slidenum">
              <a:rPr lang="en-US" smtClean="0"/>
              <a:t>‹#›</a:t>
            </a:fld>
            <a:endParaRPr lang="en-US"/>
          </a:p>
        </p:txBody>
      </p:sp>
    </p:spTree>
    <p:extLst>
      <p:ext uri="{BB962C8B-B14F-4D97-AF65-F5344CB8AC3E}">
        <p14:creationId xmlns:p14="http://schemas.microsoft.com/office/powerpoint/2010/main" val="382344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989D-A73B-49B4-939F-D27CF0D9F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16585-2051-472B-8652-396284523B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40270-C816-476A-8D8E-D9227EEF4F35}"/>
              </a:ext>
            </a:extLst>
          </p:cNvPr>
          <p:cNvSpPr>
            <a:spLocks noGrp="1"/>
          </p:cNvSpPr>
          <p:nvPr>
            <p:ph type="dt" sz="half" idx="10"/>
          </p:nvPr>
        </p:nvSpPr>
        <p:spPr/>
        <p:txBody>
          <a:bodyPr/>
          <a:lstStyle/>
          <a:p>
            <a:fld id="{CDFCCBF6-FF03-42B2-9AA7-AB7AF3910E22}" type="datetimeFigureOut">
              <a:rPr lang="en-US" smtClean="0"/>
              <a:t>4/3/2023</a:t>
            </a:fld>
            <a:endParaRPr lang="en-US"/>
          </a:p>
        </p:txBody>
      </p:sp>
      <p:sp>
        <p:nvSpPr>
          <p:cNvPr id="5" name="Footer Placeholder 4">
            <a:extLst>
              <a:ext uri="{FF2B5EF4-FFF2-40B4-BE49-F238E27FC236}">
                <a16:creationId xmlns:a16="http://schemas.microsoft.com/office/drawing/2014/main" id="{4137E208-921E-49D4-8D63-79D5019A7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AA202-5D61-4337-B6A4-AE21191179D4}"/>
              </a:ext>
            </a:extLst>
          </p:cNvPr>
          <p:cNvSpPr>
            <a:spLocks noGrp="1"/>
          </p:cNvSpPr>
          <p:nvPr>
            <p:ph type="sldNum" sz="quarter" idx="12"/>
          </p:nvPr>
        </p:nvSpPr>
        <p:spPr/>
        <p:txBody>
          <a:bodyPr/>
          <a:lstStyle/>
          <a:p>
            <a:fld id="{63B7F622-9F6D-41F3-B2EE-A72B31D183A5}" type="slidenum">
              <a:rPr lang="en-US" smtClean="0"/>
              <a:t>‹#›</a:t>
            </a:fld>
            <a:endParaRPr lang="en-US"/>
          </a:p>
        </p:txBody>
      </p:sp>
    </p:spTree>
    <p:extLst>
      <p:ext uri="{BB962C8B-B14F-4D97-AF65-F5344CB8AC3E}">
        <p14:creationId xmlns:p14="http://schemas.microsoft.com/office/powerpoint/2010/main" val="233020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2" name="Title 1">
            <a:extLst>
              <a:ext uri="{FF2B5EF4-FFF2-40B4-BE49-F238E27FC236}">
                <a16:creationId xmlns:a16="http://schemas.microsoft.com/office/drawing/2014/main" id="{AF513624-9AD4-4B61-B3D1-7B21213507C0}"/>
              </a:ext>
            </a:extLst>
          </p:cNvPr>
          <p:cNvSpPr>
            <a:spLocks noGrp="1"/>
          </p:cNvSpPr>
          <p:nvPr>
            <p:ph type="title"/>
          </p:nvPr>
        </p:nvSpPr>
        <p:spPr>
          <a:xfrm>
            <a:off x="762000" y="715964"/>
            <a:ext cx="10591800" cy="646332"/>
          </a:xfrm>
        </p:spPr>
        <p:txBody>
          <a:bodyPr>
            <a:no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30420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ight Pattern Conten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90D68-B82F-49A4-A08B-9A8AF3A6F17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721600" y="0"/>
            <a:ext cx="4470400" cy="685800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2000" b="1">
                <a:solidFill>
                  <a:schemeClr val="bg2"/>
                </a:solidFill>
              </a:defRPr>
            </a:lvl1pPr>
            <a:lvl2pPr marL="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C807187F-739A-422C-9E4F-F94E6DE092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721600" y="0"/>
            <a:ext cx="4470400" cy="6858000"/>
          </a:xfrm>
          <a:prstGeom prst="rect">
            <a:avLst/>
          </a:prstGeom>
        </p:spPr>
      </p:pic>
      <p:sp>
        <p:nvSpPr>
          <p:cNvPr id="2" name="Title 1">
            <a:extLst>
              <a:ext uri="{FF2B5EF4-FFF2-40B4-BE49-F238E27FC236}">
                <a16:creationId xmlns:a16="http://schemas.microsoft.com/office/drawing/2014/main" id="{6EF87E8F-5716-4A71-B64F-EC5A742B45D2}"/>
              </a:ext>
            </a:extLst>
          </p:cNvPr>
          <p:cNvSpPr>
            <a:spLocks noGrp="1"/>
          </p:cNvSpPr>
          <p:nvPr>
            <p:ph type="title"/>
          </p:nvPr>
        </p:nvSpPr>
        <p:spPr>
          <a:xfrm>
            <a:off x="762000" y="715961"/>
            <a:ext cx="6477000" cy="1189038"/>
          </a:xfrm>
        </p:spPr>
        <p:txBody>
          <a:bodyPr anchor="t">
            <a:noAutofit/>
          </a:bodyPr>
          <a:lstStyle>
            <a:lvl1pPr>
              <a:spcBef>
                <a:spcPts val="1000"/>
              </a:spcBef>
              <a:defRPr sz="4000" b="1">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08354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38A57-0103-4C5F-B4D3-70101FD6E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A70794-E6C3-4456-B5EE-25ED0E39A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FBCCE-E3F4-4C08-BA29-16E9CA2C8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CCBF6-FF03-42B2-9AA7-AB7AF3910E22}" type="datetimeFigureOut">
              <a:rPr lang="en-US" smtClean="0"/>
              <a:t>4/3/2023</a:t>
            </a:fld>
            <a:endParaRPr lang="en-US"/>
          </a:p>
        </p:txBody>
      </p:sp>
      <p:sp>
        <p:nvSpPr>
          <p:cNvPr id="5" name="Footer Placeholder 4">
            <a:extLst>
              <a:ext uri="{FF2B5EF4-FFF2-40B4-BE49-F238E27FC236}">
                <a16:creationId xmlns:a16="http://schemas.microsoft.com/office/drawing/2014/main" id="{393C4984-24CB-463A-BC5E-39BFB59D1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9B8F84-CA61-42EC-A679-8F3CE61D9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7F622-9F6D-41F3-B2EE-A72B31D183A5}" type="slidenum">
              <a:rPr lang="en-US" smtClean="0"/>
              <a:t>‹#›</a:t>
            </a:fld>
            <a:endParaRPr lang="en-US"/>
          </a:p>
        </p:txBody>
      </p:sp>
    </p:spTree>
    <p:extLst>
      <p:ext uri="{BB962C8B-B14F-4D97-AF65-F5344CB8AC3E}">
        <p14:creationId xmlns:p14="http://schemas.microsoft.com/office/powerpoint/2010/main" val="438252543"/>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FC43-C241-DB5A-FBAA-142FCCBABC01}"/>
              </a:ext>
            </a:extLst>
          </p:cNvPr>
          <p:cNvSpPr>
            <a:spLocks noGrp="1"/>
          </p:cNvSpPr>
          <p:nvPr>
            <p:ph type="ctrTitle"/>
          </p:nvPr>
        </p:nvSpPr>
        <p:spPr/>
        <p:txBody>
          <a:bodyPr/>
          <a:lstStyle/>
          <a:p>
            <a:r>
              <a:rPr lang="en-US" dirty="0"/>
              <a:t>Fremont Elementary</a:t>
            </a:r>
          </a:p>
        </p:txBody>
      </p:sp>
      <p:sp>
        <p:nvSpPr>
          <p:cNvPr id="3" name="Subtitle 2">
            <a:extLst>
              <a:ext uri="{FF2B5EF4-FFF2-40B4-BE49-F238E27FC236}">
                <a16:creationId xmlns:a16="http://schemas.microsoft.com/office/drawing/2014/main" id="{CA0281D0-BC41-4CD7-FFCE-28ED3A2152A0}"/>
              </a:ext>
            </a:extLst>
          </p:cNvPr>
          <p:cNvSpPr>
            <a:spLocks noGrp="1"/>
          </p:cNvSpPr>
          <p:nvPr>
            <p:ph type="subTitle" idx="1"/>
          </p:nvPr>
        </p:nvSpPr>
        <p:spPr/>
        <p:txBody>
          <a:bodyPr/>
          <a:lstStyle/>
          <a:p>
            <a:r>
              <a:rPr lang="en-US" dirty="0"/>
              <a:t>Safe Schools Presentation </a:t>
            </a:r>
          </a:p>
        </p:txBody>
      </p:sp>
      <p:sp>
        <p:nvSpPr>
          <p:cNvPr id="5" name="TextBox 4">
            <a:extLst>
              <a:ext uri="{FF2B5EF4-FFF2-40B4-BE49-F238E27FC236}">
                <a16:creationId xmlns:a16="http://schemas.microsoft.com/office/drawing/2014/main" id="{260FC3A0-7058-73B9-18E1-B5DDF6D55218}"/>
              </a:ext>
            </a:extLst>
          </p:cNvPr>
          <p:cNvSpPr txBox="1"/>
          <p:nvPr/>
        </p:nvSpPr>
        <p:spPr>
          <a:xfrm>
            <a:off x="868218" y="4980543"/>
            <a:ext cx="2623127" cy="646331"/>
          </a:xfrm>
          <a:prstGeom prst="rect">
            <a:avLst/>
          </a:prstGeom>
          <a:noFill/>
        </p:spPr>
        <p:txBody>
          <a:bodyPr wrap="square" rtlCol="0">
            <a:spAutoFit/>
          </a:bodyPr>
          <a:lstStyle/>
          <a:p>
            <a:r>
              <a:rPr lang="en-US" dirty="0"/>
              <a:t>Safe Schools Presentation</a:t>
            </a:r>
          </a:p>
          <a:p>
            <a:pPr algn="ctr"/>
            <a:r>
              <a:rPr lang="en-US" dirty="0"/>
              <a:t>K-2</a:t>
            </a:r>
          </a:p>
        </p:txBody>
      </p:sp>
      <p:sp>
        <p:nvSpPr>
          <p:cNvPr id="6" name="TextBox 5">
            <a:extLst>
              <a:ext uri="{FF2B5EF4-FFF2-40B4-BE49-F238E27FC236}">
                <a16:creationId xmlns:a16="http://schemas.microsoft.com/office/drawing/2014/main" id="{5FFCAB2B-48CC-333E-36C2-58DA8BACDC66}"/>
              </a:ext>
            </a:extLst>
          </p:cNvPr>
          <p:cNvSpPr txBox="1"/>
          <p:nvPr/>
        </p:nvSpPr>
        <p:spPr>
          <a:xfrm>
            <a:off x="401781" y="5952122"/>
            <a:ext cx="11388437" cy="830997"/>
          </a:xfrm>
          <a:prstGeom prst="rect">
            <a:avLst/>
          </a:prstGeom>
          <a:solidFill>
            <a:srgbClr val="00B0F0"/>
          </a:solidFill>
        </p:spPr>
        <p:txBody>
          <a:bodyPr wrap="square" rtlCol="0">
            <a:spAutoFit/>
          </a:bodyPr>
          <a:lstStyle/>
          <a:p>
            <a:pPr algn="ctr"/>
            <a:r>
              <a:rPr lang="en-US" sz="4800" dirty="0"/>
              <a:t>Fremont Elementary</a:t>
            </a:r>
          </a:p>
        </p:txBody>
      </p:sp>
    </p:spTree>
    <p:extLst>
      <p:ext uri="{BB962C8B-B14F-4D97-AF65-F5344CB8AC3E}">
        <p14:creationId xmlns:p14="http://schemas.microsoft.com/office/powerpoint/2010/main" val="200518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40E40-BE2B-45E3-9680-DADCA3481F7C}"/>
              </a:ext>
            </a:extLst>
          </p:cNvPr>
          <p:cNvSpPr>
            <a:spLocks noGrp="1"/>
          </p:cNvSpPr>
          <p:nvPr>
            <p:ph type="ctrTitle"/>
          </p:nvPr>
        </p:nvSpPr>
        <p:spPr>
          <a:xfrm>
            <a:off x="527538" y="4756638"/>
            <a:ext cx="11139854" cy="930447"/>
          </a:xfrm>
        </p:spPr>
        <p:txBody>
          <a:bodyPr>
            <a:normAutofit/>
          </a:bodyPr>
          <a:lstStyle/>
          <a:p>
            <a:r>
              <a:rPr lang="en-US" sz="5400" b="1">
                <a:solidFill>
                  <a:srgbClr val="FFFFFF"/>
                </a:solidFill>
              </a:rPr>
              <a:t>No real or pretend weapons </a:t>
            </a:r>
          </a:p>
        </p:txBody>
      </p:sp>
      <p:sp>
        <p:nvSpPr>
          <p:cNvPr id="4" name="Subtitle 3">
            <a:extLst>
              <a:ext uri="{FF2B5EF4-FFF2-40B4-BE49-F238E27FC236}">
                <a16:creationId xmlns:a16="http://schemas.microsoft.com/office/drawing/2014/main" id="{1CBD14E7-67B1-4751-83EB-458051FD65DC}"/>
              </a:ext>
            </a:extLst>
          </p:cNvPr>
          <p:cNvSpPr>
            <a:spLocks noGrp="1"/>
          </p:cNvSpPr>
          <p:nvPr>
            <p:ph type="subTitle" idx="1"/>
          </p:nvPr>
        </p:nvSpPr>
        <p:spPr>
          <a:xfrm>
            <a:off x="1339362" y="5815698"/>
            <a:ext cx="9144000" cy="420001"/>
          </a:xfrm>
        </p:spPr>
        <p:txBody>
          <a:bodyPr>
            <a:normAutofit/>
          </a:bodyPr>
          <a:lstStyle/>
          <a:p>
            <a:r>
              <a:rPr lang="en-US" sz="2000">
                <a:solidFill>
                  <a:srgbClr val="E7E6E6"/>
                </a:solidFill>
              </a:rPr>
              <a:t>this includes using other items as weapons</a:t>
            </a:r>
          </a:p>
        </p:txBody>
      </p:sp>
      <p:pic>
        <p:nvPicPr>
          <p:cNvPr id="3" name="Picture 12" descr="Pocket Knife Retro Digital Art by Aloysius Patrimonio">
            <a:extLst>
              <a:ext uri="{FF2B5EF4-FFF2-40B4-BE49-F238E27FC236}">
                <a16:creationId xmlns:a16="http://schemas.microsoft.com/office/drawing/2014/main" id="{02ACCB8D-E70D-B0F1-9FB4-11C74F18FE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593745"/>
            <a:ext cx="3425609" cy="3425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857EFB-E031-F7AE-8A94-1ACD0EA07F24}"/>
              </a:ext>
            </a:extLst>
          </p:cNvPr>
          <p:cNvPicPr>
            <a:picLocks noChangeAspect="1"/>
          </p:cNvPicPr>
          <p:nvPr/>
        </p:nvPicPr>
        <p:blipFill>
          <a:blip r:embed="rId3"/>
          <a:stretch>
            <a:fillRect/>
          </a:stretch>
        </p:blipFill>
        <p:spPr>
          <a:xfrm>
            <a:off x="4385729" y="1179990"/>
            <a:ext cx="3433324" cy="2253118"/>
          </a:xfrm>
          <a:prstGeom prst="rect">
            <a:avLst/>
          </a:prstGeom>
        </p:spPr>
      </p:pic>
      <p:cxnSp>
        <p:nvCxnSpPr>
          <p:cNvPr id="28" name="Straight Connector 2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6993099-C9D6-1552-F748-C8F32E354D9A}"/>
              </a:ext>
            </a:extLst>
          </p:cNvPr>
          <p:cNvPicPr>
            <a:picLocks noChangeAspect="1"/>
          </p:cNvPicPr>
          <p:nvPr/>
        </p:nvPicPr>
        <p:blipFill>
          <a:blip r:embed="rId4"/>
          <a:stretch>
            <a:fillRect/>
          </a:stretch>
        </p:blipFill>
        <p:spPr>
          <a:xfrm>
            <a:off x="8449725" y="616905"/>
            <a:ext cx="3423916" cy="3423916"/>
          </a:xfrm>
          <a:prstGeom prst="rect">
            <a:avLst/>
          </a:prstGeom>
        </p:spPr>
      </p:pic>
      <p:cxnSp>
        <p:nvCxnSpPr>
          <p:cNvPr id="30" name="Straight Connector 2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11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C6DF54-9750-42F5-8C54-44A741C0B1F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80" b="15250"/>
          <a:stretch/>
        </p:blipFill>
        <p:spPr>
          <a:xfrm>
            <a:off x="20" y="1"/>
            <a:ext cx="12191980" cy="6857999"/>
          </a:xfrm>
          <a:prstGeom prst="rect">
            <a:avLst/>
          </a:prstGeom>
        </p:spPr>
      </p:pic>
      <p:sp>
        <p:nvSpPr>
          <p:cNvPr id="2" name="Title 1">
            <a:extLst>
              <a:ext uri="{FF2B5EF4-FFF2-40B4-BE49-F238E27FC236}">
                <a16:creationId xmlns:a16="http://schemas.microsoft.com/office/drawing/2014/main" id="{FFE620D1-085E-4845-83F4-85265AFB728B}"/>
              </a:ext>
            </a:extLst>
          </p:cNvPr>
          <p:cNvSpPr>
            <a:spLocks noGrp="1"/>
          </p:cNvSpPr>
          <p:nvPr>
            <p:ph type="ctrTitle"/>
          </p:nvPr>
        </p:nvSpPr>
        <p:spPr>
          <a:xfrm>
            <a:off x="1524000" y="1122362"/>
            <a:ext cx="9144000" cy="4592638"/>
          </a:xfrm>
        </p:spPr>
        <p:txBody>
          <a:bodyPr>
            <a:normAutofit/>
          </a:bodyPr>
          <a:lstStyle/>
          <a:p>
            <a:r>
              <a:rPr lang="en-US" sz="9600" b="1">
                <a:ln w="22225">
                  <a:solidFill>
                    <a:schemeClr val="tx1"/>
                  </a:solidFill>
                  <a:miter lim="800000"/>
                </a:ln>
                <a:solidFill>
                  <a:srgbClr val="FFFFFF"/>
                </a:solidFill>
                <a:effectLst>
                  <a:outerShdw blurRad="38100" dist="38100" dir="2700000" algn="tl">
                    <a:srgbClr val="000000">
                      <a:alpha val="43137"/>
                    </a:srgbClr>
                  </a:outerShdw>
                </a:effectLst>
              </a:rPr>
              <a:t>No gang activity</a:t>
            </a:r>
          </a:p>
        </p:txBody>
      </p:sp>
    </p:spTree>
    <p:extLst>
      <p:ext uri="{BB962C8B-B14F-4D97-AF65-F5344CB8AC3E}">
        <p14:creationId xmlns:p14="http://schemas.microsoft.com/office/powerpoint/2010/main" val="32126754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Freeform: Shape 7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7FE71F-C35D-4D89-AF7A-F3F7A0220A7F}"/>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400" b="1" kern="1200">
                <a:ln w="22225">
                  <a:solidFill>
                    <a:schemeClr val="tx1"/>
                  </a:solidFill>
                  <a:miter lim="800000"/>
                </a:ln>
                <a:solidFill>
                  <a:schemeClr val="tx1"/>
                </a:solidFill>
                <a:effectLst>
                  <a:outerShdw blurRad="38100" dist="38100" dir="2700000" algn="tl">
                    <a:srgbClr val="000000">
                      <a:alpha val="43137"/>
                    </a:srgbClr>
                  </a:outerShdw>
                </a:effectLst>
                <a:latin typeface="+mj-lt"/>
                <a:ea typeface="+mj-ea"/>
                <a:cs typeface="+mj-cs"/>
              </a:rPr>
              <a:t>Saying that you are going to hurt everyone or someone or yourself</a:t>
            </a:r>
          </a:p>
        </p:txBody>
      </p:sp>
      <p:sp>
        <p:nvSpPr>
          <p:cNvPr id="3" name="Subtitle 2">
            <a:extLst>
              <a:ext uri="{FF2B5EF4-FFF2-40B4-BE49-F238E27FC236}">
                <a16:creationId xmlns:a16="http://schemas.microsoft.com/office/drawing/2014/main" id="{9EF6A9EC-EA3F-47FC-B458-692F0B17DE5D}"/>
              </a:ext>
            </a:extLst>
          </p:cNvPr>
          <p:cNvSpPr>
            <a:spLocks noGrp="1"/>
          </p:cNvSpPr>
          <p:nvPr>
            <p:ph type="subTitle" idx="1"/>
          </p:nvPr>
        </p:nvSpPr>
        <p:spPr>
          <a:xfrm>
            <a:off x="477981" y="4785631"/>
            <a:ext cx="3933306" cy="1208141"/>
          </a:xfrm>
        </p:spPr>
        <p:txBody>
          <a:bodyPr vert="horz" lIns="91440" tIns="45720" rIns="91440" bIns="45720" rtlCol="0">
            <a:normAutofit/>
          </a:bodyPr>
          <a:lstStyle/>
          <a:p>
            <a:pPr algn="l"/>
            <a:r>
              <a:rPr lang="en-US" kern="1200" dirty="0">
                <a:solidFill>
                  <a:schemeClr val="tx1"/>
                </a:solidFill>
                <a:effectLst>
                  <a:outerShdw blurRad="38100" dist="38100" dir="2700000" algn="tl">
                    <a:srgbClr val="000000">
                      <a:alpha val="43137"/>
                    </a:srgbClr>
                  </a:outerShdw>
                </a:effectLst>
                <a:latin typeface="+mn-lt"/>
                <a:ea typeface="+mn-ea"/>
                <a:cs typeface="+mn-cs"/>
              </a:rPr>
              <a:t>terroristic threats • threat to others • threat to harm oneself </a:t>
            </a:r>
          </a:p>
        </p:txBody>
      </p:sp>
      <p:sp>
        <p:nvSpPr>
          <p:cNvPr id="82" name="Rectangle 8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110CFC8-0160-C71C-5953-E3A05E8930E6}"/>
              </a:ext>
            </a:extLst>
          </p:cNvPr>
          <p:cNvPicPr>
            <a:picLocks noChangeAspect="1"/>
          </p:cNvPicPr>
          <p:nvPr/>
        </p:nvPicPr>
        <p:blipFill>
          <a:blip r:embed="rId2"/>
          <a:stretch>
            <a:fillRect/>
          </a:stretch>
        </p:blipFill>
        <p:spPr>
          <a:xfrm>
            <a:off x="5414356" y="634872"/>
            <a:ext cx="6408836" cy="5437004"/>
          </a:xfrm>
          <a:prstGeom prst="rect">
            <a:avLst/>
          </a:prstGeom>
        </p:spPr>
      </p:pic>
      <p:sp>
        <p:nvSpPr>
          <p:cNvPr id="4" name="TextBox 3">
            <a:extLst>
              <a:ext uri="{FF2B5EF4-FFF2-40B4-BE49-F238E27FC236}">
                <a16:creationId xmlns:a16="http://schemas.microsoft.com/office/drawing/2014/main" id="{5B05EBDD-8F7D-4A02-9933-B8C9A37C0A73}"/>
              </a:ext>
            </a:extLst>
          </p:cNvPr>
          <p:cNvSpPr txBox="1"/>
          <p:nvPr/>
        </p:nvSpPr>
        <p:spPr>
          <a:xfrm>
            <a:off x="467821" y="5879026"/>
            <a:ext cx="3254929" cy="769441"/>
          </a:xfrm>
          <a:prstGeom prst="rect">
            <a:avLst/>
          </a:prstGeom>
          <a:noFill/>
        </p:spPr>
        <p:txBody>
          <a:bodyPr wrap="square" rtlCol="0">
            <a:spAutoFit/>
          </a:bodyPr>
          <a:lstStyle/>
          <a:p>
            <a:pPr>
              <a:spcAft>
                <a:spcPts val="600"/>
              </a:spcAft>
            </a:pPr>
            <a:r>
              <a:rPr lang="en-US" sz="4400" b="1" dirty="0"/>
              <a:t>Real or Hoax</a:t>
            </a:r>
          </a:p>
        </p:txBody>
      </p:sp>
    </p:spTree>
    <p:extLst>
      <p:ext uri="{BB962C8B-B14F-4D97-AF65-F5344CB8AC3E}">
        <p14:creationId xmlns:p14="http://schemas.microsoft.com/office/powerpoint/2010/main" val="301612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looking at the camera&#10;&#10;Description automatically generated">
            <a:extLst>
              <a:ext uri="{FF2B5EF4-FFF2-40B4-BE49-F238E27FC236}">
                <a16:creationId xmlns:a16="http://schemas.microsoft.com/office/drawing/2014/main" id="{D441436E-5C98-4F26-A538-CB3EF495F820}"/>
              </a:ext>
            </a:extLst>
          </p:cNvPr>
          <p:cNvPicPr>
            <a:picLocks noChangeAspect="1"/>
          </p:cNvPicPr>
          <p:nvPr/>
        </p:nvPicPr>
        <p:blipFill rotWithShape="1">
          <a:blip r:embed="rId2">
            <a:extLst>
              <a:ext uri="{28A0092B-C50C-407E-A947-70E740481C1C}">
                <a14:useLocalDpi xmlns:a14="http://schemas.microsoft.com/office/drawing/2010/main" val="0"/>
              </a:ext>
            </a:extLst>
          </a:blip>
          <a:srcRect l="6125" r="17863"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7" name="Freeform: Shape 3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7FE71F-C35D-4D89-AF7A-F3F7A0220A7F}"/>
              </a:ext>
            </a:extLst>
          </p:cNvPr>
          <p:cNvSpPr>
            <a:spLocks noGrp="1"/>
          </p:cNvSpPr>
          <p:nvPr>
            <p:ph type="ctrTitle"/>
          </p:nvPr>
        </p:nvSpPr>
        <p:spPr>
          <a:xfrm>
            <a:off x="477981" y="1122363"/>
            <a:ext cx="4023360" cy="3204134"/>
          </a:xfrm>
        </p:spPr>
        <p:txBody>
          <a:bodyPr anchor="b">
            <a:normAutofit/>
          </a:bodyPr>
          <a:lstStyle/>
          <a:p>
            <a:pPr algn="l"/>
            <a:r>
              <a:rPr lang="en-US" sz="4400" dirty="0">
                <a:ln w="22225">
                  <a:solidFill>
                    <a:schemeClr val="tx1"/>
                  </a:solidFill>
                  <a:miter lim="800000"/>
                </a:ln>
                <a:effectLst>
                  <a:outerShdw blurRad="38100" dist="38100" dir="2700000" algn="tl">
                    <a:srgbClr val="000000">
                      <a:alpha val="43137"/>
                    </a:srgbClr>
                  </a:outerShdw>
                </a:effectLst>
              </a:rPr>
              <a:t>Repeated problems that make it so others can’t learn or be safe</a:t>
            </a:r>
          </a:p>
        </p:txBody>
      </p:sp>
      <p:sp>
        <p:nvSpPr>
          <p:cNvPr id="3" name="Subtitle 2">
            <a:extLst>
              <a:ext uri="{FF2B5EF4-FFF2-40B4-BE49-F238E27FC236}">
                <a16:creationId xmlns:a16="http://schemas.microsoft.com/office/drawing/2014/main" id="{9EF6A9EC-EA3F-47FC-B458-692F0B17DE5D}"/>
              </a:ext>
            </a:extLst>
          </p:cNvPr>
          <p:cNvSpPr>
            <a:spLocks noGrp="1"/>
          </p:cNvSpPr>
          <p:nvPr>
            <p:ph type="subTitle" idx="1"/>
          </p:nvPr>
        </p:nvSpPr>
        <p:spPr>
          <a:xfrm>
            <a:off x="477981" y="4872922"/>
            <a:ext cx="3933306" cy="1208141"/>
          </a:xfrm>
        </p:spPr>
        <p:txBody>
          <a:bodyPr>
            <a:normAutofit/>
          </a:bodyPr>
          <a:lstStyle/>
          <a:p>
            <a:pPr algn="l"/>
            <a:r>
              <a:rPr lang="en-US" b="1" dirty="0">
                <a:effectLst>
                  <a:outerShdw blurRad="38100" dist="38100" dir="2700000" algn="tl">
                    <a:srgbClr val="000000">
                      <a:alpha val="43137"/>
                    </a:srgbClr>
                  </a:outerShdw>
                </a:effectLst>
              </a:rPr>
              <a:t>Continued Disruption</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53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Freeform: Shape 5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Freeform: Shape 5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58F370-F95E-4A93-A934-BFEE52D2F657}"/>
              </a:ext>
            </a:extLst>
          </p:cNvPr>
          <p:cNvSpPr>
            <a:spLocks noGrp="1"/>
          </p:cNvSpPr>
          <p:nvPr>
            <p:ph type="ctrTitle"/>
          </p:nvPr>
        </p:nvSpPr>
        <p:spPr>
          <a:xfrm>
            <a:off x="477981" y="1122363"/>
            <a:ext cx="4023360" cy="3204134"/>
          </a:xfrm>
        </p:spPr>
        <p:txBody>
          <a:bodyPr anchor="b">
            <a:noAutofit/>
          </a:bodyPr>
          <a:lstStyle/>
          <a:p>
            <a:pPr algn="l"/>
            <a:r>
              <a:rPr lang="en-US" sz="2800" dirty="0"/>
              <a:t>Treat people differently based on race, color, national origin, sex, disability, gender, orientation, religion, physical or mental attributes</a:t>
            </a:r>
          </a:p>
        </p:txBody>
      </p:sp>
      <p:sp>
        <p:nvSpPr>
          <p:cNvPr id="3" name="Subtitle 2">
            <a:extLst>
              <a:ext uri="{FF2B5EF4-FFF2-40B4-BE49-F238E27FC236}">
                <a16:creationId xmlns:a16="http://schemas.microsoft.com/office/drawing/2014/main" id="{7F7518C5-8BA0-4A9C-963B-075FF0291FCC}"/>
              </a:ext>
            </a:extLst>
          </p:cNvPr>
          <p:cNvSpPr>
            <a:spLocks noGrp="1"/>
          </p:cNvSpPr>
          <p:nvPr>
            <p:ph type="subTitle" idx="1"/>
          </p:nvPr>
        </p:nvSpPr>
        <p:spPr>
          <a:xfrm>
            <a:off x="477981" y="4872922"/>
            <a:ext cx="3933306" cy="1208141"/>
          </a:xfrm>
        </p:spPr>
        <p:txBody>
          <a:bodyPr vert="horz" lIns="91440" tIns="45720" rIns="91440" bIns="45720" rtlCol="0">
            <a:normAutofit/>
          </a:bodyPr>
          <a:lstStyle/>
          <a:p>
            <a:pPr algn="l"/>
            <a:r>
              <a:rPr lang="en-US" sz="1900" dirty="0"/>
              <a:t>Discrimination</a:t>
            </a:r>
          </a:p>
        </p:txBody>
      </p:sp>
      <p:sp>
        <p:nvSpPr>
          <p:cNvPr id="58" name="Rectangle 5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0" name="Rectangle 5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525C19-0FCF-0F22-694D-C54F1080C33E}"/>
              </a:ext>
            </a:extLst>
          </p:cNvPr>
          <p:cNvPicPr>
            <a:picLocks noChangeAspect="1"/>
          </p:cNvPicPr>
          <p:nvPr/>
        </p:nvPicPr>
        <p:blipFill>
          <a:blip r:embed="rId3"/>
          <a:stretch>
            <a:fillRect/>
          </a:stretch>
        </p:blipFill>
        <p:spPr>
          <a:xfrm>
            <a:off x="5891084" y="625684"/>
            <a:ext cx="5455380" cy="5455380"/>
          </a:xfrm>
          <a:prstGeom prst="rect">
            <a:avLst/>
          </a:prstGeom>
        </p:spPr>
      </p:pic>
    </p:spTree>
    <p:extLst>
      <p:ext uri="{BB962C8B-B14F-4D97-AF65-F5344CB8AC3E}">
        <p14:creationId xmlns:p14="http://schemas.microsoft.com/office/powerpoint/2010/main" val="412732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9" name="Freeform: Shape 2058">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1" name="Freeform: Shape 2060">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14414C-74B6-43F2-84D8-52EF0BF86447}"/>
              </a:ext>
            </a:extLst>
          </p:cNvPr>
          <p:cNvSpPr>
            <a:spLocks noGrp="1"/>
          </p:cNvSpPr>
          <p:nvPr>
            <p:ph type="title"/>
          </p:nvPr>
        </p:nvSpPr>
        <p:spPr>
          <a:xfrm>
            <a:off x="438913" y="859536"/>
            <a:ext cx="4832802" cy="1243584"/>
          </a:xfrm>
        </p:spPr>
        <p:txBody>
          <a:bodyPr>
            <a:normAutofit/>
          </a:bodyPr>
          <a:lstStyle/>
          <a:p>
            <a:r>
              <a:rPr lang="en-US" sz="3400" u="sng"/>
              <a:t>Where do I have to keep these rules?</a:t>
            </a:r>
          </a:p>
        </p:txBody>
      </p:sp>
      <p:sp>
        <p:nvSpPr>
          <p:cNvPr id="2063" name="Rectangle 206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5" name="Rectangle 206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C069E5-5C05-481B-8DC1-434368D36549}"/>
              </a:ext>
            </a:extLst>
          </p:cNvPr>
          <p:cNvSpPr>
            <a:spLocks noGrp="1"/>
          </p:cNvSpPr>
          <p:nvPr>
            <p:ph idx="1"/>
          </p:nvPr>
        </p:nvSpPr>
        <p:spPr>
          <a:xfrm>
            <a:off x="438912" y="2512611"/>
            <a:ext cx="5306980" cy="3664351"/>
          </a:xfrm>
        </p:spPr>
        <p:txBody>
          <a:bodyPr>
            <a:normAutofit/>
          </a:bodyPr>
          <a:lstStyle/>
          <a:p>
            <a:r>
              <a:rPr lang="en-US" sz="1800" dirty="0"/>
              <a:t>On school grounds/property</a:t>
            </a:r>
          </a:p>
          <a:p>
            <a:r>
              <a:rPr lang="en-US" sz="1800" dirty="0"/>
              <a:t>On school buses</a:t>
            </a:r>
          </a:p>
          <a:p>
            <a:r>
              <a:rPr lang="en-US" sz="1800" dirty="0"/>
              <a:t>During the school day</a:t>
            </a:r>
          </a:p>
          <a:p>
            <a:r>
              <a:rPr lang="en-US" sz="1800" dirty="0"/>
              <a:t>School activities</a:t>
            </a:r>
          </a:p>
          <a:p>
            <a:r>
              <a:rPr lang="en-US" sz="1800" dirty="0"/>
              <a:t>Technology/Cyber </a:t>
            </a:r>
            <a:r>
              <a:rPr lang="en-US" sz="1800" i="1" dirty="0"/>
              <a:t>where it affects another's safety</a:t>
            </a:r>
          </a:p>
        </p:txBody>
      </p:sp>
      <p:pic>
        <p:nvPicPr>
          <p:cNvPr id="2052" name="Picture 4">
            <a:extLst>
              <a:ext uri="{FF2B5EF4-FFF2-40B4-BE49-F238E27FC236}">
                <a16:creationId xmlns:a16="http://schemas.microsoft.com/office/drawing/2014/main" id="{1634CA38-E77A-4A6A-B998-A26A9ECB2C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7828912" y="10749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3ADB76-41D3-582C-62EE-BB2903710D8D}"/>
              </a:ext>
            </a:extLst>
          </p:cNvPr>
          <p:cNvPicPr>
            <a:picLocks noChangeAspect="1"/>
          </p:cNvPicPr>
          <p:nvPr/>
        </p:nvPicPr>
        <p:blipFill rotWithShape="1">
          <a:blip r:embed="rId4"/>
          <a:srcRect l="13085" r="19836" b="13223"/>
          <a:stretch/>
        </p:blipFill>
        <p:spPr>
          <a:xfrm>
            <a:off x="7084701" y="2958190"/>
            <a:ext cx="4116451" cy="3359653"/>
          </a:xfrm>
          <a:prstGeom prst="rect">
            <a:avLst/>
          </a:prstGeom>
        </p:spPr>
      </p:pic>
    </p:spTree>
    <p:extLst>
      <p:ext uri="{BB962C8B-B14F-4D97-AF65-F5344CB8AC3E}">
        <p14:creationId xmlns:p14="http://schemas.microsoft.com/office/powerpoint/2010/main" val="17217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0DA70-9E3F-41F3-B39A-99C0C28C7812}"/>
              </a:ext>
            </a:extLst>
          </p:cNvPr>
          <p:cNvSpPr>
            <a:spLocks noGrp="1"/>
          </p:cNvSpPr>
          <p:nvPr>
            <p:ph type="title"/>
          </p:nvPr>
        </p:nvSpPr>
        <p:spPr>
          <a:xfrm>
            <a:off x="838200" y="585216"/>
            <a:ext cx="10515600" cy="1325563"/>
          </a:xfrm>
        </p:spPr>
        <p:txBody>
          <a:bodyPr>
            <a:normAutofit/>
          </a:bodyPr>
          <a:lstStyle/>
          <a:p>
            <a:r>
              <a:rPr lang="en-US">
                <a:solidFill>
                  <a:schemeClr val="bg1"/>
                </a:solidFill>
              </a:rPr>
              <a:t>Possible</a:t>
            </a:r>
            <a:br>
              <a:rPr lang="en-US">
                <a:solidFill>
                  <a:schemeClr val="bg1"/>
                </a:solidFill>
              </a:rPr>
            </a:br>
            <a:r>
              <a:rPr lang="en-US" b="1">
                <a:solidFill>
                  <a:schemeClr val="bg1"/>
                </a:solidFill>
              </a:rPr>
              <a:t>Consequences</a:t>
            </a:r>
          </a:p>
        </p:txBody>
      </p:sp>
      <p:pic>
        <p:nvPicPr>
          <p:cNvPr id="4" name="Picture 3">
            <a:extLst>
              <a:ext uri="{FF2B5EF4-FFF2-40B4-BE49-F238E27FC236}">
                <a16:creationId xmlns:a16="http://schemas.microsoft.com/office/drawing/2014/main" id="{5D4EE8F7-FA0E-51BC-5CB7-1215FDABC3AF}"/>
              </a:ext>
            </a:extLst>
          </p:cNvPr>
          <p:cNvPicPr>
            <a:picLocks noChangeAspect="1"/>
          </p:cNvPicPr>
          <p:nvPr/>
        </p:nvPicPr>
        <p:blipFill rotWithShape="1">
          <a:blip r:embed="rId2"/>
          <a:srcRect r="2149" b="2"/>
          <a:stretch/>
        </p:blipFill>
        <p:spPr>
          <a:xfrm>
            <a:off x="5154167" y="2575773"/>
            <a:ext cx="6236208" cy="3660185"/>
          </a:xfrm>
          <a:prstGeom prst="rect">
            <a:avLst/>
          </a:prstGeom>
        </p:spPr>
      </p:pic>
      <p:sp>
        <p:nvSpPr>
          <p:cNvPr id="3" name="Content Placeholder 2">
            <a:extLst>
              <a:ext uri="{FF2B5EF4-FFF2-40B4-BE49-F238E27FC236}">
                <a16:creationId xmlns:a16="http://schemas.microsoft.com/office/drawing/2014/main" id="{86BD291A-1A6A-4C5F-A927-A5402F7DA6E9}"/>
              </a:ext>
            </a:extLst>
          </p:cNvPr>
          <p:cNvSpPr>
            <a:spLocks noGrp="1"/>
          </p:cNvSpPr>
          <p:nvPr>
            <p:ph idx="1"/>
          </p:nvPr>
        </p:nvSpPr>
        <p:spPr>
          <a:xfrm>
            <a:off x="675132" y="2581341"/>
            <a:ext cx="3803904" cy="3660185"/>
          </a:xfrm>
        </p:spPr>
        <p:txBody>
          <a:bodyPr anchor="ctr">
            <a:normAutofit/>
          </a:bodyPr>
          <a:lstStyle/>
          <a:p>
            <a:pPr marL="400050" indent="-400050"/>
            <a:r>
              <a:rPr lang="en-US" sz="2200" b="1" dirty="0"/>
              <a:t>Suspended</a:t>
            </a:r>
          </a:p>
          <a:p>
            <a:pPr marL="400050" indent="-400050"/>
            <a:r>
              <a:rPr lang="en-US" sz="2200" b="1" dirty="0"/>
              <a:t>Moved to another school</a:t>
            </a:r>
          </a:p>
          <a:p>
            <a:pPr marL="400050" indent="-400050"/>
            <a:r>
              <a:rPr lang="en-US" sz="2200" b="1" dirty="0"/>
              <a:t>Expelled</a:t>
            </a:r>
          </a:p>
          <a:p>
            <a:pPr marL="400050" indent="-400050"/>
            <a:r>
              <a:rPr lang="en-US" sz="2200" b="1" dirty="0"/>
              <a:t>Referred to the police</a:t>
            </a:r>
          </a:p>
          <a:p>
            <a:pPr marL="400050" indent="-400050"/>
            <a:r>
              <a:rPr lang="en-US" sz="2200" b="1" dirty="0"/>
              <a:t>Other school-based outcomes</a:t>
            </a:r>
          </a:p>
          <a:p>
            <a:endParaRPr lang="en-US" sz="2200" dirty="0"/>
          </a:p>
        </p:txBody>
      </p:sp>
    </p:spTree>
    <p:extLst>
      <p:ext uri="{BB962C8B-B14F-4D97-AF65-F5344CB8AC3E}">
        <p14:creationId xmlns:p14="http://schemas.microsoft.com/office/powerpoint/2010/main" val="226638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741667-1C67-6755-DD36-3B52F9CF85DF}"/>
              </a:ext>
            </a:extLst>
          </p:cNvPr>
          <p:cNvPicPr>
            <a:picLocks noChangeAspect="1"/>
          </p:cNvPicPr>
          <p:nvPr/>
        </p:nvPicPr>
        <p:blipFill rotWithShape="1">
          <a:blip r:embed="rId2"/>
          <a:srcRect t="4323" r="-2" b="-2"/>
          <a:stretch/>
        </p:blipFill>
        <p:spPr>
          <a:xfrm>
            <a:off x="20" y="10"/>
            <a:ext cx="4637226" cy="6857990"/>
          </a:xfrm>
          <a:prstGeom prst="rect">
            <a:avLst/>
          </a:prstGeom>
        </p:spPr>
      </p:pic>
      <p:sp>
        <p:nvSpPr>
          <p:cNvPr id="84" name="Rectangle 7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34937-3441-4017-A02A-F06B178029EE}"/>
              </a:ext>
            </a:extLst>
          </p:cNvPr>
          <p:cNvSpPr>
            <a:spLocks noGrp="1"/>
          </p:cNvSpPr>
          <p:nvPr>
            <p:ph type="ctrTitle"/>
          </p:nvPr>
        </p:nvSpPr>
        <p:spPr>
          <a:xfrm>
            <a:off x="5277328" y="640082"/>
            <a:ext cx="6274591" cy="3351602"/>
          </a:xfrm>
        </p:spPr>
        <p:txBody>
          <a:bodyPr>
            <a:normAutofit/>
          </a:bodyPr>
          <a:lstStyle/>
          <a:p>
            <a:pPr algn="l"/>
            <a:r>
              <a:rPr lang="en-US" b="1" u="sng">
                <a:solidFill>
                  <a:schemeClr val="bg1"/>
                </a:solidFill>
                <a:effectLst>
                  <a:outerShdw blurRad="38100" dist="38100" dir="2700000" algn="tl">
                    <a:srgbClr val="000000">
                      <a:alpha val="43137"/>
                    </a:srgbClr>
                  </a:outerShdw>
                </a:effectLst>
                <a:latin typeface="Adobe Fan Heiti Std B" panose="020B0700000000000000" pitchFamily="34" charset="-128"/>
                <a:ea typeface="Adobe Fan Heiti Std B" panose="020B0700000000000000" pitchFamily="34" charset="-128"/>
              </a:rPr>
              <a:t>REPORTING</a:t>
            </a:r>
          </a:p>
        </p:txBody>
      </p:sp>
      <p:sp>
        <p:nvSpPr>
          <p:cNvPr id="4" name="Subtitle 3">
            <a:extLst>
              <a:ext uri="{FF2B5EF4-FFF2-40B4-BE49-F238E27FC236}">
                <a16:creationId xmlns:a16="http://schemas.microsoft.com/office/drawing/2014/main" id="{25FE954F-0231-42E8-BDF8-2311C522D274}"/>
              </a:ext>
            </a:extLst>
          </p:cNvPr>
          <p:cNvSpPr>
            <a:spLocks noGrp="1"/>
          </p:cNvSpPr>
          <p:nvPr>
            <p:ph type="subTitle" idx="1"/>
          </p:nvPr>
        </p:nvSpPr>
        <p:spPr>
          <a:xfrm>
            <a:off x="5277327" y="4156276"/>
            <a:ext cx="6274592" cy="2061645"/>
          </a:xfrm>
        </p:spPr>
        <p:txBody>
          <a:bodyPr>
            <a:normAutofit/>
          </a:bodyPr>
          <a:lstStyle/>
          <a:p>
            <a:pPr algn="l"/>
            <a:r>
              <a:rPr lang="en-US">
                <a:solidFill>
                  <a:schemeClr val="bg1"/>
                </a:solidFill>
              </a:rPr>
              <a:t>Reporting means getting help from adults who can help solve the problem.</a:t>
            </a:r>
          </a:p>
        </p:txBody>
      </p:sp>
    </p:spTree>
    <p:extLst>
      <p:ext uri="{BB962C8B-B14F-4D97-AF65-F5344CB8AC3E}">
        <p14:creationId xmlns:p14="http://schemas.microsoft.com/office/powerpoint/2010/main" val="29723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209582" y="1179317"/>
            <a:ext cx="7109110" cy="5230813"/>
          </a:xfrm>
        </p:spPr>
        <p:txBody>
          <a:bodyPr>
            <a:normAutofit/>
          </a:bodyPr>
          <a:lstStyle/>
          <a:p>
            <a:pPr algn="ctr"/>
            <a:r>
              <a:rPr lang="en-US" dirty="0"/>
              <a:t>Come prepared to participate in PE and recess. </a:t>
            </a:r>
          </a:p>
          <a:p>
            <a:pPr algn="ctr"/>
            <a:r>
              <a:rPr lang="en-US" dirty="0"/>
              <a:t>Closed toed shoes are best! </a:t>
            </a:r>
          </a:p>
          <a:p>
            <a:pPr algn="ctr"/>
            <a:r>
              <a:rPr lang="en-US" dirty="0"/>
              <a:t>Clothing should be appropriate for daily activities and weather. </a:t>
            </a:r>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Shorts and skirts must measure at least 3 inches above the knee. </a:t>
            </a:r>
          </a:p>
          <a:p>
            <a:endParaRPr lang="en-US" dirty="0"/>
          </a:p>
          <a:p>
            <a:pPr marL="342900" indent="-342900">
              <a:buFont typeface="Arial" panose="020B0604020202020204" pitchFamily="34" charset="0"/>
              <a:buChar char="•"/>
            </a:pPr>
            <a:r>
              <a:rPr lang="en-US" dirty="0"/>
              <a:t>No shirts or clothing that displays disrespectful slogans or messages about things that are illegal for children. </a:t>
            </a:r>
          </a:p>
        </p:txBody>
      </p:sp>
      <p:sp>
        <p:nvSpPr>
          <p:cNvPr id="3" name="Title 2">
            <a:extLst>
              <a:ext uri="{FF2B5EF4-FFF2-40B4-BE49-F238E27FC236}">
                <a16:creationId xmlns:a16="http://schemas.microsoft.com/office/drawing/2014/main" id="{2AA4DCE5-31FE-4259-95A4-803EF2C1C01B}"/>
              </a:ext>
            </a:extLst>
          </p:cNvPr>
          <p:cNvSpPr>
            <a:spLocks noGrp="1"/>
          </p:cNvSpPr>
          <p:nvPr>
            <p:ph type="title"/>
          </p:nvPr>
        </p:nvSpPr>
        <p:spPr>
          <a:xfrm>
            <a:off x="435849" y="288123"/>
            <a:ext cx="6477000" cy="1189038"/>
          </a:xfrm>
        </p:spPr>
        <p:txBody>
          <a:bodyPr/>
          <a:lstStyle/>
          <a:p>
            <a:r>
              <a:rPr lang="en-US" dirty="0"/>
              <a:t>Dress Code</a:t>
            </a:r>
          </a:p>
        </p:txBody>
      </p:sp>
      <p:sp>
        <p:nvSpPr>
          <p:cNvPr id="9" name="Title 4">
            <a:extLst>
              <a:ext uri="{FF2B5EF4-FFF2-40B4-BE49-F238E27FC236}">
                <a16:creationId xmlns:a16="http://schemas.microsoft.com/office/drawing/2014/main" id="{5178ABCD-D9C2-482D-8F00-9FBCC6788762}"/>
              </a:ext>
            </a:extLst>
          </p:cNvPr>
          <p:cNvSpPr txBox="1">
            <a:spLocks/>
          </p:cNvSpPr>
          <p:nvPr/>
        </p:nvSpPr>
        <p:spPr>
          <a:xfrm>
            <a:off x="4164167" y="2720164"/>
            <a:ext cx="6477000" cy="1189038"/>
          </a:xfrm>
          <a:prstGeom prst="rect">
            <a:avLst/>
          </a:prstGeom>
        </p:spPr>
        <p:txBody>
          <a:bodyPr vert="horz" lIns="91440" tIns="45720" rIns="91440" bIns="45720" rtlCol="0" anchor="t">
            <a:noAutofit/>
          </a:bodyPr>
          <a:lstStyle>
            <a:lvl1pPr algn="l" defTabSz="914400" rtl="0" eaLnBrk="1" latinLnBrk="0" hangingPunct="1">
              <a:lnSpc>
                <a:spcPct val="90000"/>
              </a:lnSpc>
              <a:spcBef>
                <a:spcPts val="1000"/>
              </a:spcBef>
              <a:buNone/>
              <a:defRPr sz="4000" b="1" kern="1200">
                <a:solidFill>
                  <a:schemeClr val="accent2"/>
                </a:solidFill>
                <a:latin typeface="+mj-lt"/>
                <a:ea typeface="+mj-ea"/>
                <a:cs typeface="+mj-cs"/>
              </a:defRPr>
            </a:lvl1pPr>
          </a:lstStyle>
          <a:p>
            <a:pPr fontAlgn="auto">
              <a:spcAft>
                <a:spcPts val="0"/>
              </a:spcAft>
            </a:pPr>
            <a:endParaRPr lang="en-US" dirty="0"/>
          </a:p>
        </p:txBody>
      </p:sp>
      <p:pic>
        <p:nvPicPr>
          <p:cNvPr id="10" name="Picture 2" descr="Free Sneaker Clip Art, Download Free Clip Art, Free Clip Art on Clipart  Library">
            <a:extLst>
              <a:ext uri="{FF2B5EF4-FFF2-40B4-BE49-F238E27FC236}">
                <a16:creationId xmlns:a16="http://schemas.microsoft.com/office/drawing/2014/main" id="{89CEDDBD-2A27-481F-AAE4-351330FB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696" y="118158"/>
            <a:ext cx="1888175" cy="9743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unshine Clipart Images, Stock Photos &amp; Vectors | Shutterstock">
            <a:extLst>
              <a:ext uri="{FF2B5EF4-FFF2-40B4-BE49-F238E27FC236}">
                <a16:creationId xmlns:a16="http://schemas.microsoft.com/office/drawing/2014/main" id="{A518C1F6-B1F0-4452-A5F1-BEB5C279AA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97"/>
          <a:stretch/>
        </p:blipFill>
        <p:spPr bwMode="auto">
          <a:xfrm>
            <a:off x="3207315" y="2554897"/>
            <a:ext cx="844005" cy="8462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ree Rain Cliparts, Download Free Clip Art, Free Clip Art on Clipart Library">
            <a:extLst>
              <a:ext uri="{FF2B5EF4-FFF2-40B4-BE49-F238E27FC236}">
                <a16:creationId xmlns:a16="http://schemas.microsoft.com/office/drawing/2014/main" id="{931188F6-315F-4305-92E8-0BF37AB742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833" y="2554897"/>
            <a:ext cx="1165471" cy="87410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now clip art free clipart images - Cliparting.com">
            <a:extLst>
              <a:ext uri="{FF2B5EF4-FFF2-40B4-BE49-F238E27FC236}">
                <a16:creationId xmlns:a16="http://schemas.microsoft.com/office/drawing/2014/main" id="{CF6E47D1-EF67-4B94-8C1D-1D811444F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342" y="2527035"/>
            <a:ext cx="909861" cy="87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2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94E471-E0EB-4409-87F8-767CA1DD9927}"/>
              </a:ext>
            </a:extLst>
          </p:cNvPr>
          <p:cNvSpPr>
            <a:spLocks noGrp="1"/>
          </p:cNvSpPr>
          <p:nvPr>
            <p:ph type="title"/>
          </p:nvPr>
        </p:nvSpPr>
        <p:spPr>
          <a:xfrm>
            <a:off x="643467" y="643467"/>
            <a:ext cx="5868543" cy="5695549"/>
          </a:xfrm>
        </p:spPr>
        <p:txBody>
          <a:bodyPr vert="horz" lIns="91440" tIns="45720" rIns="91440" bIns="45720" rtlCol="0" anchor="ctr">
            <a:normAutofit/>
          </a:bodyPr>
          <a:lstStyle/>
          <a:p>
            <a:r>
              <a:rPr lang="en-US" sz="4000" b="1" kern="1200" dirty="0">
                <a:solidFill>
                  <a:schemeClr val="tx1"/>
                </a:solidFill>
                <a:effectLst>
                  <a:outerShdw blurRad="38100" dist="38100" dir="2700000" algn="tl">
                    <a:srgbClr val="000000">
                      <a:alpha val="43137"/>
                    </a:srgbClr>
                  </a:outerShdw>
                </a:effectLst>
                <a:latin typeface="+mj-lt"/>
                <a:ea typeface="+mj-ea"/>
                <a:cs typeface="+mj-cs"/>
              </a:rPr>
              <a:t>Electronic Devices</a:t>
            </a:r>
            <a:br>
              <a:rPr lang="en-US" sz="4000" b="1" kern="1200" dirty="0">
                <a:solidFill>
                  <a:schemeClr val="tx1"/>
                </a:solidFill>
                <a:effectLst>
                  <a:outerShdw blurRad="38100" dist="38100" dir="2700000" algn="tl">
                    <a:srgbClr val="000000">
                      <a:alpha val="43137"/>
                    </a:srgbClr>
                  </a:outerShdw>
                </a:effectLst>
                <a:latin typeface="+mj-lt"/>
                <a:ea typeface="+mj-ea"/>
                <a:cs typeface="+mj-cs"/>
              </a:rPr>
            </a:br>
            <a:r>
              <a:rPr lang="en-US" sz="2100" b="1" kern="1200" dirty="0">
                <a:solidFill>
                  <a:schemeClr val="tx1"/>
                </a:solidFill>
                <a:effectLst>
                  <a:outerShdw blurRad="38100" dist="38100" dir="2700000" algn="tl">
                    <a:srgbClr val="000000">
                      <a:alpha val="43137"/>
                    </a:srgbClr>
                  </a:outerShdw>
                </a:effectLst>
                <a:latin typeface="+mj-lt"/>
                <a:ea typeface="+mj-ea"/>
                <a:cs typeface="+mj-cs"/>
              </a:rPr>
              <a:t>* any privately owned electronic device may not be used on during school hours. This includes recesses and lunch. These devices must be kept in backpacks or given to the classroom teacher.  </a:t>
            </a:r>
            <a:br>
              <a:rPr lang="en-US" sz="2100" b="1" kern="1200" dirty="0">
                <a:solidFill>
                  <a:schemeClr val="tx1"/>
                </a:solidFill>
                <a:effectLst>
                  <a:outerShdw blurRad="38100" dist="38100" dir="2700000" algn="tl">
                    <a:srgbClr val="000000">
                      <a:alpha val="43137"/>
                    </a:srgbClr>
                  </a:outerShdw>
                </a:effectLst>
                <a:latin typeface="+mj-lt"/>
                <a:ea typeface="+mj-ea"/>
                <a:cs typeface="+mj-cs"/>
              </a:rPr>
            </a:br>
            <a:r>
              <a:rPr lang="en-US" sz="2100" b="1" kern="1200" dirty="0">
                <a:solidFill>
                  <a:schemeClr val="tx1"/>
                </a:solidFill>
                <a:effectLst>
                  <a:outerShdw blurRad="38100" dist="38100" dir="2700000" algn="tl">
                    <a:srgbClr val="000000">
                      <a:alpha val="43137"/>
                    </a:srgbClr>
                  </a:outerShdw>
                </a:effectLst>
                <a:latin typeface="+mj-lt"/>
                <a:ea typeface="+mj-ea"/>
                <a:cs typeface="+mj-cs"/>
              </a:rPr>
              <a:t>* Electronic devices shall not be used in a way that threatens, humiliates, harasses, or intimidates school-related individuals. Do not email other students in your class/school and be mean to them EVER!</a:t>
            </a:r>
            <a:br>
              <a:rPr lang="en-US" sz="2100" b="1" kern="1200" dirty="0">
                <a:solidFill>
                  <a:schemeClr val="tx1"/>
                </a:solidFill>
                <a:effectLst>
                  <a:outerShdw blurRad="38100" dist="38100" dir="2700000" algn="tl">
                    <a:srgbClr val="000000">
                      <a:alpha val="43137"/>
                    </a:srgbClr>
                  </a:outerShdw>
                </a:effectLst>
                <a:latin typeface="+mj-lt"/>
                <a:ea typeface="+mj-ea"/>
                <a:cs typeface="+mj-cs"/>
              </a:rPr>
            </a:br>
            <a:endParaRPr lang="en-US" sz="2100" b="1" kern="1200" dirty="0">
              <a:solidFill>
                <a:schemeClr val="tx1"/>
              </a:solidFill>
              <a:effectLst>
                <a:outerShdw blurRad="38100" dist="38100" dir="2700000" algn="tl">
                  <a:srgbClr val="000000">
                    <a:alpha val="43137"/>
                  </a:srgbClr>
                </a:outerShdw>
              </a:effectLst>
              <a:latin typeface="+mj-lt"/>
              <a:ea typeface="+mj-ea"/>
              <a:cs typeface="+mj-cs"/>
            </a:endParaRPr>
          </a:p>
        </p:txBody>
      </p:sp>
      <p:pic>
        <p:nvPicPr>
          <p:cNvPr id="3" name="Picture 2">
            <a:extLst>
              <a:ext uri="{FF2B5EF4-FFF2-40B4-BE49-F238E27FC236}">
                <a16:creationId xmlns:a16="http://schemas.microsoft.com/office/drawing/2014/main" id="{C55B2842-18EA-7E4D-362F-EB0A5F2E28D1}"/>
              </a:ext>
            </a:extLst>
          </p:cNvPr>
          <p:cNvPicPr>
            <a:picLocks noChangeAspect="1"/>
          </p:cNvPicPr>
          <p:nvPr/>
        </p:nvPicPr>
        <p:blipFill rotWithShape="1">
          <a:blip r:embed="rId3"/>
          <a:srcRect t="2426" r="-1" b="-1"/>
          <a:stretch/>
        </p:blipFill>
        <p:spPr>
          <a:xfrm>
            <a:off x="6606253" y="1017809"/>
            <a:ext cx="4942280" cy="4822381"/>
          </a:xfrm>
          <a:prstGeom prst="rect">
            <a:avLst/>
          </a:prstGeom>
        </p:spPr>
      </p:pic>
    </p:spTree>
    <p:extLst>
      <p:ext uri="{BB962C8B-B14F-4D97-AF65-F5344CB8AC3E}">
        <p14:creationId xmlns:p14="http://schemas.microsoft.com/office/powerpoint/2010/main" val="368616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red shirt&#10;&#10;Description automatically generated">
            <a:extLst>
              <a:ext uri="{FF2B5EF4-FFF2-40B4-BE49-F238E27FC236}">
                <a16:creationId xmlns:a16="http://schemas.microsoft.com/office/drawing/2014/main" id="{B81CB90A-34F6-46AE-9777-3C19148E03E7}"/>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89"/>
          </a:xfrm>
          <a:prstGeom prst="rect">
            <a:avLst/>
          </a:prstGeom>
        </p:spPr>
      </p:pic>
      <p:sp>
        <p:nvSpPr>
          <p:cNvPr id="14" name="Rectangle 13">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7E04F-E396-4880-BCDD-818A7C43924E}"/>
              </a:ext>
            </a:extLst>
          </p:cNvPr>
          <p:cNvSpPr>
            <a:spLocks noGrp="1"/>
          </p:cNvSpPr>
          <p:nvPr>
            <p:ph type="ctrTitle"/>
          </p:nvPr>
        </p:nvSpPr>
        <p:spPr>
          <a:xfrm>
            <a:off x="1112520" y="2152955"/>
            <a:ext cx="9966960" cy="2552091"/>
          </a:xfrm>
        </p:spPr>
        <p:txBody>
          <a:bodyPr anchor="ctr">
            <a:normAutofit/>
          </a:bodyPr>
          <a:lstStyle/>
          <a:p>
            <a:r>
              <a:rPr lang="en-US" sz="8000" b="1">
                <a:solidFill>
                  <a:srgbClr val="FFFFFF"/>
                </a:solidFill>
                <a:effectLst>
                  <a:outerShdw blurRad="38100" dist="38100" dir="2700000" algn="tl">
                    <a:srgbClr val="000000">
                      <a:alpha val="43137"/>
                    </a:srgbClr>
                  </a:outerShdw>
                </a:effectLst>
              </a:rPr>
              <a:t>Safe Schools for Everyone</a:t>
            </a:r>
          </a:p>
        </p:txBody>
      </p:sp>
      <p:sp>
        <p:nvSpPr>
          <p:cNvPr id="16" name="Rectangle 15">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3458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4864-468F-4280-8976-0C02B8FF67E7}"/>
              </a:ext>
            </a:extLst>
          </p:cNvPr>
          <p:cNvSpPr>
            <a:spLocks noGrp="1"/>
          </p:cNvSpPr>
          <p:nvPr>
            <p:ph type="ctrTitle"/>
          </p:nvPr>
        </p:nvSpPr>
        <p:spPr>
          <a:xfrm>
            <a:off x="5505675" y="1984443"/>
            <a:ext cx="7061651" cy="2889114"/>
          </a:xfrm>
        </p:spPr>
        <p:txBody>
          <a:bodyPr anchor="ctr">
            <a:normAutofit/>
          </a:bodyPr>
          <a:lstStyle/>
          <a:p>
            <a:r>
              <a:rPr lang="en-US" sz="5400" b="1" dirty="0">
                <a:effectLst>
                  <a:outerShdw blurRad="38100" dist="38100" dir="2700000" algn="tl">
                    <a:srgbClr val="000000">
                      <a:alpha val="43137"/>
                    </a:srgbClr>
                  </a:outerShdw>
                </a:effectLst>
              </a:rPr>
              <a:t>other school rules</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to address</a:t>
            </a:r>
            <a:endParaRPr lang="en-US" sz="5400" b="1" dirty="0">
              <a:effectLst>
                <a:outerShdw blurRad="38100" dist="38100" dir="2700000" algn="tl">
                  <a:srgbClr val="000000">
                    <a:alpha val="43137"/>
                  </a:srgbClr>
                </a:outerShdw>
              </a:effectLst>
              <a:cs typeface="Calibri Light"/>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A231763-E305-42E0-BFCD-77268FE5EC61}"/>
              </a:ext>
            </a:extLst>
          </p:cNvPr>
          <p:cNvPicPr>
            <a:picLocks noChangeAspect="1"/>
          </p:cNvPicPr>
          <p:nvPr/>
        </p:nvPicPr>
        <p:blipFill rotWithShape="1">
          <a:blip r:embed="rId2">
            <a:extLst>
              <a:ext uri="{28A0092B-C50C-407E-A947-70E740481C1C}">
                <a14:useLocalDpi xmlns:a14="http://schemas.microsoft.com/office/drawing/2010/main" val="0"/>
              </a:ext>
            </a:extLst>
          </a:blip>
          <a:srcRect l="16574" r="2655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348276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A7B7-C774-4561-A56D-C0EAC152B4F3}"/>
              </a:ext>
            </a:extLst>
          </p:cNvPr>
          <p:cNvSpPr>
            <a:spLocks noGrp="1"/>
          </p:cNvSpPr>
          <p:nvPr>
            <p:ph type="title"/>
          </p:nvPr>
        </p:nvSpPr>
        <p:spPr>
          <a:xfrm>
            <a:off x="648929" y="304801"/>
            <a:ext cx="5599470" cy="1295400"/>
          </a:xfrm>
        </p:spPr>
        <p:txBody>
          <a:bodyPr>
            <a:normAutofit fontScale="90000"/>
          </a:bodyPr>
          <a:lstStyle/>
          <a:p>
            <a:r>
              <a:rPr lang="en-US" sz="5400" b="1">
                <a:effectLst>
                  <a:outerShdw blurRad="38100" dist="38100" dir="2700000" algn="tl">
                    <a:srgbClr val="000000">
                      <a:alpha val="43137"/>
                    </a:srgbClr>
                  </a:outerShdw>
                </a:effectLst>
              </a:rPr>
              <a:t>Safe School Violations</a:t>
            </a:r>
          </a:p>
        </p:txBody>
      </p:sp>
      <p:sp>
        <p:nvSpPr>
          <p:cNvPr id="3" name="Content Placeholder 2">
            <a:extLst>
              <a:ext uri="{FF2B5EF4-FFF2-40B4-BE49-F238E27FC236}">
                <a16:creationId xmlns:a16="http://schemas.microsoft.com/office/drawing/2014/main" id="{20896CAF-73A1-453E-8990-CCB52F860138}"/>
              </a:ext>
            </a:extLst>
          </p:cNvPr>
          <p:cNvSpPr>
            <a:spLocks noGrp="1"/>
          </p:cNvSpPr>
          <p:nvPr>
            <p:ph idx="1"/>
          </p:nvPr>
        </p:nvSpPr>
        <p:spPr>
          <a:xfrm>
            <a:off x="648930" y="1600201"/>
            <a:ext cx="5599470" cy="4952999"/>
          </a:xfrm>
        </p:spPr>
        <p:txBody>
          <a:bodyPr>
            <a:normAutofit lnSpcReduction="10000"/>
          </a:bodyPr>
          <a:lstStyle/>
          <a:p>
            <a:r>
              <a:rPr lang="en-US" dirty="0"/>
              <a:t>Arson ▪ Graffiti ▪ Vandalism</a:t>
            </a:r>
          </a:p>
          <a:p>
            <a:r>
              <a:rPr lang="en-US" dirty="0"/>
              <a:t>Assault ▪ Hazing ▪ Harassment</a:t>
            </a:r>
          </a:p>
          <a:p>
            <a:r>
              <a:rPr lang="en-US" dirty="0"/>
              <a:t>Controlled Substances</a:t>
            </a:r>
          </a:p>
          <a:p>
            <a:r>
              <a:rPr lang="en-US" dirty="0"/>
              <a:t>Robbery ▪ Extortion</a:t>
            </a:r>
          </a:p>
          <a:p>
            <a:r>
              <a:rPr lang="en-US" dirty="0"/>
              <a:t>Weapons</a:t>
            </a:r>
          </a:p>
          <a:p>
            <a:r>
              <a:rPr lang="en-US" dirty="0"/>
              <a:t>Gang Activity</a:t>
            </a:r>
          </a:p>
          <a:p>
            <a:r>
              <a:rPr lang="en-US" dirty="0"/>
              <a:t>Sexual Misconduct</a:t>
            </a:r>
          </a:p>
          <a:p>
            <a:r>
              <a:rPr lang="en-US" dirty="0"/>
              <a:t>Threats</a:t>
            </a:r>
          </a:p>
          <a:p>
            <a:r>
              <a:rPr lang="en-US" dirty="0"/>
              <a:t>Continued Disruption of School</a:t>
            </a:r>
          </a:p>
          <a:p>
            <a:r>
              <a:rPr lang="en-US" dirty="0"/>
              <a:t>Discrimination</a:t>
            </a:r>
          </a:p>
        </p:txBody>
      </p:sp>
      <p:pic>
        <p:nvPicPr>
          <p:cNvPr id="16" name="Picture 15" descr="A close up of a stop sign on a wooden surface&#10;&#10;Description automatically generated">
            <a:extLst>
              <a:ext uri="{FF2B5EF4-FFF2-40B4-BE49-F238E27FC236}">
                <a16:creationId xmlns:a16="http://schemas.microsoft.com/office/drawing/2014/main" id="{842E7F5C-E981-4E4C-9F54-F5582239C7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889" b="90069" l="10000" r="90000">
                        <a14:foregroundMark x1="55365" y1="14444" x2="55365" y2="14444"/>
                        <a14:foregroundMark x1="62604" y1="8889" x2="43438" y2="9097"/>
                        <a14:foregroundMark x1="48698" y1="90069" x2="54844" y2="88681"/>
                      </a14:backgroundRemoval>
                    </a14:imgEffect>
                  </a14:imgLayer>
                </a14:imgProps>
              </a:ext>
              <a:ext uri="{28A0092B-C50C-407E-A947-70E740481C1C}">
                <a14:useLocalDpi xmlns:a14="http://schemas.microsoft.com/office/drawing/2010/main" val="0"/>
              </a:ext>
            </a:extLst>
          </a:blip>
          <a:srcRect l="10544" r="6856"/>
          <a:stretch/>
        </p:blipFill>
        <p:spPr>
          <a:xfrm>
            <a:off x="4639056" y="10"/>
            <a:ext cx="7552944" cy="6857990"/>
          </a:xfrm>
          <a:prstGeom prst="rect">
            <a:avLst/>
          </a:prstGeom>
          <a:effectLst/>
        </p:spPr>
      </p:pic>
    </p:spTree>
    <p:extLst>
      <p:ext uri="{BB962C8B-B14F-4D97-AF65-F5344CB8AC3E}">
        <p14:creationId xmlns:p14="http://schemas.microsoft.com/office/powerpoint/2010/main" val="84647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73FD64-B20A-466B-8D38-DBE110949562}"/>
              </a:ext>
            </a:extLst>
          </p:cNvPr>
          <p:cNvSpPr>
            <a:spLocks noGrp="1"/>
          </p:cNvSpPr>
          <p:nvPr>
            <p:ph type="ctrTitle"/>
          </p:nvPr>
        </p:nvSpPr>
        <p:spPr>
          <a:xfrm>
            <a:off x="477981" y="1122363"/>
            <a:ext cx="4023360" cy="3204134"/>
          </a:xfrm>
        </p:spPr>
        <p:txBody>
          <a:bodyPr anchor="b">
            <a:normAutofit/>
          </a:bodyPr>
          <a:lstStyle/>
          <a:p>
            <a:pPr algn="l"/>
            <a:r>
              <a:rPr lang="en-US" sz="4800"/>
              <a:t>Burning, marking, or damaging property</a:t>
            </a:r>
          </a:p>
        </p:txBody>
      </p:sp>
      <p:sp>
        <p:nvSpPr>
          <p:cNvPr id="3" name="Subtitle 2">
            <a:extLst>
              <a:ext uri="{FF2B5EF4-FFF2-40B4-BE49-F238E27FC236}">
                <a16:creationId xmlns:a16="http://schemas.microsoft.com/office/drawing/2014/main" id="{0B16C905-4D46-4FDC-9E3B-CFE3EFAF8C2C}"/>
              </a:ext>
            </a:extLst>
          </p:cNvPr>
          <p:cNvSpPr>
            <a:spLocks noGrp="1"/>
          </p:cNvSpPr>
          <p:nvPr>
            <p:ph type="subTitle" idx="1"/>
          </p:nvPr>
        </p:nvSpPr>
        <p:spPr>
          <a:xfrm>
            <a:off x="477981" y="4872922"/>
            <a:ext cx="3933306" cy="1208141"/>
          </a:xfrm>
        </p:spPr>
        <p:txBody>
          <a:bodyPr>
            <a:normAutofit/>
          </a:bodyPr>
          <a:lstStyle/>
          <a:p>
            <a:pPr algn="l"/>
            <a:r>
              <a:rPr lang="en-US" sz="2000"/>
              <a:t>Arson • Graffiti • Vandalism</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8F65A3-B749-D815-D5D2-094748AAD38E}"/>
              </a:ext>
            </a:extLst>
          </p:cNvPr>
          <p:cNvPicPr>
            <a:picLocks noChangeAspect="1"/>
          </p:cNvPicPr>
          <p:nvPr/>
        </p:nvPicPr>
        <p:blipFill rotWithShape="1">
          <a:blip r:embed="rId3"/>
          <a:srcRect b="5696"/>
          <a:stretch/>
        </p:blipFill>
        <p:spPr>
          <a:xfrm>
            <a:off x="5414356" y="1326580"/>
            <a:ext cx="6408836" cy="4053588"/>
          </a:xfrm>
          <a:prstGeom prst="rect">
            <a:avLst/>
          </a:prstGeom>
        </p:spPr>
      </p:pic>
    </p:spTree>
    <p:extLst>
      <p:ext uri="{BB962C8B-B14F-4D97-AF65-F5344CB8AC3E}">
        <p14:creationId xmlns:p14="http://schemas.microsoft.com/office/powerpoint/2010/main" val="404978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73FD64-B20A-466B-8D38-DBE110949562}"/>
              </a:ext>
            </a:extLst>
          </p:cNvPr>
          <p:cNvSpPr>
            <a:spLocks noGrp="1"/>
          </p:cNvSpPr>
          <p:nvPr>
            <p:ph type="ctrTitle"/>
          </p:nvPr>
        </p:nvSpPr>
        <p:spPr>
          <a:xfrm>
            <a:off x="477981" y="1122363"/>
            <a:ext cx="4023360" cy="3204134"/>
          </a:xfrm>
        </p:spPr>
        <p:txBody>
          <a:bodyPr anchor="b">
            <a:normAutofit/>
          </a:bodyPr>
          <a:lstStyle/>
          <a:p>
            <a:pPr algn="l"/>
            <a:r>
              <a:rPr lang="en-US" sz="4800"/>
              <a:t>real or pretend physical aggression or intimidation</a:t>
            </a:r>
          </a:p>
        </p:txBody>
      </p:sp>
      <p:sp>
        <p:nvSpPr>
          <p:cNvPr id="3" name="Subtitle 2">
            <a:extLst>
              <a:ext uri="{FF2B5EF4-FFF2-40B4-BE49-F238E27FC236}">
                <a16:creationId xmlns:a16="http://schemas.microsoft.com/office/drawing/2014/main" id="{0B16C905-4D46-4FDC-9E3B-CFE3EFAF8C2C}"/>
              </a:ext>
            </a:extLst>
          </p:cNvPr>
          <p:cNvSpPr>
            <a:spLocks noGrp="1"/>
          </p:cNvSpPr>
          <p:nvPr>
            <p:ph type="subTitle" idx="1"/>
          </p:nvPr>
        </p:nvSpPr>
        <p:spPr>
          <a:xfrm>
            <a:off x="477981" y="4872922"/>
            <a:ext cx="3933306" cy="1208141"/>
          </a:xfrm>
        </p:spPr>
        <p:txBody>
          <a:bodyPr>
            <a:normAutofit/>
          </a:bodyPr>
          <a:lstStyle/>
          <a:p>
            <a:pPr algn="l">
              <a:spcBef>
                <a:spcPts val="0"/>
              </a:spcBef>
              <a:spcAft>
                <a:spcPts val="600"/>
              </a:spcAft>
            </a:pPr>
            <a:r>
              <a:rPr lang="en-US" sz="2000"/>
              <a:t>Fighting • Hazing • Harassment</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Domestic violence with kid bullying others on Vector Image">
            <a:extLst>
              <a:ext uri="{FF2B5EF4-FFF2-40B4-BE49-F238E27FC236}">
                <a16:creationId xmlns:a16="http://schemas.microsoft.com/office/drawing/2014/main" id="{2D4F738C-84AB-B06A-E4D7-3799E12D6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229" b="10440"/>
          <a:stretch/>
        </p:blipFill>
        <p:spPr bwMode="auto">
          <a:xfrm>
            <a:off x="5414356" y="1057019"/>
            <a:ext cx="6408836" cy="459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0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D1DFC-5D54-4DF6-99FA-917E49EA6C06}"/>
              </a:ext>
            </a:extLst>
          </p:cNvPr>
          <p:cNvSpPr>
            <a:spLocks noGrp="1"/>
          </p:cNvSpPr>
          <p:nvPr>
            <p:ph type="title"/>
          </p:nvPr>
        </p:nvSpPr>
        <p:spPr>
          <a:xfrm>
            <a:off x="525359" y="214886"/>
            <a:ext cx="10591800" cy="646332"/>
          </a:xfrm>
        </p:spPr>
        <p:txBody>
          <a:bodyPr/>
          <a:lstStyle/>
          <a:p>
            <a:r>
              <a:rPr lang="en-US" dirty="0"/>
              <a:t>Sometimes…</a:t>
            </a:r>
          </a:p>
        </p:txBody>
      </p:sp>
      <p:sp>
        <p:nvSpPr>
          <p:cNvPr id="16" name="Text Placeholder 15">
            <a:extLst>
              <a:ext uri="{FF2B5EF4-FFF2-40B4-BE49-F238E27FC236}">
                <a16:creationId xmlns:a16="http://schemas.microsoft.com/office/drawing/2014/main" id="{82B839A9-BE4F-40C7-ABA3-682B626FFB08}"/>
              </a:ext>
            </a:extLst>
          </p:cNvPr>
          <p:cNvSpPr>
            <a:spLocks noGrp="1"/>
          </p:cNvSpPr>
          <p:nvPr>
            <p:ph type="body" sz="quarter" idx="13"/>
          </p:nvPr>
        </p:nvSpPr>
        <p:spPr>
          <a:xfrm>
            <a:off x="192947" y="4859079"/>
            <a:ext cx="11585196" cy="1317448"/>
          </a:xfrm>
        </p:spPr>
        <p:txBody>
          <a:bodyPr/>
          <a:lstStyle/>
          <a:p>
            <a:r>
              <a:rPr lang="en-US" altLang="en-US" dirty="0"/>
              <a:t>Bullying: An on-going imbalance of power between students or people intended to do harm.  </a:t>
            </a:r>
          </a:p>
          <a:p>
            <a:endParaRPr lang="en-US" altLang="en-US" dirty="0"/>
          </a:p>
          <a:p>
            <a:r>
              <a:rPr lang="en-US" altLang="en-US" dirty="0"/>
              <a:t>Physical: Hitting, pushing, shoving, kicking, etc.</a:t>
            </a:r>
          </a:p>
          <a:p>
            <a:r>
              <a:rPr lang="en-US" altLang="en-US" dirty="0"/>
              <a:t>Verbal/ Non-Verbal: Teasing, name-calling, gestures, threatening, spreading rumors, being mean, using racial slurs </a:t>
            </a:r>
          </a:p>
          <a:p>
            <a:endParaRPr lang="en-US" dirty="0"/>
          </a:p>
          <a:p>
            <a:r>
              <a:rPr lang="en-US" dirty="0"/>
              <a:t>Cyber Bullying: Text messages, emails, social media posts, websites </a:t>
            </a:r>
          </a:p>
        </p:txBody>
      </p:sp>
      <p:pic>
        <p:nvPicPr>
          <p:cNvPr id="2050" name="Picture 2" descr="Domestic violence with kid bullying others on Vector Image">
            <a:extLst>
              <a:ext uri="{FF2B5EF4-FFF2-40B4-BE49-F238E27FC236}">
                <a16:creationId xmlns:a16="http://schemas.microsoft.com/office/drawing/2014/main" id="{51D8D67F-6753-40D7-A2B3-350C7642F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229" b="10440"/>
          <a:stretch/>
        </p:blipFill>
        <p:spPr bwMode="auto">
          <a:xfrm>
            <a:off x="3434767" y="861218"/>
            <a:ext cx="5322465" cy="381874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Connector 1">
            <a:extLst>
              <a:ext uri="{FF2B5EF4-FFF2-40B4-BE49-F238E27FC236}">
                <a16:creationId xmlns:a16="http://schemas.microsoft.com/office/drawing/2014/main" id="{50658AE4-9BCC-48A5-BF56-7F1DDA5A2EBA}"/>
              </a:ext>
            </a:extLst>
          </p:cNvPr>
          <p:cNvSpPr/>
          <p:nvPr/>
        </p:nvSpPr>
        <p:spPr>
          <a:xfrm>
            <a:off x="5785188" y="169987"/>
            <a:ext cx="1399350" cy="1059921"/>
          </a:xfrm>
          <a:prstGeom prst="flowChartConnector">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Kids are bullied</a:t>
            </a:r>
          </a:p>
        </p:txBody>
      </p:sp>
      <p:sp>
        <p:nvSpPr>
          <p:cNvPr id="4" name="Oval 3">
            <a:extLst>
              <a:ext uri="{FF2B5EF4-FFF2-40B4-BE49-F238E27FC236}">
                <a16:creationId xmlns:a16="http://schemas.microsoft.com/office/drawing/2014/main" id="{0DE28469-4E92-4E4B-AD33-12D2F193F62C}"/>
              </a:ext>
            </a:extLst>
          </p:cNvPr>
          <p:cNvSpPr/>
          <p:nvPr/>
        </p:nvSpPr>
        <p:spPr>
          <a:xfrm>
            <a:off x="8187730" y="2923424"/>
            <a:ext cx="1284708" cy="1190897"/>
          </a:xfrm>
          <a:prstGeom prst="ellipse">
            <a:avLst/>
          </a:prstGeom>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Kids are bullies</a:t>
            </a:r>
          </a:p>
        </p:txBody>
      </p:sp>
      <p:sp>
        <p:nvSpPr>
          <p:cNvPr id="8" name="Flowchart: Connector 7">
            <a:extLst>
              <a:ext uri="{FF2B5EF4-FFF2-40B4-BE49-F238E27FC236}">
                <a16:creationId xmlns:a16="http://schemas.microsoft.com/office/drawing/2014/main" id="{A93FDB58-4D69-4BC5-91CF-EC70EAE7E80C}"/>
              </a:ext>
            </a:extLst>
          </p:cNvPr>
          <p:cNvSpPr/>
          <p:nvPr/>
        </p:nvSpPr>
        <p:spPr>
          <a:xfrm>
            <a:off x="2581324" y="3096320"/>
            <a:ext cx="1403652" cy="1185920"/>
          </a:xfrm>
          <a:prstGeom prst="flowChartConnector">
            <a:avLst/>
          </a:prstGeom>
          <a:solidFill>
            <a:srgbClr val="00B0F0"/>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Kids see bullying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fade">
                                      <p:cBhvr>
                                        <p:cTn id="37" dur="1000"/>
                                        <p:tgtEl>
                                          <p:spTgt spid="16">
                                            <p:txEl>
                                              <p:pRg st="2" end="2"/>
                                            </p:txEl>
                                          </p:spTgt>
                                        </p:tgtEl>
                                      </p:cBhvr>
                                    </p:animEffect>
                                    <p:anim calcmode="lin" valueType="num">
                                      <p:cBhvr>
                                        <p:cTn id="3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fade">
                                      <p:cBhvr>
                                        <p:cTn id="42" dur="1000"/>
                                        <p:tgtEl>
                                          <p:spTgt spid="16">
                                            <p:txEl>
                                              <p:pRg st="3" end="3"/>
                                            </p:txEl>
                                          </p:spTgt>
                                        </p:tgtEl>
                                      </p:cBhvr>
                                    </p:animEffect>
                                    <p:anim calcmode="lin" valueType="num">
                                      <p:cBhvr>
                                        <p:cTn id="4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animEffect transition="in" filter="fade">
                                      <p:cBhvr>
                                        <p:cTn id="49" dur="1000"/>
                                        <p:tgtEl>
                                          <p:spTgt spid="16">
                                            <p:txEl>
                                              <p:pRg st="5" end="5"/>
                                            </p:txEl>
                                          </p:spTgt>
                                        </p:tgtEl>
                                      </p:cBhvr>
                                    </p:animEffect>
                                    <p:anim calcmode="lin" valueType="num">
                                      <p:cBhvr>
                                        <p:cTn id="5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CC207D10-D28A-4E84-940A-15770F8C8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AA2B7-B43C-4D25-857F-FC1AF72710A0}"/>
              </a:ext>
            </a:extLst>
          </p:cNvPr>
          <p:cNvSpPr>
            <a:spLocks noGrp="1"/>
          </p:cNvSpPr>
          <p:nvPr>
            <p:ph type="title"/>
          </p:nvPr>
        </p:nvSpPr>
        <p:spPr>
          <a:xfrm>
            <a:off x="838200" y="585216"/>
            <a:ext cx="10515600" cy="1325563"/>
          </a:xfrm>
        </p:spPr>
        <p:txBody>
          <a:bodyPr>
            <a:normAutofit/>
          </a:bodyPr>
          <a:lstStyle/>
          <a:p>
            <a:r>
              <a:rPr lang="en-US" b="1" u="sng">
                <a:solidFill>
                  <a:schemeClr val="bg1"/>
                </a:solidFill>
                <a:effectLst>
                  <a:outerShdw blurRad="38100" dist="38100" dir="2700000" algn="tl">
                    <a:srgbClr val="000000">
                      <a:alpha val="43137"/>
                    </a:srgbClr>
                  </a:outerShdw>
                </a:effectLst>
              </a:rPr>
              <a:t>Harassment is</a:t>
            </a:r>
          </a:p>
        </p:txBody>
      </p:sp>
      <p:pic>
        <p:nvPicPr>
          <p:cNvPr id="5" name="Picture 4">
            <a:extLst>
              <a:ext uri="{FF2B5EF4-FFF2-40B4-BE49-F238E27FC236}">
                <a16:creationId xmlns:a16="http://schemas.microsoft.com/office/drawing/2014/main" id="{69786F73-074A-7200-42DC-38E575615B96}"/>
              </a:ext>
            </a:extLst>
          </p:cNvPr>
          <p:cNvPicPr>
            <a:picLocks noChangeAspect="1"/>
          </p:cNvPicPr>
          <p:nvPr/>
        </p:nvPicPr>
        <p:blipFill rotWithShape="1">
          <a:blip r:embed="rId3"/>
          <a:srcRect r="652" b="-3"/>
          <a:stretch/>
        </p:blipFill>
        <p:spPr>
          <a:xfrm>
            <a:off x="841248" y="2516777"/>
            <a:ext cx="5015484" cy="3660185"/>
          </a:xfrm>
          <a:prstGeom prst="rect">
            <a:avLst/>
          </a:prstGeom>
        </p:spPr>
      </p:pic>
      <p:sp>
        <p:nvSpPr>
          <p:cNvPr id="3" name="Content Placeholder 2">
            <a:extLst>
              <a:ext uri="{FF2B5EF4-FFF2-40B4-BE49-F238E27FC236}">
                <a16:creationId xmlns:a16="http://schemas.microsoft.com/office/drawing/2014/main" id="{444CA277-B7DB-43D1-80AD-BE3A68ACE2C5}"/>
              </a:ext>
            </a:extLst>
          </p:cNvPr>
          <p:cNvSpPr>
            <a:spLocks noGrp="1"/>
          </p:cNvSpPr>
          <p:nvPr>
            <p:ph idx="1"/>
          </p:nvPr>
        </p:nvSpPr>
        <p:spPr>
          <a:xfrm>
            <a:off x="6338316" y="2516777"/>
            <a:ext cx="5015484" cy="3660185"/>
          </a:xfrm>
        </p:spPr>
        <p:txBody>
          <a:bodyPr anchor="ctr">
            <a:normAutofit/>
          </a:bodyPr>
          <a:lstStyle/>
          <a:p>
            <a:r>
              <a:rPr lang="en-US" sz="2200"/>
              <a:t>Repeatedly making someone feel uncomfortable using words or actions</a:t>
            </a:r>
          </a:p>
          <a:p>
            <a:pPr lvl="1"/>
            <a:r>
              <a:rPr lang="en-US" sz="2200"/>
              <a:t>Words—jokes, rumors, name calling, pictures</a:t>
            </a:r>
          </a:p>
          <a:p>
            <a:pPr lvl="1"/>
            <a:r>
              <a:rPr lang="en-US" sz="2200"/>
              <a:t>Actions—touching</a:t>
            </a:r>
          </a:p>
          <a:p>
            <a:pPr lvl="1"/>
            <a:r>
              <a:rPr lang="en-US" sz="2200"/>
              <a:t>Can be in person or “cyber”</a:t>
            </a:r>
          </a:p>
          <a:p>
            <a:r>
              <a:rPr lang="en-US" sz="2200"/>
              <a:t>It makes people scared or worried to come to school.</a:t>
            </a:r>
          </a:p>
          <a:p>
            <a:r>
              <a:rPr lang="en-US" sz="2200"/>
              <a:t>Makes people feel unsafe</a:t>
            </a:r>
          </a:p>
        </p:txBody>
      </p:sp>
    </p:spTree>
    <p:extLst>
      <p:ext uri="{BB962C8B-B14F-4D97-AF65-F5344CB8AC3E}">
        <p14:creationId xmlns:p14="http://schemas.microsoft.com/office/powerpoint/2010/main" val="7005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9" name="Straight Connector 7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DAEE5-4EEB-47F6-8A84-60A726D215BD}"/>
              </a:ext>
            </a:extLst>
          </p:cNvPr>
          <p:cNvSpPr>
            <a:spLocks noGrp="1"/>
          </p:cNvSpPr>
          <p:nvPr>
            <p:ph type="ctrTitle"/>
          </p:nvPr>
        </p:nvSpPr>
        <p:spPr>
          <a:xfrm>
            <a:off x="527538" y="4756638"/>
            <a:ext cx="11139854" cy="930447"/>
          </a:xfrm>
        </p:spPr>
        <p:txBody>
          <a:bodyPr>
            <a:normAutofit/>
          </a:bodyPr>
          <a:lstStyle/>
          <a:p>
            <a:r>
              <a:rPr lang="en-US" sz="5400">
                <a:solidFill>
                  <a:srgbClr val="FFFFFF"/>
                </a:solidFill>
              </a:rPr>
              <a:t>No drugs, tobacco, or alcohol</a:t>
            </a:r>
          </a:p>
        </p:txBody>
      </p:sp>
      <p:sp>
        <p:nvSpPr>
          <p:cNvPr id="3" name="Subtitle 2">
            <a:extLst>
              <a:ext uri="{FF2B5EF4-FFF2-40B4-BE49-F238E27FC236}">
                <a16:creationId xmlns:a16="http://schemas.microsoft.com/office/drawing/2014/main" id="{23B5D835-F005-4456-BEAE-FB2A5D41B47C}"/>
              </a:ext>
            </a:extLst>
          </p:cNvPr>
          <p:cNvSpPr>
            <a:spLocks noGrp="1"/>
          </p:cNvSpPr>
          <p:nvPr>
            <p:ph type="subTitle" idx="1"/>
          </p:nvPr>
        </p:nvSpPr>
        <p:spPr>
          <a:xfrm>
            <a:off x="1339362" y="5815698"/>
            <a:ext cx="9144000" cy="420001"/>
          </a:xfrm>
        </p:spPr>
        <p:txBody>
          <a:bodyPr>
            <a:normAutofit/>
          </a:bodyPr>
          <a:lstStyle/>
          <a:p>
            <a:r>
              <a:rPr lang="en-US" sz="2000">
                <a:solidFill>
                  <a:srgbClr val="E7E6E6"/>
                </a:solidFill>
              </a:rPr>
              <a:t>No real or pretend drugs or drug tools</a:t>
            </a:r>
          </a:p>
        </p:txBody>
      </p:sp>
      <p:pic>
        <p:nvPicPr>
          <p:cNvPr id="9" name="Picture 18" descr="Alcohol drink wine bottle Royalty Free Vector Image">
            <a:extLst>
              <a:ext uri="{FF2B5EF4-FFF2-40B4-BE49-F238E27FC236}">
                <a16:creationId xmlns:a16="http://schemas.microsoft.com/office/drawing/2014/main" id="{5FE93D3B-4457-8803-EB28-342EEF1CD5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91" r="19044" b="7846"/>
          <a:stretch/>
        </p:blipFill>
        <p:spPr bwMode="auto">
          <a:xfrm>
            <a:off x="1152475" y="307731"/>
            <a:ext cx="1760738" cy="3997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o Tobacco Png - Cigarette Clipart , Transparent Cartoon, Free Cliparts &amp;  Silhouettes - NetClipart">
            <a:extLst>
              <a:ext uri="{FF2B5EF4-FFF2-40B4-BE49-F238E27FC236}">
                <a16:creationId xmlns:a16="http://schemas.microsoft.com/office/drawing/2014/main" id="{2F045588-CF38-13F2-3FE9-7A09B3255D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5729" y="519660"/>
            <a:ext cx="3433324" cy="3573778"/>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6" descr="Vector Stock - Medication bottle pills sick. Stock Clip Art gg82530930 -  GoGraph">
            <a:extLst>
              <a:ext uri="{FF2B5EF4-FFF2-40B4-BE49-F238E27FC236}">
                <a16:creationId xmlns:a16="http://schemas.microsoft.com/office/drawing/2014/main" id="{A0A39877-B9B1-33D5-F9C8-7250760903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3" t="558" r="-603" b="4253"/>
          <a:stretch/>
        </p:blipFill>
        <p:spPr bwMode="auto">
          <a:xfrm>
            <a:off x="9136811" y="403897"/>
            <a:ext cx="2049743" cy="3805304"/>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1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6" name="Freeform: Shape 206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8" name="Freeform: Shape 206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DAEE5-4EEB-47F6-8A84-60A726D215BD}"/>
              </a:ext>
            </a:extLst>
          </p:cNvPr>
          <p:cNvSpPr>
            <a:spLocks noGrp="1"/>
          </p:cNvSpPr>
          <p:nvPr>
            <p:ph type="ctrTitle"/>
          </p:nvPr>
        </p:nvSpPr>
        <p:spPr>
          <a:xfrm>
            <a:off x="477981" y="1122363"/>
            <a:ext cx="4023360" cy="3204134"/>
          </a:xfrm>
        </p:spPr>
        <p:txBody>
          <a:bodyPr anchor="b">
            <a:normAutofit/>
          </a:bodyPr>
          <a:lstStyle/>
          <a:p>
            <a:pPr algn="l"/>
            <a:r>
              <a:rPr lang="en-US" sz="3700"/>
              <a:t>Stealing or making someone give you something or do something for them</a:t>
            </a:r>
          </a:p>
        </p:txBody>
      </p:sp>
      <p:sp>
        <p:nvSpPr>
          <p:cNvPr id="3" name="Subtitle 2">
            <a:extLst>
              <a:ext uri="{FF2B5EF4-FFF2-40B4-BE49-F238E27FC236}">
                <a16:creationId xmlns:a16="http://schemas.microsoft.com/office/drawing/2014/main" id="{23B5D835-F005-4456-BEAE-FB2A5D41B47C}"/>
              </a:ext>
            </a:extLst>
          </p:cNvPr>
          <p:cNvSpPr>
            <a:spLocks noGrp="1"/>
          </p:cNvSpPr>
          <p:nvPr>
            <p:ph type="subTitle" idx="1"/>
          </p:nvPr>
        </p:nvSpPr>
        <p:spPr>
          <a:xfrm>
            <a:off x="477981" y="4872922"/>
            <a:ext cx="3933306" cy="1208141"/>
          </a:xfrm>
        </p:spPr>
        <p:txBody>
          <a:bodyPr>
            <a:normAutofit/>
          </a:bodyPr>
          <a:lstStyle/>
          <a:p>
            <a:pPr algn="l"/>
            <a:r>
              <a:rPr lang="en-US" sz="2000"/>
              <a:t>Robbery • Extortion</a:t>
            </a:r>
          </a:p>
        </p:txBody>
      </p:sp>
      <p:sp>
        <p:nvSpPr>
          <p:cNvPr id="2070" name="Rectangle 206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2" name="Rectangle 207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6F30F6B-5E7A-894F-7B27-E84E79E403D3}"/>
              </a:ext>
            </a:extLst>
          </p:cNvPr>
          <p:cNvPicPr>
            <a:picLocks noChangeAspect="1"/>
          </p:cNvPicPr>
          <p:nvPr/>
        </p:nvPicPr>
        <p:blipFill>
          <a:blip r:embed="rId3"/>
          <a:stretch>
            <a:fillRect/>
          </a:stretch>
        </p:blipFill>
        <p:spPr>
          <a:xfrm>
            <a:off x="6088842" y="625684"/>
            <a:ext cx="5059864" cy="5455380"/>
          </a:xfrm>
          <a:prstGeom prst="rect">
            <a:avLst/>
          </a:prstGeom>
        </p:spPr>
      </p:pic>
    </p:spTree>
    <p:extLst>
      <p:ext uri="{BB962C8B-B14F-4D97-AF65-F5344CB8AC3E}">
        <p14:creationId xmlns:p14="http://schemas.microsoft.com/office/powerpoint/2010/main" val="235767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403D0746C1464E92AB6DF8ECACD118" ma:contentTypeVersion="7" ma:contentTypeDescription="Create a new document." ma:contentTypeScope="" ma:versionID="f76d4674c7b23797bf81893adab6ee37">
  <xsd:schema xmlns:xsd="http://www.w3.org/2001/XMLSchema" xmlns:xs="http://www.w3.org/2001/XMLSchema" xmlns:p="http://schemas.microsoft.com/office/2006/metadata/properties" xmlns:ns2="c246fcaa-e8f0-4d21-908d-509ae859e1de" xmlns:ns3="122cbbf9-32c5-421d-b65b-1af725a1c97e" targetNamespace="http://schemas.microsoft.com/office/2006/metadata/properties" ma:root="true" ma:fieldsID="39b8edd961de5595dabf91048813afd2" ns2:_="" ns3:_="">
    <xsd:import namespace="c246fcaa-e8f0-4d21-908d-509ae859e1de"/>
    <xsd:import namespace="122cbbf9-32c5-421d-b65b-1af725a1c9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6fcaa-e8f0-4d21-908d-509ae859e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cbbf9-32c5-421d-b65b-1af725a1c9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22cbbf9-32c5-421d-b65b-1af725a1c97e">
      <UserInfo>
        <DisplayName>Aimee Fautin</DisplayName>
        <AccountId>327</AccountId>
        <AccountType/>
      </UserInfo>
      <UserInfo>
        <DisplayName>Aaron Morton</DisplayName>
        <AccountId>299</AccountId>
        <AccountType/>
      </UserInfo>
      <UserInfo>
        <DisplayName>Jenny Schow</DisplayName>
        <AccountId>206</AccountId>
        <AccountType/>
      </UserInfo>
      <UserInfo>
        <DisplayName>Joanel Whinham</DisplayName>
        <AccountId>122</AccountId>
        <AccountType/>
      </UserInfo>
    </SharedWithUsers>
  </documentManagement>
</p:properties>
</file>

<file path=customXml/itemProps1.xml><?xml version="1.0" encoding="utf-8"?>
<ds:datastoreItem xmlns:ds="http://schemas.openxmlformats.org/officeDocument/2006/customXml" ds:itemID="{A54BA1E1-6A52-4FC7-93F2-DAC623B4A191}">
  <ds:schemaRefs>
    <ds:schemaRef ds:uri="http://schemas.microsoft.com/sharepoint/v3/contenttype/forms"/>
  </ds:schemaRefs>
</ds:datastoreItem>
</file>

<file path=customXml/itemProps2.xml><?xml version="1.0" encoding="utf-8"?>
<ds:datastoreItem xmlns:ds="http://schemas.openxmlformats.org/officeDocument/2006/customXml" ds:itemID="{79B58BBC-B895-4BB5-BA2E-CDCF828538AF}">
  <ds:schemaRefs>
    <ds:schemaRef ds:uri="122cbbf9-32c5-421d-b65b-1af725a1c97e"/>
    <ds:schemaRef ds:uri="c246fcaa-e8f0-4d21-908d-509ae859e1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B98C0B-B91F-48ED-9047-25F6F8EBBB5E}">
  <ds:schemaRefs>
    <ds:schemaRef ds:uri="c246fcaa-e8f0-4d21-908d-509ae859e1de"/>
    <ds:schemaRef ds:uri="http://purl.org/dc/terms/"/>
    <ds:schemaRef ds:uri="http://purl.org/dc/dcmitype/"/>
    <ds:schemaRef ds:uri="http://purl.org/dc/elements/1.1/"/>
    <ds:schemaRef ds:uri="122cbbf9-32c5-421d-b65b-1af725a1c97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3d9cf274-547e-4af5-8dde-01a636e0b607}" enabled="0" method="" siteId="{3d9cf274-547e-4af5-8dde-01a636e0b607}" removed="1"/>
</clbl:labelList>
</file>

<file path=docProps/app.xml><?xml version="1.0" encoding="utf-8"?>
<Properties xmlns="http://schemas.openxmlformats.org/officeDocument/2006/extended-properties" xmlns:vt="http://schemas.openxmlformats.org/officeDocument/2006/docPropsVTypes">
  <TotalTime>104</TotalTime>
  <Words>731</Words>
  <Application>Microsoft Office PowerPoint</Application>
  <PresentationFormat>Widescreen</PresentationFormat>
  <Paragraphs>102</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Adobe Fan Heiti Std B</vt:lpstr>
      <vt:lpstr>Arial</vt:lpstr>
      <vt:lpstr>Calibri</vt:lpstr>
      <vt:lpstr>Calibri Light</vt:lpstr>
      <vt:lpstr>Wingdings</vt:lpstr>
      <vt:lpstr>Office Theme</vt:lpstr>
      <vt:lpstr>Fremont Elementary</vt:lpstr>
      <vt:lpstr>Safe Schools for Everyone</vt:lpstr>
      <vt:lpstr>Safe School Violations</vt:lpstr>
      <vt:lpstr>Burning, marking, or damaging property</vt:lpstr>
      <vt:lpstr>real or pretend physical aggression or intimidation</vt:lpstr>
      <vt:lpstr>Sometimes…</vt:lpstr>
      <vt:lpstr>Harassment is</vt:lpstr>
      <vt:lpstr>No drugs, tobacco, or alcohol</vt:lpstr>
      <vt:lpstr>Stealing or making someone give you something or do something for them</vt:lpstr>
      <vt:lpstr>No real or pretend weapons </vt:lpstr>
      <vt:lpstr>No gang activity</vt:lpstr>
      <vt:lpstr>Saying that you are going to hurt everyone or someone or yourself</vt:lpstr>
      <vt:lpstr>Repeated problems that make it so others can’t learn or be safe</vt:lpstr>
      <vt:lpstr>Treat people differently based on race, color, national origin, sex, disability, gender, orientation, religion, physical or mental attributes</vt:lpstr>
      <vt:lpstr>Where do I have to keep these rules?</vt:lpstr>
      <vt:lpstr>Possible Consequences</vt:lpstr>
      <vt:lpstr>REPORTING</vt:lpstr>
      <vt:lpstr>Dress Code</vt:lpstr>
      <vt:lpstr>Electronic Devices * any privately owned electronic device may not be used on during school hours. This includes recesses and lunch. These devices must be kept in backpacks or given to the classroom teacher.   * Electronic devices shall not be used in a way that threatens, humiliates, harasses, or intimidates school-related individuals. Do not email other students in your class/school and be mean to them EVER! </vt:lpstr>
      <vt:lpstr>other school rules to address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Layton</dc:creator>
  <cp:lastModifiedBy>Adell Arvidson</cp:lastModifiedBy>
  <cp:revision>11</cp:revision>
  <dcterms:created xsi:type="dcterms:W3CDTF">2021-07-19T20:46:37Z</dcterms:created>
  <dcterms:modified xsi:type="dcterms:W3CDTF">2023-04-03T16:15:28Z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0x010100C0403D0746C1464E92AB6DF8ECACD118</vt:lpwstr>
  </property>
</Properties>
</file>