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321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33E00-19E7-4E6E-A6E5-334B6B7A663A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49DC34D-F675-4CEF-A34C-DF0CA750D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8077200" cy="838200"/>
          </a:xfr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anchor="ctr" anchorCtr="0"/>
          <a:lstStyle/>
          <a:p>
            <a:pPr algn="ctr"/>
            <a:r>
              <a:rPr lang="en-US" sz="3600" b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Packed Lunch Helper Program</a:t>
            </a:r>
            <a:r>
              <a:rPr lang="en-US" sz="2800" b="0" dirty="0">
                <a:solidFill>
                  <a:schemeClr val="tx1"/>
                </a:solidFill>
                <a:latin typeface="Poor Richard" pitchFamily="18" charset="0"/>
              </a:rPr>
              <a:t>™</a:t>
            </a:r>
            <a:endParaRPr lang="en-US" sz="2800" b="1" dirty="0">
              <a:solidFill>
                <a:schemeClr val="tx1"/>
              </a:solidFill>
              <a:latin typeface="Poor Richard" pitchFamily="18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95400"/>
            <a:ext cx="7924800" cy="5105400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63218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bliqueTop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Let us Help with your Child’s Lunches Brought from Home!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Students who bring a lunch from home can pick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items from our cafeteria to supplement their lunch.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The items include fruits, vegetables, juices,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milk, sides and entrees.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Arial Black" pitchFamily="34" charset="0"/>
              </a:rPr>
              <a:t>FOR FREE!</a:t>
            </a:r>
            <a:r>
              <a:rPr lang="en-US" sz="2400" b="1" i="1" dirty="0">
                <a:solidFill>
                  <a:schemeClr val="tx1"/>
                </a:solidFill>
                <a:latin typeface="Arial Black" pitchFamily="34" charset="0"/>
              </a:rPr>
              <a:t>*</a:t>
            </a:r>
            <a:endParaRPr lang="en-US" sz="2400" b="1" i="1" dirty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en-US" sz="1800" b="1" i="1">
                <a:solidFill>
                  <a:schemeClr val="tx1"/>
                </a:solidFill>
                <a:latin typeface="Arial Black" pitchFamily="34" charset="0"/>
              </a:rPr>
              <a:t>Ferndale Area </a:t>
            </a:r>
            <a:r>
              <a:rPr lang="en-US" sz="1800" b="1">
                <a:solidFill>
                  <a:schemeClr val="tx1"/>
                </a:solidFill>
                <a:latin typeface="Arial Black" pitchFamily="34" charset="0"/>
              </a:rPr>
              <a:t>School </a:t>
            </a:r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District’s mission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is to provide for the nutritional needs of </a:t>
            </a:r>
            <a:r>
              <a:rPr lang="en-US" sz="1800" b="1" u="sng" dirty="0">
                <a:solidFill>
                  <a:schemeClr val="tx1"/>
                </a:solidFill>
                <a:latin typeface="Arial Black" pitchFamily="34" charset="0"/>
              </a:rPr>
              <a:t>all </a:t>
            </a:r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children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so they can achieve a comprehensive, first-class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education all while increasing fruit, vegetable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and milk consumption which is 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  <a:latin typeface="Arial Black" pitchFamily="34" charset="0"/>
              </a:rPr>
              <a:t>paramount to our vision.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  <a:latin typeface="Arial Black" pitchFamily="34" charset="0"/>
              </a:rPr>
              <a:t>        *</a:t>
            </a:r>
            <a:r>
              <a:rPr lang="en-US" sz="1800" b="1" i="1" u="sng" dirty="0">
                <a:solidFill>
                  <a:srgbClr val="FF0000"/>
                </a:solidFill>
                <a:latin typeface="Arial Black" pitchFamily="34" charset="0"/>
              </a:rPr>
              <a:t>Students must take at least 3 components with a minimum of 1 fruit or vegetable to qualify.</a:t>
            </a:r>
          </a:p>
          <a:p>
            <a:pPr algn="ctr"/>
            <a:r>
              <a:rPr lang="en-US" sz="1800" b="1" i="1" u="sng" dirty="0">
                <a:solidFill>
                  <a:srgbClr val="FF0000"/>
                </a:solidFill>
                <a:latin typeface="Arial Black" pitchFamily="34" charset="0"/>
              </a:rPr>
              <a:t>No substitutions.</a:t>
            </a:r>
          </a:p>
          <a:p>
            <a:pPr algn="ctr"/>
            <a:r>
              <a:rPr lang="en-US" sz="1700" dirty="0">
                <a:solidFill>
                  <a:schemeClr val="tx1"/>
                </a:solidFill>
                <a:latin typeface="Bahnschrift Light Condensed" pitchFamily="34" charset="0"/>
              </a:rPr>
              <a:t>Copyright© 2020 Pittsburgh Regional Food Service Directors</a:t>
            </a:r>
            <a:endParaRPr lang="en-US" sz="1700" b="1" i="1" dirty="0">
              <a:solidFill>
                <a:schemeClr val="tx1"/>
              </a:solidFill>
              <a:latin typeface="Bahnschrift Light Condensed" pitchFamily="34" charset="0"/>
            </a:endParaRPr>
          </a:p>
        </p:txBody>
      </p:sp>
      <p:pic>
        <p:nvPicPr>
          <p:cNvPr id="1029" name="Picture 5" descr="C:\Users\huggl\AppData\Local\Microsoft\Windows\INetCache\IE\ALGYH208\cherry-35288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1" y="5334000"/>
            <a:ext cx="1070452" cy="1117600"/>
          </a:xfrm>
          <a:prstGeom prst="rect">
            <a:avLst/>
          </a:prstGeom>
          <a:noFill/>
        </p:spPr>
      </p:pic>
      <p:pic>
        <p:nvPicPr>
          <p:cNvPr id="1031" name="Picture 7" descr="C:\Users\huggl\AppData\Local\Microsoft\Windows\INetCache\IE\RN8DOAGO\chovynz-Orange-Ico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5257800"/>
            <a:ext cx="1148061" cy="1148061"/>
          </a:xfrm>
          <a:prstGeom prst="rect">
            <a:avLst/>
          </a:prstGeom>
          <a:noFill/>
        </p:spPr>
      </p:pic>
      <p:pic>
        <p:nvPicPr>
          <p:cNvPr id="1041" name="Picture 17" descr="C:\Users\huggl\AppData\Local\Microsoft\Windows\INetCache\IE\TE4J7CKJ\carrot-161052_64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1" y="2590800"/>
            <a:ext cx="1219200" cy="1277067"/>
          </a:xfrm>
          <a:prstGeom prst="rect">
            <a:avLst/>
          </a:prstGeom>
          <a:noFill/>
        </p:spPr>
      </p:pic>
      <p:pic>
        <p:nvPicPr>
          <p:cNvPr id="1046" name="Picture 22" descr="C:\Users\huggl\AppData\Local\Microsoft\Windows\INetCache\IE\4FM095U7\salad_bribe_by_millennialdan-d5cdyyd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574946">
            <a:off x="844367" y="2701729"/>
            <a:ext cx="1145942" cy="73287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667000" y="6400800"/>
            <a:ext cx="464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>
                <a:solidFill>
                  <a:schemeClr val="bg1"/>
                </a:solidFill>
              </a:rPr>
              <a:t>This institution is an equal opportunity employer and provider.  </a:t>
            </a:r>
            <a:r>
              <a:rPr lang="en-US" sz="1100" i="1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</TotalTime>
  <Words>133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Black</vt:lpstr>
      <vt:lpstr>Bahnschrift Light Condensed</vt:lpstr>
      <vt:lpstr>Poor Richard</vt:lpstr>
      <vt:lpstr>Trebuchet MS</vt:lpstr>
      <vt:lpstr>Wingdings</vt:lpstr>
      <vt:lpstr>Wingdings 2</vt:lpstr>
      <vt:lpstr>Opulent</vt:lpstr>
      <vt:lpstr>Packed Lunch Helper Program™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Lunch Helper Program</dc:title>
  <dc:creator>Lynn Huggins</dc:creator>
  <cp:lastModifiedBy>Dawn Wolfe</cp:lastModifiedBy>
  <cp:revision>23</cp:revision>
  <dcterms:created xsi:type="dcterms:W3CDTF">2020-02-13T16:56:12Z</dcterms:created>
  <dcterms:modified xsi:type="dcterms:W3CDTF">2023-03-31T12:24:06Z</dcterms:modified>
</cp:coreProperties>
</file>