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91BAEA-2021-4231-A0E5-72C42F7D35A1}" v="6" dt="2023-03-27T17:31:12.02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ANI ANTHONY-BROWN" userId="4d9534e2-f6e4-414b-9245-a26217197234" providerId="ADAL" clId="{B491BAEA-2021-4231-A0E5-72C42F7D35A1}"/>
    <pc:docChg chg="custSel modSld">
      <pc:chgData name="YEANI ANTHONY-BROWN" userId="4d9534e2-f6e4-414b-9245-a26217197234" providerId="ADAL" clId="{B491BAEA-2021-4231-A0E5-72C42F7D35A1}" dt="2023-03-27T17:31:20.100" v="28" actId="20577"/>
      <pc:docMkLst>
        <pc:docMk/>
      </pc:docMkLst>
      <pc:sldChg chg="modSp mod">
        <pc:chgData name="YEANI ANTHONY-BROWN" userId="4d9534e2-f6e4-414b-9245-a26217197234" providerId="ADAL" clId="{B491BAEA-2021-4231-A0E5-72C42F7D35A1}" dt="2023-03-27T17:26:42.469" v="13"/>
        <pc:sldMkLst>
          <pc:docMk/>
          <pc:sldMk cId="0" sldId="259"/>
        </pc:sldMkLst>
        <pc:spChg chg="mod">
          <ac:chgData name="YEANI ANTHONY-BROWN" userId="4d9534e2-f6e4-414b-9245-a26217197234" providerId="ADAL" clId="{B491BAEA-2021-4231-A0E5-72C42F7D35A1}" dt="2023-03-27T17:25:38.684" v="8" actId="14100"/>
          <ac:spMkLst>
            <pc:docMk/>
            <pc:sldMk cId="0" sldId="259"/>
            <ac:spMk id="6" creationId="{00000000-0000-0000-0000-000000000000}"/>
          </ac:spMkLst>
        </pc:spChg>
        <pc:spChg chg="mod">
          <ac:chgData name="YEANI ANTHONY-BROWN" userId="4d9534e2-f6e4-414b-9245-a26217197234" providerId="ADAL" clId="{B491BAEA-2021-4231-A0E5-72C42F7D35A1}" dt="2023-03-27T17:26:42.469" v="13"/>
          <ac:spMkLst>
            <pc:docMk/>
            <pc:sldMk cId="0" sldId="259"/>
            <ac:spMk id="7" creationId="{00000000-0000-0000-0000-000000000000}"/>
          </ac:spMkLst>
        </pc:spChg>
      </pc:sldChg>
      <pc:sldChg chg="modSp mod">
        <pc:chgData name="YEANI ANTHONY-BROWN" userId="4d9534e2-f6e4-414b-9245-a26217197234" providerId="ADAL" clId="{B491BAEA-2021-4231-A0E5-72C42F7D35A1}" dt="2023-03-27T17:27:18.059" v="17" actId="14100"/>
        <pc:sldMkLst>
          <pc:docMk/>
          <pc:sldMk cId="0" sldId="260"/>
        </pc:sldMkLst>
        <pc:spChg chg="mod">
          <ac:chgData name="YEANI ANTHONY-BROWN" userId="4d9534e2-f6e4-414b-9245-a26217197234" providerId="ADAL" clId="{B491BAEA-2021-4231-A0E5-72C42F7D35A1}" dt="2023-03-27T17:27:18.059" v="17" actId="14100"/>
          <ac:spMkLst>
            <pc:docMk/>
            <pc:sldMk cId="0" sldId="260"/>
            <ac:spMk id="6" creationId="{00000000-0000-0000-0000-000000000000}"/>
          </ac:spMkLst>
        </pc:spChg>
        <pc:spChg chg="mod">
          <ac:chgData name="YEANI ANTHONY-BROWN" userId="4d9534e2-f6e4-414b-9245-a26217197234" providerId="ADAL" clId="{B491BAEA-2021-4231-A0E5-72C42F7D35A1}" dt="2023-03-27T17:27:02.404" v="16" actId="20577"/>
          <ac:spMkLst>
            <pc:docMk/>
            <pc:sldMk cId="0" sldId="260"/>
            <ac:spMk id="7" creationId="{00000000-0000-0000-0000-000000000000}"/>
          </ac:spMkLst>
        </pc:spChg>
      </pc:sldChg>
      <pc:sldChg chg="modSp mod">
        <pc:chgData name="YEANI ANTHONY-BROWN" userId="4d9534e2-f6e4-414b-9245-a26217197234" providerId="ADAL" clId="{B491BAEA-2021-4231-A0E5-72C42F7D35A1}" dt="2023-03-27T17:27:44.508" v="18" actId="14100"/>
        <pc:sldMkLst>
          <pc:docMk/>
          <pc:sldMk cId="0" sldId="262"/>
        </pc:sldMkLst>
        <pc:spChg chg="mod">
          <ac:chgData name="YEANI ANTHONY-BROWN" userId="4d9534e2-f6e4-414b-9245-a26217197234" providerId="ADAL" clId="{B491BAEA-2021-4231-A0E5-72C42F7D35A1}" dt="2023-03-27T17:27:44.508" v="18" actId="14100"/>
          <ac:spMkLst>
            <pc:docMk/>
            <pc:sldMk cId="0" sldId="262"/>
            <ac:spMk id="12" creationId="{00000000-0000-0000-0000-000000000000}"/>
          </ac:spMkLst>
        </pc:spChg>
      </pc:sldChg>
      <pc:sldChg chg="modSp mod">
        <pc:chgData name="YEANI ANTHONY-BROWN" userId="4d9534e2-f6e4-414b-9245-a26217197234" providerId="ADAL" clId="{B491BAEA-2021-4231-A0E5-72C42F7D35A1}" dt="2023-03-27T17:27:51.173" v="19" actId="14100"/>
        <pc:sldMkLst>
          <pc:docMk/>
          <pc:sldMk cId="0" sldId="263"/>
        </pc:sldMkLst>
        <pc:spChg chg="mod">
          <ac:chgData name="YEANI ANTHONY-BROWN" userId="4d9534e2-f6e4-414b-9245-a26217197234" providerId="ADAL" clId="{B491BAEA-2021-4231-A0E5-72C42F7D35A1}" dt="2023-03-27T17:27:51.173" v="19" actId="14100"/>
          <ac:spMkLst>
            <pc:docMk/>
            <pc:sldMk cId="0" sldId="263"/>
            <ac:spMk id="13" creationId="{00000000-0000-0000-0000-000000000000}"/>
          </ac:spMkLst>
        </pc:spChg>
      </pc:sldChg>
      <pc:sldChg chg="delSp mod">
        <pc:chgData name="YEANI ANTHONY-BROWN" userId="4d9534e2-f6e4-414b-9245-a26217197234" providerId="ADAL" clId="{B491BAEA-2021-4231-A0E5-72C42F7D35A1}" dt="2023-03-27T17:28:27.837" v="20" actId="478"/>
        <pc:sldMkLst>
          <pc:docMk/>
          <pc:sldMk cId="0" sldId="271"/>
        </pc:sldMkLst>
        <pc:picChg chg="del">
          <ac:chgData name="YEANI ANTHONY-BROWN" userId="4d9534e2-f6e4-414b-9245-a26217197234" providerId="ADAL" clId="{B491BAEA-2021-4231-A0E5-72C42F7D35A1}" dt="2023-03-27T17:28:27.837" v="20" actId="478"/>
          <ac:picMkLst>
            <pc:docMk/>
            <pc:sldMk cId="0" sldId="271"/>
            <ac:picMk id="22" creationId="{00000000-0000-0000-0000-000000000000}"/>
          </ac:picMkLst>
        </pc:picChg>
      </pc:sldChg>
      <pc:sldChg chg="delSp mod">
        <pc:chgData name="YEANI ANTHONY-BROWN" userId="4d9534e2-f6e4-414b-9245-a26217197234" providerId="ADAL" clId="{B491BAEA-2021-4231-A0E5-72C42F7D35A1}" dt="2023-03-27T17:28:32.925" v="21" actId="478"/>
        <pc:sldMkLst>
          <pc:docMk/>
          <pc:sldMk cId="0" sldId="272"/>
        </pc:sldMkLst>
        <pc:picChg chg="del">
          <ac:chgData name="YEANI ANTHONY-BROWN" userId="4d9534e2-f6e4-414b-9245-a26217197234" providerId="ADAL" clId="{B491BAEA-2021-4231-A0E5-72C42F7D35A1}" dt="2023-03-27T17:28:32.925" v="21" actId="478"/>
          <ac:picMkLst>
            <pc:docMk/>
            <pc:sldMk cId="0" sldId="272"/>
            <ac:picMk id="11" creationId="{00000000-0000-0000-0000-000000000000}"/>
          </ac:picMkLst>
        </pc:picChg>
      </pc:sldChg>
      <pc:sldChg chg="delSp mod">
        <pc:chgData name="YEANI ANTHONY-BROWN" userId="4d9534e2-f6e4-414b-9245-a26217197234" providerId="ADAL" clId="{B491BAEA-2021-4231-A0E5-72C42F7D35A1}" dt="2023-03-27T17:28:42.104" v="22" actId="478"/>
        <pc:sldMkLst>
          <pc:docMk/>
          <pc:sldMk cId="0" sldId="273"/>
        </pc:sldMkLst>
        <pc:picChg chg="del">
          <ac:chgData name="YEANI ANTHONY-BROWN" userId="4d9534e2-f6e4-414b-9245-a26217197234" providerId="ADAL" clId="{B491BAEA-2021-4231-A0E5-72C42F7D35A1}" dt="2023-03-27T17:28:42.104" v="22" actId="478"/>
          <ac:picMkLst>
            <pc:docMk/>
            <pc:sldMk cId="0" sldId="273"/>
            <ac:picMk id="20" creationId="{00000000-0000-0000-0000-000000000000}"/>
          </ac:picMkLst>
        </pc:picChg>
      </pc:sldChg>
      <pc:sldChg chg="delSp mod">
        <pc:chgData name="YEANI ANTHONY-BROWN" userId="4d9534e2-f6e4-414b-9245-a26217197234" providerId="ADAL" clId="{B491BAEA-2021-4231-A0E5-72C42F7D35A1}" dt="2023-03-27T17:28:47.368" v="23" actId="478"/>
        <pc:sldMkLst>
          <pc:docMk/>
          <pc:sldMk cId="0" sldId="274"/>
        </pc:sldMkLst>
        <pc:picChg chg="del">
          <ac:chgData name="YEANI ANTHONY-BROWN" userId="4d9534e2-f6e4-414b-9245-a26217197234" providerId="ADAL" clId="{B491BAEA-2021-4231-A0E5-72C42F7D35A1}" dt="2023-03-27T17:28:47.368" v="23" actId="478"/>
          <ac:picMkLst>
            <pc:docMk/>
            <pc:sldMk cId="0" sldId="274"/>
            <ac:picMk id="12" creationId="{00000000-0000-0000-0000-000000000000}"/>
          </ac:picMkLst>
        </pc:picChg>
      </pc:sldChg>
      <pc:sldChg chg="modSp mod">
        <pc:chgData name="YEANI ANTHONY-BROWN" userId="4d9534e2-f6e4-414b-9245-a26217197234" providerId="ADAL" clId="{B491BAEA-2021-4231-A0E5-72C42F7D35A1}" dt="2023-03-27T17:29:06.683" v="27" actId="20577"/>
        <pc:sldMkLst>
          <pc:docMk/>
          <pc:sldMk cId="0" sldId="275"/>
        </pc:sldMkLst>
        <pc:spChg chg="mod">
          <ac:chgData name="YEANI ANTHONY-BROWN" userId="4d9534e2-f6e4-414b-9245-a26217197234" providerId="ADAL" clId="{B491BAEA-2021-4231-A0E5-72C42F7D35A1}" dt="2023-03-27T17:29:06.683" v="27" actId="20577"/>
          <ac:spMkLst>
            <pc:docMk/>
            <pc:sldMk cId="0" sldId="275"/>
            <ac:spMk id="10" creationId="{00000000-0000-0000-0000-000000000000}"/>
          </ac:spMkLst>
        </pc:spChg>
      </pc:sldChg>
      <pc:sldChg chg="modSp mod">
        <pc:chgData name="YEANI ANTHONY-BROWN" userId="4d9534e2-f6e4-414b-9245-a26217197234" providerId="ADAL" clId="{B491BAEA-2021-4231-A0E5-72C42F7D35A1}" dt="2023-03-27T17:31:20.100" v="28" actId="20577"/>
        <pc:sldMkLst>
          <pc:docMk/>
          <pc:sldMk cId="0" sldId="276"/>
        </pc:sldMkLst>
        <pc:spChg chg="mod">
          <ac:chgData name="YEANI ANTHONY-BROWN" userId="4d9534e2-f6e4-414b-9245-a26217197234" providerId="ADAL" clId="{B491BAEA-2021-4231-A0E5-72C42F7D35A1}" dt="2023-03-27T17:31:20.100" v="28" actId="20577"/>
          <ac:spMkLst>
            <pc:docMk/>
            <pc:sldMk cId="0" sldId="276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CFAB0-9A6C-497D-A363-5A68683A4E8B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0E334-173A-48D9-AFD4-7CAA6E332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2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30E334-173A-48D9-AFD4-7CAA6E3328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69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rgbClr val="001E2D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001E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rgbClr val="001E2D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4578350" cy="6858000"/>
          </a:xfrm>
          <a:custGeom>
            <a:avLst/>
            <a:gdLst/>
            <a:ahLst/>
            <a:cxnLst/>
            <a:rect l="l" t="t" r="r" b="b"/>
            <a:pathLst>
              <a:path w="4578350" h="6858000">
                <a:moveTo>
                  <a:pt x="4578098" y="0"/>
                </a:moveTo>
                <a:lnTo>
                  <a:pt x="0" y="0"/>
                </a:lnTo>
                <a:lnTo>
                  <a:pt x="0" y="6857998"/>
                </a:lnTo>
                <a:lnTo>
                  <a:pt x="2790444" y="6857998"/>
                </a:lnTo>
                <a:lnTo>
                  <a:pt x="4578098" y="0"/>
                </a:lnTo>
                <a:close/>
              </a:path>
            </a:pathLst>
          </a:custGeom>
          <a:solidFill>
            <a:srgbClr val="EF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rgbClr val="001E2D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119755" cy="685800"/>
          </a:xfrm>
          <a:custGeom>
            <a:avLst/>
            <a:gdLst/>
            <a:ahLst/>
            <a:cxnLst/>
            <a:rect l="l" t="t" r="r" b="b"/>
            <a:pathLst>
              <a:path w="3119755" h="685800">
                <a:moveTo>
                  <a:pt x="3119755" y="0"/>
                </a:moveTo>
                <a:lnTo>
                  <a:pt x="0" y="685800"/>
                </a:lnTo>
              </a:path>
            </a:pathLst>
          </a:custGeom>
          <a:ln w="12700">
            <a:solidFill>
              <a:srgbClr val="B99C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04240" cy="6543675"/>
          </a:xfrm>
          <a:custGeom>
            <a:avLst/>
            <a:gdLst/>
            <a:ahLst/>
            <a:cxnLst/>
            <a:rect l="l" t="t" r="r" b="b"/>
            <a:pathLst>
              <a:path w="904240" h="6543675">
                <a:moveTo>
                  <a:pt x="903770" y="0"/>
                </a:moveTo>
                <a:lnTo>
                  <a:pt x="0" y="6543675"/>
                </a:lnTo>
              </a:path>
            </a:pathLst>
          </a:custGeom>
          <a:ln w="12699">
            <a:solidFill>
              <a:srgbClr val="B99C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5798441"/>
            <a:ext cx="6243955" cy="1059815"/>
          </a:xfrm>
          <a:custGeom>
            <a:avLst/>
            <a:gdLst/>
            <a:ahLst/>
            <a:cxnLst/>
            <a:rect l="l" t="t" r="r" b="b"/>
            <a:pathLst>
              <a:path w="6243955" h="1059815">
                <a:moveTo>
                  <a:pt x="6243818" y="1059557"/>
                </a:moveTo>
                <a:lnTo>
                  <a:pt x="0" y="0"/>
                </a:lnTo>
              </a:path>
            </a:pathLst>
          </a:custGeom>
          <a:ln w="12699">
            <a:solidFill>
              <a:srgbClr val="B99C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464296" y="5849111"/>
            <a:ext cx="3729354" cy="1009650"/>
          </a:xfrm>
          <a:custGeom>
            <a:avLst/>
            <a:gdLst/>
            <a:ahLst/>
            <a:cxnLst/>
            <a:rect l="l" t="t" r="r" b="b"/>
            <a:pathLst>
              <a:path w="3729354" h="1009650">
                <a:moveTo>
                  <a:pt x="3728974" y="0"/>
                </a:moveTo>
                <a:lnTo>
                  <a:pt x="0" y="1009649"/>
                </a:lnTo>
              </a:path>
            </a:pathLst>
          </a:custGeom>
          <a:ln w="12700">
            <a:solidFill>
              <a:srgbClr val="B99C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565856" y="0"/>
            <a:ext cx="5626100" cy="6859270"/>
          </a:xfrm>
          <a:custGeom>
            <a:avLst/>
            <a:gdLst/>
            <a:ahLst/>
            <a:cxnLst/>
            <a:rect l="l" t="t" r="r" b="b"/>
            <a:pathLst>
              <a:path w="5626100" h="6859270">
                <a:moveTo>
                  <a:pt x="5625762" y="1648967"/>
                </a:moveTo>
                <a:lnTo>
                  <a:pt x="4976919" y="6859142"/>
                </a:lnTo>
              </a:path>
              <a:path w="5626100" h="6859270">
                <a:moveTo>
                  <a:pt x="5625381" y="4258310"/>
                </a:moveTo>
                <a:lnTo>
                  <a:pt x="4214919" y="0"/>
                </a:lnTo>
              </a:path>
              <a:path w="5626100" h="6859270">
                <a:moveTo>
                  <a:pt x="5625508" y="925829"/>
                </a:moveTo>
                <a:lnTo>
                  <a:pt x="0" y="0"/>
                </a:lnTo>
              </a:path>
            </a:pathLst>
          </a:custGeom>
          <a:ln w="12700">
            <a:solidFill>
              <a:srgbClr val="B99C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9599" y="639521"/>
            <a:ext cx="4714240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1">
                <a:solidFill>
                  <a:srgbClr val="001E2D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74750" y="1660093"/>
            <a:ext cx="10042499" cy="4086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001E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tps10-my.sharepoint.com/personal/yanthon_tacoma_k12_wa_us/Documents/Documents/Running%20Start/Running%20Start%20Verification%20Form%20-%20Fillable.pdf" TargetMode="External"/><Relationship Id="rId2" Type="http://schemas.openxmlformats.org/officeDocument/2006/relationships/hyperlink" Target="https://tps10-my.sharepoint.com/personal/yanthon_tacoma_k12_wa_us/Documents/Documents/Running%20Start/Mt.%20Tahoma%20Running%20Start%20Agreement%20-%20fillabl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tps10-my.sharepoint.com/personal/yanthon_tacoma_k12_wa_us/Documents/Documents/Forms/Credit%20Checks/TPS%20Credit%20Check%20Form%20Template.pdf" TargetMode="External"/><Relationship Id="rId2" Type="http://schemas.openxmlformats.org/officeDocument/2006/relationships/hyperlink" Target="https://tps10-my.sharepoint.com/personal/yanthon_tacoma_k12_wa_us/Documents/Documents/Running%20Start/Mt.%20Tahoma%20Running%20Start%20Agreement%20-%20fillable.pdf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hyperlink" Target="https://tps10-my.sharepoint.com/personal/yanthon_tacoma_k12_wa_us/Documents/Documents/Running%20Start/Running%20Start%20Verification%20Form%20-%20Fillable.pdf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pierce.ctc.edu/apply-admission" TargetMode="External"/><Relationship Id="rId7" Type="http://schemas.openxmlformats.org/officeDocument/2006/relationships/hyperlink" Target="mailto:msteffke@tacoma.k12.wa.us" TargetMode="External"/><Relationship Id="rId2" Type="http://schemas.openxmlformats.org/officeDocument/2006/relationships/hyperlink" Target="mailto:runstart@tacomacc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quah@tacoma.k12.wa.us" TargetMode="External"/><Relationship Id="rId5" Type="http://schemas.openxmlformats.org/officeDocument/2006/relationships/hyperlink" Target="mailto:RunningStart.South@seattlecolleges.edu" TargetMode="External"/><Relationship Id="rId4" Type="http://schemas.openxmlformats.org/officeDocument/2006/relationships/hyperlink" Target="mailto:advising@cptc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erce.ctc.edu/apply-admission" TargetMode="External"/><Relationship Id="rId2" Type="http://schemas.openxmlformats.org/officeDocument/2006/relationships/hyperlink" Target="https://www.tacomacc.edu/academics-programs/college-high-school/runningstar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batestech.edu/career-pathway/high-school/" TargetMode="External"/><Relationship Id="rId4" Type="http://schemas.openxmlformats.org/officeDocument/2006/relationships/hyperlink" Target="https://www.cptc.edu/advising/running-star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erce.ctc.edu/apply-admission" TargetMode="External"/><Relationship Id="rId2" Type="http://schemas.openxmlformats.org/officeDocument/2006/relationships/hyperlink" Target="https://www.tacomacc.edu/academics-programs/college-high-school/runningstar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cptc.edu/advising/running-start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F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074750" y="1660093"/>
            <a:ext cx="10042499" cy="2177775"/>
          </a:xfrm>
          <a:prstGeom prst="rect">
            <a:avLst/>
          </a:prstGeom>
        </p:spPr>
        <p:txBody>
          <a:bodyPr vert="horz" wrap="square" lIns="0" tIns="569213" rIns="0" bIns="0" rtlCol="0">
            <a:spAutoFit/>
          </a:bodyPr>
          <a:lstStyle/>
          <a:p>
            <a:pPr marL="221615" algn="ctr">
              <a:lnSpc>
                <a:spcPts val="7770"/>
              </a:lnSpc>
              <a:spcBef>
                <a:spcPts val="100"/>
              </a:spcBef>
            </a:pPr>
            <a:r>
              <a:rPr sz="6600" i="1" spc="-25" dirty="0">
                <a:latin typeface="Palatino Linotype"/>
                <a:cs typeface="Palatino Linotype"/>
              </a:rPr>
              <a:t>RUNNING</a:t>
            </a:r>
            <a:r>
              <a:rPr sz="6600" i="1" spc="-245" dirty="0">
                <a:latin typeface="Palatino Linotype"/>
                <a:cs typeface="Palatino Linotype"/>
              </a:rPr>
              <a:t> </a:t>
            </a:r>
            <a:r>
              <a:rPr sz="6600" i="1" spc="-215" dirty="0">
                <a:latin typeface="Palatino Linotype"/>
                <a:cs typeface="Palatino Linotype"/>
              </a:rPr>
              <a:t>START</a:t>
            </a:r>
            <a:endParaRPr sz="6600" dirty="0">
              <a:latin typeface="Palatino Linotype"/>
              <a:cs typeface="Palatino Linotype"/>
            </a:endParaRPr>
          </a:p>
          <a:p>
            <a:pPr marL="222250" algn="ctr">
              <a:lnSpc>
                <a:spcPts val="4650"/>
              </a:lnSpc>
            </a:pPr>
            <a:r>
              <a:rPr lang="en-US" sz="4000" i="1" spc="95" dirty="0">
                <a:latin typeface="Palatino Linotype"/>
                <a:cs typeface="Palatino Linotype"/>
              </a:rPr>
              <a:t>Mount Tahoma High School</a:t>
            </a:r>
            <a:endParaRPr sz="4000" dirty="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91890" y="4512691"/>
            <a:ext cx="476948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35" dirty="0">
                <a:solidFill>
                  <a:srgbClr val="001E2D"/>
                </a:solidFill>
                <a:latin typeface="Calibri"/>
                <a:cs typeface="Calibri"/>
              </a:rPr>
              <a:t>P</a:t>
            </a:r>
            <a:r>
              <a:rPr sz="1800" spc="-8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6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1800" spc="-8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4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1800" spc="-9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65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1800" spc="-1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65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1800" spc="-1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5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1800" spc="-9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65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1800" spc="-1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13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18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1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130" dirty="0">
                <a:solidFill>
                  <a:srgbClr val="001E2D"/>
                </a:solidFill>
                <a:latin typeface="Calibri"/>
                <a:cs typeface="Calibri"/>
              </a:rPr>
              <a:t>F</a:t>
            </a:r>
            <a:r>
              <a:rPr sz="1800" spc="-8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19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1800" spc="-9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80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r>
              <a:rPr sz="18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1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114" dirty="0">
                <a:solidFill>
                  <a:srgbClr val="001E2D"/>
                </a:solidFill>
                <a:latin typeface="Calibri"/>
                <a:cs typeface="Calibri"/>
              </a:rPr>
              <a:t>2</a:t>
            </a:r>
            <a:r>
              <a:rPr sz="1800" spc="-8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114" dirty="0">
                <a:solidFill>
                  <a:srgbClr val="001E2D"/>
                </a:solidFill>
                <a:latin typeface="Calibri"/>
                <a:cs typeface="Calibri"/>
              </a:rPr>
              <a:t>0</a:t>
            </a:r>
            <a:r>
              <a:rPr sz="1800" spc="-8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114" dirty="0">
                <a:solidFill>
                  <a:srgbClr val="001E2D"/>
                </a:solidFill>
                <a:latin typeface="Calibri"/>
                <a:cs typeface="Calibri"/>
              </a:rPr>
              <a:t>2</a:t>
            </a:r>
            <a:r>
              <a:rPr lang="en-US" sz="1800" spc="-114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lang="en-US" spc="-70" dirty="0">
                <a:solidFill>
                  <a:srgbClr val="001E2D"/>
                </a:solidFill>
                <a:latin typeface="Calibri"/>
                <a:cs typeface="Calibri"/>
              </a:rPr>
              <a:t>3</a:t>
            </a:r>
            <a:r>
              <a:rPr sz="1800" spc="-55" dirty="0">
                <a:solidFill>
                  <a:srgbClr val="001E2D"/>
                </a:solidFill>
                <a:latin typeface="Calibri"/>
                <a:cs typeface="Calibri"/>
              </a:rPr>
              <a:t>-</a:t>
            </a:r>
            <a:r>
              <a:rPr sz="1800" spc="-114" dirty="0">
                <a:solidFill>
                  <a:srgbClr val="001E2D"/>
                </a:solidFill>
                <a:latin typeface="Calibri"/>
                <a:cs typeface="Calibri"/>
              </a:rPr>
              <a:t> 2</a:t>
            </a:r>
            <a:r>
              <a:rPr sz="1800" spc="-10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114" dirty="0">
                <a:solidFill>
                  <a:srgbClr val="001E2D"/>
                </a:solidFill>
                <a:latin typeface="Calibri"/>
                <a:cs typeface="Calibri"/>
              </a:rPr>
              <a:t>0</a:t>
            </a:r>
            <a:r>
              <a:rPr sz="1800" spc="-10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114" dirty="0">
                <a:solidFill>
                  <a:srgbClr val="001E2D"/>
                </a:solidFill>
                <a:latin typeface="Calibri"/>
                <a:cs typeface="Calibri"/>
              </a:rPr>
              <a:t>2</a:t>
            </a:r>
            <a:r>
              <a:rPr sz="1800" spc="-1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lang="en-US" sz="1800" spc="-114" dirty="0">
                <a:solidFill>
                  <a:srgbClr val="001E2D"/>
                </a:solidFill>
                <a:latin typeface="Calibri"/>
                <a:cs typeface="Calibri"/>
              </a:rPr>
              <a:t>4</a:t>
            </a:r>
            <a:r>
              <a:rPr sz="18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1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1800" spc="-6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60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1800" spc="-8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125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1800" spc="-9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19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1800" spc="-114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19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1800" spc="-114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6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18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1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20" dirty="0">
                <a:solidFill>
                  <a:srgbClr val="001E2D"/>
                </a:solidFill>
                <a:latin typeface="Calibri"/>
                <a:cs typeface="Calibri"/>
              </a:rPr>
              <a:t>Y</a:t>
            </a:r>
            <a:r>
              <a:rPr sz="1800" spc="-6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8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1800" spc="-10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4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1800" spc="-9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800" spc="-80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endParaRPr sz="1800" dirty="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-6350" y="0"/>
            <a:ext cx="12204700" cy="6870700"/>
            <a:chOff x="-6350" y="0"/>
            <a:chExt cx="12204700" cy="6870700"/>
          </a:xfrm>
        </p:grpSpPr>
        <p:sp>
          <p:nvSpPr>
            <p:cNvPr id="6" name="object 6"/>
            <p:cNvSpPr/>
            <p:nvPr/>
          </p:nvSpPr>
          <p:spPr>
            <a:xfrm>
              <a:off x="0" y="18288"/>
              <a:ext cx="8529320" cy="2317750"/>
            </a:xfrm>
            <a:custGeom>
              <a:avLst/>
              <a:gdLst/>
              <a:ahLst/>
              <a:cxnLst/>
              <a:rect l="l" t="t" r="r" b="b"/>
              <a:pathLst>
                <a:path w="8529320" h="2317750">
                  <a:moveTo>
                    <a:pt x="8528939" y="0"/>
                  </a:moveTo>
                  <a:lnTo>
                    <a:pt x="0" y="2317352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0"/>
              <a:ext cx="1442720" cy="4559935"/>
            </a:xfrm>
            <a:custGeom>
              <a:avLst/>
              <a:gdLst/>
              <a:ahLst/>
              <a:cxnLst/>
              <a:rect l="l" t="t" r="r" b="b"/>
              <a:pathLst>
                <a:path w="1442720" h="4559935">
                  <a:moveTo>
                    <a:pt x="1442719" y="0"/>
                  </a:moveTo>
                  <a:lnTo>
                    <a:pt x="0" y="4559915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36736" y="3971725"/>
              <a:ext cx="3255645" cy="2885440"/>
            </a:xfrm>
            <a:custGeom>
              <a:avLst/>
              <a:gdLst/>
              <a:ahLst/>
              <a:cxnLst/>
              <a:rect l="l" t="t" r="r" b="b"/>
              <a:pathLst>
                <a:path w="3255645" h="2885440">
                  <a:moveTo>
                    <a:pt x="3255263" y="0"/>
                  </a:moveTo>
                  <a:lnTo>
                    <a:pt x="0" y="2885257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393679" y="0"/>
              <a:ext cx="1332865" cy="6858000"/>
            </a:xfrm>
            <a:custGeom>
              <a:avLst/>
              <a:gdLst/>
              <a:ahLst/>
              <a:cxnLst/>
              <a:rect l="l" t="t" r="r" b="b"/>
              <a:pathLst>
                <a:path w="1332865" h="6858000">
                  <a:moveTo>
                    <a:pt x="0" y="0"/>
                  </a:moveTo>
                  <a:lnTo>
                    <a:pt x="1332484" y="6857998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0"/>
              <a:ext cx="12192000" cy="6838950"/>
            </a:xfrm>
            <a:custGeom>
              <a:avLst/>
              <a:gdLst/>
              <a:ahLst/>
              <a:cxnLst/>
              <a:rect l="l" t="t" r="r" b="b"/>
              <a:pathLst>
                <a:path w="12192000" h="6838950">
                  <a:moveTo>
                    <a:pt x="12192000" y="2206244"/>
                  </a:moveTo>
                  <a:lnTo>
                    <a:pt x="6537960" y="0"/>
                  </a:lnTo>
                </a:path>
                <a:path w="12192000" h="6838950">
                  <a:moveTo>
                    <a:pt x="5181600" y="6838443"/>
                  </a:moveTo>
                  <a:lnTo>
                    <a:pt x="0" y="519684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51919" y="6217920"/>
              <a:ext cx="487679" cy="48768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128" y="999820"/>
            <a:ext cx="2569210" cy="211137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40"/>
              </a:spcBef>
              <a:tabLst>
                <a:tab pos="1642745" algn="l"/>
              </a:tabLst>
            </a:pPr>
            <a:r>
              <a:rPr sz="3700" spc="-15" dirty="0"/>
              <a:t>RUNNING </a:t>
            </a:r>
            <a:r>
              <a:rPr sz="3700" spc="-10" dirty="0"/>
              <a:t> </a:t>
            </a:r>
            <a:r>
              <a:rPr sz="3700" i="1" spc="-114" dirty="0"/>
              <a:t>START	</a:t>
            </a:r>
            <a:r>
              <a:rPr sz="3700" i="1" spc="-254" dirty="0"/>
              <a:t>&amp; </a:t>
            </a:r>
            <a:r>
              <a:rPr sz="3700" i="1" spc="-250" dirty="0"/>
              <a:t> </a:t>
            </a:r>
            <a:r>
              <a:rPr sz="3700" i="1" spc="150" dirty="0"/>
              <a:t>FUTURE </a:t>
            </a:r>
            <a:r>
              <a:rPr sz="3700" i="1" spc="155" dirty="0"/>
              <a:t> </a:t>
            </a:r>
            <a:r>
              <a:rPr sz="3700" i="1" spc="15" dirty="0"/>
              <a:t>P</a:t>
            </a:r>
            <a:r>
              <a:rPr sz="3700" i="1" spc="365" dirty="0"/>
              <a:t>L</a:t>
            </a:r>
            <a:r>
              <a:rPr sz="3700" i="1" spc="-30" dirty="0"/>
              <a:t>A</a:t>
            </a:r>
            <a:r>
              <a:rPr sz="3700" i="1" spc="10" dirty="0"/>
              <a:t>N</a:t>
            </a:r>
            <a:r>
              <a:rPr sz="3700" i="1" spc="30" dirty="0"/>
              <a:t>N</a:t>
            </a:r>
            <a:r>
              <a:rPr sz="3700" i="1" spc="25" dirty="0"/>
              <a:t>I</a:t>
            </a:r>
            <a:r>
              <a:rPr sz="3700" i="1" dirty="0"/>
              <a:t>N</a:t>
            </a:r>
            <a:r>
              <a:rPr sz="3700" i="1" spc="55" dirty="0"/>
              <a:t>G</a:t>
            </a:r>
            <a:endParaRPr sz="3700"/>
          </a:p>
        </p:txBody>
      </p:sp>
      <p:grpSp>
        <p:nvGrpSpPr>
          <p:cNvPr id="3" name="object 3"/>
          <p:cNvGrpSpPr/>
          <p:nvPr/>
        </p:nvGrpSpPr>
        <p:grpSpPr>
          <a:xfrm>
            <a:off x="-6350" y="0"/>
            <a:ext cx="12205970" cy="6871334"/>
            <a:chOff x="-6350" y="0"/>
            <a:chExt cx="12205970" cy="6871334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6672580" cy="6858000"/>
            </a:xfrm>
            <a:custGeom>
              <a:avLst/>
              <a:gdLst/>
              <a:ahLst/>
              <a:cxnLst/>
              <a:rect l="l" t="t" r="r" b="b"/>
              <a:pathLst>
                <a:path w="6672580" h="6858000">
                  <a:moveTo>
                    <a:pt x="6672072" y="0"/>
                  </a:moveTo>
                  <a:lnTo>
                    <a:pt x="0" y="805576"/>
                  </a:lnTo>
                </a:path>
                <a:path w="6672580" h="6858000">
                  <a:moveTo>
                    <a:pt x="3514344" y="6857996"/>
                  </a:moveTo>
                  <a:lnTo>
                    <a:pt x="4024757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362811" y="0"/>
              <a:ext cx="2830830" cy="6858634"/>
            </a:xfrm>
            <a:custGeom>
              <a:avLst/>
              <a:gdLst/>
              <a:ahLst/>
              <a:cxnLst/>
              <a:rect l="l" t="t" r="r" b="b"/>
              <a:pathLst>
                <a:path w="2830829" h="6858634">
                  <a:moveTo>
                    <a:pt x="2240924" y="6858636"/>
                  </a:moveTo>
                  <a:lnTo>
                    <a:pt x="2830458" y="365760"/>
                  </a:lnTo>
                </a:path>
                <a:path w="2830829" h="6858634">
                  <a:moveTo>
                    <a:pt x="2829188" y="1667067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051191"/>
              <a:ext cx="6832600" cy="807085"/>
            </a:xfrm>
            <a:custGeom>
              <a:avLst/>
              <a:gdLst/>
              <a:ahLst/>
              <a:cxnLst/>
              <a:rect l="l" t="t" r="r" b="b"/>
              <a:pathLst>
                <a:path w="6832600" h="807084">
                  <a:moveTo>
                    <a:pt x="6832476" y="80680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634216" y="6300215"/>
              <a:ext cx="405383" cy="40538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6256655" cy="6870700"/>
            <a:chOff x="-6350" y="0"/>
            <a:chExt cx="6256655" cy="68707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3119755" cy="685800"/>
            </a:xfrm>
            <a:custGeom>
              <a:avLst/>
              <a:gdLst/>
              <a:ahLst/>
              <a:cxnLst/>
              <a:rect l="l" t="t" r="r" b="b"/>
              <a:pathLst>
                <a:path w="3119755" h="685800">
                  <a:moveTo>
                    <a:pt x="3119755" y="0"/>
                  </a:moveTo>
                  <a:lnTo>
                    <a:pt x="0" y="68580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04240" cy="6543675"/>
            </a:xfrm>
            <a:custGeom>
              <a:avLst/>
              <a:gdLst/>
              <a:ahLst/>
              <a:cxnLst/>
              <a:rect l="l" t="t" r="r" b="b"/>
              <a:pathLst>
                <a:path w="904240" h="6543675">
                  <a:moveTo>
                    <a:pt x="903770" y="0"/>
                  </a:moveTo>
                  <a:lnTo>
                    <a:pt x="0" y="6543675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5798441"/>
              <a:ext cx="6243955" cy="1059815"/>
            </a:xfrm>
            <a:custGeom>
              <a:avLst/>
              <a:gdLst/>
              <a:ahLst/>
              <a:cxnLst/>
              <a:rect l="l" t="t" r="r" b="b"/>
              <a:pathLst>
                <a:path w="6243955" h="1059815">
                  <a:moveTo>
                    <a:pt x="6243818" y="1059557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6559506" y="0"/>
            <a:ext cx="5640705" cy="6871970"/>
            <a:chOff x="6559506" y="0"/>
            <a:chExt cx="5640705" cy="6871970"/>
          </a:xfrm>
        </p:grpSpPr>
        <p:sp>
          <p:nvSpPr>
            <p:cNvPr id="7" name="object 7"/>
            <p:cNvSpPr/>
            <p:nvPr/>
          </p:nvSpPr>
          <p:spPr>
            <a:xfrm>
              <a:off x="8464296" y="5849111"/>
              <a:ext cx="3729354" cy="1009650"/>
            </a:xfrm>
            <a:custGeom>
              <a:avLst/>
              <a:gdLst/>
              <a:ahLst/>
              <a:cxnLst/>
              <a:rect l="l" t="t" r="r" b="b"/>
              <a:pathLst>
                <a:path w="3729354" h="1009650">
                  <a:moveTo>
                    <a:pt x="3728974" y="0"/>
                  </a:moveTo>
                  <a:lnTo>
                    <a:pt x="0" y="1009649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565856" y="0"/>
              <a:ext cx="5626100" cy="6859270"/>
            </a:xfrm>
            <a:custGeom>
              <a:avLst/>
              <a:gdLst/>
              <a:ahLst/>
              <a:cxnLst/>
              <a:rect l="l" t="t" r="r" b="b"/>
              <a:pathLst>
                <a:path w="5626100" h="6859270">
                  <a:moveTo>
                    <a:pt x="5625762" y="1648967"/>
                  </a:moveTo>
                  <a:lnTo>
                    <a:pt x="4976919" y="6859142"/>
                  </a:lnTo>
                </a:path>
                <a:path w="5626100" h="6859270">
                  <a:moveTo>
                    <a:pt x="5625381" y="4258310"/>
                  </a:moveTo>
                  <a:lnTo>
                    <a:pt x="4214919" y="0"/>
                  </a:lnTo>
                </a:path>
                <a:path w="5626100" h="6859270">
                  <a:moveTo>
                    <a:pt x="5625508" y="92582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222044" y="878535"/>
            <a:ext cx="98361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0" dirty="0"/>
              <a:t>WASHINGTON</a:t>
            </a:r>
            <a:r>
              <a:rPr sz="3600" spc="-165" dirty="0"/>
              <a:t> </a:t>
            </a:r>
            <a:r>
              <a:rPr sz="3600" spc="-50" dirty="0"/>
              <a:t>STATE</a:t>
            </a:r>
            <a:r>
              <a:rPr sz="3600" spc="-140" dirty="0"/>
              <a:t> </a:t>
            </a:r>
            <a:r>
              <a:rPr sz="3600" spc="50" dirty="0"/>
              <a:t>PUBLIC</a:t>
            </a:r>
            <a:r>
              <a:rPr sz="3600" spc="-145" dirty="0"/>
              <a:t> </a:t>
            </a:r>
            <a:r>
              <a:rPr sz="3600" spc="100" dirty="0"/>
              <a:t>UNIVERSITIES</a:t>
            </a:r>
            <a:endParaRPr sz="3600"/>
          </a:p>
        </p:txBody>
      </p:sp>
      <p:sp>
        <p:nvSpPr>
          <p:cNvPr id="10" name="object 10"/>
          <p:cNvSpPr txBox="1"/>
          <p:nvPr/>
        </p:nvSpPr>
        <p:spPr>
          <a:xfrm>
            <a:off x="1222044" y="1697227"/>
            <a:ext cx="9704070" cy="3366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marR="329565" indent="-228600">
              <a:lnSpc>
                <a:spcPct val="100000"/>
              </a:lnSpc>
              <a:spcBef>
                <a:spcPts val="95"/>
              </a:spcBef>
              <a:buSzPct val="78947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900" spc="-90" dirty="0">
                <a:solidFill>
                  <a:srgbClr val="001E2D"/>
                </a:solidFill>
                <a:latin typeface="Calibri"/>
                <a:cs typeface="Calibri"/>
              </a:rPr>
              <a:t>Includes:</a:t>
            </a:r>
            <a:r>
              <a:rPr sz="19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95" dirty="0">
                <a:solidFill>
                  <a:srgbClr val="001E2D"/>
                </a:solidFill>
                <a:latin typeface="Calibri"/>
                <a:cs typeface="Calibri"/>
              </a:rPr>
              <a:t>University</a:t>
            </a:r>
            <a:r>
              <a:rPr sz="1900" spc="-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10" dirty="0">
                <a:solidFill>
                  <a:srgbClr val="001E2D"/>
                </a:solidFill>
                <a:latin typeface="Calibri"/>
                <a:cs typeface="Calibri"/>
              </a:rPr>
              <a:t>of</a:t>
            </a:r>
            <a:r>
              <a:rPr sz="19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00" dirty="0">
                <a:solidFill>
                  <a:srgbClr val="001E2D"/>
                </a:solidFill>
                <a:latin typeface="Calibri"/>
                <a:cs typeface="Calibri"/>
              </a:rPr>
              <a:t>Washington</a:t>
            </a:r>
            <a:r>
              <a:rPr sz="19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65" dirty="0">
                <a:solidFill>
                  <a:srgbClr val="001E2D"/>
                </a:solidFill>
                <a:latin typeface="Calibri"/>
                <a:cs typeface="Calibri"/>
              </a:rPr>
              <a:t>(all</a:t>
            </a:r>
            <a:r>
              <a:rPr sz="19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05" dirty="0">
                <a:solidFill>
                  <a:srgbClr val="001E2D"/>
                </a:solidFill>
                <a:latin typeface="Calibri"/>
                <a:cs typeface="Calibri"/>
              </a:rPr>
              <a:t>campuses),</a:t>
            </a:r>
            <a:r>
              <a:rPr sz="1900" spc="-5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00" dirty="0">
                <a:solidFill>
                  <a:srgbClr val="001E2D"/>
                </a:solidFill>
                <a:latin typeface="Calibri"/>
                <a:cs typeface="Calibri"/>
              </a:rPr>
              <a:t>Washington</a:t>
            </a:r>
            <a:r>
              <a:rPr sz="19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65" dirty="0">
                <a:solidFill>
                  <a:srgbClr val="001E2D"/>
                </a:solidFill>
                <a:latin typeface="Calibri"/>
                <a:cs typeface="Calibri"/>
              </a:rPr>
              <a:t>State</a:t>
            </a:r>
            <a:r>
              <a:rPr sz="19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95" dirty="0">
                <a:solidFill>
                  <a:srgbClr val="001E2D"/>
                </a:solidFill>
                <a:latin typeface="Calibri"/>
                <a:cs typeface="Calibri"/>
              </a:rPr>
              <a:t>University</a:t>
            </a:r>
            <a:r>
              <a:rPr sz="1900" spc="-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65" dirty="0">
                <a:solidFill>
                  <a:srgbClr val="001E2D"/>
                </a:solidFill>
                <a:latin typeface="Calibri"/>
                <a:cs typeface="Calibri"/>
              </a:rPr>
              <a:t>(all</a:t>
            </a:r>
            <a:r>
              <a:rPr sz="1900" spc="-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05" dirty="0">
                <a:solidFill>
                  <a:srgbClr val="001E2D"/>
                </a:solidFill>
                <a:latin typeface="Calibri"/>
                <a:cs typeface="Calibri"/>
              </a:rPr>
              <a:t>campuses),</a:t>
            </a:r>
            <a:r>
              <a:rPr sz="1900" spc="-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00" dirty="0">
                <a:solidFill>
                  <a:srgbClr val="001E2D"/>
                </a:solidFill>
                <a:latin typeface="Calibri"/>
                <a:cs typeface="Calibri"/>
              </a:rPr>
              <a:t>Eastern </a:t>
            </a:r>
            <a:r>
              <a:rPr sz="1900" spc="-9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00" dirty="0">
                <a:solidFill>
                  <a:srgbClr val="001E2D"/>
                </a:solidFill>
                <a:latin typeface="Calibri"/>
                <a:cs typeface="Calibri"/>
              </a:rPr>
              <a:t>Washington</a:t>
            </a:r>
            <a:r>
              <a:rPr sz="19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95" dirty="0">
                <a:solidFill>
                  <a:srgbClr val="001E2D"/>
                </a:solidFill>
                <a:latin typeface="Calibri"/>
                <a:cs typeface="Calibri"/>
              </a:rPr>
              <a:t>University,</a:t>
            </a:r>
            <a:r>
              <a:rPr sz="1900" spc="-4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05" dirty="0">
                <a:solidFill>
                  <a:srgbClr val="001E2D"/>
                </a:solidFill>
                <a:latin typeface="Calibri"/>
                <a:cs typeface="Calibri"/>
              </a:rPr>
              <a:t>Western</a:t>
            </a:r>
            <a:r>
              <a:rPr sz="19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00" dirty="0">
                <a:solidFill>
                  <a:srgbClr val="001E2D"/>
                </a:solidFill>
                <a:latin typeface="Calibri"/>
                <a:cs typeface="Calibri"/>
              </a:rPr>
              <a:t>Washington</a:t>
            </a:r>
            <a:r>
              <a:rPr sz="19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95" dirty="0">
                <a:solidFill>
                  <a:srgbClr val="001E2D"/>
                </a:solidFill>
                <a:latin typeface="Calibri"/>
                <a:cs typeface="Calibri"/>
              </a:rPr>
              <a:t>University,</a:t>
            </a:r>
            <a:r>
              <a:rPr sz="19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95" dirty="0">
                <a:solidFill>
                  <a:srgbClr val="001E2D"/>
                </a:solidFill>
                <a:latin typeface="Calibri"/>
                <a:cs typeface="Calibri"/>
              </a:rPr>
              <a:t>Central</a:t>
            </a:r>
            <a:r>
              <a:rPr sz="19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00" dirty="0">
                <a:solidFill>
                  <a:srgbClr val="001E2D"/>
                </a:solidFill>
                <a:latin typeface="Calibri"/>
                <a:cs typeface="Calibri"/>
              </a:rPr>
              <a:t>Washington</a:t>
            </a:r>
            <a:r>
              <a:rPr sz="19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95" dirty="0">
                <a:solidFill>
                  <a:srgbClr val="001E2D"/>
                </a:solidFill>
                <a:latin typeface="Calibri"/>
                <a:cs typeface="Calibri"/>
              </a:rPr>
              <a:t>University,</a:t>
            </a:r>
            <a:r>
              <a:rPr sz="19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14" dirty="0">
                <a:solidFill>
                  <a:srgbClr val="001E2D"/>
                </a:solidFill>
                <a:latin typeface="Calibri"/>
                <a:cs typeface="Calibri"/>
              </a:rPr>
              <a:t>Evergreen</a:t>
            </a:r>
            <a:r>
              <a:rPr sz="1900" spc="-3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65" dirty="0">
                <a:solidFill>
                  <a:srgbClr val="001E2D"/>
                </a:solidFill>
                <a:latin typeface="Calibri"/>
                <a:cs typeface="Calibri"/>
              </a:rPr>
              <a:t>State </a:t>
            </a:r>
            <a:r>
              <a:rPr sz="1900" spc="-4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6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1900" spc="-12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1900" spc="-5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1900" spc="-1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1900" spc="-80" dirty="0">
                <a:solidFill>
                  <a:srgbClr val="001E2D"/>
                </a:solidFill>
                <a:latin typeface="Calibri"/>
                <a:cs typeface="Calibri"/>
              </a:rPr>
              <a:t>ege,</a:t>
            </a:r>
            <a:r>
              <a:rPr sz="1900" spc="-4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85" dirty="0">
                <a:solidFill>
                  <a:srgbClr val="001E2D"/>
                </a:solidFill>
                <a:latin typeface="Calibri"/>
                <a:cs typeface="Calibri"/>
              </a:rPr>
              <a:t>Be</a:t>
            </a:r>
            <a:r>
              <a:rPr sz="1900" spc="-3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1900" spc="-1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1900" spc="-125" dirty="0">
                <a:solidFill>
                  <a:srgbClr val="001E2D"/>
                </a:solidFill>
                <a:latin typeface="Calibri"/>
                <a:cs typeface="Calibri"/>
              </a:rPr>
              <a:t>evue</a:t>
            </a:r>
            <a:r>
              <a:rPr sz="1900" spc="-4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6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1900" spc="-12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1900" spc="-5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1900" spc="-1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1900" spc="-80" dirty="0">
                <a:solidFill>
                  <a:srgbClr val="001E2D"/>
                </a:solidFill>
                <a:latin typeface="Calibri"/>
                <a:cs typeface="Calibri"/>
              </a:rPr>
              <a:t>ege,</a:t>
            </a:r>
            <a:r>
              <a:rPr sz="1900" spc="-4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14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1900" spc="-3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1900" spc="-95" dirty="0">
                <a:solidFill>
                  <a:srgbClr val="001E2D"/>
                </a:solidFill>
                <a:latin typeface="Calibri"/>
                <a:cs typeface="Calibri"/>
              </a:rPr>
              <a:t>gh</a:t>
            </a:r>
            <a:r>
              <a:rPr sz="1900" spc="-4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1900" spc="-1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1900" spc="-135" dirty="0">
                <a:solidFill>
                  <a:srgbClr val="001E2D"/>
                </a:solidFill>
                <a:latin typeface="Calibri"/>
                <a:cs typeface="Calibri"/>
              </a:rPr>
              <a:t>ne</a:t>
            </a:r>
            <a:r>
              <a:rPr sz="1900" spc="-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6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1900" spc="-12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1900" spc="-5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1900" spc="-1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1900" spc="-80" dirty="0">
                <a:solidFill>
                  <a:srgbClr val="001E2D"/>
                </a:solidFill>
                <a:latin typeface="Calibri"/>
                <a:cs typeface="Calibri"/>
              </a:rPr>
              <a:t>ege,</a:t>
            </a:r>
            <a:r>
              <a:rPr sz="1900" spc="-4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30" dirty="0">
                <a:solidFill>
                  <a:srgbClr val="001E2D"/>
                </a:solidFill>
                <a:latin typeface="Calibri"/>
                <a:cs typeface="Calibri"/>
              </a:rPr>
              <a:t>and</a:t>
            </a:r>
            <a:r>
              <a:rPr sz="1900" spc="-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250" dirty="0">
                <a:solidFill>
                  <a:srgbClr val="001E2D"/>
                </a:solidFill>
                <a:latin typeface="Calibri"/>
                <a:cs typeface="Calibri"/>
              </a:rPr>
              <a:t>m</a:t>
            </a:r>
            <a:r>
              <a:rPr sz="1900" spc="-135" dirty="0">
                <a:solidFill>
                  <a:srgbClr val="001E2D"/>
                </a:solidFill>
                <a:latin typeface="Calibri"/>
                <a:cs typeface="Calibri"/>
              </a:rPr>
              <a:t>ore</a:t>
            </a:r>
            <a:endParaRPr sz="1900">
              <a:latin typeface="Calibri"/>
              <a:cs typeface="Calibri"/>
            </a:endParaRPr>
          </a:p>
          <a:p>
            <a:pPr marL="240665" marR="379730" indent="-228600">
              <a:lnSpc>
                <a:spcPct val="95100"/>
              </a:lnSpc>
              <a:spcBef>
                <a:spcPts val="1025"/>
              </a:spcBef>
              <a:buSzPct val="78947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900" spc="-110" dirty="0">
                <a:solidFill>
                  <a:srgbClr val="001E2D"/>
                </a:solidFill>
                <a:latin typeface="Calibri"/>
                <a:cs typeface="Calibri"/>
              </a:rPr>
              <a:t>Most</a:t>
            </a:r>
            <a:r>
              <a:rPr sz="1900" spc="-10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90" dirty="0">
                <a:solidFill>
                  <a:srgbClr val="001E2D"/>
                </a:solidFill>
                <a:latin typeface="Calibri"/>
                <a:cs typeface="Calibri"/>
              </a:rPr>
              <a:t>credits </a:t>
            </a:r>
            <a:r>
              <a:rPr sz="1900" spc="-35" dirty="0">
                <a:solidFill>
                  <a:srgbClr val="001E2D"/>
                </a:solidFill>
                <a:latin typeface="Calibri"/>
                <a:cs typeface="Calibri"/>
              </a:rPr>
              <a:t>will </a:t>
            </a:r>
            <a:r>
              <a:rPr sz="1900" spc="-100" dirty="0">
                <a:solidFill>
                  <a:srgbClr val="001E2D"/>
                </a:solidFill>
                <a:latin typeface="Calibri"/>
                <a:cs typeface="Calibri"/>
              </a:rPr>
              <a:t>transfer </a:t>
            </a:r>
            <a:r>
              <a:rPr sz="1900" spc="-80" dirty="0">
                <a:solidFill>
                  <a:srgbClr val="001E2D"/>
                </a:solidFill>
                <a:latin typeface="Calibri"/>
                <a:cs typeface="Calibri"/>
              </a:rPr>
              <a:t>in-state </a:t>
            </a:r>
            <a:r>
              <a:rPr sz="1900" spc="-135" dirty="0">
                <a:solidFill>
                  <a:srgbClr val="001E2D"/>
                </a:solidFill>
                <a:latin typeface="Calibri"/>
                <a:cs typeface="Calibri"/>
              </a:rPr>
              <a:t>to</a:t>
            </a:r>
            <a:r>
              <a:rPr sz="1900" spc="-1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25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r>
              <a:rPr sz="1900" spc="-1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65" dirty="0">
                <a:solidFill>
                  <a:srgbClr val="001E2D"/>
                </a:solidFill>
                <a:latin typeface="Calibri"/>
                <a:cs typeface="Calibri"/>
              </a:rPr>
              <a:t>colleges </a:t>
            </a:r>
            <a:r>
              <a:rPr sz="1900" spc="-125" dirty="0">
                <a:solidFill>
                  <a:srgbClr val="001E2D"/>
                </a:solidFill>
                <a:latin typeface="Calibri"/>
                <a:cs typeface="Calibri"/>
              </a:rPr>
              <a:t>above</a:t>
            </a:r>
            <a:r>
              <a:rPr sz="1900" spc="-1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30" dirty="0">
                <a:solidFill>
                  <a:srgbClr val="001E2D"/>
                </a:solidFill>
                <a:latin typeface="Calibri"/>
                <a:cs typeface="Calibri"/>
              </a:rPr>
              <a:t>however</a:t>
            </a:r>
            <a:r>
              <a:rPr sz="1900" spc="-1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i="1" u="sng" spc="-17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how</a:t>
            </a:r>
            <a:r>
              <a:rPr sz="2000" i="1" u="sng" spc="-16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4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they </a:t>
            </a:r>
            <a:r>
              <a:rPr sz="2000" i="1" u="sng" spc="-14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are</a:t>
            </a:r>
            <a:r>
              <a:rPr sz="2000" i="1" u="sng" spc="-14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2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applied </a:t>
            </a:r>
            <a:r>
              <a:rPr sz="2000" i="1" u="sng" spc="-15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to</a:t>
            </a:r>
            <a:r>
              <a:rPr sz="2000" i="1" u="sng" spc="-15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4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majors are </a:t>
            </a:r>
            <a:r>
              <a:rPr sz="2000" i="1" spc="-1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i="1" u="sng" spc="-15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determined</a:t>
            </a:r>
            <a:r>
              <a:rPr sz="2000" i="1" u="sng" spc="-10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6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by</a:t>
            </a:r>
            <a:r>
              <a:rPr sz="2000" i="1" u="sng" spc="-3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3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the</a:t>
            </a:r>
            <a:r>
              <a:rPr sz="2000" i="1" u="sng" spc="-4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8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specific</a:t>
            </a:r>
            <a:r>
              <a:rPr sz="2000" i="1" u="sng" spc="-8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1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institution-</a:t>
            </a:r>
            <a:r>
              <a:rPr sz="2000" i="1" u="sng" spc="-114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3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each</a:t>
            </a:r>
            <a:r>
              <a:rPr sz="2000" i="1" u="sng" spc="-7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0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college</a:t>
            </a:r>
            <a:r>
              <a:rPr sz="2000" i="1" u="sng" spc="-7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2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has</a:t>
            </a:r>
            <a:r>
              <a:rPr sz="2000" i="1" u="sng" spc="-6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2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equivalency</a:t>
            </a:r>
            <a:r>
              <a:rPr sz="2000" i="1" u="sng" spc="-8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5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information</a:t>
            </a:r>
            <a:r>
              <a:rPr sz="2000" i="1" u="sng" spc="-9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8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on</a:t>
            </a:r>
            <a:r>
              <a:rPr sz="2000" i="1" u="sng" spc="-2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14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their</a:t>
            </a:r>
            <a:r>
              <a:rPr sz="2000" i="1" u="sng" spc="-9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0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websites</a:t>
            </a:r>
            <a:r>
              <a:rPr sz="2000" i="1" u="sng" spc="-2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5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–</a:t>
            </a:r>
            <a:r>
              <a:rPr sz="2000" i="1" u="sng" spc="-3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6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it’s </a:t>
            </a:r>
            <a:r>
              <a:rPr sz="2000" i="1" spc="-434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i="1" u="sng" spc="-16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important</a:t>
            </a:r>
            <a:r>
              <a:rPr sz="2000" i="1" u="sng" spc="-114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5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to</a:t>
            </a:r>
            <a:r>
              <a:rPr sz="2000" i="1" u="sng" spc="-5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8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do</a:t>
            </a:r>
            <a:r>
              <a:rPr sz="2000" i="1" u="sng" spc="-2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6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your</a:t>
            </a:r>
            <a:r>
              <a:rPr sz="2000" i="1" u="sng" spc="-9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6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own</a:t>
            </a:r>
            <a:r>
              <a:rPr sz="2000" i="1" u="sng" spc="-7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2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research.</a:t>
            </a:r>
            <a:endParaRPr sz="2000">
              <a:latin typeface="Calibri"/>
              <a:cs typeface="Calibri"/>
            </a:endParaRPr>
          </a:p>
          <a:p>
            <a:pPr marL="698500" marR="5080" lvl="1" indent="-229235">
              <a:lnSpc>
                <a:spcPts val="2280"/>
              </a:lnSpc>
              <a:spcBef>
                <a:spcPts val="540"/>
              </a:spcBef>
              <a:buSzPct val="75000"/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000" i="1" u="sng" spc="-16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For</a:t>
            </a:r>
            <a:r>
              <a:rPr sz="2000" i="1" u="sng" spc="-6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4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example:</a:t>
            </a:r>
            <a:r>
              <a:rPr sz="2000" i="1" u="sng" spc="-8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4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BIO</a:t>
            </a:r>
            <a:r>
              <a:rPr sz="2000" i="1" u="sng" spc="-9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6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160</a:t>
            </a:r>
            <a:r>
              <a:rPr sz="2000" i="1" u="sng" spc="-4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204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may</a:t>
            </a:r>
            <a:r>
              <a:rPr sz="2000" i="1" u="sng" spc="-6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4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be</a:t>
            </a:r>
            <a:r>
              <a:rPr sz="2000" i="1" u="sng" spc="-4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3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transferred</a:t>
            </a:r>
            <a:r>
              <a:rPr sz="2000" i="1" u="sng" spc="-9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5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to</a:t>
            </a:r>
            <a:r>
              <a:rPr sz="2000" i="1" u="sng" spc="-4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6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CWU</a:t>
            </a:r>
            <a:r>
              <a:rPr sz="2000" i="1" u="sng" spc="-6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3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for</a:t>
            </a:r>
            <a:r>
              <a:rPr sz="2000" i="1" u="sng" spc="-6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3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General</a:t>
            </a:r>
            <a:r>
              <a:rPr sz="2000" i="1" u="sng" spc="-8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4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Education</a:t>
            </a:r>
            <a:r>
              <a:rPr sz="2000" i="1" u="sng" spc="-9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4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requirements</a:t>
            </a:r>
            <a:r>
              <a:rPr sz="2000" i="1" u="sng" spc="-10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6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but</a:t>
            </a:r>
            <a:r>
              <a:rPr sz="2000" i="1" u="sng" spc="-3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5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if</a:t>
            </a:r>
            <a:r>
              <a:rPr sz="2000" i="1" u="sng" spc="-6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6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you</a:t>
            </a:r>
            <a:r>
              <a:rPr sz="2000" i="1" u="sng" spc="-7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3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plan</a:t>
            </a:r>
            <a:r>
              <a:rPr sz="2000" i="1" u="sng" spc="-7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5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to </a:t>
            </a:r>
            <a:r>
              <a:rPr sz="2000" i="1" spc="-4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i="1" u="sng" spc="-14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be</a:t>
            </a:r>
            <a:r>
              <a:rPr sz="2000" i="1" u="sng" spc="-2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9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a</a:t>
            </a:r>
            <a:r>
              <a:rPr sz="2000" i="1" u="sng" spc="-2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2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Biology</a:t>
            </a:r>
            <a:r>
              <a:rPr sz="2000" i="1" u="sng" spc="-114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5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major,</a:t>
            </a:r>
            <a:r>
              <a:rPr sz="2000" i="1" u="sng" spc="-8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6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you</a:t>
            </a:r>
            <a:r>
              <a:rPr sz="2000" i="1" u="sng" spc="-7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204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may</a:t>
            </a:r>
            <a:r>
              <a:rPr sz="2000" i="1" u="sng" spc="-6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4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need</a:t>
            </a:r>
            <a:r>
              <a:rPr sz="2000" i="1" u="sng" spc="-7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5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to</a:t>
            </a:r>
            <a:r>
              <a:rPr sz="2000" i="1" u="sng" spc="-5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14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retake</a:t>
            </a:r>
            <a:r>
              <a:rPr sz="2000" i="1" u="sng" spc="-9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000" i="1" u="sng" spc="-7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it.</a:t>
            </a:r>
            <a:endParaRPr sz="20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935"/>
              </a:spcBef>
              <a:buSzPct val="78947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900" spc="-110" dirty="0">
                <a:solidFill>
                  <a:srgbClr val="001E2D"/>
                </a:solidFill>
                <a:latin typeface="Calibri"/>
                <a:cs typeface="Calibri"/>
              </a:rPr>
              <a:t>Your</a:t>
            </a:r>
            <a:r>
              <a:rPr sz="19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14" dirty="0">
                <a:solidFill>
                  <a:srgbClr val="001E2D"/>
                </a:solidFill>
                <a:latin typeface="Calibri"/>
                <a:cs typeface="Calibri"/>
              </a:rPr>
              <a:t>GPA</a:t>
            </a:r>
            <a:r>
              <a:rPr sz="19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30" dirty="0">
                <a:solidFill>
                  <a:srgbClr val="001E2D"/>
                </a:solidFill>
                <a:latin typeface="Calibri"/>
                <a:cs typeface="Calibri"/>
              </a:rPr>
              <a:t>and</a:t>
            </a:r>
            <a:r>
              <a:rPr sz="19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25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r>
              <a:rPr sz="19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10" dirty="0">
                <a:solidFill>
                  <a:srgbClr val="001E2D"/>
                </a:solidFill>
                <a:latin typeface="Calibri"/>
                <a:cs typeface="Calibri"/>
              </a:rPr>
              <a:t>entirety</a:t>
            </a:r>
            <a:r>
              <a:rPr sz="1900" spc="-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10" dirty="0">
                <a:solidFill>
                  <a:srgbClr val="001E2D"/>
                </a:solidFill>
                <a:latin typeface="Calibri"/>
                <a:cs typeface="Calibri"/>
              </a:rPr>
              <a:t>of</a:t>
            </a:r>
            <a:r>
              <a:rPr sz="19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45" dirty="0">
                <a:solidFill>
                  <a:srgbClr val="001E2D"/>
                </a:solidFill>
                <a:latin typeface="Calibri"/>
                <a:cs typeface="Calibri"/>
              </a:rPr>
              <a:t>your</a:t>
            </a:r>
            <a:r>
              <a:rPr sz="19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95" dirty="0">
                <a:solidFill>
                  <a:srgbClr val="001E2D"/>
                </a:solidFill>
                <a:latin typeface="Calibri"/>
                <a:cs typeface="Calibri"/>
              </a:rPr>
              <a:t>transcript</a:t>
            </a:r>
            <a:r>
              <a:rPr sz="1900" spc="-4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90" dirty="0">
                <a:solidFill>
                  <a:srgbClr val="001E2D"/>
                </a:solidFill>
                <a:latin typeface="Calibri"/>
                <a:cs typeface="Calibri"/>
              </a:rPr>
              <a:t>transfers</a:t>
            </a:r>
            <a:r>
              <a:rPr sz="19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95" dirty="0">
                <a:solidFill>
                  <a:srgbClr val="001E2D"/>
                </a:solidFill>
                <a:latin typeface="Calibri"/>
                <a:cs typeface="Calibri"/>
              </a:rPr>
              <a:t>with</a:t>
            </a:r>
            <a:r>
              <a:rPr sz="19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50" dirty="0">
                <a:solidFill>
                  <a:srgbClr val="001E2D"/>
                </a:solidFill>
                <a:latin typeface="Calibri"/>
                <a:cs typeface="Calibri"/>
              </a:rPr>
              <a:t>you</a:t>
            </a:r>
            <a:r>
              <a:rPr sz="19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30" dirty="0">
                <a:solidFill>
                  <a:srgbClr val="001E2D"/>
                </a:solidFill>
                <a:latin typeface="Calibri"/>
                <a:cs typeface="Calibri"/>
              </a:rPr>
              <a:t>and</a:t>
            </a:r>
            <a:r>
              <a:rPr sz="19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25" dirty="0">
                <a:solidFill>
                  <a:srgbClr val="001E2D"/>
                </a:solidFill>
                <a:latin typeface="Calibri"/>
                <a:cs typeface="Calibri"/>
              </a:rPr>
              <a:t>cannot</a:t>
            </a:r>
            <a:r>
              <a:rPr sz="19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35" dirty="0">
                <a:solidFill>
                  <a:srgbClr val="001E2D"/>
                </a:solidFill>
                <a:latin typeface="Calibri"/>
                <a:cs typeface="Calibri"/>
              </a:rPr>
              <a:t>be</a:t>
            </a:r>
            <a:r>
              <a:rPr sz="19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95" dirty="0">
                <a:solidFill>
                  <a:srgbClr val="001E2D"/>
                </a:solidFill>
                <a:latin typeface="Calibri"/>
                <a:cs typeface="Calibri"/>
              </a:rPr>
              <a:t>altered.</a:t>
            </a:r>
            <a:endParaRPr sz="19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1010"/>
              </a:spcBef>
              <a:buSzPct val="78947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900" spc="-100" dirty="0">
                <a:solidFill>
                  <a:srgbClr val="001E2D"/>
                </a:solidFill>
                <a:latin typeface="Calibri"/>
                <a:cs typeface="Calibri"/>
              </a:rPr>
              <a:t>You</a:t>
            </a:r>
            <a:r>
              <a:rPr sz="1900" spc="-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35" dirty="0">
                <a:solidFill>
                  <a:srgbClr val="001E2D"/>
                </a:solidFill>
                <a:latin typeface="Calibri"/>
                <a:cs typeface="Calibri"/>
              </a:rPr>
              <a:t>will</a:t>
            </a:r>
            <a:r>
              <a:rPr sz="19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05" dirty="0">
                <a:solidFill>
                  <a:srgbClr val="001E2D"/>
                </a:solidFill>
                <a:latin typeface="Calibri"/>
                <a:cs typeface="Calibri"/>
              </a:rPr>
              <a:t>apply</a:t>
            </a:r>
            <a:r>
              <a:rPr sz="1900" spc="-40" dirty="0">
                <a:solidFill>
                  <a:srgbClr val="001E2D"/>
                </a:solidFill>
                <a:latin typeface="Calibri"/>
                <a:cs typeface="Calibri"/>
              </a:rPr>
              <a:t> as</a:t>
            </a:r>
            <a:r>
              <a:rPr sz="19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70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19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30" dirty="0">
                <a:solidFill>
                  <a:srgbClr val="001E2D"/>
                </a:solidFill>
                <a:latin typeface="Calibri"/>
                <a:cs typeface="Calibri"/>
              </a:rPr>
              <a:t>Freshman</a:t>
            </a:r>
            <a:r>
              <a:rPr sz="19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45" dirty="0">
                <a:solidFill>
                  <a:srgbClr val="001E2D"/>
                </a:solidFill>
                <a:latin typeface="Calibri"/>
                <a:cs typeface="Calibri"/>
              </a:rPr>
              <a:t>but</a:t>
            </a:r>
            <a:r>
              <a:rPr sz="19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50" dirty="0">
                <a:solidFill>
                  <a:srgbClr val="001E2D"/>
                </a:solidFill>
                <a:latin typeface="Calibri"/>
                <a:cs typeface="Calibri"/>
              </a:rPr>
              <a:t>may</a:t>
            </a:r>
            <a:r>
              <a:rPr sz="19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05" dirty="0">
                <a:solidFill>
                  <a:srgbClr val="001E2D"/>
                </a:solidFill>
                <a:latin typeface="Calibri"/>
                <a:cs typeface="Calibri"/>
              </a:rPr>
              <a:t>change</a:t>
            </a:r>
            <a:r>
              <a:rPr sz="19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85" dirty="0">
                <a:solidFill>
                  <a:srgbClr val="001E2D"/>
                </a:solidFill>
                <a:latin typeface="Calibri"/>
                <a:cs typeface="Calibri"/>
              </a:rPr>
              <a:t>in</a:t>
            </a:r>
            <a:r>
              <a:rPr sz="19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95" dirty="0">
                <a:solidFill>
                  <a:srgbClr val="001E2D"/>
                </a:solidFill>
                <a:latin typeface="Calibri"/>
                <a:cs typeface="Calibri"/>
              </a:rPr>
              <a:t>standing</a:t>
            </a:r>
            <a:r>
              <a:rPr sz="19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25" dirty="0">
                <a:solidFill>
                  <a:srgbClr val="001E2D"/>
                </a:solidFill>
                <a:latin typeface="Calibri"/>
                <a:cs typeface="Calibri"/>
              </a:rPr>
              <a:t>once</a:t>
            </a:r>
            <a:r>
              <a:rPr sz="19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50" dirty="0">
                <a:solidFill>
                  <a:srgbClr val="001E2D"/>
                </a:solidFill>
                <a:latin typeface="Calibri"/>
                <a:cs typeface="Calibri"/>
              </a:rPr>
              <a:t>you</a:t>
            </a:r>
            <a:r>
              <a:rPr sz="19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00" dirty="0">
                <a:solidFill>
                  <a:srgbClr val="001E2D"/>
                </a:solidFill>
                <a:latin typeface="Calibri"/>
                <a:cs typeface="Calibri"/>
              </a:rPr>
              <a:t>enroll</a:t>
            </a:r>
            <a:r>
              <a:rPr sz="19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40" dirty="0">
                <a:solidFill>
                  <a:srgbClr val="001E2D"/>
                </a:solidFill>
                <a:latin typeface="Calibri"/>
                <a:cs typeface="Calibri"/>
              </a:rPr>
              <a:t>as</a:t>
            </a:r>
            <a:r>
              <a:rPr sz="19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70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19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10" dirty="0">
                <a:solidFill>
                  <a:srgbClr val="001E2D"/>
                </a:solidFill>
                <a:latin typeface="Calibri"/>
                <a:cs typeface="Calibri"/>
              </a:rPr>
              <a:t>student.</a:t>
            </a:r>
            <a:endParaRPr sz="19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06440" y="5410200"/>
            <a:ext cx="2154936" cy="124358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634216" y="6311689"/>
            <a:ext cx="405383" cy="39391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12204065" cy="2022475"/>
            <a:chOff x="-6350" y="0"/>
            <a:chExt cx="12204065" cy="202247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2009139"/>
            </a:xfrm>
            <a:custGeom>
              <a:avLst/>
              <a:gdLst/>
              <a:ahLst/>
              <a:cxnLst/>
              <a:rect l="l" t="t" r="r" b="b"/>
              <a:pathLst>
                <a:path w="12192000" h="2009139">
                  <a:moveTo>
                    <a:pt x="12192000" y="0"/>
                  </a:moveTo>
                  <a:lnTo>
                    <a:pt x="0" y="0"/>
                  </a:lnTo>
                  <a:lnTo>
                    <a:pt x="0" y="2008632"/>
                  </a:lnTo>
                  <a:lnTo>
                    <a:pt x="12192000" y="200863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F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2191365" cy="2009775"/>
            </a:xfrm>
            <a:custGeom>
              <a:avLst/>
              <a:gdLst/>
              <a:ahLst/>
              <a:cxnLst/>
              <a:rect l="l" t="t" r="r" b="b"/>
              <a:pathLst>
                <a:path w="12191365" h="2009775">
                  <a:moveTo>
                    <a:pt x="3119755" y="0"/>
                  </a:moveTo>
                  <a:lnTo>
                    <a:pt x="0" y="685800"/>
                  </a:lnTo>
                </a:path>
                <a:path w="12191365" h="2009775">
                  <a:moveTo>
                    <a:pt x="819124" y="0"/>
                  </a:moveTo>
                  <a:lnTo>
                    <a:pt x="478536" y="2009521"/>
                  </a:lnTo>
                </a:path>
                <a:path w="12191365" h="2009775">
                  <a:moveTo>
                    <a:pt x="12191238" y="1170432"/>
                  </a:moveTo>
                  <a:lnTo>
                    <a:pt x="7330440" y="1994408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67216" y="0"/>
              <a:ext cx="2147570" cy="1995170"/>
            </a:xfrm>
            <a:custGeom>
              <a:avLst/>
              <a:gdLst/>
              <a:ahLst/>
              <a:cxnLst/>
              <a:rect l="l" t="t" r="r" b="b"/>
              <a:pathLst>
                <a:path w="2147570" h="1995170">
                  <a:moveTo>
                    <a:pt x="2147188" y="199517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208633" y="772794"/>
            <a:ext cx="9387840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spc="-25" dirty="0"/>
              <a:t>OUT-OF-STATE</a:t>
            </a:r>
            <a:r>
              <a:rPr sz="3700" spc="-130" dirty="0"/>
              <a:t> </a:t>
            </a:r>
            <a:r>
              <a:rPr sz="3700" spc="-254" dirty="0"/>
              <a:t>&amp;</a:t>
            </a:r>
            <a:r>
              <a:rPr sz="3700" spc="-65" dirty="0"/>
              <a:t> </a:t>
            </a:r>
            <a:r>
              <a:rPr sz="3700" spc="-20" dirty="0"/>
              <a:t>PRIVATE</a:t>
            </a:r>
            <a:r>
              <a:rPr sz="3700" spc="-130" dirty="0"/>
              <a:t> </a:t>
            </a:r>
            <a:r>
              <a:rPr sz="3700" spc="95" dirty="0"/>
              <a:t>UNIVERSITIES</a:t>
            </a:r>
            <a:endParaRPr sz="3700"/>
          </a:p>
        </p:txBody>
      </p:sp>
      <p:sp>
        <p:nvSpPr>
          <p:cNvPr id="7" name="object 7"/>
          <p:cNvSpPr/>
          <p:nvPr/>
        </p:nvSpPr>
        <p:spPr>
          <a:xfrm>
            <a:off x="11594592" y="0"/>
            <a:ext cx="239395" cy="2009775"/>
          </a:xfrm>
          <a:custGeom>
            <a:avLst/>
            <a:gdLst/>
            <a:ahLst/>
            <a:cxnLst/>
            <a:rect l="l" t="t" r="r" b="b"/>
            <a:pathLst>
              <a:path w="239395" h="2009775">
                <a:moveTo>
                  <a:pt x="239013" y="0"/>
                </a:moveTo>
                <a:lnTo>
                  <a:pt x="0" y="2009521"/>
                </a:lnTo>
              </a:path>
            </a:pathLst>
          </a:custGeom>
          <a:ln w="12700">
            <a:solidFill>
              <a:srgbClr val="B99C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12444" y="2648788"/>
            <a:ext cx="6256655" cy="2991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 algn="just">
              <a:lnSpc>
                <a:spcPts val="2280"/>
              </a:lnSpc>
              <a:spcBef>
                <a:spcPts val="95"/>
              </a:spcBef>
              <a:buSzPct val="80000"/>
              <a:buFont typeface="Arial"/>
              <a:buChar char="•"/>
              <a:tabLst>
                <a:tab pos="241300" algn="l"/>
              </a:tabLst>
            </a:pPr>
            <a:r>
              <a:rPr sz="2000" spc="-8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05" dirty="0">
                <a:solidFill>
                  <a:srgbClr val="001E2D"/>
                </a:solidFill>
                <a:latin typeface="Calibri"/>
                <a:cs typeface="Calibri"/>
              </a:rPr>
              <a:t>nc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150" dirty="0">
                <a:solidFill>
                  <a:srgbClr val="001E2D"/>
                </a:solidFill>
                <a:latin typeface="Calibri"/>
                <a:cs typeface="Calibri"/>
              </a:rPr>
              <a:t>ud</a:t>
            </a:r>
            <a:r>
              <a:rPr sz="20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10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000" spc="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25" dirty="0">
                <a:solidFill>
                  <a:srgbClr val="001E2D"/>
                </a:solidFill>
                <a:latin typeface="Calibri"/>
                <a:cs typeface="Calibri"/>
              </a:rPr>
              <a:t>any</a:t>
            </a:r>
            <a:r>
              <a:rPr sz="20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80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95" dirty="0">
                <a:solidFill>
                  <a:srgbClr val="001E2D"/>
                </a:solidFill>
                <a:latin typeface="Calibri"/>
                <a:cs typeface="Calibri"/>
              </a:rPr>
              <a:t>ege</a:t>
            </a:r>
            <a:r>
              <a:rPr sz="2000" spc="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60" dirty="0">
                <a:solidFill>
                  <a:srgbClr val="001E2D"/>
                </a:solidFill>
                <a:latin typeface="Calibri"/>
                <a:cs typeface="Calibri"/>
              </a:rPr>
              <a:t>or</a:t>
            </a:r>
            <a:r>
              <a:rPr sz="20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20" dirty="0">
                <a:solidFill>
                  <a:srgbClr val="001E2D"/>
                </a:solidFill>
                <a:latin typeface="Calibri"/>
                <a:cs typeface="Calibri"/>
              </a:rPr>
              <a:t>uni</a:t>
            </a:r>
            <a:r>
              <a:rPr sz="2000" spc="-140" dirty="0">
                <a:solidFill>
                  <a:srgbClr val="001E2D"/>
                </a:solidFill>
                <a:latin typeface="Calibri"/>
                <a:cs typeface="Calibri"/>
              </a:rPr>
              <a:t>v</a:t>
            </a:r>
            <a:r>
              <a:rPr sz="2000" spc="-90" dirty="0">
                <a:solidFill>
                  <a:srgbClr val="001E2D"/>
                </a:solidFill>
                <a:latin typeface="Calibri"/>
                <a:cs typeface="Calibri"/>
              </a:rPr>
              <a:t>er</a:t>
            </a:r>
            <a:r>
              <a:rPr sz="2000" spc="-95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25" dirty="0">
                <a:solidFill>
                  <a:srgbClr val="001E2D"/>
                </a:solidFill>
                <a:latin typeface="Calibri"/>
                <a:cs typeface="Calibri"/>
              </a:rPr>
              <a:t>ty</a:t>
            </a:r>
            <a:r>
              <a:rPr sz="2000" spc="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05" dirty="0">
                <a:solidFill>
                  <a:srgbClr val="001E2D"/>
                </a:solidFill>
                <a:latin typeface="Calibri"/>
                <a:cs typeface="Calibri"/>
              </a:rPr>
              <a:t>outs</a:t>
            </a:r>
            <a:r>
              <a:rPr sz="2000" spc="-7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40" dirty="0">
                <a:solidFill>
                  <a:srgbClr val="001E2D"/>
                </a:solidFill>
                <a:latin typeface="Calibri"/>
                <a:cs typeface="Calibri"/>
              </a:rPr>
              <a:t>de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of</a:t>
            </a:r>
            <a:r>
              <a:rPr sz="20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85" dirty="0">
                <a:solidFill>
                  <a:srgbClr val="001E2D"/>
                </a:solidFill>
                <a:latin typeface="Calibri"/>
                <a:cs typeface="Calibri"/>
              </a:rPr>
              <a:t>WA</a:t>
            </a:r>
            <a:r>
              <a:rPr sz="20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80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000" spc="-105" dirty="0">
                <a:solidFill>
                  <a:srgbClr val="001E2D"/>
                </a:solidFill>
                <a:latin typeface="Calibri"/>
                <a:cs typeface="Calibri"/>
              </a:rPr>
              <a:t>tate</a:t>
            </a:r>
            <a:r>
              <a:rPr sz="20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35" dirty="0">
                <a:solidFill>
                  <a:srgbClr val="001E2D"/>
                </a:solidFill>
                <a:latin typeface="Calibri"/>
                <a:cs typeface="Calibri"/>
              </a:rPr>
              <a:t>and</a:t>
            </a:r>
            <a:r>
              <a:rPr sz="20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25" dirty="0">
                <a:solidFill>
                  <a:srgbClr val="001E2D"/>
                </a:solidFill>
                <a:latin typeface="Calibri"/>
                <a:cs typeface="Calibri"/>
              </a:rPr>
              <a:t>any</a:t>
            </a:r>
            <a:endParaRPr sz="2000">
              <a:latin typeface="Calibri"/>
              <a:cs typeface="Calibri"/>
            </a:endParaRPr>
          </a:p>
          <a:p>
            <a:pPr marL="241300" algn="just">
              <a:lnSpc>
                <a:spcPts val="2280"/>
              </a:lnSpc>
            </a:pP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pr</a:t>
            </a:r>
            <a:r>
              <a:rPr sz="2000" spc="-8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40" dirty="0">
                <a:solidFill>
                  <a:srgbClr val="001E2D"/>
                </a:solidFill>
                <a:latin typeface="Calibri"/>
                <a:cs typeface="Calibri"/>
              </a:rPr>
              <a:t>v</a:t>
            </a:r>
            <a:r>
              <a:rPr sz="2000" spc="-105" dirty="0">
                <a:solidFill>
                  <a:srgbClr val="001E2D"/>
                </a:solidFill>
                <a:latin typeface="Calibri"/>
                <a:cs typeface="Calibri"/>
              </a:rPr>
              <a:t>ate</a:t>
            </a:r>
            <a:r>
              <a:rPr sz="2000" spc="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8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000" spc="-13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9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80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60" dirty="0">
                <a:solidFill>
                  <a:srgbClr val="001E2D"/>
                </a:solidFill>
                <a:latin typeface="Calibri"/>
                <a:cs typeface="Calibri"/>
              </a:rPr>
              <a:t>or</a:t>
            </a:r>
            <a:r>
              <a:rPr sz="20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70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000" spc="-165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40" dirty="0">
                <a:solidFill>
                  <a:srgbClr val="001E2D"/>
                </a:solidFill>
                <a:latin typeface="Calibri"/>
                <a:cs typeface="Calibri"/>
              </a:rPr>
              <a:t>v</a:t>
            </a:r>
            <a:r>
              <a:rPr sz="2000" spc="-80" dirty="0">
                <a:solidFill>
                  <a:srgbClr val="001E2D"/>
                </a:solidFill>
                <a:latin typeface="Calibri"/>
                <a:cs typeface="Calibri"/>
              </a:rPr>
              <a:t>ers</a:t>
            </a:r>
            <a:r>
              <a:rPr sz="2000" spc="-6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25" dirty="0">
                <a:solidFill>
                  <a:srgbClr val="001E2D"/>
                </a:solidFill>
                <a:latin typeface="Calibri"/>
                <a:cs typeface="Calibri"/>
              </a:rPr>
              <a:t>ty</a:t>
            </a:r>
            <a:r>
              <a:rPr sz="2000" spc="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w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20" dirty="0">
                <a:solidFill>
                  <a:srgbClr val="001E2D"/>
                </a:solidFill>
                <a:latin typeface="Calibri"/>
                <a:cs typeface="Calibri"/>
              </a:rPr>
              <a:t>th</a:t>
            </a:r>
            <a:r>
              <a:rPr sz="2000" spc="-7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7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000" spc="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85" dirty="0">
                <a:solidFill>
                  <a:srgbClr val="001E2D"/>
                </a:solidFill>
                <a:latin typeface="Calibri"/>
                <a:cs typeface="Calibri"/>
              </a:rPr>
              <a:t>WA</a:t>
            </a:r>
            <a:r>
              <a:rPr sz="20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000" spc="-105" dirty="0">
                <a:solidFill>
                  <a:srgbClr val="001E2D"/>
                </a:solidFill>
                <a:latin typeface="Calibri"/>
                <a:cs typeface="Calibri"/>
              </a:rPr>
              <a:t>tate</a:t>
            </a:r>
            <a:endParaRPr sz="2000">
              <a:latin typeface="Calibri"/>
              <a:cs typeface="Calibri"/>
            </a:endParaRPr>
          </a:p>
          <a:p>
            <a:pPr marL="241300" marR="218440" indent="-228600" algn="just">
              <a:lnSpc>
                <a:spcPct val="90100"/>
              </a:lnSpc>
              <a:spcBef>
                <a:spcPts val="980"/>
              </a:spcBef>
              <a:buSzPct val="80000"/>
              <a:buFont typeface="Arial"/>
              <a:buChar char="•"/>
              <a:tabLst>
                <a:tab pos="241300" algn="l"/>
              </a:tabLst>
            </a:pPr>
            <a:r>
              <a:rPr sz="2000" spc="-100" dirty="0">
                <a:solidFill>
                  <a:srgbClr val="001E2D"/>
                </a:solidFill>
                <a:latin typeface="Calibri"/>
                <a:cs typeface="Calibri"/>
              </a:rPr>
              <a:t>Transfer 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of </a:t>
            </a:r>
            <a:r>
              <a:rPr sz="2000" spc="-85" dirty="0">
                <a:solidFill>
                  <a:srgbClr val="001E2D"/>
                </a:solidFill>
                <a:latin typeface="Calibri"/>
                <a:cs typeface="Calibri"/>
              </a:rPr>
              <a:t>WA 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State </a:t>
            </a:r>
            <a:r>
              <a:rPr sz="2000" spc="-155" dirty="0">
                <a:solidFill>
                  <a:srgbClr val="001E2D"/>
                </a:solidFill>
                <a:latin typeface="Calibri"/>
                <a:cs typeface="Calibri"/>
              </a:rPr>
              <a:t>Community </a:t>
            </a:r>
            <a:r>
              <a:rPr sz="2000" spc="-85" dirty="0">
                <a:solidFill>
                  <a:srgbClr val="001E2D"/>
                </a:solidFill>
                <a:latin typeface="Calibri"/>
                <a:cs typeface="Calibri"/>
              </a:rPr>
              <a:t>College </a:t>
            </a:r>
            <a:r>
              <a:rPr sz="2000" spc="-95" dirty="0">
                <a:solidFill>
                  <a:srgbClr val="001E2D"/>
                </a:solidFill>
                <a:latin typeface="Calibri"/>
                <a:cs typeface="Calibri"/>
              </a:rPr>
              <a:t>credits </a:t>
            </a:r>
            <a:r>
              <a:rPr sz="2000" spc="-85" dirty="0">
                <a:solidFill>
                  <a:srgbClr val="001E2D"/>
                </a:solidFill>
                <a:latin typeface="Calibri"/>
                <a:cs typeface="Calibri"/>
              </a:rPr>
              <a:t>varies </a:t>
            </a:r>
            <a:r>
              <a:rPr sz="2000" spc="-95" dirty="0">
                <a:solidFill>
                  <a:srgbClr val="001E2D"/>
                </a:solidFill>
                <a:latin typeface="Calibri"/>
                <a:cs typeface="Calibri"/>
              </a:rPr>
              <a:t>widely, </a:t>
            </a:r>
            <a:r>
              <a:rPr sz="2000" spc="-9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depending </a:t>
            </a:r>
            <a:r>
              <a:rPr sz="2000" spc="-170" dirty="0">
                <a:solidFill>
                  <a:srgbClr val="001E2D"/>
                </a:solidFill>
                <a:latin typeface="Calibri"/>
                <a:cs typeface="Calibri"/>
              </a:rPr>
              <a:t>on </a:t>
            </a:r>
            <a:r>
              <a:rPr sz="2000" spc="-135" dirty="0">
                <a:solidFill>
                  <a:srgbClr val="001E2D"/>
                </a:solidFill>
                <a:latin typeface="Calibri"/>
                <a:cs typeface="Calibri"/>
              </a:rPr>
              <a:t>the </a:t>
            </a:r>
            <a:r>
              <a:rPr sz="2000" spc="-100" dirty="0">
                <a:solidFill>
                  <a:srgbClr val="001E2D"/>
                </a:solidFill>
                <a:latin typeface="Calibri"/>
                <a:cs typeface="Calibri"/>
              </a:rPr>
              <a:t>individual institution. </a:t>
            </a:r>
            <a:r>
              <a:rPr sz="2000" spc="-90" dirty="0">
                <a:solidFill>
                  <a:srgbClr val="001E2D"/>
                </a:solidFill>
                <a:latin typeface="Calibri"/>
                <a:cs typeface="Calibri"/>
              </a:rPr>
              <a:t>Universities, </a:t>
            </a:r>
            <a:r>
              <a:rPr sz="2000" spc="-80" dirty="0">
                <a:solidFill>
                  <a:srgbClr val="001E2D"/>
                </a:solidFill>
                <a:latin typeface="Calibri"/>
                <a:cs typeface="Calibri"/>
              </a:rPr>
              <a:t>especially </a:t>
            </a:r>
            <a:r>
              <a:rPr sz="2000" spc="-7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85" dirty="0">
                <a:solidFill>
                  <a:srgbClr val="001E2D"/>
                </a:solidFill>
                <a:latin typeface="Calibri"/>
                <a:cs typeface="Calibri"/>
              </a:rPr>
              <a:t>selective </a:t>
            </a:r>
            <a:r>
              <a:rPr sz="2000" spc="-75" dirty="0">
                <a:solidFill>
                  <a:srgbClr val="001E2D"/>
                </a:solidFill>
                <a:latin typeface="Calibri"/>
                <a:cs typeface="Calibri"/>
              </a:rPr>
              <a:t>colleges, </a:t>
            </a:r>
            <a:r>
              <a:rPr sz="2000" spc="-160" dirty="0">
                <a:solidFill>
                  <a:srgbClr val="001E2D"/>
                </a:solidFill>
                <a:latin typeface="Calibri"/>
                <a:cs typeface="Calibri"/>
              </a:rPr>
              <a:t>may </a:t>
            </a:r>
            <a:r>
              <a:rPr sz="2000" spc="-125" dirty="0">
                <a:solidFill>
                  <a:srgbClr val="001E2D"/>
                </a:solidFill>
                <a:latin typeface="Calibri"/>
                <a:cs typeface="Calibri"/>
              </a:rPr>
              <a:t>prefer </a:t>
            </a:r>
            <a:r>
              <a:rPr sz="2000" spc="-145" dirty="0">
                <a:solidFill>
                  <a:srgbClr val="001E2D"/>
                </a:solidFill>
                <a:latin typeface="Calibri"/>
                <a:cs typeface="Calibri"/>
              </a:rPr>
              <a:t>to </a:t>
            </a:r>
            <a:r>
              <a:rPr sz="2000" spc="-80" dirty="0">
                <a:solidFill>
                  <a:srgbClr val="001E2D"/>
                </a:solidFill>
                <a:latin typeface="Calibri"/>
                <a:cs typeface="Calibri"/>
              </a:rPr>
              <a:t>see </a:t>
            </a:r>
            <a:r>
              <a:rPr sz="2000" spc="-105" dirty="0">
                <a:solidFill>
                  <a:srgbClr val="001E2D"/>
                </a:solidFill>
                <a:latin typeface="Calibri"/>
                <a:cs typeface="Calibri"/>
              </a:rPr>
              <a:t>AP </a:t>
            </a:r>
            <a:r>
              <a:rPr sz="2000" spc="-125" dirty="0">
                <a:solidFill>
                  <a:srgbClr val="001E2D"/>
                </a:solidFill>
                <a:latin typeface="Calibri"/>
                <a:cs typeface="Calibri"/>
              </a:rPr>
              <a:t>coursework </a:t>
            </a:r>
            <a:r>
              <a:rPr sz="2000" spc="-100" dirty="0">
                <a:solidFill>
                  <a:srgbClr val="001E2D"/>
                </a:solidFill>
                <a:latin typeface="Calibri"/>
                <a:cs typeface="Calibri"/>
              </a:rPr>
              <a:t>instead 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of </a:t>
            </a:r>
            <a:r>
              <a:rPr sz="2000" spc="-1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80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r>
              <a:rPr sz="2000" spc="-170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000" spc="-165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ng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000" spc="-105" dirty="0">
                <a:solidFill>
                  <a:srgbClr val="001E2D"/>
                </a:solidFill>
                <a:latin typeface="Calibri"/>
                <a:cs typeface="Calibri"/>
              </a:rPr>
              <a:t>tart.</a:t>
            </a:r>
            <a:endParaRPr sz="2000">
              <a:latin typeface="Calibri"/>
              <a:cs typeface="Calibri"/>
            </a:endParaRPr>
          </a:p>
          <a:p>
            <a:pPr marL="697865" marR="5080" lvl="1" indent="-228600">
              <a:lnSpc>
                <a:spcPct val="85800"/>
              </a:lnSpc>
              <a:spcBef>
                <a:spcPts val="520"/>
              </a:spcBef>
              <a:buClr>
                <a:srgbClr val="001E2D"/>
              </a:buClr>
              <a:buSzPct val="76190"/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dirty="0"/>
              <a:t>	</a:t>
            </a:r>
            <a:r>
              <a:rPr sz="2100" i="1" u="sng" spc="-8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If </a:t>
            </a:r>
            <a:r>
              <a:rPr sz="2100" i="1" u="sng" spc="-17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you</a:t>
            </a:r>
            <a:r>
              <a:rPr sz="2100" i="1" u="sng" spc="-17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-15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are planning </a:t>
            </a:r>
            <a:r>
              <a:rPr sz="2100" i="1" u="sng" spc="-16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to</a:t>
            </a:r>
            <a:r>
              <a:rPr sz="2100" i="1" u="sng" spc="-16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-13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explore </a:t>
            </a:r>
            <a:r>
              <a:rPr sz="2100" i="1" u="sng" spc="-10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universities </a:t>
            </a:r>
            <a:r>
              <a:rPr sz="2100" i="1" u="sng" spc="-16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that </a:t>
            </a:r>
            <a:r>
              <a:rPr sz="2100" i="1" u="sng" spc="-8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fit </a:t>
            </a:r>
            <a:r>
              <a:rPr sz="2100" i="1" u="sng" spc="-9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this </a:t>
            </a:r>
            <a:r>
              <a:rPr sz="2100" i="1" spc="-9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100" i="1" u="sng" spc="-11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criteria, </a:t>
            </a:r>
            <a:r>
              <a:rPr sz="2100" i="1" u="sng" spc="-9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it </a:t>
            </a:r>
            <a:r>
              <a:rPr sz="2100" i="1" u="sng" spc="-4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is </a:t>
            </a:r>
            <a:r>
              <a:rPr sz="2100" i="1" u="sng" spc="-12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highly </a:t>
            </a:r>
            <a:r>
              <a:rPr sz="2100" i="1" u="sng" spc="-18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recommended</a:t>
            </a:r>
            <a:r>
              <a:rPr sz="2100" i="1" u="sng" spc="-17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-16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that </a:t>
            </a:r>
            <a:r>
              <a:rPr sz="2100" i="1" u="sng" spc="-17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you</a:t>
            </a:r>
            <a:r>
              <a:rPr sz="2100" i="1" u="sng" spc="-17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-12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explore </a:t>
            </a:r>
            <a:r>
              <a:rPr sz="2100" i="1" spc="-1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100" i="1" u="sng" spc="-12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admissions</a:t>
            </a:r>
            <a:r>
              <a:rPr sz="2100" i="1" u="sng" spc="-10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websites</a:t>
            </a:r>
            <a:r>
              <a:rPr sz="2100" i="1" u="sng" spc="-9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-17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or</a:t>
            </a:r>
            <a:r>
              <a:rPr sz="2100" i="1" u="sng" spc="-4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-8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call</a:t>
            </a:r>
            <a:r>
              <a:rPr sz="2100" i="1" u="sng" spc="-5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-13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admissions</a:t>
            </a:r>
            <a:r>
              <a:rPr sz="2100" i="1" u="sng" spc="-9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-8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offices</a:t>
            </a:r>
            <a:r>
              <a:rPr sz="2100" i="1" u="sng" spc="-9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-16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to</a:t>
            </a:r>
            <a:r>
              <a:rPr sz="2100" i="1" u="sng" spc="-1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-15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determine </a:t>
            </a:r>
            <a:r>
              <a:rPr sz="2100" i="1" spc="-459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100" i="1" u="sng" spc="-3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i</a:t>
            </a:r>
            <a:r>
              <a:rPr sz="2100" i="1" u="sng" spc="-9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f</a:t>
            </a:r>
            <a:r>
              <a:rPr sz="2100" i="1" u="sng" spc="-2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-114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R</a:t>
            </a:r>
            <a:r>
              <a:rPr sz="2100" i="1" u="sng" spc="-17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un</a:t>
            </a:r>
            <a:r>
              <a:rPr sz="2100" i="1" u="sng" spc="-16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n</a:t>
            </a:r>
            <a:r>
              <a:rPr sz="2100" i="1" u="sng" spc="-8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i</a:t>
            </a:r>
            <a:r>
              <a:rPr sz="2100" i="1" u="sng" spc="-19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ng</a:t>
            </a:r>
            <a:r>
              <a:rPr sz="2100" i="1" u="sng" spc="-9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7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S</a:t>
            </a:r>
            <a:r>
              <a:rPr sz="2100" i="1" u="sng" spc="-13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</a:t>
            </a:r>
            <a:r>
              <a:rPr sz="2100" i="1" u="sng" spc="-17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a</a:t>
            </a:r>
            <a:r>
              <a:rPr sz="2100" i="1" u="sng" spc="-15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rt</a:t>
            </a:r>
            <a:r>
              <a:rPr sz="2100" i="1" u="sng" spc="-9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-17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h</a:t>
            </a:r>
            <a:r>
              <a:rPr sz="2100" i="1" u="sng" spc="-10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e</a:t>
            </a:r>
            <a:r>
              <a:rPr sz="2100" i="1" u="sng" spc="-3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l</a:t>
            </a:r>
            <a:r>
              <a:rPr sz="2100" i="1" u="sng" spc="-19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p</a:t>
            </a:r>
            <a:r>
              <a:rPr sz="2100" i="1" u="sng" spc="-4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s</a:t>
            </a:r>
            <a:r>
              <a:rPr sz="2100" i="1" u="sng" spc="-10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-13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</a:t>
            </a:r>
            <a:r>
              <a:rPr sz="2100" i="1" u="sng" spc="-19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o</a:t>
            </a:r>
            <a:r>
              <a:rPr sz="2100" i="1" u="sng" spc="-2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-32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m</a:t>
            </a:r>
            <a:r>
              <a:rPr sz="2100" i="1" u="sng" spc="-10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ee</a:t>
            </a:r>
            <a:r>
              <a:rPr sz="2100" i="1" u="sng" spc="-15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</a:t>
            </a:r>
            <a:r>
              <a:rPr sz="2100" i="1" u="sng" spc="-9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-15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y</a:t>
            </a:r>
            <a:r>
              <a:rPr sz="2100" i="1" u="sng" spc="-17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ou</a:t>
            </a:r>
            <a:r>
              <a:rPr sz="2100" i="1" u="sng" spc="-17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r</a:t>
            </a:r>
            <a:r>
              <a:rPr sz="2100" i="1" u="sng" spc="-7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f</a:t>
            </a:r>
            <a:r>
              <a:rPr sz="2100" i="1" u="sng" spc="-17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u</a:t>
            </a:r>
            <a:r>
              <a:rPr sz="2100" i="1" u="sng" spc="-13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t</a:t>
            </a:r>
            <a:r>
              <a:rPr sz="2100" i="1" u="sng" spc="-17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u</a:t>
            </a:r>
            <a:r>
              <a:rPr sz="2100" i="1" u="sng" spc="-17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r</a:t>
            </a:r>
            <a:r>
              <a:rPr sz="2100" i="1" u="sng" spc="-12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e</a:t>
            </a:r>
            <a:r>
              <a:rPr sz="2100" i="1" u="sng" spc="-9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sng" spc="-17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goa</a:t>
            </a:r>
            <a:r>
              <a:rPr sz="2100" i="1" u="sng" spc="-3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l</a:t>
            </a:r>
            <a:r>
              <a:rPr sz="2100" i="1" u="sng" spc="-5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s</a:t>
            </a:r>
            <a:r>
              <a:rPr sz="2100" i="1" u="sng" spc="-9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.</a:t>
            </a:r>
            <a:endParaRPr sz="21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22464" y="3084576"/>
            <a:ext cx="4136135" cy="261518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634216" y="6311689"/>
            <a:ext cx="405383" cy="39391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6256655" cy="6870700"/>
            <a:chOff x="-6350" y="0"/>
            <a:chExt cx="6256655" cy="68707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3119755" cy="685800"/>
            </a:xfrm>
            <a:custGeom>
              <a:avLst/>
              <a:gdLst/>
              <a:ahLst/>
              <a:cxnLst/>
              <a:rect l="l" t="t" r="r" b="b"/>
              <a:pathLst>
                <a:path w="3119755" h="685800">
                  <a:moveTo>
                    <a:pt x="3119755" y="0"/>
                  </a:moveTo>
                  <a:lnTo>
                    <a:pt x="0" y="68580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04240" cy="6543675"/>
            </a:xfrm>
            <a:custGeom>
              <a:avLst/>
              <a:gdLst/>
              <a:ahLst/>
              <a:cxnLst/>
              <a:rect l="l" t="t" r="r" b="b"/>
              <a:pathLst>
                <a:path w="904240" h="6543675">
                  <a:moveTo>
                    <a:pt x="903770" y="0"/>
                  </a:moveTo>
                  <a:lnTo>
                    <a:pt x="0" y="6543675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5798441"/>
              <a:ext cx="6243955" cy="1059815"/>
            </a:xfrm>
            <a:custGeom>
              <a:avLst/>
              <a:gdLst/>
              <a:ahLst/>
              <a:cxnLst/>
              <a:rect l="l" t="t" r="r" b="b"/>
              <a:pathLst>
                <a:path w="6243955" h="1059815">
                  <a:moveTo>
                    <a:pt x="6243818" y="1059557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6559506" y="0"/>
            <a:ext cx="5640705" cy="6871970"/>
            <a:chOff x="6559506" y="0"/>
            <a:chExt cx="5640705" cy="6871970"/>
          </a:xfrm>
        </p:grpSpPr>
        <p:sp>
          <p:nvSpPr>
            <p:cNvPr id="7" name="object 7"/>
            <p:cNvSpPr/>
            <p:nvPr/>
          </p:nvSpPr>
          <p:spPr>
            <a:xfrm>
              <a:off x="8464296" y="5849111"/>
              <a:ext cx="3729354" cy="1009650"/>
            </a:xfrm>
            <a:custGeom>
              <a:avLst/>
              <a:gdLst/>
              <a:ahLst/>
              <a:cxnLst/>
              <a:rect l="l" t="t" r="r" b="b"/>
              <a:pathLst>
                <a:path w="3729354" h="1009650">
                  <a:moveTo>
                    <a:pt x="3728974" y="0"/>
                  </a:moveTo>
                  <a:lnTo>
                    <a:pt x="0" y="1009649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565856" y="0"/>
              <a:ext cx="5626100" cy="6859270"/>
            </a:xfrm>
            <a:custGeom>
              <a:avLst/>
              <a:gdLst/>
              <a:ahLst/>
              <a:cxnLst/>
              <a:rect l="l" t="t" r="r" b="b"/>
              <a:pathLst>
                <a:path w="5626100" h="6859270">
                  <a:moveTo>
                    <a:pt x="5625762" y="1648967"/>
                  </a:moveTo>
                  <a:lnTo>
                    <a:pt x="4976919" y="6859142"/>
                  </a:lnTo>
                </a:path>
                <a:path w="5626100" h="6859270">
                  <a:moveTo>
                    <a:pt x="5625381" y="4258310"/>
                  </a:moveTo>
                  <a:lnTo>
                    <a:pt x="4214919" y="0"/>
                  </a:lnTo>
                </a:path>
                <a:path w="5626100" h="6859270">
                  <a:moveTo>
                    <a:pt x="5625508" y="92582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490852" y="597230"/>
            <a:ext cx="9209405" cy="129921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607310" marR="5080" indent="-2595245">
              <a:lnSpc>
                <a:spcPts val="4750"/>
              </a:lnSpc>
              <a:spcBef>
                <a:spcPts val="695"/>
              </a:spcBef>
            </a:pPr>
            <a:r>
              <a:rPr sz="4400" spc="25" dirty="0"/>
              <a:t>INTERNATIONAL</a:t>
            </a:r>
            <a:r>
              <a:rPr sz="4400" spc="-160" dirty="0"/>
              <a:t> </a:t>
            </a:r>
            <a:r>
              <a:rPr sz="4400" spc="180" dirty="0"/>
              <a:t>COLLEGES</a:t>
            </a:r>
            <a:r>
              <a:rPr sz="4400" spc="-160" dirty="0"/>
              <a:t> </a:t>
            </a:r>
            <a:r>
              <a:rPr sz="4400" spc="-60" dirty="0"/>
              <a:t>AND </a:t>
            </a:r>
            <a:r>
              <a:rPr sz="4400" spc="-1085" dirty="0"/>
              <a:t> </a:t>
            </a:r>
            <a:r>
              <a:rPr sz="4400" i="1" spc="114" dirty="0"/>
              <a:t>UNIVERSITIES</a:t>
            </a:r>
            <a:endParaRPr sz="4400"/>
          </a:p>
        </p:txBody>
      </p:sp>
      <p:sp>
        <p:nvSpPr>
          <p:cNvPr id="10" name="object 10"/>
          <p:cNvSpPr txBox="1"/>
          <p:nvPr/>
        </p:nvSpPr>
        <p:spPr>
          <a:xfrm>
            <a:off x="1222044" y="2031619"/>
            <a:ext cx="9655810" cy="1979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361950" indent="-228600">
              <a:lnSpc>
                <a:spcPct val="100000"/>
              </a:lnSpc>
              <a:spcBef>
                <a:spcPts val="100"/>
              </a:spcBef>
              <a:buSzPct val="79166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It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is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85" dirty="0">
                <a:solidFill>
                  <a:srgbClr val="001E2D"/>
                </a:solidFill>
                <a:latin typeface="Calibri"/>
                <a:cs typeface="Calibri"/>
              </a:rPr>
              <a:t>not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95" dirty="0">
                <a:solidFill>
                  <a:srgbClr val="001E2D"/>
                </a:solidFill>
                <a:latin typeface="Calibri"/>
                <a:cs typeface="Calibri"/>
              </a:rPr>
              <a:t>recommended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that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5" dirty="0">
                <a:solidFill>
                  <a:srgbClr val="001E2D"/>
                </a:solidFill>
                <a:latin typeface="Calibri"/>
                <a:cs typeface="Calibri"/>
              </a:rPr>
              <a:t>students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interested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in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applying</a:t>
            </a:r>
            <a:r>
              <a:rPr sz="2400" spc="5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internationally</a:t>
            </a:r>
            <a:r>
              <a:rPr sz="2400" spc="3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enroll</a:t>
            </a:r>
            <a:r>
              <a:rPr sz="2400" spc="3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in </a:t>
            </a:r>
            <a:r>
              <a:rPr sz="2400" spc="-5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0" dirty="0">
                <a:solidFill>
                  <a:srgbClr val="001E2D"/>
                </a:solidFill>
                <a:latin typeface="Calibri"/>
                <a:cs typeface="Calibri"/>
              </a:rPr>
              <a:t>Running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Start,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80" dirty="0">
                <a:solidFill>
                  <a:srgbClr val="001E2D"/>
                </a:solidFill>
                <a:latin typeface="Calibri"/>
                <a:cs typeface="Calibri"/>
              </a:rPr>
              <a:t>due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to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r>
              <a:rPr sz="24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05" dirty="0">
                <a:solidFill>
                  <a:srgbClr val="001E2D"/>
                </a:solidFill>
                <a:latin typeface="Calibri"/>
                <a:cs typeface="Calibri"/>
              </a:rPr>
              <a:t>variability</a:t>
            </a:r>
            <a:r>
              <a:rPr sz="2400" spc="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in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admissions</a:t>
            </a:r>
            <a:r>
              <a:rPr sz="2400" spc="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05" dirty="0">
                <a:solidFill>
                  <a:srgbClr val="001E2D"/>
                </a:solidFill>
                <a:latin typeface="Calibri"/>
                <a:cs typeface="Calibri"/>
              </a:rPr>
              <a:t>criteria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worldwide.</a:t>
            </a:r>
            <a:endParaRPr sz="2400">
              <a:latin typeface="Calibri"/>
              <a:cs typeface="Calibri"/>
            </a:endParaRPr>
          </a:p>
          <a:p>
            <a:pPr marL="240665" marR="5080" indent="-228600">
              <a:lnSpc>
                <a:spcPct val="100000"/>
              </a:lnSpc>
              <a:spcBef>
                <a:spcPts val="985"/>
              </a:spcBef>
              <a:buSzPct val="79166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400" spc="-120" dirty="0">
                <a:solidFill>
                  <a:srgbClr val="001E2D"/>
                </a:solidFill>
                <a:latin typeface="Calibri"/>
                <a:cs typeface="Calibri"/>
              </a:rPr>
              <a:t>Students 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interested 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in 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applying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to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international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90" dirty="0">
                <a:solidFill>
                  <a:srgbClr val="001E2D"/>
                </a:solidFill>
                <a:latin typeface="Calibri"/>
                <a:cs typeface="Calibri"/>
              </a:rPr>
              <a:t>colleges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and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05" dirty="0">
                <a:solidFill>
                  <a:srgbClr val="001E2D"/>
                </a:solidFill>
                <a:latin typeface="Calibri"/>
                <a:cs typeface="Calibri"/>
              </a:rPr>
              <a:t>universities 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should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85" dirty="0">
                <a:solidFill>
                  <a:srgbClr val="001E2D"/>
                </a:solidFill>
                <a:latin typeface="Calibri"/>
                <a:cs typeface="Calibri"/>
              </a:rPr>
              <a:t>meet </a:t>
            </a:r>
            <a:r>
              <a:rPr sz="2400" spc="-5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0" dirty="0">
                <a:solidFill>
                  <a:srgbClr val="001E2D"/>
                </a:solidFill>
                <a:latin typeface="Calibri"/>
                <a:cs typeface="Calibri"/>
              </a:rPr>
              <a:t>with </a:t>
            </a:r>
            <a:r>
              <a:rPr sz="2400" spc="-135" dirty="0">
                <a:solidFill>
                  <a:srgbClr val="001E2D"/>
                </a:solidFill>
                <a:latin typeface="Calibri"/>
                <a:cs typeface="Calibri"/>
              </a:rPr>
              <a:t>their 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counselor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to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80" dirty="0">
                <a:solidFill>
                  <a:srgbClr val="001E2D"/>
                </a:solidFill>
                <a:latin typeface="Calibri"/>
                <a:cs typeface="Calibri"/>
              </a:rPr>
              <a:t>discuss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the 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best </a:t>
            </a:r>
            <a:r>
              <a:rPr sz="2400" spc="-135" dirty="0">
                <a:solidFill>
                  <a:srgbClr val="001E2D"/>
                </a:solidFill>
                <a:latin typeface="Calibri"/>
                <a:cs typeface="Calibri"/>
              </a:rPr>
              <a:t>plan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to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be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a 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competitive</a:t>
            </a:r>
            <a:r>
              <a:rPr sz="2400" spc="26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international 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0" dirty="0">
                <a:solidFill>
                  <a:srgbClr val="001E2D"/>
                </a:solidFill>
                <a:latin typeface="Calibri"/>
                <a:cs typeface="Calibri"/>
              </a:rPr>
              <a:t>applicant.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98591" y="4206240"/>
            <a:ext cx="2133600" cy="214274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634216" y="6311689"/>
            <a:ext cx="405383" cy="39391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849495" cy="6858000"/>
          </a:xfrm>
          <a:custGeom>
            <a:avLst/>
            <a:gdLst/>
            <a:ahLst/>
            <a:cxnLst/>
            <a:rect l="l" t="t" r="r" b="b"/>
            <a:pathLst>
              <a:path w="4849495" h="6858000">
                <a:moveTo>
                  <a:pt x="0" y="0"/>
                </a:moveTo>
                <a:lnTo>
                  <a:pt x="0" y="6857999"/>
                </a:lnTo>
                <a:lnTo>
                  <a:pt x="2858897" y="6857999"/>
                </a:lnTo>
                <a:lnTo>
                  <a:pt x="4849368" y="1904"/>
                </a:lnTo>
                <a:lnTo>
                  <a:pt x="0" y="0"/>
                </a:lnTo>
                <a:close/>
              </a:path>
            </a:pathLst>
          </a:custGeom>
          <a:solidFill>
            <a:srgbClr val="EF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46861" y="602056"/>
            <a:ext cx="3065145" cy="262001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40"/>
              </a:spcBef>
            </a:pPr>
            <a:r>
              <a:rPr sz="3700" spc="110" dirty="0"/>
              <a:t>TRAITS </a:t>
            </a:r>
            <a:r>
              <a:rPr sz="3700" spc="75" dirty="0"/>
              <a:t>OF </a:t>
            </a:r>
            <a:r>
              <a:rPr sz="3700" spc="-65" dirty="0"/>
              <a:t>A </a:t>
            </a:r>
            <a:r>
              <a:rPr sz="3700" spc="-910" dirty="0"/>
              <a:t> </a:t>
            </a:r>
            <a:r>
              <a:rPr sz="3700" i="1" spc="-140" dirty="0"/>
              <a:t>S</a:t>
            </a:r>
            <a:r>
              <a:rPr sz="3700" i="1" spc="-75" dirty="0"/>
              <a:t>U</a:t>
            </a:r>
            <a:r>
              <a:rPr sz="3700" i="1" spc="25" dirty="0"/>
              <a:t>CC</a:t>
            </a:r>
            <a:r>
              <a:rPr sz="3700" i="1" spc="425" dirty="0"/>
              <a:t>E</a:t>
            </a:r>
            <a:r>
              <a:rPr sz="3700" i="1" spc="-70" dirty="0"/>
              <a:t>S</a:t>
            </a:r>
            <a:r>
              <a:rPr sz="3700" i="1" spc="-114" dirty="0"/>
              <a:t>S</a:t>
            </a:r>
            <a:r>
              <a:rPr sz="3700" i="1" spc="290" dirty="0"/>
              <a:t>F</a:t>
            </a:r>
            <a:r>
              <a:rPr sz="3700" i="1" spc="-95" dirty="0"/>
              <a:t>U</a:t>
            </a:r>
            <a:r>
              <a:rPr sz="3700" i="1" spc="250" dirty="0"/>
              <a:t>L  </a:t>
            </a:r>
            <a:r>
              <a:rPr sz="3700" i="1" spc="-10" dirty="0"/>
              <a:t>RUNNING </a:t>
            </a:r>
            <a:r>
              <a:rPr sz="3700" i="1" spc="-5" dirty="0"/>
              <a:t> </a:t>
            </a:r>
            <a:r>
              <a:rPr sz="3700" i="1" spc="-114" dirty="0"/>
              <a:t>START </a:t>
            </a:r>
            <a:r>
              <a:rPr sz="3700" i="1" spc="-110" dirty="0"/>
              <a:t> </a:t>
            </a:r>
            <a:r>
              <a:rPr sz="3700" i="1" spc="60" dirty="0"/>
              <a:t>STUDENT</a:t>
            </a:r>
            <a:endParaRPr sz="3700"/>
          </a:p>
        </p:txBody>
      </p:sp>
      <p:sp>
        <p:nvSpPr>
          <p:cNvPr id="4" name="object 4"/>
          <p:cNvSpPr/>
          <p:nvPr/>
        </p:nvSpPr>
        <p:spPr>
          <a:xfrm>
            <a:off x="36576" y="4306823"/>
            <a:ext cx="4515485" cy="2552700"/>
          </a:xfrm>
          <a:custGeom>
            <a:avLst/>
            <a:gdLst/>
            <a:ahLst/>
            <a:cxnLst/>
            <a:rect l="l" t="t" r="r" b="b"/>
            <a:pathLst>
              <a:path w="4515485" h="2552700">
                <a:moveTo>
                  <a:pt x="0" y="0"/>
                </a:moveTo>
                <a:lnTo>
                  <a:pt x="4515231" y="2552699"/>
                </a:lnTo>
              </a:path>
            </a:pathLst>
          </a:custGeom>
          <a:ln w="12700">
            <a:solidFill>
              <a:srgbClr val="B99C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84064" y="515112"/>
            <a:ext cx="6291580" cy="954405"/>
          </a:xfrm>
          <a:custGeom>
            <a:avLst/>
            <a:gdLst/>
            <a:ahLst/>
            <a:cxnLst/>
            <a:rect l="l" t="t" r="r" b="b"/>
            <a:pathLst>
              <a:path w="6291580" h="954405">
                <a:moveTo>
                  <a:pt x="6132068" y="0"/>
                </a:moveTo>
                <a:lnTo>
                  <a:pt x="159003" y="0"/>
                </a:lnTo>
                <a:lnTo>
                  <a:pt x="108768" y="8111"/>
                </a:lnTo>
                <a:lnTo>
                  <a:pt x="65123" y="30695"/>
                </a:lnTo>
                <a:lnTo>
                  <a:pt x="30695" y="65123"/>
                </a:lnTo>
                <a:lnTo>
                  <a:pt x="8111" y="108768"/>
                </a:lnTo>
                <a:lnTo>
                  <a:pt x="0" y="159003"/>
                </a:lnTo>
                <a:lnTo>
                  <a:pt x="0" y="795020"/>
                </a:lnTo>
                <a:lnTo>
                  <a:pt x="8111" y="845255"/>
                </a:lnTo>
                <a:lnTo>
                  <a:pt x="30695" y="888900"/>
                </a:lnTo>
                <a:lnTo>
                  <a:pt x="65123" y="923328"/>
                </a:lnTo>
                <a:lnTo>
                  <a:pt x="108768" y="945912"/>
                </a:lnTo>
                <a:lnTo>
                  <a:pt x="159003" y="954024"/>
                </a:lnTo>
                <a:lnTo>
                  <a:pt x="6132068" y="954024"/>
                </a:lnTo>
                <a:lnTo>
                  <a:pt x="6182303" y="945912"/>
                </a:lnTo>
                <a:lnTo>
                  <a:pt x="6225948" y="923328"/>
                </a:lnTo>
                <a:lnTo>
                  <a:pt x="6260376" y="888900"/>
                </a:lnTo>
                <a:lnTo>
                  <a:pt x="6282960" y="845255"/>
                </a:lnTo>
                <a:lnTo>
                  <a:pt x="6291071" y="795020"/>
                </a:lnTo>
                <a:lnTo>
                  <a:pt x="6291071" y="159003"/>
                </a:lnTo>
                <a:lnTo>
                  <a:pt x="6282960" y="108768"/>
                </a:lnTo>
                <a:lnTo>
                  <a:pt x="6260376" y="65123"/>
                </a:lnTo>
                <a:lnTo>
                  <a:pt x="6225948" y="30695"/>
                </a:lnTo>
                <a:lnTo>
                  <a:pt x="6182303" y="8111"/>
                </a:lnTo>
                <a:lnTo>
                  <a:pt x="6132068" y="0"/>
                </a:lnTo>
                <a:close/>
              </a:path>
            </a:pathLst>
          </a:custGeom>
          <a:solidFill>
            <a:srgbClr val="9276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184775" y="829437"/>
            <a:ext cx="3948429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2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700" spc="-1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700" spc="-10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700" spc="-10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700" spc="-15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15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9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spc="-14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spc="-100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700" spc="-35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spc="-9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9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sz="1700" spc="-14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700" spc="-5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700" spc="-135" dirty="0">
                <a:solidFill>
                  <a:srgbClr val="FFFFFF"/>
                </a:solidFill>
                <a:latin typeface="Calibri"/>
                <a:cs typeface="Calibri"/>
              </a:rPr>
              <a:t>oo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7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700" spc="-10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700" spc="-9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23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084064" y="1527047"/>
            <a:ext cx="6291580" cy="954405"/>
          </a:xfrm>
          <a:custGeom>
            <a:avLst/>
            <a:gdLst/>
            <a:ahLst/>
            <a:cxnLst/>
            <a:rect l="l" t="t" r="r" b="b"/>
            <a:pathLst>
              <a:path w="6291580" h="954405">
                <a:moveTo>
                  <a:pt x="6132068" y="0"/>
                </a:moveTo>
                <a:lnTo>
                  <a:pt x="159003" y="0"/>
                </a:lnTo>
                <a:lnTo>
                  <a:pt x="108768" y="8111"/>
                </a:lnTo>
                <a:lnTo>
                  <a:pt x="65123" y="30695"/>
                </a:lnTo>
                <a:lnTo>
                  <a:pt x="30695" y="65123"/>
                </a:lnTo>
                <a:lnTo>
                  <a:pt x="8111" y="108768"/>
                </a:lnTo>
                <a:lnTo>
                  <a:pt x="0" y="159003"/>
                </a:lnTo>
                <a:lnTo>
                  <a:pt x="0" y="795019"/>
                </a:lnTo>
                <a:lnTo>
                  <a:pt x="8111" y="845255"/>
                </a:lnTo>
                <a:lnTo>
                  <a:pt x="30695" y="888900"/>
                </a:lnTo>
                <a:lnTo>
                  <a:pt x="65123" y="923328"/>
                </a:lnTo>
                <a:lnTo>
                  <a:pt x="108768" y="945912"/>
                </a:lnTo>
                <a:lnTo>
                  <a:pt x="159003" y="954024"/>
                </a:lnTo>
                <a:lnTo>
                  <a:pt x="6132068" y="954024"/>
                </a:lnTo>
                <a:lnTo>
                  <a:pt x="6182303" y="945912"/>
                </a:lnTo>
                <a:lnTo>
                  <a:pt x="6225948" y="923328"/>
                </a:lnTo>
                <a:lnTo>
                  <a:pt x="6260376" y="888900"/>
                </a:lnTo>
                <a:lnTo>
                  <a:pt x="6282960" y="845255"/>
                </a:lnTo>
                <a:lnTo>
                  <a:pt x="6291071" y="795019"/>
                </a:lnTo>
                <a:lnTo>
                  <a:pt x="6291071" y="159003"/>
                </a:lnTo>
                <a:lnTo>
                  <a:pt x="6282960" y="108768"/>
                </a:lnTo>
                <a:lnTo>
                  <a:pt x="6260376" y="65123"/>
                </a:lnTo>
                <a:lnTo>
                  <a:pt x="6225948" y="30695"/>
                </a:lnTo>
                <a:lnTo>
                  <a:pt x="6182303" y="8111"/>
                </a:lnTo>
                <a:lnTo>
                  <a:pt x="6132068" y="0"/>
                </a:lnTo>
                <a:close/>
              </a:path>
            </a:pathLst>
          </a:custGeom>
          <a:solidFill>
            <a:srgbClr val="9276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184775" y="1721307"/>
            <a:ext cx="6055360" cy="5270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970"/>
              </a:lnSpc>
              <a:spcBef>
                <a:spcPts val="105"/>
              </a:spcBef>
            </a:pPr>
            <a:r>
              <a:rPr sz="1700" spc="-100" dirty="0">
                <a:solidFill>
                  <a:srgbClr val="FFFFFF"/>
                </a:solidFill>
                <a:latin typeface="Calibri"/>
                <a:cs typeface="Calibri"/>
              </a:rPr>
              <a:t>Mature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5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75" dirty="0">
                <a:solidFill>
                  <a:srgbClr val="FFFFFF"/>
                </a:solidFill>
                <a:latin typeface="Calibri"/>
                <a:cs typeface="Calibri"/>
              </a:rPr>
              <a:t>respectfully</a:t>
            </a:r>
            <a:r>
              <a:rPr sz="17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1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1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75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30" dirty="0">
                <a:solidFill>
                  <a:srgbClr val="FFFFFF"/>
                </a:solidFill>
                <a:latin typeface="Calibri"/>
                <a:cs typeface="Calibri"/>
              </a:rPr>
              <a:t>classes</a:t>
            </a:r>
            <a:r>
              <a:rPr sz="17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85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0" dirty="0">
                <a:solidFill>
                  <a:srgbClr val="FFFFFF"/>
                </a:solidFill>
                <a:latin typeface="Calibri"/>
                <a:cs typeface="Calibri"/>
              </a:rPr>
              <a:t>people</a:t>
            </a:r>
            <a:r>
              <a:rPr sz="17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700" spc="-25" dirty="0">
                <a:solidFill>
                  <a:srgbClr val="FFFFFF"/>
                </a:solidFill>
                <a:latin typeface="Calibri"/>
                <a:cs typeface="Calibri"/>
              </a:rPr>
              <a:t> all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45" dirty="0">
                <a:solidFill>
                  <a:srgbClr val="FFFFFF"/>
                </a:solidFill>
                <a:latin typeface="Calibri"/>
                <a:cs typeface="Calibri"/>
              </a:rPr>
              <a:t>ages,</a:t>
            </a:r>
            <a:r>
              <a:rPr sz="17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95" dirty="0">
                <a:solidFill>
                  <a:srgbClr val="FFFFFF"/>
                </a:solidFill>
                <a:latin typeface="Calibri"/>
                <a:cs typeface="Calibri"/>
              </a:rPr>
              <a:t>backgrounds,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ts val="1970"/>
              </a:lnSpc>
            </a:pP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700" spc="-14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700" spc="-9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700" spc="-114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7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700" spc="-9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700" spc="-9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084064" y="2529839"/>
            <a:ext cx="6291580" cy="957580"/>
          </a:xfrm>
          <a:custGeom>
            <a:avLst/>
            <a:gdLst/>
            <a:ahLst/>
            <a:cxnLst/>
            <a:rect l="l" t="t" r="r" b="b"/>
            <a:pathLst>
              <a:path w="6291580" h="957579">
                <a:moveTo>
                  <a:pt x="6131560" y="0"/>
                </a:moveTo>
                <a:lnTo>
                  <a:pt x="159512" y="0"/>
                </a:lnTo>
                <a:lnTo>
                  <a:pt x="109077" y="8128"/>
                </a:lnTo>
                <a:lnTo>
                  <a:pt x="65288" y="30764"/>
                </a:lnTo>
                <a:lnTo>
                  <a:pt x="30764" y="65288"/>
                </a:lnTo>
                <a:lnTo>
                  <a:pt x="8127" y="109077"/>
                </a:lnTo>
                <a:lnTo>
                  <a:pt x="0" y="159512"/>
                </a:lnTo>
                <a:lnTo>
                  <a:pt x="0" y="797560"/>
                </a:lnTo>
                <a:lnTo>
                  <a:pt x="8128" y="847994"/>
                </a:lnTo>
                <a:lnTo>
                  <a:pt x="30764" y="891783"/>
                </a:lnTo>
                <a:lnTo>
                  <a:pt x="65288" y="926307"/>
                </a:lnTo>
                <a:lnTo>
                  <a:pt x="109077" y="948944"/>
                </a:lnTo>
                <a:lnTo>
                  <a:pt x="159512" y="957072"/>
                </a:lnTo>
                <a:lnTo>
                  <a:pt x="6131560" y="957072"/>
                </a:lnTo>
                <a:lnTo>
                  <a:pt x="6181994" y="948943"/>
                </a:lnTo>
                <a:lnTo>
                  <a:pt x="6225783" y="926307"/>
                </a:lnTo>
                <a:lnTo>
                  <a:pt x="6260307" y="891783"/>
                </a:lnTo>
                <a:lnTo>
                  <a:pt x="6282944" y="847994"/>
                </a:lnTo>
                <a:lnTo>
                  <a:pt x="6291071" y="797560"/>
                </a:lnTo>
                <a:lnTo>
                  <a:pt x="6291071" y="159512"/>
                </a:lnTo>
                <a:lnTo>
                  <a:pt x="6282944" y="109077"/>
                </a:lnTo>
                <a:lnTo>
                  <a:pt x="6260307" y="65288"/>
                </a:lnTo>
                <a:lnTo>
                  <a:pt x="6225783" y="30764"/>
                </a:lnTo>
                <a:lnTo>
                  <a:pt x="6181994" y="8127"/>
                </a:lnTo>
                <a:lnTo>
                  <a:pt x="6131560" y="0"/>
                </a:lnTo>
                <a:close/>
              </a:path>
            </a:pathLst>
          </a:custGeom>
          <a:solidFill>
            <a:srgbClr val="9276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184775" y="2725674"/>
            <a:ext cx="5658485" cy="5264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970"/>
              </a:lnSpc>
              <a:spcBef>
                <a:spcPts val="105"/>
              </a:spcBef>
            </a:pPr>
            <a:r>
              <a:rPr sz="1700" spc="-95" dirty="0">
                <a:solidFill>
                  <a:srgbClr val="FFFFFF"/>
                </a:solidFill>
                <a:latin typeface="Calibri"/>
                <a:cs typeface="Calibri"/>
              </a:rPr>
              <a:t>Organized</a:t>
            </a:r>
            <a:r>
              <a:rPr sz="17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5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0" dirty="0">
                <a:solidFill>
                  <a:srgbClr val="FFFFFF"/>
                </a:solidFill>
                <a:latin typeface="Calibri"/>
                <a:cs typeface="Calibri"/>
              </a:rPr>
              <a:t>manage</a:t>
            </a:r>
            <a:r>
              <a:rPr sz="1700" spc="-60" dirty="0">
                <a:solidFill>
                  <a:srgbClr val="FFFFFF"/>
                </a:solidFill>
                <a:latin typeface="Calibri"/>
                <a:cs typeface="Calibri"/>
              </a:rPr>
              <a:t> a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calendar,</a:t>
            </a:r>
            <a:r>
              <a:rPr sz="1700" spc="-65" dirty="0">
                <a:solidFill>
                  <a:srgbClr val="FFFFFF"/>
                </a:solidFill>
                <a:latin typeface="Calibri"/>
                <a:cs typeface="Calibri"/>
              </a:rPr>
              <a:t> stay</a:t>
            </a:r>
            <a:r>
              <a:rPr sz="1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3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20" dirty="0">
                <a:solidFill>
                  <a:srgbClr val="FFFFFF"/>
                </a:solidFill>
                <a:latin typeface="Calibri"/>
                <a:cs typeface="Calibri"/>
              </a:rPr>
              <a:t>top</a:t>
            </a:r>
            <a:r>
              <a:rPr sz="17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75" dirty="0">
                <a:solidFill>
                  <a:srgbClr val="FFFFFF"/>
                </a:solidFill>
                <a:latin typeface="Calibri"/>
                <a:cs typeface="Calibri"/>
              </a:rPr>
              <a:t>deadlines,</a:t>
            </a:r>
            <a:r>
              <a:rPr sz="17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85" dirty="0">
                <a:solidFill>
                  <a:srgbClr val="FFFFFF"/>
                </a:solidFill>
                <a:latin typeface="Calibri"/>
                <a:cs typeface="Calibri"/>
              </a:rPr>
              <a:t>check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ts val="1970"/>
              </a:lnSpc>
            </a:pPr>
            <a:r>
              <a:rPr sz="1700" spc="-23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700" spc="-13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700" spc="-1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700" spc="-13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8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23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700" spc="-5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il</a:t>
            </a:r>
            <a:r>
              <a:rPr sz="17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cc</a:t>
            </a:r>
            <a:r>
              <a:rPr sz="1700" spc="-135" dirty="0">
                <a:solidFill>
                  <a:srgbClr val="FFFFFF"/>
                </a:solidFill>
                <a:latin typeface="Calibri"/>
                <a:cs typeface="Calibri"/>
              </a:rPr>
              <a:t>oun</a:t>
            </a:r>
            <a:r>
              <a:rPr sz="1700" spc="-1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700" spc="-13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700" spc="-1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spc="-8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15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700" spc="-1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700" spc="-11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84064" y="3535679"/>
            <a:ext cx="6291580" cy="954405"/>
          </a:xfrm>
          <a:custGeom>
            <a:avLst/>
            <a:gdLst/>
            <a:ahLst/>
            <a:cxnLst/>
            <a:rect l="l" t="t" r="r" b="b"/>
            <a:pathLst>
              <a:path w="6291580" h="954404">
                <a:moveTo>
                  <a:pt x="6132068" y="0"/>
                </a:moveTo>
                <a:lnTo>
                  <a:pt x="159003" y="0"/>
                </a:lnTo>
                <a:lnTo>
                  <a:pt x="108768" y="8111"/>
                </a:lnTo>
                <a:lnTo>
                  <a:pt x="65123" y="30695"/>
                </a:lnTo>
                <a:lnTo>
                  <a:pt x="30695" y="65123"/>
                </a:lnTo>
                <a:lnTo>
                  <a:pt x="8111" y="108768"/>
                </a:lnTo>
                <a:lnTo>
                  <a:pt x="0" y="159004"/>
                </a:lnTo>
                <a:lnTo>
                  <a:pt x="0" y="795020"/>
                </a:lnTo>
                <a:lnTo>
                  <a:pt x="8111" y="845255"/>
                </a:lnTo>
                <a:lnTo>
                  <a:pt x="30695" y="888900"/>
                </a:lnTo>
                <a:lnTo>
                  <a:pt x="65123" y="923328"/>
                </a:lnTo>
                <a:lnTo>
                  <a:pt x="108768" y="945912"/>
                </a:lnTo>
                <a:lnTo>
                  <a:pt x="159003" y="954024"/>
                </a:lnTo>
                <a:lnTo>
                  <a:pt x="6132068" y="954024"/>
                </a:lnTo>
                <a:lnTo>
                  <a:pt x="6182303" y="945912"/>
                </a:lnTo>
                <a:lnTo>
                  <a:pt x="6225948" y="923328"/>
                </a:lnTo>
                <a:lnTo>
                  <a:pt x="6260376" y="888900"/>
                </a:lnTo>
                <a:lnTo>
                  <a:pt x="6282960" y="845255"/>
                </a:lnTo>
                <a:lnTo>
                  <a:pt x="6291071" y="795020"/>
                </a:lnTo>
                <a:lnTo>
                  <a:pt x="6291071" y="159004"/>
                </a:lnTo>
                <a:lnTo>
                  <a:pt x="6282960" y="108768"/>
                </a:lnTo>
                <a:lnTo>
                  <a:pt x="6260376" y="65123"/>
                </a:lnTo>
                <a:lnTo>
                  <a:pt x="6225948" y="30695"/>
                </a:lnTo>
                <a:lnTo>
                  <a:pt x="6182303" y="8111"/>
                </a:lnTo>
                <a:lnTo>
                  <a:pt x="6132068" y="0"/>
                </a:lnTo>
                <a:close/>
              </a:path>
            </a:pathLst>
          </a:custGeom>
          <a:solidFill>
            <a:srgbClr val="9276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84064" y="4556759"/>
            <a:ext cx="6291580" cy="954405"/>
          </a:xfrm>
          <a:custGeom>
            <a:avLst/>
            <a:gdLst/>
            <a:ahLst/>
            <a:cxnLst/>
            <a:rect l="l" t="t" r="r" b="b"/>
            <a:pathLst>
              <a:path w="6291580" h="954404">
                <a:moveTo>
                  <a:pt x="6132068" y="0"/>
                </a:moveTo>
                <a:lnTo>
                  <a:pt x="159003" y="0"/>
                </a:lnTo>
                <a:lnTo>
                  <a:pt x="108768" y="8111"/>
                </a:lnTo>
                <a:lnTo>
                  <a:pt x="65123" y="30695"/>
                </a:lnTo>
                <a:lnTo>
                  <a:pt x="30695" y="65123"/>
                </a:lnTo>
                <a:lnTo>
                  <a:pt x="8111" y="108768"/>
                </a:lnTo>
                <a:lnTo>
                  <a:pt x="0" y="159003"/>
                </a:lnTo>
                <a:lnTo>
                  <a:pt x="0" y="795019"/>
                </a:lnTo>
                <a:lnTo>
                  <a:pt x="8111" y="845255"/>
                </a:lnTo>
                <a:lnTo>
                  <a:pt x="30695" y="888900"/>
                </a:lnTo>
                <a:lnTo>
                  <a:pt x="65123" y="923328"/>
                </a:lnTo>
                <a:lnTo>
                  <a:pt x="108768" y="945912"/>
                </a:lnTo>
                <a:lnTo>
                  <a:pt x="159003" y="954023"/>
                </a:lnTo>
                <a:lnTo>
                  <a:pt x="6132068" y="954023"/>
                </a:lnTo>
                <a:lnTo>
                  <a:pt x="6182303" y="945912"/>
                </a:lnTo>
                <a:lnTo>
                  <a:pt x="6225948" y="923328"/>
                </a:lnTo>
                <a:lnTo>
                  <a:pt x="6260376" y="888900"/>
                </a:lnTo>
                <a:lnTo>
                  <a:pt x="6282960" y="845255"/>
                </a:lnTo>
                <a:lnTo>
                  <a:pt x="6291071" y="795019"/>
                </a:lnTo>
                <a:lnTo>
                  <a:pt x="6291071" y="159003"/>
                </a:lnTo>
                <a:lnTo>
                  <a:pt x="6282960" y="108768"/>
                </a:lnTo>
                <a:lnTo>
                  <a:pt x="6260376" y="65123"/>
                </a:lnTo>
                <a:lnTo>
                  <a:pt x="6225948" y="30695"/>
                </a:lnTo>
                <a:lnTo>
                  <a:pt x="6182303" y="8111"/>
                </a:lnTo>
                <a:lnTo>
                  <a:pt x="6132068" y="0"/>
                </a:lnTo>
                <a:close/>
              </a:path>
            </a:pathLst>
          </a:custGeom>
          <a:solidFill>
            <a:srgbClr val="9276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184775" y="3609213"/>
            <a:ext cx="5800090" cy="1668145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12700" marR="5080">
              <a:lnSpc>
                <a:spcPts val="1900"/>
              </a:lnSpc>
              <a:spcBef>
                <a:spcPts val="284"/>
              </a:spcBef>
            </a:pPr>
            <a:r>
              <a:rPr sz="1700" spc="-75" dirty="0">
                <a:solidFill>
                  <a:srgbClr val="FFFFFF"/>
                </a:solidFill>
                <a:latin typeface="Calibri"/>
                <a:cs typeface="Calibri"/>
              </a:rPr>
              <a:t>Professional</a:t>
            </a:r>
            <a:r>
              <a:rPr sz="17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5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1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3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10" dirty="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30" dirty="0">
                <a:solidFill>
                  <a:srgbClr val="FFFFFF"/>
                </a:solidFill>
                <a:latin typeface="Calibri"/>
                <a:cs typeface="Calibri"/>
              </a:rPr>
              <a:t>classes</a:t>
            </a:r>
            <a:r>
              <a:rPr sz="17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75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sz="1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75" dirty="0">
                <a:solidFill>
                  <a:srgbClr val="FFFFFF"/>
                </a:solidFill>
                <a:latin typeface="Calibri"/>
                <a:cs typeface="Calibri"/>
              </a:rPr>
              <a:t>school,</a:t>
            </a:r>
            <a:r>
              <a:rPr sz="17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schedule</a:t>
            </a:r>
            <a:r>
              <a:rPr sz="17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6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timely </a:t>
            </a:r>
            <a:r>
              <a:rPr sz="1700" spc="-3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95" dirty="0">
                <a:solidFill>
                  <a:srgbClr val="FFFFFF"/>
                </a:solidFill>
                <a:latin typeface="Calibri"/>
                <a:cs typeface="Calibri"/>
              </a:rPr>
              <a:t>meeting</a:t>
            </a:r>
            <a:r>
              <a:rPr sz="17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85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Running</a:t>
            </a:r>
            <a:r>
              <a:rPr sz="17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Calibri"/>
                <a:cs typeface="Calibri"/>
              </a:rPr>
              <a:t>Start</a:t>
            </a:r>
            <a:r>
              <a:rPr sz="17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advisor</a:t>
            </a:r>
            <a:r>
              <a:rPr sz="17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high</a:t>
            </a:r>
            <a:r>
              <a:rPr sz="1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75" dirty="0">
                <a:solidFill>
                  <a:srgbClr val="FFFFFF"/>
                </a:solidFill>
                <a:latin typeface="Calibri"/>
                <a:cs typeface="Calibri"/>
              </a:rPr>
              <a:t>school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 counselor </a:t>
            </a:r>
            <a:r>
              <a:rPr sz="17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0" dirty="0">
                <a:solidFill>
                  <a:srgbClr val="FFFFFF"/>
                </a:solidFill>
                <a:latin typeface="Calibri"/>
                <a:cs typeface="Calibri"/>
              </a:rPr>
              <a:t>every</a:t>
            </a:r>
            <a:r>
              <a:rPr sz="17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0" dirty="0">
                <a:solidFill>
                  <a:srgbClr val="FFFFFF"/>
                </a:solidFill>
                <a:latin typeface="Calibri"/>
                <a:cs typeface="Calibri"/>
              </a:rPr>
              <a:t>quarter,</a:t>
            </a:r>
            <a:r>
              <a:rPr sz="17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1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14" dirty="0">
                <a:solidFill>
                  <a:srgbClr val="FFFFFF"/>
                </a:solidFill>
                <a:latin typeface="Calibri"/>
                <a:cs typeface="Calibri"/>
              </a:rPr>
              <a:t>communicate</a:t>
            </a:r>
            <a:r>
              <a:rPr sz="17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60" dirty="0">
                <a:solidFill>
                  <a:srgbClr val="FFFFFF"/>
                </a:solidFill>
                <a:latin typeface="Calibri"/>
                <a:cs typeface="Calibri"/>
              </a:rPr>
              <a:t>via</a:t>
            </a:r>
            <a:r>
              <a:rPr sz="1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65" dirty="0">
                <a:solidFill>
                  <a:srgbClr val="FFFFFF"/>
                </a:solidFill>
                <a:latin typeface="Calibri"/>
                <a:cs typeface="Calibri"/>
              </a:rPr>
              <a:t>e-mail</a:t>
            </a:r>
            <a:r>
              <a:rPr sz="17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70" dirty="0">
                <a:solidFill>
                  <a:srgbClr val="FFFFFF"/>
                </a:solidFill>
                <a:latin typeface="Calibri"/>
                <a:cs typeface="Calibri"/>
              </a:rPr>
              <a:t>effectively</a:t>
            </a:r>
            <a:endParaRPr sz="1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500">
              <a:latin typeface="Calibri"/>
              <a:cs typeface="Calibri"/>
            </a:endParaRPr>
          </a:p>
          <a:p>
            <a:pPr marL="12700">
              <a:lnSpc>
                <a:spcPts val="1970"/>
              </a:lnSpc>
            </a:pPr>
            <a:r>
              <a:rPr sz="1700" spc="-114" dirty="0">
                <a:solidFill>
                  <a:srgbClr val="FFFFFF"/>
                </a:solidFill>
                <a:latin typeface="Calibri"/>
                <a:cs typeface="Calibri"/>
              </a:rPr>
              <a:t>Committed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5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sz="17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95" dirty="0">
                <a:solidFill>
                  <a:srgbClr val="FFFFFF"/>
                </a:solidFill>
                <a:latin typeface="Calibri"/>
                <a:cs typeface="Calibri"/>
              </a:rPr>
              <a:t>understands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95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17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6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Running</a:t>
            </a:r>
            <a:r>
              <a:rPr sz="17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Calibri"/>
                <a:cs typeface="Calibri"/>
              </a:rPr>
              <a:t>Start</a:t>
            </a:r>
            <a:r>
              <a:rPr sz="17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6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commitment</a:t>
            </a:r>
            <a:r>
              <a:rPr sz="17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ts val="1970"/>
              </a:lnSpc>
            </a:pP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700" spc="-5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700" spc="-135" dirty="0">
                <a:solidFill>
                  <a:srgbClr val="FFFFFF"/>
                </a:solidFill>
                <a:latin typeface="Calibri"/>
                <a:cs typeface="Calibri"/>
              </a:rPr>
              <a:t>oo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7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spc="-114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17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700" spc="-14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 i</a:t>
            </a:r>
            <a:r>
              <a:rPr sz="1700" spc="-1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sz="1700" spc="-13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dn</a:t>
            </a: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’</a:t>
            </a:r>
            <a:r>
              <a:rPr sz="1700" spc="-1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700" spc="-13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ss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9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spc="-14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700" spc="-35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13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700" spc="-114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700" spc="-13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ll</a:t>
            </a:r>
            <a:r>
              <a:rPr sz="1700" spc="-23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15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700" spc="-1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7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23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700" spc="-45" dirty="0">
                <a:solidFill>
                  <a:srgbClr val="FFFFFF"/>
                </a:solidFill>
                <a:latin typeface="Calibri"/>
                <a:cs typeface="Calibri"/>
              </a:rPr>
              <a:t>d-</a:t>
            </a:r>
            <a:r>
              <a:rPr sz="1700" spc="-10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700" spc="-8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spc="-12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51919" y="6231722"/>
            <a:ext cx="487679" cy="47387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4644" y="1752422"/>
            <a:ext cx="3129280" cy="311086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695"/>
              </a:spcBef>
            </a:pPr>
            <a:r>
              <a:rPr sz="4400" spc="204" dirty="0"/>
              <a:t>WHAT</a:t>
            </a:r>
            <a:r>
              <a:rPr sz="4400" spc="-170" dirty="0"/>
              <a:t> </a:t>
            </a:r>
            <a:r>
              <a:rPr sz="4400" spc="-215" dirty="0"/>
              <a:t>YOU </a:t>
            </a:r>
            <a:r>
              <a:rPr sz="4400" spc="-1085" dirty="0"/>
              <a:t> </a:t>
            </a:r>
            <a:r>
              <a:rPr sz="4400" i="1" spc="-15" dirty="0"/>
              <a:t>CAN</a:t>
            </a:r>
            <a:r>
              <a:rPr sz="4400" i="1" spc="-135" dirty="0"/>
              <a:t> </a:t>
            </a:r>
            <a:r>
              <a:rPr sz="4400" i="1" spc="-114" dirty="0"/>
              <a:t>D</a:t>
            </a:r>
            <a:r>
              <a:rPr sz="4400" i="1" spc="-240" dirty="0"/>
              <a:t>O</a:t>
            </a:r>
            <a:r>
              <a:rPr sz="4400" i="1" spc="-90" dirty="0"/>
              <a:t> </a:t>
            </a:r>
            <a:r>
              <a:rPr sz="4400" i="1" spc="65" dirty="0"/>
              <a:t>I</a:t>
            </a:r>
            <a:r>
              <a:rPr sz="4400" i="1" spc="245" dirty="0"/>
              <a:t>F  </a:t>
            </a:r>
            <a:r>
              <a:rPr sz="4400" i="1" spc="-325" dirty="0"/>
              <a:t>Y</a:t>
            </a:r>
            <a:r>
              <a:rPr sz="4400" i="1" spc="-260" dirty="0"/>
              <a:t>O</a:t>
            </a:r>
            <a:r>
              <a:rPr sz="4400" i="1" spc="-60" dirty="0"/>
              <a:t>U</a:t>
            </a:r>
            <a:r>
              <a:rPr sz="4400" i="1" spc="-105" dirty="0"/>
              <a:t> </a:t>
            </a:r>
            <a:r>
              <a:rPr sz="4400" i="1" spc="50" dirty="0"/>
              <a:t>N</a:t>
            </a:r>
            <a:r>
              <a:rPr sz="4400" i="1" spc="229" dirty="0"/>
              <a:t>EED  </a:t>
            </a:r>
            <a:r>
              <a:rPr sz="4400" i="1" spc="5" dirty="0"/>
              <a:t>ACADEMIC </a:t>
            </a:r>
            <a:r>
              <a:rPr sz="4400" i="1" spc="-1085" dirty="0"/>
              <a:t> </a:t>
            </a:r>
            <a:r>
              <a:rPr sz="4400" i="1" spc="-75" dirty="0"/>
              <a:t>SUPPORT: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3532632" y="0"/>
            <a:ext cx="2087245" cy="6858000"/>
          </a:xfrm>
          <a:custGeom>
            <a:avLst/>
            <a:gdLst/>
            <a:ahLst/>
            <a:cxnLst/>
            <a:rect l="l" t="t" r="r" b="b"/>
            <a:pathLst>
              <a:path w="2087245" h="6858000">
                <a:moveTo>
                  <a:pt x="2086990" y="0"/>
                </a:moveTo>
                <a:lnTo>
                  <a:pt x="0" y="6857999"/>
                </a:lnTo>
              </a:path>
              <a:path w="2087245" h="6858000">
                <a:moveTo>
                  <a:pt x="1571116" y="0"/>
                </a:moveTo>
                <a:lnTo>
                  <a:pt x="987551" y="6857999"/>
                </a:lnTo>
              </a:path>
            </a:pathLst>
          </a:custGeom>
          <a:ln w="12700">
            <a:solidFill>
              <a:srgbClr val="B99C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6495288" y="557783"/>
            <a:ext cx="1338580" cy="1335405"/>
            <a:chOff x="6495288" y="557783"/>
            <a:chExt cx="1338580" cy="1335405"/>
          </a:xfrm>
        </p:grpSpPr>
        <p:sp>
          <p:nvSpPr>
            <p:cNvPr id="5" name="object 5"/>
            <p:cNvSpPr/>
            <p:nvPr/>
          </p:nvSpPr>
          <p:spPr>
            <a:xfrm>
              <a:off x="6495288" y="557783"/>
              <a:ext cx="1338580" cy="1335405"/>
            </a:xfrm>
            <a:custGeom>
              <a:avLst/>
              <a:gdLst/>
              <a:ahLst/>
              <a:cxnLst/>
              <a:rect l="l" t="t" r="r" b="b"/>
              <a:pathLst>
                <a:path w="1338579" h="1335405">
                  <a:moveTo>
                    <a:pt x="1338071" y="0"/>
                  </a:moveTo>
                  <a:lnTo>
                    <a:pt x="396875" y="0"/>
                  </a:lnTo>
                  <a:lnTo>
                    <a:pt x="350588" y="2669"/>
                  </a:lnTo>
                  <a:lnTo>
                    <a:pt x="305870" y="10481"/>
                  </a:lnTo>
                  <a:lnTo>
                    <a:pt x="263019" y="23135"/>
                  </a:lnTo>
                  <a:lnTo>
                    <a:pt x="222333" y="40336"/>
                  </a:lnTo>
                  <a:lnTo>
                    <a:pt x="184108" y="61785"/>
                  </a:lnTo>
                  <a:lnTo>
                    <a:pt x="148644" y="87184"/>
                  </a:lnTo>
                  <a:lnTo>
                    <a:pt x="116236" y="116236"/>
                  </a:lnTo>
                  <a:lnTo>
                    <a:pt x="87184" y="148644"/>
                  </a:lnTo>
                  <a:lnTo>
                    <a:pt x="61785" y="184108"/>
                  </a:lnTo>
                  <a:lnTo>
                    <a:pt x="40336" y="222333"/>
                  </a:lnTo>
                  <a:lnTo>
                    <a:pt x="23135" y="263019"/>
                  </a:lnTo>
                  <a:lnTo>
                    <a:pt x="10481" y="305870"/>
                  </a:lnTo>
                  <a:lnTo>
                    <a:pt x="2669" y="350588"/>
                  </a:lnTo>
                  <a:lnTo>
                    <a:pt x="0" y="396875"/>
                  </a:lnTo>
                  <a:lnTo>
                    <a:pt x="0" y="1335024"/>
                  </a:lnTo>
                  <a:lnTo>
                    <a:pt x="941196" y="1335024"/>
                  </a:lnTo>
                  <a:lnTo>
                    <a:pt x="987483" y="1332354"/>
                  </a:lnTo>
                  <a:lnTo>
                    <a:pt x="1032201" y="1324542"/>
                  </a:lnTo>
                  <a:lnTo>
                    <a:pt x="1075052" y="1311888"/>
                  </a:lnTo>
                  <a:lnTo>
                    <a:pt x="1115738" y="1294687"/>
                  </a:lnTo>
                  <a:lnTo>
                    <a:pt x="1153963" y="1273238"/>
                  </a:lnTo>
                  <a:lnTo>
                    <a:pt x="1189427" y="1247839"/>
                  </a:lnTo>
                  <a:lnTo>
                    <a:pt x="1221835" y="1218787"/>
                  </a:lnTo>
                  <a:lnTo>
                    <a:pt x="1250887" y="1186379"/>
                  </a:lnTo>
                  <a:lnTo>
                    <a:pt x="1276286" y="1150915"/>
                  </a:lnTo>
                  <a:lnTo>
                    <a:pt x="1297735" y="1112690"/>
                  </a:lnTo>
                  <a:lnTo>
                    <a:pt x="1314936" y="1072004"/>
                  </a:lnTo>
                  <a:lnTo>
                    <a:pt x="1327590" y="1029153"/>
                  </a:lnTo>
                  <a:lnTo>
                    <a:pt x="1335402" y="984435"/>
                  </a:lnTo>
                  <a:lnTo>
                    <a:pt x="1338071" y="938149"/>
                  </a:lnTo>
                  <a:lnTo>
                    <a:pt x="1338071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96899" y="980499"/>
              <a:ext cx="536575" cy="490855"/>
            </a:xfrm>
            <a:custGeom>
              <a:avLst/>
              <a:gdLst/>
              <a:ahLst/>
              <a:cxnLst/>
              <a:rect l="l" t="t" r="r" b="b"/>
              <a:pathLst>
                <a:path w="536575" h="490855">
                  <a:moveTo>
                    <a:pt x="509619" y="0"/>
                  </a:moveTo>
                  <a:lnTo>
                    <a:pt x="26821" y="0"/>
                  </a:lnTo>
                  <a:lnTo>
                    <a:pt x="16307" y="2201"/>
                  </a:lnTo>
                  <a:lnTo>
                    <a:pt x="7790" y="8112"/>
                  </a:lnTo>
                  <a:lnTo>
                    <a:pt x="2083" y="16695"/>
                  </a:lnTo>
                  <a:lnTo>
                    <a:pt x="0" y="26910"/>
                  </a:lnTo>
                  <a:lnTo>
                    <a:pt x="0" y="353786"/>
                  </a:lnTo>
                  <a:lnTo>
                    <a:pt x="2083" y="364335"/>
                  </a:lnTo>
                  <a:lnTo>
                    <a:pt x="7790" y="372880"/>
                  </a:lnTo>
                  <a:lnTo>
                    <a:pt x="16307" y="378606"/>
                  </a:lnTo>
                  <a:lnTo>
                    <a:pt x="26821" y="380697"/>
                  </a:lnTo>
                  <a:lnTo>
                    <a:pt x="321868" y="380697"/>
                  </a:lnTo>
                  <a:lnTo>
                    <a:pt x="429154" y="490715"/>
                  </a:lnTo>
                  <a:lnTo>
                    <a:pt x="429154" y="381488"/>
                  </a:lnTo>
                  <a:lnTo>
                    <a:pt x="509619" y="381488"/>
                  </a:lnTo>
                  <a:lnTo>
                    <a:pt x="520133" y="379287"/>
                  </a:lnTo>
                  <a:lnTo>
                    <a:pt x="528651" y="373375"/>
                  </a:lnTo>
                  <a:lnTo>
                    <a:pt x="534358" y="364792"/>
                  </a:lnTo>
                  <a:lnTo>
                    <a:pt x="536441" y="354577"/>
                  </a:lnTo>
                  <a:lnTo>
                    <a:pt x="536441" y="27702"/>
                  </a:lnTo>
                  <a:lnTo>
                    <a:pt x="534358" y="17029"/>
                  </a:lnTo>
                  <a:lnTo>
                    <a:pt x="528651" y="8211"/>
                  </a:lnTo>
                  <a:lnTo>
                    <a:pt x="520133" y="2213"/>
                  </a:lnTo>
                  <a:lnTo>
                    <a:pt x="509619" y="0"/>
                  </a:lnTo>
                  <a:close/>
                </a:path>
              </a:pathLst>
            </a:custGeom>
            <a:solidFill>
              <a:srgbClr val="1556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148832" y="2294889"/>
            <a:ext cx="2028189" cy="6464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2000" spc="-80" dirty="0">
                <a:latin typeface="Calibri"/>
                <a:cs typeface="Calibri"/>
              </a:rPr>
              <a:t>R</a:t>
            </a:r>
            <a:r>
              <a:rPr sz="2000" spc="-75" dirty="0">
                <a:latin typeface="Calibri"/>
                <a:cs typeface="Calibri"/>
              </a:rPr>
              <a:t>EA</a:t>
            </a:r>
            <a:r>
              <a:rPr sz="2000" spc="-65" dirty="0">
                <a:latin typeface="Calibri"/>
                <a:cs typeface="Calibri"/>
              </a:rPr>
              <a:t>C</a:t>
            </a:r>
            <a:r>
              <a:rPr sz="2000" spc="-140" dirty="0">
                <a:latin typeface="Calibri"/>
                <a:cs typeface="Calibri"/>
              </a:rPr>
              <a:t>H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04" dirty="0">
                <a:latin typeface="Calibri"/>
                <a:cs typeface="Calibri"/>
              </a:rPr>
              <a:t>OU</a:t>
            </a:r>
            <a:r>
              <a:rPr sz="2000" spc="-95" dirty="0">
                <a:latin typeface="Calibri"/>
                <a:cs typeface="Calibri"/>
              </a:rPr>
              <a:t>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5" dirty="0">
                <a:latin typeface="Calibri"/>
                <a:cs typeface="Calibri"/>
              </a:rPr>
              <a:t>TO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30" dirty="0">
                <a:latin typeface="Calibri"/>
                <a:cs typeface="Calibri"/>
              </a:rPr>
              <a:t>Y</a:t>
            </a:r>
            <a:r>
              <a:rPr sz="2000" spc="-204" dirty="0">
                <a:latin typeface="Calibri"/>
                <a:cs typeface="Calibri"/>
              </a:rPr>
              <a:t>OU</a:t>
            </a:r>
            <a:r>
              <a:rPr sz="2000" spc="-90" dirty="0">
                <a:latin typeface="Calibri"/>
                <a:cs typeface="Calibri"/>
              </a:rPr>
              <a:t>R</a:t>
            </a:r>
            <a:endParaRPr sz="200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95"/>
              </a:spcBef>
            </a:pPr>
            <a:r>
              <a:rPr sz="2000" spc="-95" dirty="0">
                <a:latin typeface="Calibri"/>
                <a:cs typeface="Calibri"/>
              </a:rPr>
              <a:t>PROFESSOR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9070847" y="557783"/>
            <a:ext cx="1335405" cy="1335405"/>
            <a:chOff x="9070847" y="557783"/>
            <a:chExt cx="1335405" cy="1335405"/>
          </a:xfrm>
        </p:grpSpPr>
        <p:sp>
          <p:nvSpPr>
            <p:cNvPr id="9" name="object 9"/>
            <p:cNvSpPr/>
            <p:nvPr/>
          </p:nvSpPr>
          <p:spPr>
            <a:xfrm>
              <a:off x="9070847" y="557783"/>
              <a:ext cx="1335405" cy="1335405"/>
            </a:xfrm>
            <a:custGeom>
              <a:avLst/>
              <a:gdLst/>
              <a:ahLst/>
              <a:cxnLst/>
              <a:rect l="l" t="t" r="r" b="b"/>
              <a:pathLst>
                <a:path w="1335404" h="1335405">
                  <a:moveTo>
                    <a:pt x="1335024" y="0"/>
                  </a:moveTo>
                  <a:lnTo>
                    <a:pt x="396875" y="0"/>
                  </a:lnTo>
                  <a:lnTo>
                    <a:pt x="350588" y="2669"/>
                  </a:lnTo>
                  <a:lnTo>
                    <a:pt x="305870" y="10481"/>
                  </a:lnTo>
                  <a:lnTo>
                    <a:pt x="263019" y="23135"/>
                  </a:lnTo>
                  <a:lnTo>
                    <a:pt x="222333" y="40336"/>
                  </a:lnTo>
                  <a:lnTo>
                    <a:pt x="184108" y="61785"/>
                  </a:lnTo>
                  <a:lnTo>
                    <a:pt x="148644" y="87184"/>
                  </a:lnTo>
                  <a:lnTo>
                    <a:pt x="116236" y="116236"/>
                  </a:lnTo>
                  <a:lnTo>
                    <a:pt x="87184" y="148644"/>
                  </a:lnTo>
                  <a:lnTo>
                    <a:pt x="61785" y="184108"/>
                  </a:lnTo>
                  <a:lnTo>
                    <a:pt x="40336" y="222333"/>
                  </a:lnTo>
                  <a:lnTo>
                    <a:pt x="23135" y="263019"/>
                  </a:lnTo>
                  <a:lnTo>
                    <a:pt x="10481" y="305870"/>
                  </a:lnTo>
                  <a:lnTo>
                    <a:pt x="2669" y="350588"/>
                  </a:lnTo>
                  <a:lnTo>
                    <a:pt x="0" y="396875"/>
                  </a:lnTo>
                  <a:lnTo>
                    <a:pt x="0" y="1335024"/>
                  </a:lnTo>
                  <a:lnTo>
                    <a:pt x="938149" y="1335024"/>
                  </a:lnTo>
                  <a:lnTo>
                    <a:pt x="984435" y="1332354"/>
                  </a:lnTo>
                  <a:lnTo>
                    <a:pt x="1029153" y="1324542"/>
                  </a:lnTo>
                  <a:lnTo>
                    <a:pt x="1072004" y="1311888"/>
                  </a:lnTo>
                  <a:lnTo>
                    <a:pt x="1112690" y="1294687"/>
                  </a:lnTo>
                  <a:lnTo>
                    <a:pt x="1150915" y="1273238"/>
                  </a:lnTo>
                  <a:lnTo>
                    <a:pt x="1186379" y="1247839"/>
                  </a:lnTo>
                  <a:lnTo>
                    <a:pt x="1218787" y="1218787"/>
                  </a:lnTo>
                  <a:lnTo>
                    <a:pt x="1247839" y="1186379"/>
                  </a:lnTo>
                  <a:lnTo>
                    <a:pt x="1273238" y="1150915"/>
                  </a:lnTo>
                  <a:lnTo>
                    <a:pt x="1294687" y="1112690"/>
                  </a:lnTo>
                  <a:lnTo>
                    <a:pt x="1311888" y="1072004"/>
                  </a:lnTo>
                  <a:lnTo>
                    <a:pt x="1324542" y="1029153"/>
                  </a:lnTo>
                  <a:lnTo>
                    <a:pt x="1332354" y="984435"/>
                  </a:lnTo>
                  <a:lnTo>
                    <a:pt x="1335024" y="938149"/>
                  </a:lnTo>
                  <a:lnTo>
                    <a:pt x="133502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515805" y="996329"/>
              <a:ext cx="570865" cy="396240"/>
            </a:xfrm>
            <a:custGeom>
              <a:avLst/>
              <a:gdLst/>
              <a:ahLst/>
              <a:cxnLst/>
              <a:rect l="l" t="t" r="r" b="b"/>
              <a:pathLst>
                <a:path w="570865" h="396240">
                  <a:moveTo>
                    <a:pt x="538576" y="0"/>
                  </a:moveTo>
                  <a:lnTo>
                    <a:pt x="31680" y="0"/>
                  </a:lnTo>
                  <a:lnTo>
                    <a:pt x="19379" y="2498"/>
                  </a:lnTo>
                  <a:lnTo>
                    <a:pt x="9306" y="9300"/>
                  </a:lnTo>
                  <a:lnTo>
                    <a:pt x="2499" y="19366"/>
                  </a:lnTo>
                  <a:lnTo>
                    <a:pt x="0" y="31659"/>
                  </a:lnTo>
                  <a:lnTo>
                    <a:pt x="0" y="146427"/>
                  </a:lnTo>
                  <a:lnTo>
                    <a:pt x="13959" y="143557"/>
                  </a:lnTo>
                  <a:lnTo>
                    <a:pt x="34848" y="142469"/>
                  </a:lnTo>
                  <a:lnTo>
                    <a:pt x="47520" y="144052"/>
                  </a:lnTo>
                  <a:lnTo>
                    <a:pt x="47520" y="47489"/>
                  </a:lnTo>
                  <a:lnTo>
                    <a:pt x="522736" y="47489"/>
                  </a:lnTo>
                  <a:lnTo>
                    <a:pt x="522736" y="348245"/>
                  </a:lnTo>
                  <a:lnTo>
                    <a:pt x="254244" y="348245"/>
                  </a:lnTo>
                  <a:lnTo>
                    <a:pt x="209100" y="395735"/>
                  </a:lnTo>
                  <a:lnTo>
                    <a:pt x="538576" y="395735"/>
                  </a:lnTo>
                  <a:lnTo>
                    <a:pt x="550877" y="393237"/>
                  </a:lnTo>
                  <a:lnTo>
                    <a:pt x="560950" y="386435"/>
                  </a:lnTo>
                  <a:lnTo>
                    <a:pt x="567756" y="376368"/>
                  </a:lnTo>
                  <a:lnTo>
                    <a:pt x="570256" y="364075"/>
                  </a:lnTo>
                  <a:lnTo>
                    <a:pt x="570256" y="31659"/>
                  </a:lnTo>
                  <a:lnTo>
                    <a:pt x="567756" y="19366"/>
                  </a:lnTo>
                  <a:lnTo>
                    <a:pt x="560950" y="9300"/>
                  </a:lnTo>
                  <a:lnTo>
                    <a:pt x="550877" y="2498"/>
                  </a:lnTo>
                  <a:lnTo>
                    <a:pt x="538576" y="0"/>
                  </a:lnTo>
                  <a:close/>
                </a:path>
              </a:pathLst>
            </a:custGeom>
            <a:solidFill>
              <a:srgbClr val="1556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477789" y="1170458"/>
              <a:ext cx="134641" cy="134541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9392252" y="1211740"/>
              <a:ext cx="417195" cy="243840"/>
            </a:xfrm>
            <a:custGeom>
              <a:avLst/>
              <a:gdLst/>
              <a:ahLst/>
              <a:cxnLst/>
              <a:rect l="l" t="t" r="r" b="b"/>
              <a:pathLst>
                <a:path w="417195" h="243840">
                  <a:moveTo>
                    <a:pt x="390569" y="272"/>
                  </a:moveTo>
                  <a:lnTo>
                    <a:pt x="377662" y="0"/>
                  </a:lnTo>
                  <a:lnTo>
                    <a:pt x="361958" y="6208"/>
                  </a:lnTo>
                  <a:lnTo>
                    <a:pt x="360374" y="9374"/>
                  </a:lnTo>
                  <a:lnTo>
                    <a:pt x="243146" y="131251"/>
                  </a:lnTo>
                  <a:lnTo>
                    <a:pt x="180578" y="112255"/>
                  </a:lnTo>
                  <a:lnTo>
                    <a:pt x="152857" y="109881"/>
                  </a:lnTo>
                  <a:lnTo>
                    <a:pt x="139071" y="110462"/>
                  </a:lnTo>
                  <a:lnTo>
                    <a:pt x="97417" y="118587"/>
                  </a:lnTo>
                  <a:lnTo>
                    <a:pt x="59499" y="133626"/>
                  </a:lnTo>
                  <a:lnTo>
                    <a:pt x="26928" y="155788"/>
                  </a:lnTo>
                  <a:lnTo>
                    <a:pt x="0" y="243644"/>
                  </a:lnTo>
                  <a:lnTo>
                    <a:pt x="236810" y="243644"/>
                  </a:lnTo>
                  <a:lnTo>
                    <a:pt x="236810" y="242852"/>
                  </a:lnTo>
                  <a:lnTo>
                    <a:pt x="304141" y="164494"/>
                  </a:lnTo>
                  <a:lnTo>
                    <a:pt x="407894" y="55281"/>
                  </a:lnTo>
                  <a:lnTo>
                    <a:pt x="413748" y="46747"/>
                  </a:lnTo>
                  <a:lnTo>
                    <a:pt x="416705" y="36285"/>
                  </a:lnTo>
                  <a:lnTo>
                    <a:pt x="416247" y="25228"/>
                  </a:lnTo>
                  <a:lnTo>
                    <a:pt x="411854" y="14914"/>
                  </a:lnTo>
                  <a:lnTo>
                    <a:pt x="402437" y="5293"/>
                  </a:lnTo>
                  <a:lnTo>
                    <a:pt x="390569" y="272"/>
                  </a:lnTo>
                  <a:close/>
                </a:path>
              </a:pathLst>
            </a:custGeom>
            <a:solidFill>
              <a:srgbClr val="1556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714993" y="2294890"/>
            <a:ext cx="2045970" cy="583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spc="-90" dirty="0">
                <a:latin typeface="Calibri"/>
                <a:cs typeface="Calibri"/>
              </a:rPr>
              <a:t>T</a:t>
            </a:r>
            <a:r>
              <a:rPr sz="1800" spc="-40" dirty="0">
                <a:latin typeface="Calibri"/>
                <a:cs typeface="Calibri"/>
              </a:rPr>
              <a:t>A</a:t>
            </a:r>
            <a:r>
              <a:rPr sz="1800" spc="-50" dirty="0">
                <a:latin typeface="Calibri"/>
                <a:cs typeface="Calibri"/>
              </a:rPr>
              <a:t>L</a:t>
            </a:r>
            <a:r>
              <a:rPr sz="1800" spc="-55" dirty="0">
                <a:latin typeface="Calibri"/>
                <a:cs typeface="Calibri"/>
              </a:rPr>
              <a:t>K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90" dirty="0">
                <a:latin typeface="Calibri"/>
                <a:cs typeface="Calibri"/>
              </a:rPr>
              <a:t>T</a:t>
            </a:r>
            <a:r>
              <a:rPr sz="1800" spc="-195" dirty="0">
                <a:latin typeface="Calibri"/>
                <a:cs typeface="Calibri"/>
              </a:rPr>
              <a:t>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A</a:t>
            </a:r>
            <a:r>
              <a:rPr sz="1800" spc="-65" dirty="0">
                <a:latin typeface="Calibri"/>
                <a:cs typeface="Calibri"/>
              </a:rPr>
              <a:t>N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A</a:t>
            </a:r>
            <a:r>
              <a:rPr sz="1800" spc="-50" dirty="0">
                <a:latin typeface="Calibri"/>
                <a:cs typeface="Calibri"/>
              </a:rPr>
              <a:t>C</a:t>
            </a:r>
            <a:r>
              <a:rPr sz="1800" spc="-40" dirty="0">
                <a:latin typeface="Calibri"/>
                <a:cs typeface="Calibri"/>
              </a:rPr>
              <a:t>A</a:t>
            </a:r>
            <a:r>
              <a:rPr sz="1800" spc="-105" dirty="0">
                <a:latin typeface="Calibri"/>
                <a:cs typeface="Calibri"/>
              </a:rPr>
              <a:t>D</a:t>
            </a:r>
            <a:r>
              <a:rPr sz="1800" spc="-90" dirty="0">
                <a:latin typeface="Calibri"/>
                <a:cs typeface="Calibri"/>
              </a:rPr>
              <a:t>E</a:t>
            </a:r>
            <a:r>
              <a:rPr sz="1800" spc="-150" dirty="0">
                <a:latin typeface="Calibri"/>
                <a:cs typeface="Calibri"/>
              </a:rPr>
              <a:t>M</a:t>
            </a:r>
            <a:r>
              <a:rPr sz="1800" spc="-50" dirty="0">
                <a:latin typeface="Calibri"/>
                <a:cs typeface="Calibri"/>
              </a:rPr>
              <a:t>I</a:t>
            </a:r>
            <a:r>
              <a:rPr sz="1800" spc="-60" dirty="0">
                <a:latin typeface="Calibri"/>
                <a:cs typeface="Calibri"/>
              </a:rPr>
              <a:t>C</a:t>
            </a:r>
            <a:endParaRPr sz="1800">
              <a:latin typeface="Calibri"/>
              <a:cs typeface="Calibri"/>
            </a:endParaRPr>
          </a:p>
          <a:p>
            <a:pPr marL="3175" algn="ctr">
              <a:lnSpc>
                <a:spcPct val="100000"/>
              </a:lnSpc>
              <a:spcBef>
                <a:spcPts val="70"/>
              </a:spcBef>
            </a:pPr>
            <a:r>
              <a:rPr sz="1800" spc="-75" dirty="0">
                <a:latin typeface="Calibri"/>
                <a:cs typeface="Calibri"/>
              </a:rPr>
              <a:t>ADVISOR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419088" y="3578352"/>
            <a:ext cx="1338580" cy="1335405"/>
            <a:chOff x="6419088" y="3578352"/>
            <a:chExt cx="1338580" cy="1335405"/>
          </a:xfrm>
        </p:grpSpPr>
        <p:sp>
          <p:nvSpPr>
            <p:cNvPr id="15" name="object 15"/>
            <p:cNvSpPr/>
            <p:nvPr/>
          </p:nvSpPr>
          <p:spPr>
            <a:xfrm>
              <a:off x="6419088" y="3578352"/>
              <a:ext cx="1338580" cy="1335405"/>
            </a:xfrm>
            <a:custGeom>
              <a:avLst/>
              <a:gdLst/>
              <a:ahLst/>
              <a:cxnLst/>
              <a:rect l="l" t="t" r="r" b="b"/>
              <a:pathLst>
                <a:path w="1338579" h="1335404">
                  <a:moveTo>
                    <a:pt x="1338071" y="0"/>
                  </a:moveTo>
                  <a:lnTo>
                    <a:pt x="396875" y="0"/>
                  </a:lnTo>
                  <a:lnTo>
                    <a:pt x="350588" y="2669"/>
                  </a:lnTo>
                  <a:lnTo>
                    <a:pt x="305870" y="10481"/>
                  </a:lnTo>
                  <a:lnTo>
                    <a:pt x="263019" y="23135"/>
                  </a:lnTo>
                  <a:lnTo>
                    <a:pt x="222333" y="40336"/>
                  </a:lnTo>
                  <a:lnTo>
                    <a:pt x="184108" y="61785"/>
                  </a:lnTo>
                  <a:lnTo>
                    <a:pt x="148644" y="87184"/>
                  </a:lnTo>
                  <a:lnTo>
                    <a:pt x="116236" y="116236"/>
                  </a:lnTo>
                  <a:lnTo>
                    <a:pt x="87184" y="148644"/>
                  </a:lnTo>
                  <a:lnTo>
                    <a:pt x="61785" y="184108"/>
                  </a:lnTo>
                  <a:lnTo>
                    <a:pt x="40336" y="222333"/>
                  </a:lnTo>
                  <a:lnTo>
                    <a:pt x="23135" y="263019"/>
                  </a:lnTo>
                  <a:lnTo>
                    <a:pt x="10481" y="305870"/>
                  </a:lnTo>
                  <a:lnTo>
                    <a:pt x="2669" y="350588"/>
                  </a:lnTo>
                  <a:lnTo>
                    <a:pt x="0" y="396875"/>
                  </a:lnTo>
                  <a:lnTo>
                    <a:pt x="0" y="1335024"/>
                  </a:lnTo>
                  <a:lnTo>
                    <a:pt x="941196" y="1335024"/>
                  </a:lnTo>
                  <a:lnTo>
                    <a:pt x="987483" y="1332354"/>
                  </a:lnTo>
                  <a:lnTo>
                    <a:pt x="1032201" y="1324542"/>
                  </a:lnTo>
                  <a:lnTo>
                    <a:pt x="1075052" y="1311888"/>
                  </a:lnTo>
                  <a:lnTo>
                    <a:pt x="1115738" y="1294687"/>
                  </a:lnTo>
                  <a:lnTo>
                    <a:pt x="1153963" y="1273238"/>
                  </a:lnTo>
                  <a:lnTo>
                    <a:pt x="1189427" y="1247839"/>
                  </a:lnTo>
                  <a:lnTo>
                    <a:pt x="1221835" y="1218787"/>
                  </a:lnTo>
                  <a:lnTo>
                    <a:pt x="1250887" y="1186379"/>
                  </a:lnTo>
                  <a:lnTo>
                    <a:pt x="1276286" y="1150915"/>
                  </a:lnTo>
                  <a:lnTo>
                    <a:pt x="1297735" y="1112690"/>
                  </a:lnTo>
                  <a:lnTo>
                    <a:pt x="1314936" y="1072004"/>
                  </a:lnTo>
                  <a:lnTo>
                    <a:pt x="1327590" y="1029153"/>
                  </a:lnTo>
                  <a:lnTo>
                    <a:pt x="1335402" y="984435"/>
                  </a:lnTo>
                  <a:lnTo>
                    <a:pt x="1338071" y="938149"/>
                  </a:lnTo>
                  <a:lnTo>
                    <a:pt x="1338071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804914" y="4001071"/>
              <a:ext cx="568325" cy="490220"/>
            </a:xfrm>
            <a:custGeom>
              <a:avLst/>
              <a:gdLst/>
              <a:ahLst/>
              <a:cxnLst/>
              <a:rect l="l" t="t" r="r" b="b"/>
              <a:pathLst>
                <a:path w="568325" h="490220">
                  <a:moveTo>
                    <a:pt x="419684" y="130594"/>
                  </a:moveTo>
                  <a:lnTo>
                    <a:pt x="284010" y="0"/>
                  </a:lnTo>
                  <a:lnTo>
                    <a:pt x="145148" y="132969"/>
                  </a:lnTo>
                  <a:lnTo>
                    <a:pt x="167246" y="155130"/>
                  </a:lnTo>
                  <a:lnTo>
                    <a:pt x="284010" y="37998"/>
                  </a:lnTo>
                  <a:lnTo>
                    <a:pt x="397598" y="152755"/>
                  </a:lnTo>
                  <a:lnTo>
                    <a:pt x="419684" y="130594"/>
                  </a:lnTo>
                  <a:close/>
                </a:path>
                <a:path w="568325" h="490220">
                  <a:moveTo>
                    <a:pt x="567994" y="220827"/>
                  </a:moveTo>
                  <a:lnTo>
                    <a:pt x="536448" y="220827"/>
                  </a:lnTo>
                  <a:lnTo>
                    <a:pt x="536448" y="260400"/>
                  </a:lnTo>
                  <a:lnTo>
                    <a:pt x="536448" y="323710"/>
                  </a:lnTo>
                  <a:lnTo>
                    <a:pt x="536448" y="355371"/>
                  </a:lnTo>
                  <a:lnTo>
                    <a:pt x="536448" y="418693"/>
                  </a:lnTo>
                  <a:lnTo>
                    <a:pt x="473329" y="418693"/>
                  </a:lnTo>
                  <a:lnTo>
                    <a:pt x="473329" y="355371"/>
                  </a:lnTo>
                  <a:lnTo>
                    <a:pt x="536448" y="355371"/>
                  </a:lnTo>
                  <a:lnTo>
                    <a:pt x="536448" y="323710"/>
                  </a:lnTo>
                  <a:lnTo>
                    <a:pt x="473329" y="323710"/>
                  </a:lnTo>
                  <a:lnTo>
                    <a:pt x="473329" y="260400"/>
                  </a:lnTo>
                  <a:lnTo>
                    <a:pt x="536448" y="260400"/>
                  </a:lnTo>
                  <a:lnTo>
                    <a:pt x="536448" y="220827"/>
                  </a:lnTo>
                  <a:lnTo>
                    <a:pt x="441782" y="220827"/>
                  </a:lnTo>
                  <a:lnTo>
                    <a:pt x="441782" y="260400"/>
                  </a:lnTo>
                  <a:lnTo>
                    <a:pt x="441782" y="323710"/>
                  </a:lnTo>
                  <a:lnTo>
                    <a:pt x="441782" y="355371"/>
                  </a:lnTo>
                  <a:lnTo>
                    <a:pt x="441782" y="418693"/>
                  </a:lnTo>
                  <a:lnTo>
                    <a:pt x="378663" y="418693"/>
                  </a:lnTo>
                  <a:lnTo>
                    <a:pt x="378663" y="355371"/>
                  </a:lnTo>
                  <a:lnTo>
                    <a:pt x="441782" y="355371"/>
                  </a:lnTo>
                  <a:lnTo>
                    <a:pt x="441782" y="323710"/>
                  </a:lnTo>
                  <a:lnTo>
                    <a:pt x="378663" y="323710"/>
                  </a:lnTo>
                  <a:lnTo>
                    <a:pt x="378663" y="292061"/>
                  </a:lnTo>
                  <a:lnTo>
                    <a:pt x="378663" y="260400"/>
                  </a:lnTo>
                  <a:lnTo>
                    <a:pt x="441782" y="260400"/>
                  </a:lnTo>
                  <a:lnTo>
                    <a:pt x="441782" y="220827"/>
                  </a:lnTo>
                  <a:lnTo>
                    <a:pt x="378663" y="220827"/>
                  </a:lnTo>
                  <a:lnTo>
                    <a:pt x="378663" y="173342"/>
                  </a:lnTo>
                  <a:lnTo>
                    <a:pt x="339229" y="133781"/>
                  </a:lnTo>
                  <a:lnTo>
                    <a:pt x="339229" y="292061"/>
                  </a:lnTo>
                  <a:lnTo>
                    <a:pt x="339229" y="323710"/>
                  </a:lnTo>
                  <a:lnTo>
                    <a:pt x="228777" y="323710"/>
                  </a:lnTo>
                  <a:lnTo>
                    <a:pt x="228777" y="292061"/>
                  </a:lnTo>
                  <a:lnTo>
                    <a:pt x="339229" y="292061"/>
                  </a:lnTo>
                  <a:lnTo>
                    <a:pt x="339229" y="133781"/>
                  </a:lnTo>
                  <a:lnTo>
                    <a:pt x="307670" y="102108"/>
                  </a:lnTo>
                  <a:lnTo>
                    <a:pt x="307670" y="197091"/>
                  </a:lnTo>
                  <a:lnTo>
                    <a:pt x="305854" y="206476"/>
                  </a:lnTo>
                  <a:lnTo>
                    <a:pt x="300863" y="214007"/>
                  </a:lnTo>
                  <a:lnTo>
                    <a:pt x="293357" y="219011"/>
                  </a:lnTo>
                  <a:lnTo>
                    <a:pt x="284010" y="220827"/>
                  </a:lnTo>
                  <a:lnTo>
                    <a:pt x="274650" y="219011"/>
                  </a:lnTo>
                  <a:lnTo>
                    <a:pt x="267144" y="214007"/>
                  </a:lnTo>
                  <a:lnTo>
                    <a:pt x="262153" y="206476"/>
                  </a:lnTo>
                  <a:lnTo>
                    <a:pt x="260337" y="197091"/>
                  </a:lnTo>
                  <a:lnTo>
                    <a:pt x="262153" y="187693"/>
                  </a:lnTo>
                  <a:lnTo>
                    <a:pt x="267144" y="180162"/>
                  </a:lnTo>
                  <a:lnTo>
                    <a:pt x="274650" y="175158"/>
                  </a:lnTo>
                  <a:lnTo>
                    <a:pt x="284010" y="173342"/>
                  </a:lnTo>
                  <a:lnTo>
                    <a:pt x="293357" y="175158"/>
                  </a:lnTo>
                  <a:lnTo>
                    <a:pt x="300863" y="180162"/>
                  </a:lnTo>
                  <a:lnTo>
                    <a:pt x="305854" y="187693"/>
                  </a:lnTo>
                  <a:lnTo>
                    <a:pt x="307670" y="197091"/>
                  </a:lnTo>
                  <a:lnTo>
                    <a:pt x="307670" y="102108"/>
                  </a:lnTo>
                  <a:lnTo>
                    <a:pt x="284010" y="78359"/>
                  </a:lnTo>
                  <a:lnTo>
                    <a:pt x="189331" y="173342"/>
                  </a:lnTo>
                  <a:lnTo>
                    <a:pt x="189331" y="220827"/>
                  </a:lnTo>
                  <a:lnTo>
                    <a:pt x="189331" y="260400"/>
                  </a:lnTo>
                  <a:lnTo>
                    <a:pt x="189331" y="323710"/>
                  </a:lnTo>
                  <a:lnTo>
                    <a:pt x="189331" y="355371"/>
                  </a:lnTo>
                  <a:lnTo>
                    <a:pt x="189331" y="418693"/>
                  </a:lnTo>
                  <a:lnTo>
                    <a:pt x="126225" y="418693"/>
                  </a:lnTo>
                  <a:lnTo>
                    <a:pt x="126225" y="355371"/>
                  </a:lnTo>
                  <a:lnTo>
                    <a:pt x="189331" y="355371"/>
                  </a:lnTo>
                  <a:lnTo>
                    <a:pt x="189331" y="323710"/>
                  </a:lnTo>
                  <a:lnTo>
                    <a:pt x="126225" y="323710"/>
                  </a:lnTo>
                  <a:lnTo>
                    <a:pt x="126225" y="260400"/>
                  </a:lnTo>
                  <a:lnTo>
                    <a:pt x="189331" y="260400"/>
                  </a:lnTo>
                  <a:lnTo>
                    <a:pt x="189331" y="220827"/>
                  </a:lnTo>
                  <a:lnTo>
                    <a:pt x="94665" y="220827"/>
                  </a:lnTo>
                  <a:lnTo>
                    <a:pt x="94665" y="260400"/>
                  </a:lnTo>
                  <a:lnTo>
                    <a:pt x="94665" y="323710"/>
                  </a:lnTo>
                  <a:lnTo>
                    <a:pt x="94665" y="355371"/>
                  </a:lnTo>
                  <a:lnTo>
                    <a:pt x="94665" y="418693"/>
                  </a:lnTo>
                  <a:lnTo>
                    <a:pt x="31559" y="418693"/>
                  </a:lnTo>
                  <a:lnTo>
                    <a:pt x="31559" y="355371"/>
                  </a:lnTo>
                  <a:lnTo>
                    <a:pt x="94665" y="355371"/>
                  </a:lnTo>
                  <a:lnTo>
                    <a:pt x="94665" y="323710"/>
                  </a:lnTo>
                  <a:lnTo>
                    <a:pt x="31559" y="323710"/>
                  </a:lnTo>
                  <a:lnTo>
                    <a:pt x="31559" y="260400"/>
                  </a:lnTo>
                  <a:lnTo>
                    <a:pt x="94665" y="260400"/>
                  </a:lnTo>
                  <a:lnTo>
                    <a:pt x="94665" y="220827"/>
                  </a:lnTo>
                  <a:lnTo>
                    <a:pt x="0" y="220827"/>
                  </a:lnTo>
                  <a:lnTo>
                    <a:pt x="0" y="489927"/>
                  </a:lnTo>
                  <a:lnTo>
                    <a:pt x="228777" y="489927"/>
                  </a:lnTo>
                  <a:lnTo>
                    <a:pt x="228777" y="418693"/>
                  </a:lnTo>
                  <a:lnTo>
                    <a:pt x="228777" y="402856"/>
                  </a:lnTo>
                  <a:lnTo>
                    <a:pt x="231851" y="386092"/>
                  </a:lnTo>
                  <a:lnTo>
                    <a:pt x="241592" y="370801"/>
                  </a:lnTo>
                  <a:lnTo>
                    <a:pt x="258737" y="359676"/>
                  </a:lnTo>
                  <a:lnTo>
                    <a:pt x="284010" y="355371"/>
                  </a:lnTo>
                  <a:lnTo>
                    <a:pt x="309270" y="359676"/>
                  </a:lnTo>
                  <a:lnTo>
                    <a:pt x="326402" y="370801"/>
                  </a:lnTo>
                  <a:lnTo>
                    <a:pt x="336143" y="386092"/>
                  </a:lnTo>
                  <a:lnTo>
                    <a:pt x="339229" y="402856"/>
                  </a:lnTo>
                  <a:lnTo>
                    <a:pt x="339229" y="489927"/>
                  </a:lnTo>
                  <a:lnTo>
                    <a:pt x="567994" y="489927"/>
                  </a:lnTo>
                  <a:lnTo>
                    <a:pt x="567994" y="418693"/>
                  </a:lnTo>
                  <a:lnTo>
                    <a:pt x="567994" y="355371"/>
                  </a:lnTo>
                  <a:lnTo>
                    <a:pt x="567994" y="323710"/>
                  </a:lnTo>
                  <a:lnTo>
                    <a:pt x="567994" y="260400"/>
                  </a:lnTo>
                  <a:lnTo>
                    <a:pt x="567994" y="220827"/>
                  </a:lnTo>
                  <a:close/>
                </a:path>
              </a:pathLst>
            </a:custGeom>
            <a:solidFill>
              <a:srgbClr val="1556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6185408" y="5316423"/>
            <a:ext cx="1800860" cy="58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20" dirty="0">
                <a:latin typeface="Calibri"/>
                <a:cs typeface="Calibri"/>
              </a:rPr>
              <a:t>V</a:t>
            </a:r>
            <a:r>
              <a:rPr sz="1800" spc="-50" dirty="0">
                <a:latin typeface="Calibri"/>
                <a:cs typeface="Calibri"/>
              </a:rPr>
              <a:t>I</a:t>
            </a:r>
            <a:r>
              <a:rPr sz="1800" spc="75" dirty="0">
                <a:latin typeface="Calibri"/>
                <a:cs typeface="Calibri"/>
              </a:rPr>
              <a:t>S</a:t>
            </a:r>
            <a:r>
              <a:rPr sz="1800" spc="-50" dirty="0">
                <a:latin typeface="Calibri"/>
                <a:cs typeface="Calibri"/>
              </a:rPr>
              <a:t>I</a:t>
            </a:r>
            <a:r>
              <a:rPr sz="1800" spc="-80" dirty="0">
                <a:latin typeface="Calibri"/>
                <a:cs typeface="Calibri"/>
              </a:rPr>
              <a:t>T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90" dirty="0">
                <a:latin typeface="Calibri"/>
                <a:cs typeface="Calibri"/>
              </a:rPr>
              <a:t>T</a:t>
            </a:r>
            <a:r>
              <a:rPr sz="1800" spc="-120" dirty="0">
                <a:latin typeface="Calibri"/>
                <a:cs typeface="Calibri"/>
              </a:rPr>
              <a:t>H</a:t>
            </a:r>
            <a:r>
              <a:rPr sz="1800" spc="-8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5" dirty="0">
                <a:latin typeface="Calibri"/>
                <a:cs typeface="Calibri"/>
              </a:rPr>
              <a:t>C</a:t>
            </a:r>
            <a:r>
              <a:rPr sz="1800" spc="-190" dirty="0">
                <a:latin typeface="Calibri"/>
                <a:cs typeface="Calibri"/>
              </a:rPr>
              <a:t>O</a:t>
            </a:r>
            <a:r>
              <a:rPr sz="1800" spc="-65" dirty="0">
                <a:latin typeface="Calibri"/>
                <a:cs typeface="Calibri"/>
              </a:rPr>
              <a:t>L</a:t>
            </a:r>
            <a:r>
              <a:rPr sz="1800" spc="-75" dirty="0">
                <a:latin typeface="Calibri"/>
                <a:cs typeface="Calibri"/>
              </a:rPr>
              <a:t>L</a:t>
            </a:r>
            <a:r>
              <a:rPr sz="1800" spc="-90" dirty="0">
                <a:latin typeface="Calibri"/>
                <a:cs typeface="Calibri"/>
              </a:rPr>
              <a:t>E</a:t>
            </a:r>
            <a:r>
              <a:rPr sz="1800" spc="-135" dirty="0">
                <a:latin typeface="Calibri"/>
                <a:cs typeface="Calibri"/>
              </a:rPr>
              <a:t>G</a:t>
            </a:r>
            <a:r>
              <a:rPr sz="1800" spc="-90" dirty="0">
                <a:latin typeface="Calibri"/>
                <a:cs typeface="Calibri"/>
              </a:rPr>
              <a:t>E</a:t>
            </a:r>
            <a:r>
              <a:rPr sz="1800" spc="-45" dirty="0">
                <a:latin typeface="Calibri"/>
                <a:cs typeface="Calibri"/>
              </a:rPr>
              <a:t>’</a:t>
            </a:r>
            <a:r>
              <a:rPr sz="1800" spc="70" dirty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  <a:p>
            <a:pPr marL="97790">
              <a:lnSpc>
                <a:spcPct val="100000"/>
              </a:lnSpc>
              <a:spcBef>
                <a:spcPts val="75"/>
              </a:spcBef>
            </a:pPr>
            <a:r>
              <a:rPr sz="1800" spc="-90" dirty="0">
                <a:latin typeface="Calibri"/>
                <a:cs typeface="Calibri"/>
              </a:rPr>
              <a:t>T</a:t>
            </a:r>
            <a:r>
              <a:rPr sz="1800" spc="-150" dirty="0">
                <a:latin typeface="Calibri"/>
                <a:cs typeface="Calibri"/>
              </a:rPr>
              <a:t>U</a:t>
            </a:r>
            <a:r>
              <a:rPr sz="1800" spc="-90" dirty="0">
                <a:latin typeface="Calibri"/>
                <a:cs typeface="Calibri"/>
              </a:rPr>
              <a:t>T</a:t>
            </a:r>
            <a:r>
              <a:rPr sz="1800" spc="-190" dirty="0">
                <a:latin typeface="Calibri"/>
                <a:cs typeface="Calibri"/>
              </a:rPr>
              <a:t>O</a:t>
            </a:r>
            <a:r>
              <a:rPr sz="1800" spc="-70" dirty="0">
                <a:latin typeface="Calibri"/>
                <a:cs typeface="Calibri"/>
              </a:rPr>
              <a:t>R</a:t>
            </a:r>
            <a:r>
              <a:rPr sz="1800" spc="-50" dirty="0">
                <a:latin typeface="Calibri"/>
                <a:cs typeface="Calibri"/>
              </a:rPr>
              <a:t>I</a:t>
            </a:r>
            <a:r>
              <a:rPr sz="1800" spc="-100" dirty="0">
                <a:latin typeface="Calibri"/>
                <a:cs typeface="Calibri"/>
              </a:rPr>
              <a:t>NG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C</a:t>
            </a:r>
            <a:r>
              <a:rPr sz="1800" spc="-90" dirty="0">
                <a:latin typeface="Calibri"/>
                <a:cs typeface="Calibri"/>
              </a:rPr>
              <a:t>E</a:t>
            </a:r>
            <a:r>
              <a:rPr sz="1800" spc="-80" dirty="0">
                <a:latin typeface="Calibri"/>
                <a:cs typeface="Calibri"/>
              </a:rPr>
              <a:t>NT</a:t>
            </a:r>
            <a:r>
              <a:rPr sz="1800" spc="-85" dirty="0">
                <a:latin typeface="Calibri"/>
                <a:cs typeface="Calibri"/>
              </a:rPr>
              <a:t>E</a:t>
            </a:r>
            <a:r>
              <a:rPr sz="1800" spc="-80" dirty="0">
                <a:latin typeface="Calibri"/>
                <a:cs typeface="Calibri"/>
              </a:rPr>
              <a:t>R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9070847" y="3587496"/>
            <a:ext cx="1335405" cy="1338580"/>
            <a:chOff x="9070847" y="3587496"/>
            <a:chExt cx="1335405" cy="1338580"/>
          </a:xfrm>
        </p:grpSpPr>
        <p:sp>
          <p:nvSpPr>
            <p:cNvPr id="19" name="object 19"/>
            <p:cNvSpPr/>
            <p:nvPr/>
          </p:nvSpPr>
          <p:spPr>
            <a:xfrm>
              <a:off x="9070847" y="3587496"/>
              <a:ext cx="1335405" cy="1338580"/>
            </a:xfrm>
            <a:custGeom>
              <a:avLst/>
              <a:gdLst/>
              <a:ahLst/>
              <a:cxnLst/>
              <a:rect l="l" t="t" r="r" b="b"/>
              <a:pathLst>
                <a:path w="1335404" h="1338579">
                  <a:moveTo>
                    <a:pt x="1335024" y="0"/>
                  </a:moveTo>
                  <a:lnTo>
                    <a:pt x="396875" y="0"/>
                  </a:lnTo>
                  <a:lnTo>
                    <a:pt x="350588" y="2669"/>
                  </a:lnTo>
                  <a:lnTo>
                    <a:pt x="305870" y="10481"/>
                  </a:lnTo>
                  <a:lnTo>
                    <a:pt x="263019" y="23135"/>
                  </a:lnTo>
                  <a:lnTo>
                    <a:pt x="222333" y="40336"/>
                  </a:lnTo>
                  <a:lnTo>
                    <a:pt x="184108" y="61785"/>
                  </a:lnTo>
                  <a:lnTo>
                    <a:pt x="148644" y="87184"/>
                  </a:lnTo>
                  <a:lnTo>
                    <a:pt x="116236" y="116236"/>
                  </a:lnTo>
                  <a:lnTo>
                    <a:pt x="87184" y="148644"/>
                  </a:lnTo>
                  <a:lnTo>
                    <a:pt x="61785" y="184108"/>
                  </a:lnTo>
                  <a:lnTo>
                    <a:pt x="40336" y="222333"/>
                  </a:lnTo>
                  <a:lnTo>
                    <a:pt x="23135" y="263019"/>
                  </a:lnTo>
                  <a:lnTo>
                    <a:pt x="10481" y="305870"/>
                  </a:lnTo>
                  <a:lnTo>
                    <a:pt x="2669" y="350588"/>
                  </a:lnTo>
                  <a:lnTo>
                    <a:pt x="0" y="396874"/>
                  </a:lnTo>
                  <a:lnTo>
                    <a:pt x="0" y="1338071"/>
                  </a:lnTo>
                  <a:lnTo>
                    <a:pt x="938149" y="1338071"/>
                  </a:lnTo>
                  <a:lnTo>
                    <a:pt x="984435" y="1335402"/>
                  </a:lnTo>
                  <a:lnTo>
                    <a:pt x="1029153" y="1327590"/>
                  </a:lnTo>
                  <a:lnTo>
                    <a:pt x="1072004" y="1314936"/>
                  </a:lnTo>
                  <a:lnTo>
                    <a:pt x="1112690" y="1297735"/>
                  </a:lnTo>
                  <a:lnTo>
                    <a:pt x="1150915" y="1276286"/>
                  </a:lnTo>
                  <a:lnTo>
                    <a:pt x="1186379" y="1250887"/>
                  </a:lnTo>
                  <a:lnTo>
                    <a:pt x="1218787" y="1221835"/>
                  </a:lnTo>
                  <a:lnTo>
                    <a:pt x="1247839" y="1189427"/>
                  </a:lnTo>
                  <a:lnTo>
                    <a:pt x="1273238" y="1153963"/>
                  </a:lnTo>
                  <a:lnTo>
                    <a:pt x="1294687" y="1115738"/>
                  </a:lnTo>
                  <a:lnTo>
                    <a:pt x="1311888" y="1075052"/>
                  </a:lnTo>
                  <a:lnTo>
                    <a:pt x="1324542" y="1032201"/>
                  </a:lnTo>
                  <a:lnTo>
                    <a:pt x="1332354" y="987483"/>
                  </a:lnTo>
                  <a:lnTo>
                    <a:pt x="1335024" y="941196"/>
                  </a:lnTo>
                  <a:lnTo>
                    <a:pt x="133502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422346" y="3981602"/>
              <a:ext cx="633730" cy="554355"/>
            </a:xfrm>
            <a:custGeom>
              <a:avLst/>
              <a:gdLst/>
              <a:ahLst/>
              <a:cxnLst/>
              <a:rect l="l" t="t" r="r" b="b"/>
              <a:pathLst>
                <a:path w="633729" h="554354">
                  <a:moveTo>
                    <a:pt x="150482" y="229539"/>
                  </a:moveTo>
                  <a:lnTo>
                    <a:pt x="147980" y="217246"/>
                  </a:lnTo>
                  <a:lnTo>
                    <a:pt x="141173" y="207175"/>
                  </a:lnTo>
                  <a:lnTo>
                    <a:pt x="131102" y="200380"/>
                  </a:lnTo>
                  <a:lnTo>
                    <a:pt x="118795" y="197878"/>
                  </a:lnTo>
                  <a:lnTo>
                    <a:pt x="0" y="197878"/>
                  </a:lnTo>
                  <a:lnTo>
                    <a:pt x="0" y="530288"/>
                  </a:lnTo>
                  <a:lnTo>
                    <a:pt x="118795" y="530288"/>
                  </a:lnTo>
                  <a:lnTo>
                    <a:pt x="131102" y="527799"/>
                  </a:lnTo>
                  <a:lnTo>
                    <a:pt x="141173" y="520992"/>
                  </a:lnTo>
                  <a:lnTo>
                    <a:pt x="147980" y="510921"/>
                  </a:lnTo>
                  <a:lnTo>
                    <a:pt x="150482" y="498627"/>
                  </a:lnTo>
                  <a:lnTo>
                    <a:pt x="150482" y="229539"/>
                  </a:lnTo>
                  <a:close/>
                </a:path>
                <a:path w="633729" h="554354">
                  <a:moveTo>
                    <a:pt x="633615" y="269113"/>
                  </a:moveTo>
                  <a:lnTo>
                    <a:pt x="629869" y="250672"/>
                  </a:lnTo>
                  <a:lnTo>
                    <a:pt x="619658" y="235572"/>
                  </a:lnTo>
                  <a:lnTo>
                    <a:pt x="604545" y="225374"/>
                  </a:lnTo>
                  <a:lnTo>
                    <a:pt x="586092" y="221627"/>
                  </a:lnTo>
                  <a:lnTo>
                    <a:pt x="435610" y="221627"/>
                  </a:lnTo>
                  <a:lnTo>
                    <a:pt x="426669" y="219811"/>
                  </a:lnTo>
                  <a:lnTo>
                    <a:pt x="419277" y="214896"/>
                  </a:lnTo>
                  <a:lnTo>
                    <a:pt x="414121" y="207594"/>
                  </a:lnTo>
                  <a:lnTo>
                    <a:pt x="411848" y="198666"/>
                  </a:lnTo>
                  <a:lnTo>
                    <a:pt x="424027" y="158407"/>
                  </a:lnTo>
                  <a:lnTo>
                    <a:pt x="432015" y="114858"/>
                  </a:lnTo>
                  <a:lnTo>
                    <a:pt x="435610" y="47498"/>
                  </a:lnTo>
                  <a:lnTo>
                    <a:pt x="406539" y="3746"/>
                  </a:lnTo>
                  <a:lnTo>
                    <a:pt x="388086" y="0"/>
                  </a:lnTo>
                  <a:lnTo>
                    <a:pt x="369633" y="3746"/>
                  </a:lnTo>
                  <a:lnTo>
                    <a:pt x="354533" y="13957"/>
                  </a:lnTo>
                  <a:lnTo>
                    <a:pt x="344322" y="29057"/>
                  </a:lnTo>
                  <a:lnTo>
                    <a:pt x="325970" y="113296"/>
                  </a:lnTo>
                  <a:lnTo>
                    <a:pt x="291071" y="165874"/>
                  </a:lnTo>
                  <a:lnTo>
                    <a:pt x="249212" y="204546"/>
                  </a:lnTo>
                  <a:lnTo>
                    <a:pt x="213741" y="228638"/>
                  </a:lnTo>
                  <a:lnTo>
                    <a:pt x="197993" y="237451"/>
                  </a:lnTo>
                  <a:lnTo>
                    <a:pt x="197993" y="490715"/>
                  </a:lnTo>
                  <a:lnTo>
                    <a:pt x="232791" y="500608"/>
                  </a:lnTo>
                  <a:lnTo>
                    <a:pt x="262445" y="522376"/>
                  </a:lnTo>
                  <a:lnTo>
                    <a:pt x="301472" y="544144"/>
                  </a:lnTo>
                  <a:lnTo>
                    <a:pt x="364324" y="554037"/>
                  </a:lnTo>
                  <a:lnTo>
                    <a:pt x="506895" y="554037"/>
                  </a:lnTo>
                  <a:lnTo>
                    <a:pt x="525348" y="550291"/>
                  </a:lnTo>
                  <a:lnTo>
                    <a:pt x="540448" y="540092"/>
                  </a:lnTo>
                  <a:lnTo>
                    <a:pt x="550659" y="524992"/>
                  </a:lnTo>
                  <a:lnTo>
                    <a:pt x="554418" y="506552"/>
                  </a:lnTo>
                  <a:lnTo>
                    <a:pt x="553542" y="497370"/>
                  </a:lnTo>
                  <a:lnTo>
                    <a:pt x="551053" y="488937"/>
                  </a:lnTo>
                  <a:lnTo>
                    <a:pt x="547065" y="481393"/>
                  </a:lnTo>
                  <a:lnTo>
                    <a:pt x="541743" y="474891"/>
                  </a:lnTo>
                  <a:lnTo>
                    <a:pt x="546493" y="474891"/>
                  </a:lnTo>
                  <a:lnTo>
                    <a:pt x="564946" y="471144"/>
                  </a:lnTo>
                  <a:lnTo>
                    <a:pt x="580059" y="460933"/>
                  </a:lnTo>
                  <a:lnTo>
                    <a:pt x="590257" y="445833"/>
                  </a:lnTo>
                  <a:lnTo>
                    <a:pt x="594017" y="427393"/>
                  </a:lnTo>
                  <a:lnTo>
                    <a:pt x="593140" y="418084"/>
                  </a:lnTo>
                  <a:lnTo>
                    <a:pt x="590550" y="409295"/>
                  </a:lnTo>
                  <a:lnTo>
                    <a:pt x="586333" y="401243"/>
                  </a:lnTo>
                  <a:lnTo>
                    <a:pt x="580555" y="394157"/>
                  </a:lnTo>
                  <a:lnTo>
                    <a:pt x="595388" y="388099"/>
                  </a:lnTo>
                  <a:lnTo>
                    <a:pt x="607187" y="377736"/>
                  </a:lnTo>
                  <a:lnTo>
                    <a:pt x="614959" y="364109"/>
                  </a:lnTo>
                  <a:lnTo>
                    <a:pt x="617778" y="348246"/>
                  </a:lnTo>
                  <a:lnTo>
                    <a:pt x="616762" y="338353"/>
                  </a:lnTo>
                  <a:lnTo>
                    <a:pt x="613816" y="329057"/>
                  </a:lnTo>
                  <a:lnTo>
                    <a:pt x="609092" y="320662"/>
                  </a:lnTo>
                  <a:lnTo>
                    <a:pt x="602729" y="313436"/>
                  </a:lnTo>
                  <a:lnTo>
                    <a:pt x="615238" y="306730"/>
                  </a:lnTo>
                  <a:lnTo>
                    <a:pt x="625005" y="296621"/>
                  </a:lnTo>
                  <a:lnTo>
                    <a:pt x="631355" y="283832"/>
                  </a:lnTo>
                  <a:lnTo>
                    <a:pt x="633615" y="269113"/>
                  </a:lnTo>
                  <a:close/>
                </a:path>
              </a:pathLst>
            </a:custGeom>
            <a:solidFill>
              <a:srgbClr val="1556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8603360" y="5351779"/>
            <a:ext cx="2512060" cy="1259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3679">
              <a:lnSpc>
                <a:spcPct val="100000"/>
              </a:lnSpc>
              <a:spcBef>
                <a:spcPts val="100"/>
              </a:spcBef>
            </a:pPr>
            <a:r>
              <a:rPr sz="1800" spc="-75" dirty="0">
                <a:latin typeface="Calibri"/>
                <a:cs typeface="Calibri"/>
              </a:rPr>
              <a:t>R</a:t>
            </a:r>
            <a:r>
              <a:rPr sz="1800" spc="-9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A</a:t>
            </a:r>
            <a:r>
              <a:rPr sz="1800" spc="-55" dirty="0">
                <a:latin typeface="Calibri"/>
                <a:cs typeface="Calibri"/>
              </a:rPr>
              <a:t>C</a:t>
            </a:r>
            <a:r>
              <a:rPr sz="1800" spc="-120" dirty="0">
                <a:latin typeface="Calibri"/>
                <a:cs typeface="Calibri"/>
              </a:rPr>
              <a:t>H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90" dirty="0">
                <a:latin typeface="Calibri"/>
                <a:cs typeface="Calibri"/>
              </a:rPr>
              <a:t>O</a:t>
            </a:r>
            <a:r>
              <a:rPr sz="1800" spc="-155" dirty="0">
                <a:latin typeface="Calibri"/>
                <a:cs typeface="Calibri"/>
              </a:rPr>
              <a:t>U</a:t>
            </a:r>
            <a:r>
              <a:rPr sz="1800" spc="-8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90" dirty="0">
                <a:latin typeface="Calibri"/>
                <a:cs typeface="Calibri"/>
              </a:rPr>
              <a:t>T</a:t>
            </a:r>
            <a:r>
              <a:rPr sz="1800" spc="-190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25" dirty="0">
                <a:latin typeface="Calibri"/>
                <a:cs typeface="Calibri"/>
              </a:rPr>
              <a:t>Y</a:t>
            </a:r>
            <a:r>
              <a:rPr sz="1800" spc="-190" dirty="0">
                <a:latin typeface="Calibri"/>
                <a:cs typeface="Calibri"/>
              </a:rPr>
              <a:t>O</a:t>
            </a:r>
            <a:r>
              <a:rPr sz="1800" spc="-155" dirty="0">
                <a:latin typeface="Calibri"/>
                <a:cs typeface="Calibri"/>
              </a:rPr>
              <a:t>U</a:t>
            </a:r>
            <a:r>
              <a:rPr sz="1800" spc="-80" dirty="0">
                <a:latin typeface="Calibri"/>
                <a:cs typeface="Calibri"/>
              </a:rPr>
              <a:t>R</a:t>
            </a:r>
            <a:endParaRPr sz="1800">
              <a:latin typeface="Calibri"/>
              <a:cs typeface="Calibri"/>
            </a:endParaRPr>
          </a:p>
          <a:p>
            <a:pPr marL="230504">
              <a:lnSpc>
                <a:spcPct val="100000"/>
              </a:lnSpc>
              <a:spcBef>
                <a:spcPts val="75"/>
              </a:spcBef>
            </a:pPr>
            <a:r>
              <a:rPr sz="1800" spc="80" dirty="0">
                <a:latin typeface="Calibri"/>
                <a:cs typeface="Calibri"/>
              </a:rPr>
              <a:t>S</a:t>
            </a:r>
            <a:r>
              <a:rPr sz="1800" spc="-50" dirty="0">
                <a:latin typeface="Calibri"/>
                <a:cs typeface="Calibri"/>
              </a:rPr>
              <a:t>C</a:t>
            </a:r>
            <a:r>
              <a:rPr sz="1800" spc="-120" dirty="0">
                <a:latin typeface="Calibri"/>
                <a:cs typeface="Calibri"/>
              </a:rPr>
              <a:t>H</a:t>
            </a:r>
            <a:r>
              <a:rPr sz="1800" spc="-190" dirty="0">
                <a:latin typeface="Calibri"/>
                <a:cs typeface="Calibri"/>
              </a:rPr>
              <a:t>OO</a:t>
            </a:r>
            <a:r>
              <a:rPr sz="1800" spc="-60" dirty="0">
                <a:latin typeface="Calibri"/>
                <a:cs typeface="Calibri"/>
              </a:rPr>
              <a:t>L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C</a:t>
            </a:r>
            <a:r>
              <a:rPr sz="1800" spc="-190" dirty="0">
                <a:latin typeface="Calibri"/>
                <a:cs typeface="Calibri"/>
              </a:rPr>
              <a:t>O</a:t>
            </a:r>
            <a:r>
              <a:rPr sz="1800" spc="-150" dirty="0">
                <a:latin typeface="Calibri"/>
                <a:cs typeface="Calibri"/>
              </a:rPr>
              <a:t>U</a:t>
            </a:r>
            <a:r>
              <a:rPr sz="1800" spc="5" dirty="0">
                <a:latin typeface="Calibri"/>
                <a:cs typeface="Calibri"/>
              </a:rPr>
              <a:t>N</a:t>
            </a:r>
            <a:r>
              <a:rPr sz="1800" spc="10" dirty="0">
                <a:latin typeface="Calibri"/>
                <a:cs typeface="Calibri"/>
              </a:rPr>
              <a:t>S</a:t>
            </a:r>
            <a:r>
              <a:rPr sz="1800" spc="-90" dirty="0">
                <a:latin typeface="Calibri"/>
                <a:cs typeface="Calibri"/>
              </a:rPr>
              <a:t>E</a:t>
            </a:r>
            <a:r>
              <a:rPr sz="1800" spc="-114" dirty="0">
                <a:latin typeface="Calibri"/>
                <a:cs typeface="Calibri"/>
              </a:rPr>
              <a:t>LOR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1800" spc="-145" dirty="0">
                <a:latin typeface="Calibri"/>
                <a:cs typeface="Calibri"/>
              </a:rPr>
              <a:t>(</a:t>
            </a:r>
            <a:r>
              <a:rPr sz="1800" spc="-160" dirty="0">
                <a:latin typeface="Calibri"/>
                <a:cs typeface="Calibri"/>
              </a:rPr>
              <a:t>bu</a:t>
            </a:r>
            <a:r>
              <a:rPr sz="1800" spc="-10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6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110" dirty="0">
                <a:latin typeface="Calibri"/>
                <a:cs typeface="Calibri"/>
              </a:rPr>
              <a:t>e</a:t>
            </a:r>
            <a:r>
              <a:rPr sz="1800" spc="-75" dirty="0">
                <a:latin typeface="Calibri"/>
                <a:cs typeface="Calibri"/>
              </a:rPr>
              <a:t>a</a:t>
            </a:r>
            <a:r>
              <a:rPr sz="1800" spc="-50" dirty="0">
                <a:latin typeface="Calibri"/>
                <a:cs typeface="Calibri"/>
              </a:rPr>
              <a:t>s</a:t>
            </a:r>
            <a:r>
              <a:rPr sz="1800" spc="-55" dirty="0">
                <a:latin typeface="Calibri"/>
                <a:cs typeface="Calibri"/>
              </a:rPr>
              <a:t>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20" dirty="0">
                <a:latin typeface="Calibri"/>
                <a:cs typeface="Calibri"/>
              </a:rPr>
              <a:t>re</a:t>
            </a:r>
            <a:r>
              <a:rPr sz="1800" spc="-235" dirty="0">
                <a:latin typeface="Calibri"/>
                <a:cs typeface="Calibri"/>
              </a:rPr>
              <a:t>m</a:t>
            </a:r>
            <a:r>
              <a:rPr sz="1800" spc="-110" dirty="0">
                <a:latin typeface="Calibri"/>
                <a:cs typeface="Calibri"/>
              </a:rPr>
              <a:t>e</a:t>
            </a:r>
            <a:r>
              <a:rPr sz="1800" spc="-235" dirty="0">
                <a:latin typeface="Calibri"/>
                <a:cs typeface="Calibri"/>
              </a:rPr>
              <a:t>m</a:t>
            </a:r>
            <a:r>
              <a:rPr sz="1800" spc="-170" dirty="0">
                <a:latin typeface="Calibri"/>
                <a:cs typeface="Calibri"/>
              </a:rPr>
              <a:t>b</a:t>
            </a:r>
            <a:r>
              <a:rPr sz="1800" spc="-110" dirty="0">
                <a:latin typeface="Calibri"/>
                <a:cs typeface="Calibri"/>
              </a:rPr>
              <a:t>e</a:t>
            </a:r>
            <a:r>
              <a:rPr sz="1800" spc="-13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0" dirty="0">
                <a:latin typeface="Calibri"/>
                <a:cs typeface="Calibri"/>
              </a:rPr>
              <a:t>th</a:t>
            </a:r>
            <a:r>
              <a:rPr sz="1800" spc="-130" dirty="0">
                <a:latin typeface="Calibri"/>
                <a:cs typeface="Calibri"/>
              </a:rPr>
              <a:t>a</a:t>
            </a:r>
            <a:r>
              <a:rPr sz="1800" spc="-10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95" dirty="0">
                <a:latin typeface="Calibri"/>
                <a:cs typeface="Calibri"/>
              </a:rPr>
              <a:t>we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60" dirty="0">
                <a:latin typeface="Calibri"/>
                <a:cs typeface="Calibri"/>
              </a:rPr>
              <a:t>d</a:t>
            </a:r>
            <a:r>
              <a:rPr sz="1800" spc="-165" dirty="0">
                <a:latin typeface="Calibri"/>
                <a:cs typeface="Calibri"/>
              </a:rPr>
              <a:t>o</a:t>
            </a:r>
            <a:r>
              <a:rPr sz="1800" spc="-160" dirty="0">
                <a:latin typeface="Calibri"/>
                <a:cs typeface="Calibri"/>
              </a:rPr>
              <a:t>n</a:t>
            </a:r>
            <a:r>
              <a:rPr sz="1800" spc="-45" dirty="0">
                <a:latin typeface="Calibri"/>
                <a:cs typeface="Calibri"/>
              </a:rPr>
              <a:t>’</a:t>
            </a:r>
            <a:r>
              <a:rPr sz="1800" spc="-10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40" dirty="0">
                <a:latin typeface="Calibri"/>
                <a:cs typeface="Calibri"/>
              </a:rPr>
              <a:t>w</a:t>
            </a:r>
            <a:r>
              <a:rPr sz="1800" spc="-114" dirty="0">
                <a:latin typeface="Calibri"/>
                <a:cs typeface="Calibri"/>
              </a:rPr>
              <a:t>o</a:t>
            </a:r>
            <a:r>
              <a:rPr sz="1800" spc="-125" dirty="0">
                <a:latin typeface="Calibri"/>
                <a:cs typeface="Calibri"/>
              </a:rPr>
              <a:t>rk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75" dirty="0">
                <a:latin typeface="Calibri"/>
                <a:cs typeface="Calibri"/>
              </a:rPr>
              <a:t>a</a:t>
            </a:r>
            <a:r>
              <a:rPr sz="1800" spc="-10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20" dirty="0">
                <a:latin typeface="Calibri"/>
                <a:cs typeface="Calibri"/>
              </a:rPr>
              <a:t>the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0" dirty="0">
                <a:latin typeface="Calibri"/>
                <a:cs typeface="Calibri"/>
              </a:rPr>
              <a:t>c</a:t>
            </a:r>
            <a:r>
              <a:rPr sz="1800" spc="-13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ll</a:t>
            </a:r>
            <a:r>
              <a:rPr sz="1800" spc="-110" dirty="0">
                <a:latin typeface="Calibri"/>
                <a:cs typeface="Calibri"/>
              </a:rPr>
              <a:t>e</a:t>
            </a:r>
            <a:r>
              <a:rPr sz="1800" spc="-60" dirty="0">
                <a:latin typeface="Calibri"/>
                <a:cs typeface="Calibri"/>
              </a:rPr>
              <a:t>g</a:t>
            </a:r>
            <a:r>
              <a:rPr sz="1800" spc="-110" dirty="0">
                <a:latin typeface="Calibri"/>
                <a:cs typeface="Calibri"/>
              </a:rPr>
              <a:t>e</a:t>
            </a:r>
            <a:r>
              <a:rPr sz="1800" spc="-70" dirty="0">
                <a:latin typeface="Calibri"/>
                <a:cs typeface="Calibri"/>
              </a:rPr>
              <a:t>!)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6256655" cy="6870700"/>
            <a:chOff x="-6350" y="0"/>
            <a:chExt cx="6256655" cy="68707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3119755" cy="685800"/>
            </a:xfrm>
            <a:custGeom>
              <a:avLst/>
              <a:gdLst/>
              <a:ahLst/>
              <a:cxnLst/>
              <a:rect l="l" t="t" r="r" b="b"/>
              <a:pathLst>
                <a:path w="3119755" h="685800">
                  <a:moveTo>
                    <a:pt x="3119755" y="0"/>
                  </a:moveTo>
                  <a:lnTo>
                    <a:pt x="0" y="68580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04240" cy="6543675"/>
            </a:xfrm>
            <a:custGeom>
              <a:avLst/>
              <a:gdLst/>
              <a:ahLst/>
              <a:cxnLst/>
              <a:rect l="l" t="t" r="r" b="b"/>
              <a:pathLst>
                <a:path w="904240" h="6543675">
                  <a:moveTo>
                    <a:pt x="903770" y="0"/>
                  </a:moveTo>
                  <a:lnTo>
                    <a:pt x="0" y="6543675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5798441"/>
              <a:ext cx="6243955" cy="1059815"/>
            </a:xfrm>
            <a:custGeom>
              <a:avLst/>
              <a:gdLst/>
              <a:ahLst/>
              <a:cxnLst/>
              <a:rect l="l" t="t" r="r" b="b"/>
              <a:pathLst>
                <a:path w="6243955" h="1059815">
                  <a:moveTo>
                    <a:pt x="6243818" y="1059557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6559506" y="0"/>
            <a:ext cx="5640705" cy="6871970"/>
            <a:chOff x="6559506" y="0"/>
            <a:chExt cx="5640705" cy="6871970"/>
          </a:xfrm>
        </p:grpSpPr>
        <p:sp>
          <p:nvSpPr>
            <p:cNvPr id="7" name="object 7"/>
            <p:cNvSpPr/>
            <p:nvPr/>
          </p:nvSpPr>
          <p:spPr>
            <a:xfrm>
              <a:off x="8464296" y="5849111"/>
              <a:ext cx="3729354" cy="1009650"/>
            </a:xfrm>
            <a:custGeom>
              <a:avLst/>
              <a:gdLst/>
              <a:ahLst/>
              <a:cxnLst/>
              <a:rect l="l" t="t" r="r" b="b"/>
              <a:pathLst>
                <a:path w="3729354" h="1009650">
                  <a:moveTo>
                    <a:pt x="3728974" y="0"/>
                  </a:moveTo>
                  <a:lnTo>
                    <a:pt x="0" y="1009649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565856" y="0"/>
              <a:ext cx="5626100" cy="6859270"/>
            </a:xfrm>
            <a:custGeom>
              <a:avLst/>
              <a:gdLst/>
              <a:ahLst/>
              <a:cxnLst/>
              <a:rect l="l" t="t" r="r" b="b"/>
              <a:pathLst>
                <a:path w="5626100" h="6859270">
                  <a:moveTo>
                    <a:pt x="5625762" y="1648967"/>
                  </a:moveTo>
                  <a:lnTo>
                    <a:pt x="4976919" y="6859142"/>
                  </a:lnTo>
                </a:path>
                <a:path w="5626100" h="6859270">
                  <a:moveTo>
                    <a:pt x="5625381" y="4258310"/>
                  </a:moveTo>
                  <a:lnTo>
                    <a:pt x="4214919" y="0"/>
                  </a:lnTo>
                </a:path>
                <a:path w="5626100" h="6859270">
                  <a:moveTo>
                    <a:pt x="5625508" y="92582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222044" y="805129"/>
            <a:ext cx="626745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80" dirty="0"/>
              <a:t>A</a:t>
            </a:r>
            <a:r>
              <a:rPr sz="4400" spc="-105" dirty="0"/>
              <a:t> </a:t>
            </a:r>
            <a:r>
              <a:rPr sz="4400" spc="85" dirty="0"/>
              <a:t>NOTE</a:t>
            </a:r>
            <a:r>
              <a:rPr sz="4400" spc="-120" dirty="0"/>
              <a:t> </a:t>
            </a:r>
            <a:r>
              <a:rPr sz="4400" spc="150" dirty="0"/>
              <a:t>FOR</a:t>
            </a:r>
            <a:r>
              <a:rPr sz="4400" spc="-100" dirty="0"/>
              <a:t> </a:t>
            </a:r>
            <a:r>
              <a:rPr sz="4400" spc="-5" dirty="0"/>
              <a:t>PARENTS:</a:t>
            </a:r>
            <a:endParaRPr sz="4400"/>
          </a:p>
        </p:txBody>
      </p:sp>
      <p:sp>
        <p:nvSpPr>
          <p:cNvPr id="10" name="object 10"/>
          <p:cNvSpPr txBox="1"/>
          <p:nvPr/>
        </p:nvSpPr>
        <p:spPr>
          <a:xfrm>
            <a:off x="1222044" y="2031619"/>
            <a:ext cx="9285605" cy="283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100"/>
              </a:spcBef>
              <a:buSzPct val="79166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400" spc="-75" dirty="0">
                <a:solidFill>
                  <a:srgbClr val="001E2D"/>
                </a:solidFill>
                <a:latin typeface="Calibri"/>
                <a:cs typeface="Calibri"/>
              </a:rPr>
              <a:t>If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90" dirty="0">
                <a:solidFill>
                  <a:srgbClr val="001E2D"/>
                </a:solidFill>
                <a:latin typeface="Calibri"/>
                <a:cs typeface="Calibri"/>
              </a:rPr>
              <a:t>you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find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yourself</a:t>
            </a:r>
            <a:r>
              <a:rPr sz="24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doing</a:t>
            </a:r>
            <a:r>
              <a:rPr sz="24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most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of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0" dirty="0">
                <a:solidFill>
                  <a:srgbClr val="001E2D"/>
                </a:solidFill>
                <a:latin typeface="Calibri"/>
                <a:cs typeface="Calibri"/>
              </a:rPr>
              <a:t>application</a:t>
            </a:r>
            <a:r>
              <a:rPr sz="2400" spc="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process,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90" dirty="0">
                <a:solidFill>
                  <a:srgbClr val="001E2D"/>
                </a:solidFill>
                <a:latin typeface="Calibri"/>
                <a:cs typeface="Calibri"/>
              </a:rPr>
              <a:t>your</a:t>
            </a:r>
            <a:r>
              <a:rPr sz="24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0" dirty="0">
                <a:solidFill>
                  <a:srgbClr val="001E2D"/>
                </a:solidFill>
                <a:latin typeface="Calibri"/>
                <a:cs typeface="Calibri"/>
              </a:rPr>
              <a:t>student</a:t>
            </a:r>
            <a:r>
              <a:rPr sz="24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90" dirty="0">
                <a:solidFill>
                  <a:srgbClr val="001E2D"/>
                </a:solidFill>
                <a:latin typeface="Calibri"/>
                <a:cs typeface="Calibri"/>
              </a:rPr>
              <a:t>may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90" dirty="0">
                <a:solidFill>
                  <a:srgbClr val="001E2D"/>
                </a:solidFill>
                <a:latin typeface="Calibri"/>
                <a:cs typeface="Calibri"/>
              </a:rPr>
              <a:t>not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be</a:t>
            </a:r>
            <a:endParaRPr sz="2400">
              <a:latin typeface="Calibri"/>
              <a:cs typeface="Calibri"/>
            </a:endParaRPr>
          </a:p>
          <a:p>
            <a:pPr marL="240665">
              <a:lnSpc>
                <a:spcPct val="100000"/>
              </a:lnSpc>
            </a:pP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ready</a:t>
            </a:r>
            <a:r>
              <a:rPr sz="24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to</a:t>
            </a:r>
            <a:r>
              <a:rPr sz="24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be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00" dirty="0">
                <a:solidFill>
                  <a:srgbClr val="001E2D"/>
                </a:solidFill>
                <a:latin typeface="Calibri"/>
                <a:cs typeface="Calibri"/>
              </a:rPr>
              <a:t>college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40" dirty="0">
                <a:solidFill>
                  <a:srgbClr val="001E2D"/>
                </a:solidFill>
                <a:latin typeface="Calibri"/>
                <a:cs typeface="Calibri"/>
              </a:rPr>
              <a:t>student…</a:t>
            </a:r>
            <a:r>
              <a:rPr sz="24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and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that’s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okay!</a:t>
            </a:r>
            <a:endParaRPr sz="2400">
              <a:latin typeface="Calibri"/>
              <a:cs typeface="Calibri"/>
            </a:endParaRPr>
          </a:p>
          <a:p>
            <a:pPr marL="240665" marR="59690" indent="-228600">
              <a:lnSpc>
                <a:spcPct val="100000"/>
              </a:lnSpc>
              <a:spcBef>
                <a:spcPts val="985"/>
              </a:spcBef>
              <a:buSzPct val="79166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400" spc="-75" dirty="0">
                <a:solidFill>
                  <a:srgbClr val="001E2D"/>
                </a:solidFill>
                <a:latin typeface="Calibri"/>
                <a:cs typeface="Calibri"/>
              </a:rPr>
              <a:t>If</a:t>
            </a:r>
            <a:r>
              <a:rPr sz="24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90" dirty="0">
                <a:solidFill>
                  <a:srgbClr val="001E2D"/>
                </a:solidFill>
                <a:latin typeface="Calibri"/>
                <a:cs typeface="Calibri"/>
              </a:rPr>
              <a:t>your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0" dirty="0">
                <a:solidFill>
                  <a:srgbClr val="001E2D"/>
                </a:solidFill>
                <a:latin typeface="Calibri"/>
                <a:cs typeface="Calibri"/>
              </a:rPr>
              <a:t>student</a:t>
            </a:r>
            <a:r>
              <a:rPr sz="24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05" dirty="0">
                <a:solidFill>
                  <a:srgbClr val="001E2D"/>
                </a:solidFill>
                <a:latin typeface="Calibri"/>
                <a:cs typeface="Calibri"/>
              </a:rPr>
              <a:t>has</a:t>
            </a:r>
            <a:r>
              <a:rPr sz="24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85" dirty="0">
                <a:solidFill>
                  <a:srgbClr val="001E2D"/>
                </a:solidFill>
                <a:latin typeface="Calibri"/>
                <a:cs typeface="Calibri"/>
              </a:rPr>
              <a:t>not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independently</a:t>
            </a:r>
            <a:r>
              <a:rPr sz="2400" spc="8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navigated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high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school</a:t>
            </a:r>
            <a:r>
              <a:rPr sz="2400" spc="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05" dirty="0">
                <a:solidFill>
                  <a:srgbClr val="001E2D"/>
                </a:solidFill>
                <a:latin typeface="Calibri"/>
                <a:cs typeface="Calibri"/>
              </a:rPr>
              <a:t>so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far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(reached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85" dirty="0">
                <a:solidFill>
                  <a:srgbClr val="001E2D"/>
                </a:solidFill>
                <a:latin typeface="Calibri"/>
                <a:cs typeface="Calibri"/>
              </a:rPr>
              <a:t>out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to </a:t>
            </a:r>
            <a:r>
              <a:rPr sz="2400" spc="-5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teachers/counselor,</a:t>
            </a:r>
            <a:r>
              <a:rPr sz="2400" spc="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0" dirty="0">
                <a:solidFill>
                  <a:srgbClr val="001E2D"/>
                </a:solidFill>
                <a:latin typeface="Calibri"/>
                <a:cs typeface="Calibri"/>
              </a:rPr>
              <a:t>asked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for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help</a:t>
            </a:r>
            <a:r>
              <a:rPr sz="24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when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60" dirty="0">
                <a:solidFill>
                  <a:srgbClr val="001E2D"/>
                </a:solidFill>
                <a:latin typeface="Calibri"/>
                <a:cs typeface="Calibri"/>
              </a:rPr>
              <a:t>they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need</a:t>
            </a:r>
            <a:r>
              <a:rPr sz="24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0" dirty="0">
                <a:solidFill>
                  <a:srgbClr val="001E2D"/>
                </a:solidFill>
                <a:latin typeface="Calibri"/>
                <a:cs typeface="Calibri"/>
              </a:rPr>
              <a:t>it)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60" dirty="0">
                <a:solidFill>
                  <a:srgbClr val="001E2D"/>
                </a:solidFill>
                <a:latin typeface="Calibri"/>
                <a:cs typeface="Calibri"/>
              </a:rPr>
              <a:t>they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90" dirty="0">
                <a:solidFill>
                  <a:srgbClr val="001E2D"/>
                </a:solidFill>
                <a:latin typeface="Calibri"/>
                <a:cs typeface="Calibri"/>
              </a:rPr>
              <a:t>may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85" dirty="0">
                <a:solidFill>
                  <a:srgbClr val="001E2D"/>
                </a:solidFill>
                <a:latin typeface="Calibri"/>
                <a:cs typeface="Calibri"/>
              </a:rPr>
              <a:t>not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be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ready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for 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00" dirty="0">
                <a:solidFill>
                  <a:srgbClr val="001E2D"/>
                </a:solidFill>
                <a:latin typeface="Calibri"/>
                <a:cs typeface="Calibri"/>
              </a:rPr>
              <a:t>college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0" dirty="0">
                <a:solidFill>
                  <a:srgbClr val="001E2D"/>
                </a:solidFill>
                <a:latin typeface="Calibri"/>
                <a:cs typeface="Calibri"/>
              </a:rPr>
              <a:t>courses</a:t>
            </a:r>
            <a:r>
              <a:rPr sz="24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001E2D"/>
                </a:solidFill>
                <a:latin typeface="Calibri"/>
                <a:cs typeface="Calibri"/>
              </a:rPr>
              <a:t>yet…and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that’s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okay!</a:t>
            </a:r>
            <a:endParaRPr sz="2400">
              <a:latin typeface="Calibri"/>
              <a:cs typeface="Calibri"/>
            </a:endParaRPr>
          </a:p>
          <a:p>
            <a:pPr marL="240665" marR="502920" indent="-228600">
              <a:lnSpc>
                <a:spcPct val="100000"/>
              </a:lnSpc>
              <a:spcBef>
                <a:spcPts val="1015"/>
              </a:spcBef>
              <a:buSzPct val="79166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400" spc="-150" dirty="0">
                <a:solidFill>
                  <a:srgbClr val="001E2D"/>
                </a:solidFill>
                <a:latin typeface="Calibri"/>
                <a:cs typeface="Calibri"/>
              </a:rPr>
              <a:t>Running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90" dirty="0">
                <a:solidFill>
                  <a:srgbClr val="001E2D"/>
                </a:solidFill>
                <a:latin typeface="Calibri"/>
                <a:cs typeface="Calibri"/>
              </a:rPr>
              <a:t>Start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1E2D"/>
                </a:solidFill>
                <a:latin typeface="Calibri"/>
                <a:cs typeface="Calibri"/>
              </a:rPr>
              <a:t>is 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an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opportunity</a:t>
            </a:r>
            <a:r>
              <a:rPr sz="2400" spc="3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0" dirty="0">
                <a:solidFill>
                  <a:srgbClr val="001E2D"/>
                </a:solidFill>
                <a:latin typeface="Calibri"/>
                <a:cs typeface="Calibri"/>
              </a:rPr>
              <a:t>for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5" dirty="0">
                <a:solidFill>
                  <a:srgbClr val="001E2D"/>
                </a:solidFill>
                <a:latin typeface="Calibri"/>
                <a:cs typeface="Calibri"/>
              </a:rPr>
              <a:t>students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to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grow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85" dirty="0">
                <a:solidFill>
                  <a:srgbClr val="001E2D"/>
                </a:solidFill>
                <a:latin typeface="Calibri"/>
                <a:cs typeface="Calibri"/>
              </a:rPr>
              <a:t>by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navigating</a:t>
            </a:r>
            <a:r>
              <a:rPr sz="24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00" dirty="0">
                <a:solidFill>
                  <a:srgbClr val="001E2D"/>
                </a:solidFill>
                <a:latin typeface="Calibri"/>
                <a:cs typeface="Calibri"/>
              </a:rPr>
              <a:t>college </a:t>
            </a:r>
            <a:r>
              <a:rPr sz="2400" spc="-5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0" dirty="0">
                <a:solidFill>
                  <a:srgbClr val="001E2D"/>
                </a:solidFill>
                <a:latin typeface="Calibri"/>
                <a:cs typeface="Calibri"/>
              </a:rPr>
              <a:t>application</a:t>
            </a:r>
            <a:r>
              <a:rPr sz="2400" spc="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process.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6256655" cy="6870700"/>
            <a:chOff x="-6350" y="0"/>
            <a:chExt cx="6256655" cy="68707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3119755" cy="685800"/>
            </a:xfrm>
            <a:custGeom>
              <a:avLst/>
              <a:gdLst/>
              <a:ahLst/>
              <a:cxnLst/>
              <a:rect l="l" t="t" r="r" b="b"/>
              <a:pathLst>
                <a:path w="3119755" h="685800">
                  <a:moveTo>
                    <a:pt x="3119755" y="0"/>
                  </a:moveTo>
                  <a:lnTo>
                    <a:pt x="0" y="68580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04240" cy="6543675"/>
            </a:xfrm>
            <a:custGeom>
              <a:avLst/>
              <a:gdLst/>
              <a:ahLst/>
              <a:cxnLst/>
              <a:rect l="l" t="t" r="r" b="b"/>
              <a:pathLst>
                <a:path w="904240" h="6543675">
                  <a:moveTo>
                    <a:pt x="903770" y="0"/>
                  </a:moveTo>
                  <a:lnTo>
                    <a:pt x="0" y="6543675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5798441"/>
              <a:ext cx="6243955" cy="1059815"/>
            </a:xfrm>
            <a:custGeom>
              <a:avLst/>
              <a:gdLst/>
              <a:ahLst/>
              <a:cxnLst/>
              <a:rect l="l" t="t" r="r" b="b"/>
              <a:pathLst>
                <a:path w="6243955" h="1059815">
                  <a:moveTo>
                    <a:pt x="6243818" y="1059557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6559506" y="0"/>
            <a:ext cx="5640705" cy="6871970"/>
            <a:chOff x="6559506" y="0"/>
            <a:chExt cx="5640705" cy="6871970"/>
          </a:xfrm>
        </p:grpSpPr>
        <p:sp>
          <p:nvSpPr>
            <p:cNvPr id="7" name="object 7"/>
            <p:cNvSpPr/>
            <p:nvPr/>
          </p:nvSpPr>
          <p:spPr>
            <a:xfrm>
              <a:off x="8464296" y="5849111"/>
              <a:ext cx="3729354" cy="1009650"/>
            </a:xfrm>
            <a:custGeom>
              <a:avLst/>
              <a:gdLst/>
              <a:ahLst/>
              <a:cxnLst/>
              <a:rect l="l" t="t" r="r" b="b"/>
              <a:pathLst>
                <a:path w="3729354" h="1009650">
                  <a:moveTo>
                    <a:pt x="3728974" y="0"/>
                  </a:moveTo>
                  <a:lnTo>
                    <a:pt x="0" y="1009649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565856" y="0"/>
              <a:ext cx="5626100" cy="6859270"/>
            </a:xfrm>
            <a:custGeom>
              <a:avLst/>
              <a:gdLst/>
              <a:ahLst/>
              <a:cxnLst/>
              <a:rect l="l" t="t" r="r" b="b"/>
              <a:pathLst>
                <a:path w="5626100" h="6859270">
                  <a:moveTo>
                    <a:pt x="5625762" y="1648967"/>
                  </a:moveTo>
                  <a:lnTo>
                    <a:pt x="4976919" y="6859142"/>
                  </a:lnTo>
                </a:path>
                <a:path w="5626100" h="6859270">
                  <a:moveTo>
                    <a:pt x="5625381" y="4258310"/>
                  </a:moveTo>
                  <a:lnTo>
                    <a:pt x="4214919" y="0"/>
                  </a:lnTo>
                </a:path>
                <a:path w="5626100" h="6859270">
                  <a:moveTo>
                    <a:pt x="5625508" y="92582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222044" y="805129"/>
            <a:ext cx="511429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65" dirty="0"/>
              <a:t>THINGS</a:t>
            </a:r>
            <a:r>
              <a:rPr sz="4400" spc="-130" dirty="0"/>
              <a:t> </a:t>
            </a:r>
            <a:r>
              <a:rPr sz="4400" spc="30" dirty="0"/>
              <a:t>TO</a:t>
            </a:r>
            <a:r>
              <a:rPr sz="4400" spc="-105" dirty="0"/>
              <a:t> </a:t>
            </a:r>
            <a:r>
              <a:rPr sz="4400" spc="-50" dirty="0"/>
              <a:t>KNOW:</a:t>
            </a:r>
            <a:endParaRPr sz="4400"/>
          </a:p>
        </p:txBody>
      </p:sp>
      <p:grpSp>
        <p:nvGrpSpPr>
          <p:cNvPr id="10" name="object 10"/>
          <p:cNvGrpSpPr/>
          <p:nvPr/>
        </p:nvGrpSpPr>
        <p:grpSpPr>
          <a:xfrm>
            <a:off x="1136650" y="1697482"/>
            <a:ext cx="9918700" cy="1832610"/>
            <a:chOff x="1136650" y="1697482"/>
            <a:chExt cx="9918700" cy="1832610"/>
          </a:xfrm>
        </p:grpSpPr>
        <p:sp>
          <p:nvSpPr>
            <p:cNvPr id="11" name="object 11"/>
            <p:cNvSpPr/>
            <p:nvPr/>
          </p:nvSpPr>
          <p:spPr>
            <a:xfrm>
              <a:off x="1143000" y="1703832"/>
              <a:ext cx="9906000" cy="883919"/>
            </a:xfrm>
            <a:custGeom>
              <a:avLst/>
              <a:gdLst/>
              <a:ahLst/>
              <a:cxnLst/>
              <a:rect l="l" t="t" r="r" b="b"/>
              <a:pathLst>
                <a:path w="9906000" h="883919">
                  <a:moveTo>
                    <a:pt x="9758680" y="0"/>
                  </a:moveTo>
                  <a:lnTo>
                    <a:pt x="147319" y="0"/>
                  </a:lnTo>
                  <a:lnTo>
                    <a:pt x="100757" y="7506"/>
                  </a:lnTo>
                  <a:lnTo>
                    <a:pt x="60317" y="28411"/>
                  </a:lnTo>
                  <a:lnTo>
                    <a:pt x="28426" y="60295"/>
                  </a:lnTo>
                  <a:lnTo>
                    <a:pt x="7511" y="100738"/>
                  </a:lnTo>
                  <a:lnTo>
                    <a:pt x="0" y="147319"/>
                  </a:lnTo>
                  <a:lnTo>
                    <a:pt x="0" y="736600"/>
                  </a:lnTo>
                  <a:lnTo>
                    <a:pt x="7511" y="783181"/>
                  </a:lnTo>
                  <a:lnTo>
                    <a:pt x="28426" y="823624"/>
                  </a:lnTo>
                  <a:lnTo>
                    <a:pt x="60317" y="855508"/>
                  </a:lnTo>
                  <a:lnTo>
                    <a:pt x="100757" y="876413"/>
                  </a:lnTo>
                  <a:lnTo>
                    <a:pt x="147319" y="883919"/>
                  </a:lnTo>
                  <a:lnTo>
                    <a:pt x="9758680" y="883919"/>
                  </a:lnTo>
                  <a:lnTo>
                    <a:pt x="9805261" y="876413"/>
                  </a:lnTo>
                  <a:lnTo>
                    <a:pt x="9845704" y="855508"/>
                  </a:lnTo>
                  <a:lnTo>
                    <a:pt x="9877588" y="823624"/>
                  </a:lnTo>
                  <a:lnTo>
                    <a:pt x="9898493" y="783181"/>
                  </a:lnTo>
                  <a:lnTo>
                    <a:pt x="9906000" y="736600"/>
                  </a:lnTo>
                  <a:lnTo>
                    <a:pt x="9906000" y="147319"/>
                  </a:lnTo>
                  <a:lnTo>
                    <a:pt x="9898493" y="100738"/>
                  </a:lnTo>
                  <a:lnTo>
                    <a:pt x="9877588" y="60295"/>
                  </a:lnTo>
                  <a:lnTo>
                    <a:pt x="9845704" y="28411"/>
                  </a:lnTo>
                  <a:lnTo>
                    <a:pt x="9805261" y="7506"/>
                  </a:lnTo>
                  <a:lnTo>
                    <a:pt x="9758680" y="0"/>
                  </a:lnTo>
                  <a:close/>
                </a:path>
              </a:pathLst>
            </a:custGeom>
            <a:solidFill>
              <a:srgbClr val="B99C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43000" y="1703832"/>
              <a:ext cx="9906000" cy="883919"/>
            </a:xfrm>
            <a:custGeom>
              <a:avLst/>
              <a:gdLst/>
              <a:ahLst/>
              <a:cxnLst/>
              <a:rect l="l" t="t" r="r" b="b"/>
              <a:pathLst>
                <a:path w="9906000" h="883919">
                  <a:moveTo>
                    <a:pt x="0" y="147319"/>
                  </a:moveTo>
                  <a:lnTo>
                    <a:pt x="7511" y="100738"/>
                  </a:lnTo>
                  <a:lnTo>
                    <a:pt x="28426" y="60295"/>
                  </a:lnTo>
                  <a:lnTo>
                    <a:pt x="60317" y="28411"/>
                  </a:lnTo>
                  <a:lnTo>
                    <a:pt x="100757" y="7506"/>
                  </a:lnTo>
                  <a:lnTo>
                    <a:pt x="147319" y="0"/>
                  </a:lnTo>
                  <a:lnTo>
                    <a:pt x="9758680" y="0"/>
                  </a:lnTo>
                  <a:lnTo>
                    <a:pt x="9805261" y="7506"/>
                  </a:lnTo>
                  <a:lnTo>
                    <a:pt x="9845704" y="28411"/>
                  </a:lnTo>
                  <a:lnTo>
                    <a:pt x="9877588" y="60295"/>
                  </a:lnTo>
                  <a:lnTo>
                    <a:pt x="9898493" y="100738"/>
                  </a:lnTo>
                  <a:lnTo>
                    <a:pt x="9906000" y="147319"/>
                  </a:lnTo>
                  <a:lnTo>
                    <a:pt x="9906000" y="736600"/>
                  </a:lnTo>
                  <a:lnTo>
                    <a:pt x="9898493" y="783181"/>
                  </a:lnTo>
                  <a:lnTo>
                    <a:pt x="9877588" y="823624"/>
                  </a:lnTo>
                  <a:lnTo>
                    <a:pt x="9845704" y="855508"/>
                  </a:lnTo>
                  <a:lnTo>
                    <a:pt x="9805261" y="876413"/>
                  </a:lnTo>
                  <a:lnTo>
                    <a:pt x="9758680" y="883919"/>
                  </a:lnTo>
                  <a:lnTo>
                    <a:pt x="147319" y="883919"/>
                  </a:lnTo>
                  <a:lnTo>
                    <a:pt x="100757" y="876413"/>
                  </a:lnTo>
                  <a:lnTo>
                    <a:pt x="60317" y="855508"/>
                  </a:lnTo>
                  <a:lnTo>
                    <a:pt x="28426" y="823624"/>
                  </a:lnTo>
                  <a:lnTo>
                    <a:pt x="7511" y="783181"/>
                  </a:lnTo>
                  <a:lnTo>
                    <a:pt x="0" y="736600"/>
                  </a:lnTo>
                  <a:lnTo>
                    <a:pt x="0" y="14731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43000" y="2639568"/>
              <a:ext cx="9906000" cy="883919"/>
            </a:xfrm>
            <a:custGeom>
              <a:avLst/>
              <a:gdLst/>
              <a:ahLst/>
              <a:cxnLst/>
              <a:rect l="l" t="t" r="r" b="b"/>
              <a:pathLst>
                <a:path w="9906000" h="883920">
                  <a:moveTo>
                    <a:pt x="9758680" y="0"/>
                  </a:moveTo>
                  <a:lnTo>
                    <a:pt x="147319" y="0"/>
                  </a:lnTo>
                  <a:lnTo>
                    <a:pt x="100757" y="7506"/>
                  </a:lnTo>
                  <a:lnTo>
                    <a:pt x="60317" y="28411"/>
                  </a:lnTo>
                  <a:lnTo>
                    <a:pt x="28426" y="60295"/>
                  </a:lnTo>
                  <a:lnTo>
                    <a:pt x="7511" y="100738"/>
                  </a:lnTo>
                  <a:lnTo>
                    <a:pt x="0" y="147320"/>
                  </a:lnTo>
                  <a:lnTo>
                    <a:pt x="0" y="736600"/>
                  </a:lnTo>
                  <a:lnTo>
                    <a:pt x="7511" y="783181"/>
                  </a:lnTo>
                  <a:lnTo>
                    <a:pt x="28426" y="823624"/>
                  </a:lnTo>
                  <a:lnTo>
                    <a:pt x="60317" y="855508"/>
                  </a:lnTo>
                  <a:lnTo>
                    <a:pt x="100757" y="876413"/>
                  </a:lnTo>
                  <a:lnTo>
                    <a:pt x="147319" y="883920"/>
                  </a:lnTo>
                  <a:lnTo>
                    <a:pt x="9758680" y="883920"/>
                  </a:lnTo>
                  <a:lnTo>
                    <a:pt x="9805261" y="876413"/>
                  </a:lnTo>
                  <a:lnTo>
                    <a:pt x="9845704" y="855508"/>
                  </a:lnTo>
                  <a:lnTo>
                    <a:pt x="9877588" y="823624"/>
                  </a:lnTo>
                  <a:lnTo>
                    <a:pt x="9898493" y="783181"/>
                  </a:lnTo>
                  <a:lnTo>
                    <a:pt x="9906000" y="736600"/>
                  </a:lnTo>
                  <a:lnTo>
                    <a:pt x="9906000" y="147320"/>
                  </a:lnTo>
                  <a:lnTo>
                    <a:pt x="9898493" y="100738"/>
                  </a:lnTo>
                  <a:lnTo>
                    <a:pt x="9877588" y="60295"/>
                  </a:lnTo>
                  <a:lnTo>
                    <a:pt x="9845704" y="28411"/>
                  </a:lnTo>
                  <a:lnTo>
                    <a:pt x="9805261" y="7506"/>
                  </a:lnTo>
                  <a:lnTo>
                    <a:pt x="9758680" y="0"/>
                  </a:lnTo>
                  <a:close/>
                </a:path>
              </a:pathLst>
            </a:custGeom>
            <a:solidFill>
              <a:srgbClr val="7D76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43000" y="2639568"/>
              <a:ext cx="9906000" cy="883919"/>
            </a:xfrm>
            <a:custGeom>
              <a:avLst/>
              <a:gdLst/>
              <a:ahLst/>
              <a:cxnLst/>
              <a:rect l="l" t="t" r="r" b="b"/>
              <a:pathLst>
                <a:path w="9906000" h="883920">
                  <a:moveTo>
                    <a:pt x="0" y="147320"/>
                  </a:moveTo>
                  <a:lnTo>
                    <a:pt x="7511" y="100738"/>
                  </a:lnTo>
                  <a:lnTo>
                    <a:pt x="28426" y="60295"/>
                  </a:lnTo>
                  <a:lnTo>
                    <a:pt x="60317" y="28411"/>
                  </a:lnTo>
                  <a:lnTo>
                    <a:pt x="100757" y="7506"/>
                  </a:lnTo>
                  <a:lnTo>
                    <a:pt x="147319" y="0"/>
                  </a:lnTo>
                  <a:lnTo>
                    <a:pt x="9758680" y="0"/>
                  </a:lnTo>
                  <a:lnTo>
                    <a:pt x="9805261" y="7506"/>
                  </a:lnTo>
                  <a:lnTo>
                    <a:pt x="9845704" y="28411"/>
                  </a:lnTo>
                  <a:lnTo>
                    <a:pt x="9877588" y="60295"/>
                  </a:lnTo>
                  <a:lnTo>
                    <a:pt x="9898493" y="100738"/>
                  </a:lnTo>
                  <a:lnTo>
                    <a:pt x="9906000" y="147320"/>
                  </a:lnTo>
                  <a:lnTo>
                    <a:pt x="9906000" y="736600"/>
                  </a:lnTo>
                  <a:lnTo>
                    <a:pt x="9898493" y="783181"/>
                  </a:lnTo>
                  <a:lnTo>
                    <a:pt x="9877588" y="823624"/>
                  </a:lnTo>
                  <a:lnTo>
                    <a:pt x="9845704" y="855508"/>
                  </a:lnTo>
                  <a:lnTo>
                    <a:pt x="9805261" y="876413"/>
                  </a:lnTo>
                  <a:lnTo>
                    <a:pt x="9758680" y="883920"/>
                  </a:lnTo>
                  <a:lnTo>
                    <a:pt x="147319" y="883920"/>
                  </a:lnTo>
                  <a:lnTo>
                    <a:pt x="100757" y="876413"/>
                  </a:lnTo>
                  <a:lnTo>
                    <a:pt x="60317" y="855508"/>
                  </a:lnTo>
                  <a:lnTo>
                    <a:pt x="28426" y="823624"/>
                  </a:lnTo>
                  <a:lnTo>
                    <a:pt x="7511" y="783181"/>
                  </a:lnTo>
                  <a:lnTo>
                    <a:pt x="0" y="736600"/>
                  </a:lnTo>
                  <a:lnTo>
                    <a:pt x="0" y="14732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1136650" y="3888994"/>
            <a:ext cx="9918700" cy="899794"/>
            <a:chOff x="1136650" y="3888994"/>
            <a:chExt cx="9918700" cy="899794"/>
          </a:xfrm>
        </p:grpSpPr>
        <p:sp>
          <p:nvSpPr>
            <p:cNvPr id="16" name="object 16"/>
            <p:cNvSpPr/>
            <p:nvPr/>
          </p:nvSpPr>
          <p:spPr>
            <a:xfrm>
              <a:off x="1143000" y="3895344"/>
              <a:ext cx="9906000" cy="887094"/>
            </a:xfrm>
            <a:custGeom>
              <a:avLst/>
              <a:gdLst/>
              <a:ahLst/>
              <a:cxnLst/>
              <a:rect l="l" t="t" r="r" b="b"/>
              <a:pathLst>
                <a:path w="9906000" h="887095">
                  <a:moveTo>
                    <a:pt x="9758172" y="0"/>
                  </a:moveTo>
                  <a:lnTo>
                    <a:pt x="147828" y="0"/>
                  </a:lnTo>
                  <a:lnTo>
                    <a:pt x="101105" y="7534"/>
                  </a:lnTo>
                  <a:lnTo>
                    <a:pt x="60525" y="28517"/>
                  </a:lnTo>
                  <a:lnTo>
                    <a:pt x="28524" y="60514"/>
                  </a:lnTo>
                  <a:lnTo>
                    <a:pt x="7537" y="101096"/>
                  </a:lnTo>
                  <a:lnTo>
                    <a:pt x="0" y="147827"/>
                  </a:lnTo>
                  <a:lnTo>
                    <a:pt x="0" y="739139"/>
                  </a:lnTo>
                  <a:lnTo>
                    <a:pt x="7537" y="785871"/>
                  </a:lnTo>
                  <a:lnTo>
                    <a:pt x="28524" y="826453"/>
                  </a:lnTo>
                  <a:lnTo>
                    <a:pt x="60525" y="858450"/>
                  </a:lnTo>
                  <a:lnTo>
                    <a:pt x="101105" y="879433"/>
                  </a:lnTo>
                  <a:lnTo>
                    <a:pt x="147828" y="886967"/>
                  </a:lnTo>
                  <a:lnTo>
                    <a:pt x="9758172" y="886967"/>
                  </a:lnTo>
                  <a:lnTo>
                    <a:pt x="9804903" y="879433"/>
                  </a:lnTo>
                  <a:lnTo>
                    <a:pt x="9845485" y="858450"/>
                  </a:lnTo>
                  <a:lnTo>
                    <a:pt x="9877482" y="826453"/>
                  </a:lnTo>
                  <a:lnTo>
                    <a:pt x="9898465" y="785871"/>
                  </a:lnTo>
                  <a:lnTo>
                    <a:pt x="9906000" y="739139"/>
                  </a:lnTo>
                  <a:lnTo>
                    <a:pt x="9906000" y="147827"/>
                  </a:lnTo>
                  <a:lnTo>
                    <a:pt x="9898465" y="101096"/>
                  </a:lnTo>
                  <a:lnTo>
                    <a:pt x="9877482" y="60514"/>
                  </a:lnTo>
                  <a:lnTo>
                    <a:pt x="9845485" y="28517"/>
                  </a:lnTo>
                  <a:lnTo>
                    <a:pt x="9804903" y="7534"/>
                  </a:lnTo>
                  <a:lnTo>
                    <a:pt x="9758172" y="0"/>
                  </a:lnTo>
                  <a:close/>
                </a:path>
              </a:pathLst>
            </a:custGeom>
            <a:solidFill>
              <a:srgbClr val="4AB6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143000" y="3895344"/>
              <a:ext cx="9906000" cy="887094"/>
            </a:xfrm>
            <a:custGeom>
              <a:avLst/>
              <a:gdLst/>
              <a:ahLst/>
              <a:cxnLst/>
              <a:rect l="l" t="t" r="r" b="b"/>
              <a:pathLst>
                <a:path w="9906000" h="887095">
                  <a:moveTo>
                    <a:pt x="0" y="147827"/>
                  </a:moveTo>
                  <a:lnTo>
                    <a:pt x="7537" y="101096"/>
                  </a:lnTo>
                  <a:lnTo>
                    <a:pt x="28524" y="60514"/>
                  </a:lnTo>
                  <a:lnTo>
                    <a:pt x="60525" y="28517"/>
                  </a:lnTo>
                  <a:lnTo>
                    <a:pt x="101105" y="7534"/>
                  </a:lnTo>
                  <a:lnTo>
                    <a:pt x="147828" y="0"/>
                  </a:lnTo>
                  <a:lnTo>
                    <a:pt x="9758172" y="0"/>
                  </a:lnTo>
                  <a:lnTo>
                    <a:pt x="9804903" y="7534"/>
                  </a:lnTo>
                  <a:lnTo>
                    <a:pt x="9845485" y="28517"/>
                  </a:lnTo>
                  <a:lnTo>
                    <a:pt x="9877482" y="60514"/>
                  </a:lnTo>
                  <a:lnTo>
                    <a:pt x="9898465" y="101096"/>
                  </a:lnTo>
                  <a:lnTo>
                    <a:pt x="9906000" y="147827"/>
                  </a:lnTo>
                  <a:lnTo>
                    <a:pt x="9906000" y="739139"/>
                  </a:lnTo>
                  <a:lnTo>
                    <a:pt x="9898465" y="785871"/>
                  </a:lnTo>
                  <a:lnTo>
                    <a:pt x="9877482" y="826453"/>
                  </a:lnTo>
                  <a:lnTo>
                    <a:pt x="9845485" y="858450"/>
                  </a:lnTo>
                  <a:lnTo>
                    <a:pt x="9804903" y="879433"/>
                  </a:lnTo>
                  <a:lnTo>
                    <a:pt x="9758172" y="886967"/>
                  </a:lnTo>
                  <a:lnTo>
                    <a:pt x="147828" y="886967"/>
                  </a:lnTo>
                  <a:lnTo>
                    <a:pt x="101105" y="879433"/>
                  </a:lnTo>
                  <a:lnTo>
                    <a:pt x="60525" y="858450"/>
                  </a:lnTo>
                  <a:lnTo>
                    <a:pt x="28524" y="826453"/>
                  </a:lnTo>
                  <a:lnTo>
                    <a:pt x="7537" y="785871"/>
                  </a:lnTo>
                  <a:lnTo>
                    <a:pt x="0" y="739139"/>
                  </a:lnTo>
                  <a:lnTo>
                    <a:pt x="0" y="147827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1143000" y="4834128"/>
            <a:ext cx="9906000" cy="883919"/>
          </a:xfrm>
          <a:custGeom>
            <a:avLst/>
            <a:gdLst/>
            <a:ahLst/>
            <a:cxnLst/>
            <a:rect l="l" t="t" r="r" b="b"/>
            <a:pathLst>
              <a:path w="9906000" h="883920">
                <a:moveTo>
                  <a:pt x="9758680" y="0"/>
                </a:moveTo>
                <a:lnTo>
                  <a:pt x="147319" y="0"/>
                </a:lnTo>
                <a:lnTo>
                  <a:pt x="100757" y="7506"/>
                </a:lnTo>
                <a:lnTo>
                  <a:pt x="60317" y="28411"/>
                </a:lnTo>
                <a:lnTo>
                  <a:pt x="28426" y="60295"/>
                </a:lnTo>
                <a:lnTo>
                  <a:pt x="7511" y="100738"/>
                </a:lnTo>
                <a:lnTo>
                  <a:pt x="0" y="147320"/>
                </a:lnTo>
                <a:lnTo>
                  <a:pt x="0" y="736600"/>
                </a:lnTo>
                <a:lnTo>
                  <a:pt x="7511" y="783162"/>
                </a:lnTo>
                <a:lnTo>
                  <a:pt x="28426" y="823602"/>
                </a:lnTo>
                <a:lnTo>
                  <a:pt x="60317" y="855493"/>
                </a:lnTo>
                <a:lnTo>
                  <a:pt x="100757" y="876408"/>
                </a:lnTo>
                <a:lnTo>
                  <a:pt x="147319" y="883920"/>
                </a:lnTo>
                <a:lnTo>
                  <a:pt x="9758680" y="883920"/>
                </a:lnTo>
                <a:lnTo>
                  <a:pt x="9805261" y="876408"/>
                </a:lnTo>
                <a:lnTo>
                  <a:pt x="9845704" y="855493"/>
                </a:lnTo>
                <a:lnTo>
                  <a:pt x="9877588" y="823602"/>
                </a:lnTo>
                <a:lnTo>
                  <a:pt x="9898493" y="783162"/>
                </a:lnTo>
                <a:lnTo>
                  <a:pt x="9906000" y="736600"/>
                </a:lnTo>
                <a:lnTo>
                  <a:pt x="9906000" y="147320"/>
                </a:lnTo>
                <a:lnTo>
                  <a:pt x="9898493" y="100738"/>
                </a:lnTo>
                <a:lnTo>
                  <a:pt x="9877588" y="60295"/>
                </a:lnTo>
                <a:lnTo>
                  <a:pt x="9845704" y="28411"/>
                </a:lnTo>
                <a:lnTo>
                  <a:pt x="9805261" y="7506"/>
                </a:lnTo>
                <a:lnTo>
                  <a:pt x="9758680" y="0"/>
                </a:lnTo>
                <a:close/>
              </a:path>
            </a:pathLst>
          </a:custGeom>
          <a:solidFill>
            <a:srgbClr val="A4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257680" y="1782013"/>
            <a:ext cx="9408160" cy="38080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2555"/>
              </a:lnSpc>
              <a:spcBef>
                <a:spcPts val="110"/>
              </a:spcBef>
            </a:pPr>
            <a:r>
              <a:rPr sz="2200" spc="-11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45" dirty="0">
                <a:solidFill>
                  <a:srgbClr val="FFFFFF"/>
                </a:solidFill>
                <a:latin typeface="Calibri"/>
                <a:cs typeface="Calibri"/>
              </a:rPr>
              <a:t>need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45" dirty="0">
                <a:solidFill>
                  <a:srgbClr val="FFFFFF"/>
                </a:solidFill>
                <a:latin typeface="Calibri"/>
                <a:cs typeface="Calibri"/>
              </a:rPr>
              <a:t>communicate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1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65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5" dirty="0">
                <a:solidFill>
                  <a:srgbClr val="FFFFFF"/>
                </a:solidFill>
                <a:latin typeface="Calibri"/>
                <a:cs typeface="Calibri"/>
              </a:rPr>
              <a:t>school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20" dirty="0">
                <a:solidFill>
                  <a:srgbClr val="FFFFFF"/>
                </a:solidFill>
                <a:latin typeface="Calibri"/>
                <a:cs typeface="Calibri"/>
              </a:rPr>
              <a:t>counselor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6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14" dirty="0">
                <a:solidFill>
                  <a:srgbClr val="FFFFFF"/>
                </a:solidFill>
                <a:latin typeface="Calibri"/>
                <a:cs typeface="Calibri"/>
              </a:rPr>
              <a:t>aren’t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0" dirty="0">
                <a:solidFill>
                  <a:srgbClr val="FFFFFF"/>
                </a:solidFill>
                <a:latin typeface="Calibri"/>
                <a:cs typeface="Calibri"/>
              </a:rPr>
              <a:t>taking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4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classes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25" dirty="0">
                <a:solidFill>
                  <a:srgbClr val="FFFFFF"/>
                </a:solidFill>
                <a:latin typeface="Calibri"/>
                <a:cs typeface="Calibri"/>
              </a:rPr>
              <a:t>decided</a:t>
            </a:r>
            <a:endParaRPr sz="2200" dirty="0">
              <a:latin typeface="Calibri"/>
              <a:cs typeface="Calibri"/>
            </a:endParaRPr>
          </a:p>
          <a:p>
            <a:pPr marL="12700">
              <a:lnSpc>
                <a:spcPts val="2555"/>
              </a:lnSpc>
            </a:pPr>
            <a:r>
              <a:rPr sz="2200" spc="-18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65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30" dirty="0">
                <a:solidFill>
                  <a:srgbClr val="FFFFFF"/>
                </a:solidFill>
                <a:latin typeface="Calibri"/>
                <a:cs typeface="Calibri"/>
              </a:rPr>
              <a:t>EVF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45" dirty="0">
                <a:solidFill>
                  <a:srgbClr val="FFFFFF"/>
                </a:solidFill>
                <a:latin typeface="Calibri"/>
                <a:cs typeface="Calibri"/>
              </a:rPr>
              <a:t>(for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25" dirty="0">
                <a:solidFill>
                  <a:srgbClr val="FFFFFF"/>
                </a:solidFill>
                <a:latin typeface="Calibri"/>
                <a:cs typeface="Calibri"/>
              </a:rPr>
              <a:t>example: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80" dirty="0">
                <a:solidFill>
                  <a:srgbClr val="FFFFFF"/>
                </a:solidFill>
                <a:latin typeface="Calibri"/>
                <a:cs typeface="Calibri"/>
              </a:rPr>
              <a:t>English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35" dirty="0">
                <a:solidFill>
                  <a:srgbClr val="FFFFFF"/>
                </a:solidFill>
                <a:latin typeface="Calibri"/>
                <a:cs typeface="Calibri"/>
              </a:rPr>
              <a:t>101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65" dirty="0">
                <a:solidFill>
                  <a:srgbClr val="FFFFFF"/>
                </a:solidFill>
                <a:latin typeface="Calibri"/>
                <a:cs typeface="Calibri"/>
              </a:rPr>
              <a:t>full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95" dirty="0">
                <a:solidFill>
                  <a:srgbClr val="FFFFFF"/>
                </a:solidFill>
                <a:latin typeface="Calibri"/>
                <a:cs typeface="Calibri"/>
              </a:rPr>
              <a:t>so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6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14" dirty="0">
                <a:solidFill>
                  <a:srgbClr val="FFFFFF"/>
                </a:solidFill>
                <a:latin typeface="Calibri"/>
                <a:cs typeface="Calibri"/>
              </a:rPr>
              <a:t>take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PSYC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35" dirty="0">
                <a:solidFill>
                  <a:srgbClr val="FFFFFF"/>
                </a:solidFill>
                <a:latin typeface="Calibri"/>
                <a:cs typeface="Calibri"/>
              </a:rPr>
              <a:t>101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10" dirty="0">
                <a:solidFill>
                  <a:srgbClr val="FFFFFF"/>
                </a:solidFill>
                <a:latin typeface="Calibri"/>
                <a:cs typeface="Calibri"/>
              </a:rPr>
              <a:t>instead)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spc="-125" dirty="0">
                <a:solidFill>
                  <a:srgbClr val="FFFFFF"/>
                </a:solidFill>
                <a:latin typeface="Calibri"/>
                <a:cs typeface="Calibri"/>
              </a:rPr>
              <a:t>Running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75" dirty="0">
                <a:solidFill>
                  <a:srgbClr val="FFFFFF"/>
                </a:solidFill>
                <a:latin typeface="Calibri"/>
                <a:cs typeface="Calibri"/>
              </a:rPr>
              <a:t>Start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30" dirty="0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10" dirty="0">
                <a:solidFill>
                  <a:srgbClr val="FFFFFF"/>
                </a:solidFill>
                <a:latin typeface="Calibri"/>
                <a:cs typeface="Calibri"/>
              </a:rPr>
              <a:t>covers</a:t>
            </a:r>
            <a:r>
              <a:rPr sz="22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20" dirty="0">
                <a:solidFill>
                  <a:srgbClr val="FFFFFF"/>
                </a:solidFill>
                <a:latin typeface="Calibri"/>
                <a:cs typeface="Calibri"/>
              </a:rPr>
              <a:t>tuition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80" dirty="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20" dirty="0">
                <a:solidFill>
                  <a:srgbClr val="FFFFFF"/>
                </a:solidFill>
                <a:latin typeface="Calibri"/>
                <a:cs typeface="Calibri"/>
              </a:rPr>
              <a:t>does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60" dirty="0">
                <a:solidFill>
                  <a:srgbClr val="FFFFFF"/>
                </a:solidFill>
                <a:latin typeface="Calibri"/>
                <a:cs typeface="Calibri"/>
              </a:rPr>
              <a:t>not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35" dirty="0">
                <a:solidFill>
                  <a:srgbClr val="FFFFFF"/>
                </a:solidFill>
                <a:latin typeface="Calibri"/>
                <a:cs typeface="Calibri"/>
              </a:rPr>
              <a:t>cover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35" dirty="0">
                <a:solidFill>
                  <a:srgbClr val="FFFFFF"/>
                </a:solidFill>
                <a:latin typeface="Calibri"/>
                <a:cs typeface="Calibri"/>
              </a:rPr>
              <a:t>books</a:t>
            </a:r>
            <a:r>
              <a:rPr sz="22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4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80" dirty="0">
                <a:solidFill>
                  <a:srgbClr val="FFFFFF"/>
                </a:solidFill>
                <a:latin typeface="Calibri"/>
                <a:cs typeface="Calibri"/>
              </a:rPr>
              <a:t>fees*</a:t>
            </a:r>
            <a:endParaRPr sz="2200" dirty="0">
              <a:latin typeface="Calibri"/>
              <a:cs typeface="Calibri"/>
            </a:endParaRPr>
          </a:p>
          <a:p>
            <a:pPr marL="428625" indent="-229235">
              <a:lnSpc>
                <a:spcPct val="100000"/>
              </a:lnSpc>
              <a:spcBef>
                <a:spcPts val="2290"/>
              </a:spcBef>
              <a:buChar char="•"/>
              <a:tabLst>
                <a:tab pos="429259" algn="l"/>
              </a:tabLst>
            </a:pPr>
            <a:r>
              <a:rPr sz="2200" spc="-90" dirty="0">
                <a:latin typeface="Calibri"/>
                <a:cs typeface="Calibri"/>
              </a:rPr>
              <a:t>*Unless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55" dirty="0">
                <a:latin typeface="Calibri"/>
                <a:cs typeface="Calibri"/>
              </a:rPr>
              <a:t>y</a:t>
            </a:r>
            <a:r>
              <a:rPr sz="2200" spc="-170" dirty="0">
                <a:latin typeface="Calibri"/>
                <a:cs typeface="Calibri"/>
              </a:rPr>
              <a:t>o</a:t>
            </a:r>
            <a:r>
              <a:rPr sz="2200" spc="-180" dirty="0">
                <a:latin typeface="Calibri"/>
                <a:cs typeface="Calibri"/>
              </a:rPr>
              <a:t>u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105" dirty="0">
                <a:latin typeface="Calibri"/>
                <a:cs typeface="Calibri"/>
              </a:rPr>
              <a:t>qual</a:t>
            </a:r>
            <a:r>
              <a:rPr sz="2200" spc="-75" dirty="0">
                <a:latin typeface="Calibri"/>
                <a:cs typeface="Calibri"/>
              </a:rPr>
              <a:t>i</a:t>
            </a:r>
            <a:r>
              <a:rPr sz="2200" spc="-55" dirty="0">
                <a:latin typeface="Calibri"/>
                <a:cs typeface="Calibri"/>
              </a:rPr>
              <a:t>f</a:t>
            </a:r>
            <a:r>
              <a:rPr sz="2200" spc="-140" dirty="0">
                <a:latin typeface="Calibri"/>
                <a:cs typeface="Calibri"/>
              </a:rPr>
              <a:t>y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55" dirty="0">
                <a:latin typeface="Calibri"/>
                <a:cs typeface="Calibri"/>
              </a:rPr>
              <a:t>f</a:t>
            </a:r>
            <a:r>
              <a:rPr sz="2200" spc="-170" dirty="0">
                <a:latin typeface="Calibri"/>
                <a:cs typeface="Calibri"/>
              </a:rPr>
              <a:t>or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80" dirty="0">
                <a:latin typeface="Calibri"/>
                <a:cs typeface="Calibri"/>
              </a:rPr>
              <a:t>F</a:t>
            </a:r>
            <a:r>
              <a:rPr sz="2200" spc="-125" dirty="0">
                <a:latin typeface="Calibri"/>
                <a:cs typeface="Calibri"/>
              </a:rPr>
              <a:t>r</a:t>
            </a:r>
            <a:r>
              <a:rPr sz="2200" spc="-114" dirty="0">
                <a:latin typeface="Calibri"/>
                <a:cs typeface="Calibri"/>
              </a:rPr>
              <a:t>ee</a:t>
            </a:r>
            <a:r>
              <a:rPr sz="2200" spc="-110" dirty="0">
                <a:latin typeface="Calibri"/>
                <a:cs typeface="Calibri"/>
              </a:rPr>
              <a:t>/</a:t>
            </a:r>
            <a:r>
              <a:rPr sz="2200" spc="-130" dirty="0">
                <a:latin typeface="Calibri"/>
                <a:cs typeface="Calibri"/>
              </a:rPr>
              <a:t>Red</a:t>
            </a:r>
            <a:r>
              <a:rPr sz="2200" spc="-140" dirty="0">
                <a:latin typeface="Calibri"/>
                <a:cs typeface="Calibri"/>
              </a:rPr>
              <a:t>u</a:t>
            </a:r>
            <a:r>
              <a:rPr sz="2200" spc="-135" dirty="0">
                <a:latin typeface="Calibri"/>
                <a:cs typeface="Calibri"/>
              </a:rPr>
              <a:t>c</a:t>
            </a:r>
            <a:r>
              <a:rPr sz="2200" spc="-150" dirty="0">
                <a:latin typeface="Calibri"/>
                <a:cs typeface="Calibri"/>
              </a:rPr>
              <a:t>ed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spc="-30" dirty="0">
                <a:latin typeface="Calibri"/>
                <a:cs typeface="Calibri"/>
              </a:rPr>
              <a:t>l</a:t>
            </a:r>
            <a:r>
              <a:rPr sz="2200" spc="-180" dirty="0">
                <a:latin typeface="Calibri"/>
                <a:cs typeface="Calibri"/>
              </a:rPr>
              <a:t>un</a:t>
            </a:r>
            <a:r>
              <a:rPr sz="2200" spc="-130" dirty="0">
                <a:latin typeface="Calibri"/>
                <a:cs typeface="Calibri"/>
              </a:rPr>
              <a:t>ch</a:t>
            </a:r>
            <a:endParaRPr sz="2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330"/>
              </a:spcBef>
            </a:pPr>
            <a:r>
              <a:rPr sz="2200" spc="-12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2200" spc="-105" dirty="0">
                <a:solidFill>
                  <a:srgbClr val="FFFFFF"/>
                </a:solidFill>
                <a:latin typeface="Calibri"/>
                <a:cs typeface="Calibri"/>
              </a:rPr>
              <a:t>Mount Tahoma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classes</a:t>
            </a:r>
            <a:r>
              <a:rPr sz="22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35" dirty="0">
                <a:solidFill>
                  <a:srgbClr val="FFFFFF"/>
                </a:solidFill>
                <a:latin typeface="Calibri"/>
                <a:cs typeface="Calibri"/>
              </a:rPr>
              <a:t>cannot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45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35" dirty="0">
                <a:solidFill>
                  <a:srgbClr val="FFFFFF"/>
                </a:solidFill>
                <a:latin typeface="Calibri"/>
                <a:cs typeface="Calibri"/>
              </a:rPr>
              <a:t>moved/adjusted</a:t>
            </a:r>
            <a:r>
              <a:rPr sz="22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5" dirty="0">
                <a:solidFill>
                  <a:srgbClr val="FFFFFF"/>
                </a:solidFill>
                <a:latin typeface="Calibri"/>
                <a:cs typeface="Calibri"/>
              </a:rPr>
              <a:t>around</a:t>
            </a:r>
            <a:r>
              <a:rPr sz="22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65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25" dirty="0">
                <a:solidFill>
                  <a:srgbClr val="FFFFFF"/>
                </a:solidFill>
                <a:latin typeface="Calibri"/>
                <a:cs typeface="Calibri"/>
              </a:rPr>
              <a:t>Running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75" dirty="0">
                <a:solidFill>
                  <a:srgbClr val="FFFFFF"/>
                </a:solidFill>
                <a:latin typeface="Calibri"/>
                <a:cs typeface="Calibri"/>
              </a:rPr>
              <a:t>Start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classes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50" dirty="0">
              <a:latin typeface="Calibri"/>
              <a:cs typeface="Calibri"/>
            </a:endParaRPr>
          </a:p>
          <a:p>
            <a:pPr marL="12700">
              <a:lnSpc>
                <a:spcPts val="2555"/>
              </a:lnSpc>
            </a:pPr>
            <a:r>
              <a:rPr sz="2200" spc="-13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20" dirty="0">
                <a:solidFill>
                  <a:srgbClr val="FFFFFF"/>
                </a:solidFill>
                <a:latin typeface="Calibri"/>
                <a:cs typeface="Calibri"/>
              </a:rPr>
              <a:t>second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25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6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0" dirty="0">
                <a:solidFill>
                  <a:srgbClr val="FFFFFF"/>
                </a:solidFill>
                <a:latin typeface="Calibri"/>
                <a:cs typeface="Calibri"/>
              </a:rPr>
              <a:t>need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4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6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0" dirty="0">
                <a:solidFill>
                  <a:srgbClr val="FFFFFF"/>
                </a:solidFill>
                <a:latin typeface="Calibri"/>
                <a:cs typeface="Calibri"/>
              </a:rPr>
              <a:t>need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14" dirty="0">
                <a:solidFill>
                  <a:srgbClr val="FFFFFF"/>
                </a:solidFill>
                <a:latin typeface="Calibri"/>
                <a:cs typeface="Calibri"/>
              </a:rPr>
              <a:t>take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90" dirty="0">
                <a:solidFill>
                  <a:srgbClr val="FFFFFF"/>
                </a:solidFill>
                <a:latin typeface="Calibri"/>
                <a:cs typeface="Calibri"/>
              </a:rPr>
              <a:t>action!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80" dirty="0">
                <a:solidFill>
                  <a:srgbClr val="FFFFFF"/>
                </a:solidFill>
                <a:latin typeface="Calibri"/>
                <a:cs typeface="Calibri"/>
              </a:rPr>
              <a:t>Please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45" dirty="0">
                <a:solidFill>
                  <a:srgbClr val="FFFFFF"/>
                </a:solidFill>
                <a:latin typeface="Calibri"/>
                <a:cs typeface="Calibri"/>
              </a:rPr>
              <a:t>don’t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85" dirty="0">
                <a:solidFill>
                  <a:srgbClr val="FFFFFF"/>
                </a:solidFill>
                <a:latin typeface="Calibri"/>
                <a:cs typeface="Calibri"/>
              </a:rPr>
              <a:t>wait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5" dirty="0">
                <a:solidFill>
                  <a:srgbClr val="FFFFFF"/>
                </a:solidFill>
                <a:latin typeface="Calibri"/>
                <a:cs typeface="Calibri"/>
              </a:rPr>
              <a:t>until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60" dirty="0">
                <a:solidFill>
                  <a:srgbClr val="FFFFFF"/>
                </a:solidFill>
                <a:latin typeface="Calibri"/>
                <a:cs typeface="Calibri"/>
              </a:rPr>
              <a:t>somebody</a:t>
            </a:r>
            <a:endParaRPr sz="2200" dirty="0">
              <a:latin typeface="Calibri"/>
              <a:cs typeface="Calibri"/>
            </a:endParaRPr>
          </a:p>
          <a:p>
            <a:pPr marL="12700">
              <a:lnSpc>
                <a:spcPts val="2555"/>
              </a:lnSpc>
            </a:pPr>
            <a:r>
              <a:rPr sz="2200" spc="-100" dirty="0">
                <a:solidFill>
                  <a:srgbClr val="FFFFFF"/>
                </a:solidFill>
                <a:latin typeface="Calibri"/>
                <a:cs typeface="Calibri"/>
              </a:rPr>
              <a:t>notices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6256655" cy="6870700"/>
            <a:chOff x="-6350" y="0"/>
            <a:chExt cx="6256655" cy="68707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3119755" cy="685800"/>
            </a:xfrm>
            <a:custGeom>
              <a:avLst/>
              <a:gdLst/>
              <a:ahLst/>
              <a:cxnLst/>
              <a:rect l="l" t="t" r="r" b="b"/>
              <a:pathLst>
                <a:path w="3119755" h="685800">
                  <a:moveTo>
                    <a:pt x="3119755" y="0"/>
                  </a:moveTo>
                  <a:lnTo>
                    <a:pt x="0" y="68580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04240" cy="6543675"/>
            </a:xfrm>
            <a:custGeom>
              <a:avLst/>
              <a:gdLst/>
              <a:ahLst/>
              <a:cxnLst/>
              <a:rect l="l" t="t" r="r" b="b"/>
              <a:pathLst>
                <a:path w="904240" h="6543675">
                  <a:moveTo>
                    <a:pt x="903770" y="0"/>
                  </a:moveTo>
                  <a:lnTo>
                    <a:pt x="0" y="6543675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5798441"/>
              <a:ext cx="6243955" cy="1059815"/>
            </a:xfrm>
            <a:custGeom>
              <a:avLst/>
              <a:gdLst/>
              <a:ahLst/>
              <a:cxnLst/>
              <a:rect l="l" t="t" r="r" b="b"/>
              <a:pathLst>
                <a:path w="6243955" h="1059815">
                  <a:moveTo>
                    <a:pt x="6243818" y="1059557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6559506" y="0"/>
            <a:ext cx="5640705" cy="6871970"/>
            <a:chOff x="6559506" y="0"/>
            <a:chExt cx="5640705" cy="6871970"/>
          </a:xfrm>
        </p:grpSpPr>
        <p:sp>
          <p:nvSpPr>
            <p:cNvPr id="7" name="object 7"/>
            <p:cNvSpPr/>
            <p:nvPr/>
          </p:nvSpPr>
          <p:spPr>
            <a:xfrm>
              <a:off x="8464296" y="5849111"/>
              <a:ext cx="3729354" cy="1009650"/>
            </a:xfrm>
            <a:custGeom>
              <a:avLst/>
              <a:gdLst/>
              <a:ahLst/>
              <a:cxnLst/>
              <a:rect l="l" t="t" r="r" b="b"/>
              <a:pathLst>
                <a:path w="3729354" h="1009650">
                  <a:moveTo>
                    <a:pt x="3728974" y="0"/>
                  </a:moveTo>
                  <a:lnTo>
                    <a:pt x="0" y="1009649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565856" y="0"/>
              <a:ext cx="5626100" cy="6859270"/>
            </a:xfrm>
            <a:custGeom>
              <a:avLst/>
              <a:gdLst/>
              <a:ahLst/>
              <a:cxnLst/>
              <a:rect l="l" t="t" r="r" b="b"/>
              <a:pathLst>
                <a:path w="5626100" h="6859270">
                  <a:moveTo>
                    <a:pt x="5625762" y="1648967"/>
                  </a:moveTo>
                  <a:lnTo>
                    <a:pt x="4976919" y="6859142"/>
                  </a:lnTo>
                </a:path>
                <a:path w="5626100" h="6859270">
                  <a:moveTo>
                    <a:pt x="5625381" y="4258310"/>
                  </a:moveTo>
                  <a:lnTo>
                    <a:pt x="4214919" y="0"/>
                  </a:lnTo>
                </a:path>
                <a:path w="5626100" h="6859270">
                  <a:moveTo>
                    <a:pt x="5625508" y="92582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222044" y="805129"/>
            <a:ext cx="637984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APPLICATION</a:t>
            </a:r>
            <a:r>
              <a:rPr sz="4400" spc="-165" dirty="0"/>
              <a:t> </a:t>
            </a:r>
            <a:r>
              <a:rPr sz="4400" spc="-10" dirty="0"/>
              <a:t>PROCESS</a:t>
            </a:r>
            <a:endParaRPr sz="4400"/>
          </a:p>
        </p:txBody>
      </p:sp>
      <p:sp>
        <p:nvSpPr>
          <p:cNvPr id="10" name="object 10"/>
          <p:cNvSpPr txBox="1"/>
          <p:nvPr/>
        </p:nvSpPr>
        <p:spPr>
          <a:xfrm>
            <a:off x="1222044" y="1907080"/>
            <a:ext cx="8970645" cy="4280659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Y</a:t>
            </a:r>
            <a:r>
              <a:rPr sz="2400" spc="-100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’v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90" dirty="0">
                <a:solidFill>
                  <a:srgbClr val="001E2D"/>
                </a:solidFill>
                <a:latin typeface="Calibri"/>
                <a:cs typeface="Calibri"/>
              </a:rPr>
              <a:t>ci</a:t>
            </a:r>
            <a:r>
              <a:rPr sz="2400" spc="-150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200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to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pp</a:t>
            </a:r>
            <a:r>
              <a:rPr sz="2400" spc="-60" dirty="0">
                <a:solidFill>
                  <a:srgbClr val="001E2D"/>
                </a:solidFill>
                <a:latin typeface="Calibri"/>
                <a:cs typeface="Calibri"/>
              </a:rPr>
              <a:t>ly</a:t>
            </a:r>
            <a:r>
              <a:rPr sz="2400" spc="-50" dirty="0">
                <a:solidFill>
                  <a:srgbClr val="001E2D"/>
                </a:solidFill>
                <a:latin typeface="Calibri"/>
                <a:cs typeface="Calibri"/>
              </a:rPr>
              <a:t>!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k</a:t>
            </a:r>
            <a:r>
              <a:rPr sz="2400" spc="-15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fo</a:t>
            </a:r>
            <a:r>
              <a:rPr sz="2400" spc="-75" dirty="0">
                <a:solidFill>
                  <a:srgbClr val="001E2D"/>
                </a:solidFill>
                <a:latin typeface="Calibri"/>
                <a:cs typeface="Calibri"/>
              </a:rPr>
              <a:t>ll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w</a:t>
            </a:r>
            <a:r>
              <a:rPr sz="2400" spc="-7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6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400" spc="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u="sng" spc="-145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r</a:t>
            </a:r>
            <a:r>
              <a:rPr sz="2400" u="sng" spc="-12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e</a:t>
            </a:r>
            <a:r>
              <a:rPr sz="2400" u="sng" spc="-19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q</a:t>
            </a:r>
            <a:r>
              <a:rPr sz="2400" u="sng" spc="-21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u</a:t>
            </a:r>
            <a:r>
              <a:rPr sz="2400" u="sng" spc="-9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ir</a:t>
            </a:r>
            <a:r>
              <a:rPr sz="2400" u="sng" spc="-14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e</a:t>
            </a:r>
            <a:r>
              <a:rPr sz="2400" u="sng" spc="-200" dirty="0">
                <a:solidFill>
                  <a:srgbClr val="001E2D"/>
                </a:solidFill>
                <a:uFill>
                  <a:solidFill>
                    <a:srgbClr val="001E2D"/>
                  </a:solidFill>
                </a:uFill>
                <a:latin typeface="Calibri"/>
                <a:cs typeface="Calibri"/>
              </a:rPr>
              <a:t>d</a:t>
            </a: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ste</a:t>
            </a:r>
            <a:r>
              <a:rPr sz="2400" spc="-160" dirty="0">
                <a:solidFill>
                  <a:srgbClr val="001E2D"/>
                </a:solidFill>
                <a:latin typeface="Calibri"/>
                <a:cs typeface="Calibri"/>
              </a:rPr>
              <a:t>p</a:t>
            </a:r>
            <a:r>
              <a:rPr sz="2400" spc="-65" dirty="0">
                <a:solidFill>
                  <a:srgbClr val="001E2D"/>
                </a:solidFill>
                <a:latin typeface="Calibri"/>
                <a:cs typeface="Calibri"/>
              </a:rPr>
              <a:t>s:</a:t>
            </a:r>
            <a:endParaRPr sz="2400" dirty="0">
              <a:latin typeface="Calibri"/>
              <a:cs typeface="Calibri"/>
            </a:endParaRPr>
          </a:p>
          <a:p>
            <a:pPr marL="469265" indent="-457200">
              <a:lnSpc>
                <a:spcPct val="100000"/>
              </a:lnSpc>
              <a:spcBef>
                <a:spcPts val="985"/>
              </a:spcBef>
              <a:buSzPct val="79166"/>
              <a:buAutoNum type="arabicPeriod"/>
              <a:tabLst>
                <a:tab pos="469265" algn="l"/>
                <a:tab pos="469900" algn="l"/>
              </a:tabLst>
            </a:pP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At</a:t>
            </a:r>
            <a:r>
              <a:rPr sz="24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lang="en-US" sz="2400" spc="-80" dirty="0">
                <a:solidFill>
                  <a:srgbClr val="001E2D"/>
                </a:solidFill>
                <a:latin typeface="Calibri"/>
                <a:cs typeface="Calibri"/>
              </a:rPr>
              <a:t>Tacoma</a:t>
            </a:r>
            <a:r>
              <a:rPr sz="24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Colleges:</a:t>
            </a:r>
            <a:endParaRPr sz="2400" dirty="0">
              <a:latin typeface="Calibri"/>
              <a:cs typeface="Calibri"/>
            </a:endParaRPr>
          </a:p>
          <a:p>
            <a:pPr marL="927100" lvl="1" indent="-458470">
              <a:lnSpc>
                <a:spcPct val="100000"/>
              </a:lnSpc>
              <a:spcBef>
                <a:spcPts val="505"/>
              </a:spcBef>
              <a:buSzPct val="79166"/>
              <a:buAutoNum type="arabicPeriod"/>
              <a:tabLst>
                <a:tab pos="927100" algn="l"/>
                <a:tab pos="927735" algn="l"/>
              </a:tabLst>
            </a:pP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Attend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0" dirty="0">
                <a:solidFill>
                  <a:srgbClr val="001E2D"/>
                </a:solidFill>
                <a:latin typeface="Calibri"/>
                <a:cs typeface="Calibri"/>
              </a:rPr>
              <a:t>an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0" dirty="0">
                <a:solidFill>
                  <a:srgbClr val="001E2D"/>
                </a:solidFill>
                <a:latin typeface="Calibri"/>
                <a:cs typeface="Calibri"/>
              </a:rPr>
              <a:t>information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90" dirty="0">
                <a:solidFill>
                  <a:srgbClr val="001E2D"/>
                </a:solidFill>
                <a:latin typeface="Calibri"/>
                <a:cs typeface="Calibri"/>
              </a:rPr>
              <a:t>session</a:t>
            </a:r>
            <a:r>
              <a:rPr sz="2400" spc="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–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dates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and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times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80" dirty="0">
                <a:solidFill>
                  <a:srgbClr val="001E2D"/>
                </a:solidFill>
                <a:latin typeface="Calibri"/>
                <a:cs typeface="Calibri"/>
              </a:rPr>
              <a:t>found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on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5" dirty="0">
                <a:solidFill>
                  <a:srgbClr val="001E2D"/>
                </a:solidFill>
                <a:latin typeface="Calibri"/>
                <a:cs typeface="Calibri"/>
              </a:rPr>
              <a:t>their</a:t>
            </a:r>
            <a:r>
              <a:rPr sz="24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00" dirty="0">
                <a:solidFill>
                  <a:srgbClr val="001E2D"/>
                </a:solidFill>
                <a:latin typeface="Calibri"/>
                <a:cs typeface="Calibri"/>
              </a:rPr>
              <a:t>websites</a:t>
            </a:r>
            <a:endParaRPr sz="2400" dirty="0">
              <a:latin typeface="Calibri"/>
              <a:cs typeface="Calibri"/>
            </a:endParaRPr>
          </a:p>
          <a:p>
            <a:pPr marL="927100" lvl="1" indent="-458470">
              <a:lnSpc>
                <a:spcPct val="100000"/>
              </a:lnSpc>
              <a:spcBef>
                <a:spcPts val="505"/>
              </a:spcBef>
              <a:buSzPct val="79166"/>
              <a:buAutoNum type="arabicPeriod"/>
              <a:tabLst>
                <a:tab pos="927100" algn="l"/>
                <a:tab pos="927735" algn="l"/>
              </a:tabLst>
            </a:pPr>
            <a:r>
              <a:rPr lang="en-US" sz="2400" spc="-50" dirty="0">
                <a:solidFill>
                  <a:srgbClr val="001E2D"/>
                </a:solidFill>
                <a:latin typeface="Calibri"/>
                <a:cs typeface="Calibri"/>
              </a:rPr>
              <a:t>Meet with your counselor to check if you are eligible for the Running Start program</a:t>
            </a:r>
          </a:p>
          <a:p>
            <a:pPr marL="927100" lvl="1" indent="-458470">
              <a:lnSpc>
                <a:spcPct val="100000"/>
              </a:lnSpc>
              <a:spcBef>
                <a:spcPts val="505"/>
              </a:spcBef>
              <a:buSzPct val="79166"/>
              <a:buAutoNum type="arabicPeriod"/>
              <a:tabLst>
                <a:tab pos="927100" algn="l"/>
                <a:tab pos="927735" algn="l"/>
              </a:tabLst>
            </a:pPr>
            <a:r>
              <a:rPr sz="2400" spc="-50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pp</a:t>
            </a:r>
            <a:r>
              <a:rPr sz="2400" spc="-6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y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to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3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7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lang="en-US" sz="2400" spc="-130" dirty="0">
                <a:solidFill>
                  <a:srgbClr val="001E2D"/>
                </a:solidFill>
                <a:latin typeface="Calibri"/>
                <a:cs typeface="Calibri"/>
              </a:rPr>
              <a:t> (can be found directly on the college’s website)</a:t>
            </a:r>
            <a:endParaRPr sz="2400" dirty="0">
              <a:latin typeface="Calibri"/>
              <a:cs typeface="Calibri"/>
            </a:endParaRPr>
          </a:p>
          <a:p>
            <a:pPr marL="927100" lvl="1" indent="-458470">
              <a:lnSpc>
                <a:spcPct val="100000"/>
              </a:lnSpc>
              <a:spcBef>
                <a:spcPts val="505"/>
              </a:spcBef>
              <a:buSzPct val="79166"/>
              <a:buAutoNum type="arabicPeriod"/>
              <a:tabLst>
                <a:tab pos="927100" algn="l"/>
                <a:tab pos="927735" algn="l"/>
              </a:tabLst>
            </a:pPr>
            <a:r>
              <a:rPr lang="en-US" sz="2400" spc="-114" dirty="0">
                <a:solidFill>
                  <a:srgbClr val="001E2D"/>
                </a:solidFill>
                <a:latin typeface="Calibri"/>
                <a:cs typeface="Calibri"/>
              </a:rPr>
              <a:t>Schedule a meeting with your counselor to complete your EVF and parent/student program agreement (counselors are not available to meet after June, and no one else will be available to sign off on the forms)</a:t>
            </a:r>
          </a:p>
          <a:p>
            <a:pPr marL="927100" lvl="1" indent="-458470">
              <a:lnSpc>
                <a:spcPct val="100000"/>
              </a:lnSpc>
              <a:spcBef>
                <a:spcPts val="505"/>
              </a:spcBef>
              <a:buSzPct val="79166"/>
              <a:buAutoNum type="arabicPeriod"/>
              <a:tabLst>
                <a:tab pos="927100" algn="l"/>
                <a:tab pos="927735" algn="l"/>
              </a:tabLst>
            </a:pPr>
            <a:r>
              <a:rPr lang="en-US" sz="2400" spc="-114" dirty="0">
                <a:solidFill>
                  <a:srgbClr val="001E2D"/>
                </a:solidFill>
                <a:latin typeface="Calibri"/>
                <a:cs typeface="Calibri"/>
              </a:rPr>
              <a:t>Register for classes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6256655" cy="6870700"/>
            <a:chOff x="-6350" y="0"/>
            <a:chExt cx="6256655" cy="68707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3119755" cy="685800"/>
            </a:xfrm>
            <a:custGeom>
              <a:avLst/>
              <a:gdLst/>
              <a:ahLst/>
              <a:cxnLst/>
              <a:rect l="l" t="t" r="r" b="b"/>
              <a:pathLst>
                <a:path w="3119755" h="685800">
                  <a:moveTo>
                    <a:pt x="3119755" y="0"/>
                  </a:moveTo>
                  <a:lnTo>
                    <a:pt x="0" y="68580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04240" cy="6543675"/>
            </a:xfrm>
            <a:custGeom>
              <a:avLst/>
              <a:gdLst/>
              <a:ahLst/>
              <a:cxnLst/>
              <a:rect l="l" t="t" r="r" b="b"/>
              <a:pathLst>
                <a:path w="904240" h="6543675">
                  <a:moveTo>
                    <a:pt x="903770" y="0"/>
                  </a:moveTo>
                  <a:lnTo>
                    <a:pt x="0" y="6543675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5798441"/>
              <a:ext cx="6243955" cy="1059815"/>
            </a:xfrm>
            <a:custGeom>
              <a:avLst/>
              <a:gdLst/>
              <a:ahLst/>
              <a:cxnLst/>
              <a:rect l="l" t="t" r="r" b="b"/>
              <a:pathLst>
                <a:path w="6243955" h="1059815">
                  <a:moveTo>
                    <a:pt x="6243818" y="1059557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6559506" y="0"/>
            <a:ext cx="5640705" cy="6871970"/>
            <a:chOff x="6559506" y="0"/>
            <a:chExt cx="5640705" cy="6871970"/>
          </a:xfrm>
        </p:grpSpPr>
        <p:sp>
          <p:nvSpPr>
            <p:cNvPr id="7" name="object 7"/>
            <p:cNvSpPr/>
            <p:nvPr/>
          </p:nvSpPr>
          <p:spPr>
            <a:xfrm>
              <a:off x="8464296" y="5849111"/>
              <a:ext cx="3729354" cy="1009650"/>
            </a:xfrm>
            <a:custGeom>
              <a:avLst/>
              <a:gdLst/>
              <a:ahLst/>
              <a:cxnLst/>
              <a:rect l="l" t="t" r="r" b="b"/>
              <a:pathLst>
                <a:path w="3729354" h="1009650">
                  <a:moveTo>
                    <a:pt x="3728974" y="0"/>
                  </a:moveTo>
                  <a:lnTo>
                    <a:pt x="0" y="1009649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565856" y="0"/>
              <a:ext cx="5626100" cy="6859270"/>
            </a:xfrm>
            <a:custGeom>
              <a:avLst/>
              <a:gdLst/>
              <a:ahLst/>
              <a:cxnLst/>
              <a:rect l="l" t="t" r="r" b="b"/>
              <a:pathLst>
                <a:path w="5626100" h="6859270">
                  <a:moveTo>
                    <a:pt x="5625762" y="1648967"/>
                  </a:moveTo>
                  <a:lnTo>
                    <a:pt x="4976919" y="6859142"/>
                  </a:lnTo>
                </a:path>
                <a:path w="5626100" h="6859270">
                  <a:moveTo>
                    <a:pt x="5625381" y="4258310"/>
                  </a:moveTo>
                  <a:lnTo>
                    <a:pt x="4214919" y="0"/>
                  </a:lnTo>
                </a:path>
                <a:path w="5626100" h="6859270">
                  <a:moveTo>
                    <a:pt x="5625508" y="92582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222044" y="805129"/>
            <a:ext cx="637984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APPLICATION</a:t>
            </a:r>
            <a:r>
              <a:rPr sz="4400" spc="-165" dirty="0"/>
              <a:t> </a:t>
            </a:r>
            <a:r>
              <a:rPr sz="4400" spc="-10" dirty="0"/>
              <a:t>PROCESS</a:t>
            </a:r>
            <a:endParaRPr sz="4400"/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xfrm>
            <a:off x="1074750" y="1660093"/>
            <a:ext cx="10042499" cy="373409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59385">
              <a:lnSpc>
                <a:spcPts val="2510"/>
              </a:lnSpc>
              <a:spcBef>
                <a:spcPts val="110"/>
              </a:spcBef>
            </a:pPr>
            <a:r>
              <a:rPr spc="-110" dirty="0"/>
              <a:t>You’ve</a:t>
            </a:r>
            <a:r>
              <a:rPr spc="-35" dirty="0"/>
              <a:t> </a:t>
            </a:r>
            <a:r>
              <a:rPr spc="-125" dirty="0"/>
              <a:t>decided</a:t>
            </a:r>
            <a:r>
              <a:rPr spc="-50" dirty="0"/>
              <a:t> </a:t>
            </a:r>
            <a:r>
              <a:rPr spc="-150" dirty="0"/>
              <a:t>to</a:t>
            </a:r>
            <a:r>
              <a:rPr spc="-30" dirty="0"/>
              <a:t> </a:t>
            </a:r>
            <a:r>
              <a:rPr spc="-95" dirty="0"/>
              <a:t>apply!</a:t>
            </a:r>
            <a:r>
              <a:rPr spc="-25" dirty="0"/>
              <a:t> </a:t>
            </a:r>
            <a:r>
              <a:rPr spc="-100" dirty="0"/>
              <a:t>After</a:t>
            </a:r>
            <a:r>
              <a:rPr spc="-25" dirty="0"/>
              <a:t> </a:t>
            </a:r>
            <a:r>
              <a:rPr spc="-125" dirty="0"/>
              <a:t>completing</a:t>
            </a:r>
            <a:r>
              <a:rPr spc="-55" dirty="0"/>
              <a:t> </a:t>
            </a:r>
            <a:r>
              <a:rPr spc="-140" dirty="0"/>
              <a:t>the</a:t>
            </a:r>
            <a:r>
              <a:rPr spc="-25" dirty="0"/>
              <a:t> </a:t>
            </a:r>
            <a:r>
              <a:rPr spc="-85" dirty="0"/>
              <a:t>steps</a:t>
            </a:r>
            <a:r>
              <a:rPr spc="-50" dirty="0"/>
              <a:t> </a:t>
            </a:r>
            <a:r>
              <a:rPr spc="-100" dirty="0"/>
              <a:t>at</a:t>
            </a:r>
            <a:r>
              <a:rPr spc="-25" dirty="0"/>
              <a:t> </a:t>
            </a:r>
            <a:r>
              <a:rPr spc="-140" dirty="0"/>
              <a:t>the</a:t>
            </a:r>
            <a:r>
              <a:rPr spc="-25" dirty="0"/>
              <a:t> </a:t>
            </a:r>
            <a:r>
              <a:rPr spc="-85" dirty="0"/>
              <a:t>college,</a:t>
            </a:r>
            <a:r>
              <a:rPr spc="-50" dirty="0"/>
              <a:t> </a:t>
            </a:r>
            <a:r>
              <a:rPr spc="-114" dirty="0"/>
              <a:t>take</a:t>
            </a:r>
            <a:r>
              <a:rPr spc="-30" dirty="0"/>
              <a:t> </a:t>
            </a:r>
            <a:r>
              <a:rPr spc="-140" dirty="0"/>
              <a:t>the</a:t>
            </a:r>
            <a:r>
              <a:rPr spc="-25" dirty="0"/>
              <a:t> </a:t>
            </a:r>
            <a:r>
              <a:rPr spc="-95" dirty="0"/>
              <a:t>following</a:t>
            </a:r>
            <a:r>
              <a:rPr spc="50" dirty="0"/>
              <a:t> </a:t>
            </a:r>
            <a:r>
              <a:rPr u="sng" spc="-135" dirty="0">
                <a:uFill>
                  <a:solidFill>
                    <a:srgbClr val="001E2D"/>
                  </a:solidFill>
                </a:uFill>
              </a:rPr>
              <a:t>required</a:t>
            </a:r>
          </a:p>
          <a:p>
            <a:pPr marL="159385">
              <a:lnSpc>
                <a:spcPts val="2510"/>
              </a:lnSpc>
            </a:pPr>
            <a:r>
              <a:rPr spc="-85" dirty="0"/>
              <a:t>steps</a:t>
            </a:r>
            <a:r>
              <a:rPr spc="-60" dirty="0"/>
              <a:t> </a:t>
            </a:r>
            <a:r>
              <a:rPr spc="-75" dirty="0"/>
              <a:t>(all</a:t>
            </a:r>
            <a:r>
              <a:rPr spc="-10" dirty="0"/>
              <a:t> </a:t>
            </a:r>
            <a:r>
              <a:rPr spc="-100" dirty="0"/>
              <a:t>materials</a:t>
            </a:r>
            <a:r>
              <a:rPr spc="-65" dirty="0"/>
              <a:t> </a:t>
            </a:r>
            <a:r>
              <a:rPr spc="-110" dirty="0"/>
              <a:t>can</a:t>
            </a:r>
            <a:r>
              <a:rPr spc="-30" dirty="0"/>
              <a:t> </a:t>
            </a:r>
            <a:r>
              <a:rPr spc="-150" dirty="0"/>
              <a:t>be</a:t>
            </a:r>
            <a:r>
              <a:rPr spc="-10" dirty="0"/>
              <a:t> </a:t>
            </a:r>
            <a:r>
              <a:rPr spc="-155" dirty="0"/>
              <a:t>found</a:t>
            </a:r>
            <a:r>
              <a:rPr spc="-55" dirty="0"/>
              <a:t> </a:t>
            </a:r>
            <a:r>
              <a:rPr spc="-180" dirty="0"/>
              <a:t>on</a:t>
            </a:r>
            <a:r>
              <a:rPr spc="-30" dirty="0"/>
              <a:t> </a:t>
            </a:r>
            <a:r>
              <a:rPr spc="-140" dirty="0"/>
              <a:t>the</a:t>
            </a:r>
            <a:r>
              <a:rPr spc="-10" dirty="0"/>
              <a:t> </a:t>
            </a:r>
            <a:r>
              <a:rPr spc="-100" dirty="0"/>
              <a:t>Counseling</a:t>
            </a:r>
            <a:r>
              <a:rPr spc="-80" dirty="0"/>
              <a:t> </a:t>
            </a:r>
            <a:r>
              <a:rPr spc="-105" dirty="0"/>
              <a:t>Page</a:t>
            </a:r>
            <a:r>
              <a:rPr spc="-30" dirty="0"/>
              <a:t> </a:t>
            </a:r>
            <a:r>
              <a:rPr spc="-120" dirty="0"/>
              <a:t>of</a:t>
            </a:r>
            <a:r>
              <a:rPr spc="-5" dirty="0"/>
              <a:t> </a:t>
            </a:r>
            <a:r>
              <a:rPr spc="-140" dirty="0"/>
              <a:t>the</a:t>
            </a:r>
            <a:r>
              <a:rPr spc="-35" dirty="0"/>
              <a:t> </a:t>
            </a:r>
            <a:r>
              <a:rPr lang="en-US" spc="-45" dirty="0"/>
              <a:t>MT</a:t>
            </a:r>
            <a:r>
              <a:rPr spc="-45" dirty="0"/>
              <a:t>HS</a:t>
            </a:r>
            <a:r>
              <a:rPr spc="-35" dirty="0"/>
              <a:t> </a:t>
            </a:r>
            <a:r>
              <a:rPr spc="-110" dirty="0"/>
              <a:t>website):</a:t>
            </a:r>
          </a:p>
          <a:p>
            <a:pPr marL="158751">
              <a:lnSpc>
                <a:spcPct val="100000"/>
              </a:lnSpc>
              <a:spcBef>
                <a:spcPts val="720"/>
              </a:spcBef>
              <a:tabLst>
                <a:tab pos="591820" algn="l"/>
                <a:tab pos="592455" algn="l"/>
              </a:tabLst>
            </a:pPr>
            <a:r>
              <a:rPr spc="-114" dirty="0"/>
              <a:t>A</a:t>
            </a:r>
            <a:r>
              <a:rPr spc="-65" dirty="0"/>
              <a:t>t</a:t>
            </a:r>
            <a:r>
              <a:rPr spc="-10" dirty="0"/>
              <a:t> </a:t>
            </a:r>
            <a:r>
              <a:rPr lang="en-US" spc="-60" dirty="0"/>
              <a:t>Mount Tahoma</a:t>
            </a:r>
            <a:r>
              <a:rPr spc="-40" dirty="0"/>
              <a:t> </a:t>
            </a:r>
            <a:r>
              <a:rPr spc="-120" dirty="0"/>
              <a:t>H</a:t>
            </a:r>
            <a:r>
              <a:rPr spc="-65" dirty="0"/>
              <a:t>i</a:t>
            </a:r>
            <a:r>
              <a:rPr spc="-114" dirty="0"/>
              <a:t>gh</a:t>
            </a:r>
            <a:r>
              <a:rPr spc="-10" dirty="0"/>
              <a:t> </a:t>
            </a:r>
            <a:r>
              <a:rPr spc="80" dirty="0"/>
              <a:t>S</a:t>
            </a:r>
            <a:r>
              <a:rPr spc="-114" dirty="0"/>
              <a:t>c</a:t>
            </a:r>
            <a:r>
              <a:rPr spc="-140" dirty="0"/>
              <a:t>h</a:t>
            </a:r>
            <a:r>
              <a:rPr spc="-120" dirty="0"/>
              <a:t>ool:</a:t>
            </a:r>
          </a:p>
          <a:p>
            <a:pPr marL="958215" lvl="1" indent="-342900">
              <a:spcBef>
                <a:spcPts val="240"/>
              </a:spcBef>
              <a:buSzPct val="79545"/>
              <a:buFont typeface="Arial" panose="020B0604020202020204" pitchFamily="34" charset="0"/>
              <a:buChar char="•"/>
              <a:tabLst>
                <a:tab pos="1074420" algn="l"/>
                <a:tab pos="1075055" algn="l"/>
              </a:tabLst>
            </a:pPr>
            <a:r>
              <a:rPr lang="en-US" sz="2200" spc="-114" dirty="0">
                <a:solidFill>
                  <a:srgbClr val="001E2D"/>
                </a:solidFill>
                <a:latin typeface="Calibri"/>
                <a:cs typeface="Calibri"/>
              </a:rPr>
              <a:t>Parent/ Student Running Start Agreement: </a:t>
            </a:r>
            <a:r>
              <a:rPr lang="en-US" sz="2000" u="sng" spc="-4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Agreement</a:t>
            </a:r>
            <a:endParaRPr lang="en-US" sz="2200" spc="-114" dirty="0">
              <a:solidFill>
                <a:srgbClr val="001E2D"/>
              </a:solidFill>
              <a:latin typeface="Calibri"/>
              <a:cs typeface="Calibri"/>
            </a:endParaRPr>
          </a:p>
          <a:p>
            <a:pPr marL="958215" lvl="1" indent="-342900">
              <a:lnSpc>
                <a:spcPct val="100000"/>
              </a:lnSpc>
              <a:spcBef>
                <a:spcPts val="240"/>
              </a:spcBef>
              <a:buSzPct val="79545"/>
              <a:buFont typeface="Arial" panose="020B0604020202020204" pitchFamily="34" charset="0"/>
              <a:buChar char="•"/>
              <a:tabLst>
                <a:tab pos="1074420" algn="l"/>
                <a:tab pos="1075055" algn="l"/>
              </a:tabLst>
            </a:pPr>
            <a:r>
              <a:rPr sz="2200" u="sng" spc="-14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Enrollment</a:t>
            </a:r>
            <a:r>
              <a:rPr sz="2200" u="sng" spc="-5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2200" u="sng" spc="-10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Verification</a:t>
            </a:r>
            <a:r>
              <a:rPr sz="2200" u="sng" spc="-7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2200" u="sng" spc="-19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Form</a:t>
            </a:r>
            <a:r>
              <a:rPr sz="2200" spc="-20" dirty="0">
                <a:solidFill>
                  <a:srgbClr val="0462C1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2200" spc="-150" dirty="0">
                <a:solidFill>
                  <a:srgbClr val="001E2D"/>
                </a:solidFill>
                <a:latin typeface="Calibri"/>
                <a:cs typeface="Calibri"/>
              </a:rPr>
              <a:t>to</a:t>
            </a:r>
            <a:r>
              <a:rPr sz="22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40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r>
              <a:rPr sz="2200" spc="-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05" dirty="0">
                <a:solidFill>
                  <a:srgbClr val="001E2D"/>
                </a:solidFill>
                <a:latin typeface="Calibri"/>
                <a:cs typeface="Calibri"/>
              </a:rPr>
              <a:t>best</a:t>
            </a:r>
            <a:r>
              <a:rPr sz="2200" spc="-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20" dirty="0">
                <a:solidFill>
                  <a:srgbClr val="001E2D"/>
                </a:solidFill>
                <a:latin typeface="Calibri"/>
                <a:cs typeface="Calibri"/>
              </a:rPr>
              <a:t>of</a:t>
            </a:r>
            <a:r>
              <a:rPr sz="22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65" dirty="0">
                <a:solidFill>
                  <a:srgbClr val="001E2D"/>
                </a:solidFill>
                <a:latin typeface="Calibri"/>
                <a:cs typeface="Calibri"/>
              </a:rPr>
              <a:t>your</a:t>
            </a:r>
            <a:r>
              <a:rPr sz="2200" spc="-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80" dirty="0">
                <a:solidFill>
                  <a:srgbClr val="001E2D"/>
                </a:solidFill>
                <a:latin typeface="Calibri"/>
                <a:cs typeface="Calibri"/>
              </a:rPr>
              <a:t>ability,</a:t>
            </a:r>
            <a:r>
              <a:rPr sz="22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90" dirty="0">
                <a:solidFill>
                  <a:srgbClr val="001E2D"/>
                </a:solidFill>
                <a:latin typeface="Calibri"/>
                <a:cs typeface="Calibri"/>
              </a:rPr>
              <a:t>using</a:t>
            </a:r>
            <a:r>
              <a:rPr sz="22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40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r>
              <a:rPr sz="22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85" dirty="0">
                <a:solidFill>
                  <a:srgbClr val="001E2D"/>
                </a:solidFill>
                <a:latin typeface="Calibri"/>
                <a:cs typeface="Calibri"/>
              </a:rPr>
              <a:t>college</a:t>
            </a:r>
            <a:r>
              <a:rPr sz="2200" spc="-3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20" dirty="0">
                <a:solidFill>
                  <a:srgbClr val="001E2D"/>
                </a:solidFill>
                <a:latin typeface="Calibri"/>
                <a:cs typeface="Calibri"/>
              </a:rPr>
              <a:t>course</a:t>
            </a:r>
            <a:endParaRPr sz="2200" dirty="0">
              <a:latin typeface="Calibri"/>
              <a:cs typeface="Calibri"/>
            </a:endParaRPr>
          </a:p>
          <a:p>
            <a:pPr marL="1073785">
              <a:lnSpc>
                <a:spcPts val="2510"/>
              </a:lnSpc>
            </a:pPr>
            <a:r>
              <a:rPr spc="-75" dirty="0"/>
              <a:t>ca</a:t>
            </a:r>
            <a:r>
              <a:rPr spc="-120" dirty="0"/>
              <a:t>t</a:t>
            </a:r>
            <a:r>
              <a:rPr spc="-85" dirty="0"/>
              <a:t>alog</a:t>
            </a:r>
            <a:r>
              <a:rPr spc="-65" dirty="0"/>
              <a:t> </a:t>
            </a:r>
            <a:r>
              <a:rPr spc="-125" dirty="0"/>
              <a:t>an</a:t>
            </a:r>
            <a:r>
              <a:rPr spc="-180" dirty="0"/>
              <a:t>d</a:t>
            </a:r>
            <a:r>
              <a:rPr spc="-40" dirty="0"/>
              <a:t> </a:t>
            </a:r>
            <a:r>
              <a:rPr spc="-155" dirty="0"/>
              <a:t>y</a:t>
            </a:r>
            <a:r>
              <a:rPr spc="-170" dirty="0"/>
              <a:t>o</a:t>
            </a:r>
            <a:r>
              <a:rPr spc="-165" dirty="0"/>
              <a:t>ur</a:t>
            </a:r>
            <a:r>
              <a:rPr spc="-30" dirty="0"/>
              <a:t> </a:t>
            </a:r>
            <a:r>
              <a:rPr spc="-120" dirty="0"/>
              <a:t>c</a:t>
            </a:r>
            <a:r>
              <a:rPr spc="-135" dirty="0"/>
              <a:t>o</a:t>
            </a:r>
            <a:r>
              <a:rPr spc="-200" dirty="0"/>
              <a:t>u</a:t>
            </a:r>
            <a:r>
              <a:rPr spc="-125" dirty="0"/>
              <a:t>r</a:t>
            </a:r>
            <a:r>
              <a:rPr spc="-60" dirty="0"/>
              <a:t>s</a:t>
            </a:r>
            <a:r>
              <a:rPr spc="-65" dirty="0"/>
              <a:t>e</a:t>
            </a:r>
            <a:r>
              <a:rPr spc="-85" dirty="0"/>
              <a:t> </a:t>
            </a:r>
            <a:r>
              <a:rPr spc="-110" dirty="0"/>
              <a:t>plan</a:t>
            </a:r>
          </a:p>
          <a:p>
            <a:pPr marL="615951" marR="27940" lvl="1">
              <a:lnSpc>
                <a:spcPct val="90100"/>
              </a:lnSpc>
              <a:spcBef>
                <a:spcPts val="500"/>
              </a:spcBef>
              <a:buSzPct val="79545"/>
              <a:tabLst>
                <a:tab pos="1074420" algn="l"/>
                <a:tab pos="1075055" algn="l"/>
              </a:tabLst>
            </a:pPr>
            <a:r>
              <a:rPr sz="2200" spc="-125" dirty="0">
                <a:solidFill>
                  <a:srgbClr val="001E2D"/>
                </a:solidFill>
                <a:latin typeface="Calibri"/>
                <a:cs typeface="Calibri"/>
              </a:rPr>
              <a:t>Make</a:t>
            </a:r>
            <a:r>
              <a:rPr sz="2200" spc="-6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25" dirty="0">
                <a:solidFill>
                  <a:srgbClr val="001E2D"/>
                </a:solidFill>
                <a:latin typeface="Calibri"/>
                <a:cs typeface="Calibri"/>
              </a:rPr>
              <a:t>an</a:t>
            </a:r>
            <a:r>
              <a:rPr sz="22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50" dirty="0">
                <a:solidFill>
                  <a:srgbClr val="001E2D"/>
                </a:solidFill>
                <a:latin typeface="Calibri"/>
                <a:cs typeface="Calibri"/>
              </a:rPr>
              <a:t>appointment</a:t>
            </a:r>
            <a:r>
              <a:rPr sz="2200" spc="-8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50" dirty="0">
                <a:solidFill>
                  <a:srgbClr val="001E2D"/>
                </a:solidFill>
                <a:latin typeface="Calibri"/>
                <a:cs typeface="Calibri"/>
              </a:rPr>
              <a:t>to</a:t>
            </a:r>
            <a:r>
              <a:rPr sz="2200" spc="-3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65" dirty="0">
                <a:solidFill>
                  <a:srgbClr val="001E2D"/>
                </a:solidFill>
                <a:latin typeface="Calibri"/>
                <a:cs typeface="Calibri"/>
              </a:rPr>
              <a:t>meet</a:t>
            </a:r>
            <a:r>
              <a:rPr sz="22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10" dirty="0">
                <a:solidFill>
                  <a:srgbClr val="001E2D"/>
                </a:solidFill>
                <a:latin typeface="Calibri"/>
                <a:cs typeface="Calibri"/>
              </a:rPr>
              <a:t>with</a:t>
            </a:r>
            <a:r>
              <a:rPr sz="22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65" dirty="0">
                <a:solidFill>
                  <a:srgbClr val="001E2D"/>
                </a:solidFill>
                <a:latin typeface="Calibri"/>
                <a:cs typeface="Calibri"/>
              </a:rPr>
              <a:t>your</a:t>
            </a:r>
            <a:r>
              <a:rPr sz="2200" spc="-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20" dirty="0">
                <a:solidFill>
                  <a:srgbClr val="001E2D"/>
                </a:solidFill>
                <a:latin typeface="Calibri"/>
                <a:cs typeface="Calibri"/>
              </a:rPr>
              <a:t>counselor</a:t>
            </a:r>
            <a:r>
              <a:rPr sz="22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90" dirty="0">
                <a:solidFill>
                  <a:srgbClr val="001E2D"/>
                </a:solidFill>
                <a:latin typeface="Calibri"/>
                <a:cs typeface="Calibri"/>
              </a:rPr>
              <a:t>using</a:t>
            </a:r>
            <a:r>
              <a:rPr sz="2200" spc="-3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lang="en-US" sz="2200" spc="-105" dirty="0">
                <a:solidFill>
                  <a:srgbClr val="001E2D"/>
                </a:solidFill>
                <a:latin typeface="Calibri"/>
                <a:cs typeface="Calibri"/>
              </a:rPr>
              <a:t>email</a:t>
            </a:r>
            <a:r>
              <a:rPr sz="2200" spc="-8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70" dirty="0">
                <a:solidFill>
                  <a:srgbClr val="001E2D"/>
                </a:solidFill>
                <a:latin typeface="Calibri"/>
                <a:cs typeface="Calibri"/>
              </a:rPr>
              <a:t>or</a:t>
            </a:r>
            <a:r>
              <a:rPr sz="2200" spc="-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lang="en-US" sz="2200" spc="-114" dirty="0">
                <a:solidFill>
                  <a:srgbClr val="001E2D"/>
                </a:solidFill>
                <a:latin typeface="Calibri"/>
                <a:cs typeface="Calibri"/>
              </a:rPr>
              <a:t>through the counseling center</a:t>
            </a:r>
            <a:r>
              <a:rPr sz="2200" spc="-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50" dirty="0">
                <a:solidFill>
                  <a:srgbClr val="001E2D"/>
                </a:solidFill>
                <a:latin typeface="Calibri"/>
                <a:cs typeface="Calibri"/>
              </a:rPr>
              <a:t>to </a:t>
            </a:r>
            <a:r>
              <a:rPr sz="2200" spc="-484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20" dirty="0">
                <a:solidFill>
                  <a:srgbClr val="001E2D"/>
                </a:solidFill>
                <a:latin typeface="Calibri"/>
                <a:cs typeface="Calibri"/>
              </a:rPr>
              <a:t>go </a:t>
            </a:r>
            <a:r>
              <a:rPr sz="2200" spc="-145" dirty="0">
                <a:solidFill>
                  <a:srgbClr val="001E2D"/>
                </a:solidFill>
                <a:latin typeface="Calibri"/>
                <a:cs typeface="Calibri"/>
              </a:rPr>
              <a:t>over </a:t>
            </a:r>
            <a:r>
              <a:rPr sz="2200" spc="-165" dirty="0">
                <a:solidFill>
                  <a:srgbClr val="001E2D"/>
                </a:solidFill>
                <a:latin typeface="Calibri"/>
                <a:cs typeface="Calibri"/>
              </a:rPr>
              <a:t>your</a:t>
            </a:r>
            <a:r>
              <a:rPr sz="2200" spc="-16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20" dirty="0">
                <a:solidFill>
                  <a:srgbClr val="001E2D"/>
                </a:solidFill>
                <a:latin typeface="Calibri"/>
                <a:cs typeface="Calibri"/>
              </a:rPr>
              <a:t>course </a:t>
            </a:r>
            <a:r>
              <a:rPr sz="2200" spc="-100" dirty="0">
                <a:solidFill>
                  <a:srgbClr val="001E2D"/>
                </a:solidFill>
                <a:latin typeface="Calibri"/>
                <a:cs typeface="Calibri"/>
              </a:rPr>
              <a:t>plan, </a:t>
            </a:r>
            <a:r>
              <a:rPr sz="2200" spc="-120" dirty="0">
                <a:solidFill>
                  <a:srgbClr val="001E2D"/>
                </a:solidFill>
                <a:latin typeface="Calibri"/>
                <a:cs typeface="Calibri"/>
              </a:rPr>
              <a:t>remaining </a:t>
            </a:r>
            <a:r>
              <a:rPr sz="2200" spc="-125" dirty="0">
                <a:solidFill>
                  <a:srgbClr val="001E2D"/>
                </a:solidFill>
                <a:latin typeface="Calibri"/>
                <a:cs typeface="Calibri"/>
              </a:rPr>
              <a:t>graduation </a:t>
            </a:r>
            <a:r>
              <a:rPr sz="2200" spc="-130" dirty="0">
                <a:solidFill>
                  <a:srgbClr val="001E2D"/>
                </a:solidFill>
                <a:latin typeface="Calibri"/>
                <a:cs typeface="Calibri"/>
              </a:rPr>
              <a:t>requirements, </a:t>
            </a:r>
            <a:r>
              <a:rPr sz="2200" spc="-145" dirty="0">
                <a:solidFill>
                  <a:srgbClr val="001E2D"/>
                </a:solidFill>
                <a:latin typeface="Calibri"/>
                <a:cs typeface="Calibri"/>
              </a:rPr>
              <a:t>and</a:t>
            </a:r>
            <a:r>
              <a:rPr sz="2200" spc="-1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65" dirty="0">
                <a:solidFill>
                  <a:srgbClr val="001E2D"/>
                </a:solidFill>
                <a:latin typeface="Calibri"/>
                <a:cs typeface="Calibri"/>
              </a:rPr>
              <a:t>your</a:t>
            </a:r>
            <a:r>
              <a:rPr sz="2200" spc="-16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40" dirty="0">
                <a:solidFill>
                  <a:srgbClr val="001E2D"/>
                </a:solidFill>
                <a:latin typeface="Calibri"/>
                <a:cs typeface="Calibri"/>
              </a:rPr>
              <a:t>Enrollment </a:t>
            </a:r>
            <a:r>
              <a:rPr sz="2200" spc="-13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00" dirty="0">
                <a:solidFill>
                  <a:srgbClr val="001E2D"/>
                </a:solidFill>
                <a:latin typeface="Calibri"/>
                <a:cs typeface="Calibri"/>
              </a:rPr>
              <a:t>Verification</a:t>
            </a:r>
            <a:r>
              <a:rPr sz="2200" spc="-6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95" dirty="0">
                <a:solidFill>
                  <a:srgbClr val="001E2D"/>
                </a:solidFill>
                <a:latin typeface="Calibri"/>
                <a:cs typeface="Calibri"/>
              </a:rPr>
              <a:t>Form</a:t>
            </a:r>
            <a:r>
              <a:rPr sz="2200" spc="-8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30" dirty="0">
                <a:solidFill>
                  <a:srgbClr val="001E2D"/>
                </a:solidFill>
                <a:latin typeface="Calibri"/>
                <a:cs typeface="Calibri"/>
              </a:rPr>
              <a:t>for</a:t>
            </a:r>
            <a:r>
              <a:rPr sz="2200" spc="-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70" dirty="0">
                <a:solidFill>
                  <a:srgbClr val="001E2D"/>
                </a:solidFill>
                <a:latin typeface="Calibri"/>
                <a:cs typeface="Calibri"/>
              </a:rPr>
              <a:t>Fall</a:t>
            </a:r>
            <a:r>
              <a:rPr sz="2200" spc="-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50" dirty="0">
                <a:solidFill>
                  <a:srgbClr val="001E2D"/>
                </a:solidFill>
                <a:latin typeface="Calibri"/>
                <a:cs typeface="Calibri"/>
              </a:rPr>
              <a:t>Quarter</a:t>
            </a:r>
            <a:r>
              <a:rPr sz="2200" spc="-6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60" dirty="0">
                <a:solidFill>
                  <a:srgbClr val="001E2D"/>
                </a:solidFill>
                <a:latin typeface="Calibri"/>
                <a:cs typeface="Calibri"/>
              </a:rPr>
              <a:t>(found</a:t>
            </a:r>
            <a:r>
              <a:rPr sz="2200" spc="-3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05" dirty="0">
                <a:solidFill>
                  <a:srgbClr val="001E2D"/>
                </a:solidFill>
                <a:latin typeface="Calibri"/>
                <a:cs typeface="Calibri"/>
              </a:rPr>
              <a:t>in</a:t>
            </a:r>
            <a:r>
              <a:rPr sz="22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40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r>
              <a:rPr sz="2200" spc="-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75" dirty="0">
                <a:solidFill>
                  <a:srgbClr val="001E2D"/>
                </a:solidFill>
                <a:latin typeface="Calibri"/>
                <a:cs typeface="Calibri"/>
              </a:rPr>
              <a:t>college’s</a:t>
            </a:r>
            <a:r>
              <a:rPr sz="2200" spc="-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05" dirty="0">
                <a:solidFill>
                  <a:srgbClr val="001E2D"/>
                </a:solidFill>
                <a:latin typeface="Calibri"/>
                <a:cs typeface="Calibri"/>
              </a:rPr>
              <a:t>application</a:t>
            </a:r>
            <a:r>
              <a:rPr sz="2200" spc="-6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200" spc="-125" dirty="0">
                <a:solidFill>
                  <a:srgbClr val="001E2D"/>
                </a:solidFill>
                <a:latin typeface="Calibri"/>
                <a:cs typeface="Calibri"/>
              </a:rPr>
              <a:t>packet)</a:t>
            </a:r>
            <a:endParaRPr sz="2200" dirty="0">
              <a:latin typeface="Calibri"/>
              <a:cs typeface="Calibri"/>
            </a:endParaRPr>
          </a:p>
          <a:p>
            <a:pPr marL="1759585" lvl="2" indent="-229235">
              <a:lnSpc>
                <a:spcPct val="100000"/>
              </a:lnSpc>
              <a:spcBef>
                <a:spcPts val="280"/>
              </a:spcBef>
              <a:buSzPct val="78947"/>
              <a:buFont typeface="Arial"/>
              <a:buChar char="•"/>
              <a:tabLst>
                <a:tab pos="1760220" algn="l"/>
                <a:tab pos="1760855" algn="l"/>
              </a:tabLst>
            </a:pPr>
            <a:r>
              <a:rPr sz="1900" spc="-85" dirty="0">
                <a:solidFill>
                  <a:srgbClr val="001E2D"/>
                </a:solidFill>
                <a:latin typeface="Calibri"/>
                <a:cs typeface="Calibri"/>
              </a:rPr>
              <a:t>E-mail</a:t>
            </a:r>
            <a:r>
              <a:rPr sz="1900" spc="-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25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r>
              <a:rPr sz="19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80" dirty="0">
                <a:solidFill>
                  <a:srgbClr val="001E2D"/>
                </a:solidFill>
                <a:latin typeface="Calibri"/>
                <a:cs typeface="Calibri"/>
              </a:rPr>
              <a:t>signed</a:t>
            </a:r>
            <a:r>
              <a:rPr lang="en-US" sz="1900" spc="-15" dirty="0">
                <a:solidFill>
                  <a:srgbClr val="001E2D"/>
                </a:solidFill>
                <a:latin typeface="Calibri"/>
                <a:cs typeface="Calibri"/>
              </a:rPr>
              <a:t> Running Start Agreement</a:t>
            </a:r>
            <a:r>
              <a:rPr sz="1900" spc="-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30" dirty="0">
                <a:solidFill>
                  <a:srgbClr val="001E2D"/>
                </a:solidFill>
                <a:latin typeface="Calibri"/>
                <a:cs typeface="Calibri"/>
              </a:rPr>
              <a:t>and</a:t>
            </a:r>
            <a:r>
              <a:rPr sz="19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14" dirty="0">
                <a:solidFill>
                  <a:srgbClr val="001E2D"/>
                </a:solidFill>
                <a:latin typeface="Calibri"/>
                <a:cs typeface="Calibri"/>
              </a:rPr>
              <a:t>EVF</a:t>
            </a:r>
            <a:r>
              <a:rPr sz="19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35" dirty="0">
                <a:solidFill>
                  <a:srgbClr val="001E2D"/>
                </a:solidFill>
                <a:latin typeface="Calibri"/>
                <a:cs typeface="Calibri"/>
              </a:rPr>
              <a:t>to</a:t>
            </a:r>
            <a:r>
              <a:rPr sz="19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45" dirty="0">
                <a:solidFill>
                  <a:srgbClr val="001E2D"/>
                </a:solidFill>
                <a:latin typeface="Calibri"/>
                <a:cs typeface="Calibri"/>
              </a:rPr>
              <a:t>your</a:t>
            </a:r>
            <a:r>
              <a:rPr sz="19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05" dirty="0">
                <a:solidFill>
                  <a:srgbClr val="001E2D"/>
                </a:solidFill>
                <a:latin typeface="Calibri"/>
                <a:cs typeface="Calibri"/>
              </a:rPr>
              <a:t>counselor</a:t>
            </a:r>
            <a:r>
              <a:rPr sz="1900" spc="-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20" dirty="0">
                <a:solidFill>
                  <a:srgbClr val="001E2D"/>
                </a:solidFill>
                <a:latin typeface="Calibri"/>
                <a:cs typeface="Calibri"/>
              </a:rPr>
              <a:t>before</a:t>
            </a:r>
            <a:r>
              <a:rPr sz="19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45" dirty="0">
                <a:solidFill>
                  <a:srgbClr val="001E2D"/>
                </a:solidFill>
                <a:latin typeface="Calibri"/>
                <a:cs typeface="Calibri"/>
              </a:rPr>
              <a:t>your</a:t>
            </a:r>
            <a:r>
              <a:rPr sz="19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114" dirty="0">
                <a:solidFill>
                  <a:srgbClr val="001E2D"/>
                </a:solidFill>
                <a:latin typeface="Calibri"/>
                <a:cs typeface="Calibri"/>
              </a:rPr>
              <a:t>meeting</a:t>
            </a:r>
            <a:r>
              <a:rPr sz="1900" spc="-4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35" dirty="0">
                <a:solidFill>
                  <a:srgbClr val="001E2D"/>
                </a:solidFill>
                <a:latin typeface="Calibri"/>
                <a:cs typeface="Calibri"/>
              </a:rPr>
              <a:t>if</a:t>
            </a:r>
            <a:r>
              <a:rPr sz="19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1900" spc="-75" dirty="0">
                <a:solidFill>
                  <a:srgbClr val="001E2D"/>
                </a:solidFill>
                <a:latin typeface="Calibri"/>
                <a:cs typeface="Calibri"/>
              </a:rPr>
              <a:t>possible</a:t>
            </a:r>
            <a:endParaRPr sz="1900" dirty="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551919" y="6231722"/>
            <a:ext cx="487679" cy="47387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678805" cy="6858000"/>
          </a:xfrm>
          <a:custGeom>
            <a:avLst/>
            <a:gdLst/>
            <a:ahLst/>
            <a:cxnLst/>
            <a:rect l="l" t="t" r="r" b="b"/>
            <a:pathLst>
              <a:path w="5678805" h="6858000">
                <a:moveTo>
                  <a:pt x="5678424" y="0"/>
                </a:moveTo>
                <a:lnTo>
                  <a:pt x="0" y="0"/>
                </a:lnTo>
                <a:lnTo>
                  <a:pt x="0" y="6857999"/>
                </a:lnTo>
                <a:lnTo>
                  <a:pt x="4131646" y="6857999"/>
                </a:lnTo>
                <a:lnTo>
                  <a:pt x="5678424" y="0"/>
                </a:lnTo>
                <a:close/>
              </a:path>
            </a:pathLst>
          </a:custGeom>
          <a:solidFill>
            <a:srgbClr val="EF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2964" y="745693"/>
            <a:ext cx="2045970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spc="-204" dirty="0"/>
              <a:t>A</a:t>
            </a:r>
            <a:r>
              <a:rPr sz="3700" spc="175" dirty="0"/>
              <a:t>GEN</a:t>
            </a:r>
            <a:r>
              <a:rPr sz="3700" spc="-400" dirty="0"/>
              <a:t>D</a:t>
            </a:r>
            <a:r>
              <a:rPr sz="3700" spc="-65" dirty="0"/>
              <a:t>A</a:t>
            </a:r>
            <a:endParaRPr sz="3700"/>
          </a:p>
        </p:txBody>
      </p:sp>
      <p:sp>
        <p:nvSpPr>
          <p:cNvPr id="4" name="object 4"/>
          <p:cNvSpPr txBox="1"/>
          <p:nvPr/>
        </p:nvSpPr>
        <p:spPr>
          <a:xfrm>
            <a:off x="5975984" y="1372168"/>
            <a:ext cx="3222625" cy="2868093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85"/>
              </a:spcBef>
              <a:buSzPct val="79166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W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1E2D"/>
                </a:solidFill>
                <a:latin typeface="Calibri"/>
                <a:cs typeface="Calibri"/>
              </a:rPr>
              <a:t>is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nn</a:t>
            </a:r>
            <a:r>
              <a:rPr sz="2400" spc="-7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6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40" dirty="0">
                <a:solidFill>
                  <a:srgbClr val="001E2D"/>
                </a:solidFill>
                <a:latin typeface="Calibri"/>
                <a:cs typeface="Calibri"/>
              </a:rPr>
              <a:t>St</a:t>
            </a:r>
            <a:r>
              <a:rPr sz="2400" spc="-60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160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-180" dirty="0">
                <a:solidFill>
                  <a:srgbClr val="001E2D"/>
                </a:solidFill>
                <a:latin typeface="Calibri"/>
                <a:cs typeface="Calibri"/>
              </a:rPr>
              <a:t>?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985"/>
              </a:spcBef>
              <a:buSzPct val="79166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nn</a:t>
            </a:r>
            <a:r>
              <a:rPr sz="2400" spc="-7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6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40" dirty="0">
                <a:solidFill>
                  <a:srgbClr val="001E2D"/>
                </a:solidFill>
                <a:latin typeface="Calibri"/>
                <a:cs typeface="Calibri"/>
              </a:rPr>
              <a:t>St</a:t>
            </a:r>
            <a:r>
              <a:rPr sz="2400" spc="-60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rt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0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195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lang="en-US" sz="2400" spc="-85" dirty="0">
                <a:solidFill>
                  <a:srgbClr val="001E2D"/>
                </a:solidFill>
                <a:latin typeface="Calibri"/>
                <a:cs typeface="Calibri"/>
              </a:rPr>
              <a:t>Mount Tahoma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SzPct val="79166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400" spc="-200" dirty="0">
                <a:solidFill>
                  <a:srgbClr val="001E2D"/>
                </a:solidFill>
                <a:latin typeface="Calibri"/>
                <a:cs typeface="Calibri"/>
              </a:rPr>
              <a:t>Im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p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80" dirty="0">
                <a:solidFill>
                  <a:srgbClr val="001E2D"/>
                </a:solidFill>
                <a:latin typeface="Calibri"/>
                <a:cs typeface="Calibri"/>
              </a:rPr>
              <a:t>cts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21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0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5" dirty="0">
                <a:solidFill>
                  <a:srgbClr val="001E2D"/>
                </a:solidFill>
                <a:latin typeface="Calibri"/>
                <a:cs typeface="Calibri"/>
              </a:rPr>
              <a:t>F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400" spc="-160" dirty="0">
                <a:solidFill>
                  <a:srgbClr val="001E2D"/>
                </a:solidFill>
                <a:latin typeface="Calibri"/>
                <a:cs typeface="Calibri"/>
              </a:rPr>
              <a:t>ture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90" dirty="0">
                <a:solidFill>
                  <a:srgbClr val="001E2D"/>
                </a:solidFill>
                <a:latin typeface="Calibri"/>
                <a:cs typeface="Calibri"/>
              </a:rPr>
              <a:t>P</a:t>
            </a:r>
            <a:r>
              <a:rPr sz="2400" spc="-4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nn</a:t>
            </a:r>
            <a:r>
              <a:rPr sz="2400" spc="-7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6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SzPct val="79166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400" spc="-50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150" dirty="0">
                <a:solidFill>
                  <a:srgbClr val="001E2D"/>
                </a:solidFill>
                <a:latin typeface="Calibri"/>
                <a:cs typeface="Calibri"/>
              </a:rPr>
              <a:t>re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Y</a:t>
            </a:r>
            <a:r>
              <a:rPr sz="2400" spc="-100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00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Re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-175" dirty="0">
                <a:solidFill>
                  <a:srgbClr val="001E2D"/>
                </a:solidFill>
                <a:latin typeface="Calibri"/>
                <a:cs typeface="Calibri"/>
              </a:rPr>
              <a:t>y?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985"/>
              </a:spcBef>
              <a:buSzPct val="79166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Application</a:t>
            </a:r>
            <a:r>
              <a:rPr sz="24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Process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2987041"/>
            <a:ext cx="5895975" cy="3870960"/>
          </a:xfrm>
          <a:custGeom>
            <a:avLst/>
            <a:gdLst/>
            <a:ahLst/>
            <a:cxnLst/>
            <a:rect l="l" t="t" r="r" b="b"/>
            <a:pathLst>
              <a:path w="5895975" h="3870959">
                <a:moveTo>
                  <a:pt x="5895721" y="3864982"/>
                </a:moveTo>
                <a:lnTo>
                  <a:pt x="0" y="1554478"/>
                </a:lnTo>
              </a:path>
              <a:path w="5895975" h="3870959">
                <a:moveTo>
                  <a:pt x="2407671" y="3870956"/>
                </a:moveTo>
                <a:lnTo>
                  <a:pt x="1" y="0"/>
                </a:lnTo>
              </a:path>
            </a:pathLst>
          </a:custGeom>
          <a:ln w="12700">
            <a:solidFill>
              <a:srgbClr val="B99C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51919" y="6231722"/>
            <a:ext cx="487679" cy="473877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8768" y="608533"/>
            <a:ext cx="705993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i="1" spc="-10" dirty="0">
                <a:solidFill>
                  <a:srgbClr val="001E2D"/>
                </a:solidFill>
                <a:latin typeface="Palatino Linotype"/>
                <a:cs typeface="Palatino Linotype"/>
              </a:rPr>
              <a:t>APPLICATION</a:t>
            </a:r>
            <a:r>
              <a:rPr sz="4400" i="1" spc="-170" dirty="0">
                <a:solidFill>
                  <a:srgbClr val="001E2D"/>
                </a:solidFill>
                <a:latin typeface="Palatino Linotype"/>
                <a:cs typeface="Palatino Linotype"/>
              </a:rPr>
              <a:t> </a:t>
            </a:r>
            <a:r>
              <a:rPr sz="4400" i="1" spc="100" dirty="0">
                <a:solidFill>
                  <a:srgbClr val="001E2D"/>
                </a:solidFill>
                <a:latin typeface="Palatino Linotype"/>
                <a:cs typeface="Palatino Linotype"/>
              </a:rPr>
              <a:t>CHECKLIST</a:t>
            </a:r>
            <a:endParaRPr sz="44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8768" y="2112479"/>
            <a:ext cx="4848225" cy="297307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  <a:tabLst>
                <a:tab pos="371475" algn="l"/>
              </a:tabLst>
            </a:pPr>
            <a:r>
              <a:rPr sz="2000" spc="-20" dirty="0">
                <a:solidFill>
                  <a:srgbClr val="001E2D"/>
                </a:solidFill>
                <a:latin typeface="Calibri"/>
                <a:cs typeface="Calibri"/>
              </a:rPr>
              <a:t>@	</a:t>
            </a:r>
            <a:r>
              <a:rPr lang="en-US" sz="2000" spc="-75" dirty="0">
                <a:solidFill>
                  <a:srgbClr val="001E2D"/>
                </a:solidFill>
                <a:latin typeface="Calibri"/>
                <a:cs typeface="Calibri"/>
              </a:rPr>
              <a:t>TCC/ Clover Park</a:t>
            </a:r>
            <a:r>
              <a:rPr sz="2000" spc="7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7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220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000" spc="-1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1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1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95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1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5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000" spc="-1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95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05"/>
              </a:spcBef>
              <a:buSzPct val="75000"/>
              <a:buFont typeface="Wingdings"/>
              <a:buChar char=""/>
              <a:tabLst>
                <a:tab pos="241300" algn="l"/>
              </a:tabLst>
            </a:pPr>
            <a:r>
              <a:rPr sz="2400" spc="-50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-135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200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150" dirty="0">
                <a:solidFill>
                  <a:srgbClr val="001E2D"/>
                </a:solidFill>
                <a:latin typeface="Calibri"/>
                <a:cs typeface="Calibri"/>
              </a:rPr>
              <a:t>for</a:t>
            </a:r>
            <a:r>
              <a:rPr sz="2400" spc="-300" dirty="0">
                <a:solidFill>
                  <a:srgbClr val="001E2D"/>
                </a:solidFill>
                <a:latin typeface="Calibri"/>
                <a:cs typeface="Calibri"/>
              </a:rPr>
              <a:t>m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ati</a:t>
            </a:r>
            <a:r>
              <a:rPr sz="2400" spc="-18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0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65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55" dirty="0">
                <a:solidFill>
                  <a:srgbClr val="001E2D"/>
                </a:solidFill>
                <a:latin typeface="Calibri"/>
                <a:cs typeface="Calibri"/>
              </a:rPr>
              <a:t>ssi</a:t>
            </a:r>
            <a:r>
              <a:rPr sz="2400" spc="-90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0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985"/>
              </a:spcBef>
              <a:buSzPct val="75000"/>
              <a:buFont typeface="Wingdings"/>
              <a:buChar char=""/>
              <a:tabLst>
                <a:tab pos="241300" algn="l"/>
              </a:tabLst>
            </a:pPr>
            <a:r>
              <a:rPr sz="2400" spc="-5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pp</a:t>
            </a:r>
            <a:r>
              <a:rPr sz="2400" spc="-6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y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to</a:t>
            </a:r>
            <a:r>
              <a:rPr sz="24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3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7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SzPct val="75000"/>
              <a:buFont typeface="Wingdings"/>
              <a:buChar char=""/>
              <a:tabLst>
                <a:tab pos="241300" algn="l"/>
              </a:tabLst>
            </a:pP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k</a:t>
            </a:r>
            <a:r>
              <a:rPr sz="2400" spc="-15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p</a:t>
            </a:r>
            <a:r>
              <a:rPr sz="2400" spc="-4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10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320" dirty="0">
                <a:solidFill>
                  <a:srgbClr val="001E2D"/>
                </a:solidFill>
                <a:latin typeface="Calibri"/>
                <a:cs typeface="Calibri"/>
              </a:rPr>
              <a:t>m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3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tests</a:t>
            </a:r>
            <a:endParaRPr sz="2400" dirty="0">
              <a:latin typeface="Calibri"/>
              <a:cs typeface="Calibri"/>
            </a:endParaRPr>
          </a:p>
          <a:p>
            <a:pPr marL="1110615">
              <a:lnSpc>
                <a:spcPct val="100000"/>
              </a:lnSpc>
              <a:spcBef>
                <a:spcPts val="965"/>
              </a:spcBef>
            </a:pPr>
            <a:r>
              <a:rPr sz="6600" spc="-415" dirty="0">
                <a:latin typeface="Calibri"/>
                <a:cs typeface="Calibri"/>
              </a:rPr>
              <a:t>1</a:t>
            </a:r>
            <a:endParaRPr sz="6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52464" y="2112479"/>
            <a:ext cx="4867910" cy="430339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  <a:tabLst>
                <a:tab pos="371475" algn="l"/>
              </a:tabLst>
            </a:pPr>
            <a:r>
              <a:rPr sz="2000" spc="-20" dirty="0">
                <a:solidFill>
                  <a:srgbClr val="001E2D"/>
                </a:solidFill>
                <a:latin typeface="Calibri"/>
                <a:cs typeface="Calibri"/>
              </a:rPr>
              <a:t>@	</a:t>
            </a:r>
            <a:r>
              <a:rPr lang="en-US" sz="2000" spc="-70" dirty="0">
                <a:solidFill>
                  <a:srgbClr val="001E2D"/>
                </a:solidFill>
                <a:latin typeface="Calibri"/>
                <a:cs typeface="Calibri"/>
              </a:rPr>
              <a:t>MT</a:t>
            </a:r>
            <a:r>
              <a:rPr sz="2000" spc="-1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40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2000" spc="-1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05"/>
              </a:spcBef>
              <a:buSzPct val="75000"/>
              <a:buFont typeface="Wingdings"/>
              <a:buChar char=""/>
              <a:tabLst>
                <a:tab pos="241300" algn="l"/>
              </a:tabLst>
            </a:pP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Re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200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200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001E2D"/>
                </a:solidFill>
                <a:latin typeface="Calibri"/>
                <a:cs typeface="Calibri"/>
              </a:rPr>
              <a:t>si</a:t>
            </a:r>
            <a:r>
              <a:rPr sz="2400" spc="-5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400" spc="-20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3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lang="en-US" sz="2400" u="sng" spc="-4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Agreement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985"/>
              </a:spcBef>
              <a:buSzPct val="75000"/>
              <a:buFont typeface="Wingdings"/>
              <a:buChar char=""/>
              <a:tabLst>
                <a:tab pos="241300" algn="l"/>
              </a:tabLst>
            </a:pP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25" dirty="0">
                <a:solidFill>
                  <a:srgbClr val="001E2D"/>
                </a:solidFill>
                <a:latin typeface="Calibri"/>
                <a:cs typeface="Calibri"/>
              </a:rPr>
              <a:t>mp</a:t>
            </a:r>
            <a:r>
              <a:rPr sz="2400" spc="-9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135" dirty="0">
                <a:solidFill>
                  <a:srgbClr val="001E2D"/>
                </a:solidFill>
                <a:latin typeface="Calibri"/>
                <a:cs typeface="Calibri"/>
              </a:rPr>
              <a:t>te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u="sng" spc="-13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c</a:t>
            </a:r>
            <a:r>
              <a:rPr sz="2400" u="sng" spc="-16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o</a:t>
            </a:r>
            <a:r>
              <a:rPr sz="2400" u="sng" spc="-204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u</a:t>
            </a:r>
            <a:r>
              <a:rPr sz="2400" u="sng" spc="-9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rs</a:t>
            </a:r>
            <a:r>
              <a:rPr sz="2400" u="sng" spc="-13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e</a:t>
            </a:r>
            <a:r>
              <a:rPr sz="24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2400" u="sng" spc="-204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p</a:t>
            </a:r>
            <a:r>
              <a:rPr sz="2400" u="sng" spc="-4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l</a:t>
            </a:r>
            <a:r>
              <a:rPr sz="2400" u="sng" spc="-9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a</a:t>
            </a:r>
            <a:r>
              <a:rPr sz="2400" u="sng" spc="-204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nn</a:t>
            </a:r>
            <a:r>
              <a:rPr sz="2400" u="sng" spc="-7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i</a:t>
            </a:r>
            <a:r>
              <a:rPr sz="2400" u="sng" spc="-17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n</a:t>
            </a:r>
            <a:r>
              <a:rPr sz="2400" u="sng" spc="-6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g</a:t>
            </a:r>
            <a:r>
              <a:rPr sz="2400" u="sng" spc="4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2400" u="sng" spc="-14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works</a:t>
            </a:r>
            <a:r>
              <a:rPr sz="2400" u="sng" spc="-16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</a:t>
            </a:r>
            <a:r>
              <a:rPr sz="2400" u="sng" spc="-14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eet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SzPct val="75000"/>
              <a:buFont typeface="Wingdings"/>
              <a:buChar char=""/>
              <a:tabLst>
                <a:tab pos="241300" algn="l"/>
              </a:tabLst>
            </a:pP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Fi</a:t>
            </a:r>
            <a:r>
              <a:rPr sz="2400" spc="-6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21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y</a:t>
            </a:r>
            <a:r>
              <a:rPr sz="2400" spc="-200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r>
              <a:rPr sz="24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u="sng" spc="-1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E</a:t>
            </a:r>
            <a:r>
              <a:rPr sz="2400" u="sng" spc="-17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VF</a:t>
            </a:r>
            <a:endParaRPr sz="2400" dirty="0"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1010"/>
              </a:spcBef>
              <a:buSzPct val="75000"/>
              <a:buFont typeface="Wingdings"/>
              <a:buChar char=""/>
              <a:tabLst>
                <a:tab pos="241300" algn="l"/>
              </a:tabLst>
            </a:pP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Make 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an </a:t>
            </a:r>
            <a:r>
              <a:rPr sz="2400" spc="-175">
                <a:solidFill>
                  <a:srgbClr val="001E2D"/>
                </a:solidFill>
                <a:latin typeface="Calibri"/>
                <a:cs typeface="Calibri"/>
              </a:rPr>
              <a:t>appointment</a:t>
            </a:r>
            <a:r>
              <a:rPr sz="2400" spc="-170">
                <a:solidFill>
                  <a:srgbClr val="001E2D"/>
                </a:solidFill>
                <a:latin typeface="Calibri"/>
                <a:cs typeface="Calibri"/>
              </a:rPr>
              <a:t> and </a:t>
            </a:r>
            <a:r>
              <a:rPr sz="2400" spc="-53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65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195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001E2D"/>
                </a:solidFill>
                <a:latin typeface="Calibri"/>
                <a:cs typeface="Calibri"/>
              </a:rPr>
              <a:t>si</a:t>
            </a:r>
            <a:r>
              <a:rPr sz="2400" spc="-5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195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400" spc="-105" dirty="0">
                <a:solidFill>
                  <a:srgbClr val="001E2D"/>
                </a:solidFill>
                <a:latin typeface="Calibri"/>
                <a:cs typeface="Calibri"/>
              </a:rPr>
              <a:t>rse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85" dirty="0">
                <a:solidFill>
                  <a:srgbClr val="001E2D"/>
                </a:solidFill>
                <a:latin typeface="Calibri"/>
                <a:cs typeface="Calibri"/>
              </a:rPr>
              <a:t>P</a:t>
            </a:r>
            <a:r>
              <a:rPr sz="2400" spc="-4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90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nn</a:t>
            </a:r>
            <a:r>
              <a:rPr sz="2400" spc="-7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45" dirty="0">
                <a:solidFill>
                  <a:srgbClr val="001E2D"/>
                </a:solidFill>
                <a:latin typeface="Calibri"/>
                <a:cs typeface="Calibri"/>
              </a:rPr>
              <a:t>g  </a:t>
            </a: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w</a:t>
            </a:r>
            <a:r>
              <a:rPr sz="2400" spc="-21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rk</a:t>
            </a:r>
            <a:r>
              <a:rPr sz="2400" spc="-105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ee</a:t>
            </a:r>
            <a:r>
              <a:rPr sz="2400" spc="-105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200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VF</a:t>
            </a:r>
            <a:r>
              <a:rPr sz="24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to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y</a:t>
            </a:r>
            <a:r>
              <a:rPr sz="2400" spc="-200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un</a:t>
            </a:r>
            <a:r>
              <a:rPr sz="2400" spc="-65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7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or</a:t>
            </a:r>
            <a:endParaRPr sz="2400" dirty="0">
              <a:latin typeface="Calibri"/>
              <a:cs typeface="Calibri"/>
            </a:endParaRPr>
          </a:p>
          <a:p>
            <a:pPr marR="935990" algn="ctr">
              <a:lnSpc>
                <a:spcPct val="100000"/>
              </a:lnSpc>
              <a:spcBef>
                <a:spcPts val="1789"/>
              </a:spcBef>
            </a:pPr>
            <a:r>
              <a:rPr sz="6600" spc="-415" dirty="0">
                <a:latin typeface="Calibri"/>
                <a:cs typeface="Calibri"/>
              </a:rPr>
              <a:t>2</a:t>
            </a:r>
            <a:endParaRPr sz="66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551919" y="6231722"/>
            <a:ext cx="487679" cy="473877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1580755" y="1908175"/>
            <a:ext cx="5735955" cy="4233062"/>
            <a:chOff x="1608455" y="1999488"/>
            <a:chExt cx="5735955" cy="4233062"/>
          </a:xfrm>
        </p:grpSpPr>
        <p:sp>
          <p:nvSpPr>
            <p:cNvPr id="7" name="object 7"/>
            <p:cNvSpPr/>
            <p:nvPr/>
          </p:nvSpPr>
          <p:spPr>
            <a:xfrm>
              <a:off x="5971032" y="1999488"/>
              <a:ext cx="12700" cy="3675379"/>
            </a:xfrm>
            <a:custGeom>
              <a:avLst/>
              <a:gdLst/>
              <a:ahLst/>
              <a:cxnLst/>
              <a:rect l="l" t="t" r="r" b="b"/>
              <a:pathLst>
                <a:path w="12700" h="3675379">
                  <a:moveTo>
                    <a:pt x="0" y="0"/>
                  </a:moveTo>
                  <a:lnTo>
                    <a:pt x="12318" y="3674808"/>
                  </a:lnTo>
                </a:path>
              </a:pathLst>
            </a:custGeom>
            <a:ln w="6350">
              <a:solidFill>
                <a:srgbClr val="15566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08455" y="5690895"/>
              <a:ext cx="5735955" cy="541655"/>
            </a:xfrm>
            <a:custGeom>
              <a:avLst/>
              <a:gdLst/>
              <a:ahLst/>
              <a:cxnLst/>
              <a:rect l="l" t="t" r="r" b="b"/>
              <a:pathLst>
                <a:path w="5735955" h="541654">
                  <a:moveTo>
                    <a:pt x="1650" y="0"/>
                  </a:moveTo>
                  <a:lnTo>
                    <a:pt x="0" y="18211"/>
                  </a:lnTo>
                  <a:lnTo>
                    <a:pt x="5733796" y="541210"/>
                  </a:lnTo>
                  <a:lnTo>
                    <a:pt x="5735447" y="522998"/>
                  </a:lnTo>
                  <a:lnTo>
                    <a:pt x="165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C87BB972-FEA5-CB50-D0A9-F5EFF38CD794}"/>
              </a:ext>
            </a:extLst>
          </p:cNvPr>
          <p:cNvSpPr txBox="1"/>
          <p:nvPr/>
        </p:nvSpPr>
        <p:spPr>
          <a:xfrm rot="301877">
            <a:off x="1529312" y="5263728"/>
            <a:ext cx="4444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Deadline for all items: June 16</a:t>
            </a:r>
            <a:r>
              <a:rPr lang="en-US" sz="2000" baseline="30000" dirty="0">
                <a:solidFill>
                  <a:srgbClr val="FF0000"/>
                </a:solidFill>
              </a:rPr>
              <a:t>th</a:t>
            </a:r>
            <a:r>
              <a:rPr lang="en-US" sz="2000" dirty="0">
                <a:solidFill>
                  <a:srgbClr val="FF0000"/>
                </a:solidFill>
              </a:rPr>
              <a:t>, 2023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6256655" cy="6870700"/>
            <a:chOff x="-6350" y="0"/>
            <a:chExt cx="6256655" cy="68707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3119755" cy="685800"/>
            </a:xfrm>
            <a:custGeom>
              <a:avLst/>
              <a:gdLst/>
              <a:ahLst/>
              <a:cxnLst/>
              <a:rect l="l" t="t" r="r" b="b"/>
              <a:pathLst>
                <a:path w="3119755" h="685800">
                  <a:moveTo>
                    <a:pt x="3119755" y="0"/>
                  </a:moveTo>
                  <a:lnTo>
                    <a:pt x="0" y="68580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04240" cy="6543675"/>
            </a:xfrm>
            <a:custGeom>
              <a:avLst/>
              <a:gdLst/>
              <a:ahLst/>
              <a:cxnLst/>
              <a:rect l="l" t="t" r="r" b="b"/>
              <a:pathLst>
                <a:path w="904240" h="6543675">
                  <a:moveTo>
                    <a:pt x="903770" y="0"/>
                  </a:moveTo>
                  <a:lnTo>
                    <a:pt x="0" y="6543675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5798441"/>
              <a:ext cx="6243955" cy="1059815"/>
            </a:xfrm>
            <a:custGeom>
              <a:avLst/>
              <a:gdLst/>
              <a:ahLst/>
              <a:cxnLst/>
              <a:rect l="l" t="t" r="r" b="b"/>
              <a:pathLst>
                <a:path w="6243955" h="1059815">
                  <a:moveTo>
                    <a:pt x="6243818" y="1059557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6559506" y="0"/>
            <a:ext cx="5640705" cy="6871970"/>
            <a:chOff x="6559506" y="0"/>
            <a:chExt cx="5640705" cy="6871970"/>
          </a:xfrm>
        </p:grpSpPr>
        <p:sp>
          <p:nvSpPr>
            <p:cNvPr id="7" name="object 7"/>
            <p:cNvSpPr/>
            <p:nvPr/>
          </p:nvSpPr>
          <p:spPr>
            <a:xfrm>
              <a:off x="8464296" y="5849111"/>
              <a:ext cx="3729354" cy="1009650"/>
            </a:xfrm>
            <a:custGeom>
              <a:avLst/>
              <a:gdLst/>
              <a:ahLst/>
              <a:cxnLst/>
              <a:rect l="l" t="t" r="r" b="b"/>
              <a:pathLst>
                <a:path w="3729354" h="1009650">
                  <a:moveTo>
                    <a:pt x="3728974" y="0"/>
                  </a:moveTo>
                  <a:lnTo>
                    <a:pt x="0" y="1009649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565856" y="0"/>
              <a:ext cx="5626100" cy="6859270"/>
            </a:xfrm>
            <a:custGeom>
              <a:avLst/>
              <a:gdLst/>
              <a:ahLst/>
              <a:cxnLst/>
              <a:rect l="l" t="t" r="r" b="b"/>
              <a:pathLst>
                <a:path w="5626100" h="6859270">
                  <a:moveTo>
                    <a:pt x="5625762" y="1648967"/>
                  </a:moveTo>
                  <a:lnTo>
                    <a:pt x="4976919" y="6859142"/>
                  </a:lnTo>
                </a:path>
                <a:path w="5626100" h="6859270">
                  <a:moveTo>
                    <a:pt x="5625381" y="4258310"/>
                  </a:moveTo>
                  <a:lnTo>
                    <a:pt x="4214919" y="0"/>
                  </a:lnTo>
                </a:path>
                <a:path w="5626100" h="6859270">
                  <a:moveTo>
                    <a:pt x="5625508" y="92582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002010" y="71775"/>
            <a:ext cx="471424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0" dirty="0"/>
              <a:t>QUESTIONS?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97455" y="1219200"/>
            <a:ext cx="11887196" cy="5946564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lang="en-US" sz="2400" b="1" spc="-80" dirty="0">
                <a:solidFill>
                  <a:srgbClr val="888888"/>
                </a:solidFill>
                <a:cs typeface="Calibri"/>
              </a:rPr>
              <a:t>Tacoma</a:t>
            </a:r>
            <a:r>
              <a:rPr sz="2400" b="1" spc="-35" dirty="0">
                <a:solidFill>
                  <a:srgbClr val="888888"/>
                </a:solidFill>
                <a:cs typeface="Calibri"/>
              </a:rPr>
              <a:t> </a:t>
            </a:r>
            <a:r>
              <a:rPr sz="2400" b="1" spc="-100" dirty="0">
                <a:solidFill>
                  <a:srgbClr val="888888"/>
                </a:solidFill>
                <a:cs typeface="Calibri"/>
              </a:rPr>
              <a:t>college</a:t>
            </a:r>
            <a:r>
              <a:rPr sz="2400" b="1" dirty="0">
                <a:solidFill>
                  <a:srgbClr val="888888"/>
                </a:solidFill>
                <a:cs typeface="Calibri"/>
              </a:rPr>
              <a:t> </a:t>
            </a:r>
            <a:r>
              <a:rPr sz="2400" b="1" spc="-110" dirty="0">
                <a:solidFill>
                  <a:srgbClr val="888888"/>
                </a:solidFill>
                <a:cs typeface="Calibri"/>
              </a:rPr>
              <a:t>advisors:</a:t>
            </a:r>
            <a:endParaRPr sz="2400" b="1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lang="en-US" sz="2400" spc="-160" dirty="0">
                <a:solidFill>
                  <a:srgbClr val="888888"/>
                </a:solidFill>
                <a:cs typeface="Calibri"/>
              </a:rPr>
              <a:t>Tacoma</a:t>
            </a:r>
            <a:r>
              <a:rPr sz="2400" spc="-110" dirty="0">
                <a:solidFill>
                  <a:srgbClr val="888888"/>
                </a:solidFill>
                <a:cs typeface="Calibri"/>
              </a:rPr>
              <a:t>:</a:t>
            </a:r>
            <a:r>
              <a:rPr sz="2400" spc="10" dirty="0">
                <a:solidFill>
                  <a:srgbClr val="888888"/>
                </a:solidFill>
                <a:cs typeface="Calibri"/>
              </a:rPr>
              <a:t> </a:t>
            </a:r>
            <a:r>
              <a:rPr lang="en-US" sz="2400" i="0" u="none" strike="noStrike" dirty="0">
                <a:solidFill>
                  <a:srgbClr val="003366"/>
                </a:solidFill>
                <a:effectLst/>
                <a:hlinkClick r:id="rId2"/>
              </a:rPr>
              <a:t>runstart@tacomacc.edu</a:t>
            </a:r>
            <a:r>
              <a:rPr lang="en-US" sz="2400" i="0" dirty="0">
                <a:solidFill>
                  <a:srgbClr val="000000"/>
                </a:solidFill>
                <a:effectLst/>
              </a:rPr>
              <a:t>  </a:t>
            </a: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lang="en-US" sz="2400" dirty="0">
                <a:solidFill>
                  <a:srgbClr val="000000"/>
                </a:solidFill>
              </a:rPr>
              <a:t>Pierce College: </a:t>
            </a:r>
            <a:r>
              <a:rPr lang="en-US" sz="2400" dirty="0">
                <a:hlinkClick r:id="rId3"/>
              </a:rPr>
              <a:t>Apply for Admission | Pierce College District (ctc.edu)</a:t>
            </a:r>
            <a:endParaRPr lang="en-US" sz="2400" i="0" dirty="0">
              <a:solidFill>
                <a:srgbClr val="000000"/>
              </a:solidFill>
              <a:effectLst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lang="en-US" sz="2400" spc="-20" dirty="0">
                <a:solidFill>
                  <a:srgbClr val="888888"/>
                </a:solidFill>
                <a:cs typeface="Calibri"/>
              </a:rPr>
              <a:t>Clover Park</a:t>
            </a:r>
            <a:r>
              <a:rPr sz="2400" spc="-70" dirty="0">
                <a:solidFill>
                  <a:srgbClr val="888888"/>
                </a:solidFill>
                <a:cs typeface="Calibri"/>
              </a:rPr>
              <a:t>:</a:t>
            </a:r>
            <a:r>
              <a:rPr sz="2400" spc="10" dirty="0">
                <a:solidFill>
                  <a:srgbClr val="888888"/>
                </a:solidFill>
                <a:cs typeface="Calibri"/>
              </a:rPr>
              <a:t> </a:t>
            </a:r>
            <a:r>
              <a:rPr lang="en-US" sz="2400" i="0" u="none" strike="noStrike" dirty="0">
                <a:solidFill>
                  <a:srgbClr val="97D700"/>
                </a:solidFill>
                <a:effectLst/>
                <a:hlinkClick r:id="rId4"/>
              </a:rPr>
              <a:t>advising@cptc.edu </a:t>
            </a:r>
            <a:endParaRPr lang="en-US" sz="2400" i="0" u="none" strike="noStrike" dirty="0">
              <a:solidFill>
                <a:srgbClr val="97D700"/>
              </a:solidFill>
              <a:effectLst/>
            </a:endParaRPr>
          </a:p>
          <a:p>
            <a:pPr marL="12700" marR="5080">
              <a:lnSpc>
                <a:spcPct val="134600"/>
              </a:lnSpc>
              <a:spcBef>
                <a:spcPts val="10"/>
              </a:spcBef>
            </a:pPr>
            <a:r>
              <a:rPr lang="en-US" sz="2400" spc="-135" dirty="0">
                <a:solidFill>
                  <a:srgbClr val="888888"/>
                </a:solidFill>
                <a:cs typeface="Calibri"/>
              </a:rPr>
              <a:t>Bates</a:t>
            </a:r>
            <a:r>
              <a:rPr sz="2400" spc="-90" dirty="0">
                <a:solidFill>
                  <a:srgbClr val="888888"/>
                </a:solidFill>
                <a:cs typeface="Calibri"/>
              </a:rPr>
              <a:t>: </a:t>
            </a:r>
            <a:r>
              <a:rPr sz="2400" u="sng" spc="-114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cs typeface="Calibri"/>
                <a:hlinkClick r:id="rId5"/>
              </a:rPr>
              <a:t>RunningStart.South@seattlecolleges.edu </a:t>
            </a:r>
            <a:r>
              <a:rPr sz="2400" spc="-110" dirty="0">
                <a:solidFill>
                  <a:srgbClr val="0462C1"/>
                </a:solidFill>
                <a:cs typeface="Calibri"/>
              </a:rPr>
              <a:t> </a:t>
            </a:r>
            <a:endParaRPr lang="en-US" sz="2400" spc="-110" dirty="0">
              <a:solidFill>
                <a:srgbClr val="0462C1"/>
              </a:solidFill>
              <a:cs typeface="Calibri"/>
            </a:endParaRPr>
          </a:p>
          <a:p>
            <a:pPr marL="12700" marR="5080">
              <a:lnSpc>
                <a:spcPct val="134600"/>
              </a:lnSpc>
              <a:spcBef>
                <a:spcPts val="10"/>
              </a:spcBef>
            </a:pPr>
            <a:r>
              <a:rPr lang="en-US" sz="2400" spc="-50" dirty="0">
                <a:solidFill>
                  <a:srgbClr val="888888"/>
                </a:solidFill>
                <a:cs typeface="Calibri"/>
              </a:rPr>
              <a:t>MT</a:t>
            </a:r>
            <a:r>
              <a:rPr sz="2400" spc="-50" dirty="0">
                <a:solidFill>
                  <a:srgbClr val="888888"/>
                </a:solidFill>
                <a:cs typeface="Calibri"/>
              </a:rPr>
              <a:t>HS</a:t>
            </a:r>
            <a:r>
              <a:rPr sz="2400" spc="-15" dirty="0">
                <a:solidFill>
                  <a:srgbClr val="888888"/>
                </a:solidFill>
                <a:cs typeface="Calibri"/>
              </a:rPr>
              <a:t> </a:t>
            </a:r>
            <a:r>
              <a:rPr sz="2400" spc="-130" dirty="0">
                <a:solidFill>
                  <a:srgbClr val="888888"/>
                </a:solidFill>
                <a:cs typeface="Calibri"/>
              </a:rPr>
              <a:t>counselors:</a:t>
            </a:r>
            <a:endParaRPr sz="2400" dirty="0">
              <a:cs typeface="Calibri"/>
            </a:endParaRPr>
          </a:p>
          <a:p>
            <a:pPr marL="12700" marR="97790">
              <a:lnSpc>
                <a:spcPct val="134600"/>
              </a:lnSpc>
              <a:spcBef>
                <a:spcPts val="15"/>
              </a:spcBef>
            </a:pPr>
            <a:r>
              <a:rPr lang="en-US" sz="2400" spc="-180" dirty="0">
                <a:solidFill>
                  <a:srgbClr val="888888"/>
                </a:solidFill>
                <a:cs typeface="Calibri"/>
              </a:rPr>
              <a:t>Yeani Paige </a:t>
            </a:r>
            <a:r>
              <a:rPr sz="2400" spc="-135" dirty="0">
                <a:solidFill>
                  <a:srgbClr val="888888"/>
                </a:solidFill>
                <a:cs typeface="Calibri"/>
              </a:rPr>
              <a:t>(A-</a:t>
            </a:r>
            <a:r>
              <a:rPr lang="en-US" sz="2400" spc="-135" dirty="0">
                <a:solidFill>
                  <a:srgbClr val="888888"/>
                </a:solidFill>
                <a:cs typeface="Calibri"/>
              </a:rPr>
              <a:t>E</a:t>
            </a:r>
            <a:r>
              <a:rPr sz="2400" spc="-135" dirty="0">
                <a:solidFill>
                  <a:srgbClr val="888888"/>
                </a:solidFill>
                <a:cs typeface="Calibri"/>
              </a:rPr>
              <a:t>): </a:t>
            </a:r>
            <a:r>
              <a:rPr lang="en-US" sz="2400" u="sng" spc="-114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cs typeface="Calibri"/>
              </a:rPr>
              <a:t>yanthon@tacoma.k12.wa.us</a:t>
            </a:r>
            <a:endParaRPr lang="en-US" sz="2400" spc="-110" dirty="0">
              <a:solidFill>
                <a:srgbClr val="0462C1"/>
              </a:solidFill>
              <a:cs typeface="Calibri"/>
            </a:endParaRPr>
          </a:p>
          <a:p>
            <a:pPr marL="12700" marR="97790">
              <a:lnSpc>
                <a:spcPct val="134600"/>
              </a:lnSpc>
              <a:spcBef>
                <a:spcPts val="15"/>
              </a:spcBef>
            </a:pPr>
            <a:r>
              <a:rPr lang="en-US" sz="2400" spc="-55" dirty="0">
                <a:solidFill>
                  <a:srgbClr val="888888"/>
                </a:solidFill>
                <a:cs typeface="Calibri"/>
              </a:rPr>
              <a:t>Dilys Quah (F-L): </a:t>
            </a:r>
            <a:r>
              <a:rPr lang="en-US" sz="2400" spc="-55" dirty="0">
                <a:solidFill>
                  <a:srgbClr val="888888"/>
                </a:solidFill>
                <a:cs typeface="Calibri"/>
                <a:hlinkClick r:id="rId6"/>
              </a:rPr>
              <a:t>dquah@tacoma.k12.wa.us</a:t>
            </a:r>
            <a:endParaRPr lang="en-US" sz="2400" spc="-55" dirty="0">
              <a:solidFill>
                <a:srgbClr val="888888"/>
              </a:solidFill>
              <a:cs typeface="Calibri"/>
            </a:endParaRPr>
          </a:p>
          <a:p>
            <a:pPr marL="12700" marR="97790">
              <a:lnSpc>
                <a:spcPct val="134600"/>
              </a:lnSpc>
              <a:spcBef>
                <a:spcPts val="15"/>
              </a:spcBef>
            </a:pPr>
            <a:r>
              <a:rPr lang="en-US" sz="2400" spc="-130" dirty="0">
                <a:solidFill>
                  <a:srgbClr val="888888"/>
                </a:solidFill>
                <a:cs typeface="Calibri"/>
              </a:rPr>
              <a:t>Nicole Kupfer </a:t>
            </a:r>
            <a:r>
              <a:rPr sz="2400" spc="-140" dirty="0">
                <a:solidFill>
                  <a:srgbClr val="888888"/>
                </a:solidFill>
                <a:cs typeface="Calibri"/>
              </a:rPr>
              <a:t>(</a:t>
            </a:r>
            <a:r>
              <a:rPr lang="en-US" sz="2400" spc="-140" dirty="0">
                <a:solidFill>
                  <a:srgbClr val="888888"/>
                </a:solidFill>
                <a:cs typeface="Calibri"/>
              </a:rPr>
              <a:t>M-R</a:t>
            </a:r>
            <a:r>
              <a:rPr sz="2400" spc="-140" dirty="0">
                <a:solidFill>
                  <a:srgbClr val="888888"/>
                </a:solidFill>
                <a:cs typeface="Calibri"/>
              </a:rPr>
              <a:t>):</a:t>
            </a:r>
            <a:r>
              <a:rPr lang="en-US" sz="2400" spc="-140" dirty="0">
                <a:solidFill>
                  <a:srgbClr val="888888"/>
                </a:solidFill>
                <a:cs typeface="Calibri"/>
              </a:rPr>
              <a:t> </a:t>
            </a:r>
            <a:r>
              <a:rPr lang="en-US" sz="2400" u="sng" spc="-14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cs typeface="Calibri"/>
              </a:rPr>
              <a:t>nkupfer@tacoma.k12.wa.us</a:t>
            </a:r>
            <a:endParaRPr lang="en-US" sz="2400" spc="-140" dirty="0">
              <a:solidFill>
                <a:srgbClr val="888888"/>
              </a:solidFill>
              <a:cs typeface="Calibri"/>
            </a:endParaRPr>
          </a:p>
          <a:p>
            <a:pPr marL="12700" marR="97790">
              <a:lnSpc>
                <a:spcPct val="134600"/>
              </a:lnSpc>
              <a:spcBef>
                <a:spcPts val="15"/>
              </a:spcBef>
            </a:pPr>
            <a:r>
              <a:rPr lang="en-US" sz="2400" spc="-140" dirty="0">
                <a:solidFill>
                  <a:srgbClr val="888888"/>
                </a:solidFill>
                <a:cs typeface="Calibri"/>
              </a:rPr>
              <a:t>Marissa </a:t>
            </a:r>
            <a:r>
              <a:rPr lang="en-US" sz="2400" spc="-140" dirty="0" err="1">
                <a:solidFill>
                  <a:srgbClr val="888888"/>
                </a:solidFill>
                <a:cs typeface="Calibri"/>
              </a:rPr>
              <a:t>Steffke</a:t>
            </a:r>
            <a:r>
              <a:rPr lang="en-US" sz="2400" spc="-140" dirty="0">
                <a:solidFill>
                  <a:srgbClr val="888888"/>
                </a:solidFill>
                <a:cs typeface="Calibri"/>
              </a:rPr>
              <a:t> (S-Z):</a:t>
            </a:r>
            <a:r>
              <a:rPr sz="2400" spc="35" dirty="0">
                <a:solidFill>
                  <a:srgbClr val="888888"/>
                </a:solidFill>
                <a:cs typeface="Calibri"/>
              </a:rPr>
              <a:t> </a:t>
            </a:r>
            <a:r>
              <a:rPr lang="en-US" sz="2400" u="sng" spc="-1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cs typeface="Calibri"/>
                <a:hlinkClick r:id="rId7"/>
              </a:rPr>
              <a:t>msteffke@tacoma.k12.wa.us</a:t>
            </a:r>
            <a:endParaRPr lang="en-US" sz="2400" u="sng" spc="-110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cs typeface="Calibri"/>
            </a:endParaRPr>
          </a:p>
          <a:p>
            <a:pPr marL="12700" marR="97790">
              <a:lnSpc>
                <a:spcPct val="134600"/>
              </a:lnSpc>
              <a:spcBef>
                <a:spcPts val="15"/>
              </a:spcBef>
            </a:pPr>
            <a:r>
              <a:rPr lang="pt-BR" sz="2400" spc="-55" dirty="0">
                <a:solidFill>
                  <a:srgbClr val="888888"/>
                </a:solidFill>
                <a:cs typeface="Calibri"/>
              </a:rPr>
              <a:t>Taylor Meyer (Intervention Counselor)</a:t>
            </a:r>
            <a:r>
              <a:rPr lang="pt-BR" sz="2400" spc="-145" dirty="0">
                <a:solidFill>
                  <a:srgbClr val="888888"/>
                </a:solidFill>
                <a:cs typeface="Calibri"/>
              </a:rPr>
              <a:t>:</a:t>
            </a:r>
            <a:r>
              <a:rPr lang="pt-BR" sz="2400" dirty="0">
                <a:solidFill>
                  <a:srgbClr val="888888"/>
                </a:solidFill>
                <a:cs typeface="Calibri"/>
              </a:rPr>
              <a:t> </a:t>
            </a:r>
            <a:r>
              <a:rPr lang="pt-BR" sz="2400" u="sng" spc="-14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cs typeface="Calibri"/>
              </a:rPr>
              <a:t>emeyer@tacoma.k12.wa.us</a:t>
            </a:r>
            <a:endParaRPr lang="pt-BR" sz="2400" spc="-65" dirty="0">
              <a:solidFill>
                <a:srgbClr val="0462C1"/>
              </a:solidFill>
              <a:cs typeface="Calibri"/>
            </a:endParaRPr>
          </a:p>
          <a:p>
            <a:pPr marL="12700" marR="97790">
              <a:lnSpc>
                <a:spcPct val="134600"/>
              </a:lnSpc>
              <a:spcBef>
                <a:spcPts val="15"/>
              </a:spcBef>
            </a:pPr>
            <a:endParaRPr sz="2400" dirty="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551919" y="6231722"/>
            <a:ext cx="487679" cy="47387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33606" y="0"/>
            <a:ext cx="8858885" cy="6858000"/>
          </a:xfrm>
          <a:custGeom>
            <a:avLst/>
            <a:gdLst/>
            <a:ahLst/>
            <a:cxnLst/>
            <a:rect l="l" t="t" r="r" b="b"/>
            <a:pathLst>
              <a:path w="8858885" h="6858000">
                <a:moveTo>
                  <a:pt x="5310434" y="0"/>
                </a:moveTo>
                <a:lnTo>
                  <a:pt x="1606788" y="0"/>
                </a:lnTo>
                <a:lnTo>
                  <a:pt x="0" y="6857996"/>
                </a:lnTo>
                <a:lnTo>
                  <a:pt x="8858392" y="6857996"/>
                </a:lnTo>
                <a:lnTo>
                  <a:pt x="8858392" y="5841"/>
                </a:lnTo>
                <a:lnTo>
                  <a:pt x="5310434" y="0"/>
                </a:lnTo>
                <a:close/>
              </a:path>
            </a:pathLst>
          </a:custGeom>
          <a:solidFill>
            <a:srgbClr val="EF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9358" y="604850"/>
            <a:ext cx="2715260" cy="190309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695"/>
              </a:spcBef>
            </a:pPr>
            <a:r>
              <a:rPr sz="4400" spc="210" dirty="0"/>
              <a:t>WHAT </a:t>
            </a:r>
            <a:r>
              <a:rPr sz="4400" spc="-20" dirty="0"/>
              <a:t>IS </a:t>
            </a:r>
            <a:r>
              <a:rPr sz="4400" spc="-15" dirty="0"/>
              <a:t> </a:t>
            </a:r>
            <a:r>
              <a:rPr sz="4400" i="1" spc="-200" dirty="0"/>
              <a:t>R</a:t>
            </a:r>
            <a:r>
              <a:rPr sz="4400" i="1" spc="-90" dirty="0"/>
              <a:t>U</a:t>
            </a:r>
            <a:r>
              <a:rPr sz="4400" i="1" spc="50" dirty="0"/>
              <a:t>N</a:t>
            </a:r>
            <a:r>
              <a:rPr sz="4400" i="1" spc="25" dirty="0"/>
              <a:t>N</a:t>
            </a:r>
            <a:r>
              <a:rPr sz="4400" i="1" spc="15" dirty="0"/>
              <a:t>I</a:t>
            </a:r>
            <a:r>
              <a:rPr sz="4400" i="1" spc="10" dirty="0"/>
              <a:t>N</a:t>
            </a:r>
            <a:r>
              <a:rPr sz="4400" i="1" spc="35" dirty="0"/>
              <a:t>G  </a:t>
            </a:r>
            <a:r>
              <a:rPr sz="4400" i="1" spc="-175" dirty="0"/>
              <a:t>START?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547614" y="975182"/>
            <a:ext cx="5751195" cy="4867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52705">
              <a:lnSpc>
                <a:spcPct val="100000"/>
              </a:lnSpc>
              <a:spcBef>
                <a:spcPts val="100"/>
              </a:spcBef>
            </a:pPr>
            <a:r>
              <a:rPr sz="2400" spc="-150" dirty="0">
                <a:solidFill>
                  <a:srgbClr val="001E2D"/>
                </a:solidFill>
                <a:latin typeface="Calibri"/>
                <a:cs typeface="Calibri"/>
              </a:rPr>
              <a:t>Running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90" dirty="0">
                <a:solidFill>
                  <a:srgbClr val="001E2D"/>
                </a:solidFill>
                <a:latin typeface="Calibri"/>
                <a:cs typeface="Calibri"/>
              </a:rPr>
              <a:t>Start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is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5" dirty="0">
                <a:solidFill>
                  <a:srgbClr val="001E2D"/>
                </a:solidFill>
                <a:latin typeface="Calibri"/>
                <a:cs typeface="Calibri"/>
              </a:rPr>
              <a:t>program</a:t>
            </a:r>
            <a:r>
              <a:rPr sz="24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for</a:t>
            </a:r>
            <a:r>
              <a:rPr sz="2400" spc="-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5" dirty="0">
                <a:solidFill>
                  <a:srgbClr val="001E2D"/>
                </a:solidFill>
                <a:latin typeface="Calibri"/>
                <a:cs typeface="Calibri"/>
              </a:rPr>
              <a:t>11</a:t>
            </a:r>
            <a:r>
              <a:rPr sz="2400" spc="-202" baseline="24305" dirty="0">
                <a:solidFill>
                  <a:srgbClr val="001E2D"/>
                </a:solidFill>
                <a:latin typeface="Calibri"/>
                <a:cs typeface="Calibri"/>
              </a:rPr>
              <a:t>th</a:t>
            </a:r>
            <a:r>
              <a:rPr sz="2400" spc="-44" baseline="2430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and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5" dirty="0">
                <a:solidFill>
                  <a:srgbClr val="001E2D"/>
                </a:solidFill>
                <a:latin typeface="Calibri"/>
                <a:cs typeface="Calibri"/>
              </a:rPr>
              <a:t>12</a:t>
            </a:r>
            <a:r>
              <a:rPr sz="2400" spc="-202" baseline="24305" dirty="0">
                <a:solidFill>
                  <a:srgbClr val="001E2D"/>
                </a:solidFill>
                <a:latin typeface="Calibri"/>
                <a:cs typeface="Calibri"/>
              </a:rPr>
              <a:t>th</a:t>
            </a:r>
            <a:r>
              <a:rPr sz="2400" spc="-82" baseline="2430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graders </a:t>
            </a:r>
            <a:r>
              <a:rPr sz="2400" spc="-5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to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take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3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7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60" dirty="0">
                <a:solidFill>
                  <a:srgbClr val="001E2D"/>
                </a:solidFill>
                <a:latin typeface="Calibri"/>
                <a:cs typeface="Calibri"/>
              </a:rPr>
              <a:t>cl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45" dirty="0">
                <a:solidFill>
                  <a:srgbClr val="001E2D"/>
                </a:solidFill>
                <a:latin typeface="Calibri"/>
                <a:cs typeface="Calibri"/>
              </a:rPr>
              <a:t>sse</a:t>
            </a:r>
            <a:r>
              <a:rPr sz="2400" spc="-35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4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0" dirty="0">
                <a:solidFill>
                  <a:srgbClr val="001E2D"/>
                </a:solidFill>
                <a:latin typeface="Calibri"/>
                <a:cs typeface="Calibri"/>
              </a:rPr>
              <a:t>W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as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2400" spc="-7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7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400" spc="-180" dirty="0">
                <a:solidFill>
                  <a:srgbClr val="001E2D"/>
                </a:solidFill>
                <a:latin typeface="Calibri"/>
                <a:cs typeface="Calibri"/>
              </a:rPr>
              <a:t>ton</a:t>
            </a:r>
            <a:r>
              <a:rPr sz="24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w</a:t>
            </a:r>
            <a:r>
              <a:rPr sz="2400" spc="-190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65" dirty="0">
                <a:solidFill>
                  <a:srgbClr val="001E2D"/>
                </a:solidFill>
                <a:latin typeface="Calibri"/>
                <a:cs typeface="Calibri"/>
              </a:rPr>
              <a:t>-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y</a:t>
            </a:r>
            <a:r>
              <a:rPr sz="2400" spc="-16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135" dirty="0">
                <a:solidFill>
                  <a:srgbClr val="001E2D"/>
                </a:solidFill>
                <a:latin typeface="Calibri"/>
                <a:cs typeface="Calibri"/>
              </a:rPr>
              <a:t>r  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3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7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400" spc="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195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185" dirty="0">
                <a:solidFill>
                  <a:srgbClr val="001E2D"/>
                </a:solidFill>
                <a:latin typeface="Calibri"/>
                <a:cs typeface="Calibri"/>
              </a:rPr>
              <a:t>rn</a:t>
            </a:r>
            <a:r>
              <a:rPr sz="24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2400" spc="-3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400" spc="-7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400" spc="-195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90" dirty="0">
                <a:solidFill>
                  <a:srgbClr val="001E2D"/>
                </a:solidFill>
                <a:latin typeface="Calibri"/>
                <a:cs typeface="Calibri"/>
              </a:rPr>
              <a:t>sc</a:t>
            </a:r>
            <a:r>
              <a:rPr sz="2400" spc="-120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oo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195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3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7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cre</a:t>
            </a:r>
            <a:r>
              <a:rPr sz="2400" spc="-190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-7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t 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45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400" spc="-60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320" dirty="0">
                <a:solidFill>
                  <a:srgbClr val="001E2D"/>
                </a:solidFill>
                <a:latin typeface="Calibri"/>
                <a:cs typeface="Calibri"/>
              </a:rPr>
              <a:t>m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0" dirty="0">
                <a:solidFill>
                  <a:srgbClr val="001E2D"/>
                </a:solidFill>
                <a:latin typeface="Calibri"/>
                <a:cs typeface="Calibri"/>
              </a:rPr>
              <a:t>tim</a:t>
            </a:r>
            <a:r>
              <a:rPr sz="2400" spc="-175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75" dirty="0">
                <a:solidFill>
                  <a:srgbClr val="001E2D"/>
                </a:solidFill>
                <a:latin typeface="Calibri"/>
                <a:cs typeface="Calibri"/>
              </a:rPr>
              <a:t>.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400" spc="-80" dirty="0">
                <a:solidFill>
                  <a:srgbClr val="001E2D"/>
                </a:solidFill>
                <a:latin typeface="Calibri"/>
                <a:cs typeface="Calibri"/>
              </a:rPr>
              <a:t>iti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0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1E2D"/>
                </a:solidFill>
                <a:latin typeface="Calibri"/>
                <a:cs typeface="Calibri"/>
              </a:rPr>
              <a:t>is</a:t>
            </a:r>
            <a:r>
              <a:rPr sz="24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f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00" dirty="0">
                <a:solidFill>
                  <a:srgbClr val="001E2D"/>
                </a:solidFill>
                <a:latin typeface="Calibri"/>
                <a:cs typeface="Calibri"/>
              </a:rPr>
              <a:t>f</a:t>
            </a:r>
            <a:r>
              <a:rPr sz="2400" spc="-180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254" dirty="0">
                <a:solidFill>
                  <a:srgbClr val="001E2D"/>
                </a:solidFill>
                <a:latin typeface="Calibri"/>
                <a:cs typeface="Calibri"/>
              </a:rPr>
              <a:t>m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175" dirty="0">
                <a:solidFill>
                  <a:srgbClr val="001E2D"/>
                </a:solidFill>
                <a:latin typeface="Calibri"/>
                <a:cs typeface="Calibri"/>
              </a:rPr>
              <a:t>ximu</a:t>
            </a:r>
            <a:r>
              <a:rPr sz="2400" spc="-275" dirty="0">
                <a:solidFill>
                  <a:srgbClr val="001E2D"/>
                </a:solidFill>
                <a:latin typeface="Calibri"/>
                <a:cs typeface="Calibri"/>
              </a:rPr>
              <a:t>m</a:t>
            </a:r>
            <a:r>
              <a:rPr sz="24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21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70" dirty="0">
                <a:solidFill>
                  <a:srgbClr val="001E2D"/>
                </a:solidFill>
                <a:latin typeface="Calibri"/>
                <a:cs typeface="Calibri"/>
              </a:rPr>
              <a:t>f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1</a:t>
            </a:r>
            <a:r>
              <a:rPr sz="2400" spc="-100" dirty="0">
                <a:solidFill>
                  <a:srgbClr val="001E2D"/>
                </a:solidFill>
                <a:latin typeface="Calibri"/>
                <a:cs typeface="Calibri"/>
              </a:rPr>
              <a:t>5  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cre</a:t>
            </a:r>
            <a:r>
              <a:rPr sz="2400" spc="-190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-55" dirty="0">
                <a:solidFill>
                  <a:srgbClr val="001E2D"/>
                </a:solidFill>
                <a:latin typeface="Calibri"/>
                <a:cs typeface="Calibri"/>
              </a:rPr>
              <a:t>it</a:t>
            </a:r>
            <a:r>
              <a:rPr sz="2400" spc="-65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4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p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q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160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7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400" spc="-15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3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7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70" dirty="0">
                <a:solidFill>
                  <a:srgbClr val="001E2D"/>
                </a:solidFill>
                <a:latin typeface="Calibri"/>
                <a:cs typeface="Calibri"/>
              </a:rPr>
              <a:t>-</a:t>
            </a:r>
            <a:r>
              <a:rPr sz="2400" spc="-5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12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v</a:t>
            </a:r>
            <a:r>
              <a:rPr sz="2400" spc="-16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204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400" spc="-65" dirty="0">
                <a:solidFill>
                  <a:srgbClr val="001E2D"/>
                </a:solidFill>
                <a:latin typeface="Calibri"/>
                <a:cs typeface="Calibri"/>
              </a:rPr>
              <a:t>rses  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nu</a:t>
            </a:r>
            <a:r>
              <a:rPr sz="2400" spc="-320" dirty="0">
                <a:solidFill>
                  <a:srgbClr val="001E2D"/>
                </a:solidFill>
                <a:latin typeface="Calibri"/>
                <a:cs typeface="Calibri"/>
              </a:rPr>
              <a:t>m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b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red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10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0</a:t>
            </a:r>
            <a:r>
              <a:rPr sz="24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21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r>
              <a:rPr sz="24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2400" spc="-3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400" spc="-7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r.</a:t>
            </a:r>
            <a:endParaRPr sz="24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994"/>
              </a:spcBef>
            </a:pPr>
            <a:r>
              <a:rPr sz="2400" spc="-10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li</a:t>
            </a:r>
            <a:r>
              <a:rPr sz="2400" spc="-5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b</a:t>
            </a:r>
            <a:r>
              <a:rPr sz="2400" spc="-5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400" spc="-105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8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15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-190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-12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400" spc="-160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-65" dirty="0">
                <a:solidFill>
                  <a:srgbClr val="001E2D"/>
                </a:solidFill>
                <a:latin typeface="Calibri"/>
                <a:cs typeface="Calibri"/>
              </a:rPr>
              <a:t>s:</a:t>
            </a:r>
            <a:endParaRPr sz="2400">
              <a:latin typeface="Calibri"/>
              <a:cs typeface="Calibri"/>
            </a:endParaRPr>
          </a:p>
          <a:p>
            <a:pPr marL="266700" indent="-228600">
              <a:lnSpc>
                <a:spcPct val="100000"/>
              </a:lnSpc>
              <a:spcBef>
                <a:spcPts val="1005"/>
              </a:spcBef>
              <a:buSzPct val="79166"/>
              <a:buChar char="-"/>
              <a:tabLst>
                <a:tab pos="266065" algn="l"/>
                <a:tab pos="266700" algn="l"/>
              </a:tabLst>
            </a:pPr>
            <a:r>
              <a:rPr sz="2400" spc="-135" dirty="0">
                <a:solidFill>
                  <a:srgbClr val="001E2D"/>
                </a:solidFill>
                <a:latin typeface="Calibri"/>
                <a:cs typeface="Calibri"/>
              </a:rPr>
              <a:t>Enrolled</a:t>
            </a:r>
            <a:r>
              <a:rPr sz="24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in</a:t>
            </a:r>
            <a:r>
              <a:rPr sz="24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public</a:t>
            </a:r>
            <a:r>
              <a:rPr sz="24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WA</a:t>
            </a:r>
            <a:r>
              <a:rPr sz="24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80" dirty="0">
                <a:solidFill>
                  <a:srgbClr val="001E2D"/>
                </a:solidFill>
                <a:latin typeface="Calibri"/>
                <a:cs typeface="Calibri"/>
              </a:rPr>
              <a:t>State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4" dirty="0">
                <a:solidFill>
                  <a:srgbClr val="001E2D"/>
                </a:solidFill>
                <a:latin typeface="Calibri"/>
                <a:cs typeface="Calibri"/>
              </a:rPr>
              <a:t>High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05" dirty="0">
                <a:solidFill>
                  <a:srgbClr val="001E2D"/>
                </a:solidFill>
                <a:latin typeface="Calibri"/>
                <a:cs typeface="Calibri"/>
              </a:rPr>
              <a:t>School</a:t>
            </a:r>
            <a:endParaRPr sz="2400">
              <a:latin typeface="Calibri"/>
              <a:cs typeface="Calibri"/>
            </a:endParaRPr>
          </a:p>
          <a:p>
            <a:pPr marL="266700" indent="-228600">
              <a:lnSpc>
                <a:spcPct val="100000"/>
              </a:lnSpc>
              <a:spcBef>
                <a:spcPts val="1015"/>
              </a:spcBef>
              <a:buSzPct val="79166"/>
              <a:buChar char="-"/>
              <a:tabLst>
                <a:tab pos="266065" algn="l"/>
                <a:tab pos="266700" algn="l"/>
              </a:tabLst>
            </a:pP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11</a:t>
            </a:r>
            <a:r>
              <a:rPr sz="2400" spc="-120" baseline="24305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-202" baseline="24305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2400" spc="254" baseline="2430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210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12</a:t>
            </a:r>
            <a:r>
              <a:rPr sz="2400" spc="-120" baseline="24305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400" spc="-202" baseline="24305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2400" spc="254" baseline="2430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75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ra</a:t>
            </a:r>
            <a:r>
              <a:rPr sz="2400" spc="-185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400" spc="-14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400" spc="-170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endParaRPr sz="2400">
              <a:latin typeface="Calibri"/>
              <a:cs typeface="Calibri"/>
            </a:endParaRPr>
          </a:p>
          <a:p>
            <a:pPr marL="266700" indent="-228600">
              <a:lnSpc>
                <a:spcPct val="100000"/>
              </a:lnSpc>
              <a:spcBef>
                <a:spcPts val="985"/>
              </a:spcBef>
              <a:buSzPct val="79166"/>
              <a:buChar char="-"/>
              <a:tabLst>
                <a:tab pos="266065" algn="l"/>
                <a:tab pos="266700" algn="l"/>
              </a:tabLst>
            </a:pPr>
            <a:r>
              <a:rPr sz="2400" spc="-125" dirty="0">
                <a:solidFill>
                  <a:srgbClr val="001E2D"/>
                </a:solidFill>
                <a:latin typeface="Calibri"/>
                <a:cs typeface="Calibri"/>
              </a:rPr>
              <a:t>Placed</a:t>
            </a:r>
            <a:r>
              <a:rPr sz="24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into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00" dirty="0">
                <a:solidFill>
                  <a:srgbClr val="001E2D"/>
                </a:solidFill>
                <a:latin typeface="Calibri"/>
                <a:cs typeface="Calibri"/>
              </a:rPr>
              <a:t>college-level</a:t>
            </a:r>
            <a:r>
              <a:rPr sz="2400" spc="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90" dirty="0">
                <a:solidFill>
                  <a:srgbClr val="001E2D"/>
                </a:solidFill>
                <a:latin typeface="Calibri"/>
                <a:cs typeface="Calibri"/>
              </a:rPr>
              <a:t>math</a:t>
            </a:r>
            <a:r>
              <a:rPr sz="24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90" dirty="0">
                <a:solidFill>
                  <a:srgbClr val="001E2D"/>
                </a:solidFill>
                <a:latin typeface="Calibri"/>
                <a:cs typeface="Calibri"/>
              </a:rPr>
              <a:t>(beyond</a:t>
            </a:r>
            <a:r>
              <a:rPr sz="2400" spc="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Algebra</a:t>
            </a:r>
            <a:r>
              <a:rPr sz="24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80" dirty="0">
                <a:solidFill>
                  <a:srgbClr val="001E2D"/>
                </a:solidFill>
                <a:latin typeface="Calibri"/>
                <a:cs typeface="Calibri"/>
              </a:rPr>
              <a:t>2)</a:t>
            </a:r>
            <a:endParaRPr sz="2400">
              <a:latin typeface="Calibri"/>
              <a:cs typeface="Calibri"/>
            </a:endParaRPr>
          </a:p>
          <a:p>
            <a:pPr marL="495300">
              <a:lnSpc>
                <a:spcPct val="100000"/>
              </a:lnSpc>
              <a:spcBef>
                <a:spcPts val="520"/>
              </a:spcBef>
              <a:tabLst>
                <a:tab pos="723900" algn="l"/>
              </a:tabLst>
            </a:pPr>
            <a:r>
              <a:rPr sz="1600" spc="-45" dirty="0">
                <a:solidFill>
                  <a:srgbClr val="001E2D"/>
                </a:solidFill>
                <a:latin typeface="Calibri"/>
                <a:cs typeface="Calibri"/>
              </a:rPr>
              <a:t>-	</a:t>
            </a:r>
            <a:r>
              <a:rPr sz="2000" spc="80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000" spc="-145" dirty="0">
                <a:solidFill>
                  <a:srgbClr val="001E2D"/>
                </a:solidFill>
                <a:latin typeface="Calibri"/>
                <a:cs typeface="Calibri"/>
              </a:rPr>
              <a:t>tude</a:t>
            </a:r>
            <a:r>
              <a:rPr sz="2000" spc="-155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000" spc="-65" dirty="0">
                <a:solidFill>
                  <a:srgbClr val="001E2D"/>
                </a:solidFill>
                <a:latin typeface="Calibri"/>
                <a:cs typeface="Calibri"/>
              </a:rPr>
              <a:t>ts</a:t>
            </a:r>
            <a:r>
              <a:rPr sz="2000" spc="-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7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0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5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000" spc="-4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110" dirty="0">
                <a:solidFill>
                  <a:srgbClr val="001E2D"/>
                </a:solidFill>
                <a:latin typeface="Calibri"/>
                <a:cs typeface="Calibri"/>
              </a:rPr>
              <a:t>ge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b</a:t>
            </a:r>
            <a:r>
              <a:rPr sz="2000" spc="-110" dirty="0">
                <a:solidFill>
                  <a:srgbClr val="001E2D"/>
                </a:solidFill>
                <a:latin typeface="Calibri"/>
                <a:cs typeface="Calibri"/>
              </a:rPr>
              <a:t>ra</a:t>
            </a:r>
            <a:r>
              <a:rPr sz="20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2</a:t>
            </a:r>
            <a:r>
              <a:rPr sz="20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60" dirty="0">
                <a:solidFill>
                  <a:srgbClr val="001E2D"/>
                </a:solidFill>
                <a:latin typeface="Calibri"/>
                <a:cs typeface="Calibri"/>
              </a:rPr>
              <a:t>or</a:t>
            </a:r>
            <a:r>
              <a:rPr sz="20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below</a:t>
            </a:r>
            <a:r>
              <a:rPr sz="20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40" dirty="0">
                <a:solidFill>
                  <a:srgbClr val="001E2D"/>
                </a:solidFill>
                <a:latin typeface="Calibri"/>
                <a:cs typeface="Calibri"/>
              </a:rPr>
              <a:t>as</a:t>
            </a:r>
            <a:r>
              <a:rPr sz="20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20" dirty="0">
                <a:solidFill>
                  <a:srgbClr val="001E2D"/>
                </a:solidFill>
                <a:latin typeface="Calibri"/>
                <a:cs typeface="Calibri"/>
              </a:rPr>
              <a:t>an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1</a:t>
            </a:r>
            <a:r>
              <a:rPr sz="2000" spc="-110" dirty="0">
                <a:solidFill>
                  <a:srgbClr val="001E2D"/>
                </a:solidFill>
                <a:latin typeface="Calibri"/>
                <a:cs typeface="Calibri"/>
              </a:rPr>
              <a:t>1</a:t>
            </a:r>
            <a:r>
              <a:rPr sz="2025" spc="-104" baseline="24691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025" spc="-179" baseline="24691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2025" spc="187" baseline="24691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10" dirty="0">
                <a:solidFill>
                  <a:srgbClr val="001E2D"/>
                </a:solidFill>
                <a:latin typeface="Calibri"/>
                <a:cs typeface="Calibri"/>
              </a:rPr>
              <a:t>grad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145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r>
              <a:rPr sz="20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280" dirty="0">
                <a:solidFill>
                  <a:srgbClr val="001E2D"/>
                </a:solidFill>
                <a:latin typeface="Calibri"/>
                <a:cs typeface="Calibri"/>
              </a:rPr>
              <a:t>m</a:t>
            </a:r>
            <a:r>
              <a:rPr sz="2000" spc="-105" dirty="0">
                <a:solidFill>
                  <a:srgbClr val="001E2D"/>
                </a:solidFill>
                <a:latin typeface="Calibri"/>
                <a:cs typeface="Calibri"/>
              </a:rPr>
              <a:t>ay</a:t>
            </a:r>
            <a:endParaRPr sz="2000">
              <a:latin typeface="Calibri"/>
              <a:cs typeface="Calibri"/>
            </a:endParaRPr>
          </a:p>
          <a:p>
            <a:pPr marL="723900">
              <a:lnSpc>
                <a:spcPct val="100000"/>
              </a:lnSpc>
            </a:pPr>
            <a:r>
              <a:rPr sz="2000" spc="-135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140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000" spc="-135" dirty="0">
                <a:solidFill>
                  <a:srgbClr val="001E2D"/>
                </a:solidFill>
                <a:latin typeface="Calibri"/>
                <a:cs typeface="Calibri"/>
              </a:rPr>
              <a:t>ro</a:t>
            </a:r>
            <a:r>
              <a:rPr sz="2000" spc="-8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2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p</a:t>
            </a:r>
            <a:r>
              <a:rPr sz="2000" spc="-110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000" spc="-135" dirty="0">
                <a:solidFill>
                  <a:srgbClr val="001E2D"/>
                </a:solidFill>
                <a:latin typeface="Calibri"/>
                <a:cs typeface="Calibri"/>
              </a:rPr>
              <a:t>rt</a:t>
            </a:r>
            <a:r>
              <a:rPr sz="2000" spc="-65" dirty="0">
                <a:solidFill>
                  <a:srgbClr val="001E2D"/>
                </a:solidFill>
                <a:latin typeface="Calibri"/>
                <a:cs typeface="Calibri"/>
              </a:rPr>
              <a:t>-</a:t>
            </a:r>
            <a:r>
              <a:rPr sz="2000" spc="-80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280" dirty="0">
                <a:solidFill>
                  <a:srgbClr val="001E2D"/>
                </a:solidFill>
                <a:latin typeface="Calibri"/>
                <a:cs typeface="Calibri"/>
              </a:rPr>
              <a:t>m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-6349" y="0"/>
            <a:ext cx="12045950" cy="6870700"/>
            <a:chOff x="-6349" y="0"/>
            <a:chExt cx="12045950" cy="6870700"/>
          </a:xfrm>
        </p:grpSpPr>
        <p:sp>
          <p:nvSpPr>
            <p:cNvPr id="6" name="object 6"/>
            <p:cNvSpPr/>
            <p:nvPr/>
          </p:nvSpPr>
          <p:spPr>
            <a:xfrm>
              <a:off x="0" y="4895088"/>
              <a:ext cx="4196080" cy="1963420"/>
            </a:xfrm>
            <a:custGeom>
              <a:avLst/>
              <a:gdLst/>
              <a:ahLst/>
              <a:cxnLst/>
              <a:rect l="l" t="t" r="r" b="b"/>
              <a:pathLst>
                <a:path w="4196080" h="1963420">
                  <a:moveTo>
                    <a:pt x="4195624" y="196291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92167" y="0"/>
              <a:ext cx="460375" cy="6858000"/>
            </a:xfrm>
            <a:custGeom>
              <a:avLst/>
              <a:gdLst/>
              <a:ahLst/>
              <a:cxnLst/>
              <a:rect l="l" t="t" r="r" b="b"/>
              <a:pathLst>
                <a:path w="460375" h="6858000">
                  <a:moveTo>
                    <a:pt x="0" y="0"/>
                  </a:moveTo>
                  <a:lnTo>
                    <a:pt x="459803" y="6857998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51919" y="6217920"/>
              <a:ext cx="487679" cy="48768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678805" cy="6858000"/>
          </a:xfrm>
          <a:custGeom>
            <a:avLst/>
            <a:gdLst/>
            <a:ahLst/>
            <a:cxnLst/>
            <a:rect l="l" t="t" r="r" b="b"/>
            <a:pathLst>
              <a:path w="5678805" h="6858000">
                <a:moveTo>
                  <a:pt x="5678424" y="0"/>
                </a:moveTo>
                <a:lnTo>
                  <a:pt x="0" y="0"/>
                </a:lnTo>
                <a:lnTo>
                  <a:pt x="0" y="6857999"/>
                </a:lnTo>
                <a:lnTo>
                  <a:pt x="4131646" y="6857999"/>
                </a:lnTo>
                <a:lnTo>
                  <a:pt x="5678424" y="0"/>
                </a:lnTo>
                <a:close/>
              </a:path>
            </a:pathLst>
          </a:custGeom>
          <a:solidFill>
            <a:srgbClr val="EF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88110" y="730453"/>
            <a:ext cx="3481070" cy="2205091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8415" marR="5080" indent="758825">
              <a:lnSpc>
                <a:spcPts val="4750"/>
              </a:lnSpc>
              <a:spcBef>
                <a:spcPts val="695"/>
              </a:spcBef>
            </a:pPr>
            <a:r>
              <a:rPr sz="4400" spc="-200" dirty="0"/>
              <a:t>R</a:t>
            </a:r>
            <a:r>
              <a:rPr sz="4400" spc="-90" dirty="0"/>
              <a:t>U</a:t>
            </a:r>
            <a:r>
              <a:rPr sz="4400" spc="50" dirty="0"/>
              <a:t>N</a:t>
            </a:r>
            <a:r>
              <a:rPr sz="4400" spc="25" dirty="0"/>
              <a:t>N</a:t>
            </a:r>
            <a:r>
              <a:rPr sz="4400" spc="15" dirty="0"/>
              <a:t>IN</a:t>
            </a:r>
            <a:r>
              <a:rPr sz="4400" spc="45" dirty="0"/>
              <a:t>G </a:t>
            </a:r>
            <a:r>
              <a:rPr sz="4400" i="1" spc="20" dirty="0"/>
              <a:t> </a:t>
            </a:r>
            <a:r>
              <a:rPr sz="4400" i="1" spc="-315" dirty="0"/>
              <a:t>S</a:t>
            </a:r>
            <a:r>
              <a:rPr sz="4400" i="1" spc="-295" dirty="0"/>
              <a:t>T</a:t>
            </a:r>
            <a:r>
              <a:rPr sz="4400" i="1" spc="-85" dirty="0"/>
              <a:t>A</a:t>
            </a:r>
            <a:r>
              <a:rPr sz="4400" i="1" spc="-325" dirty="0"/>
              <a:t>R</a:t>
            </a:r>
            <a:r>
              <a:rPr sz="4400" i="1" spc="305" dirty="0"/>
              <a:t>T</a:t>
            </a:r>
            <a:r>
              <a:rPr sz="4400" i="1" spc="-140" dirty="0"/>
              <a:t> </a:t>
            </a:r>
            <a:r>
              <a:rPr sz="4400" i="1" spc="-305" dirty="0"/>
              <a:t>&amp;</a:t>
            </a:r>
            <a:r>
              <a:rPr sz="4400" i="1" spc="-65" dirty="0"/>
              <a:t> </a:t>
            </a:r>
            <a:r>
              <a:rPr lang="en-US" sz="4400" spc="430" dirty="0"/>
              <a:t>MT</a:t>
            </a:r>
            <a:r>
              <a:rPr sz="4400" i="1" spc="145" dirty="0"/>
              <a:t>H</a:t>
            </a:r>
            <a:r>
              <a:rPr sz="4400" i="1" spc="-110" dirty="0"/>
              <a:t>S</a:t>
            </a:r>
            <a:endParaRPr sz="4400" dirty="0"/>
          </a:p>
          <a:p>
            <a:pPr marL="12700">
              <a:lnSpc>
                <a:spcPts val="2055"/>
              </a:lnSpc>
            </a:pPr>
            <a:r>
              <a:rPr sz="1800" spc="15" dirty="0"/>
              <a:t>C</a:t>
            </a:r>
            <a:r>
              <a:rPr sz="1800" spc="-85" dirty="0"/>
              <a:t>O</a:t>
            </a:r>
            <a:r>
              <a:rPr sz="1800" spc="185" dirty="0"/>
              <a:t>L</a:t>
            </a:r>
            <a:r>
              <a:rPr sz="1800" spc="195" dirty="0"/>
              <a:t>L</a:t>
            </a:r>
            <a:r>
              <a:rPr sz="1800" spc="140" dirty="0"/>
              <a:t>E</a:t>
            </a:r>
            <a:r>
              <a:rPr sz="1800" spc="10" dirty="0"/>
              <a:t>G</a:t>
            </a:r>
            <a:r>
              <a:rPr sz="1800" spc="190" dirty="0"/>
              <a:t>E</a:t>
            </a:r>
            <a:r>
              <a:rPr sz="1800" spc="-45" dirty="0"/>
              <a:t>S</a:t>
            </a:r>
            <a:r>
              <a:rPr sz="1800" spc="-20" dirty="0"/>
              <a:t>,</a:t>
            </a:r>
            <a:r>
              <a:rPr sz="1800" spc="-100" dirty="0"/>
              <a:t> </a:t>
            </a:r>
            <a:r>
              <a:rPr sz="1800" spc="15" dirty="0"/>
              <a:t>C</a:t>
            </a:r>
            <a:r>
              <a:rPr sz="1800" spc="65" dirty="0"/>
              <a:t>L</a:t>
            </a:r>
            <a:r>
              <a:rPr sz="1800" spc="50" dirty="0"/>
              <a:t>A</a:t>
            </a:r>
            <a:r>
              <a:rPr sz="1800" spc="-25" dirty="0"/>
              <a:t>S</a:t>
            </a:r>
            <a:r>
              <a:rPr sz="1800" spc="40" dirty="0"/>
              <a:t>SES</a:t>
            </a:r>
            <a:r>
              <a:rPr sz="1800" spc="-10" dirty="0"/>
              <a:t>,</a:t>
            </a:r>
            <a:r>
              <a:rPr sz="1800" spc="-125" dirty="0"/>
              <a:t> </a:t>
            </a:r>
            <a:r>
              <a:rPr sz="1800" spc="15" dirty="0"/>
              <a:t>C</a:t>
            </a:r>
            <a:r>
              <a:rPr sz="1800" spc="90" dirty="0"/>
              <a:t>R</a:t>
            </a:r>
            <a:r>
              <a:rPr sz="1800" spc="235" dirty="0"/>
              <a:t>E</a:t>
            </a:r>
            <a:r>
              <a:rPr sz="1800" spc="-35" dirty="0"/>
              <a:t>D</a:t>
            </a:r>
            <a:r>
              <a:rPr sz="1800" spc="-10" dirty="0"/>
              <a:t>I</a:t>
            </a:r>
            <a:r>
              <a:rPr sz="1800" spc="35" dirty="0"/>
              <a:t>TS</a:t>
            </a:r>
            <a:endParaRPr sz="1800" dirty="0"/>
          </a:p>
        </p:txBody>
      </p:sp>
      <p:sp>
        <p:nvSpPr>
          <p:cNvPr id="4" name="object 4"/>
          <p:cNvSpPr txBox="1"/>
          <p:nvPr/>
        </p:nvSpPr>
        <p:spPr>
          <a:xfrm>
            <a:off x="5757164" y="1128250"/>
            <a:ext cx="5109210" cy="2989280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10"/>
              </a:spcBef>
              <a:buSzPct val="80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Partner</a:t>
            </a:r>
            <a:r>
              <a:rPr sz="2000" spc="-20" dirty="0">
                <a:solidFill>
                  <a:srgbClr val="001E2D"/>
                </a:solidFill>
                <a:latin typeface="Calibri"/>
                <a:cs typeface="Calibri"/>
              </a:rPr>
              <a:t> s</a:t>
            </a:r>
            <a:r>
              <a:rPr sz="2000" spc="-80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000" spc="-170" dirty="0">
                <a:solidFill>
                  <a:srgbClr val="001E2D"/>
                </a:solidFill>
                <a:latin typeface="Calibri"/>
                <a:cs typeface="Calibri"/>
              </a:rPr>
              <a:t>ho</a:t>
            </a:r>
            <a:r>
              <a:rPr sz="2000" spc="-16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000" spc="-2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0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0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lang="en-US" sz="2000" spc="-135" dirty="0">
                <a:solidFill>
                  <a:srgbClr val="001E2D"/>
                </a:solidFill>
                <a:latin typeface="Calibri"/>
                <a:cs typeface="Calibri"/>
              </a:rPr>
              <a:t>Tacoma Community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6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95" dirty="0">
                <a:solidFill>
                  <a:srgbClr val="001E2D"/>
                </a:solidFill>
                <a:latin typeface="Calibri"/>
                <a:cs typeface="Calibri"/>
              </a:rPr>
              <a:t>ege</a:t>
            </a:r>
            <a:endParaRPr sz="20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505"/>
              </a:spcBef>
              <a:buSzPct val="80000"/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Many</a:t>
            </a:r>
            <a:r>
              <a:rPr sz="20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lang="en-US" sz="2000" spc="-50" dirty="0">
                <a:solidFill>
                  <a:srgbClr val="001E2D"/>
                </a:solidFill>
                <a:latin typeface="Calibri"/>
                <a:cs typeface="Calibri"/>
              </a:rPr>
              <a:t>MT</a:t>
            </a:r>
            <a:r>
              <a:rPr sz="2000" spc="-50" dirty="0">
                <a:solidFill>
                  <a:srgbClr val="001E2D"/>
                </a:solidFill>
                <a:latin typeface="Calibri"/>
                <a:cs typeface="Calibri"/>
              </a:rPr>
              <a:t>HS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10" dirty="0">
                <a:solidFill>
                  <a:srgbClr val="001E2D"/>
                </a:solidFill>
                <a:latin typeface="Calibri"/>
                <a:cs typeface="Calibri"/>
              </a:rPr>
              <a:t>students</a:t>
            </a:r>
            <a:r>
              <a:rPr sz="20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also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25" dirty="0">
                <a:solidFill>
                  <a:srgbClr val="001E2D"/>
                </a:solidFill>
                <a:latin typeface="Calibri"/>
                <a:cs typeface="Calibri"/>
              </a:rPr>
              <a:t>attend</a:t>
            </a:r>
            <a:r>
              <a:rPr sz="20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lang="en-US" sz="2000" spc="10" dirty="0">
                <a:solidFill>
                  <a:srgbClr val="001E2D"/>
                </a:solidFill>
                <a:latin typeface="Calibri"/>
                <a:cs typeface="Calibri"/>
              </a:rPr>
              <a:t>Clover Park CC </a:t>
            </a:r>
            <a:r>
              <a:rPr lang="en-US" sz="2000" spc="10">
                <a:solidFill>
                  <a:srgbClr val="001E2D"/>
                </a:solidFill>
                <a:latin typeface="Calibri"/>
                <a:cs typeface="Calibri"/>
              </a:rPr>
              <a:t>and </a:t>
            </a:r>
            <a:r>
              <a:rPr lang="en-US" sz="2000" spc="-70">
                <a:solidFill>
                  <a:srgbClr val="001E2D"/>
                </a:solidFill>
                <a:latin typeface="Calibri"/>
                <a:cs typeface="Calibri"/>
              </a:rPr>
              <a:t>Pierce </a:t>
            </a:r>
            <a:r>
              <a:rPr lang="en-US" sz="2000" spc="-70" dirty="0">
                <a:solidFill>
                  <a:srgbClr val="001E2D"/>
                </a:solidFill>
                <a:latin typeface="Calibri"/>
                <a:cs typeface="Calibri"/>
              </a:rPr>
              <a:t>CC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985"/>
              </a:spcBef>
              <a:buSzPct val="80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An</a:t>
            </a:r>
            <a:r>
              <a:rPr sz="2000" spc="-105" dirty="0">
                <a:solidFill>
                  <a:srgbClr val="001E2D"/>
                </a:solidFill>
                <a:latin typeface="Calibri"/>
                <a:cs typeface="Calibri"/>
              </a:rPr>
              <a:t>y</a:t>
            </a:r>
            <a:r>
              <a:rPr sz="20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8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30" dirty="0">
                <a:solidFill>
                  <a:srgbClr val="001E2D"/>
                </a:solidFill>
                <a:latin typeface="Calibri"/>
                <a:cs typeface="Calibri"/>
              </a:rPr>
              <a:t>ass</a:t>
            </a:r>
            <a:r>
              <a:rPr sz="2000" spc="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000" spc="-125" dirty="0">
                <a:solidFill>
                  <a:srgbClr val="001E2D"/>
                </a:solidFill>
                <a:latin typeface="Calibri"/>
                <a:cs typeface="Calibri"/>
              </a:rPr>
              <a:t>b</a:t>
            </a:r>
            <a:r>
              <a:rPr sz="2000" spc="-140" dirty="0">
                <a:solidFill>
                  <a:srgbClr val="001E2D"/>
                </a:solidFill>
                <a:latin typeface="Calibri"/>
                <a:cs typeface="Calibri"/>
              </a:rPr>
              <a:t>ove</a:t>
            </a:r>
            <a:r>
              <a:rPr sz="20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95" dirty="0">
                <a:solidFill>
                  <a:srgbClr val="001E2D"/>
                </a:solidFill>
                <a:latin typeface="Calibri"/>
                <a:cs typeface="Calibri"/>
              </a:rPr>
              <a:t>evel</a:t>
            </a:r>
            <a:r>
              <a:rPr sz="20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1</a:t>
            </a:r>
            <a:r>
              <a:rPr sz="2000" spc="-125" dirty="0">
                <a:solidFill>
                  <a:srgbClr val="001E2D"/>
                </a:solidFill>
                <a:latin typeface="Calibri"/>
                <a:cs typeface="Calibri"/>
              </a:rPr>
              <a:t>0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0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0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0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9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5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50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b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25" dirty="0">
                <a:solidFill>
                  <a:srgbClr val="001E2D"/>
                </a:solidFill>
                <a:latin typeface="Calibri"/>
                <a:cs typeface="Calibri"/>
              </a:rPr>
              <a:t>for</a:t>
            </a:r>
            <a:r>
              <a:rPr sz="20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60" dirty="0">
                <a:solidFill>
                  <a:srgbClr val="001E2D"/>
                </a:solidFill>
                <a:latin typeface="Calibri"/>
                <a:cs typeface="Calibri"/>
              </a:rPr>
              <a:t>run</a:t>
            </a:r>
            <a:r>
              <a:rPr sz="2000" spc="-175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ng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tart</a:t>
            </a:r>
            <a:endParaRPr sz="20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509"/>
              </a:spcBef>
              <a:buSzPct val="80000"/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spc="-6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45" dirty="0">
                <a:solidFill>
                  <a:srgbClr val="001E2D"/>
                </a:solidFill>
                <a:latin typeface="Calibri"/>
                <a:cs typeface="Calibri"/>
              </a:rPr>
              <a:t>asses</a:t>
            </a:r>
            <a:r>
              <a:rPr sz="20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45" dirty="0">
                <a:solidFill>
                  <a:srgbClr val="001E2D"/>
                </a:solidFill>
                <a:latin typeface="Calibri"/>
                <a:cs typeface="Calibri"/>
              </a:rPr>
              <a:t>b</a:t>
            </a:r>
            <a:r>
              <a:rPr sz="2000" spc="-125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140" dirty="0">
                <a:solidFill>
                  <a:srgbClr val="001E2D"/>
                </a:solidFill>
                <a:latin typeface="Calibri"/>
                <a:cs typeface="Calibri"/>
              </a:rPr>
              <a:t>ow</a:t>
            </a:r>
            <a:r>
              <a:rPr sz="20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ev</a:t>
            </a:r>
            <a:r>
              <a:rPr sz="2000" spc="-12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2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3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1</a:t>
            </a:r>
            <a:r>
              <a:rPr sz="2000" spc="-120" dirty="0">
                <a:solidFill>
                  <a:srgbClr val="001E2D"/>
                </a:solidFill>
                <a:latin typeface="Calibri"/>
                <a:cs typeface="Calibri"/>
              </a:rPr>
              <a:t>0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0</a:t>
            </a:r>
            <a:r>
              <a:rPr sz="20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10" dirty="0">
                <a:solidFill>
                  <a:srgbClr val="001E2D"/>
                </a:solidFill>
                <a:latin typeface="Calibri"/>
                <a:cs typeface="Calibri"/>
              </a:rPr>
              <a:t>are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p</a:t>
            </a:r>
            <a:r>
              <a:rPr sz="2000" spc="-10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70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25" dirty="0">
                <a:solidFill>
                  <a:srgbClr val="001E2D"/>
                </a:solidFill>
                <a:latin typeface="Calibri"/>
                <a:cs typeface="Calibri"/>
              </a:rPr>
              <a:t>for</a:t>
            </a:r>
            <a:r>
              <a:rPr sz="20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50" dirty="0">
                <a:solidFill>
                  <a:srgbClr val="001E2D"/>
                </a:solidFill>
                <a:latin typeface="Calibri"/>
                <a:cs typeface="Calibri"/>
              </a:rPr>
              <a:t>by</a:t>
            </a:r>
            <a:r>
              <a:rPr sz="20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35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endParaRPr sz="2000" dirty="0">
              <a:latin typeface="Calibri"/>
              <a:cs typeface="Calibri"/>
            </a:endParaRPr>
          </a:p>
          <a:p>
            <a:pPr marL="698500">
              <a:lnSpc>
                <a:spcPct val="100000"/>
              </a:lnSpc>
            </a:pPr>
            <a:r>
              <a:rPr sz="2000" spc="-125" dirty="0">
                <a:solidFill>
                  <a:srgbClr val="001E2D"/>
                </a:solidFill>
                <a:latin typeface="Calibri"/>
                <a:cs typeface="Calibri"/>
              </a:rPr>
              <a:t>student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SzPct val="80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5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8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000" spc="-13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9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80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8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redi</a:t>
            </a:r>
            <a:r>
              <a:rPr sz="2000" spc="-110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000" spc="-10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0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=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1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gh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000" spc="-8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000" spc="-170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2000" spc="-16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000" spc="-95" dirty="0">
                <a:solidFill>
                  <a:srgbClr val="001E2D"/>
                </a:solidFill>
                <a:latin typeface="Calibri"/>
                <a:cs typeface="Calibri"/>
              </a:rPr>
              <a:t>ol</a:t>
            </a:r>
            <a:r>
              <a:rPr sz="20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8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redit</a:t>
            </a:r>
            <a:endParaRPr sz="20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500"/>
              </a:spcBef>
              <a:buSzPct val="80000"/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spc="-125" dirty="0">
                <a:solidFill>
                  <a:srgbClr val="001E2D"/>
                </a:solidFill>
                <a:latin typeface="Calibri"/>
                <a:cs typeface="Calibri"/>
              </a:rPr>
              <a:t>We</a:t>
            </a:r>
            <a:r>
              <a:rPr sz="2000" spc="-55" dirty="0">
                <a:solidFill>
                  <a:srgbClr val="001E2D"/>
                </a:solidFill>
                <a:latin typeface="Calibri"/>
                <a:cs typeface="Calibri"/>
              </a:rPr>
              <a:t>’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2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05" dirty="0">
                <a:solidFill>
                  <a:srgbClr val="001E2D"/>
                </a:solidFill>
                <a:latin typeface="Calibri"/>
                <a:cs typeface="Calibri"/>
              </a:rPr>
              <a:t>sho</a:t>
            </a:r>
            <a:r>
              <a:rPr sz="2000" spc="-150" dirty="0">
                <a:solidFill>
                  <a:srgbClr val="001E2D"/>
                </a:solidFill>
                <a:latin typeface="Calibri"/>
                <a:cs typeface="Calibri"/>
              </a:rPr>
              <a:t>w</a:t>
            </a:r>
            <a:r>
              <a:rPr sz="20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60" dirty="0">
                <a:solidFill>
                  <a:srgbClr val="001E2D"/>
                </a:solidFill>
                <a:latin typeface="Calibri"/>
                <a:cs typeface="Calibri"/>
              </a:rPr>
              <a:t>yo</a:t>
            </a:r>
            <a:r>
              <a:rPr sz="2000" spc="-165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7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00" dirty="0">
                <a:solidFill>
                  <a:srgbClr val="001E2D"/>
                </a:solidFill>
                <a:latin typeface="Calibri"/>
                <a:cs typeface="Calibri"/>
              </a:rPr>
              <a:t>sa</a:t>
            </a:r>
            <a:r>
              <a:rPr sz="2000" spc="-180" dirty="0">
                <a:solidFill>
                  <a:srgbClr val="001E2D"/>
                </a:solidFill>
                <a:latin typeface="Calibri"/>
                <a:cs typeface="Calibri"/>
              </a:rPr>
              <a:t>m</a:t>
            </a:r>
            <a:r>
              <a:rPr sz="2000" spc="-100" dirty="0">
                <a:solidFill>
                  <a:srgbClr val="001E2D"/>
                </a:solidFill>
                <a:latin typeface="Calibri"/>
                <a:cs typeface="Calibri"/>
              </a:rPr>
              <a:t>ple</a:t>
            </a:r>
            <a:r>
              <a:rPr sz="20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45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000" spc="-5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000" spc="-145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170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000" spc="-165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11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95" dirty="0">
                <a:solidFill>
                  <a:srgbClr val="001E2D"/>
                </a:solidFill>
                <a:latin typeface="Calibri"/>
                <a:cs typeface="Calibri"/>
              </a:rPr>
              <a:t>at</a:t>
            </a:r>
            <a:r>
              <a:rPr sz="2000" spc="-11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r!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2987041"/>
            <a:ext cx="5895975" cy="3870960"/>
          </a:xfrm>
          <a:custGeom>
            <a:avLst/>
            <a:gdLst/>
            <a:ahLst/>
            <a:cxnLst/>
            <a:rect l="l" t="t" r="r" b="b"/>
            <a:pathLst>
              <a:path w="5895975" h="3870959">
                <a:moveTo>
                  <a:pt x="5895721" y="3864982"/>
                </a:moveTo>
                <a:lnTo>
                  <a:pt x="0" y="1554478"/>
                </a:lnTo>
              </a:path>
              <a:path w="5895975" h="3870959">
                <a:moveTo>
                  <a:pt x="2407671" y="3870956"/>
                </a:moveTo>
                <a:lnTo>
                  <a:pt x="1" y="0"/>
                </a:lnTo>
              </a:path>
            </a:pathLst>
          </a:custGeom>
          <a:ln w="12700">
            <a:solidFill>
              <a:srgbClr val="B99C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61636" y="4267200"/>
            <a:ext cx="4876800" cy="2553128"/>
          </a:xfrm>
          <a:custGeom>
            <a:avLst/>
            <a:gdLst/>
            <a:ahLst/>
            <a:cxnLst/>
            <a:rect l="l" t="t" r="r" b="b"/>
            <a:pathLst>
              <a:path w="4876800" h="1399539">
                <a:moveTo>
                  <a:pt x="0" y="1399032"/>
                </a:moveTo>
                <a:lnTo>
                  <a:pt x="4876799" y="1399032"/>
                </a:lnTo>
                <a:lnTo>
                  <a:pt x="4876799" y="0"/>
                </a:lnTo>
                <a:lnTo>
                  <a:pt x="0" y="0"/>
                </a:lnTo>
                <a:lnTo>
                  <a:pt x="0" y="139903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362918" y="4288292"/>
            <a:ext cx="4674235" cy="25109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45" dirty="0">
                <a:latin typeface="Calibri"/>
                <a:cs typeface="Calibri"/>
              </a:rPr>
              <a:t>C</a:t>
            </a:r>
            <a:r>
              <a:rPr sz="1700" spc="-135" dirty="0">
                <a:latin typeface="Calibri"/>
                <a:cs typeface="Calibri"/>
              </a:rPr>
              <a:t>o</a:t>
            </a:r>
            <a:r>
              <a:rPr sz="1700" spc="-15" dirty="0">
                <a:latin typeface="Calibri"/>
                <a:cs typeface="Calibri"/>
              </a:rPr>
              <a:t>ll</a:t>
            </a:r>
            <a:r>
              <a:rPr sz="1700" spc="-80" dirty="0">
                <a:latin typeface="Calibri"/>
                <a:cs typeface="Calibri"/>
              </a:rPr>
              <a:t>e</a:t>
            </a:r>
            <a:r>
              <a:rPr sz="1700" spc="-60" dirty="0">
                <a:latin typeface="Calibri"/>
                <a:cs typeface="Calibri"/>
              </a:rPr>
              <a:t>g</a:t>
            </a:r>
            <a:r>
              <a:rPr sz="1700" spc="-90" dirty="0">
                <a:latin typeface="Calibri"/>
                <a:cs typeface="Calibri"/>
              </a:rPr>
              <a:t>e w</a:t>
            </a:r>
            <a:r>
              <a:rPr sz="1700" spc="-80" dirty="0">
                <a:latin typeface="Calibri"/>
                <a:cs typeface="Calibri"/>
              </a:rPr>
              <a:t>e</a:t>
            </a:r>
            <a:r>
              <a:rPr sz="1700" spc="-130" dirty="0">
                <a:latin typeface="Calibri"/>
                <a:cs typeface="Calibri"/>
              </a:rPr>
              <a:t>b</a:t>
            </a:r>
            <a:r>
              <a:rPr sz="1700" dirty="0">
                <a:latin typeface="Calibri"/>
                <a:cs typeface="Calibri"/>
              </a:rPr>
              <a:t>s</a:t>
            </a:r>
            <a:r>
              <a:rPr sz="1700" spc="-15" dirty="0">
                <a:latin typeface="Calibri"/>
                <a:cs typeface="Calibri"/>
              </a:rPr>
              <a:t>i</a:t>
            </a:r>
            <a:r>
              <a:rPr sz="1700" spc="-95" dirty="0">
                <a:latin typeface="Calibri"/>
                <a:cs typeface="Calibri"/>
              </a:rPr>
              <a:t>t</a:t>
            </a:r>
            <a:r>
              <a:rPr sz="1700" spc="-80" dirty="0">
                <a:latin typeface="Calibri"/>
                <a:cs typeface="Calibri"/>
              </a:rPr>
              <a:t>e</a:t>
            </a:r>
            <a:r>
              <a:rPr sz="1700" dirty="0">
                <a:latin typeface="Calibri"/>
                <a:cs typeface="Calibri"/>
              </a:rPr>
              <a:t>s</a:t>
            </a:r>
            <a:r>
              <a:rPr sz="1700" spc="-80" dirty="0">
                <a:latin typeface="Calibri"/>
                <a:cs typeface="Calibri"/>
              </a:rPr>
              <a:t>:</a:t>
            </a:r>
            <a:endParaRPr sz="1700" dirty="0">
              <a:latin typeface="Calibri"/>
              <a:cs typeface="Calibri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-16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Tacoma</a:t>
            </a:r>
            <a:r>
              <a:rPr kumimoji="0" lang="en-US" sz="1600" b="0" i="0" u="none" strike="noStrike" kern="1200" cap="none" spc="-1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</a:t>
            </a:r>
            <a:r>
              <a:rPr kumimoji="0" lang="en-US" sz="1600" b="0" i="0" u="none" strike="noStrike" kern="1200" cap="none" spc="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lang="en-US" sz="1600" dirty="0">
                <a:hlinkClick r:id="rId2"/>
              </a:rPr>
              <a:t>Running Start : Tacoma Community College (tacomacc.edu)</a:t>
            </a:r>
            <a:endParaRPr lang="en-US" sz="1600" dirty="0"/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Pierce College: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Apply for Admission | Pierce College District (ctc.edu)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-2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Clover Park</a:t>
            </a:r>
            <a:r>
              <a:rPr kumimoji="0" lang="en-US" sz="1600" b="0" i="0" u="none" strike="noStrike" kern="1200" cap="none" spc="-7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</a:t>
            </a:r>
            <a:r>
              <a:rPr kumimoji="0" lang="en-US" sz="1600" b="0" i="0" u="none" strike="noStrike" kern="1200" cap="none" spc="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lang="en-US" sz="1600" dirty="0">
                <a:hlinkClick r:id="rId4"/>
              </a:rPr>
              <a:t>Running Start | Clover Park Technical College (cptc.edu)</a:t>
            </a:r>
            <a:endParaRPr lang="en-US" sz="1600" dirty="0"/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-13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Bates</a:t>
            </a:r>
            <a:r>
              <a:rPr kumimoji="0" lang="en-US" sz="1600" b="0" i="0" u="none" strike="noStrike" kern="1200" cap="none" spc="-9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 </a:t>
            </a:r>
            <a:r>
              <a:rPr lang="en-US" sz="1600" dirty="0">
                <a:hlinkClick r:id="rId5"/>
              </a:rPr>
              <a:t>High School - </a:t>
            </a:r>
            <a:r>
              <a:rPr lang="en-US" sz="1600" dirty="0" err="1">
                <a:hlinkClick r:id="rId5"/>
              </a:rPr>
              <a:t>BatesTech</a:t>
            </a:r>
            <a:r>
              <a:rPr lang="en-US" sz="1600" dirty="0">
                <a:hlinkClick r:id="rId5"/>
              </a:rPr>
              <a:t> - </a:t>
            </a:r>
            <a:r>
              <a:rPr lang="en-US" sz="1600" dirty="0" err="1">
                <a:hlinkClick r:id="rId5"/>
              </a:rPr>
              <a:t>BatesTech</a:t>
            </a:r>
            <a:endParaRPr kumimoji="0" lang="en-US" sz="1600" b="0" i="0" u="none" strike="noStrike" kern="1200" cap="none" spc="-110" normalizeH="0" baseline="0" noProof="0" dirty="0">
              <a:ln>
                <a:noFill/>
              </a:ln>
              <a:solidFill>
                <a:srgbClr val="0462C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551919" y="6231722"/>
            <a:ext cx="487679" cy="47387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678805" cy="6858000"/>
          </a:xfrm>
          <a:custGeom>
            <a:avLst/>
            <a:gdLst/>
            <a:ahLst/>
            <a:cxnLst/>
            <a:rect l="l" t="t" r="r" b="b"/>
            <a:pathLst>
              <a:path w="5678805" h="6858000">
                <a:moveTo>
                  <a:pt x="5678424" y="0"/>
                </a:moveTo>
                <a:lnTo>
                  <a:pt x="0" y="0"/>
                </a:lnTo>
                <a:lnTo>
                  <a:pt x="0" y="6857999"/>
                </a:lnTo>
                <a:lnTo>
                  <a:pt x="4131646" y="6857999"/>
                </a:lnTo>
                <a:lnTo>
                  <a:pt x="5678424" y="0"/>
                </a:lnTo>
                <a:close/>
              </a:path>
            </a:pathLst>
          </a:custGeom>
          <a:solidFill>
            <a:srgbClr val="EF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5800" y="730453"/>
            <a:ext cx="4186301" cy="1589538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7620" indent="758825">
              <a:lnSpc>
                <a:spcPts val="4750"/>
              </a:lnSpc>
              <a:spcBef>
                <a:spcPts val="695"/>
              </a:spcBef>
            </a:pPr>
            <a:r>
              <a:rPr sz="4400" spc="-200" dirty="0"/>
              <a:t>R</a:t>
            </a:r>
            <a:r>
              <a:rPr sz="4400" spc="-90" dirty="0"/>
              <a:t>U</a:t>
            </a:r>
            <a:r>
              <a:rPr sz="4400" spc="50" dirty="0"/>
              <a:t>N</a:t>
            </a:r>
            <a:r>
              <a:rPr sz="4400" spc="25" dirty="0"/>
              <a:t>N</a:t>
            </a:r>
            <a:r>
              <a:rPr sz="4400" spc="15" dirty="0"/>
              <a:t>IN</a:t>
            </a:r>
            <a:r>
              <a:rPr sz="4400" spc="45" dirty="0"/>
              <a:t>G </a:t>
            </a:r>
            <a:r>
              <a:rPr sz="4400" i="1" spc="20" dirty="0"/>
              <a:t> </a:t>
            </a:r>
            <a:r>
              <a:rPr sz="4400" i="1" spc="-315" dirty="0"/>
              <a:t>S</a:t>
            </a:r>
            <a:r>
              <a:rPr sz="4400" i="1" spc="-295" dirty="0"/>
              <a:t>T</a:t>
            </a:r>
            <a:r>
              <a:rPr sz="4400" i="1" spc="-85" dirty="0"/>
              <a:t>A</a:t>
            </a:r>
            <a:r>
              <a:rPr sz="4400" i="1" spc="-325" dirty="0"/>
              <a:t>R</a:t>
            </a:r>
            <a:r>
              <a:rPr sz="4400" i="1" spc="305" dirty="0"/>
              <a:t>T</a:t>
            </a:r>
            <a:r>
              <a:rPr sz="4400" i="1" spc="-140" dirty="0"/>
              <a:t> </a:t>
            </a:r>
            <a:r>
              <a:rPr sz="4400" i="1" spc="-305" dirty="0"/>
              <a:t>&amp;</a:t>
            </a:r>
            <a:r>
              <a:rPr sz="4400" i="1" spc="-65" dirty="0"/>
              <a:t> </a:t>
            </a:r>
            <a:r>
              <a:rPr lang="en-US" sz="4400" spc="430" dirty="0"/>
              <a:t>MT</a:t>
            </a:r>
            <a:r>
              <a:rPr sz="4400" i="1" spc="145" dirty="0"/>
              <a:t>H</a:t>
            </a:r>
            <a:r>
              <a:rPr sz="4400" i="1" spc="-110" dirty="0"/>
              <a:t>S</a:t>
            </a:r>
            <a:endParaRPr sz="4400" dirty="0"/>
          </a:p>
          <a:p>
            <a:pPr marL="734695">
              <a:lnSpc>
                <a:spcPts val="2055"/>
              </a:lnSpc>
            </a:pPr>
            <a:r>
              <a:rPr sz="1800" spc="240" dirty="0"/>
              <a:t>E</a:t>
            </a:r>
            <a:r>
              <a:rPr sz="1800" spc="35" dirty="0"/>
              <a:t>N</a:t>
            </a:r>
            <a:r>
              <a:rPr sz="1800" spc="-30" dirty="0"/>
              <a:t>R</a:t>
            </a:r>
            <a:r>
              <a:rPr sz="1800" spc="-105" dirty="0"/>
              <a:t>O</a:t>
            </a:r>
            <a:r>
              <a:rPr sz="1800" spc="170" dirty="0"/>
              <a:t>LL</a:t>
            </a:r>
            <a:r>
              <a:rPr sz="1800" spc="5" dirty="0"/>
              <a:t>M</a:t>
            </a:r>
            <a:r>
              <a:rPr sz="1800" spc="100" dirty="0"/>
              <a:t>E</a:t>
            </a:r>
            <a:r>
              <a:rPr sz="1800" spc="85" dirty="0"/>
              <a:t>N</a:t>
            </a:r>
            <a:r>
              <a:rPr sz="1800" spc="125" dirty="0"/>
              <a:t>T</a:t>
            </a:r>
            <a:r>
              <a:rPr sz="1800" spc="-120" dirty="0"/>
              <a:t> </a:t>
            </a:r>
            <a:r>
              <a:rPr sz="1800" spc="-80" dirty="0"/>
              <a:t>O</a:t>
            </a:r>
            <a:r>
              <a:rPr sz="1800" spc="-25" dirty="0"/>
              <a:t>P</a:t>
            </a:r>
            <a:r>
              <a:rPr sz="1800" spc="85" dirty="0"/>
              <a:t>T</a:t>
            </a:r>
            <a:r>
              <a:rPr sz="1800" spc="55" dirty="0"/>
              <a:t>I</a:t>
            </a:r>
            <a:r>
              <a:rPr sz="1800" spc="-80" dirty="0"/>
              <a:t>O</a:t>
            </a:r>
            <a:r>
              <a:rPr sz="1800" spc="-10" dirty="0"/>
              <a:t>N</a:t>
            </a:r>
            <a:r>
              <a:rPr sz="1800" spc="-45" dirty="0"/>
              <a:t>S</a:t>
            </a:r>
            <a:endParaRPr sz="1800" dirty="0"/>
          </a:p>
        </p:txBody>
      </p:sp>
      <p:sp>
        <p:nvSpPr>
          <p:cNvPr id="4" name="object 4"/>
          <p:cNvSpPr txBox="1"/>
          <p:nvPr/>
        </p:nvSpPr>
        <p:spPr>
          <a:xfrm>
            <a:off x="5757164" y="1135506"/>
            <a:ext cx="5205730" cy="242245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1300" marR="42545" indent="-228600">
              <a:lnSpc>
                <a:spcPct val="100000"/>
              </a:lnSpc>
              <a:spcBef>
                <a:spcPts val="90"/>
              </a:spcBef>
              <a:buSzPct val="80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120" dirty="0">
                <a:solidFill>
                  <a:srgbClr val="001E2D"/>
                </a:solidFill>
                <a:latin typeface="Calibri"/>
                <a:cs typeface="Calibri"/>
              </a:rPr>
              <a:t>P</a:t>
            </a:r>
            <a:r>
              <a:rPr sz="2000" spc="-105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000" spc="-135" dirty="0">
                <a:solidFill>
                  <a:srgbClr val="001E2D"/>
                </a:solidFill>
                <a:latin typeface="Calibri"/>
                <a:cs typeface="Calibri"/>
              </a:rPr>
              <a:t>rt</a:t>
            </a:r>
            <a:r>
              <a:rPr sz="2000" spc="-65" dirty="0">
                <a:solidFill>
                  <a:srgbClr val="001E2D"/>
                </a:solidFill>
                <a:latin typeface="Calibri"/>
                <a:cs typeface="Calibri"/>
              </a:rPr>
              <a:t>-</a:t>
            </a:r>
            <a:r>
              <a:rPr sz="2000" spc="-80" dirty="0">
                <a:solidFill>
                  <a:srgbClr val="001E2D"/>
                </a:solidFill>
                <a:latin typeface="Calibri"/>
                <a:cs typeface="Calibri"/>
              </a:rPr>
              <a:t>t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280" dirty="0">
                <a:solidFill>
                  <a:srgbClr val="001E2D"/>
                </a:solidFill>
                <a:latin typeface="Calibri"/>
                <a:cs typeface="Calibri"/>
              </a:rPr>
              <a:t>m</a:t>
            </a:r>
            <a:r>
              <a:rPr sz="2000" spc="-105" dirty="0">
                <a:solidFill>
                  <a:srgbClr val="001E2D"/>
                </a:solidFill>
                <a:latin typeface="Calibri"/>
                <a:cs typeface="Calibri"/>
              </a:rPr>
              <a:t>e:</a:t>
            </a:r>
            <a:r>
              <a:rPr sz="2000" spc="4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90" dirty="0">
                <a:solidFill>
                  <a:srgbClr val="001E2D"/>
                </a:solidFill>
                <a:latin typeface="Calibri"/>
                <a:cs typeface="Calibri"/>
              </a:rPr>
              <a:t>gr</a:t>
            </a:r>
            <a:r>
              <a:rPr sz="2000" spc="-100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000" spc="-170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000" spc="-160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000" spc="-95" dirty="0">
                <a:solidFill>
                  <a:srgbClr val="001E2D"/>
                </a:solidFill>
                <a:latin typeface="Calibri"/>
                <a:cs typeface="Calibri"/>
              </a:rPr>
              <a:t>at</a:t>
            </a:r>
            <a:r>
              <a:rPr sz="2000" spc="-11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10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0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65" dirty="0">
                <a:solidFill>
                  <a:srgbClr val="001E2D"/>
                </a:solidFill>
                <a:latin typeface="Calibri"/>
                <a:cs typeface="Calibri"/>
              </a:rPr>
              <a:t>from</a:t>
            </a:r>
            <a:r>
              <a:rPr sz="20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lang="en-US" sz="2000" spc="-50" dirty="0">
                <a:solidFill>
                  <a:srgbClr val="001E2D"/>
                </a:solidFill>
                <a:latin typeface="Calibri"/>
                <a:cs typeface="Calibri"/>
              </a:rPr>
              <a:t>MT</a:t>
            </a:r>
            <a:r>
              <a:rPr sz="2000" spc="-50" dirty="0">
                <a:solidFill>
                  <a:srgbClr val="001E2D"/>
                </a:solidFill>
                <a:latin typeface="Calibri"/>
                <a:cs typeface="Calibri"/>
              </a:rPr>
              <a:t>H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000" spc="-60" dirty="0">
                <a:solidFill>
                  <a:srgbClr val="001E2D"/>
                </a:solidFill>
                <a:latin typeface="Calibri"/>
                <a:cs typeface="Calibri"/>
              </a:rPr>
              <a:t>,</a:t>
            </a:r>
            <a:r>
              <a:rPr sz="2000" spc="-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90" dirty="0">
                <a:solidFill>
                  <a:srgbClr val="001E2D"/>
                </a:solidFill>
                <a:latin typeface="Calibri"/>
                <a:cs typeface="Calibri"/>
              </a:rPr>
              <a:t>takes</a:t>
            </a:r>
            <a:r>
              <a:rPr sz="20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50" dirty="0">
                <a:solidFill>
                  <a:srgbClr val="001E2D"/>
                </a:solidFill>
                <a:latin typeface="Calibri"/>
                <a:cs typeface="Calibri"/>
              </a:rPr>
              <a:t>som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6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000" spc="-5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45" dirty="0">
                <a:solidFill>
                  <a:srgbClr val="001E2D"/>
                </a:solidFill>
                <a:latin typeface="Calibri"/>
                <a:cs typeface="Calibri"/>
              </a:rPr>
              <a:t>asses</a:t>
            </a:r>
            <a:r>
              <a:rPr sz="2000" spc="4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75" dirty="0">
                <a:solidFill>
                  <a:srgbClr val="001E2D"/>
                </a:solidFill>
                <a:latin typeface="Calibri"/>
                <a:cs typeface="Calibri"/>
              </a:rPr>
              <a:t>at  </a:t>
            </a:r>
            <a:r>
              <a:rPr sz="2000" spc="-8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000" spc="-13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9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80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000" spc="-125" dirty="0">
                <a:solidFill>
                  <a:srgbClr val="001E2D"/>
                </a:solidFill>
                <a:latin typeface="Calibri"/>
                <a:cs typeface="Calibri"/>
              </a:rPr>
              <a:t>n</a:t>
            </a:r>
            <a:r>
              <a:rPr sz="2000" spc="-170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0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000" spc="-185" dirty="0">
                <a:solidFill>
                  <a:srgbClr val="001E2D"/>
                </a:solidFill>
                <a:latin typeface="Calibri"/>
                <a:cs typeface="Calibri"/>
              </a:rPr>
              <a:t>ome</a:t>
            </a:r>
            <a:r>
              <a:rPr sz="20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00" dirty="0">
                <a:solidFill>
                  <a:srgbClr val="001E2D"/>
                </a:solidFill>
                <a:latin typeface="Calibri"/>
                <a:cs typeface="Calibri"/>
              </a:rPr>
              <a:t>at</a:t>
            </a:r>
            <a:r>
              <a:rPr sz="20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lang="en-US" sz="2000" spc="-80" dirty="0">
                <a:solidFill>
                  <a:srgbClr val="001E2D"/>
                </a:solidFill>
                <a:latin typeface="Calibri"/>
                <a:cs typeface="Calibri"/>
              </a:rPr>
              <a:t>MT</a:t>
            </a:r>
            <a:r>
              <a:rPr sz="2000" spc="-40" dirty="0">
                <a:solidFill>
                  <a:srgbClr val="001E2D"/>
                </a:solidFill>
                <a:latin typeface="Calibri"/>
                <a:cs typeface="Calibri"/>
              </a:rPr>
              <a:t>HS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985"/>
              </a:spcBef>
              <a:buSzPct val="80000"/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110" dirty="0">
                <a:solidFill>
                  <a:srgbClr val="001E2D"/>
                </a:solidFill>
                <a:latin typeface="Calibri"/>
                <a:cs typeface="Calibri"/>
              </a:rPr>
              <a:t>Full-time*:</a:t>
            </a:r>
            <a:r>
              <a:rPr sz="2000" spc="9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05" dirty="0">
                <a:solidFill>
                  <a:srgbClr val="001E2D"/>
                </a:solidFill>
                <a:latin typeface="Calibri"/>
                <a:cs typeface="Calibri"/>
              </a:rPr>
              <a:t>graduates</a:t>
            </a:r>
            <a:r>
              <a:rPr sz="2000" spc="-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60" dirty="0">
                <a:solidFill>
                  <a:srgbClr val="001E2D"/>
                </a:solidFill>
                <a:latin typeface="Calibri"/>
                <a:cs typeface="Calibri"/>
              </a:rPr>
              <a:t>from</a:t>
            </a:r>
            <a:r>
              <a:rPr sz="20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lang="en-US" sz="2000" spc="-50" dirty="0">
                <a:solidFill>
                  <a:srgbClr val="001E2D"/>
                </a:solidFill>
                <a:latin typeface="Calibri"/>
                <a:cs typeface="Calibri"/>
              </a:rPr>
              <a:t>MT</a:t>
            </a:r>
            <a:r>
              <a:rPr sz="2000" spc="-50" dirty="0">
                <a:solidFill>
                  <a:srgbClr val="001E2D"/>
                </a:solidFill>
                <a:latin typeface="Calibri"/>
                <a:cs typeface="Calibri"/>
              </a:rPr>
              <a:t>HS,</a:t>
            </a:r>
            <a:r>
              <a:rPr sz="20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90" dirty="0">
                <a:solidFill>
                  <a:srgbClr val="001E2D"/>
                </a:solidFill>
                <a:latin typeface="Calibri"/>
                <a:cs typeface="Calibri"/>
              </a:rPr>
              <a:t>takes</a:t>
            </a:r>
            <a:r>
              <a:rPr sz="20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40" dirty="0">
                <a:solidFill>
                  <a:srgbClr val="001E2D"/>
                </a:solidFill>
                <a:latin typeface="Calibri"/>
                <a:cs typeface="Calibri"/>
              </a:rPr>
              <a:t>all</a:t>
            </a:r>
            <a:r>
              <a:rPr sz="20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50" dirty="0">
                <a:solidFill>
                  <a:srgbClr val="001E2D"/>
                </a:solidFill>
                <a:latin typeface="Calibri"/>
                <a:cs typeface="Calibri"/>
              </a:rPr>
              <a:t>classes</a:t>
            </a:r>
            <a:r>
              <a:rPr sz="20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60" dirty="0">
                <a:solidFill>
                  <a:srgbClr val="001E2D"/>
                </a:solidFill>
                <a:latin typeface="Calibri"/>
                <a:cs typeface="Calibri"/>
              </a:rPr>
              <a:t>from</a:t>
            </a:r>
            <a:r>
              <a:rPr lang="en-US" sz="2000" dirty="0">
                <a:latin typeface="Calibri"/>
                <a:cs typeface="Calibri"/>
              </a:rPr>
              <a:t> </a:t>
            </a:r>
            <a:r>
              <a:rPr sz="2000" spc="-85" dirty="0">
                <a:solidFill>
                  <a:srgbClr val="001E2D"/>
                </a:solidFill>
                <a:latin typeface="Calibri"/>
                <a:cs typeface="Calibri"/>
              </a:rPr>
              <a:t>college</a:t>
            </a:r>
            <a:endParaRPr sz="2000" dirty="0">
              <a:latin typeface="Calibri"/>
              <a:cs typeface="Calibri"/>
            </a:endParaRPr>
          </a:p>
          <a:p>
            <a:pPr marL="241300" marR="481965" indent="-228600" algn="just">
              <a:lnSpc>
                <a:spcPct val="100000"/>
              </a:lnSpc>
              <a:spcBef>
                <a:spcPts val="1010"/>
              </a:spcBef>
              <a:buSzPct val="80000"/>
              <a:buFont typeface="Arial"/>
              <a:buChar char="•"/>
              <a:tabLst>
                <a:tab pos="241300" algn="l"/>
              </a:tabLst>
            </a:pP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Associate’s 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Degree: </a:t>
            </a:r>
            <a:r>
              <a:rPr sz="2000" spc="-120" dirty="0">
                <a:solidFill>
                  <a:srgbClr val="001E2D"/>
                </a:solidFill>
                <a:latin typeface="Calibri"/>
                <a:cs typeface="Calibri"/>
              </a:rPr>
              <a:t>Completes 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90 </a:t>
            </a:r>
            <a:r>
              <a:rPr sz="2000" spc="-95" dirty="0">
                <a:solidFill>
                  <a:srgbClr val="001E2D"/>
                </a:solidFill>
                <a:latin typeface="Calibri"/>
                <a:cs typeface="Calibri"/>
              </a:rPr>
              <a:t>credits at </a:t>
            </a:r>
            <a:r>
              <a:rPr sz="2000" spc="-135" dirty="0">
                <a:solidFill>
                  <a:srgbClr val="001E2D"/>
                </a:solidFill>
                <a:latin typeface="Calibri"/>
                <a:cs typeface="Calibri"/>
              </a:rPr>
              <a:t>the 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8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000" spc="-13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9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80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1E2D"/>
                </a:solidFill>
                <a:latin typeface="Calibri"/>
                <a:cs typeface="Calibri"/>
              </a:rPr>
              <a:t>–</a:t>
            </a:r>
            <a:r>
              <a:rPr sz="2000" spc="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w</a:t>
            </a:r>
            <a:r>
              <a:rPr sz="2000" spc="-150" dirty="0">
                <a:solidFill>
                  <a:srgbClr val="001E2D"/>
                </a:solidFill>
                <a:latin typeface="Calibri"/>
                <a:cs typeface="Calibri"/>
              </a:rPr>
              <a:t>ork</a:t>
            </a:r>
            <a:r>
              <a:rPr sz="2000" spc="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w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145" dirty="0">
                <a:solidFill>
                  <a:srgbClr val="001E2D"/>
                </a:solidFill>
                <a:latin typeface="Calibri"/>
                <a:cs typeface="Calibri"/>
              </a:rPr>
              <a:t>th</a:t>
            </a:r>
            <a:r>
              <a:rPr sz="20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45" dirty="0">
                <a:solidFill>
                  <a:srgbClr val="001E2D"/>
                </a:solidFill>
                <a:latin typeface="Calibri"/>
                <a:cs typeface="Calibri"/>
              </a:rPr>
              <a:t>y</a:t>
            </a:r>
            <a:r>
              <a:rPr sz="2000" spc="-170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000" spc="-165" dirty="0">
                <a:solidFill>
                  <a:srgbClr val="001E2D"/>
                </a:solidFill>
                <a:latin typeface="Calibri"/>
                <a:cs typeface="Calibri"/>
              </a:rPr>
              <a:t>u</a:t>
            </a:r>
            <a:r>
              <a:rPr sz="2000" spc="-145" dirty="0">
                <a:solidFill>
                  <a:srgbClr val="001E2D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85" dirty="0">
                <a:solidFill>
                  <a:srgbClr val="001E2D"/>
                </a:solidFill>
                <a:latin typeface="Calibri"/>
                <a:cs typeface="Calibri"/>
              </a:rPr>
              <a:t>c</a:t>
            </a:r>
            <a:r>
              <a:rPr sz="2000" spc="-135" dirty="0">
                <a:solidFill>
                  <a:srgbClr val="001E2D"/>
                </a:solidFill>
                <a:latin typeface="Calibri"/>
                <a:cs typeface="Calibri"/>
              </a:rPr>
              <a:t>o</a:t>
            </a:r>
            <a:r>
              <a:rPr sz="2000" spc="-70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l</a:t>
            </a:r>
            <a:r>
              <a:rPr sz="2000" spc="-9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80" dirty="0">
                <a:solidFill>
                  <a:srgbClr val="001E2D"/>
                </a:solidFill>
                <a:latin typeface="Calibri"/>
                <a:cs typeface="Calibri"/>
              </a:rPr>
              <a:t>g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a</a:t>
            </a:r>
            <a:r>
              <a:rPr sz="2000" spc="-125" dirty="0">
                <a:solidFill>
                  <a:srgbClr val="001E2D"/>
                </a:solidFill>
                <a:latin typeface="Calibri"/>
                <a:cs typeface="Calibri"/>
              </a:rPr>
              <a:t>d</a:t>
            </a:r>
            <a:r>
              <a:rPr sz="2000" spc="-140" dirty="0">
                <a:solidFill>
                  <a:srgbClr val="001E2D"/>
                </a:solidFill>
                <a:latin typeface="Calibri"/>
                <a:cs typeface="Calibri"/>
              </a:rPr>
              <a:t>v</a:t>
            </a:r>
            <a:r>
              <a:rPr sz="2000" spc="-35" dirty="0">
                <a:solidFill>
                  <a:srgbClr val="001E2D"/>
                </a:solidFill>
                <a:latin typeface="Calibri"/>
                <a:cs typeface="Calibri"/>
              </a:rPr>
              <a:t>i</a:t>
            </a:r>
            <a:r>
              <a:rPr sz="2000" spc="-20" dirty="0">
                <a:solidFill>
                  <a:srgbClr val="001E2D"/>
                </a:solidFill>
                <a:latin typeface="Calibri"/>
                <a:cs typeface="Calibri"/>
              </a:rPr>
              <a:t>s</a:t>
            </a:r>
            <a:r>
              <a:rPr sz="2000" spc="-160" dirty="0">
                <a:solidFill>
                  <a:srgbClr val="001E2D"/>
                </a:solidFill>
                <a:latin typeface="Calibri"/>
                <a:cs typeface="Calibri"/>
              </a:rPr>
              <a:t>or</a:t>
            </a:r>
            <a:r>
              <a:rPr sz="2000" spc="2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145" dirty="0">
                <a:solidFill>
                  <a:srgbClr val="001E2D"/>
                </a:solidFill>
                <a:latin typeface="Calibri"/>
                <a:cs typeface="Calibri"/>
              </a:rPr>
              <a:t>to</a:t>
            </a:r>
            <a:r>
              <a:rPr sz="200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000" spc="-280" dirty="0">
                <a:solidFill>
                  <a:srgbClr val="001E2D"/>
                </a:solidFill>
                <a:latin typeface="Calibri"/>
                <a:cs typeface="Calibri"/>
              </a:rPr>
              <a:t>m</a:t>
            </a:r>
            <a:r>
              <a:rPr sz="2000" spc="-114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110" dirty="0">
                <a:solidFill>
                  <a:srgbClr val="001E2D"/>
                </a:solidFill>
                <a:latin typeface="Calibri"/>
                <a:cs typeface="Calibri"/>
              </a:rPr>
              <a:t>e</a:t>
            </a:r>
            <a:r>
              <a:rPr sz="2000" spc="-95" dirty="0">
                <a:solidFill>
                  <a:srgbClr val="001E2D"/>
                </a:solidFill>
                <a:latin typeface="Calibri"/>
                <a:cs typeface="Calibri"/>
              </a:rPr>
              <a:t>t  </a:t>
            </a:r>
            <a:r>
              <a:rPr sz="2000" spc="-130" dirty="0">
                <a:solidFill>
                  <a:srgbClr val="001E2D"/>
                </a:solidFill>
                <a:latin typeface="Calibri"/>
                <a:cs typeface="Calibri"/>
              </a:rPr>
              <a:t>requirements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2987041"/>
            <a:ext cx="5895975" cy="3870960"/>
          </a:xfrm>
          <a:custGeom>
            <a:avLst/>
            <a:gdLst/>
            <a:ahLst/>
            <a:cxnLst/>
            <a:rect l="l" t="t" r="r" b="b"/>
            <a:pathLst>
              <a:path w="5895975" h="3870959">
                <a:moveTo>
                  <a:pt x="5895721" y="3864982"/>
                </a:moveTo>
                <a:lnTo>
                  <a:pt x="0" y="1554478"/>
                </a:lnTo>
              </a:path>
              <a:path w="5895975" h="3870959">
                <a:moveTo>
                  <a:pt x="2407671" y="3870956"/>
                </a:moveTo>
                <a:lnTo>
                  <a:pt x="1" y="0"/>
                </a:lnTo>
              </a:path>
            </a:pathLst>
          </a:custGeom>
          <a:ln w="12700">
            <a:solidFill>
              <a:srgbClr val="B99C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67956" y="3979164"/>
            <a:ext cx="3557270" cy="2422458"/>
          </a:xfrm>
          <a:custGeom>
            <a:avLst/>
            <a:gdLst/>
            <a:ahLst/>
            <a:cxnLst/>
            <a:rect l="l" t="t" r="r" b="b"/>
            <a:pathLst>
              <a:path w="3557270" h="1923414">
                <a:moveTo>
                  <a:pt x="0" y="1923288"/>
                </a:moveTo>
                <a:lnTo>
                  <a:pt x="3557015" y="1923288"/>
                </a:lnTo>
                <a:lnTo>
                  <a:pt x="3557015" y="0"/>
                </a:lnTo>
                <a:lnTo>
                  <a:pt x="0" y="0"/>
                </a:lnTo>
                <a:lnTo>
                  <a:pt x="0" y="192328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066790" y="4003624"/>
            <a:ext cx="5683885" cy="2770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91590">
              <a:lnSpc>
                <a:spcPct val="100000"/>
              </a:lnSpc>
              <a:spcBef>
                <a:spcPts val="105"/>
              </a:spcBef>
            </a:pPr>
            <a:r>
              <a:rPr sz="1700" spc="-50" dirty="0">
                <a:latin typeface="Calibri"/>
                <a:cs typeface="Calibri"/>
              </a:rPr>
              <a:t>C</a:t>
            </a:r>
            <a:r>
              <a:rPr sz="1700" spc="-135" dirty="0">
                <a:latin typeface="Calibri"/>
                <a:cs typeface="Calibri"/>
              </a:rPr>
              <a:t>o</a:t>
            </a:r>
            <a:r>
              <a:rPr sz="1700" spc="-15" dirty="0">
                <a:latin typeface="Calibri"/>
                <a:cs typeface="Calibri"/>
              </a:rPr>
              <a:t>ll</a:t>
            </a:r>
            <a:r>
              <a:rPr sz="1700" spc="-85" dirty="0">
                <a:latin typeface="Calibri"/>
                <a:cs typeface="Calibri"/>
              </a:rPr>
              <a:t>e</a:t>
            </a:r>
            <a:r>
              <a:rPr sz="1700" spc="-60" dirty="0">
                <a:latin typeface="Calibri"/>
                <a:cs typeface="Calibri"/>
              </a:rPr>
              <a:t>g</a:t>
            </a:r>
            <a:r>
              <a:rPr sz="1700" spc="-90" dirty="0">
                <a:latin typeface="Calibri"/>
                <a:cs typeface="Calibri"/>
              </a:rPr>
              <a:t>e </a:t>
            </a:r>
            <a:r>
              <a:rPr sz="1700" spc="-95" dirty="0">
                <a:latin typeface="Calibri"/>
                <a:cs typeface="Calibri"/>
              </a:rPr>
              <a:t>w</a:t>
            </a:r>
            <a:r>
              <a:rPr sz="1700" spc="-85" dirty="0">
                <a:latin typeface="Calibri"/>
                <a:cs typeface="Calibri"/>
              </a:rPr>
              <a:t>e</a:t>
            </a:r>
            <a:r>
              <a:rPr sz="1700" spc="-135" dirty="0">
                <a:latin typeface="Calibri"/>
                <a:cs typeface="Calibri"/>
              </a:rPr>
              <a:t>b</a:t>
            </a:r>
            <a:r>
              <a:rPr sz="1700" dirty="0">
                <a:latin typeface="Calibri"/>
                <a:cs typeface="Calibri"/>
              </a:rPr>
              <a:t>s</a:t>
            </a:r>
            <a:r>
              <a:rPr sz="1700" spc="-15" dirty="0">
                <a:latin typeface="Calibri"/>
                <a:cs typeface="Calibri"/>
              </a:rPr>
              <a:t>i</a:t>
            </a:r>
            <a:r>
              <a:rPr sz="1700" spc="-100" dirty="0">
                <a:latin typeface="Calibri"/>
                <a:cs typeface="Calibri"/>
              </a:rPr>
              <a:t>t</a:t>
            </a:r>
            <a:r>
              <a:rPr sz="1700" spc="-85" dirty="0">
                <a:latin typeface="Calibri"/>
                <a:cs typeface="Calibri"/>
              </a:rPr>
              <a:t>e</a:t>
            </a:r>
            <a:r>
              <a:rPr sz="1700" dirty="0">
                <a:latin typeface="Calibri"/>
                <a:cs typeface="Calibri"/>
              </a:rPr>
              <a:t>s</a:t>
            </a:r>
            <a:r>
              <a:rPr sz="1700" spc="-80" dirty="0">
                <a:latin typeface="Calibri"/>
                <a:cs typeface="Calibri"/>
              </a:rPr>
              <a:t>:</a:t>
            </a:r>
            <a:endParaRPr sz="1700" dirty="0">
              <a:latin typeface="Calibri"/>
              <a:cs typeface="Calibri"/>
            </a:endParaRPr>
          </a:p>
          <a:p>
            <a:pPr marL="1291590" marR="1540510">
              <a:lnSpc>
                <a:spcPct val="100000"/>
              </a:lnSpc>
              <a:spcBef>
                <a:spcPts val="5"/>
              </a:spcBef>
              <a:buChar char="-"/>
              <a:tabLst>
                <a:tab pos="1398905" algn="l"/>
              </a:tabLst>
            </a:pPr>
            <a:r>
              <a:rPr lang="en-US" sz="1700" spc="-70" dirty="0">
                <a:latin typeface="Calibri"/>
                <a:cs typeface="Calibri"/>
              </a:rPr>
              <a:t>TCC</a:t>
            </a:r>
            <a:r>
              <a:rPr sz="1700" spc="-70" dirty="0">
                <a:latin typeface="Calibri"/>
                <a:cs typeface="Calibri"/>
              </a:rPr>
              <a:t>:  </a:t>
            </a:r>
            <a:r>
              <a:rPr lang="en-US" sz="1600" dirty="0">
                <a:hlinkClick r:id="rId2"/>
              </a:rPr>
              <a:t>Running Start : Tacoma Community College (tacomacc.edu)</a:t>
            </a:r>
            <a:endParaRPr lang="en-US" sz="1600" dirty="0"/>
          </a:p>
          <a:p>
            <a:pPr marL="1291590" marR="1540510">
              <a:spcBef>
                <a:spcPts val="5"/>
              </a:spcBef>
              <a:buFontTx/>
              <a:buChar char="-"/>
              <a:tabLst>
                <a:tab pos="1398905" algn="l"/>
              </a:tabLst>
            </a:pPr>
            <a:r>
              <a:rPr lang="en-US" sz="1600" dirty="0"/>
              <a:t>Pierce CC: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Apply for Admission | Pierce College District (ctc.edu)</a:t>
            </a:r>
            <a:endParaRPr lang="en-US" sz="1600" dirty="0"/>
          </a:p>
          <a:p>
            <a:pPr marL="1291590" marR="1540510">
              <a:lnSpc>
                <a:spcPct val="100000"/>
              </a:lnSpc>
              <a:spcBef>
                <a:spcPts val="5"/>
              </a:spcBef>
              <a:buChar char="-"/>
              <a:tabLst>
                <a:tab pos="1398905" algn="l"/>
              </a:tabLst>
            </a:pPr>
            <a:r>
              <a:rPr lang="en-US" sz="1700" spc="80" dirty="0">
                <a:latin typeface="Calibri"/>
                <a:cs typeface="Calibri"/>
              </a:rPr>
              <a:t>Clover Park</a:t>
            </a:r>
            <a:r>
              <a:rPr sz="1700" spc="-70" dirty="0">
                <a:latin typeface="Calibri"/>
                <a:cs typeface="Calibri"/>
              </a:rPr>
              <a:t>:  </a:t>
            </a:r>
            <a:r>
              <a:rPr lang="en-US" sz="1600" dirty="0">
                <a:hlinkClick r:id="rId4"/>
              </a:rPr>
              <a:t>Running Start | Clover Park Technical College (cptc.edu)</a:t>
            </a:r>
            <a:endParaRPr sz="2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725"/>
              </a:spcBef>
            </a:pPr>
            <a:r>
              <a:rPr sz="1800" spc="-100" dirty="0">
                <a:latin typeface="Calibri"/>
                <a:cs typeface="Calibri"/>
              </a:rPr>
              <a:t>*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80" dirty="0">
                <a:latin typeface="Calibri"/>
                <a:cs typeface="Calibri"/>
              </a:rPr>
              <a:t>full-time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0" dirty="0">
                <a:latin typeface="Calibri"/>
                <a:cs typeface="Calibri"/>
              </a:rPr>
              <a:t>students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0" dirty="0">
                <a:latin typeface="Calibri"/>
                <a:cs typeface="Calibri"/>
              </a:rPr>
              <a:t>do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40" dirty="0">
                <a:latin typeface="Calibri"/>
                <a:cs typeface="Calibri"/>
              </a:rPr>
              <a:t>not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90" dirty="0">
                <a:latin typeface="Calibri"/>
                <a:cs typeface="Calibri"/>
              </a:rPr>
              <a:t>automatically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14" dirty="0">
                <a:latin typeface="Calibri"/>
                <a:cs typeface="Calibri"/>
              </a:rPr>
              <a:t>earn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5" dirty="0">
                <a:latin typeface="Calibri"/>
                <a:cs typeface="Calibri"/>
              </a:rPr>
              <a:t>an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60" dirty="0">
                <a:latin typeface="Calibri"/>
                <a:cs typeface="Calibri"/>
              </a:rPr>
              <a:t>Associate’s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10" dirty="0">
                <a:latin typeface="Calibri"/>
                <a:cs typeface="Calibri"/>
              </a:rPr>
              <a:t>degree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551919" y="6217920"/>
            <a:ext cx="487679" cy="4876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678805" cy="6858000"/>
          </a:xfrm>
          <a:custGeom>
            <a:avLst/>
            <a:gdLst/>
            <a:ahLst/>
            <a:cxnLst/>
            <a:rect l="l" t="t" r="r" b="b"/>
            <a:pathLst>
              <a:path w="5678805" h="6858000">
                <a:moveTo>
                  <a:pt x="5678424" y="0"/>
                </a:moveTo>
                <a:lnTo>
                  <a:pt x="0" y="0"/>
                </a:lnTo>
                <a:lnTo>
                  <a:pt x="0" y="6857999"/>
                </a:lnTo>
                <a:lnTo>
                  <a:pt x="4131646" y="6857999"/>
                </a:lnTo>
                <a:lnTo>
                  <a:pt x="5678424" y="0"/>
                </a:lnTo>
                <a:close/>
              </a:path>
            </a:pathLst>
          </a:custGeom>
          <a:solidFill>
            <a:srgbClr val="EF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94205" y="730453"/>
            <a:ext cx="3474720" cy="2205091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 indent="758825">
              <a:lnSpc>
                <a:spcPts val="4750"/>
              </a:lnSpc>
              <a:spcBef>
                <a:spcPts val="695"/>
              </a:spcBef>
            </a:pPr>
            <a:r>
              <a:rPr sz="4400" i="1" spc="-200" dirty="0">
                <a:solidFill>
                  <a:srgbClr val="001E2D"/>
                </a:solidFill>
                <a:latin typeface="Palatino Linotype"/>
                <a:cs typeface="Palatino Linotype"/>
              </a:rPr>
              <a:t>R</a:t>
            </a:r>
            <a:r>
              <a:rPr sz="4400" i="1" spc="-90" dirty="0">
                <a:solidFill>
                  <a:srgbClr val="001E2D"/>
                </a:solidFill>
                <a:latin typeface="Palatino Linotype"/>
                <a:cs typeface="Palatino Linotype"/>
              </a:rPr>
              <a:t>U</a:t>
            </a:r>
            <a:r>
              <a:rPr sz="4400" i="1" spc="50" dirty="0">
                <a:solidFill>
                  <a:srgbClr val="001E2D"/>
                </a:solidFill>
                <a:latin typeface="Palatino Linotype"/>
                <a:cs typeface="Palatino Linotype"/>
              </a:rPr>
              <a:t>N</a:t>
            </a:r>
            <a:r>
              <a:rPr sz="4400" i="1" spc="25" dirty="0">
                <a:solidFill>
                  <a:srgbClr val="001E2D"/>
                </a:solidFill>
                <a:latin typeface="Palatino Linotype"/>
                <a:cs typeface="Palatino Linotype"/>
              </a:rPr>
              <a:t>N</a:t>
            </a:r>
            <a:r>
              <a:rPr sz="4400" i="1" spc="15" dirty="0">
                <a:solidFill>
                  <a:srgbClr val="001E2D"/>
                </a:solidFill>
                <a:latin typeface="Palatino Linotype"/>
                <a:cs typeface="Palatino Linotype"/>
              </a:rPr>
              <a:t>IN</a:t>
            </a:r>
            <a:r>
              <a:rPr sz="4400" i="1" spc="45" dirty="0">
                <a:solidFill>
                  <a:srgbClr val="001E2D"/>
                </a:solidFill>
                <a:latin typeface="Palatino Linotype"/>
                <a:cs typeface="Palatino Linotype"/>
              </a:rPr>
              <a:t>G </a:t>
            </a:r>
            <a:r>
              <a:rPr sz="4400" i="1" spc="20" dirty="0">
                <a:solidFill>
                  <a:srgbClr val="001E2D"/>
                </a:solidFill>
                <a:latin typeface="Palatino Linotype"/>
                <a:cs typeface="Palatino Linotype"/>
              </a:rPr>
              <a:t> </a:t>
            </a:r>
            <a:r>
              <a:rPr sz="4400" i="1" spc="-315" dirty="0">
                <a:solidFill>
                  <a:srgbClr val="001E2D"/>
                </a:solidFill>
                <a:latin typeface="Palatino Linotype"/>
                <a:cs typeface="Palatino Linotype"/>
              </a:rPr>
              <a:t>S</a:t>
            </a:r>
            <a:r>
              <a:rPr sz="4400" i="1" spc="-295" dirty="0">
                <a:solidFill>
                  <a:srgbClr val="001E2D"/>
                </a:solidFill>
                <a:latin typeface="Palatino Linotype"/>
                <a:cs typeface="Palatino Linotype"/>
              </a:rPr>
              <a:t>T</a:t>
            </a:r>
            <a:r>
              <a:rPr sz="4400" i="1" spc="-85" dirty="0">
                <a:solidFill>
                  <a:srgbClr val="001E2D"/>
                </a:solidFill>
                <a:latin typeface="Palatino Linotype"/>
                <a:cs typeface="Palatino Linotype"/>
              </a:rPr>
              <a:t>A</a:t>
            </a:r>
            <a:r>
              <a:rPr sz="4400" i="1" spc="-325" dirty="0">
                <a:solidFill>
                  <a:srgbClr val="001E2D"/>
                </a:solidFill>
                <a:latin typeface="Palatino Linotype"/>
                <a:cs typeface="Palatino Linotype"/>
              </a:rPr>
              <a:t>R</a:t>
            </a:r>
            <a:r>
              <a:rPr sz="4400" i="1" spc="305" dirty="0">
                <a:solidFill>
                  <a:srgbClr val="001E2D"/>
                </a:solidFill>
                <a:latin typeface="Palatino Linotype"/>
                <a:cs typeface="Palatino Linotype"/>
              </a:rPr>
              <a:t>T</a:t>
            </a:r>
            <a:r>
              <a:rPr sz="4400" i="1" spc="-140" dirty="0">
                <a:solidFill>
                  <a:srgbClr val="001E2D"/>
                </a:solidFill>
                <a:latin typeface="Palatino Linotype"/>
                <a:cs typeface="Palatino Linotype"/>
              </a:rPr>
              <a:t> </a:t>
            </a:r>
            <a:r>
              <a:rPr sz="4400" i="1" spc="-305" dirty="0">
                <a:solidFill>
                  <a:srgbClr val="001E2D"/>
                </a:solidFill>
                <a:latin typeface="Palatino Linotype"/>
                <a:cs typeface="Palatino Linotype"/>
              </a:rPr>
              <a:t>&amp;</a:t>
            </a:r>
            <a:r>
              <a:rPr sz="4400" i="1" spc="-65" dirty="0">
                <a:solidFill>
                  <a:srgbClr val="001E2D"/>
                </a:solidFill>
                <a:latin typeface="Palatino Linotype"/>
                <a:cs typeface="Palatino Linotype"/>
              </a:rPr>
              <a:t> </a:t>
            </a:r>
            <a:r>
              <a:rPr lang="en-US" sz="4400" i="1" spc="430" dirty="0">
                <a:solidFill>
                  <a:srgbClr val="001E2D"/>
                </a:solidFill>
                <a:latin typeface="Palatino Linotype"/>
                <a:cs typeface="Palatino Linotype"/>
              </a:rPr>
              <a:t>MT</a:t>
            </a:r>
            <a:r>
              <a:rPr sz="4400" i="1" spc="145" dirty="0">
                <a:solidFill>
                  <a:srgbClr val="001E2D"/>
                </a:solidFill>
                <a:latin typeface="Palatino Linotype"/>
                <a:cs typeface="Palatino Linotype"/>
              </a:rPr>
              <a:t>H</a:t>
            </a:r>
            <a:r>
              <a:rPr sz="4400" i="1" spc="-110" dirty="0">
                <a:solidFill>
                  <a:srgbClr val="001E2D"/>
                </a:solidFill>
                <a:latin typeface="Palatino Linotype"/>
                <a:cs typeface="Palatino Linotype"/>
              </a:rPr>
              <a:t>S</a:t>
            </a:r>
            <a:endParaRPr sz="4400" dirty="0">
              <a:latin typeface="Palatino Linotype"/>
              <a:cs typeface="Palatino Linotype"/>
            </a:endParaRPr>
          </a:p>
          <a:p>
            <a:pPr marL="1774825">
              <a:lnSpc>
                <a:spcPts val="2055"/>
              </a:lnSpc>
            </a:pPr>
            <a:r>
              <a:rPr sz="1800" i="1" spc="-25" dirty="0">
                <a:solidFill>
                  <a:srgbClr val="001E2D"/>
                </a:solidFill>
                <a:latin typeface="Palatino Linotype"/>
                <a:cs typeface="Palatino Linotype"/>
              </a:rPr>
              <a:t>S</a:t>
            </a:r>
            <a:r>
              <a:rPr sz="1800" i="1" spc="15" dirty="0">
                <a:solidFill>
                  <a:srgbClr val="001E2D"/>
                </a:solidFill>
                <a:latin typeface="Palatino Linotype"/>
                <a:cs typeface="Palatino Linotype"/>
              </a:rPr>
              <a:t>C</a:t>
            </a:r>
            <a:r>
              <a:rPr sz="1800" i="1" spc="80" dirty="0">
                <a:solidFill>
                  <a:srgbClr val="001E2D"/>
                </a:solidFill>
                <a:latin typeface="Palatino Linotype"/>
                <a:cs typeface="Palatino Linotype"/>
              </a:rPr>
              <a:t>H</a:t>
            </a:r>
            <a:r>
              <a:rPr sz="1800" i="1" spc="-105" dirty="0">
                <a:solidFill>
                  <a:srgbClr val="001E2D"/>
                </a:solidFill>
                <a:latin typeface="Palatino Linotype"/>
                <a:cs typeface="Palatino Linotype"/>
              </a:rPr>
              <a:t>O</a:t>
            </a:r>
            <a:r>
              <a:rPr sz="1800" i="1" spc="-85" dirty="0">
                <a:solidFill>
                  <a:srgbClr val="001E2D"/>
                </a:solidFill>
                <a:latin typeface="Palatino Linotype"/>
                <a:cs typeface="Palatino Linotype"/>
              </a:rPr>
              <a:t>O</a:t>
            </a:r>
            <a:r>
              <a:rPr sz="1800" i="1" spc="190" dirty="0">
                <a:solidFill>
                  <a:srgbClr val="001E2D"/>
                </a:solidFill>
                <a:latin typeface="Palatino Linotype"/>
                <a:cs typeface="Palatino Linotype"/>
              </a:rPr>
              <a:t>L</a:t>
            </a:r>
            <a:r>
              <a:rPr sz="1800" i="1" spc="-110" dirty="0">
                <a:solidFill>
                  <a:srgbClr val="001E2D"/>
                </a:solidFill>
                <a:latin typeface="Palatino Linotype"/>
                <a:cs typeface="Palatino Linotype"/>
              </a:rPr>
              <a:t> </a:t>
            </a:r>
            <a:r>
              <a:rPr sz="1800" i="1" spc="-30" dirty="0">
                <a:solidFill>
                  <a:srgbClr val="001E2D"/>
                </a:solidFill>
                <a:latin typeface="Palatino Linotype"/>
                <a:cs typeface="Palatino Linotype"/>
              </a:rPr>
              <a:t>Y</a:t>
            </a:r>
            <a:r>
              <a:rPr sz="1800" i="1" spc="85" dirty="0">
                <a:solidFill>
                  <a:srgbClr val="001E2D"/>
                </a:solidFill>
                <a:latin typeface="Palatino Linotype"/>
                <a:cs typeface="Palatino Linotype"/>
              </a:rPr>
              <a:t>E</a:t>
            </a:r>
            <a:r>
              <a:rPr sz="1800" i="1" spc="125" dirty="0">
                <a:solidFill>
                  <a:srgbClr val="001E2D"/>
                </a:solidFill>
                <a:latin typeface="Palatino Linotype"/>
                <a:cs typeface="Palatino Linotype"/>
              </a:rPr>
              <a:t>AR</a:t>
            </a:r>
            <a:endParaRPr sz="1800" dirty="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987041"/>
            <a:ext cx="5895975" cy="3870960"/>
          </a:xfrm>
          <a:custGeom>
            <a:avLst/>
            <a:gdLst/>
            <a:ahLst/>
            <a:cxnLst/>
            <a:rect l="l" t="t" r="r" b="b"/>
            <a:pathLst>
              <a:path w="5895975" h="3870959">
                <a:moveTo>
                  <a:pt x="5895721" y="3864982"/>
                </a:moveTo>
                <a:lnTo>
                  <a:pt x="0" y="1554478"/>
                </a:lnTo>
              </a:path>
              <a:path w="5895975" h="3870959">
                <a:moveTo>
                  <a:pt x="2407671" y="3870956"/>
                </a:moveTo>
                <a:lnTo>
                  <a:pt x="1" y="0"/>
                </a:lnTo>
              </a:path>
            </a:pathLst>
          </a:custGeom>
          <a:ln w="12700">
            <a:solidFill>
              <a:srgbClr val="B99C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424676" y="432942"/>
            <a:ext cx="421195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135" marR="5080" indent="-52069">
              <a:lnSpc>
                <a:spcPct val="100000"/>
              </a:lnSpc>
              <a:spcBef>
                <a:spcPts val="100"/>
              </a:spcBef>
            </a:pPr>
            <a:r>
              <a:rPr lang="en-US" sz="1800" i="0" spc="-60" dirty="0">
                <a:solidFill>
                  <a:srgbClr val="000000"/>
                </a:solidFill>
                <a:latin typeface="Calibri"/>
                <a:cs typeface="Calibri"/>
              </a:rPr>
              <a:t>Tacoma</a:t>
            </a:r>
            <a:r>
              <a:rPr sz="1800" i="0" spc="-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i="0" spc="-65" dirty="0">
                <a:solidFill>
                  <a:srgbClr val="000000"/>
                </a:solidFill>
                <a:latin typeface="Calibri"/>
                <a:cs typeface="Calibri"/>
              </a:rPr>
              <a:t>Colleges </a:t>
            </a:r>
            <a:r>
              <a:rPr sz="1800" i="0" spc="-100" dirty="0">
                <a:solidFill>
                  <a:srgbClr val="000000"/>
                </a:solidFill>
                <a:latin typeface="Calibri"/>
                <a:cs typeface="Calibri"/>
              </a:rPr>
              <a:t>are </a:t>
            </a:r>
            <a:r>
              <a:rPr sz="1800" i="0" spc="-155" dirty="0">
                <a:solidFill>
                  <a:srgbClr val="000000"/>
                </a:solidFill>
                <a:latin typeface="Calibri"/>
                <a:cs typeface="Calibri"/>
              </a:rPr>
              <a:t>on</a:t>
            </a:r>
            <a:r>
              <a:rPr sz="1800" i="0" spc="-1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i="0" spc="-65" dirty="0">
                <a:solidFill>
                  <a:srgbClr val="000000"/>
                </a:solidFill>
                <a:latin typeface="Calibri"/>
                <a:cs typeface="Calibri"/>
              </a:rPr>
              <a:t>a </a:t>
            </a:r>
            <a:r>
              <a:rPr sz="1800" i="0" spc="-125" dirty="0">
                <a:solidFill>
                  <a:srgbClr val="000000"/>
                </a:solidFill>
                <a:latin typeface="Calibri"/>
                <a:cs typeface="Calibri"/>
              </a:rPr>
              <a:t>quarter</a:t>
            </a:r>
            <a:r>
              <a:rPr sz="1800" i="0" spc="-1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i="0" spc="-100" dirty="0">
                <a:solidFill>
                  <a:srgbClr val="000000"/>
                </a:solidFill>
                <a:latin typeface="Calibri"/>
                <a:cs typeface="Calibri"/>
              </a:rPr>
              <a:t>system </a:t>
            </a:r>
            <a:r>
              <a:rPr sz="1800" i="0" spc="-135" dirty="0">
                <a:solidFill>
                  <a:srgbClr val="000000"/>
                </a:solidFill>
                <a:latin typeface="Calibri"/>
                <a:cs typeface="Calibri"/>
              </a:rPr>
              <a:t>(about</a:t>
            </a:r>
            <a:r>
              <a:rPr sz="1800" i="0" spc="-1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i="0" spc="-120" dirty="0">
                <a:solidFill>
                  <a:srgbClr val="000000"/>
                </a:solidFill>
                <a:latin typeface="Calibri"/>
                <a:cs typeface="Calibri"/>
              </a:rPr>
              <a:t>10 </a:t>
            </a:r>
            <a:r>
              <a:rPr sz="1800" i="0" spc="-3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i="0" spc="-110" dirty="0">
                <a:solidFill>
                  <a:srgbClr val="000000"/>
                </a:solidFill>
                <a:latin typeface="Calibri"/>
                <a:cs typeface="Calibri"/>
              </a:rPr>
              <a:t>w</a:t>
            </a:r>
            <a:r>
              <a:rPr sz="1800" i="0" spc="-85" dirty="0">
                <a:solidFill>
                  <a:srgbClr val="000000"/>
                </a:solidFill>
                <a:latin typeface="Calibri"/>
                <a:cs typeface="Calibri"/>
              </a:rPr>
              <a:t>e</a:t>
            </a:r>
            <a:r>
              <a:rPr sz="1800" i="0" spc="-110" dirty="0">
                <a:solidFill>
                  <a:srgbClr val="000000"/>
                </a:solidFill>
                <a:latin typeface="Calibri"/>
                <a:cs typeface="Calibri"/>
              </a:rPr>
              <a:t>e</a:t>
            </a:r>
            <a:r>
              <a:rPr sz="1800" i="0" spc="-75" dirty="0">
                <a:solidFill>
                  <a:srgbClr val="000000"/>
                </a:solidFill>
                <a:latin typeface="Calibri"/>
                <a:cs typeface="Calibri"/>
              </a:rPr>
              <a:t>k</a:t>
            </a:r>
            <a:r>
              <a:rPr sz="1800" i="0" spc="-70" dirty="0">
                <a:solidFill>
                  <a:srgbClr val="000000"/>
                </a:solidFill>
                <a:latin typeface="Calibri"/>
                <a:cs typeface="Calibri"/>
              </a:rPr>
              <a:t>s</a:t>
            </a:r>
            <a:r>
              <a:rPr sz="1800" i="0" spc="-105" dirty="0">
                <a:solidFill>
                  <a:srgbClr val="000000"/>
                </a:solidFill>
                <a:latin typeface="Calibri"/>
                <a:cs typeface="Calibri"/>
              </a:rPr>
              <a:t>/</a:t>
            </a:r>
            <a:r>
              <a:rPr sz="1800" i="0" spc="-150" dirty="0">
                <a:solidFill>
                  <a:srgbClr val="000000"/>
                </a:solidFill>
                <a:latin typeface="Calibri"/>
                <a:cs typeface="Calibri"/>
              </a:rPr>
              <a:t>q</a:t>
            </a:r>
            <a:r>
              <a:rPr sz="1800" i="0" spc="-160" dirty="0">
                <a:solidFill>
                  <a:srgbClr val="000000"/>
                </a:solidFill>
                <a:latin typeface="Calibri"/>
                <a:cs typeface="Calibri"/>
              </a:rPr>
              <a:t>u</a:t>
            </a:r>
            <a:r>
              <a:rPr sz="1800" i="0" spc="-75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1800" i="0" spc="-120" dirty="0">
                <a:solidFill>
                  <a:srgbClr val="000000"/>
                </a:solidFill>
                <a:latin typeface="Calibri"/>
                <a:cs typeface="Calibri"/>
              </a:rPr>
              <a:t>r</a:t>
            </a:r>
            <a:r>
              <a:rPr sz="1800" i="0" spc="-110" dirty="0">
                <a:solidFill>
                  <a:srgbClr val="000000"/>
                </a:solidFill>
                <a:latin typeface="Calibri"/>
                <a:cs typeface="Calibri"/>
              </a:rPr>
              <a:t>te</a:t>
            </a:r>
            <a:r>
              <a:rPr sz="1800" i="0" spc="-140" dirty="0">
                <a:solidFill>
                  <a:srgbClr val="000000"/>
                </a:solidFill>
                <a:latin typeface="Calibri"/>
                <a:cs typeface="Calibri"/>
              </a:rPr>
              <a:t>r)</a:t>
            </a:r>
            <a:r>
              <a:rPr sz="1800" i="0" spc="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i="0" spc="-75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1800" i="0" spc="-160" dirty="0">
                <a:solidFill>
                  <a:srgbClr val="000000"/>
                </a:solidFill>
                <a:latin typeface="Calibri"/>
                <a:cs typeface="Calibri"/>
              </a:rPr>
              <a:t>n</a:t>
            </a:r>
            <a:r>
              <a:rPr sz="1800" i="0" spc="-150" dirty="0">
                <a:solidFill>
                  <a:srgbClr val="000000"/>
                </a:solidFill>
                <a:latin typeface="Calibri"/>
                <a:cs typeface="Calibri"/>
              </a:rPr>
              <a:t>d</a:t>
            </a:r>
            <a:r>
              <a:rPr sz="1800" i="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1800" i="0" spc="-45" dirty="0">
                <a:solidFill>
                  <a:srgbClr val="000000"/>
                </a:solidFill>
                <a:latin typeface="Calibri"/>
                <a:cs typeface="Calibri"/>
              </a:rPr>
              <a:t>MT</a:t>
            </a:r>
            <a:r>
              <a:rPr sz="1800" i="0" spc="-45" dirty="0">
                <a:solidFill>
                  <a:srgbClr val="000000"/>
                </a:solidFill>
                <a:latin typeface="Calibri"/>
                <a:cs typeface="Calibri"/>
              </a:rPr>
              <a:t>H</a:t>
            </a:r>
            <a:r>
              <a:rPr sz="1800" i="0" spc="-35" dirty="0">
                <a:solidFill>
                  <a:srgbClr val="000000"/>
                </a:solidFill>
                <a:latin typeface="Calibri"/>
                <a:cs typeface="Calibri"/>
              </a:rPr>
              <a:t>S</a:t>
            </a:r>
            <a:r>
              <a:rPr sz="1800" i="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i="0" spc="-10" dirty="0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sz="1800" i="0" spc="-5" dirty="0">
                <a:solidFill>
                  <a:srgbClr val="000000"/>
                </a:solidFill>
                <a:latin typeface="Calibri"/>
                <a:cs typeface="Calibri"/>
              </a:rPr>
              <a:t>s</a:t>
            </a:r>
            <a:r>
              <a:rPr sz="1800" i="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i="0" spc="-165" dirty="0">
                <a:solidFill>
                  <a:srgbClr val="000000"/>
                </a:solidFill>
                <a:latin typeface="Calibri"/>
                <a:cs typeface="Calibri"/>
              </a:rPr>
              <a:t>o</a:t>
            </a:r>
            <a:r>
              <a:rPr sz="1800" i="0" spc="-150" dirty="0">
                <a:solidFill>
                  <a:srgbClr val="000000"/>
                </a:solidFill>
                <a:latin typeface="Calibri"/>
                <a:cs typeface="Calibri"/>
              </a:rPr>
              <a:t>n</a:t>
            </a:r>
            <a:r>
              <a:rPr sz="1800" i="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i="0" spc="-65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1800" i="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i="0" spc="-50" dirty="0">
                <a:solidFill>
                  <a:srgbClr val="000000"/>
                </a:solidFill>
                <a:latin typeface="Calibri"/>
                <a:cs typeface="Calibri"/>
              </a:rPr>
              <a:t>s</a:t>
            </a:r>
            <a:r>
              <a:rPr sz="1800" i="0" spc="-75" dirty="0">
                <a:solidFill>
                  <a:srgbClr val="000000"/>
                </a:solidFill>
                <a:latin typeface="Calibri"/>
                <a:cs typeface="Calibri"/>
              </a:rPr>
              <a:t>e</a:t>
            </a:r>
            <a:r>
              <a:rPr sz="1800" i="0" spc="-210" dirty="0">
                <a:solidFill>
                  <a:srgbClr val="000000"/>
                </a:solidFill>
                <a:latin typeface="Calibri"/>
                <a:cs typeface="Calibri"/>
              </a:rPr>
              <a:t>m</a:t>
            </a:r>
            <a:r>
              <a:rPr sz="1800" i="0" spc="-140" dirty="0">
                <a:solidFill>
                  <a:srgbClr val="000000"/>
                </a:solidFill>
                <a:latin typeface="Calibri"/>
                <a:cs typeface="Calibri"/>
              </a:rPr>
              <a:t>e</a:t>
            </a:r>
            <a:r>
              <a:rPr sz="1800" i="0" spc="-70" dirty="0">
                <a:solidFill>
                  <a:srgbClr val="000000"/>
                </a:solidFill>
                <a:latin typeface="Calibri"/>
                <a:cs typeface="Calibri"/>
              </a:rPr>
              <a:t>st</a:t>
            </a:r>
            <a:r>
              <a:rPr sz="1800" i="0" spc="-95" dirty="0">
                <a:solidFill>
                  <a:srgbClr val="000000"/>
                </a:solidFill>
                <a:latin typeface="Calibri"/>
                <a:cs typeface="Calibri"/>
              </a:rPr>
              <a:t>e</a:t>
            </a:r>
            <a:r>
              <a:rPr sz="1800" i="0" spc="-130" dirty="0">
                <a:solidFill>
                  <a:srgbClr val="000000"/>
                </a:solidFill>
                <a:latin typeface="Calibri"/>
                <a:cs typeface="Calibri"/>
              </a:rPr>
              <a:t>r</a:t>
            </a:r>
            <a:r>
              <a:rPr sz="1800" i="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i="0" spc="-60" dirty="0">
                <a:solidFill>
                  <a:srgbClr val="000000"/>
                </a:solidFill>
                <a:latin typeface="Calibri"/>
                <a:cs typeface="Calibri"/>
              </a:rPr>
              <a:t>s</a:t>
            </a:r>
            <a:r>
              <a:rPr sz="1800" i="0" spc="-75" dirty="0">
                <a:solidFill>
                  <a:srgbClr val="000000"/>
                </a:solidFill>
                <a:latin typeface="Calibri"/>
                <a:cs typeface="Calibri"/>
              </a:rPr>
              <a:t>y</a:t>
            </a:r>
            <a:r>
              <a:rPr sz="1800" i="0" spc="-70" dirty="0">
                <a:solidFill>
                  <a:srgbClr val="000000"/>
                </a:solidFill>
                <a:latin typeface="Calibri"/>
                <a:cs typeface="Calibri"/>
              </a:rPr>
              <a:t>st</a:t>
            </a:r>
            <a:r>
              <a:rPr sz="1800" i="0" spc="-95" dirty="0">
                <a:solidFill>
                  <a:srgbClr val="000000"/>
                </a:solidFill>
                <a:latin typeface="Calibri"/>
                <a:cs typeface="Calibri"/>
              </a:rPr>
              <a:t>e</a:t>
            </a:r>
            <a:r>
              <a:rPr sz="1800" i="0" spc="-150" dirty="0">
                <a:solidFill>
                  <a:srgbClr val="000000"/>
                </a:solidFill>
                <a:latin typeface="Calibri"/>
                <a:cs typeface="Calibri"/>
              </a:rPr>
              <a:t>m.</a:t>
            </a:r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889371" y="1980183"/>
          <a:ext cx="2695575" cy="3279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5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51840">
                <a:tc>
                  <a:txBody>
                    <a:bodyPr/>
                    <a:lstStyle/>
                    <a:p>
                      <a:pPr marL="7880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3200" spc="-114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College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l Q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ua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rt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=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ep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tem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 to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-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800" spc="-130" dirty="0">
                          <a:latin typeface="Calibri"/>
                          <a:cs typeface="Calibri"/>
                        </a:rPr>
                        <a:t>December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840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ter 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Q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ua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 =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Ea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Janua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ry</a:t>
                      </a:r>
                      <a:r>
                        <a:rPr sz="18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mi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rch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840">
                <a:tc>
                  <a:txBody>
                    <a:bodyPr/>
                    <a:lstStyle/>
                    <a:p>
                      <a:pPr marL="386080" marR="374650" indent="2832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Q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ua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 = 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te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rch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June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824414"/>
              </p:ext>
            </p:extLst>
          </p:nvPr>
        </p:nvGraphicFramePr>
        <p:xfrm>
          <a:off x="8724772" y="1980183"/>
          <a:ext cx="2433320" cy="3150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3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562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en-US" sz="3200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MT</a:t>
                      </a:r>
                      <a:r>
                        <a:rPr sz="3200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HS</a:t>
                      </a:r>
                      <a:endParaRPr sz="32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6975">
                <a:tc>
                  <a:txBody>
                    <a:bodyPr/>
                    <a:lstStyle/>
                    <a:p>
                      <a:pPr marL="93345" marR="1397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800" spc="-22" baseline="25462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00" baseline="25462" dirty="0">
                          <a:latin typeface="Calibri"/>
                          <a:cs typeface="Calibri"/>
                        </a:rPr>
                        <a:t>t </a:t>
                      </a:r>
                      <a:r>
                        <a:rPr sz="1800" spc="-202" baseline="25462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st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 =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ea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y  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ep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tem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800" spc="5" dirty="0">
                          <a:latin typeface="Calibri"/>
                          <a:cs typeface="Calibri"/>
                        </a:rPr>
                        <a:t>early February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6975"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800" spc="-7" baseline="25462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00" baseline="25462" dirty="0">
                          <a:latin typeface="Calibri"/>
                          <a:cs typeface="Calibri"/>
                        </a:rPr>
                        <a:t>d </a:t>
                      </a:r>
                      <a:r>
                        <a:rPr sz="1800" spc="-179" baseline="25462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st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 =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ea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y</a:t>
                      </a: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ru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ry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June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6565772" y="1245234"/>
            <a:ext cx="39395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7495" marR="5080" indent="-265430">
              <a:lnSpc>
                <a:spcPct val="100000"/>
              </a:lnSpc>
              <a:spcBef>
                <a:spcPts val="100"/>
              </a:spcBef>
            </a:pPr>
            <a:r>
              <a:rPr sz="1800" spc="-145" dirty="0">
                <a:latin typeface="Calibri"/>
                <a:cs typeface="Calibri"/>
              </a:rPr>
              <a:t>P</a:t>
            </a:r>
            <a:r>
              <a:rPr sz="1800" spc="-75" dirty="0">
                <a:latin typeface="Calibri"/>
                <a:cs typeface="Calibri"/>
              </a:rPr>
              <a:t>a</a:t>
            </a:r>
            <a:r>
              <a:rPr sz="1800" spc="-120" dirty="0">
                <a:latin typeface="Calibri"/>
                <a:cs typeface="Calibri"/>
              </a:rPr>
              <a:t>r</a:t>
            </a:r>
            <a:r>
              <a:rPr sz="1800" spc="-110" dirty="0">
                <a:latin typeface="Calibri"/>
                <a:cs typeface="Calibri"/>
              </a:rPr>
              <a:t>t</a:t>
            </a:r>
            <a:r>
              <a:rPr sz="1800" spc="-55" dirty="0">
                <a:latin typeface="Calibri"/>
                <a:cs typeface="Calibri"/>
              </a:rPr>
              <a:t>-</a:t>
            </a:r>
            <a:r>
              <a:rPr sz="1800" spc="-70" dirty="0">
                <a:latin typeface="Calibri"/>
                <a:cs typeface="Calibri"/>
              </a:rPr>
              <a:t>t</a:t>
            </a:r>
            <a:r>
              <a:rPr sz="1800" spc="-40" dirty="0">
                <a:latin typeface="Calibri"/>
                <a:cs typeface="Calibri"/>
              </a:rPr>
              <a:t>i</a:t>
            </a:r>
            <a:r>
              <a:rPr sz="1800" spc="-170" dirty="0">
                <a:latin typeface="Calibri"/>
                <a:cs typeface="Calibri"/>
              </a:rPr>
              <a:t>me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65" dirty="0">
                <a:latin typeface="Calibri"/>
                <a:cs typeface="Calibri"/>
              </a:rPr>
              <a:t>s</a:t>
            </a:r>
            <a:r>
              <a:rPr sz="1800" spc="-45" dirty="0">
                <a:latin typeface="Calibri"/>
                <a:cs typeface="Calibri"/>
              </a:rPr>
              <a:t>t</a:t>
            </a:r>
            <a:r>
              <a:rPr sz="1800" spc="-150" dirty="0">
                <a:latin typeface="Calibri"/>
                <a:cs typeface="Calibri"/>
              </a:rPr>
              <a:t>u</a:t>
            </a:r>
            <a:r>
              <a:rPr sz="1800" spc="-160" dirty="0">
                <a:latin typeface="Calibri"/>
                <a:cs typeface="Calibri"/>
              </a:rPr>
              <a:t>d</a:t>
            </a:r>
            <a:r>
              <a:rPr sz="1800" spc="-120" dirty="0">
                <a:latin typeface="Calibri"/>
                <a:cs typeface="Calibri"/>
              </a:rPr>
              <a:t>e</a:t>
            </a:r>
            <a:r>
              <a:rPr sz="1800" spc="-135" dirty="0">
                <a:latin typeface="Calibri"/>
                <a:cs typeface="Calibri"/>
              </a:rPr>
              <a:t>n</a:t>
            </a:r>
            <a:r>
              <a:rPr sz="1800" spc="-55" dirty="0">
                <a:latin typeface="Calibri"/>
                <a:cs typeface="Calibri"/>
              </a:rPr>
              <a:t>ts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80" dirty="0">
                <a:latin typeface="Calibri"/>
                <a:cs typeface="Calibri"/>
              </a:rPr>
              <a:t>w</a:t>
            </a:r>
            <a:r>
              <a:rPr sz="1800" spc="-20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l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10" dirty="0">
                <a:latin typeface="Calibri"/>
                <a:cs typeface="Calibri"/>
              </a:rPr>
              <a:t>n</a:t>
            </a:r>
            <a:r>
              <a:rPr sz="1800" spc="-114" dirty="0">
                <a:latin typeface="Calibri"/>
                <a:cs typeface="Calibri"/>
              </a:rPr>
              <a:t>a</a:t>
            </a:r>
            <a:r>
              <a:rPr sz="1800" spc="-90" dirty="0">
                <a:latin typeface="Calibri"/>
                <a:cs typeface="Calibri"/>
              </a:rPr>
              <a:t>v</a:t>
            </a:r>
            <a:r>
              <a:rPr sz="1800" spc="-40" dirty="0">
                <a:latin typeface="Calibri"/>
                <a:cs typeface="Calibri"/>
              </a:rPr>
              <a:t>i</a:t>
            </a:r>
            <a:r>
              <a:rPr sz="1800" spc="-60" dirty="0">
                <a:latin typeface="Calibri"/>
                <a:cs typeface="Calibri"/>
              </a:rPr>
              <a:t>g</a:t>
            </a:r>
            <a:r>
              <a:rPr sz="1800" spc="-70" dirty="0">
                <a:latin typeface="Calibri"/>
                <a:cs typeface="Calibri"/>
              </a:rPr>
              <a:t>a</a:t>
            </a:r>
            <a:r>
              <a:rPr sz="1800" spc="-100" dirty="0">
                <a:latin typeface="Calibri"/>
                <a:cs typeface="Calibri"/>
              </a:rPr>
              <a:t>te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0" dirty="0">
                <a:latin typeface="Calibri"/>
                <a:cs typeface="Calibri"/>
              </a:rPr>
              <a:t>b</a:t>
            </a:r>
            <a:r>
              <a:rPr sz="1800" spc="-160" dirty="0">
                <a:latin typeface="Calibri"/>
                <a:cs typeface="Calibri"/>
              </a:rPr>
              <a:t>o</a:t>
            </a:r>
            <a:r>
              <a:rPr sz="1800" spc="-125" dirty="0">
                <a:latin typeface="Calibri"/>
                <a:cs typeface="Calibri"/>
              </a:rPr>
              <a:t>th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65" dirty="0">
                <a:latin typeface="Calibri"/>
                <a:cs typeface="Calibri"/>
              </a:rPr>
              <a:t>c</a:t>
            </a:r>
            <a:r>
              <a:rPr sz="1800" spc="-8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120" dirty="0">
                <a:latin typeface="Calibri"/>
                <a:cs typeface="Calibri"/>
              </a:rPr>
              <a:t>e</a:t>
            </a:r>
            <a:r>
              <a:rPr sz="1800" spc="-135" dirty="0">
                <a:latin typeface="Calibri"/>
                <a:cs typeface="Calibri"/>
              </a:rPr>
              <a:t>n</a:t>
            </a:r>
            <a:r>
              <a:rPr sz="1800" spc="-110" dirty="0">
                <a:latin typeface="Calibri"/>
                <a:cs typeface="Calibri"/>
              </a:rPr>
              <a:t>d</a:t>
            </a:r>
            <a:r>
              <a:rPr sz="1800" spc="-114" dirty="0">
                <a:latin typeface="Calibri"/>
                <a:cs typeface="Calibri"/>
              </a:rPr>
              <a:t>a</a:t>
            </a:r>
            <a:r>
              <a:rPr sz="1800" spc="-55" dirty="0">
                <a:latin typeface="Calibri"/>
                <a:cs typeface="Calibri"/>
              </a:rPr>
              <a:t>rs  </a:t>
            </a:r>
            <a:r>
              <a:rPr sz="1800" spc="-145" dirty="0">
                <a:latin typeface="Calibri"/>
                <a:cs typeface="Calibri"/>
              </a:rPr>
              <a:t>(</a:t>
            </a:r>
            <a:r>
              <a:rPr sz="1800" spc="-160" dirty="0">
                <a:latin typeface="Calibri"/>
                <a:cs typeface="Calibri"/>
              </a:rPr>
              <a:t>b</a:t>
            </a:r>
            <a:r>
              <a:rPr sz="1800" spc="-95" dirty="0">
                <a:latin typeface="Calibri"/>
                <a:cs typeface="Calibri"/>
              </a:rPr>
              <a:t>re</a:t>
            </a:r>
            <a:r>
              <a:rPr sz="1800" spc="-120" dirty="0">
                <a:latin typeface="Calibri"/>
                <a:cs typeface="Calibri"/>
              </a:rPr>
              <a:t>a</a:t>
            </a:r>
            <a:r>
              <a:rPr sz="1800" spc="-75" dirty="0">
                <a:latin typeface="Calibri"/>
                <a:cs typeface="Calibri"/>
              </a:rPr>
              <a:t>k</a:t>
            </a:r>
            <a:r>
              <a:rPr sz="1800" spc="-60" dirty="0">
                <a:latin typeface="Calibri"/>
                <a:cs typeface="Calibri"/>
              </a:rPr>
              <a:t>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75" dirty="0">
                <a:latin typeface="Calibri"/>
                <a:cs typeface="Calibri"/>
              </a:rPr>
              <a:t>a</a:t>
            </a:r>
            <a:r>
              <a:rPr sz="1800" spc="-114" dirty="0">
                <a:latin typeface="Calibri"/>
                <a:cs typeface="Calibri"/>
              </a:rPr>
              <a:t>re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85" dirty="0">
                <a:latin typeface="Calibri"/>
                <a:cs typeface="Calibri"/>
              </a:rPr>
              <a:t>at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6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0" dirty="0">
                <a:latin typeface="Calibri"/>
                <a:cs typeface="Calibri"/>
              </a:rPr>
              <a:t>f</a:t>
            </a:r>
            <a:r>
              <a:rPr sz="1800" spc="-45" dirty="0">
                <a:latin typeface="Calibri"/>
                <a:cs typeface="Calibri"/>
              </a:rPr>
              <a:t>f</a:t>
            </a:r>
            <a:r>
              <a:rPr sz="1800" spc="-110" dirty="0">
                <a:latin typeface="Calibri"/>
                <a:cs typeface="Calibri"/>
              </a:rPr>
              <a:t>e</a:t>
            </a:r>
            <a:r>
              <a:rPr sz="1800" spc="-114" dirty="0">
                <a:latin typeface="Calibri"/>
                <a:cs typeface="Calibri"/>
              </a:rPr>
              <a:t>re</a:t>
            </a:r>
            <a:r>
              <a:rPr sz="1800" spc="-160" dirty="0">
                <a:latin typeface="Calibri"/>
                <a:cs typeface="Calibri"/>
              </a:rPr>
              <a:t>n</a:t>
            </a:r>
            <a:r>
              <a:rPr sz="1800" spc="-10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70" dirty="0">
                <a:latin typeface="Calibri"/>
                <a:cs typeface="Calibri"/>
              </a:rPr>
              <a:t>t</a:t>
            </a:r>
            <a:r>
              <a:rPr sz="1800" spc="-40" dirty="0">
                <a:latin typeface="Calibri"/>
                <a:cs typeface="Calibri"/>
              </a:rPr>
              <a:t>i</a:t>
            </a:r>
            <a:r>
              <a:rPr sz="1800" spc="-210" dirty="0">
                <a:latin typeface="Calibri"/>
                <a:cs typeface="Calibri"/>
              </a:rPr>
              <a:t>m</a:t>
            </a:r>
            <a:r>
              <a:rPr sz="1800" spc="-14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s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5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20" dirty="0">
                <a:latin typeface="Calibri"/>
                <a:cs typeface="Calibri"/>
              </a:rPr>
              <a:t>the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10" dirty="0">
                <a:latin typeface="Calibri"/>
                <a:cs typeface="Calibri"/>
              </a:rPr>
              <a:t>y</a:t>
            </a:r>
            <a:r>
              <a:rPr sz="1800" spc="-130" dirty="0">
                <a:latin typeface="Calibri"/>
                <a:cs typeface="Calibri"/>
              </a:rPr>
              <a:t>e</a:t>
            </a:r>
            <a:r>
              <a:rPr sz="1800" spc="-75" dirty="0">
                <a:latin typeface="Calibri"/>
                <a:cs typeface="Calibri"/>
              </a:rPr>
              <a:t>a</a:t>
            </a:r>
            <a:r>
              <a:rPr sz="1800" spc="-140" dirty="0">
                <a:latin typeface="Calibri"/>
                <a:cs typeface="Calibri"/>
              </a:rPr>
              <a:t>r)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58078" y="5182946"/>
            <a:ext cx="2567940" cy="5149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sz="1600" spc="-60" dirty="0">
                <a:latin typeface="Calibri"/>
                <a:cs typeface="Calibri"/>
              </a:rPr>
              <a:t>R</a:t>
            </a:r>
            <a:r>
              <a:rPr sz="1600" spc="-130" dirty="0">
                <a:latin typeface="Calibri"/>
                <a:cs typeface="Calibri"/>
              </a:rPr>
              <a:t>unn</a:t>
            </a:r>
            <a:r>
              <a:rPr sz="1600" spc="-50" dirty="0">
                <a:latin typeface="Calibri"/>
                <a:cs typeface="Calibri"/>
              </a:rPr>
              <a:t>i</a:t>
            </a:r>
            <a:r>
              <a:rPr sz="1600" spc="-90" dirty="0">
                <a:latin typeface="Calibri"/>
                <a:cs typeface="Calibri"/>
              </a:rPr>
              <a:t>n</a:t>
            </a:r>
            <a:r>
              <a:rPr sz="1600" spc="-40" dirty="0">
                <a:latin typeface="Calibri"/>
                <a:cs typeface="Calibri"/>
              </a:rPr>
              <a:t>g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S</a:t>
            </a:r>
            <a:r>
              <a:rPr sz="1600" spc="-85" dirty="0">
                <a:latin typeface="Calibri"/>
                <a:cs typeface="Calibri"/>
              </a:rPr>
              <a:t>t</a:t>
            </a:r>
            <a:r>
              <a:rPr sz="1600" spc="-55" dirty="0">
                <a:latin typeface="Calibri"/>
                <a:cs typeface="Calibri"/>
              </a:rPr>
              <a:t>a</a:t>
            </a:r>
            <a:r>
              <a:rPr sz="1600" spc="-110" dirty="0">
                <a:latin typeface="Calibri"/>
                <a:cs typeface="Calibri"/>
              </a:rPr>
              <a:t>r</a:t>
            </a:r>
            <a:r>
              <a:rPr sz="1600" spc="-90" dirty="0">
                <a:latin typeface="Calibri"/>
                <a:cs typeface="Calibri"/>
              </a:rPr>
              <a:t>t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is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30" dirty="0">
                <a:latin typeface="Calibri"/>
                <a:cs typeface="Calibri"/>
              </a:rPr>
              <a:t>no</a:t>
            </a:r>
            <a:r>
              <a:rPr sz="1600" spc="-90" dirty="0">
                <a:latin typeface="Calibri"/>
                <a:cs typeface="Calibri"/>
              </a:rPr>
              <a:t>t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30" dirty="0">
                <a:latin typeface="Calibri"/>
                <a:cs typeface="Calibri"/>
              </a:rPr>
              <a:t>o</a:t>
            </a:r>
            <a:r>
              <a:rPr sz="1600" spc="-40" dirty="0">
                <a:latin typeface="Calibri"/>
                <a:cs typeface="Calibri"/>
              </a:rPr>
              <a:t>ff</a:t>
            </a:r>
            <a:r>
              <a:rPr sz="1600" spc="-85" dirty="0">
                <a:latin typeface="Calibri"/>
                <a:cs typeface="Calibri"/>
              </a:rPr>
              <a:t>e</a:t>
            </a:r>
            <a:r>
              <a:rPr sz="1600" spc="-110" dirty="0">
                <a:latin typeface="Calibri"/>
                <a:cs typeface="Calibri"/>
              </a:rPr>
              <a:t>r</a:t>
            </a:r>
            <a:r>
              <a:rPr sz="1600" spc="-85" dirty="0">
                <a:latin typeface="Calibri"/>
                <a:cs typeface="Calibri"/>
              </a:rPr>
              <a:t>e</a:t>
            </a:r>
            <a:r>
              <a:rPr sz="1600" spc="-130" dirty="0">
                <a:latin typeface="Calibri"/>
                <a:cs typeface="Calibri"/>
              </a:rPr>
              <a:t>d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spc="-130" dirty="0">
                <a:latin typeface="Calibri"/>
                <a:cs typeface="Calibri"/>
              </a:rPr>
              <a:t>du</a:t>
            </a:r>
            <a:r>
              <a:rPr sz="1600" spc="-110" dirty="0">
                <a:latin typeface="Calibri"/>
                <a:cs typeface="Calibri"/>
              </a:rPr>
              <a:t>r</a:t>
            </a:r>
            <a:r>
              <a:rPr sz="1600" spc="-50" dirty="0">
                <a:latin typeface="Calibri"/>
                <a:cs typeface="Calibri"/>
              </a:rPr>
              <a:t>i</a:t>
            </a:r>
            <a:r>
              <a:rPr sz="1600" spc="-90" dirty="0">
                <a:latin typeface="Calibri"/>
                <a:cs typeface="Calibri"/>
              </a:rPr>
              <a:t>n</a:t>
            </a:r>
            <a:r>
              <a:rPr sz="1600" spc="-40" dirty="0">
                <a:latin typeface="Calibri"/>
                <a:cs typeface="Calibri"/>
              </a:rPr>
              <a:t>g</a:t>
            </a:r>
            <a:endParaRPr sz="1600" dirty="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</a:pPr>
            <a:r>
              <a:rPr sz="1600" spc="70" dirty="0">
                <a:latin typeface="Calibri"/>
                <a:cs typeface="Calibri"/>
              </a:rPr>
              <a:t>S</a:t>
            </a:r>
            <a:r>
              <a:rPr sz="1600" spc="-125" dirty="0">
                <a:latin typeface="Calibri"/>
                <a:cs typeface="Calibri"/>
              </a:rPr>
              <a:t>u</a:t>
            </a:r>
            <a:r>
              <a:rPr sz="1600" spc="-204" dirty="0">
                <a:latin typeface="Calibri"/>
                <a:cs typeface="Calibri"/>
              </a:rPr>
              <a:t>mm</a:t>
            </a:r>
            <a:r>
              <a:rPr sz="1600" spc="-80" dirty="0">
                <a:latin typeface="Calibri"/>
                <a:cs typeface="Calibri"/>
              </a:rPr>
              <a:t>e</a:t>
            </a:r>
            <a:r>
              <a:rPr sz="1600" spc="-114" dirty="0">
                <a:latin typeface="Calibri"/>
                <a:cs typeface="Calibri"/>
              </a:rPr>
              <a:t>r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spc="-125" dirty="0">
                <a:latin typeface="Calibri"/>
                <a:cs typeface="Calibri"/>
              </a:rPr>
              <a:t>qu</a:t>
            </a:r>
            <a:r>
              <a:rPr sz="1600" spc="-50" dirty="0">
                <a:latin typeface="Calibri"/>
                <a:cs typeface="Calibri"/>
              </a:rPr>
              <a:t>a</a:t>
            </a:r>
            <a:r>
              <a:rPr sz="1600" spc="-110" dirty="0">
                <a:latin typeface="Calibri"/>
                <a:cs typeface="Calibri"/>
              </a:rPr>
              <a:t>r</a:t>
            </a:r>
            <a:r>
              <a:rPr sz="1600" spc="-85" dirty="0">
                <a:latin typeface="Calibri"/>
                <a:cs typeface="Calibri"/>
              </a:rPr>
              <a:t>t</a:t>
            </a:r>
            <a:r>
              <a:rPr sz="1600" spc="-80" dirty="0">
                <a:latin typeface="Calibri"/>
                <a:cs typeface="Calibri"/>
              </a:rPr>
              <a:t>e</a:t>
            </a:r>
            <a:r>
              <a:rPr sz="1600" spc="-114" dirty="0">
                <a:latin typeface="Calibri"/>
                <a:cs typeface="Calibri"/>
              </a:rPr>
              <a:t>r</a:t>
            </a:r>
            <a:endParaRPr sz="1600" dirty="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51919" y="6231722"/>
            <a:ext cx="487679" cy="47387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2009139"/>
          </a:xfrm>
          <a:custGeom>
            <a:avLst/>
            <a:gdLst/>
            <a:ahLst/>
            <a:cxnLst/>
            <a:rect l="l" t="t" r="r" b="b"/>
            <a:pathLst>
              <a:path w="12192000" h="2009139">
                <a:moveTo>
                  <a:pt x="12192000" y="0"/>
                </a:moveTo>
                <a:lnTo>
                  <a:pt x="0" y="0"/>
                </a:lnTo>
                <a:lnTo>
                  <a:pt x="0" y="2008632"/>
                </a:lnTo>
                <a:lnTo>
                  <a:pt x="12192000" y="20086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EF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08633" y="651129"/>
            <a:ext cx="5719445" cy="15138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4770"/>
              </a:lnSpc>
              <a:spcBef>
                <a:spcPts val="105"/>
              </a:spcBef>
            </a:pPr>
            <a:r>
              <a:rPr sz="4000" spc="-180" dirty="0"/>
              <a:t>R</a:t>
            </a:r>
            <a:r>
              <a:rPr sz="4000" spc="-70" dirty="0"/>
              <a:t>U</a:t>
            </a:r>
            <a:r>
              <a:rPr sz="4000" spc="25" dirty="0"/>
              <a:t>NNI</a:t>
            </a:r>
            <a:r>
              <a:rPr sz="4000" spc="10" dirty="0"/>
              <a:t>N</a:t>
            </a:r>
            <a:r>
              <a:rPr sz="4000" spc="70" dirty="0"/>
              <a:t>G</a:t>
            </a:r>
            <a:r>
              <a:rPr sz="4000" spc="-145" dirty="0"/>
              <a:t> </a:t>
            </a:r>
            <a:r>
              <a:rPr sz="4000" spc="-260" dirty="0"/>
              <a:t>S</a:t>
            </a:r>
            <a:r>
              <a:rPr sz="4000" spc="-290" dirty="0"/>
              <a:t>T</a:t>
            </a:r>
            <a:r>
              <a:rPr sz="4000" spc="-85" dirty="0"/>
              <a:t>A</a:t>
            </a:r>
            <a:r>
              <a:rPr sz="4000" spc="-300" dirty="0"/>
              <a:t>R</a:t>
            </a:r>
            <a:r>
              <a:rPr sz="4000" spc="285" dirty="0"/>
              <a:t>T</a:t>
            </a:r>
            <a:r>
              <a:rPr sz="4000" spc="-155" dirty="0"/>
              <a:t> </a:t>
            </a:r>
            <a:r>
              <a:rPr sz="4000" spc="-270" dirty="0"/>
              <a:t>&amp;</a:t>
            </a:r>
            <a:r>
              <a:rPr sz="4000" spc="-75" dirty="0"/>
              <a:t> </a:t>
            </a:r>
            <a:r>
              <a:rPr lang="en-US" sz="4000" spc="409" dirty="0"/>
              <a:t>MT</a:t>
            </a:r>
            <a:r>
              <a:rPr sz="4000" spc="140" dirty="0"/>
              <a:t>H</a:t>
            </a:r>
            <a:r>
              <a:rPr sz="4000" spc="-90" dirty="0"/>
              <a:t>S</a:t>
            </a:r>
            <a:endParaRPr sz="4000" dirty="0"/>
          </a:p>
          <a:p>
            <a:pPr marL="12700">
              <a:lnSpc>
                <a:spcPts val="2130"/>
              </a:lnSpc>
            </a:pPr>
            <a:r>
              <a:rPr sz="1800" spc="-215" dirty="0"/>
              <a:t>P</a:t>
            </a:r>
            <a:r>
              <a:rPr sz="1800" spc="-10" dirty="0"/>
              <a:t>A</a:t>
            </a:r>
            <a:r>
              <a:rPr sz="1800" spc="-125" dirty="0"/>
              <a:t>R</a:t>
            </a:r>
            <a:r>
              <a:rPr sz="1800" spc="50" dirty="0"/>
              <a:t>T</a:t>
            </a:r>
            <a:r>
              <a:rPr sz="1800" spc="-75" dirty="0"/>
              <a:t>-</a:t>
            </a:r>
            <a:r>
              <a:rPr sz="1800" spc="95" dirty="0"/>
              <a:t>T</a:t>
            </a:r>
            <a:r>
              <a:rPr sz="1800" spc="20" dirty="0"/>
              <a:t>I</a:t>
            </a:r>
            <a:r>
              <a:rPr sz="1800" spc="5" dirty="0"/>
              <a:t>M</a:t>
            </a:r>
            <a:r>
              <a:rPr sz="1800" spc="215" dirty="0"/>
              <a:t>E</a:t>
            </a:r>
            <a:r>
              <a:rPr sz="1800" spc="-90" dirty="0"/>
              <a:t> </a:t>
            </a:r>
            <a:r>
              <a:rPr sz="1800" spc="-25" dirty="0"/>
              <a:t>S</a:t>
            </a:r>
            <a:r>
              <a:rPr sz="1800" spc="20" dirty="0"/>
              <a:t>C</a:t>
            </a:r>
            <a:r>
              <a:rPr sz="1800" spc="80" dirty="0"/>
              <a:t>H</a:t>
            </a:r>
            <a:r>
              <a:rPr sz="1800" spc="70" dirty="0"/>
              <a:t>E</a:t>
            </a:r>
            <a:r>
              <a:rPr sz="1800" spc="45" dirty="0"/>
              <a:t>D</a:t>
            </a:r>
            <a:r>
              <a:rPr sz="1800" spc="-35" dirty="0"/>
              <a:t>U</a:t>
            </a:r>
            <a:r>
              <a:rPr sz="1800" spc="170" dirty="0"/>
              <a:t>L</a:t>
            </a:r>
            <a:r>
              <a:rPr sz="1800" spc="215" dirty="0"/>
              <a:t>E</a:t>
            </a:r>
            <a:r>
              <a:rPr sz="1800" spc="-114" dirty="0"/>
              <a:t> </a:t>
            </a:r>
            <a:r>
              <a:rPr sz="1800" spc="-80" dirty="0"/>
              <a:t>O</a:t>
            </a:r>
            <a:r>
              <a:rPr sz="1800" spc="-25" dirty="0"/>
              <a:t>P</a:t>
            </a:r>
            <a:r>
              <a:rPr sz="1800" spc="85" dirty="0"/>
              <a:t>T</a:t>
            </a:r>
            <a:r>
              <a:rPr sz="1800" spc="55" dirty="0"/>
              <a:t>I</a:t>
            </a:r>
            <a:r>
              <a:rPr sz="1800" spc="-80" dirty="0"/>
              <a:t>O</a:t>
            </a:r>
            <a:r>
              <a:rPr sz="1800" spc="-10" dirty="0"/>
              <a:t>N</a:t>
            </a:r>
            <a:r>
              <a:rPr sz="1800" spc="-45" dirty="0"/>
              <a:t>S</a:t>
            </a:r>
            <a:endParaRPr sz="1800" dirty="0"/>
          </a:p>
        </p:txBody>
      </p:sp>
      <p:grpSp>
        <p:nvGrpSpPr>
          <p:cNvPr id="4" name="object 4"/>
          <p:cNvGrpSpPr/>
          <p:nvPr/>
        </p:nvGrpSpPr>
        <p:grpSpPr>
          <a:xfrm>
            <a:off x="-6350" y="0"/>
            <a:ext cx="12204065" cy="2023110"/>
            <a:chOff x="-6350" y="0"/>
            <a:chExt cx="12204065" cy="202311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3119755" cy="2009775"/>
            </a:xfrm>
            <a:custGeom>
              <a:avLst/>
              <a:gdLst/>
              <a:ahLst/>
              <a:cxnLst/>
              <a:rect l="l" t="t" r="r" b="b"/>
              <a:pathLst>
                <a:path w="3119755" h="2009775">
                  <a:moveTo>
                    <a:pt x="3119755" y="0"/>
                  </a:moveTo>
                  <a:lnTo>
                    <a:pt x="0" y="685800"/>
                  </a:lnTo>
                </a:path>
                <a:path w="3119755" h="2009775">
                  <a:moveTo>
                    <a:pt x="889228" y="0"/>
                  </a:moveTo>
                  <a:lnTo>
                    <a:pt x="548640" y="2009521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313688"/>
              <a:ext cx="1769110" cy="695960"/>
            </a:xfrm>
            <a:custGeom>
              <a:avLst/>
              <a:gdLst/>
              <a:ahLst/>
              <a:cxnLst/>
              <a:rect l="l" t="t" r="r" b="b"/>
              <a:pathLst>
                <a:path w="1769110" h="695960">
                  <a:moveTo>
                    <a:pt x="1768982" y="69557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330440" y="1185672"/>
              <a:ext cx="4860925" cy="824230"/>
            </a:xfrm>
            <a:custGeom>
              <a:avLst/>
              <a:gdLst/>
              <a:ahLst/>
              <a:cxnLst/>
              <a:rect l="l" t="t" r="r" b="b"/>
              <a:pathLst>
                <a:path w="4860925" h="824230">
                  <a:moveTo>
                    <a:pt x="4860798" y="0"/>
                  </a:moveTo>
                  <a:lnTo>
                    <a:pt x="0" y="823976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67216" y="15240"/>
              <a:ext cx="2147570" cy="1995170"/>
            </a:xfrm>
            <a:custGeom>
              <a:avLst/>
              <a:gdLst/>
              <a:ahLst/>
              <a:cxnLst/>
              <a:rect l="l" t="t" r="r" b="b"/>
              <a:pathLst>
                <a:path w="2147570" h="1995170">
                  <a:moveTo>
                    <a:pt x="2147188" y="19951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594592" y="0"/>
              <a:ext cx="239395" cy="2009775"/>
            </a:xfrm>
            <a:custGeom>
              <a:avLst/>
              <a:gdLst/>
              <a:ahLst/>
              <a:cxnLst/>
              <a:rect l="l" t="t" r="r" b="b"/>
              <a:pathLst>
                <a:path w="239395" h="2009775">
                  <a:moveTo>
                    <a:pt x="239013" y="0"/>
                  </a:moveTo>
                  <a:lnTo>
                    <a:pt x="0" y="2009521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844092" y="2609850"/>
            <a:ext cx="1062926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60" dirty="0">
                <a:solidFill>
                  <a:srgbClr val="001E2D"/>
                </a:solidFill>
                <a:latin typeface="Calibri"/>
                <a:cs typeface="Calibri"/>
              </a:rPr>
              <a:t>Option</a:t>
            </a:r>
            <a:r>
              <a:rPr sz="2400" spc="-7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1:</a:t>
            </a:r>
            <a:r>
              <a:rPr sz="2400" spc="-2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2</a:t>
            </a:r>
            <a:r>
              <a:rPr sz="24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40" dirty="0">
                <a:solidFill>
                  <a:srgbClr val="001E2D"/>
                </a:solidFill>
                <a:latin typeface="Calibri"/>
                <a:cs typeface="Calibri"/>
              </a:rPr>
              <a:t>classes</a:t>
            </a:r>
            <a:r>
              <a:rPr sz="2400" spc="-8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at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r>
              <a:rPr sz="2400" spc="-7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85" dirty="0">
                <a:solidFill>
                  <a:srgbClr val="001E2D"/>
                </a:solidFill>
                <a:latin typeface="Calibri"/>
                <a:cs typeface="Calibri"/>
              </a:rPr>
              <a:t>college</a:t>
            </a:r>
            <a:r>
              <a:rPr sz="2400" spc="-9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(per</a:t>
            </a:r>
            <a:r>
              <a:rPr sz="2400" spc="-5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60" dirty="0">
                <a:solidFill>
                  <a:srgbClr val="001E2D"/>
                </a:solidFill>
                <a:latin typeface="Calibri"/>
                <a:cs typeface="Calibri"/>
              </a:rPr>
              <a:t>quarter)</a:t>
            </a:r>
            <a:r>
              <a:rPr sz="2400" spc="-5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and</a:t>
            </a:r>
            <a:r>
              <a:rPr sz="2400" spc="-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2</a:t>
            </a:r>
            <a:r>
              <a:rPr sz="24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45" dirty="0">
                <a:solidFill>
                  <a:srgbClr val="001E2D"/>
                </a:solidFill>
                <a:latin typeface="Calibri"/>
                <a:cs typeface="Calibri"/>
              </a:rPr>
              <a:t>classes</a:t>
            </a:r>
            <a:r>
              <a:rPr sz="2400" spc="-8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at</a:t>
            </a:r>
            <a:r>
              <a:rPr sz="2400" spc="-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lang="en-US" sz="2400" spc="-30" dirty="0">
                <a:solidFill>
                  <a:srgbClr val="001E2D"/>
                </a:solidFill>
                <a:latin typeface="Calibri"/>
                <a:cs typeface="Calibri"/>
              </a:rPr>
              <a:t>MT</a:t>
            </a:r>
            <a:r>
              <a:rPr sz="2400" spc="-30" dirty="0">
                <a:solidFill>
                  <a:srgbClr val="001E2D"/>
                </a:solidFill>
                <a:latin typeface="Calibri"/>
                <a:cs typeface="Calibri"/>
              </a:rPr>
              <a:t>HS</a:t>
            </a:r>
            <a:r>
              <a:rPr sz="2400" spc="-6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(per</a:t>
            </a:r>
            <a:r>
              <a:rPr sz="2400" spc="-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5" dirty="0">
                <a:solidFill>
                  <a:srgbClr val="001E2D"/>
                </a:solidFill>
                <a:latin typeface="Calibri"/>
                <a:cs typeface="Calibri"/>
              </a:rPr>
              <a:t>semester)</a:t>
            </a:r>
            <a:endParaRPr sz="2400" dirty="0">
              <a:latin typeface="Calibri"/>
              <a:cs typeface="Calibri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203299"/>
              </p:ext>
            </p:extLst>
          </p:nvPr>
        </p:nvGraphicFramePr>
        <p:xfrm>
          <a:off x="1553463" y="3457447"/>
          <a:ext cx="7819389" cy="2193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3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4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College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9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Winter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Spring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05" dirty="0">
                          <a:latin typeface="Calibri"/>
                          <a:cs typeface="Calibri"/>
                        </a:rPr>
                        <a:t>9-9:50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NG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40" dirty="0">
                          <a:latin typeface="Calibri"/>
                          <a:cs typeface="Calibri"/>
                        </a:rPr>
                        <a:t>SPAN</a:t>
                      </a:r>
                      <a:r>
                        <a:rPr sz="18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20" dirty="0">
                          <a:latin typeface="Calibri"/>
                          <a:cs typeface="Calibri"/>
                        </a:rPr>
                        <a:t>102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PSYC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20" dirty="0">
                          <a:latin typeface="Calibri"/>
                          <a:cs typeface="Calibri"/>
                        </a:rPr>
                        <a:t>101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10" dirty="0">
                          <a:latin typeface="Calibri"/>
                          <a:cs typeface="Calibri"/>
                        </a:rPr>
                        <a:t>10-10:50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35" dirty="0">
                          <a:latin typeface="Calibri"/>
                          <a:cs typeface="Calibri"/>
                        </a:rPr>
                        <a:t>HIS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20" dirty="0">
                          <a:latin typeface="Calibri"/>
                          <a:cs typeface="Calibri"/>
                        </a:rPr>
                        <a:t>146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35" dirty="0">
                          <a:latin typeface="Calibri"/>
                          <a:cs typeface="Calibri"/>
                        </a:rPr>
                        <a:t>HIS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20" dirty="0">
                          <a:latin typeface="Calibri"/>
                          <a:cs typeface="Calibri"/>
                        </a:rPr>
                        <a:t>147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8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MT</a:t>
                      </a:r>
                      <a:r>
                        <a:rPr sz="18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HS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800" spc="-82" baseline="25462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</a:t>
                      </a:r>
                      <a:r>
                        <a:rPr sz="1800" spc="82" baseline="25462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8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Semester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9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800" spc="-142" baseline="25462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nd</a:t>
                      </a:r>
                      <a:r>
                        <a:rPr sz="1800" spc="112" baseline="25462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8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Semester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ts val="1914"/>
                        </a:lnSpc>
                      </a:pPr>
                      <a:r>
                        <a:rPr sz="2700" spc="-150" baseline="-1697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th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geb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ra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2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geb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ra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2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ts val="1914"/>
                        </a:lnSpc>
                      </a:pPr>
                      <a:r>
                        <a:rPr sz="2700" spc="-150" baseline="-16975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th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spc="-75" dirty="0">
                          <a:latin typeface="Calibri"/>
                          <a:cs typeface="Calibri"/>
                        </a:rPr>
                        <a:t>Physics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80" dirty="0">
                          <a:latin typeface="Calibri"/>
                          <a:cs typeface="Calibri"/>
                        </a:rPr>
                        <a:t>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spc="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he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str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B</a:t>
                      </a: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9689068" y="3982591"/>
            <a:ext cx="369332" cy="1668145"/>
          </a:xfrm>
          <a:prstGeom prst="rect">
            <a:avLst/>
          </a:prstGeom>
        </p:spPr>
        <p:txBody>
          <a:bodyPr vert="vert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X</a:t>
            </a:r>
            <a:r>
              <a:rPr sz="2400" spc="1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MPLE</a:t>
            </a:r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51919" y="6231722"/>
            <a:ext cx="487679" cy="47387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2009139"/>
          </a:xfrm>
          <a:custGeom>
            <a:avLst/>
            <a:gdLst/>
            <a:ahLst/>
            <a:cxnLst/>
            <a:rect l="l" t="t" r="r" b="b"/>
            <a:pathLst>
              <a:path w="12192000" h="2009139">
                <a:moveTo>
                  <a:pt x="12192000" y="0"/>
                </a:moveTo>
                <a:lnTo>
                  <a:pt x="0" y="0"/>
                </a:lnTo>
                <a:lnTo>
                  <a:pt x="0" y="2008632"/>
                </a:lnTo>
                <a:lnTo>
                  <a:pt x="12192000" y="20086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EF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08633" y="651129"/>
            <a:ext cx="5719445" cy="15138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4770"/>
              </a:lnSpc>
              <a:spcBef>
                <a:spcPts val="105"/>
              </a:spcBef>
            </a:pPr>
            <a:r>
              <a:rPr sz="4000" spc="-180" dirty="0"/>
              <a:t>R</a:t>
            </a:r>
            <a:r>
              <a:rPr sz="4000" spc="-70" dirty="0"/>
              <a:t>U</a:t>
            </a:r>
            <a:r>
              <a:rPr sz="4000" spc="25" dirty="0"/>
              <a:t>NNI</a:t>
            </a:r>
            <a:r>
              <a:rPr sz="4000" spc="10" dirty="0"/>
              <a:t>N</a:t>
            </a:r>
            <a:r>
              <a:rPr sz="4000" spc="70" dirty="0"/>
              <a:t>G</a:t>
            </a:r>
            <a:r>
              <a:rPr sz="4000" spc="-145" dirty="0"/>
              <a:t> </a:t>
            </a:r>
            <a:r>
              <a:rPr sz="4000" spc="-260" dirty="0"/>
              <a:t>S</a:t>
            </a:r>
            <a:r>
              <a:rPr sz="4000" spc="-290" dirty="0"/>
              <a:t>T</a:t>
            </a:r>
            <a:r>
              <a:rPr sz="4000" spc="-85" dirty="0"/>
              <a:t>A</a:t>
            </a:r>
            <a:r>
              <a:rPr sz="4000" spc="-300" dirty="0"/>
              <a:t>R</a:t>
            </a:r>
            <a:r>
              <a:rPr sz="4000" spc="285" dirty="0"/>
              <a:t>T</a:t>
            </a:r>
            <a:r>
              <a:rPr sz="4000" spc="-155" dirty="0"/>
              <a:t> </a:t>
            </a:r>
            <a:r>
              <a:rPr sz="4000" spc="-270" dirty="0"/>
              <a:t>&amp;</a:t>
            </a:r>
            <a:r>
              <a:rPr sz="4000" spc="-75" dirty="0"/>
              <a:t> </a:t>
            </a:r>
            <a:r>
              <a:rPr lang="en-US" sz="4000" spc="409" dirty="0"/>
              <a:t>MT</a:t>
            </a:r>
            <a:r>
              <a:rPr sz="4000" spc="140" dirty="0"/>
              <a:t>H</a:t>
            </a:r>
            <a:r>
              <a:rPr sz="4000" spc="-90" dirty="0"/>
              <a:t>S</a:t>
            </a:r>
            <a:endParaRPr sz="4000" dirty="0"/>
          </a:p>
          <a:p>
            <a:pPr marL="12700">
              <a:lnSpc>
                <a:spcPts val="2130"/>
              </a:lnSpc>
            </a:pPr>
            <a:r>
              <a:rPr sz="1800" spc="-215" dirty="0"/>
              <a:t>P</a:t>
            </a:r>
            <a:r>
              <a:rPr sz="1800" spc="-10" dirty="0"/>
              <a:t>A</a:t>
            </a:r>
            <a:r>
              <a:rPr sz="1800" spc="-125" dirty="0"/>
              <a:t>R</a:t>
            </a:r>
            <a:r>
              <a:rPr sz="1800" spc="50" dirty="0"/>
              <a:t>T</a:t>
            </a:r>
            <a:r>
              <a:rPr sz="1800" spc="-75" dirty="0"/>
              <a:t>-</a:t>
            </a:r>
            <a:r>
              <a:rPr sz="1800" spc="95" dirty="0"/>
              <a:t>T</a:t>
            </a:r>
            <a:r>
              <a:rPr sz="1800" spc="20" dirty="0"/>
              <a:t>I</a:t>
            </a:r>
            <a:r>
              <a:rPr sz="1800" spc="5" dirty="0"/>
              <a:t>M</a:t>
            </a:r>
            <a:r>
              <a:rPr sz="1800" spc="215" dirty="0"/>
              <a:t>E</a:t>
            </a:r>
            <a:r>
              <a:rPr sz="1800" spc="-90" dirty="0"/>
              <a:t> </a:t>
            </a:r>
            <a:r>
              <a:rPr sz="1800" spc="-25" dirty="0"/>
              <a:t>S</a:t>
            </a:r>
            <a:r>
              <a:rPr sz="1800" spc="20" dirty="0"/>
              <a:t>C</a:t>
            </a:r>
            <a:r>
              <a:rPr sz="1800" spc="80" dirty="0"/>
              <a:t>H</a:t>
            </a:r>
            <a:r>
              <a:rPr sz="1800" spc="70" dirty="0"/>
              <a:t>E</a:t>
            </a:r>
            <a:r>
              <a:rPr sz="1800" spc="45" dirty="0"/>
              <a:t>D</a:t>
            </a:r>
            <a:r>
              <a:rPr sz="1800" spc="-35" dirty="0"/>
              <a:t>U</a:t>
            </a:r>
            <a:r>
              <a:rPr sz="1800" spc="170" dirty="0"/>
              <a:t>L</a:t>
            </a:r>
            <a:r>
              <a:rPr sz="1800" spc="215" dirty="0"/>
              <a:t>E</a:t>
            </a:r>
            <a:r>
              <a:rPr sz="1800" spc="-114" dirty="0"/>
              <a:t> </a:t>
            </a:r>
            <a:r>
              <a:rPr sz="1800" spc="-80" dirty="0"/>
              <a:t>O</a:t>
            </a:r>
            <a:r>
              <a:rPr sz="1800" spc="-25" dirty="0"/>
              <a:t>P</a:t>
            </a:r>
            <a:r>
              <a:rPr sz="1800" spc="85" dirty="0"/>
              <a:t>T</a:t>
            </a:r>
            <a:r>
              <a:rPr sz="1800" spc="55" dirty="0"/>
              <a:t>I</a:t>
            </a:r>
            <a:r>
              <a:rPr sz="1800" spc="-80" dirty="0"/>
              <a:t>O</a:t>
            </a:r>
            <a:r>
              <a:rPr sz="1800" spc="-10" dirty="0"/>
              <a:t>N</a:t>
            </a:r>
            <a:r>
              <a:rPr sz="1800" spc="-45" dirty="0"/>
              <a:t>S</a:t>
            </a:r>
            <a:endParaRPr sz="1800" dirty="0"/>
          </a:p>
        </p:txBody>
      </p:sp>
      <p:grpSp>
        <p:nvGrpSpPr>
          <p:cNvPr id="4" name="object 4"/>
          <p:cNvGrpSpPr/>
          <p:nvPr/>
        </p:nvGrpSpPr>
        <p:grpSpPr>
          <a:xfrm>
            <a:off x="-6350" y="0"/>
            <a:ext cx="12204065" cy="2023110"/>
            <a:chOff x="-6350" y="0"/>
            <a:chExt cx="12204065" cy="202311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3119755" cy="2009775"/>
            </a:xfrm>
            <a:custGeom>
              <a:avLst/>
              <a:gdLst/>
              <a:ahLst/>
              <a:cxnLst/>
              <a:rect l="l" t="t" r="r" b="b"/>
              <a:pathLst>
                <a:path w="3119755" h="2009775">
                  <a:moveTo>
                    <a:pt x="3119755" y="0"/>
                  </a:moveTo>
                  <a:lnTo>
                    <a:pt x="0" y="685800"/>
                  </a:lnTo>
                </a:path>
                <a:path w="3119755" h="2009775">
                  <a:moveTo>
                    <a:pt x="889228" y="0"/>
                  </a:moveTo>
                  <a:lnTo>
                    <a:pt x="548640" y="2009521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313688"/>
              <a:ext cx="1769110" cy="695960"/>
            </a:xfrm>
            <a:custGeom>
              <a:avLst/>
              <a:gdLst/>
              <a:ahLst/>
              <a:cxnLst/>
              <a:rect l="l" t="t" r="r" b="b"/>
              <a:pathLst>
                <a:path w="1769110" h="695960">
                  <a:moveTo>
                    <a:pt x="1768982" y="69557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330440" y="1185672"/>
              <a:ext cx="4860925" cy="824230"/>
            </a:xfrm>
            <a:custGeom>
              <a:avLst/>
              <a:gdLst/>
              <a:ahLst/>
              <a:cxnLst/>
              <a:rect l="l" t="t" r="r" b="b"/>
              <a:pathLst>
                <a:path w="4860925" h="824230">
                  <a:moveTo>
                    <a:pt x="4860798" y="0"/>
                  </a:moveTo>
                  <a:lnTo>
                    <a:pt x="0" y="823976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67216" y="15240"/>
              <a:ext cx="2147570" cy="1995170"/>
            </a:xfrm>
            <a:custGeom>
              <a:avLst/>
              <a:gdLst/>
              <a:ahLst/>
              <a:cxnLst/>
              <a:rect l="l" t="t" r="r" b="b"/>
              <a:pathLst>
                <a:path w="2147570" h="1995170">
                  <a:moveTo>
                    <a:pt x="2147188" y="19951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594592" y="0"/>
              <a:ext cx="239395" cy="2009775"/>
            </a:xfrm>
            <a:custGeom>
              <a:avLst/>
              <a:gdLst/>
              <a:ahLst/>
              <a:cxnLst/>
              <a:rect l="l" t="t" r="r" b="b"/>
              <a:pathLst>
                <a:path w="239395" h="2009775">
                  <a:moveTo>
                    <a:pt x="239013" y="0"/>
                  </a:moveTo>
                  <a:lnTo>
                    <a:pt x="0" y="2009521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844092" y="2422397"/>
            <a:ext cx="1037526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60" dirty="0">
                <a:solidFill>
                  <a:srgbClr val="001E2D"/>
                </a:solidFill>
                <a:latin typeface="Calibri"/>
                <a:cs typeface="Calibri"/>
              </a:rPr>
              <a:t>Option</a:t>
            </a:r>
            <a:r>
              <a:rPr sz="2400" spc="-7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0" dirty="0">
                <a:solidFill>
                  <a:srgbClr val="001E2D"/>
                </a:solidFill>
                <a:latin typeface="Calibri"/>
                <a:cs typeface="Calibri"/>
              </a:rPr>
              <a:t>2:</a:t>
            </a:r>
            <a:r>
              <a:rPr sz="2400" spc="-1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1</a:t>
            </a:r>
            <a:r>
              <a:rPr sz="2400" spc="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35" dirty="0">
                <a:solidFill>
                  <a:srgbClr val="001E2D"/>
                </a:solidFill>
                <a:latin typeface="Calibri"/>
                <a:cs typeface="Calibri"/>
              </a:rPr>
              <a:t>class</a:t>
            </a:r>
            <a:r>
              <a:rPr sz="2400" spc="-5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at</a:t>
            </a:r>
            <a:r>
              <a:rPr sz="2400" spc="-3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45" dirty="0">
                <a:solidFill>
                  <a:srgbClr val="001E2D"/>
                </a:solidFill>
                <a:latin typeface="Calibri"/>
                <a:cs typeface="Calibri"/>
              </a:rPr>
              <a:t>the</a:t>
            </a:r>
            <a:r>
              <a:rPr sz="2400" spc="-4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90" dirty="0">
                <a:solidFill>
                  <a:srgbClr val="001E2D"/>
                </a:solidFill>
                <a:latin typeface="Calibri"/>
                <a:cs typeface="Calibri"/>
              </a:rPr>
              <a:t>college</a:t>
            </a:r>
            <a:r>
              <a:rPr sz="2400" spc="-6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(per</a:t>
            </a:r>
            <a:r>
              <a:rPr sz="2400" spc="-5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60" dirty="0">
                <a:solidFill>
                  <a:srgbClr val="001E2D"/>
                </a:solidFill>
                <a:latin typeface="Calibri"/>
                <a:cs typeface="Calibri"/>
              </a:rPr>
              <a:t>quarter)</a:t>
            </a:r>
            <a:r>
              <a:rPr sz="2400" spc="-5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55" dirty="0">
                <a:solidFill>
                  <a:srgbClr val="001E2D"/>
                </a:solidFill>
                <a:latin typeface="Calibri"/>
                <a:cs typeface="Calibri"/>
              </a:rPr>
              <a:t>and</a:t>
            </a:r>
            <a:r>
              <a:rPr sz="2400" spc="-5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lang="en-US" sz="2400" spc="-155" dirty="0">
                <a:solidFill>
                  <a:srgbClr val="001E2D"/>
                </a:solidFill>
                <a:latin typeface="Calibri"/>
                <a:cs typeface="Calibri"/>
              </a:rPr>
              <a:t>3</a:t>
            </a:r>
            <a:r>
              <a:rPr sz="2400" spc="1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45" dirty="0">
                <a:solidFill>
                  <a:srgbClr val="001E2D"/>
                </a:solidFill>
                <a:latin typeface="Calibri"/>
                <a:cs typeface="Calibri"/>
              </a:rPr>
              <a:t>classes</a:t>
            </a:r>
            <a:r>
              <a:rPr sz="2400" spc="-8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10" dirty="0">
                <a:solidFill>
                  <a:srgbClr val="001E2D"/>
                </a:solidFill>
                <a:latin typeface="Calibri"/>
                <a:cs typeface="Calibri"/>
              </a:rPr>
              <a:t>at</a:t>
            </a:r>
            <a:r>
              <a:rPr sz="2400" spc="-3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lang="en-US" sz="2400" spc="-30" dirty="0">
                <a:solidFill>
                  <a:srgbClr val="001E2D"/>
                </a:solidFill>
                <a:latin typeface="Calibri"/>
                <a:cs typeface="Calibri"/>
              </a:rPr>
              <a:t>MT</a:t>
            </a:r>
            <a:r>
              <a:rPr sz="2400" spc="-30" dirty="0">
                <a:solidFill>
                  <a:srgbClr val="001E2D"/>
                </a:solidFill>
                <a:latin typeface="Calibri"/>
                <a:cs typeface="Calibri"/>
              </a:rPr>
              <a:t>HS</a:t>
            </a:r>
            <a:r>
              <a:rPr sz="2400" spc="-40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65" dirty="0">
                <a:solidFill>
                  <a:srgbClr val="001E2D"/>
                </a:solidFill>
                <a:latin typeface="Calibri"/>
                <a:cs typeface="Calibri"/>
              </a:rPr>
              <a:t>(per</a:t>
            </a:r>
            <a:r>
              <a:rPr sz="2400" spc="-55" dirty="0">
                <a:solidFill>
                  <a:srgbClr val="001E2D"/>
                </a:solidFill>
                <a:latin typeface="Calibri"/>
                <a:cs typeface="Calibri"/>
              </a:rPr>
              <a:t> </a:t>
            </a:r>
            <a:r>
              <a:rPr sz="2400" spc="-135" dirty="0">
                <a:solidFill>
                  <a:srgbClr val="001E2D"/>
                </a:solidFill>
                <a:latin typeface="Calibri"/>
                <a:cs typeface="Calibri"/>
              </a:rPr>
              <a:t>semester)</a:t>
            </a:r>
            <a:endParaRPr sz="2400" dirty="0">
              <a:latin typeface="Calibri"/>
              <a:cs typeface="Calibri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575308" y="4993513"/>
          <a:ext cx="7818119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4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4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4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4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College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9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Winter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Spring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ft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: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30p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m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NG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PSYC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20" dirty="0">
                          <a:latin typeface="Calibri"/>
                          <a:cs typeface="Calibri"/>
                        </a:rPr>
                        <a:t>101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942216"/>
              </p:ext>
            </p:extLst>
          </p:nvPr>
        </p:nvGraphicFramePr>
        <p:xfrm>
          <a:off x="1553463" y="3044951"/>
          <a:ext cx="7818120" cy="1462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6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5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6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18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MT</a:t>
                      </a:r>
                      <a:r>
                        <a:rPr sz="18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HS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800" spc="-82" baseline="25462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</a:t>
                      </a:r>
                      <a:r>
                        <a:rPr sz="1800" spc="82" baseline="25462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8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Semester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9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800" spc="-142" baseline="25462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nd</a:t>
                      </a:r>
                      <a:r>
                        <a:rPr sz="1800" spc="112" baseline="25462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8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Semester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80" dirty="0">
                          <a:latin typeface="Calibri"/>
                          <a:cs typeface="Calibri"/>
                        </a:rPr>
                        <a:t>1st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geb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ra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2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geb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ra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2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1440">
                        <a:lnSpc>
                          <a:spcPts val="1910"/>
                        </a:lnSpc>
                      </a:pPr>
                      <a:r>
                        <a:rPr sz="2700" spc="-165" baseline="-1697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200" spc="-110" dirty="0">
                          <a:latin typeface="Calibri"/>
                          <a:cs typeface="Calibri"/>
                        </a:rPr>
                        <a:t>nd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75" dirty="0">
                          <a:latin typeface="Calibri"/>
                          <a:cs typeface="Calibri"/>
                        </a:rPr>
                        <a:t>Physics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80" dirty="0">
                          <a:latin typeface="Calibri"/>
                          <a:cs typeface="Calibri"/>
                        </a:rPr>
                        <a:t>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he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str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ts val="1910"/>
                        </a:lnSpc>
                      </a:pPr>
                      <a:r>
                        <a:rPr sz="2700" spc="-157" baseline="-16975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200" spc="-105" dirty="0">
                          <a:latin typeface="Calibri"/>
                          <a:cs typeface="Calibri"/>
                        </a:rPr>
                        <a:t>rd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Hi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st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ry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Hi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st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ry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9765268" y="3948810"/>
            <a:ext cx="369332" cy="1462404"/>
          </a:xfrm>
          <a:prstGeom prst="rect">
            <a:avLst/>
          </a:prstGeom>
        </p:spPr>
        <p:txBody>
          <a:bodyPr vert="vert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X</a:t>
            </a:r>
            <a:r>
              <a:rPr sz="2400" spc="1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MPLE</a:t>
            </a: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551919" y="6231722"/>
            <a:ext cx="487679" cy="47387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2009139"/>
          </a:xfrm>
          <a:custGeom>
            <a:avLst/>
            <a:gdLst/>
            <a:ahLst/>
            <a:cxnLst/>
            <a:rect l="l" t="t" r="r" b="b"/>
            <a:pathLst>
              <a:path w="12192000" h="2009139">
                <a:moveTo>
                  <a:pt x="12192000" y="0"/>
                </a:moveTo>
                <a:lnTo>
                  <a:pt x="0" y="0"/>
                </a:lnTo>
                <a:lnTo>
                  <a:pt x="0" y="2008632"/>
                </a:lnTo>
                <a:lnTo>
                  <a:pt x="12192000" y="20086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EF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08633" y="651129"/>
            <a:ext cx="5719445" cy="15138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4770"/>
              </a:lnSpc>
              <a:spcBef>
                <a:spcPts val="105"/>
              </a:spcBef>
            </a:pPr>
            <a:r>
              <a:rPr sz="4000" spc="-180" dirty="0"/>
              <a:t>R</a:t>
            </a:r>
            <a:r>
              <a:rPr sz="4000" spc="-70" dirty="0"/>
              <a:t>U</a:t>
            </a:r>
            <a:r>
              <a:rPr sz="4000" spc="25" dirty="0"/>
              <a:t>NNI</a:t>
            </a:r>
            <a:r>
              <a:rPr sz="4000" spc="10" dirty="0"/>
              <a:t>N</a:t>
            </a:r>
            <a:r>
              <a:rPr sz="4000" spc="70" dirty="0"/>
              <a:t>G</a:t>
            </a:r>
            <a:r>
              <a:rPr sz="4000" spc="-145" dirty="0"/>
              <a:t> </a:t>
            </a:r>
            <a:r>
              <a:rPr sz="4000" spc="-260" dirty="0"/>
              <a:t>S</a:t>
            </a:r>
            <a:r>
              <a:rPr sz="4000" spc="-290" dirty="0"/>
              <a:t>T</a:t>
            </a:r>
            <a:r>
              <a:rPr sz="4000" spc="-85" dirty="0"/>
              <a:t>A</a:t>
            </a:r>
            <a:r>
              <a:rPr sz="4000" spc="-300" dirty="0"/>
              <a:t>R</a:t>
            </a:r>
            <a:r>
              <a:rPr sz="4000" spc="285" dirty="0"/>
              <a:t>T</a:t>
            </a:r>
            <a:r>
              <a:rPr sz="4000" spc="-155" dirty="0"/>
              <a:t> </a:t>
            </a:r>
            <a:r>
              <a:rPr sz="4000" spc="-270" dirty="0"/>
              <a:t>&amp;</a:t>
            </a:r>
            <a:r>
              <a:rPr sz="4000" spc="-75" dirty="0"/>
              <a:t> </a:t>
            </a:r>
            <a:r>
              <a:rPr lang="en-US" sz="4000" spc="409" dirty="0"/>
              <a:t>MT</a:t>
            </a:r>
            <a:r>
              <a:rPr sz="4000" spc="140" dirty="0"/>
              <a:t>H</a:t>
            </a:r>
            <a:r>
              <a:rPr sz="4000" spc="-90" dirty="0"/>
              <a:t>S</a:t>
            </a:r>
            <a:endParaRPr sz="4000" dirty="0"/>
          </a:p>
          <a:p>
            <a:pPr marL="12700">
              <a:lnSpc>
                <a:spcPts val="2130"/>
              </a:lnSpc>
            </a:pPr>
            <a:r>
              <a:rPr sz="1800" spc="85" dirty="0"/>
              <a:t>FULL-TIME</a:t>
            </a:r>
            <a:r>
              <a:rPr sz="1800" spc="-114" dirty="0"/>
              <a:t> </a:t>
            </a:r>
            <a:r>
              <a:rPr sz="1800" spc="70" dirty="0"/>
              <a:t>SCHEDULE</a:t>
            </a:r>
            <a:endParaRPr sz="1800" dirty="0"/>
          </a:p>
        </p:txBody>
      </p:sp>
      <p:grpSp>
        <p:nvGrpSpPr>
          <p:cNvPr id="4" name="object 4"/>
          <p:cNvGrpSpPr/>
          <p:nvPr/>
        </p:nvGrpSpPr>
        <p:grpSpPr>
          <a:xfrm>
            <a:off x="-6350" y="0"/>
            <a:ext cx="12204065" cy="2023110"/>
            <a:chOff x="-6350" y="0"/>
            <a:chExt cx="12204065" cy="202311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3119755" cy="2009775"/>
            </a:xfrm>
            <a:custGeom>
              <a:avLst/>
              <a:gdLst/>
              <a:ahLst/>
              <a:cxnLst/>
              <a:rect l="l" t="t" r="r" b="b"/>
              <a:pathLst>
                <a:path w="3119755" h="2009775">
                  <a:moveTo>
                    <a:pt x="3119755" y="0"/>
                  </a:moveTo>
                  <a:lnTo>
                    <a:pt x="0" y="685800"/>
                  </a:lnTo>
                </a:path>
                <a:path w="3119755" h="2009775">
                  <a:moveTo>
                    <a:pt x="889228" y="0"/>
                  </a:moveTo>
                  <a:lnTo>
                    <a:pt x="548640" y="2009521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313688"/>
              <a:ext cx="1769110" cy="695960"/>
            </a:xfrm>
            <a:custGeom>
              <a:avLst/>
              <a:gdLst/>
              <a:ahLst/>
              <a:cxnLst/>
              <a:rect l="l" t="t" r="r" b="b"/>
              <a:pathLst>
                <a:path w="1769110" h="695960">
                  <a:moveTo>
                    <a:pt x="1768982" y="69557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330440" y="1185672"/>
              <a:ext cx="4860925" cy="824230"/>
            </a:xfrm>
            <a:custGeom>
              <a:avLst/>
              <a:gdLst/>
              <a:ahLst/>
              <a:cxnLst/>
              <a:rect l="l" t="t" r="r" b="b"/>
              <a:pathLst>
                <a:path w="4860925" h="824230">
                  <a:moveTo>
                    <a:pt x="4860798" y="0"/>
                  </a:moveTo>
                  <a:lnTo>
                    <a:pt x="0" y="823976"/>
                  </a:lnTo>
                </a:path>
              </a:pathLst>
            </a:custGeom>
            <a:ln w="12699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67216" y="15240"/>
              <a:ext cx="2147570" cy="1995170"/>
            </a:xfrm>
            <a:custGeom>
              <a:avLst/>
              <a:gdLst/>
              <a:ahLst/>
              <a:cxnLst/>
              <a:rect l="l" t="t" r="r" b="b"/>
              <a:pathLst>
                <a:path w="2147570" h="1995170">
                  <a:moveTo>
                    <a:pt x="2147188" y="19951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594592" y="0"/>
              <a:ext cx="239395" cy="2009775"/>
            </a:xfrm>
            <a:custGeom>
              <a:avLst/>
              <a:gdLst/>
              <a:ahLst/>
              <a:cxnLst/>
              <a:rect l="l" t="t" r="r" b="b"/>
              <a:pathLst>
                <a:path w="239395" h="2009775">
                  <a:moveTo>
                    <a:pt x="239013" y="0"/>
                  </a:moveTo>
                  <a:lnTo>
                    <a:pt x="0" y="2009521"/>
                  </a:lnTo>
                </a:path>
              </a:pathLst>
            </a:custGeom>
            <a:ln w="12700">
              <a:solidFill>
                <a:srgbClr val="B99C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9424526" y="2524505"/>
            <a:ext cx="369332" cy="1368552"/>
          </a:xfrm>
          <a:prstGeom prst="rect">
            <a:avLst/>
          </a:prstGeom>
        </p:spPr>
        <p:txBody>
          <a:bodyPr vert="vert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X</a:t>
            </a:r>
            <a:r>
              <a:rPr sz="2400" spc="1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MPLE</a:t>
            </a: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223899" y="2311273"/>
          <a:ext cx="8148319" cy="1462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7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7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7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7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College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9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Winter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Spring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556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100" dirty="0">
                          <a:latin typeface="Calibri"/>
                          <a:cs typeface="Calibri"/>
                        </a:rPr>
                        <a:t>9-9:50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NG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40" dirty="0">
                          <a:latin typeface="Calibri"/>
                          <a:cs typeface="Calibri"/>
                        </a:rPr>
                        <a:t>PHYS</a:t>
                      </a:r>
                      <a:r>
                        <a:rPr sz="1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20" dirty="0">
                          <a:latin typeface="Calibri"/>
                          <a:cs typeface="Calibri"/>
                        </a:rPr>
                        <a:t>101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40" dirty="0">
                          <a:latin typeface="Calibri"/>
                          <a:cs typeface="Calibri"/>
                        </a:rPr>
                        <a:t>SPAN</a:t>
                      </a:r>
                      <a:r>
                        <a:rPr sz="18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20" dirty="0">
                          <a:latin typeface="Calibri"/>
                          <a:cs typeface="Calibri"/>
                        </a:rPr>
                        <a:t>103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110" dirty="0">
                          <a:latin typeface="Calibri"/>
                          <a:cs typeface="Calibri"/>
                        </a:rPr>
                        <a:t>10-10:50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35" dirty="0">
                          <a:latin typeface="Calibri"/>
                          <a:cs typeface="Calibri"/>
                        </a:rPr>
                        <a:t>HIS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20" dirty="0">
                          <a:latin typeface="Calibri"/>
                          <a:cs typeface="Calibri"/>
                        </a:rPr>
                        <a:t>146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35" dirty="0">
                          <a:latin typeface="Calibri"/>
                          <a:cs typeface="Calibri"/>
                        </a:rPr>
                        <a:t>HIS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20" dirty="0">
                          <a:latin typeface="Calibri"/>
                          <a:cs typeface="Calibri"/>
                        </a:rPr>
                        <a:t>147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110" dirty="0">
                          <a:latin typeface="Calibri"/>
                          <a:cs typeface="Calibri"/>
                        </a:rPr>
                        <a:t>11-11:50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H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14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13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1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8435213" y="3897248"/>
            <a:ext cx="1118235" cy="1259205"/>
          </a:xfrm>
          <a:custGeom>
            <a:avLst/>
            <a:gdLst/>
            <a:ahLst/>
            <a:cxnLst/>
            <a:rect l="l" t="t" r="r" b="b"/>
            <a:pathLst>
              <a:path w="1118234" h="1259204">
                <a:moveTo>
                  <a:pt x="1062459" y="1206042"/>
                </a:moveTo>
                <a:lnTo>
                  <a:pt x="1038732" y="1227074"/>
                </a:lnTo>
                <a:lnTo>
                  <a:pt x="1117853" y="1258824"/>
                </a:lnTo>
                <a:lnTo>
                  <a:pt x="1106225" y="1215517"/>
                </a:lnTo>
                <a:lnTo>
                  <a:pt x="1070863" y="1215517"/>
                </a:lnTo>
                <a:lnTo>
                  <a:pt x="1062459" y="1206042"/>
                </a:lnTo>
                <a:close/>
              </a:path>
              <a:path w="1118234" h="1259204">
                <a:moveTo>
                  <a:pt x="1071953" y="1197627"/>
                </a:moveTo>
                <a:lnTo>
                  <a:pt x="1062459" y="1206042"/>
                </a:lnTo>
                <a:lnTo>
                  <a:pt x="1070863" y="1215517"/>
                </a:lnTo>
                <a:lnTo>
                  <a:pt x="1080388" y="1207134"/>
                </a:lnTo>
                <a:lnTo>
                  <a:pt x="1071953" y="1197627"/>
                </a:lnTo>
                <a:close/>
              </a:path>
              <a:path w="1118234" h="1259204">
                <a:moveTo>
                  <a:pt x="1095755" y="1176527"/>
                </a:moveTo>
                <a:lnTo>
                  <a:pt x="1071953" y="1197627"/>
                </a:lnTo>
                <a:lnTo>
                  <a:pt x="1080388" y="1207134"/>
                </a:lnTo>
                <a:lnTo>
                  <a:pt x="1070863" y="1215517"/>
                </a:lnTo>
                <a:lnTo>
                  <a:pt x="1106225" y="1215517"/>
                </a:lnTo>
                <a:lnTo>
                  <a:pt x="1095755" y="1176527"/>
                </a:lnTo>
                <a:close/>
              </a:path>
              <a:path w="1118234" h="1259204">
                <a:moveTo>
                  <a:pt x="9397" y="0"/>
                </a:moveTo>
                <a:lnTo>
                  <a:pt x="0" y="8381"/>
                </a:lnTo>
                <a:lnTo>
                  <a:pt x="1062459" y="1206042"/>
                </a:lnTo>
                <a:lnTo>
                  <a:pt x="1071953" y="1197627"/>
                </a:lnTo>
                <a:lnTo>
                  <a:pt x="9397" y="0"/>
                </a:lnTo>
                <a:close/>
              </a:path>
            </a:pathLst>
          </a:custGeom>
          <a:solidFill>
            <a:srgbClr val="1556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608566" y="4220667"/>
            <a:ext cx="2143125" cy="222186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 marR="30480">
              <a:lnSpc>
                <a:spcPct val="99300"/>
              </a:lnSpc>
              <a:spcBef>
                <a:spcPts val="114"/>
              </a:spcBef>
            </a:pPr>
            <a:r>
              <a:rPr sz="1800" spc="-20" dirty="0">
                <a:latin typeface="Calibri"/>
                <a:cs typeface="Calibri"/>
              </a:rPr>
              <a:t>All </a:t>
            </a:r>
            <a:r>
              <a:rPr sz="1800" spc="-105" dirty="0">
                <a:latin typeface="Calibri"/>
                <a:cs typeface="Calibri"/>
              </a:rPr>
              <a:t>graduation </a:t>
            </a:r>
            <a:r>
              <a:rPr sz="1800" spc="-100" dirty="0">
                <a:latin typeface="Calibri"/>
                <a:cs typeface="Calibri"/>
              </a:rPr>
              <a:t> </a:t>
            </a:r>
            <a:r>
              <a:rPr sz="1800" spc="-114" dirty="0">
                <a:latin typeface="Calibri"/>
                <a:cs typeface="Calibri"/>
              </a:rPr>
              <a:t>re</a:t>
            </a:r>
            <a:r>
              <a:rPr sz="1800" spc="-160" dirty="0">
                <a:latin typeface="Calibri"/>
                <a:cs typeface="Calibri"/>
              </a:rPr>
              <a:t>qu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45" dirty="0">
                <a:latin typeface="Calibri"/>
                <a:cs typeface="Calibri"/>
              </a:rPr>
              <a:t>reme</a:t>
            </a:r>
            <a:r>
              <a:rPr sz="1800" spc="-160" dirty="0">
                <a:latin typeface="Calibri"/>
                <a:cs typeface="Calibri"/>
              </a:rPr>
              <a:t>n</a:t>
            </a:r>
            <a:r>
              <a:rPr sz="1800" spc="-55" dirty="0">
                <a:latin typeface="Calibri"/>
                <a:cs typeface="Calibri"/>
              </a:rPr>
              <a:t>ts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60" dirty="0">
                <a:latin typeface="Calibri"/>
                <a:cs typeface="Calibri"/>
              </a:rPr>
              <a:t>n</a:t>
            </a:r>
            <a:r>
              <a:rPr sz="1800" spc="-110" dirty="0">
                <a:latin typeface="Calibri"/>
                <a:cs typeface="Calibri"/>
              </a:rPr>
              <a:t>ee</a:t>
            </a:r>
            <a:r>
              <a:rPr sz="1800" spc="-15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30" dirty="0">
                <a:latin typeface="Calibri"/>
                <a:cs typeface="Calibri"/>
              </a:rPr>
              <a:t>to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90" dirty="0">
                <a:latin typeface="Calibri"/>
                <a:cs typeface="Calibri"/>
              </a:rPr>
              <a:t>be  </a:t>
            </a:r>
            <a:r>
              <a:rPr sz="1800" spc="-100" dirty="0">
                <a:latin typeface="Calibri"/>
                <a:cs typeface="Calibri"/>
              </a:rPr>
              <a:t>c</a:t>
            </a:r>
            <a:r>
              <a:rPr sz="1800" spc="-135" dirty="0">
                <a:latin typeface="Calibri"/>
                <a:cs typeface="Calibri"/>
              </a:rPr>
              <a:t>o</a:t>
            </a:r>
            <a:r>
              <a:rPr sz="1800" spc="-235" dirty="0">
                <a:latin typeface="Calibri"/>
                <a:cs typeface="Calibri"/>
              </a:rPr>
              <a:t>m</a:t>
            </a:r>
            <a:r>
              <a:rPr sz="1800" spc="-165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110" dirty="0">
                <a:latin typeface="Calibri"/>
                <a:cs typeface="Calibri"/>
              </a:rPr>
              <a:t>e</a:t>
            </a:r>
            <a:r>
              <a:rPr sz="1800" spc="-120" dirty="0">
                <a:latin typeface="Calibri"/>
                <a:cs typeface="Calibri"/>
              </a:rPr>
              <a:t>ted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900" i="1" spc="-170" dirty="0">
                <a:latin typeface="Calibri"/>
                <a:cs typeface="Calibri"/>
              </a:rPr>
              <a:t>b</a:t>
            </a:r>
            <a:r>
              <a:rPr sz="1900" i="1" spc="-100" dirty="0">
                <a:latin typeface="Calibri"/>
                <a:cs typeface="Calibri"/>
              </a:rPr>
              <a:t>e</a:t>
            </a:r>
            <a:r>
              <a:rPr sz="1900" i="1" spc="-55" dirty="0">
                <a:latin typeface="Calibri"/>
                <a:cs typeface="Calibri"/>
              </a:rPr>
              <a:t>f</a:t>
            </a:r>
            <a:r>
              <a:rPr sz="1900" i="1" spc="-170" dirty="0">
                <a:latin typeface="Calibri"/>
                <a:cs typeface="Calibri"/>
              </a:rPr>
              <a:t>o</a:t>
            </a:r>
            <a:r>
              <a:rPr sz="1900" i="1" spc="-130" dirty="0">
                <a:latin typeface="Calibri"/>
                <a:cs typeface="Calibri"/>
              </a:rPr>
              <a:t>re</a:t>
            </a:r>
            <a:r>
              <a:rPr sz="1900" i="1" spc="-90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S</a:t>
            </a:r>
            <a:r>
              <a:rPr sz="1800" spc="-160" dirty="0">
                <a:latin typeface="Calibri"/>
                <a:cs typeface="Calibri"/>
              </a:rPr>
              <a:t>p</a:t>
            </a:r>
            <a:r>
              <a:rPr sz="1800" spc="-85" dirty="0">
                <a:latin typeface="Calibri"/>
                <a:cs typeface="Calibri"/>
              </a:rPr>
              <a:t>r</a:t>
            </a:r>
            <a:r>
              <a:rPr sz="1800" spc="-50" dirty="0">
                <a:latin typeface="Calibri"/>
                <a:cs typeface="Calibri"/>
              </a:rPr>
              <a:t>i</a:t>
            </a:r>
            <a:r>
              <a:rPr sz="1800" spc="-160" dirty="0">
                <a:latin typeface="Calibri"/>
                <a:cs typeface="Calibri"/>
              </a:rPr>
              <a:t>n</a:t>
            </a:r>
            <a:r>
              <a:rPr sz="1800" spc="-35" dirty="0">
                <a:latin typeface="Calibri"/>
                <a:cs typeface="Calibri"/>
              </a:rPr>
              <a:t>g  </a:t>
            </a:r>
            <a:r>
              <a:rPr sz="1800" spc="-160" dirty="0">
                <a:latin typeface="Calibri"/>
                <a:cs typeface="Calibri"/>
              </a:rPr>
              <a:t>qu</a:t>
            </a:r>
            <a:r>
              <a:rPr sz="1800" spc="-75" dirty="0">
                <a:latin typeface="Calibri"/>
                <a:cs typeface="Calibri"/>
              </a:rPr>
              <a:t>a</a:t>
            </a:r>
            <a:r>
              <a:rPr sz="1800" spc="-120" dirty="0">
                <a:latin typeface="Calibri"/>
                <a:cs typeface="Calibri"/>
              </a:rPr>
              <a:t>r</a:t>
            </a:r>
            <a:r>
              <a:rPr sz="1800" spc="-110" dirty="0">
                <a:latin typeface="Calibri"/>
                <a:cs typeface="Calibri"/>
              </a:rPr>
              <a:t>te</a:t>
            </a:r>
            <a:r>
              <a:rPr sz="1800" spc="-130" dirty="0">
                <a:latin typeface="Calibri"/>
                <a:cs typeface="Calibri"/>
              </a:rPr>
              <a:t>r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65" dirty="0">
                <a:latin typeface="Calibri"/>
                <a:cs typeface="Calibri"/>
              </a:rPr>
              <a:t>o</a:t>
            </a:r>
            <a:r>
              <a:rPr sz="1800" spc="-50" dirty="0">
                <a:latin typeface="Calibri"/>
                <a:cs typeface="Calibri"/>
              </a:rPr>
              <a:t>f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20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60" dirty="0">
                <a:latin typeface="Calibri"/>
                <a:cs typeface="Calibri"/>
              </a:rPr>
              <a:t>g</a:t>
            </a:r>
            <a:r>
              <a:rPr sz="1800" spc="-105" dirty="0">
                <a:latin typeface="Calibri"/>
                <a:cs typeface="Calibri"/>
              </a:rPr>
              <a:t>ra</a:t>
            </a:r>
            <a:r>
              <a:rPr sz="1800" spc="-150" dirty="0">
                <a:latin typeface="Calibri"/>
                <a:cs typeface="Calibri"/>
              </a:rPr>
              <a:t>d</a:t>
            </a:r>
            <a:r>
              <a:rPr sz="1800" spc="-160" dirty="0">
                <a:latin typeface="Calibri"/>
                <a:cs typeface="Calibri"/>
              </a:rPr>
              <a:t>u</a:t>
            </a:r>
            <a:r>
              <a:rPr sz="1800" spc="-75" dirty="0">
                <a:latin typeface="Calibri"/>
                <a:cs typeface="Calibri"/>
              </a:rPr>
              <a:t>a</a:t>
            </a:r>
            <a:r>
              <a:rPr sz="1800" spc="-70" dirty="0">
                <a:latin typeface="Calibri"/>
                <a:cs typeface="Calibri"/>
              </a:rPr>
              <a:t>t</a:t>
            </a:r>
            <a:r>
              <a:rPr sz="1800" spc="-40" dirty="0">
                <a:latin typeface="Calibri"/>
                <a:cs typeface="Calibri"/>
              </a:rPr>
              <a:t>i</a:t>
            </a:r>
            <a:r>
              <a:rPr sz="1800" spc="-165" dirty="0">
                <a:latin typeface="Calibri"/>
                <a:cs typeface="Calibri"/>
              </a:rPr>
              <a:t>o</a:t>
            </a:r>
            <a:r>
              <a:rPr sz="1800" spc="-95" dirty="0">
                <a:latin typeface="Calibri"/>
                <a:cs typeface="Calibri"/>
              </a:rPr>
              <a:t>n  </a:t>
            </a:r>
            <a:r>
              <a:rPr sz="1800" spc="-110" dirty="0">
                <a:latin typeface="Calibri"/>
                <a:cs typeface="Calibri"/>
              </a:rPr>
              <a:t>y</a:t>
            </a:r>
            <a:r>
              <a:rPr sz="1800" spc="-130" dirty="0">
                <a:latin typeface="Calibri"/>
                <a:cs typeface="Calibri"/>
              </a:rPr>
              <a:t>e</a:t>
            </a:r>
            <a:r>
              <a:rPr sz="1800" spc="-75" dirty="0">
                <a:latin typeface="Calibri"/>
                <a:cs typeface="Calibri"/>
              </a:rPr>
              <a:t>a</a:t>
            </a:r>
            <a:r>
              <a:rPr sz="1800" spc="-13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 –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S</a:t>
            </a:r>
            <a:r>
              <a:rPr sz="1800" spc="-160" dirty="0">
                <a:latin typeface="Calibri"/>
                <a:cs typeface="Calibri"/>
              </a:rPr>
              <a:t>p</a:t>
            </a:r>
            <a:r>
              <a:rPr sz="1800" spc="-85" dirty="0">
                <a:latin typeface="Calibri"/>
                <a:cs typeface="Calibri"/>
              </a:rPr>
              <a:t>r</a:t>
            </a:r>
            <a:r>
              <a:rPr sz="1800" spc="-50" dirty="0">
                <a:latin typeface="Calibri"/>
                <a:cs typeface="Calibri"/>
              </a:rPr>
              <a:t>i</a:t>
            </a:r>
            <a:r>
              <a:rPr sz="1800" spc="-160" dirty="0">
                <a:latin typeface="Calibri"/>
                <a:cs typeface="Calibri"/>
              </a:rPr>
              <a:t>n</a:t>
            </a:r>
            <a:r>
              <a:rPr sz="1800" spc="-50" dirty="0">
                <a:latin typeface="Calibri"/>
                <a:cs typeface="Calibri"/>
              </a:rPr>
              <a:t>g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60" dirty="0">
                <a:latin typeface="Calibri"/>
                <a:cs typeface="Calibri"/>
              </a:rPr>
              <a:t>qu</a:t>
            </a:r>
            <a:r>
              <a:rPr sz="1800" spc="-75" dirty="0">
                <a:latin typeface="Calibri"/>
                <a:cs typeface="Calibri"/>
              </a:rPr>
              <a:t>a</a:t>
            </a:r>
            <a:r>
              <a:rPr sz="1800" spc="-120" dirty="0">
                <a:latin typeface="Calibri"/>
                <a:cs typeface="Calibri"/>
              </a:rPr>
              <a:t>r</a:t>
            </a:r>
            <a:r>
              <a:rPr sz="1800" spc="-110" dirty="0">
                <a:latin typeface="Calibri"/>
                <a:cs typeface="Calibri"/>
              </a:rPr>
              <a:t>te</a:t>
            </a:r>
            <a:r>
              <a:rPr sz="1800" spc="-130" dirty="0">
                <a:latin typeface="Calibri"/>
                <a:cs typeface="Calibri"/>
              </a:rPr>
              <a:t>r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65" dirty="0">
                <a:latin typeface="Calibri"/>
                <a:cs typeface="Calibri"/>
              </a:rPr>
              <a:t>o</a:t>
            </a:r>
            <a:r>
              <a:rPr sz="1800" spc="-45" dirty="0">
                <a:latin typeface="Calibri"/>
                <a:cs typeface="Calibri"/>
              </a:rPr>
              <a:t>f  </a:t>
            </a:r>
            <a:r>
              <a:rPr sz="1800" spc="-125" dirty="0">
                <a:latin typeface="Calibri"/>
                <a:cs typeface="Calibri"/>
              </a:rPr>
              <a:t>12</a:t>
            </a:r>
            <a:r>
              <a:rPr sz="1800" spc="-127" baseline="25462" dirty="0">
                <a:latin typeface="Calibri"/>
                <a:cs typeface="Calibri"/>
              </a:rPr>
              <a:t>th</a:t>
            </a:r>
            <a:r>
              <a:rPr sz="1800" baseline="25462" dirty="0">
                <a:latin typeface="Calibri"/>
                <a:cs typeface="Calibri"/>
              </a:rPr>
              <a:t> </a:t>
            </a:r>
            <a:r>
              <a:rPr sz="1800" spc="-179" baseline="25462" dirty="0">
                <a:latin typeface="Calibri"/>
                <a:cs typeface="Calibri"/>
              </a:rPr>
              <a:t> </a:t>
            </a:r>
            <a:r>
              <a:rPr sz="1800" spc="-60" dirty="0">
                <a:latin typeface="Calibri"/>
                <a:cs typeface="Calibri"/>
              </a:rPr>
              <a:t>g</a:t>
            </a:r>
            <a:r>
              <a:rPr sz="1800" spc="-105" dirty="0">
                <a:latin typeface="Calibri"/>
                <a:cs typeface="Calibri"/>
              </a:rPr>
              <a:t>ra</a:t>
            </a:r>
            <a:r>
              <a:rPr sz="1800" spc="-145" dirty="0">
                <a:latin typeface="Calibri"/>
                <a:cs typeface="Calibri"/>
              </a:rPr>
              <a:t>d</a:t>
            </a:r>
            <a:r>
              <a:rPr sz="1800" spc="-10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s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65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60" dirty="0">
                <a:latin typeface="Calibri"/>
                <a:cs typeface="Calibri"/>
              </a:rPr>
              <a:t>bonu</a:t>
            </a:r>
            <a:r>
              <a:rPr sz="1800" spc="-5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0" dirty="0">
                <a:latin typeface="Calibri"/>
                <a:cs typeface="Calibri"/>
              </a:rPr>
              <a:t>to  </a:t>
            </a:r>
            <a:r>
              <a:rPr sz="1800" spc="-160" dirty="0">
                <a:latin typeface="Calibri"/>
                <a:cs typeface="Calibri"/>
              </a:rPr>
              <a:t>p</a:t>
            </a:r>
            <a:r>
              <a:rPr sz="1800" spc="-114" dirty="0">
                <a:latin typeface="Calibri"/>
                <a:cs typeface="Calibri"/>
              </a:rPr>
              <a:t>re</a:t>
            </a:r>
            <a:r>
              <a:rPr sz="1800" spc="-160" dirty="0">
                <a:latin typeface="Calibri"/>
                <a:cs typeface="Calibri"/>
              </a:rPr>
              <a:t>p</a:t>
            </a:r>
            <a:r>
              <a:rPr sz="1800" spc="-75" dirty="0">
                <a:latin typeface="Calibri"/>
                <a:cs typeface="Calibri"/>
              </a:rPr>
              <a:t>a</a:t>
            </a:r>
            <a:r>
              <a:rPr sz="1800" spc="-114" dirty="0">
                <a:latin typeface="Calibri"/>
                <a:cs typeface="Calibri"/>
              </a:rPr>
              <a:t>re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10" dirty="0">
                <a:latin typeface="Calibri"/>
                <a:cs typeface="Calibri"/>
              </a:rPr>
              <a:t>for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30" dirty="0">
                <a:latin typeface="Calibri"/>
                <a:cs typeface="Calibri"/>
              </a:rPr>
              <a:t>y</a:t>
            </a:r>
            <a:r>
              <a:rPr sz="1800" spc="-160" dirty="0">
                <a:latin typeface="Calibri"/>
                <a:cs typeface="Calibri"/>
              </a:rPr>
              <a:t>ou</a:t>
            </a:r>
            <a:r>
              <a:rPr sz="1800" spc="-13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5" dirty="0">
                <a:latin typeface="Calibri"/>
                <a:cs typeface="Calibri"/>
              </a:rPr>
              <a:t>fut</a:t>
            </a:r>
            <a:r>
              <a:rPr sz="1800" spc="-150" dirty="0">
                <a:latin typeface="Calibri"/>
                <a:cs typeface="Calibri"/>
              </a:rPr>
              <a:t>u</a:t>
            </a:r>
            <a:r>
              <a:rPr sz="1800" spc="-90" dirty="0">
                <a:latin typeface="Calibri"/>
                <a:cs typeface="Calibri"/>
              </a:rPr>
              <a:t>re  </a:t>
            </a:r>
            <a:r>
              <a:rPr sz="1800" spc="-105" dirty="0">
                <a:latin typeface="Calibri"/>
                <a:cs typeface="Calibri"/>
              </a:rPr>
              <a:t>major!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48104" y="3893057"/>
            <a:ext cx="599630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90" dirty="0">
                <a:latin typeface="Calibri"/>
                <a:cs typeface="Calibri"/>
              </a:rPr>
              <a:t>Full-time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10" dirty="0">
                <a:latin typeface="Calibri"/>
                <a:cs typeface="Calibri"/>
              </a:rPr>
              <a:t>Running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65" dirty="0">
                <a:latin typeface="Calibri"/>
                <a:cs typeface="Calibri"/>
              </a:rPr>
              <a:t>Start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0" dirty="0">
                <a:latin typeface="Calibri"/>
                <a:cs typeface="Calibri"/>
              </a:rPr>
              <a:t>=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20" dirty="0">
                <a:latin typeface="Calibri"/>
                <a:cs typeface="Calibri"/>
              </a:rPr>
              <a:t>15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85" dirty="0">
                <a:latin typeface="Calibri"/>
                <a:cs typeface="Calibri"/>
              </a:rPr>
              <a:t>credits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0" dirty="0">
                <a:latin typeface="Calibri"/>
                <a:cs typeface="Calibri"/>
              </a:rPr>
              <a:t>maximum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85" dirty="0">
                <a:latin typeface="Calibri"/>
                <a:cs typeface="Calibri"/>
              </a:rPr>
              <a:t>at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20" dirty="0">
                <a:latin typeface="Calibri"/>
                <a:cs typeface="Calibri"/>
              </a:rPr>
              <a:t>the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75" dirty="0">
                <a:latin typeface="Calibri"/>
                <a:cs typeface="Calibri"/>
              </a:rPr>
              <a:t>college</a:t>
            </a:r>
            <a:endParaRPr sz="1800" dirty="0">
              <a:latin typeface="Calibri"/>
              <a:cs typeface="Calibri"/>
            </a:endParaRPr>
          </a:p>
          <a:p>
            <a:pPr marL="299085" marR="24384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90" dirty="0">
                <a:latin typeface="Calibri"/>
                <a:cs typeface="Calibri"/>
              </a:rPr>
              <a:t>Full-time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0" dirty="0">
                <a:latin typeface="Calibri"/>
                <a:cs typeface="Calibri"/>
              </a:rPr>
              <a:t>students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0" dirty="0">
                <a:latin typeface="Calibri"/>
                <a:cs typeface="Calibri"/>
              </a:rPr>
              <a:t>are</a:t>
            </a:r>
            <a:r>
              <a:rPr lang="en-US" sz="1800" spc="-100" dirty="0">
                <a:latin typeface="Calibri"/>
                <a:cs typeface="Calibri"/>
              </a:rPr>
              <a:t> still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20" dirty="0">
                <a:latin typeface="Calibri"/>
                <a:cs typeface="Calibri"/>
              </a:rPr>
              <a:t>required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30" dirty="0">
                <a:latin typeface="Calibri"/>
                <a:cs typeface="Calibri"/>
              </a:rPr>
              <a:t>to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20" dirty="0">
                <a:latin typeface="Calibri"/>
                <a:cs typeface="Calibri"/>
              </a:rPr>
              <a:t>complete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85" dirty="0">
                <a:latin typeface="Calibri"/>
                <a:cs typeface="Calibri"/>
              </a:rPr>
              <a:t>High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80" dirty="0">
                <a:latin typeface="Calibri"/>
                <a:cs typeface="Calibri"/>
              </a:rPr>
              <a:t>School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30" dirty="0">
                <a:latin typeface="Calibri"/>
                <a:cs typeface="Calibri"/>
              </a:rPr>
              <a:t>and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30" dirty="0">
                <a:latin typeface="Calibri"/>
                <a:cs typeface="Calibri"/>
              </a:rPr>
              <a:t>Beyond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95" dirty="0">
                <a:latin typeface="Calibri"/>
                <a:cs typeface="Calibri"/>
              </a:rPr>
              <a:t>Plan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10" dirty="0">
                <a:latin typeface="Calibri"/>
                <a:cs typeface="Calibri"/>
              </a:rPr>
              <a:t>graduation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20" dirty="0">
                <a:latin typeface="Calibri"/>
                <a:cs typeface="Calibri"/>
              </a:rPr>
              <a:t>requirements</a:t>
            </a:r>
            <a:endParaRPr sz="1800" dirty="0">
              <a:latin typeface="Calibri"/>
              <a:cs typeface="Calibri"/>
            </a:endParaRPr>
          </a:p>
          <a:p>
            <a:pPr marL="299085" marR="52451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90" dirty="0">
                <a:latin typeface="Calibri"/>
                <a:cs typeface="Calibri"/>
              </a:rPr>
              <a:t>Can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still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90" dirty="0">
                <a:latin typeface="Calibri"/>
                <a:cs typeface="Calibri"/>
              </a:rPr>
              <a:t>participate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75" dirty="0">
                <a:latin typeface="Calibri"/>
                <a:cs typeface="Calibri"/>
              </a:rPr>
              <a:t>in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lang="en-US" spc="-40" dirty="0">
                <a:latin typeface="Calibri"/>
                <a:cs typeface="Calibri"/>
              </a:rPr>
              <a:t>MT</a:t>
            </a:r>
            <a:r>
              <a:rPr sz="1800" spc="-40" dirty="0">
                <a:latin typeface="Calibri"/>
                <a:cs typeface="Calibri"/>
              </a:rPr>
              <a:t>HS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90" dirty="0">
                <a:latin typeface="Calibri"/>
                <a:cs typeface="Calibri"/>
              </a:rPr>
              <a:t>sports,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80" dirty="0">
                <a:latin typeface="Calibri"/>
                <a:cs typeface="Calibri"/>
              </a:rPr>
              <a:t>clubs,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90" dirty="0">
                <a:latin typeface="Calibri"/>
                <a:cs typeface="Calibri"/>
              </a:rPr>
              <a:t>leadership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60" dirty="0">
                <a:latin typeface="Calibri"/>
                <a:cs typeface="Calibri"/>
              </a:rPr>
              <a:t>it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is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20" dirty="0">
                <a:latin typeface="Calibri"/>
                <a:cs typeface="Calibri"/>
              </a:rPr>
              <a:t>the </a:t>
            </a:r>
            <a:r>
              <a:rPr sz="1800" spc="-114" dirty="0">
                <a:latin typeface="Calibri"/>
                <a:cs typeface="Calibri"/>
              </a:rPr>
              <a:t> </a:t>
            </a:r>
            <a:r>
              <a:rPr sz="1800" spc="-95" dirty="0">
                <a:latin typeface="Calibri"/>
                <a:cs typeface="Calibri"/>
              </a:rPr>
              <a:t>student’s </a:t>
            </a:r>
            <a:r>
              <a:rPr sz="1800" spc="-85" dirty="0">
                <a:latin typeface="Calibri"/>
                <a:cs typeface="Calibri"/>
              </a:rPr>
              <a:t>responsibility </a:t>
            </a:r>
            <a:r>
              <a:rPr sz="1800" spc="-130" dirty="0">
                <a:latin typeface="Calibri"/>
                <a:cs typeface="Calibri"/>
              </a:rPr>
              <a:t>to</a:t>
            </a:r>
            <a:r>
              <a:rPr sz="1800" spc="-125" dirty="0">
                <a:latin typeface="Calibri"/>
                <a:cs typeface="Calibri"/>
              </a:rPr>
              <a:t> </a:t>
            </a:r>
            <a:r>
              <a:rPr sz="1800" spc="-135" dirty="0">
                <a:latin typeface="Calibri"/>
                <a:cs typeface="Calibri"/>
              </a:rPr>
              <a:t>make</a:t>
            </a:r>
            <a:r>
              <a:rPr sz="1800" spc="-130" dirty="0">
                <a:latin typeface="Calibri"/>
                <a:cs typeface="Calibri"/>
              </a:rPr>
              <a:t> </a:t>
            </a:r>
            <a:r>
              <a:rPr sz="1800" spc="-100" dirty="0">
                <a:latin typeface="Calibri"/>
                <a:cs typeface="Calibri"/>
              </a:rPr>
              <a:t>sure </a:t>
            </a:r>
            <a:r>
              <a:rPr sz="1800" spc="-120" dirty="0">
                <a:latin typeface="Calibri"/>
                <a:cs typeface="Calibri"/>
              </a:rPr>
              <a:t>they </a:t>
            </a:r>
            <a:r>
              <a:rPr sz="1800" spc="-100" dirty="0">
                <a:latin typeface="Calibri"/>
                <a:cs typeface="Calibri"/>
              </a:rPr>
              <a:t>can </a:t>
            </a:r>
            <a:r>
              <a:rPr sz="1800" spc="-140" dirty="0">
                <a:latin typeface="Calibri"/>
                <a:cs typeface="Calibri"/>
              </a:rPr>
              <a:t>commit</a:t>
            </a:r>
            <a:r>
              <a:rPr sz="1800" spc="-135" dirty="0">
                <a:latin typeface="Calibri"/>
                <a:cs typeface="Calibri"/>
              </a:rPr>
              <a:t> </a:t>
            </a:r>
            <a:r>
              <a:rPr sz="1800" spc="-130" dirty="0">
                <a:latin typeface="Calibri"/>
                <a:cs typeface="Calibri"/>
              </a:rPr>
              <a:t>to</a:t>
            </a:r>
            <a:r>
              <a:rPr sz="1800" spc="-125" dirty="0">
                <a:latin typeface="Calibri"/>
                <a:cs typeface="Calibri"/>
              </a:rPr>
              <a:t> </a:t>
            </a:r>
            <a:r>
              <a:rPr sz="1800" spc="-95" dirty="0">
                <a:latin typeface="Calibri"/>
                <a:cs typeface="Calibri"/>
              </a:rPr>
              <a:t>these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65" dirty="0">
                <a:latin typeface="Calibri"/>
                <a:cs typeface="Calibri"/>
              </a:rPr>
              <a:t>activities</a:t>
            </a:r>
            <a:endParaRPr sz="18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114" dirty="0">
                <a:latin typeface="Calibri"/>
                <a:cs typeface="Calibri"/>
              </a:rPr>
              <a:t>W</a:t>
            </a:r>
            <a:r>
              <a:rPr sz="1800" spc="-75" dirty="0">
                <a:latin typeface="Calibri"/>
                <a:cs typeface="Calibri"/>
              </a:rPr>
              <a:t>a</a:t>
            </a:r>
            <a:r>
              <a:rPr sz="1800" spc="-105" dirty="0">
                <a:latin typeface="Calibri"/>
                <a:cs typeface="Calibri"/>
              </a:rPr>
              <a:t>tch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14" dirty="0">
                <a:latin typeface="Calibri"/>
                <a:cs typeface="Calibri"/>
              </a:rPr>
              <a:t>the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s</a:t>
            </a:r>
            <a:r>
              <a:rPr sz="1800" spc="-50" dirty="0">
                <a:latin typeface="Calibri"/>
                <a:cs typeface="Calibri"/>
              </a:rPr>
              <a:t>c</a:t>
            </a:r>
            <a:r>
              <a:rPr sz="1800" spc="-160" dirty="0">
                <a:latin typeface="Calibri"/>
                <a:cs typeface="Calibri"/>
              </a:rPr>
              <a:t>hoo</a:t>
            </a:r>
            <a:r>
              <a:rPr sz="1800" spc="-15" dirty="0">
                <a:latin typeface="Calibri"/>
                <a:cs typeface="Calibri"/>
              </a:rPr>
              <a:t>l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10" dirty="0">
                <a:latin typeface="Calibri"/>
                <a:cs typeface="Calibri"/>
              </a:rPr>
              <a:t>w</a:t>
            </a:r>
            <a:r>
              <a:rPr sz="1800" spc="-90" dirty="0">
                <a:latin typeface="Calibri"/>
                <a:cs typeface="Calibri"/>
              </a:rPr>
              <a:t>e</a:t>
            </a:r>
            <a:r>
              <a:rPr sz="1800" spc="-160" dirty="0">
                <a:latin typeface="Calibri"/>
                <a:cs typeface="Calibri"/>
              </a:rPr>
              <a:t>b</a:t>
            </a:r>
            <a:r>
              <a:rPr sz="1800" spc="-45" dirty="0">
                <a:latin typeface="Calibri"/>
                <a:cs typeface="Calibri"/>
              </a:rPr>
              <a:t>sit</a:t>
            </a:r>
            <a:r>
              <a:rPr sz="1800" spc="-10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10" dirty="0">
                <a:latin typeface="Calibri"/>
                <a:cs typeface="Calibri"/>
              </a:rPr>
              <a:t>for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235" dirty="0">
                <a:latin typeface="Calibri"/>
                <a:cs typeface="Calibri"/>
              </a:rPr>
              <a:t>m</a:t>
            </a:r>
            <a:r>
              <a:rPr sz="1800" spc="-170" dirty="0">
                <a:latin typeface="Calibri"/>
                <a:cs typeface="Calibri"/>
              </a:rPr>
              <a:t>p</a:t>
            </a:r>
            <a:r>
              <a:rPr sz="1800" spc="-160" dirty="0">
                <a:latin typeface="Calibri"/>
                <a:cs typeface="Calibri"/>
              </a:rPr>
              <a:t>o</a:t>
            </a:r>
            <a:r>
              <a:rPr sz="1800" spc="-114" dirty="0">
                <a:latin typeface="Calibri"/>
                <a:cs typeface="Calibri"/>
              </a:rPr>
              <a:t>rt</a:t>
            </a:r>
            <a:r>
              <a:rPr sz="1800" spc="-75" dirty="0">
                <a:latin typeface="Calibri"/>
                <a:cs typeface="Calibri"/>
              </a:rPr>
              <a:t>a</a:t>
            </a:r>
            <a:r>
              <a:rPr sz="1800" spc="-160" dirty="0">
                <a:latin typeface="Calibri"/>
                <a:cs typeface="Calibri"/>
              </a:rPr>
              <a:t>n</a:t>
            </a:r>
            <a:r>
              <a:rPr sz="1800" spc="-10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60" dirty="0">
                <a:latin typeface="Calibri"/>
                <a:cs typeface="Calibri"/>
              </a:rPr>
              <a:t>d</a:t>
            </a:r>
            <a:r>
              <a:rPr sz="1800" spc="-75" dirty="0">
                <a:latin typeface="Calibri"/>
                <a:cs typeface="Calibri"/>
              </a:rPr>
              <a:t>a</a:t>
            </a:r>
            <a:r>
              <a:rPr sz="1800" spc="-70" dirty="0">
                <a:latin typeface="Calibri"/>
                <a:cs typeface="Calibri"/>
              </a:rPr>
              <a:t>tes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0" dirty="0">
                <a:latin typeface="Calibri"/>
                <a:cs typeface="Calibri"/>
              </a:rPr>
              <a:t>th</a:t>
            </a:r>
            <a:r>
              <a:rPr sz="1800" spc="-130" dirty="0">
                <a:latin typeface="Calibri"/>
                <a:cs typeface="Calibri"/>
              </a:rPr>
              <a:t>a</a:t>
            </a:r>
            <a:r>
              <a:rPr sz="1800" spc="-10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235" dirty="0">
                <a:latin typeface="Calibri"/>
                <a:cs typeface="Calibri"/>
              </a:rPr>
              <a:t>m</a:t>
            </a:r>
            <a:r>
              <a:rPr sz="1800" spc="-170" dirty="0">
                <a:latin typeface="Calibri"/>
                <a:cs typeface="Calibri"/>
              </a:rPr>
              <a:t>p</a:t>
            </a:r>
            <a:r>
              <a:rPr sz="1800" spc="-75" dirty="0">
                <a:latin typeface="Calibri"/>
                <a:cs typeface="Calibri"/>
              </a:rPr>
              <a:t>a</a:t>
            </a:r>
            <a:r>
              <a:rPr sz="1800" spc="-100" dirty="0">
                <a:latin typeface="Calibri"/>
                <a:cs typeface="Calibri"/>
              </a:rPr>
              <a:t>c</a:t>
            </a:r>
            <a:r>
              <a:rPr sz="1800" spc="-7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30" dirty="0">
                <a:latin typeface="Calibri"/>
                <a:cs typeface="Calibri"/>
              </a:rPr>
              <a:t>y</a:t>
            </a:r>
            <a:r>
              <a:rPr sz="1800" spc="-160" dirty="0">
                <a:latin typeface="Calibri"/>
                <a:cs typeface="Calibri"/>
              </a:rPr>
              <a:t>ou</a:t>
            </a:r>
            <a:r>
              <a:rPr sz="1800" spc="-85" dirty="0">
                <a:latin typeface="Calibri"/>
                <a:cs typeface="Calibri"/>
              </a:rPr>
              <a:t>:</a:t>
            </a:r>
            <a:endParaRPr sz="1800" dirty="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spc="-45" dirty="0">
                <a:latin typeface="Calibri"/>
                <a:cs typeface="Calibri"/>
              </a:rPr>
              <a:t>PSAT/SAT,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SBAC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75" dirty="0">
                <a:latin typeface="Calibri"/>
                <a:cs typeface="Calibri"/>
              </a:rPr>
              <a:t>testing,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14" dirty="0">
                <a:latin typeface="Calibri"/>
                <a:cs typeface="Calibri"/>
              </a:rPr>
              <a:t>student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75" dirty="0">
                <a:latin typeface="Calibri"/>
                <a:cs typeface="Calibri"/>
              </a:rPr>
              <a:t>assemblies,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5" dirty="0">
                <a:latin typeface="Calibri"/>
                <a:cs typeface="Calibri"/>
              </a:rPr>
              <a:t>evening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95" dirty="0">
                <a:latin typeface="Calibri"/>
                <a:cs typeface="Calibri"/>
              </a:rPr>
              <a:t>school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0" dirty="0">
                <a:latin typeface="Calibri"/>
                <a:cs typeface="Calibri"/>
              </a:rPr>
              <a:t>events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51919" y="6231722"/>
            <a:ext cx="487679" cy="4738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5923</TotalTime>
  <Words>1792</Words>
  <Application>Microsoft Office PowerPoint</Application>
  <PresentationFormat>Widescreen</PresentationFormat>
  <Paragraphs>226</Paragraphs>
  <Slides>21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Palatino Linotype</vt:lpstr>
      <vt:lpstr>Wingdings</vt:lpstr>
      <vt:lpstr>Office Theme</vt:lpstr>
      <vt:lpstr>PowerPoint Presentation</vt:lpstr>
      <vt:lpstr>AGENDA</vt:lpstr>
      <vt:lpstr>WHAT IS  RUNNING  START?</vt:lpstr>
      <vt:lpstr>RUNNING  START &amp; MTHS COLLEGES, CLASSES, CREDITS</vt:lpstr>
      <vt:lpstr>RUNNING  START &amp; MTHS ENROLLMENT OPTIONS</vt:lpstr>
      <vt:lpstr>Tacoma Colleges are on a quarter system (about 10  weeks/quarter) and MTHS is on a semester system.</vt:lpstr>
      <vt:lpstr>RUNNING START &amp; MTHS PART-TIME SCHEDULE OPTIONS</vt:lpstr>
      <vt:lpstr>RUNNING START &amp; MTHS PART-TIME SCHEDULE OPTIONS</vt:lpstr>
      <vt:lpstr>RUNNING START &amp; MTHS FULL-TIME SCHEDULE</vt:lpstr>
      <vt:lpstr>RUNNING  START &amp;  FUTURE  PLANNING</vt:lpstr>
      <vt:lpstr>WASHINGTON STATE PUBLIC UNIVERSITIES</vt:lpstr>
      <vt:lpstr>OUT-OF-STATE &amp; PRIVATE UNIVERSITIES</vt:lpstr>
      <vt:lpstr>INTERNATIONAL COLLEGES AND  UNIVERSITIES</vt:lpstr>
      <vt:lpstr>TRAITS OF A  SUCCESSFUL  RUNNING  START  STUDENT</vt:lpstr>
      <vt:lpstr>WHAT YOU  CAN DO IF  YOU NEED  ACADEMIC  SUPPORT:</vt:lpstr>
      <vt:lpstr>A NOTE FOR PARENTS:</vt:lpstr>
      <vt:lpstr>THINGS TO KNOW:</vt:lpstr>
      <vt:lpstr>APPLICATION PROCESS</vt:lpstr>
      <vt:lpstr>APPLICATION PROCESS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Running start Lincoln high school</dc:title>
  <dc:creator>Schuh, Samantha K</dc:creator>
  <cp:lastModifiedBy>YEANI ANTHONY-BROWN</cp:lastModifiedBy>
  <cp:revision>4</cp:revision>
  <dcterms:created xsi:type="dcterms:W3CDTF">2021-12-07T18:07:24Z</dcterms:created>
  <dcterms:modified xsi:type="dcterms:W3CDTF">2023-03-27T17:31:21Z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2021-12-07T00:00:00Z</vt:filetime>
  </property>
</Properties>
</file>