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71" r:id="rId2"/>
    <p:sldId id="257" r:id="rId3"/>
    <p:sldId id="391" r:id="rId4"/>
    <p:sldId id="374" r:id="rId5"/>
    <p:sldId id="388" r:id="rId6"/>
    <p:sldId id="351" r:id="rId7"/>
    <p:sldId id="365" r:id="rId8"/>
    <p:sldId id="366" r:id="rId9"/>
    <p:sldId id="389" r:id="rId10"/>
    <p:sldId id="370" r:id="rId11"/>
    <p:sldId id="382" r:id="rId12"/>
    <p:sldId id="368" r:id="rId13"/>
    <p:sldId id="362" r:id="rId14"/>
    <p:sldId id="390" r:id="rId15"/>
    <p:sldId id="381" r:id="rId16"/>
    <p:sldId id="393" r:id="rId17"/>
    <p:sldId id="357" r:id="rId18"/>
    <p:sldId id="354" r:id="rId19"/>
    <p:sldId id="378" r:id="rId20"/>
    <p:sldId id="386" r:id="rId21"/>
    <p:sldId id="392" r:id="rId22"/>
    <p:sldId id="321" r:id="rId23"/>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94720"/>
  </p:normalViewPr>
  <p:slideViewPr>
    <p:cSldViewPr snapToGrid="0">
      <p:cViewPr varScale="1">
        <p:scale>
          <a:sx n="102" d="100"/>
          <a:sy n="102" d="100"/>
        </p:scale>
        <p:origin x="99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ata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svg"/><Relationship Id="rId9" Type="http://schemas.openxmlformats.org/officeDocument/2006/relationships/image" Target="../media/image1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D538EF-F44B-4886-892C-EB0319F58864}"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9D309E86-AB12-4BEB-9FF1-D21367EA9361}">
      <dgm:prSet/>
      <dgm:spPr/>
      <dgm:t>
        <a:bodyPr/>
        <a:lstStyle/>
        <a:p>
          <a:pPr>
            <a:lnSpc>
              <a:spcPct val="100000"/>
            </a:lnSpc>
          </a:pPr>
          <a:r>
            <a:rPr lang="en-US"/>
            <a:t>What to expect during this transition</a:t>
          </a:r>
        </a:p>
      </dgm:t>
    </dgm:pt>
    <dgm:pt modelId="{CEC81752-5503-4213-B8BF-9BA83516C6C6}" type="parTrans" cxnId="{96C673BD-3FBA-47C4-9E30-F272317A5C17}">
      <dgm:prSet/>
      <dgm:spPr/>
      <dgm:t>
        <a:bodyPr/>
        <a:lstStyle/>
        <a:p>
          <a:endParaRPr lang="en-US"/>
        </a:p>
      </dgm:t>
    </dgm:pt>
    <dgm:pt modelId="{4F0D4688-BD2D-4CA3-8AB9-B09A8060FE47}" type="sibTrans" cxnId="{96C673BD-3FBA-47C4-9E30-F272317A5C17}">
      <dgm:prSet/>
      <dgm:spPr/>
      <dgm:t>
        <a:bodyPr/>
        <a:lstStyle/>
        <a:p>
          <a:pPr>
            <a:lnSpc>
              <a:spcPct val="100000"/>
            </a:lnSpc>
          </a:pPr>
          <a:endParaRPr lang="en-US"/>
        </a:p>
      </dgm:t>
    </dgm:pt>
    <dgm:pt modelId="{004D6D8C-2E12-46CA-A4DF-E43D828240C0}">
      <dgm:prSet/>
      <dgm:spPr/>
      <dgm:t>
        <a:bodyPr/>
        <a:lstStyle/>
        <a:p>
          <a:pPr>
            <a:lnSpc>
              <a:spcPct val="100000"/>
            </a:lnSpc>
          </a:pPr>
          <a:r>
            <a:rPr lang="en-US"/>
            <a:t>Key factors of a successful transition</a:t>
          </a:r>
        </a:p>
      </dgm:t>
    </dgm:pt>
    <dgm:pt modelId="{979EBCA8-3BC1-4D15-AFDC-6A3B9145FAC2}" type="parTrans" cxnId="{F72CF46A-9EC4-4D18-BD7C-3D2BDB3C5CB0}">
      <dgm:prSet/>
      <dgm:spPr/>
      <dgm:t>
        <a:bodyPr/>
        <a:lstStyle/>
        <a:p>
          <a:endParaRPr lang="en-US"/>
        </a:p>
      </dgm:t>
    </dgm:pt>
    <dgm:pt modelId="{587EB0E4-75A7-45E0-80D3-D13EA0471475}" type="sibTrans" cxnId="{F72CF46A-9EC4-4D18-BD7C-3D2BDB3C5CB0}">
      <dgm:prSet/>
      <dgm:spPr/>
      <dgm:t>
        <a:bodyPr/>
        <a:lstStyle/>
        <a:p>
          <a:pPr>
            <a:lnSpc>
              <a:spcPct val="100000"/>
            </a:lnSpc>
          </a:pPr>
          <a:endParaRPr lang="en-US"/>
        </a:p>
      </dgm:t>
    </dgm:pt>
    <dgm:pt modelId="{FBB35D92-33CE-4DD2-8B6E-6E2F23967FF5}">
      <dgm:prSet/>
      <dgm:spPr/>
      <dgm:t>
        <a:bodyPr/>
        <a:lstStyle/>
        <a:p>
          <a:pPr>
            <a:lnSpc>
              <a:spcPct val="100000"/>
            </a:lnSpc>
          </a:pPr>
          <a:r>
            <a:rPr lang="en-US"/>
            <a:t>Myths vs. Realities</a:t>
          </a:r>
        </a:p>
      </dgm:t>
    </dgm:pt>
    <dgm:pt modelId="{22118A99-8165-433B-91C5-84CAFDD7FFF8}" type="parTrans" cxnId="{186A3773-7E93-46BD-8F20-C7C4F3E44FEF}">
      <dgm:prSet/>
      <dgm:spPr/>
      <dgm:t>
        <a:bodyPr/>
        <a:lstStyle/>
        <a:p>
          <a:endParaRPr lang="en-US"/>
        </a:p>
      </dgm:t>
    </dgm:pt>
    <dgm:pt modelId="{2D74CD4F-80E1-4562-87C8-F1054A74BD9D}" type="sibTrans" cxnId="{186A3773-7E93-46BD-8F20-C7C4F3E44FEF}">
      <dgm:prSet/>
      <dgm:spPr/>
      <dgm:t>
        <a:bodyPr/>
        <a:lstStyle/>
        <a:p>
          <a:pPr>
            <a:lnSpc>
              <a:spcPct val="100000"/>
            </a:lnSpc>
          </a:pPr>
          <a:endParaRPr lang="en-US"/>
        </a:p>
      </dgm:t>
    </dgm:pt>
    <dgm:pt modelId="{39525746-0751-444C-A46C-55A66BD58358}">
      <dgm:prSet/>
      <dgm:spPr/>
      <dgm:t>
        <a:bodyPr/>
        <a:lstStyle/>
        <a:p>
          <a:pPr>
            <a:lnSpc>
              <a:spcPct val="100000"/>
            </a:lnSpc>
          </a:pPr>
          <a:r>
            <a:rPr lang="en-US"/>
            <a:t>Distinguish between “red flags” of difficulty and normal adjustment reactions</a:t>
          </a:r>
        </a:p>
      </dgm:t>
    </dgm:pt>
    <dgm:pt modelId="{4228F2FF-E82D-4551-BCBD-E51368618EBD}" type="parTrans" cxnId="{AEB5BA76-8B92-46D8-9401-26CDD58D0EFE}">
      <dgm:prSet/>
      <dgm:spPr/>
      <dgm:t>
        <a:bodyPr/>
        <a:lstStyle/>
        <a:p>
          <a:endParaRPr lang="en-US"/>
        </a:p>
      </dgm:t>
    </dgm:pt>
    <dgm:pt modelId="{B11D8929-82EE-4A4C-89D6-B8F62E1B358C}" type="sibTrans" cxnId="{AEB5BA76-8B92-46D8-9401-26CDD58D0EFE}">
      <dgm:prSet/>
      <dgm:spPr/>
      <dgm:t>
        <a:bodyPr/>
        <a:lstStyle/>
        <a:p>
          <a:pPr>
            <a:lnSpc>
              <a:spcPct val="100000"/>
            </a:lnSpc>
          </a:pPr>
          <a:endParaRPr lang="en-US"/>
        </a:p>
      </dgm:t>
    </dgm:pt>
    <dgm:pt modelId="{E027190A-9400-48E9-8AEF-E5BD26D41035}">
      <dgm:prSet/>
      <dgm:spPr/>
      <dgm:t>
        <a:bodyPr/>
        <a:lstStyle/>
        <a:p>
          <a:pPr>
            <a:lnSpc>
              <a:spcPct val="100000"/>
            </a:lnSpc>
          </a:pPr>
          <a:r>
            <a:rPr lang="en-US" b="0" i="0" baseline="0"/>
            <a:t>Homesickness and what to advise</a:t>
          </a:r>
          <a:endParaRPr lang="en-US"/>
        </a:p>
      </dgm:t>
    </dgm:pt>
    <dgm:pt modelId="{C64948A8-2E25-42C5-91E2-15D0FE9900DD}" type="parTrans" cxnId="{731A47C7-55DE-45DF-94C8-0F2C2E59BDB6}">
      <dgm:prSet/>
      <dgm:spPr/>
      <dgm:t>
        <a:bodyPr/>
        <a:lstStyle/>
        <a:p>
          <a:endParaRPr lang="en-US"/>
        </a:p>
      </dgm:t>
    </dgm:pt>
    <dgm:pt modelId="{B1DBC176-56CA-457F-AD12-D66AC7AB970E}" type="sibTrans" cxnId="{731A47C7-55DE-45DF-94C8-0F2C2E59BDB6}">
      <dgm:prSet/>
      <dgm:spPr/>
      <dgm:t>
        <a:bodyPr/>
        <a:lstStyle/>
        <a:p>
          <a:pPr>
            <a:lnSpc>
              <a:spcPct val="100000"/>
            </a:lnSpc>
          </a:pPr>
          <a:endParaRPr lang="en-US"/>
        </a:p>
      </dgm:t>
    </dgm:pt>
    <dgm:pt modelId="{13EB475D-2623-4C79-B797-A6DF4CDE5945}">
      <dgm:prSet/>
      <dgm:spPr/>
      <dgm:t>
        <a:bodyPr/>
        <a:lstStyle/>
        <a:p>
          <a:pPr>
            <a:lnSpc>
              <a:spcPct val="100000"/>
            </a:lnSpc>
          </a:pPr>
          <a:r>
            <a:rPr lang="en-US" b="0" i="0" baseline="0"/>
            <a:t>Know when to "step in" and when to "step back" </a:t>
          </a:r>
          <a:endParaRPr lang="en-US"/>
        </a:p>
      </dgm:t>
    </dgm:pt>
    <dgm:pt modelId="{234B185D-B73B-423B-8C82-903DB74B8F30}" type="parTrans" cxnId="{9846F814-F676-40BE-B6C8-8084573B25A6}">
      <dgm:prSet/>
      <dgm:spPr/>
      <dgm:t>
        <a:bodyPr/>
        <a:lstStyle/>
        <a:p>
          <a:endParaRPr lang="en-US"/>
        </a:p>
      </dgm:t>
    </dgm:pt>
    <dgm:pt modelId="{F891243A-5FB1-415F-BE11-2DFCE0148EE2}" type="sibTrans" cxnId="{9846F814-F676-40BE-B6C8-8084573B25A6}">
      <dgm:prSet/>
      <dgm:spPr/>
      <dgm:t>
        <a:bodyPr/>
        <a:lstStyle/>
        <a:p>
          <a:endParaRPr lang="en-US"/>
        </a:p>
      </dgm:t>
    </dgm:pt>
    <dgm:pt modelId="{E3E3CE49-AEF9-4814-BE96-55D029E1A541}" type="pres">
      <dgm:prSet presAssocID="{02D538EF-F44B-4886-892C-EB0319F58864}" presName="root" presStyleCnt="0">
        <dgm:presLayoutVars>
          <dgm:dir/>
          <dgm:resizeHandles val="exact"/>
        </dgm:presLayoutVars>
      </dgm:prSet>
      <dgm:spPr/>
    </dgm:pt>
    <dgm:pt modelId="{19F0FAE0-CE1D-42CB-8802-49DC94162143}" type="pres">
      <dgm:prSet presAssocID="{02D538EF-F44B-4886-892C-EB0319F58864}" presName="container" presStyleCnt="0">
        <dgm:presLayoutVars>
          <dgm:dir/>
          <dgm:resizeHandles val="exact"/>
        </dgm:presLayoutVars>
      </dgm:prSet>
      <dgm:spPr/>
    </dgm:pt>
    <dgm:pt modelId="{CC2860E6-0ADC-458D-BA16-E2715A3BE513}" type="pres">
      <dgm:prSet presAssocID="{9D309E86-AB12-4BEB-9FF1-D21367EA9361}" presName="compNode" presStyleCnt="0"/>
      <dgm:spPr/>
    </dgm:pt>
    <dgm:pt modelId="{90139F0A-CD0A-4F1D-B1CC-4B9D6E908D74}" type="pres">
      <dgm:prSet presAssocID="{9D309E86-AB12-4BEB-9FF1-D21367EA9361}" presName="iconBgRect" presStyleLbl="bgShp" presStyleIdx="0" presStyleCnt="6"/>
      <dgm:spPr/>
    </dgm:pt>
    <dgm:pt modelId="{AEB0BD05-B7C3-4FF4-94B3-492B4D6386E4}" type="pres">
      <dgm:prSet presAssocID="{9D309E86-AB12-4BEB-9FF1-D21367EA9361}"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B4280AC3-C75B-42D0-8D8A-A0435130F814}" type="pres">
      <dgm:prSet presAssocID="{9D309E86-AB12-4BEB-9FF1-D21367EA9361}" presName="spaceRect" presStyleCnt="0"/>
      <dgm:spPr/>
    </dgm:pt>
    <dgm:pt modelId="{EB544BB1-5325-405D-BBEF-51EBC93EEB84}" type="pres">
      <dgm:prSet presAssocID="{9D309E86-AB12-4BEB-9FF1-D21367EA9361}" presName="textRect" presStyleLbl="revTx" presStyleIdx="0" presStyleCnt="6">
        <dgm:presLayoutVars>
          <dgm:chMax val="1"/>
          <dgm:chPref val="1"/>
        </dgm:presLayoutVars>
      </dgm:prSet>
      <dgm:spPr/>
    </dgm:pt>
    <dgm:pt modelId="{1B706E09-9D7D-4555-A258-F11A865DE3CA}" type="pres">
      <dgm:prSet presAssocID="{4F0D4688-BD2D-4CA3-8AB9-B09A8060FE47}" presName="sibTrans" presStyleLbl="sibTrans2D1" presStyleIdx="0" presStyleCnt="0"/>
      <dgm:spPr/>
    </dgm:pt>
    <dgm:pt modelId="{714AEB36-CF05-4FF3-8B35-D9CFEB12390A}" type="pres">
      <dgm:prSet presAssocID="{004D6D8C-2E12-46CA-A4DF-E43D828240C0}" presName="compNode" presStyleCnt="0"/>
      <dgm:spPr/>
    </dgm:pt>
    <dgm:pt modelId="{AF922D2F-DE95-4A79-9C53-EA6FCABF6E5B}" type="pres">
      <dgm:prSet presAssocID="{004D6D8C-2E12-46CA-A4DF-E43D828240C0}" presName="iconBgRect" presStyleLbl="bgShp" presStyleIdx="1" presStyleCnt="6"/>
      <dgm:spPr/>
    </dgm:pt>
    <dgm:pt modelId="{419F6FCB-98F8-4ADE-BA05-306435CADFDC}" type="pres">
      <dgm:prSet presAssocID="{004D6D8C-2E12-46CA-A4DF-E43D828240C0}"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andshake"/>
        </a:ext>
      </dgm:extLst>
    </dgm:pt>
    <dgm:pt modelId="{190A55C4-0D1A-4873-80F8-1D11CA8043A8}" type="pres">
      <dgm:prSet presAssocID="{004D6D8C-2E12-46CA-A4DF-E43D828240C0}" presName="spaceRect" presStyleCnt="0"/>
      <dgm:spPr/>
    </dgm:pt>
    <dgm:pt modelId="{47A0665F-26BE-4C1A-8BD1-94A70CD53C61}" type="pres">
      <dgm:prSet presAssocID="{004D6D8C-2E12-46CA-A4DF-E43D828240C0}" presName="textRect" presStyleLbl="revTx" presStyleIdx="1" presStyleCnt="6">
        <dgm:presLayoutVars>
          <dgm:chMax val="1"/>
          <dgm:chPref val="1"/>
        </dgm:presLayoutVars>
      </dgm:prSet>
      <dgm:spPr/>
    </dgm:pt>
    <dgm:pt modelId="{6311D211-BD75-4417-A8F7-4A4653F9A15B}" type="pres">
      <dgm:prSet presAssocID="{587EB0E4-75A7-45E0-80D3-D13EA0471475}" presName="sibTrans" presStyleLbl="sibTrans2D1" presStyleIdx="0" presStyleCnt="0"/>
      <dgm:spPr/>
    </dgm:pt>
    <dgm:pt modelId="{AA49E40D-DF4F-4B99-A27F-F835E56AC6E4}" type="pres">
      <dgm:prSet presAssocID="{FBB35D92-33CE-4DD2-8B6E-6E2F23967FF5}" presName="compNode" presStyleCnt="0"/>
      <dgm:spPr/>
    </dgm:pt>
    <dgm:pt modelId="{322A5FC8-A368-46E9-9D61-1E655A6EB5CD}" type="pres">
      <dgm:prSet presAssocID="{FBB35D92-33CE-4DD2-8B6E-6E2F23967FF5}" presName="iconBgRect" presStyleLbl="bgShp" presStyleIdx="2" presStyleCnt="6"/>
      <dgm:spPr/>
    </dgm:pt>
    <dgm:pt modelId="{170C7F6B-A3C5-45EC-8AF0-76051FF06654}" type="pres">
      <dgm:prSet presAssocID="{FBB35D92-33CE-4DD2-8B6E-6E2F23967FF5}"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lose"/>
        </a:ext>
      </dgm:extLst>
    </dgm:pt>
    <dgm:pt modelId="{C2A61F2E-BE25-4999-BD74-537AA21FADF4}" type="pres">
      <dgm:prSet presAssocID="{FBB35D92-33CE-4DD2-8B6E-6E2F23967FF5}" presName="spaceRect" presStyleCnt="0"/>
      <dgm:spPr/>
    </dgm:pt>
    <dgm:pt modelId="{036C549D-ACD9-48BF-80CE-FF4DA2F0A87B}" type="pres">
      <dgm:prSet presAssocID="{FBB35D92-33CE-4DD2-8B6E-6E2F23967FF5}" presName="textRect" presStyleLbl="revTx" presStyleIdx="2" presStyleCnt="6">
        <dgm:presLayoutVars>
          <dgm:chMax val="1"/>
          <dgm:chPref val="1"/>
        </dgm:presLayoutVars>
      </dgm:prSet>
      <dgm:spPr/>
    </dgm:pt>
    <dgm:pt modelId="{B96FD7C7-60D4-4CA1-A02A-A3D1641044C8}" type="pres">
      <dgm:prSet presAssocID="{2D74CD4F-80E1-4562-87C8-F1054A74BD9D}" presName="sibTrans" presStyleLbl="sibTrans2D1" presStyleIdx="0" presStyleCnt="0"/>
      <dgm:spPr/>
    </dgm:pt>
    <dgm:pt modelId="{613399EA-2851-4A41-9CCA-F57A111FF76F}" type="pres">
      <dgm:prSet presAssocID="{39525746-0751-444C-A46C-55A66BD58358}" presName="compNode" presStyleCnt="0"/>
      <dgm:spPr/>
    </dgm:pt>
    <dgm:pt modelId="{6635B790-4650-4BFB-91CE-AD04334C8A61}" type="pres">
      <dgm:prSet presAssocID="{39525746-0751-444C-A46C-55A66BD58358}" presName="iconBgRect" presStyleLbl="bgShp" presStyleIdx="3" presStyleCnt="6"/>
      <dgm:spPr/>
    </dgm:pt>
    <dgm:pt modelId="{79444B8B-9451-4EE7-8169-0AC80F8372E3}" type="pres">
      <dgm:prSet presAssocID="{39525746-0751-444C-A46C-55A66BD58358}"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Flag"/>
        </a:ext>
      </dgm:extLst>
    </dgm:pt>
    <dgm:pt modelId="{0ED83982-577D-471F-96CD-232CF2A6B3BF}" type="pres">
      <dgm:prSet presAssocID="{39525746-0751-444C-A46C-55A66BD58358}" presName="spaceRect" presStyleCnt="0"/>
      <dgm:spPr/>
    </dgm:pt>
    <dgm:pt modelId="{40DA0501-F983-4BB7-8CE1-D53ECCFACB8A}" type="pres">
      <dgm:prSet presAssocID="{39525746-0751-444C-A46C-55A66BD58358}" presName="textRect" presStyleLbl="revTx" presStyleIdx="3" presStyleCnt="6">
        <dgm:presLayoutVars>
          <dgm:chMax val="1"/>
          <dgm:chPref val="1"/>
        </dgm:presLayoutVars>
      </dgm:prSet>
      <dgm:spPr/>
    </dgm:pt>
    <dgm:pt modelId="{CA26C1D4-3899-4CDC-B341-2B0BF618EE89}" type="pres">
      <dgm:prSet presAssocID="{B11D8929-82EE-4A4C-89D6-B8F62E1B358C}" presName="sibTrans" presStyleLbl="sibTrans2D1" presStyleIdx="0" presStyleCnt="0"/>
      <dgm:spPr/>
    </dgm:pt>
    <dgm:pt modelId="{1EC52F06-8CBB-4CF9-8C0A-25A449313837}" type="pres">
      <dgm:prSet presAssocID="{E027190A-9400-48E9-8AEF-E5BD26D41035}" presName="compNode" presStyleCnt="0"/>
      <dgm:spPr/>
    </dgm:pt>
    <dgm:pt modelId="{AB613887-0321-4AE0-9085-98706839D826}" type="pres">
      <dgm:prSet presAssocID="{E027190A-9400-48E9-8AEF-E5BD26D41035}" presName="iconBgRect" presStyleLbl="bgShp" presStyleIdx="4" presStyleCnt="6"/>
      <dgm:spPr/>
    </dgm:pt>
    <dgm:pt modelId="{D9A7A49D-CFD1-4DF0-B7E3-0371095BC0FA}" type="pres">
      <dgm:prSet presAssocID="{E027190A-9400-48E9-8AEF-E5BD26D4103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Head with Gears"/>
        </a:ext>
      </dgm:extLst>
    </dgm:pt>
    <dgm:pt modelId="{01517A3B-8FE1-464F-855A-63F61E09DCC6}" type="pres">
      <dgm:prSet presAssocID="{E027190A-9400-48E9-8AEF-E5BD26D41035}" presName="spaceRect" presStyleCnt="0"/>
      <dgm:spPr/>
    </dgm:pt>
    <dgm:pt modelId="{3B4988D0-1716-4759-BA15-A11604CB2C4E}" type="pres">
      <dgm:prSet presAssocID="{E027190A-9400-48E9-8AEF-E5BD26D41035}" presName="textRect" presStyleLbl="revTx" presStyleIdx="4" presStyleCnt="6">
        <dgm:presLayoutVars>
          <dgm:chMax val="1"/>
          <dgm:chPref val="1"/>
        </dgm:presLayoutVars>
      </dgm:prSet>
      <dgm:spPr/>
    </dgm:pt>
    <dgm:pt modelId="{325C08A2-AC96-4E17-9CD3-EEBF10234B12}" type="pres">
      <dgm:prSet presAssocID="{B1DBC176-56CA-457F-AD12-D66AC7AB970E}" presName="sibTrans" presStyleLbl="sibTrans2D1" presStyleIdx="0" presStyleCnt="0"/>
      <dgm:spPr/>
    </dgm:pt>
    <dgm:pt modelId="{5E797440-C73C-4F37-8C6F-CB51C05BEAC3}" type="pres">
      <dgm:prSet presAssocID="{13EB475D-2623-4C79-B797-A6DF4CDE5945}" presName="compNode" presStyleCnt="0"/>
      <dgm:spPr/>
    </dgm:pt>
    <dgm:pt modelId="{77908E97-39BB-4B6B-9CFE-3215EB5343FE}" type="pres">
      <dgm:prSet presAssocID="{13EB475D-2623-4C79-B797-A6DF4CDE5945}" presName="iconBgRect" presStyleLbl="bgShp" presStyleIdx="5" presStyleCnt="6"/>
      <dgm:spPr/>
    </dgm:pt>
    <dgm:pt modelId="{EE4579CB-9B1C-49C6-8B39-B39AE7ED113A}" type="pres">
      <dgm:prSet presAssocID="{13EB475D-2623-4C79-B797-A6DF4CDE5945}"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Bank Check"/>
        </a:ext>
      </dgm:extLst>
    </dgm:pt>
    <dgm:pt modelId="{5ED73B95-61D1-4F5D-8C6F-3499E556963E}" type="pres">
      <dgm:prSet presAssocID="{13EB475D-2623-4C79-B797-A6DF4CDE5945}" presName="spaceRect" presStyleCnt="0"/>
      <dgm:spPr/>
    </dgm:pt>
    <dgm:pt modelId="{B2C6892F-E213-4F77-8126-642E1DDEF6C9}" type="pres">
      <dgm:prSet presAssocID="{13EB475D-2623-4C79-B797-A6DF4CDE5945}" presName="textRect" presStyleLbl="revTx" presStyleIdx="5" presStyleCnt="6">
        <dgm:presLayoutVars>
          <dgm:chMax val="1"/>
          <dgm:chPref val="1"/>
        </dgm:presLayoutVars>
      </dgm:prSet>
      <dgm:spPr/>
    </dgm:pt>
  </dgm:ptLst>
  <dgm:cxnLst>
    <dgm:cxn modelId="{9846F814-F676-40BE-B6C8-8084573B25A6}" srcId="{02D538EF-F44B-4886-892C-EB0319F58864}" destId="{13EB475D-2623-4C79-B797-A6DF4CDE5945}" srcOrd="5" destOrd="0" parTransId="{234B185D-B73B-423B-8C82-903DB74B8F30}" sibTransId="{F891243A-5FB1-415F-BE11-2DFCE0148EE2}"/>
    <dgm:cxn modelId="{25364420-ADA5-40D7-A585-057801A89184}" type="presOf" srcId="{B11D8929-82EE-4A4C-89D6-B8F62E1B358C}" destId="{CA26C1D4-3899-4CDC-B341-2B0BF618EE89}" srcOrd="0" destOrd="0" presId="urn:microsoft.com/office/officeart/2018/2/layout/IconCircleList"/>
    <dgm:cxn modelId="{4D8FEA30-0423-4B28-8D17-6FF47C59A502}" type="presOf" srcId="{13EB475D-2623-4C79-B797-A6DF4CDE5945}" destId="{B2C6892F-E213-4F77-8126-642E1DDEF6C9}" srcOrd="0" destOrd="0" presId="urn:microsoft.com/office/officeart/2018/2/layout/IconCircleList"/>
    <dgm:cxn modelId="{F5D6B069-3EB1-4335-B2AC-7441714B2A86}" type="presOf" srcId="{E027190A-9400-48E9-8AEF-E5BD26D41035}" destId="{3B4988D0-1716-4759-BA15-A11604CB2C4E}" srcOrd="0" destOrd="0" presId="urn:microsoft.com/office/officeart/2018/2/layout/IconCircleList"/>
    <dgm:cxn modelId="{F72CF46A-9EC4-4D18-BD7C-3D2BDB3C5CB0}" srcId="{02D538EF-F44B-4886-892C-EB0319F58864}" destId="{004D6D8C-2E12-46CA-A4DF-E43D828240C0}" srcOrd="1" destOrd="0" parTransId="{979EBCA8-3BC1-4D15-AFDC-6A3B9145FAC2}" sibTransId="{587EB0E4-75A7-45E0-80D3-D13EA0471475}"/>
    <dgm:cxn modelId="{D7FE326D-1370-4314-911F-4C672A97272C}" type="presOf" srcId="{587EB0E4-75A7-45E0-80D3-D13EA0471475}" destId="{6311D211-BD75-4417-A8F7-4A4653F9A15B}" srcOrd="0" destOrd="0" presId="urn:microsoft.com/office/officeart/2018/2/layout/IconCircleList"/>
    <dgm:cxn modelId="{186A3773-7E93-46BD-8F20-C7C4F3E44FEF}" srcId="{02D538EF-F44B-4886-892C-EB0319F58864}" destId="{FBB35D92-33CE-4DD2-8B6E-6E2F23967FF5}" srcOrd="2" destOrd="0" parTransId="{22118A99-8165-433B-91C5-84CAFDD7FFF8}" sibTransId="{2D74CD4F-80E1-4562-87C8-F1054A74BD9D}"/>
    <dgm:cxn modelId="{86B65D76-6BFB-447B-B8F9-B9711E7FCFED}" type="presOf" srcId="{39525746-0751-444C-A46C-55A66BD58358}" destId="{40DA0501-F983-4BB7-8CE1-D53ECCFACB8A}" srcOrd="0" destOrd="0" presId="urn:microsoft.com/office/officeart/2018/2/layout/IconCircleList"/>
    <dgm:cxn modelId="{AEB5BA76-8B92-46D8-9401-26CDD58D0EFE}" srcId="{02D538EF-F44B-4886-892C-EB0319F58864}" destId="{39525746-0751-444C-A46C-55A66BD58358}" srcOrd="3" destOrd="0" parTransId="{4228F2FF-E82D-4551-BCBD-E51368618EBD}" sibTransId="{B11D8929-82EE-4A4C-89D6-B8F62E1B358C}"/>
    <dgm:cxn modelId="{FADA688B-3FB8-444D-8265-BC041C51E5DC}" type="presOf" srcId="{B1DBC176-56CA-457F-AD12-D66AC7AB970E}" destId="{325C08A2-AC96-4E17-9CD3-EEBF10234B12}" srcOrd="0" destOrd="0" presId="urn:microsoft.com/office/officeart/2018/2/layout/IconCircleList"/>
    <dgm:cxn modelId="{6AD82DB0-112A-4E77-B347-E22C34A1305F}" type="presOf" srcId="{02D538EF-F44B-4886-892C-EB0319F58864}" destId="{E3E3CE49-AEF9-4814-BE96-55D029E1A541}" srcOrd="0" destOrd="0" presId="urn:microsoft.com/office/officeart/2018/2/layout/IconCircleList"/>
    <dgm:cxn modelId="{96C673BD-3FBA-47C4-9E30-F272317A5C17}" srcId="{02D538EF-F44B-4886-892C-EB0319F58864}" destId="{9D309E86-AB12-4BEB-9FF1-D21367EA9361}" srcOrd="0" destOrd="0" parTransId="{CEC81752-5503-4213-B8BF-9BA83516C6C6}" sibTransId="{4F0D4688-BD2D-4CA3-8AB9-B09A8060FE47}"/>
    <dgm:cxn modelId="{DE197BC6-0CD0-4951-9B2A-4DFF27B3A0DE}" type="presOf" srcId="{4F0D4688-BD2D-4CA3-8AB9-B09A8060FE47}" destId="{1B706E09-9D7D-4555-A258-F11A865DE3CA}" srcOrd="0" destOrd="0" presId="urn:microsoft.com/office/officeart/2018/2/layout/IconCircleList"/>
    <dgm:cxn modelId="{731A47C7-55DE-45DF-94C8-0F2C2E59BDB6}" srcId="{02D538EF-F44B-4886-892C-EB0319F58864}" destId="{E027190A-9400-48E9-8AEF-E5BD26D41035}" srcOrd="4" destOrd="0" parTransId="{C64948A8-2E25-42C5-91E2-15D0FE9900DD}" sibTransId="{B1DBC176-56CA-457F-AD12-D66AC7AB970E}"/>
    <dgm:cxn modelId="{2C5156E9-E8F6-4073-A85F-73DAE859F5AF}" type="presOf" srcId="{FBB35D92-33CE-4DD2-8B6E-6E2F23967FF5}" destId="{036C549D-ACD9-48BF-80CE-FF4DA2F0A87B}" srcOrd="0" destOrd="0" presId="urn:microsoft.com/office/officeart/2018/2/layout/IconCircleList"/>
    <dgm:cxn modelId="{B28B1DED-1E07-44D8-B889-70A9195F1E01}" type="presOf" srcId="{2D74CD4F-80E1-4562-87C8-F1054A74BD9D}" destId="{B96FD7C7-60D4-4CA1-A02A-A3D1641044C8}" srcOrd="0" destOrd="0" presId="urn:microsoft.com/office/officeart/2018/2/layout/IconCircleList"/>
    <dgm:cxn modelId="{90FDD2F2-B543-43D7-ABC8-E38448DFCFF4}" type="presOf" srcId="{9D309E86-AB12-4BEB-9FF1-D21367EA9361}" destId="{EB544BB1-5325-405D-BBEF-51EBC93EEB84}" srcOrd="0" destOrd="0" presId="urn:microsoft.com/office/officeart/2018/2/layout/IconCircleList"/>
    <dgm:cxn modelId="{113EA6FD-00D3-419C-8BB7-3E0638B762AD}" type="presOf" srcId="{004D6D8C-2E12-46CA-A4DF-E43D828240C0}" destId="{47A0665F-26BE-4C1A-8BD1-94A70CD53C61}" srcOrd="0" destOrd="0" presId="urn:microsoft.com/office/officeart/2018/2/layout/IconCircleList"/>
    <dgm:cxn modelId="{C26BA85E-1780-40CB-8F05-D2BECE356D93}" type="presParOf" srcId="{E3E3CE49-AEF9-4814-BE96-55D029E1A541}" destId="{19F0FAE0-CE1D-42CB-8802-49DC94162143}" srcOrd="0" destOrd="0" presId="urn:microsoft.com/office/officeart/2018/2/layout/IconCircleList"/>
    <dgm:cxn modelId="{00406541-6F49-4328-AAD0-E31600E3EFD8}" type="presParOf" srcId="{19F0FAE0-CE1D-42CB-8802-49DC94162143}" destId="{CC2860E6-0ADC-458D-BA16-E2715A3BE513}" srcOrd="0" destOrd="0" presId="urn:microsoft.com/office/officeart/2018/2/layout/IconCircleList"/>
    <dgm:cxn modelId="{942CD44D-F4BD-4FC7-88ED-2AB9738B805E}" type="presParOf" srcId="{CC2860E6-0ADC-458D-BA16-E2715A3BE513}" destId="{90139F0A-CD0A-4F1D-B1CC-4B9D6E908D74}" srcOrd="0" destOrd="0" presId="urn:microsoft.com/office/officeart/2018/2/layout/IconCircleList"/>
    <dgm:cxn modelId="{98ECFDA6-F410-4B86-8DE0-C4FDFD3C434A}" type="presParOf" srcId="{CC2860E6-0ADC-458D-BA16-E2715A3BE513}" destId="{AEB0BD05-B7C3-4FF4-94B3-492B4D6386E4}" srcOrd="1" destOrd="0" presId="urn:microsoft.com/office/officeart/2018/2/layout/IconCircleList"/>
    <dgm:cxn modelId="{827A4466-E34F-4F06-B4E0-94BA52607A56}" type="presParOf" srcId="{CC2860E6-0ADC-458D-BA16-E2715A3BE513}" destId="{B4280AC3-C75B-42D0-8D8A-A0435130F814}" srcOrd="2" destOrd="0" presId="urn:microsoft.com/office/officeart/2018/2/layout/IconCircleList"/>
    <dgm:cxn modelId="{3C437D28-8537-4EFB-A32F-C934F17834DC}" type="presParOf" srcId="{CC2860E6-0ADC-458D-BA16-E2715A3BE513}" destId="{EB544BB1-5325-405D-BBEF-51EBC93EEB84}" srcOrd="3" destOrd="0" presId="urn:microsoft.com/office/officeart/2018/2/layout/IconCircleList"/>
    <dgm:cxn modelId="{56A161D7-C2C8-40F6-A784-C04D4503D21A}" type="presParOf" srcId="{19F0FAE0-CE1D-42CB-8802-49DC94162143}" destId="{1B706E09-9D7D-4555-A258-F11A865DE3CA}" srcOrd="1" destOrd="0" presId="urn:microsoft.com/office/officeart/2018/2/layout/IconCircleList"/>
    <dgm:cxn modelId="{27D31694-6510-45CD-B53F-2A492FD4F307}" type="presParOf" srcId="{19F0FAE0-CE1D-42CB-8802-49DC94162143}" destId="{714AEB36-CF05-4FF3-8B35-D9CFEB12390A}" srcOrd="2" destOrd="0" presId="urn:microsoft.com/office/officeart/2018/2/layout/IconCircleList"/>
    <dgm:cxn modelId="{81A315B9-077D-4B19-97BB-C0780230E7C0}" type="presParOf" srcId="{714AEB36-CF05-4FF3-8B35-D9CFEB12390A}" destId="{AF922D2F-DE95-4A79-9C53-EA6FCABF6E5B}" srcOrd="0" destOrd="0" presId="urn:microsoft.com/office/officeart/2018/2/layout/IconCircleList"/>
    <dgm:cxn modelId="{2C9F489E-2F88-4BDE-AD25-00C07BBD11E4}" type="presParOf" srcId="{714AEB36-CF05-4FF3-8B35-D9CFEB12390A}" destId="{419F6FCB-98F8-4ADE-BA05-306435CADFDC}" srcOrd="1" destOrd="0" presId="urn:microsoft.com/office/officeart/2018/2/layout/IconCircleList"/>
    <dgm:cxn modelId="{BD0B1D4F-15BC-424C-BFE0-2D0EA10C8232}" type="presParOf" srcId="{714AEB36-CF05-4FF3-8B35-D9CFEB12390A}" destId="{190A55C4-0D1A-4873-80F8-1D11CA8043A8}" srcOrd="2" destOrd="0" presId="urn:microsoft.com/office/officeart/2018/2/layout/IconCircleList"/>
    <dgm:cxn modelId="{4E6620DF-8B8A-4A06-9C8B-48D5B6BD7D36}" type="presParOf" srcId="{714AEB36-CF05-4FF3-8B35-D9CFEB12390A}" destId="{47A0665F-26BE-4C1A-8BD1-94A70CD53C61}" srcOrd="3" destOrd="0" presId="urn:microsoft.com/office/officeart/2018/2/layout/IconCircleList"/>
    <dgm:cxn modelId="{778F6D94-23DF-4EAE-B7AF-645A377A8B1E}" type="presParOf" srcId="{19F0FAE0-CE1D-42CB-8802-49DC94162143}" destId="{6311D211-BD75-4417-A8F7-4A4653F9A15B}" srcOrd="3" destOrd="0" presId="urn:microsoft.com/office/officeart/2018/2/layout/IconCircleList"/>
    <dgm:cxn modelId="{AD3C9F80-5083-4A8B-A73D-0E58EC58B3D4}" type="presParOf" srcId="{19F0FAE0-CE1D-42CB-8802-49DC94162143}" destId="{AA49E40D-DF4F-4B99-A27F-F835E56AC6E4}" srcOrd="4" destOrd="0" presId="urn:microsoft.com/office/officeart/2018/2/layout/IconCircleList"/>
    <dgm:cxn modelId="{9CBDBD4B-5815-4167-BB71-D2B4D5FB3D0E}" type="presParOf" srcId="{AA49E40D-DF4F-4B99-A27F-F835E56AC6E4}" destId="{322A5FC8-A368-46E9-9D61-1E655A6EB5CD}" srcOrd="0" destOrd="0" presId="urn:microsoft.com/office/officeart/2018/2/layout/IconCircleList"/>
    <dgm:cxn modelId="{3C8ED792-6015-4B87-AC83-67158F3B8B18}" type="presParOf" srcId="{AA49E40D-DF4F-4B99-A27F-F835E56AC6E4}" destId="{170C7F6B-A3C5-45EC-8AF0-76051FF06654}" srcOrd="1" destOrd="0" presId="urn:microsoft.com/office/officeart/2018/2/layout/IconCircleList"/>
    <dgm:cxn modelId="{8F8F8A36-2BB3-4085-ADF7-0CE3D7B47D5B}" type="presParOf" srcId="{AA49E40D-DF4F-4B99-A27F-F835E56AC6E4}" destId="{C2A61F2E-BE25-4999-BD74-537AA21FADF4}" srcOrd="2" destOrd="0" presId="urn:microsoft.com/office/officeart/2018/2/layout/IconCircleList"/>
    <dgm:cxn modelId="{69825006-32C7-4981-B723-4187DE63F349}" type="presParOf" srcId="{AA49E40D-DF4F-4B99-A27F-F835E56AC6E4}" destId="{036C549D-ACD9-48BF-80CE-FF4DA2F0A87B}" srcOrd="3" destOrd="0" presId="urn:microsoft.com/office/officeart/2018/2/layout/IconCircleList"/>
    <dgm:cxn modelId="{5FF30904-91C3-4DA4-B826-37650741FE44}" type="presParOf" srcId="{19F0FAE0-CE1D-42CB-8802-49DC94162143}" destId="{B96FD7C7-60D4-4CA1-A02A-A3D1641044C8}" srcOrd="5" destOrd="0" presId="urn:microsoft.com/office/officeart/2018/2/layout/IconCircleList"/>
    <dgm:cxn modelId="{BB27D536-F28C-4D57-A91C-22E2DBA20BE1}" type="presParOf" srcId="{19F0FAE0-CE1D-42CB-8802-49DC94162143}" destId="{613399EA-2851-4A41-9CCA-F57A111FF76F}" srcOrd="6" destOrd="0" presId="urn:microsoft.com/office/officeart/2018/2/layout/IconCircleList"/>
    <dgm:cxn modelId="{E7C1186D-1F8A-4CD1-A866-E983420B3784}" type="presParOf" srcId="{613399EA-2851-4A41-9CCA-F57A111FF76F}" destId="{6635B790-4650-4BFB-91CE-AD04334C8A61}" srcOrd="0" destOrd="0" presId="urn:microsoft.com/office/officeart/2018/2/layout/IconCircleList"/>
    <dgm:cxn modelId="{0EA231BF-B8FC-4E36-B4FC-9B9904E4B690}" type="presParOf" srcId="{613399EA-2851-4A41-9CCA-F57A111FF76F}" destId="{79444B8B-9451-4EE7-8169-0AC80F8372E3}" srcOrd="1" destOrd="0" presId="urn:microsoft.com/office/officeart/2018/2/layout/IconCircleList"/>
    <dgm:cxn modelId="{D0B011DB-1AE5-4E87-B002-77A9D61C7134}" type="presParOf" srcId="{613399EA-2851-4A41-9CCA-F57A111FF76F}" destId="{0ED83982-577D-471F-96CD-232CF2A6B3BF}" srcOrd="2" destOrd="0" presId="urn:microsoft.com/office/officeart/2018/2/layout/IconCircleList"/>
    <dgm:cxn modelId="{BFF1FC72-CA52-49DD-B92C-1A7D13084FFB}" type="presParOf" srcId="{613399EA-2851-4A41-9CCA-F57A111FF76F}" destId="{40DA0501-F983-4BB7-8CE1-D53ECCFACB8A}" srcOrd="3" destOrd="0" presId="urn:microsoft.com/office/officeart/2018/2/layout/IconCircleList"/>
    <dgm:cxn modelId="{84310887-071C-4E48-BB0A-27F6F5AEF735}" type="presParOf" srcId="{19F0FAE0-CE1D-42CB-8802-49DC94162143}" destId="{CA26C1D4-3899-4CDC-B341-2B0BF618EE89}" srcOrd="7" destOrd="0" presId="urn:microsoft.com/office/officeart/2018/2/layout/IconCircleList"/>
    <dgm:cxn modelId="{994BD1E7-CEEA-4596-9D3E-4F9BE320FBD3}" type="presParOf" srcId="{19F0FAE0-CE1D-42CB-8802-49DC94162143}" destId="{1EC52F06-8CBB-4CF9-8C0A-25A449313837}" srcOrd="8" destOrd="0" presId="urn:microsoft.com/office/officeart/2018/2/layout/IconCircleList"/>
    <dgm:cxn modelId="{4C428166-0041-49A7-964B-5236C353236C}" type="presParOf" srcId="{1EC52F06-8CBB-4CF9-8C0A-25A449313837}" destId="{AB613887-0321-4AE0-9085-98706839D826}" srcOrd="0" destOrd="0" presId="urn:microsoft.com/office/officeart/2018/2/layout/IconCircleList"/>
    <dgm:cxn modelId="{58382E6C-75C7-410A-879E-A49597DAE1A2}" type="presParOf" srcId="{1EC52F06-8CBB-4CF9-8C0A-25A449313837}" destId="{D9A7A49D-CFD1-4DF0-B7E3-0371095BC0FA}" srcOrd="1" destOrd="0" presId="urn:microsoft.com/office/officeart/2018/2/layout/IconCircleList"/>
    <dgm:cxn modelId="{1D98DFC7-AACF-4CF9-84AA-5E93E271B5D9}" type="presParOf" srcId="{1EC52F06-8CBB-4CF9-8C0A-25A449313837}" destId="{01517A3B-8FE1-464F-855A-63F61E09DCC6}" srcOrd="2" destOrd="0" presId="urn:microsoft.com/office/officeart/2018/2/layout/IconCircleList"/>
    <dgm:cxn modelId="{F9391953-DB03-47AE-B6DB-35F29320FB88}" type="presParOf" srcId="{1EC52F06-8CBB-4CF9-8C0A-25A449313837}" destId="{3B4988D0-1716-4759-BA15-A11604CB2C4E}" srcOrd="3" destOrd="0" presId="urn:microsoft.com/office/officeart/2018/2/layout/IconCircleList"/>
    <dgm:cxn modelId="{22DB6BC3-0B6E-4D83-B4D7-85551625AC13}" type="presParOf" srcId="{19F0FAE0-CE1D-42CB-8802-49DC94162143}" destId="{325C08A2-AC96-4E17-9CD3-EEBF10234B12}" srcOrd="9" destOrd="0" presId="urn:microsoft.com/office/officeart/2018/2/layout/IconCircleList"/>
    <dgm:cxn modelId="{BA540D90-2050-40BE-A4CD-69F796654951}" type="presParOf" srcId="{19F0FAE0-CE1D-42CB-8802-49DC94162143}" destId="{5E797440-C73C-4F37-8C6F-CB51C05BEAC3}" srcOrd="10" destOrd="0" presId="urn:microsoft.com/office/officeart/2018/2/layout/IconCircleList"/>
    <dgm:cxn modelId="{E48DF62C-41EE-4B22-AB27-B14A22206C55}" type="presParOf" srcId="{5E797440-C73C-4F37-8C6F-CB51C05BEAC3}" destId="{77908E97-39BB-4B6B-9CFE-3215EB5343FE}" srcOrd="0" destOrd="0" presId="urn:microsoft.com/office/officeart/2018/2/layout/IconCircleList"/>
    <dgm:cxn modelId="{DBC8D1A0-26C7-43CA-BA99-DD040160FE23}" type="presParOf" srcId="{5E797440-C73C-4F37-8C6F-CB51C05BEAC3}" destId="{EE4579CB-9B1C-49C6-8B39-B39AE7ED113A}" srcOrd="1" destOrd="0" presId="urn:microsoft.com/office/officeart/2018/2/layout/IconCircleList"/>
    <dgm:cxn modelId="{B02B904B-4D36-4373-978C-7ABF09BC25B1}" type="presParOf" srcId="{5E797440-C73C-4F37-8C6F-CB51C05BEAC3}" destId="{5ED73B95-61D1-4F5D-8C6F-3499E556963E}" srcOrd="2" destOrd="0" presId="urn:microsoft.com/office/officeart/2018/2/layout/IconCircleList"/>
    <dgm:cxn modelId="{27B43196-E83E-4390-AE9B-C9247095970D}" type="presParOf" srcId="{5E797440-C73C-4F37-8C6F-CB51C05BEAC3}" destId="{B2C6892F-E213-4F77-8126-642E1DDEF6C9}"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9912AF-A132-4037-9375-465B5377A366}"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D65D0178-569C-4E91-8A4D-FC5046195E6A}">
      <dgm:prSet/>
      <dgm:spPr/>
      <dgm:t>
        <a:bodyPr/>
        <a:lstStyle/>
        <a:p>
          <a:pPr>
            <a:defRPr b="1"/>
          </a:pPr>
          <a:r>
            <a:rPr lang="en-US"/>
            <a:t>Communication noticeably drops (or increases)</a:t>
          </a:r>
        </a:p>
      </dgm:t>
    </dgm:pt>
    <dgm:pt modelId="{F04AECEB-8C44-4E57-9C13-C6A6101D6873}" type="parTrans" cxnId="{66E1DDE7-CE96-4367-9402-3E94CFE628EA}">
      <dgm:prSet/>
      <dgm:spPr/>
      <dgm:t>
        <a:bodyPr/>
        <a:lstStyle/>
        <a:p>
          <a:endParaRPr lang="en-US"/>
        </a:p>
      </dgm:t>
    </dgm:pt>
    <dgm:pt modelId="{18EB26A3-70C7-4C15-A38E-47EC5BBA7FB8}" type="sibTrans" cxnId="{66E1DDE7-CE96-4367-9402-3E94CFE628EA}">
      <dgm:prSet/>
      <dgm:spPr/>
      <dgm:t>
        <a:bodyPr/>
        <a:lstStyle/>
        <a:p>
          <a:endParaRPr lang="en-US"/>
        </a:p>
      </dgm:t>
    </dgm:pt>
    <dgm:pt modelId="{1D2A3719-FDBC-48A4-869F-8171016A5FF5}">
      <dgm:prSet/>
      <dgm:spPr/>
      <dgm:t>
        <a:bodyPr/>
        <a:lstStyle/>
        <a:p>
          <a:pPr>
            <a:defRPr b="1"/>
          </a:pPr>
          <a:r>
            <a:rPr lang="en-US" dirty="0"/>
            <a:t>Skipping classes or work</a:t>
          </a:r>
        </a:p>
      </dgm:t>
    </dgm:pt>
    <dgm:pt modelId="{6F974AB7-FDE3-4E37-9F9C-608C32557CAB}" type="parTrans" cxnId="{493807F6-61CE-491A-9660-1337DFB6D4B6}">
      <dgm:prSet/>
      <dgm:spPr/>
      <dgm:t>
        <a:bodyPr/>
        <a:lstStyle/>
        <a:p>
          <a:endParaRPr lang="en-US"/>
        </a:p>
      </dgm:t>
    </dgm:pt>
    <dgm:pt modelId="{D94F6668-BB60-4619-8D25-78E222B27FDC}" type="sibTrans" cxnId="{493807F6-61CE-491A-9660-1337DFB6D4B6}">
      <dgm:prSet/>
      <dgm:spPr/>
      <dgm:t>
        <a:bodyPr/>
        <a:lstStyle/>
        <a:p>
          <a:endParaRPr lang="en-US"/>
        </a:p>
      </dgm:t>
    </dgm:pt>
    <dgm:pt modelId="{0F1A5292-7CEC-4997-9AB4-272FF2058352}">
      <dgm:prSet/>
      <dgm:spPr/>
      <dgm:t>
        <a:bodyPr/>
        <a:lstStyle/>
        <a:p>
          <a:pPr>
            <a:defRPr b="1"/>
          </a:pPr>
          <a:r>
            <a:rPr lang="en-US" dirty="0"/>
            <a:t>Having several “late nights” (or naps) in a row</a:t>
          </a:r>
        </a:p>
      </dgm:t>
    </dgm:pt>
    <dgm:pt modelId="{695C879C-D591-4759-8777-FBBEF50889A2}" type="parTrans" cxnId="{98BD9C71-498E-4BFB-AC2C-47871EA0CA3F}">
      <dgm:prSet/>
      <dgm:spPr/>
      <dgm:t>
        <a:bodyPr/>
        <a:lstStyle/>
        <a:p>
          <a:endParaRPr lang="en-US"/>
        </a:p>
      </dgm:t>
    </dgm:pt>
    <dgm:pt modelId="{E800C590-C783-4376-BE26-B6B546107B52}" type="sibTrans" cxnId="{98BD9C71-498E-4BFB-AC2C-47871EA0CA3F}">
      <dgm:prSet/>
      <dgm:spPr/>
      <dgm:t>
        <a:bodyPr/>
        <a:lstStyle/>
        <a:p>
          <a:endParaRPr lang="en-US"/>
        </a:p>
      </dgm:t>
    </dgm:pt>
    <dgm:pt modelId="{80DCAEB1-1D71-4243-9E59-CCEE0DBFEABB}">
      <dgm:prSet/>
      <dgm:spPr/>
      <dgm:t>
        <a:bodyPr/>
        <a:lstStyle/>
        <a:p>
          <a:pPr>
            <a:defRPr b="1"/>
          </a:pPr>
          <a:r>
            <a:rPr lang="en-US"/>
            <a:t>Multiple requests for money</a:t>
          </a:r>
        </a:p>
      </dgm:t>
    </dgm:pt>
    <dgm:pt modelId="{0EF81E81-81F7-476D-B077-315DB152931E}" type="parTrans" cxnId="{D0545D85-AEDC-4DAC-B22F-3F546630D842}">
      <dgm:prSet/>
      <dgm:spPr/>
      <dgm:t>
        <a:bodyPr/>
        <a:lstStyle/>
        <a:p>
          <a:endParaRPr lang="en-US"/>
        </a:p>
      </dgm:t>
    </dgm:pt>
    <dgm:pt modelId="{72B8A4A3-28DA-4898-9153-4B48DAD4EF3A}" type="sibTrans" cxnId="{D0545D85-AEDC-4DAC-B22F-3F546630D842}">
      <dgm:prSet/>
      <dgm:spPr/>
      <dgm:t>
        <a:bodyPr/>
        <a:lstStyle/>
        <a:p>
          <a:endParaRPr lang="en-US"/>
        </a:p>
      </dgm:t>
    </dgm:pt>
    <dgm:pt modelId="{C41BAA51-97AA-4D72-9344-76B02669AD23}">
      <dgm:prSet/>
      <dgm:spPr/>
      <dgm:t>
        <a:bodyPr/>
        <a:lstStyle/>
        <a:p>
          <a:pPr>
            <a:defRPr b="1"/>
          </a:pPr>
          <a:r>
            <a:rPr lang="en-US" dirty="0"/>
            <a:t>Drop in social connection</a:t>
          </a:r>
        </a:p>
      </dgm:t>
    </dgm:pt>
    <dgm:pt modelId="{A6A080C2-6A28-41E2-8734-A1ED872A1C6D}" type="parTrans" cxnId="{FFA798FE-98F8-424E-9A3F-F343492D33B3}">
      <dgm:prSet/>
      <dgm:spPr/>
      <dgm:t>
        <a:bodyPr/>
        <a:lstStyle/>
        <a:p>
          <a:endParaRPr lang="en-US"/>
        </a:p>
      </dgm:t>
    </dgm:pt>
    <dgm:pt modelId="{4D359348-DC8C-4B7A-B5E5-467E410C6F8E}" type="sibTrans" cxnId="{FFA798FE-98F8-424E-9A3F-F343492D33B3}">
      <dgm:prSet/>
      <dgm:spPr/>
      <dgm:t>
        <a:bodyPr/>
        <a:lstStyle/>
        <a:p>
          <a:endParaRPr lang="en-US"/>
        </a:p>
      </dgm:t>
    </dgm:pt>
    <dgm:pt modelId="{7A10B92D-B9C1-490A-8596-C1BD2B68B470}">
      <dgm:prSet/>
      <dgm:spPr/>
      <dgm:t>
        <a:bodyPr/>
        <a:lstStyle/>
        <a:p>
          <a:pPr>
            <a:defRPr b="1"/>
          </a:pPr>
          <a:r>
            <a:rPr lang="en-US"/>
            <a:t>Loss of interest in pleasurable activities</a:t>
          </a:r>
        </a:p>
      </dgm:t>
    </dgm:pt>
    <dgm:pt modelId="{36729A0B-5936-414A-9449-83442350EED5}" type="parTrans" cxnId="{EB7C8EDE-B0A3-47D7-8D97-744306A320A7}">
      <dgm:prSet/>
      <dgm:spPr/>
      <dgm:t>
        <a:bodyPr/>
        <a:lstStyle/>
        <a:p>
          <a:endParaRPr lang="en-US"/>
        </a:p>
      </dgm:t>
    </dgm:pt>
    <dgm:pt modelId="{8C4AD551-4CE4-4A85-A99C-A7D21A4AF4BA}" type="sibTrans" cxnId="{EB7C8EDE-B0A3-47D7-8D97-744306A320A7}">
      <dgm:prSet/>
      <dgm:spPr/>
      <dgm:t>
        <a:bodyPr/>
        <a:lstStyle/>
        <a:p>
          <a:endParaRPr lang="en-US"/>
        </a:p>
      </dgm:t>
    </dgm:pt>
    <dgm:pt modelId="{1CC56FDC-A6E6-4E87-9E45-C8DED894D56A}">
      <dgm:prSet/>
      <dgm:spPr/>
      <dgm:t>
        <a:bodyPr/>
        <a:lstStyle/>
        <a:p>
          <a:pPr>
            <a:defRPr b="1"/>
          </a:pPr>
          <a:r>
            <a:rPr lang="en-US" dirty="0"/>
            <a:t>Written report/early academic warning</a:t>
          </a:r>
        </a:p>
      </dgm:t>
    </dgm:pt>
    <dgm:pt modelId="{35B411A8-8E73-4D97-A99B-9AE3D13E54E7}" type="parTrans" cxnId="{60A430C5-2AFB-4F3E-A419-28F6F4850C81}">
      <dgm:prSet/>
      <dgm:spPr/>
      <dgm:t>
        <a:bodyPr/>
        <a:lstStyle/>
        <a:p>
          <a:endParaRPr lang="en-US"/>
        </a:p>
      </dgm:t>
    </dgm:pt>
    <dgm:pt modelId="{1C8A9149-5554-49FB-8510-5558D8CA7620}" type="sibTrans" cxnId="{60A430C5-2AFB-4F3E-A419-28F6F4850C81}">
      <dgm:prSet/>
      <dgm:spPr/>
      <dgm:t>
        <a:bodyPr/>
        <a:lstStyle/>
        <a:p>
          <a:endParaRPr lang="en-US"/>
        </a:p>
      </dgm:t>
    </dgm:pt>
    <dgm:pt modelId="{85F2AD35-9FB9-45BB-80A6-3848A82503EC}" type="pres">
      <dgm:prSet presAssocID="{649912AF-A132-4037-9375-465B5377A366}" presName="diagram" presStyleCnt="0">
        <dgm:presLayoutVars>
          <dgm:dir/>
          <dgm:resizeHandles val="exact"/>
        </dgm:presLayoutVars>
      </dgm:prSet>
      <dgm:spPr/>
    </dgm:pt>
    <dgm:pt modelId="{3283ED1C-6042-49AB-938F-0DA96D414582}" type="pres">
      <dgm:prSet presAssocID="{D65D0178-569C-4E91-8A4D-FC5046195E6A}" presName="node" presStyleLbl="node1" presStyleIdx="0" presStyleCnt="7">
        <dgm:presLayoutVars>
          <dgm:bulletEnabled val="1"/>
        </dgm:presLayoutVars>
      </dgm:prSet>
      <dgm:spPr/>
    </dgm:pt>
    <dgm:pt modelId="{8112B1C8-6FE6-488B-88A7-4D4F80CA26F4}" type="pres">
      <dgm:prSet presAssocID="{18EB26A3-70C7-4C15-A38E-47EC5BBA7FB8}" presName="sibTrans" presStyleCnt="0"/>
      <dgm:spPr/>
    </dgm:pt>
    <dgm:pt modelId="{6AECC93B-2E78-48D4-BB41-8BDF459543C1}" type="pres">
      <dgm:prSet presAssocID="{1D2A3719-FDBC-48A4-869F-8171016A5FF5}" presName="node" presStyleLbl="node1" presStyleIdx="1" presStyleCnt="7">
        <dgm:presLayoutVars>
          <dgm:bulletEnabled val="1"/>
        </dgm:presLayoutVars>
      </dgm:prSet>
      <dgm:spPr/>
    </dgm:pt>
    <dgm:pt modelId="{49DB4928-5F06-4477-9D9A-E180816B1E1B}" type="pres">
      <dgm:prSet presAssocID="{D94F6668-BB60-4619-8D25-78E222B27FDC}" presName="sibTrans" presStyleCnt="0"/>
      <dgm:spPr/>
    </dgm:pt>
    <dgm:pt modelId="{9A217085-CCFC-44DB-B058-23911B2606B6}" type="pres">
      <dgm:prSet presAssocID="{0F1A5292-7CEC-4997-9AB4-272FF2058352}" presName="node" presStyleLbl="node1" presStyleIdx="2" presStyleCnt="7">
        <dgm:presLayoutVars>
          <dgm:bulletEnabled val="1"/>
        </dgm:presLayoutVars>
      </dgm:prSet>
      <dgm:spPr/>
    </dgm:pt>
    <dgm:pt modelId="{CAD7480B-79C7-4A27-B373-D45DD42A4415}" type="pres">
      <dgm:prSet presAssocID="{E800C590-C783-4376-BE26-B6B546107B52}" presName="sibTrans" presStyleCnt="0"/>
      <dgm:spPr/>
    </dgm:pt>
    <dgm:pt modelId="{62C8D420-4F23-4486-8807-EE3386E607E2}" type="pres">
      <dgm:prSet presAssocID="{80DCAEB1-1D71-4243-9E59-CCEE0DBFEABB}" presName="node" presStyleLbl="node1" presStyleIdx="3" presStyleCnt="7">
        <dgm:presLayoutVars>
          <dgm:bulletEnabled val="1"/>
        </dgm:presLayoutVars>
      </dgm:prSet>
      <dgm:spPr/>
    </dgm:pt>
    <dgm:pt modelId="{100CA97B-E902-47D1-A3C0-B4B350C17CA2}" type="pres">
      <dgm:prSet presAssocID="{72B8A4A3-28DA-4898-9153-4B48DAD4EF3A}" presName="sibTrans" presStyleCnt="0"/>
      <dgm:spPr/>
    </dgm:pt>
    <dgm:pt modelId="{CFCB46F9-D686-4989-916D-F3A95E267C40}" type="pres">
      <dgm:prSet presAssocID="{C41BAA51-97AA-4D72-9344-76B02669AD23}" presName="node" presStyleLbl="node1" presStyleIdx="4" presStyleCnt="7">
        <dgm:presLayoutVars>
          <dgm:bulletEnabled val="1"/>
        </dgm:presLayoutVars>
      </dgm:prSet>
      <dgm:spPr/>
    </dgm:pt>
    <dgm:pt modelId="{FFC60798-BE3A-46D8-B7FE-106E943AFDEE}" type="pres">
      <dgm:prSet presAssocID="{4D359348-DC8C-4B7A-B5E5-467E410C6F8E}" presName="sibTrans" presStyleCnt="0"/>
      <dgm:spPr/>
    </dgm:pt>
    <dgm:pt modelId="{FBBA1C34-A88E-4643-A068-25B075EF6EA6}" type="pres">
      <dgm:prSet presAssocID="{7A10B92D-B9C1-490A-8596-C1BD2B68B470}" presName="node" presStyleLbl="node1" presStyleIdx="5" presStyleCnt="7">
        <dgm:presLayoutVars>
          <dgm:bulletEnabled val="1"/>
        </dgm:presLayoutVars>
      </dgm:prSet>
      <dgm:spPr/>
    </dgm:pt>
    <dgm:pt modelId="{995970A7-9F98-4161-B1C6-9BEC9449C6B2}" type="pres">
      <dgm:prSet presAssocID="{8C4AD551-4CE4-4A85-A99C-A7D21A4AF4BA}" presName="sibTrans" presStyleCnt="0"/>
      <dgm:spPr/>
    </dgm:pt>
    <dgm:pt modelId="{56301EFE-8C4F-42E0-8F16-D798A591582C}" type="pres">
      <dgm:prSet presAssocID="{1CC56FDC-A6E6-4E87-9E45-C8DED894D56A}" presName="node" presStyleLbl="node1" presStyleIdx="6" presStyleCnt="7">
        <dgm:presLayoutVars>
          <dgm:bulletEnabled val="1"/>
        </dgm:presLayoutVars>
      </dgm:prSet>
      <dgm:spPr/>
    </dgm:pt>
  </dgm:ptLst>
  <dgm:cxnLst>
    <dgm:cxn modelId="{E7FC891D-5A25-4E62-8956-22BB00B24E0D}" type="presOf" srcId="{649912AF-A132-4037-9375-465B5377A366}" destId="{85F2AD35-9FB9-45BB-80A6-3848A82503EC}" srcOrd="0" destOrd="0" presId="urn:microsoft.com/office/officeart/2005/8/layout/default"/>
    <dgm:cxn modelId="{56E7162A-509E-4187-9B34-625A97D882CA}" type="presOf" srcId="{80DCAEB1-1D71-4243-9E59-CCEE0DBFEABB}" destId="{62C8D420-4F23-4486-8807-EE3386E607E2}" srcOrd="0" destOrd="0" presId="urn:microsoft.com/office/officeart/2005/8/layout/default"/>
    <dgm:cxn modelId="{CFEBD959-7DA4-4C1A-A963-EA31C6A3D29D}" type="presOf" srcId="{7A10B92D-B9C1-490A-8596-C1BD2B68B470}" destId="{FBBA1C34-A88E-4643-A068-25B075EF6EA6}" srcOrd="0" destOrd="0" presId="urn:microsoft.com/office/officeart/2005/8/layout/default"/>
    <dgm:cxn modelId="{98BD9C71-498E-4BFB-AC2C-47871EA0CA3F}" srcId="{649912AF-A132-4037-9375-465B5377A366}" destId="{0F1A5292-7CEC-4997-9AB4-272FF2058352}" srcOrd="2" destOrd="0" parTransId="{695C879C-D591-4759-8777-FBBEF50889A2}" sibTransId="{E800C590-C783-4376-BE26-B6B546107B52}"/>
    <dgm:cxn modelId="{D0545D85-AEDC-4DAC-B22F-3F546630D842}" srcId="{649912AF-A132-4037-9375-465B5377A366}" destId="{80DCAEB1-1D71-4243-9E59-CCEE0DBFEABB}" srcOrd="3" destOrd="0" parTransId="{0EF81E81-81F7-476D-B077-315DB152931E}" sibTransId="{72B8A4A3-28DA-4898-9153-4B48DAD4EF3A}"/>
    <dgm:cxn modelId="{386B42A0-E214-4AA2-8605-92EDF1D268B5}" type="presOf" srcId="{1D2A3719-FDBC-48A4-869F-8171016A5FF5}" destId="{6AECC93B-2E78-48D4-BB41-8BDF459543C1}" srcOrd="0" destOrd="0" presId="urn:microsoft.com/office/officeart/2005/8/layout/default"/>
    <dgm:cxn modelId="{1B390AA9-07AF-4ECD-B6EA-7759DC26D15E}" type="presOf" srcId="{0F1A5292-7CEC-4997-9AB4-272FF2058352}" destId="{9A217085-CCFC-44DB-B058-23911B2606B6}" srcOrd="0" destOrd="0" presId="urn:microsoft.com/office/officeart/2005/8/layout/default"/>
    <dgm:cxn modelId="{5701B1AD-7C93-4FEC-AFB3-CE50325A0092}" type="presOf" srcId="{D65D0178-569C-4E91-8A4D-FC5046195E6A}" destId="{3283ED1C-6042-49AB-938F-0DA96D414582}" srcOrd="0" destOrd="0" presId="urn:microsoft.com/office/officeart/2005/8/layout/default"/>
    <dgm:cxn modelId="{C5339FAF-BA65-4F8B-9E27-CE508DECF990}" type="presOf" srcId="{1CC56FDC-A6E6-4E87-9E45-C8DED894D56A}" destId="{56301EFE-8C4F-42E0-8F16-D798A591582C}" srcOrd="0" destOrd="0" presId="urn:microsoft.com/office/officeart/2005/8/layout/default"/>
    <dgm:cxn modelId="{DDC9C8B7-2905-4F62-8B58-B0C6FAACD429}" type="presOf" srcId="{C41BAA51-97AA-4D72-9344-76B02669AD23}" destId="{CFCB46F9-D686-4989-916D-F3A95E267C40}" srcOrd="0" destOrd="0" presId="urn:microsoft.com/office/officeart/2005/8/layout/default"/>
    <dgm:cxn modelId="{60A430C5-2AFB-4F3E-A419-28F6F4850C81}" srcId="{649912AF-A132-4037-9375-465B5377A366}" destId="{1CC56FDC-A6E6-4E87-9E45-C8DED894D56A}" srcOrd="6" destOrd="0" parTransId="{35B411A8-8E73-4D97-A99B-9AE3D13E54E7}" sibTransId="{1C8A9149-5554-49FB-8510-5558D8CA7620}"/>
    <dgm:cxn modelId="{EB7C8EDE-B0A3-47D7-8D97-744306A320A7}" srcId="{649912AF-A132-4037-9375-465B5377A366}" destId="{7A10B92D-B9C1-490A-8596-C1BD2B68B470}" srcOrd="5" destOrd="0" parTransId="{36729A0B-5936-414A-9449-83442350EED5}" sibTransId="{8C4AD551-4CE4-4A85-A99C-A7D21A4AF4BA}"/>
    <dgm:cxn modelId="{66E1DDE7-CE96-4367-9402-3E94CFE628EA}" srcId="{649912AF-A132-4037-9375-465B5377A366}" destId="{D65D0178-569C-4E91-8A4D-FC5046195E6A}" srcOrd="0" destOrd="0" parTransId="{F04AECEB-8C44-4E57-9C13-C6A6101D6873}" sibTransId="{18EB26A3-70C7-4C15-A38E-47EC5BBA7FB8}"/>
    <dgm:cxn modelId="{493807F6-61CE-491A-9660-1337DFB6D4B6}" srcId="{649912AF-A132-4037-9375-465B5377A366}" destId="{1D2A3719-FDBC-48A4-869F-8171016A5FF5}" srcOrd="1" destOrd="0" parTransId="{6F974AB7-FDE3-4E37-9F9C-608C32557CAB}" sibTransId="{D94F6668-BB60-4619-8D25-78E222B27FDC}"/>
    <dgm:cxn modelId="{FFA798FE-98F8-424E-9A3F-F343492D33B3}" srcId="{649912AF-A132-4037-9375-465B5377A366}" destId="{C41BAA51-97AA-4D72-9344-76B02669AD23}" srcOrd="4" destOrd="0" parTransId="{A6A080C2-6A28-41E2-8734-A1ED872A1C6D}" sibTransId="{4D359348-DC8C-4B7A-B5E5-467E410C6F8E}"/>
    <dgm:cxn modelId="{8A952189-B458-45F3-BE1F-CDE34D530B2B}" type="presParOf" srcId="{85F2AD35-9FB9-45BB-80A6-3848A82503EC}" destId="{3283ED1C-6042-49AB-938F-0DA96D414582}" srcOrd="0" destOrd="0" presId="urn:microsoft.com/office/officeart/2005/8/layout/default"/>
    <dgm:cxn modelId="{37A1D2A8-8405-466B-A30F-9BF9EBBE4FD7}" type="presParOf" srcId="{85F2AD35-9FB9-45BB-80A6-3848A82503EC}" destId="{8112B1C8-6FE6-488B-88A7-4D4F80CA26F4}" srcOrd="1" destOrd="0" presId="urn:microsoft.com/office/officeart/2005/8/layout/default"/>
    <dgm:cxn modelId="{D65B97D6-D943-4214-A075-8C15258F6630}" type="presParOf" srcId="{85F2AD35-9FB9-45BB-80A6-3848A82503EC}" destId="{6AECC93B-2E78-48D4-BB41-8BDF459543C1}" srcOrd="2" destOrd="0" presId="urn:microsoft.com/office/officeart/2005/8/layout/default"/>
    <dgm:cxn modelId="{B5F41AA4-F62F-4A9D-8957-9A0E5AFCE070}" type="presParOf" srcId="{85F2AD35-9FB9-45BB-80A6-3848A82503EC}" destId="{49DB4928-5F06-4477-9D9A-E180816B1E1B}" srcOrd="3" destOrd="0" presId="urn:microsoft.com/office/officeart/2005/8/layout/default"/>
    <dgm:cxn modelId="{AF566842-7415-4C8C-9882-ED9622EA5BBE}" type="presParOf" srcId="{85F2AD35-9FB9-45BB-80A6-3848A82503EC}" destId="{9A217085-CCFC-44DB-B058-23911B2606B6}" srcOrd="4" destOrd="0" presId="urn:microsoft.com/office/officeart/2005/8/layout/default"/>
    <dgm:cxn modelId="{F8ACB309-9322-47BF-A693-0F6B7E5CDDA8}" type="presParOf" srcId="{85F2AD35-9FB9-45BB-80A6-3848A82503EC}" destId="{CAD7480B-79C7-4A27-B373-D45DD42A4415}" srcOrd="5" destOrd="0" presId="urn:microsoft.com/office/officeart/2005/8/layout/default"/>
    <dgm:cxn modelId="{A1AE9A63-1D0E-4CA7-8719-86056DB28415}" type="presParOf" srcId="{85F2AD35-9FB9-45BB-80A6-3848A82503EC}" destId="{62C8D420-4F23-4486-8807-EE3386E607E2}" srcOrd="6" destOrd="0" presId="urn:microsoft.com/office/officeart/2005/8/layout/default"/>
    <dgm:cxn modelId="{47189144-FA3F-41A3-8D0B-9765F0E8EFDF}" type="presParOf" srcId="{85F2AD35-9FB9-45BB-80A6-3848A82503EC}" destId="{100CA97B-E902-47D1-A3C0-B4B350C17CA2}" srcOrd="7" destOrd="0" presId="urn:microsoft.com/office/officeart/2005/8/layout/default"/>
    <dgm:cxn modelId="{E5D292B5-C1C0-44AA-BF30-8A088F44918C}" type="presParOf" srcId="{85F2AD35-9FB9-45BB-80A6-3848A82503EC}" destId="{CFCB46F9-D686-4989-916D-F3A95E267C40}" srcOrd="8" destOrd="0" presId="urn:microsoft.com/office/officeart/2005/8/layout/default"/>
    <dgm:cxn modelId="{C3450C4E-A61A-4D38-B9B4-5052D1F56E48}" type="presParOf" srcId="{85F2AD35-9FB9-45BB-80A6-3848A82503EC}" destId="{FFC60798-BE3A-46D8-B7FE-106E943AFDEE}" srcOrd="9" destOrd="0" presId="urn:microsoft.com/office/officeart/2005/8/layout/default"/>
    <dgm:cxn modelId="{CD73CF55-F739-431E-B12E-571E87EB605F}" type="presParOf" srcId="{85F2AD35-9FB9-45BB-80A6-3848A82503EC}" destId="{FBBA1C34-A88E-4643-A068-25B075EF6EA6}" srcOrd="10" destOrd="0" presId="urn:microsoft.com/office/officeart/2005/8/layout/default"/>
    <dgm:cxn modelId="{1244190B-8CA9-4145-A7D3-0BD4783A4B33}" type="presParOf" srcId="{85F2AD35-9FB9-45BB-80A6-3848A82503EC}" destId="{995970A7-9F98-4161-B1C6-9BEC9449C6B2}" srcOrd="11" destOrd="0" presId="urn:microsoft.com/office/officeart/2005/8/layout/default"/>
    <dgm:cxn modelId="{0DDEFFC5-F9C9-4407-8F83-AA1A00C51242}" type="presParOf" srcId="{85F2AD35-9FB9-45BB-80A6-3848A82503EC}" destId="{56301EFE-8C4F-42E0-8F16-D798A591582C}"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9EC9FE8-56EC-4C24-97A9-E16E440F1B9D}"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0388FE0-BCE5-40CB-A57C-B8F495F963A8}">
      <dgm:prSet/>
      <dgm:spPr/>
      <dgm:t>
        <a:bodyPr/>
        <a:lstStyle/>
        <a:p>
          <a:pPr>
            <a:lnSpc>
              <a:spcPct val="100000"/>
            </a:lnSpc>
            <a:defRPr b="1"/>
          </a:pPr>
          <a:r>
            <a:rPr lang="en-US" b="1" dirty="0"/>
            <a:t>STEP BACK </a:t>
          </a:r>
          <a:r>
            <a:rPr lang="en-US" b="0" dirty="0"/>
            <a:t>by:</a:t>
          </a:r>
        </a:p>
      </dgm:t>
    </dgm:pt>
    <dgm:pt modelId="{B5520583-393F-4AAC-A4E3-347DDFD6CB6F}" type="parTrans" cxnId="{2646F773-019C-435A-8E47-871B113BBDD8}">
      <dgm:prSet/>
      <dgm:spPr/>
      <dgm:t>
        <a:bodyPr/>
        <a:lstStyle/>
        <a:p>
          <a:endParaRPr lang="en-US"/>
        </a:p>
      </dgm:t>
    </dgm:pt>
    <dgm:pt modelId="{A095745E-38E5-442B-8C58-732BDE389E33}" type="sibTrans" cxnId="{2646F773-019C-435A-8E47-871B113BBDD8}">
      <dgm:prSet/>
      <dgm:spPr/>
      <dgm:t>
        <a:bodyPr/>
        <a:lstStyle/>
        <a:p>
          <a:endParaRPr lang="en-US"/>
        </a:p>
      </dgm:t>
    </dgm:pt>
    <dgm:pt modelId="{EE7D5CD7-4E6E-4723-88B8-E7D2997EC6E7}">
      <dgm:prSet custT="1"/>
      <dgm:spPr/>
      <dgm:t>
        <a:bodyPr/>
        <a:lstStyle/>
        <a:p>
          <a:pPr>
            <a:lnSpc>
              <a:spcPct val="100000"/>
            </a:lnSpc>
          </a:pPr>
          <a:r>
            <a:rPr lang="en-US" sz="1900"/>
            <a:t>Saying less and listening more</a:t>
          </a:r>
        </a:p>
      </dgm:t>
    </dgm:pt>
    <dgm:pt modelId="{472B09EB-71C5-4CE0-A983-8DC5DC4423A1}" type="parTrans" cxnId="{C395FFC5-5EA2-4C22-A983-254A1B9A9D86}">
      <dgm:prSet/>
      <dgm:spPr/>
      <dgm:t>
        <a:bodyPr/>
        <a:lstStyle/>
        <a:p>
          <a:endParaRPr lang="en-US"/>
        </a:p>
      </dgm:t>
    </dgm:pt>
    <dgm:pt modelId="{E16BD30D-0E2B-4564-BFB7-9C0EDB926DAF}" type="sibTrans" cxnId="{C395FFC5-5EA2-4C22-A983-254A1B9A9D86}">
      <dgm:prSet/>
      <dgm:spPr/>
      <dgm:t>
        <a:bodyPr/>
        <a:lstStyle/>
        <a:p>
          <a:endParaRPr lang="en-US"/>
        </a:p>
      </dgm:t>
    </dgm:pt>
    <dgm:pt modelId="{143AFDB4-9001-4A1C-AFD5-1A234618788A}">
      <dgm:prSet custT="1"/>
      <dgm:spPr/>
      <dgm:t>
        <a:bodyPr/>
        <a:lstStyle/>
        <a:p>
          <a:pPr>
            <a:lnSpc>
              <a:spcPct val="100000"/>
            </a:lnSpc>
          </a:pPr>
          <a:r>
            <a:rPr lang="en-US" sz="1900"/>
            <a:t>Asking clarifying questions</a:t>
          </a:r>
        </a:p>
      </dgm:t>
    </dgm:pt>
    <dgm:pt modelId="{B4369EBE-05C7-4B65-9BEB-76FDDCE01992}" type="parTrans" cxnId="{E876E1E4-C828-4E11-A855-B4AA31103A5E}">
      <dgm:prSet/>
      <dgm:spPr/>
      <dgm:t>
        <a:bodyPr/>
        <a:lstStyle/>
        <a:p>
          <a:endParaRPr lang="en-US"/>
        </a:p>
      </dgm:t>
    </dgm:pt>
    <dgm:pt modelId="{F277FFAA-1DAC-45C6-9E87-6DDB10EC15D5}" type="sibTrans" cxnId="{E876E1E4-C828-4E11-A855-B4AA31103A5E}">
      <dgm:prSet/>
      <dgm:spPr/>
      <dgm:t>
        <a:bodyPr/>
        <a:lstStyle/>
        <a:p>
          <a:endParaRPr lang="en-US"/>
        </a:p>
      </dgm:t>
    </dgm:pt>
    <dgm:pt modelId="{05A72F1F-478B-4EB5-8064-E4BA5C657DFA}">
      <dgm:prSet custT="1"/>
      <dgm:spPr/>
      <dgm:t>
        <a:bodyPr/>
        <a:lstStyle/>
        <a:p>
          <a:pPr>
            <a:lnSpc>
              <a:spcPct val="100000"/>
            </a:lnSpc>
          </a:pPr>
          <a:r>
            <a:rPr lang="en-US" sz="1900"/>
            <a:t>Validating experience</a:t>
          </a:r>
        </a:p>
      </dgm:t>
    </dgm:pt>
    <dgm:pt modelId="{67418A26-3BF0-430F-AC41-A4ACB9D5049A}" type="parTrans" cxnId="{F4D1970E-9137-4195-8684-AFC536933615}">
      <dgm:prSet/>
      <dgm:spPr/>
      <dgm:t>
        <a:bodyPr/>
        <a:lstStyle/>
        <a:p>
          <a:endParaRPr lang="en-US"/>
        </a:p>
      </dgm:t>
    </dgm:pt>
    <dgm:pt modelId="{884D6C5B-CB58-47CC-8833-0705FC77A264}" type="sibTrans" cxnId="{F4D1970E-9137-4195-8684-AFC536933615}">
      <dgm:prSet/>
      <dgm:spPr/>
      <dgm:t>
        <a:bodyPr/>
        <a:lstStyle/>
        <a:p>
          <a:endParaRPr lang="en-US"/>
        </a:p>
      </dgm:t>
    </dgm:pt>
    <dgm:pt modelId="{F4B61B49-4A82-4D22-B556-57652B6113F4}">
      <dgm:prSet custT="1"/>
      <dgm:spPr/>
      <dgm:t>
        <a:bodyPr/>
        <a:lstStyle/>
        <a:p>
          <a:pPr>
            <a:lnSpc>
              <a:spcPct val="100000"/>
            </a:lnSpc>
          </a:pPr>
          <a:r>
            <a:rPr lang="en-US" sz="1900" dirty="0"/>
            <a:t>Offering support by asking “What can I do to support you?” </a:t>
          </a:r>
        </a:p>
        <a:p>
          <a:pPr>
            <a:lnSpc>
              <a:spcPct val="100000"/>
            </a:lnSpc>
          </a:pPr>
          <a:r>
            <a:rPr lang="en-US" sz="1900" dirty="0"/>
            <a:t>Anticipate residual consequences for “unloading”. </a:t>
          </a:r>
        </a:p>
      </dgm:t>
    </dgm:pt>
    <dgm:pt modelId="{63CE5647-D286-41F8-8F4E-87614B591F68}" type="parTrans" cxnId="{21C6DB22-9848-46F7-8820-A550F27A23C2}">
      <dgm:prSet/>
      <dgm:spPr/>
      <dgm:t>
        <a:bodyPr/>
        <a:lstStyle/>
        <a:p>
          <a:endParaRPr lang="en-US"/>
        </a:p>
      </dgm:t>
    </dgm:pt>
    <dgm:pt modelId="{D8B93A14-0273-43CB-8295-FC2416132374}" type="sibTrans" cxnId="{21C6DB22-9848-46F7-8820-A550F27A23C2}">
      <dgm:prSet/>
      <dgm:spPr/>
      <dgm:t>
        <a:bodyPr/>
        <a:lstStyle/>
        <a:p>
          <a:endParaRPr lang="en-US"/>
        </a:p>
      </dgm:t>
    </dgm:pt>
    <dgm:pt modelId="{EDD531A9-FD93-4C06-A77F-C8D3E4B747FE}">
      <dgm:prSet custT="1"/>
      <dgm:spPr/>
      <dgm:t>
        <a:bodyPr/>
        <a:lstStyle/>
        <a:p>
          <a:pPr>
            <a:lnSpc>
              <a:spcPct val="100000"/>
            </a:lnSpc>
          </a:pPr>
          <a:r>
            <a:rPr lang="en-US" sz="1900" dirty="0"/>
            <a:t>Availability as an Emotion Coach</a:t>
          </a:r>
        </a:p>
      </dgm:t>
    </dgm:pt>
    <dgm:pt modelId="{EC3996DA-5EA2-4A9C-A79F-C36B10CB51BF}" type="parTrans" cxnId="{8DC1DBE3-FFFF-465F-B6A5-916EDA675696}">
      <dgm:prSet/>
      <dgm:spPr/>
      <dgm:t>
        <a:bodyPr/>
        <a:lstStyle/>
        <a:p>
          <a:endParaRPr lang="en-US"/>
        </a:p>
      </dgm:t>
    </dgm:pt>
    <dgm:pt modelId="{44A73BB9-D8D4-4645-A136-3D4C6C54D586}" type="sibTrans" cxnId="{8DC1DBE3-FFFF-465F-B6A5-916EDA675696}">
      <dgm:prSet/>
      <dgm:spPr/>
      <dgm:t>
        <a:bodyPr/>
        <a:lstStyle/>
        <a:p>
          <a:endParaRPr lang="en-US"/>
        </a:p>
      </dgm:t>
    </dgm:pt>
    <dgm:pt modelId="{904D2484-CABE-41BA-BC3F-A57101D56EEE}">
      <dgm:prSet/>
      <dgm:spPr/>
      <dgm:t>
        <a:bodyPr/>
        <a:lstStyle/>
        <a:p>
          <a:pPr>
            <a:lnSpc>
              <a:spcPct val="100000"/>
            </a:lnSpc>
            <a:defRPr b="1"/>
          </a:pPr>
          <a:r>
            <a:rPr lang="en-US" b="1" dirty="0">
              <a:solidFill>
                <a:srgbClr val="FF0000"/>
              </a:solidFill>
            </a:rPr>
            <a:t>STEP IN </a:t>
          </a:r>
          <a:r>
            <a:rPr lang="en-US" b="0" dirty="0"/>
            <a:t>when you hear:</a:t>
          </a:r>
        </a:p>
      </dgm:t>
    </dgm:pt>
    <dgm:pt modelId="{51100BC5-7628-47E6-A8A1-B0BB0002E661}" type="parTrans" cxnId="{FC699390-59DB-4E7B-A165-F99DF7BB3C8D}">
      <dgm:prSet/>
      <dgm:spPr/>
      <dgm:t>
        <a:bodyPr/>
        <a:lstStyle/>
        <a:p>
          <a:endParaRPr lang="en-US"/>
        </a:p>
      </dgm:t>
    </dgm:pt>
    <dgm:pt modelId="{927C2C99-29D2-4090-B799-3DB9EBCAC548}" type="sibTrans" cxnId="{FC699390-59DB-4E7B-A165-F99DF7BB3C8D}">
      <dgm:prSet/>
      <dgm:spPr/>
      <dgm:t>
        <a:bodyPr/>
        <a:lstStyle/>
        <a:p>
          <a:endParaRPr lang="en-US"/>
        </a:p>
      </dgm:t>
    </dgm:pt>
    <dgm:pt modelId="{3B32290D-35CC-4AD1-9043-7506C8FC53BA}">
      <dgm:prSet/>
      <dgm:spPr/>
      <dgm:t>
        <a:bodyPr/>
        <a:lstStyle/>
        <a:p>
          <a:pPr>
            <a:lnSpc>
              <a:spcPct val="100000"/>
            </a:lnSpc>
          </a:pPr>
          <a:r>
            <a:rPr lang="en-US"/>
            <a:t>Loss of interest in activities</a:t>
          </a:r>
        </a:p>
      </dgm:t>
    </dgm:pt>
    <dgm:pt modelId="{ECF32C0B-F0D0-48B4-87E1-B2118AFDAB46}" type="parTrans" cxnId="{2BD42BEC-A284-4D2C-A295-700D42B7CBC1}">
      <dgm:prSet/>
      <dgm:spPr/>
      <dgm:t>
        <a:bodyPr/>
        <a:lstStyle/>
        <a:p>
          <a:endParaRPr lang="en-US"/>
        </a:p>
      </dgm:t>
    </dgm:pt>
    <dgm:pt modelId="{2B199956-D846-4C72-A4AB-BD2F7F9986B8}" type="sibTrans" cxnId="{2BD42BEC-A284-4D2C-A295-700D42B7CBC1}">
      <dgm:prSet/>
      <dgm:spPr/>
      <dgm:t>
        <a:bodyPr/>
        <a:lstStyle/>
        <a:p>
          <a:endParaRPr lang="en-US"/>
        </a:p>
      </dgm:t>
    </dgm:pt>
    <dgm:pt modelId="{E19BD977-2496-46EC-B5C7-20FC8E6A6431}">
      <dgm:prSet/>
      <dgm:spPr/>
      <dgm:t>
        <a:bodyPr/>
        <a:lstStyle/>
        <a:p>
          <a:pPr>
            <a:lnSpc>
              <a:spcPct val="100000"/>
            </a:lnSpc>
          </a:pPr>
          <a:r>
            <a:rPr lang="en-US" dirty="0"/>
            <a:t>Lack of energy and motivation to “keep up”</a:t>
          </a:r>
        </a:p>
      </dgm:t>
    </dgm:pt>
    <dgm:pt modelId="{A1D702EE-4437-4798-89BE-32F6C344C19C}" type="parTrans" cxnId="{BE1ED2CD-3469-45EF-84A1-EE1E7C5406DB}">
      <dgm:prSet/>
      <dgm:spPr/>
      <dgm:t>
        <a:bodyPr/>
        <a:lstStyle/>
        <a:p>
          <a:endParaRPr lang="en-US"/>
        </a:p>
      </dgm:t>
    </dgm:pt>
    <dgm:pt modelId="{CEEE88A4-5CFE-4341-841C-EF4B20CE4F63}" type="sibTrans" cxnId="{BE1ED2CD-3469-45EF-84A1-EE1E7C5406DB}">
      <dgm:prSet/>
      <dgm:spPr/>
      <dgm:t>
        <a:bodyPr/>
        <a:lstStyle/>
        <a:p>
          <a:endParaRPr lang="en-US"/>
        </a:p>
      </dgm:t>
    </dgm:pt>
    <dgm:pt modelId="{D5523100-CED2-4D81-8665-4503484E4ED2}">
      <dgm:prSet/>
      <dgm:spPr/>
      <dgm:t>
        <a:bodyPr/>
        <a:lstStyle/>
        <a:p>
          <a:pPr>
            <a:lnSpc>
              <a:spcPct val="100000"/>
            </a:lnSpc>
          </a:pPr>
          <a:r>
            <a:rPr lang="en-US"/>
            <a:t>Lack of interest in goals</a:t>
          </a:r>
        </a:p>
      </dgm:t>
    </dgm:pt>
    <dgm:pt modelId="{7685A397-8DCD-4E95-B317-7FFC8EF14225}" type="parTrans" cxnId="{80CC21CC-E4DB-42F1-84DA-C04183487FCF}">
      <dgm:prSet/>
      <dgm:spPr/>
      <dgm:t>
        <a:bodyPr/>
        <a:lstStyle/>
        <a:p>
          <a:endParaRPr lang="en-US"/>
        </a:p>
      </dgm:t>
    </dgm:pt>
    <dgm:pt modelId="{75741708-96AA-4550-A247-3ABCFEE5B8F3}" type="sibTrans" cxnId="{80CC21CC-E4DB-42F1-84DA-C04183487FCF}">
      <dgm:prSet/>
      <dgm:spPr/>
      <dgm:t>
        <a:bodyPr/>
        <a:lstStyle/>
        <a:p>
          <a:endParaRPr lang="en-US"/>
        </a:p>
      </dgm:t>
    </dgm:pt>
    <dgm:pt modelId="{91F719BE-DC1E-4384-85DE-EF2B9B445B5D}" type="pres">
      <dgm:prSet presAssocID="{C9EC9FE8-56EC-4C24-97A9-E16E440F1B9D}" presName="root" presStyleCnt="0">
        <dgm:presLayoutVars>
          <dgm:dir/>
          <dgm:resizeHandles val="exact"/>
        </dgm:presLayoutVars>
      </dgm:prSet>
      <dgm:spPr/>
    </dgm:pt>
    <dgm:pt modelId="{20E041DA-F2EC-4661-AA8C-6A239ED1A5F1}" type="pres">
      <dgm:prSet presAssocID="{40388FE0-BCE5-40CB-A57C-B8F495F963A8}" presName="compNode" presStyleCnt="0"/>
      <dgm:spPr/>
    </dgm:pt>
    <dgm:pt modelId="{133D5A39-012E-48FD-AB10-0F6658ACB9A2}" type="pres">
      <dgm:prSet presAssocID="{40388FE0-BCE5-40CB-A57C-B8F495F963A8}" presName="iconRect" presStyleLbl="node1" presStyleIdx="0" presStyleCnt="2" custLinFactX="192556" custLinFactNeighborX="200000" custLinFactNeighborY="1166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at"/>
        </a:ext>
      </dgm:extLst>
    </dgm:pt>
    <dgm:pt modelId="{0EE9B7F8-AD1D-4EE5-AD1D-A772736E055C}" type="pres">
      <dgm:prSet presAssocID="{40388FE0-BCE5-40CB-A57C-B8F495F963A8}" presName="iconSpace" presStyleCnt="0"/>
      <dgm:spPr/>
    </dgm:pt>
    <dgm:pt modelId="{F36A3700-AE5C-4B89-8E94-511A196EDB6E}" type="pres">
      <dgm:prSet presAssocID="{40388FE0-BCE5-40CB-A57C-B8F495F963A8}" presName="parTx" presStyleLbl="revTx" presStyleIdx="0" presStyleCnt="4">
        <dgm:presLayoutVars>
          <dgm:chMax val="0"/>
          <dgm:chPref val="0"/>
        </dgm:presLayoutVars>
      </dgm:prSet>
      <dgm:spPr/>
    </dgm:pt>
    <dgm:pt modelId="{2CC2D6C3-6E56-4A3B-8DF1-9D088754F46F}" type="pres">
      <dgm:prSet presAssocID="{40388FE0-BCE5-40CB-A57C-B8F495F963A8}" presName="txSpace" presStyleCnt="0"/>
      <dgm:spPr/>
    </dgm:pt>
    <dgm:pt modelId="{6D2E0092-E153-4DBA-8CC0-023D72CE9F25}" type="pres">
      <dgm:prSet presAssocID="{40388FE0-BCE5-40CB-A57C-B8F495F963A8}" presName="desTx" presStyleLbl="revTx" presStyleIdx="1" presStyleCnt="4">
        <dgm:presLayoutVars/>
      </dgm:prSet>
      <dgm:spPr/>
    </dgm:pt>
    <dgm:pt modelId="{7856D3C4-08F0-4534-80BB-0A89AE68DBB9}" type="pres">
      <dgm:prSet presAssocID="{A095745E-38E5-442B-8C58-732BDE389E33}" presName="sibTrans" presStyleCnt="0"/>
      <dgm:spPr/>
    </dgm:pt>
    <dgm:pt modelId="{F60C7FE2-7321-43C7-A88D-062120F882C4}" type="pres">
      <dgm:prSet presAssocID="{904D2484-CABE-41BA-BC3F-A57101D56EEE}" presName="compNode" presStyleCnt="0"/>
      <dgm:spPr/>
    </dgm:pt>
    <dgm:pt modelId="{DB5C07DE-5AB1-43B1-A9D2-23E628FD7DCD}" type="pres">
      <dgm:prSet presAssocID="{904D2484-CABE-41BA-BC3F-A57101D56EEE}" presName="iconRect" presStyleLbl="node1" presStyleIdx="1" presStyleCnt="2" custLinFactX="-105611" custLinFactNeighborX="-200000" custLinFactNeighborY="5441"/>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Irritant"/>
        </a:ext>
      </dgm:extLst>
    </dgm:pt>
    <dgm:pt modelId="{FC956C9D-CF6E-4DBF-94E8-1EBF0916364F}" type="pres">
      <dgm:prSet presAssocID="{904D2484-CABE-41BA-BC3F-A57101D56EEE}" presName="iconSpace" presStyleCnt="0"/>
      <dgm:spPr/>
    </dgm:pt>
    <dgm:pt modelId="{BA233440-3D0A-4352-A3B4-B4ADE295FC7E}" type="pres">
      <dgm:prSet presAssocID="{904D2484-CABE-41BA-BC3F-A57101D56EEE}" presName="parTx" presStyleLbl="revTx" presStyleIdx="2" presStyleCnt="4">
        <dgm:presLayoutVars>
          <dgm:chMax val="0"/>
          <dgm:chPref val="0"/>
        </dgm:presLayoutVars>
      </dgm:prSet>
      <dgm:spPr/>
    </dgm:pt>
    <dgm:pt modelId="{1A26711A-631E-43CA-888E-87881C16B73C}" type="pres">
      <dgm:prSet presAssocID="{904D2484-CABE-41BA-BC3F-A57101D56EEE}" presName="txSpace" presStyleCnt="0"/>
      <dgm:spPr/>
    </dgm:pt>
    <dgm:pt modelId="{C559BA06-A8AD-4372-9636-E759B157BC87}" type="pres">
      <dgm:prSet presAssocID="{904D2484-CABE-41BA-BC3F-A57101D56EEE}" presName="desTx" presStyleLbl="revTx" presStyleIdx="3" presStyleCnt="4">
        <dgm:presLayoutVars/>
      </dgm:prSet>
      <dgm:spPr/>
    </dgm:pt>
  </dgm:ptLst>
  <dgm:cxnLst>
    <dgm:cxn modelId="{F4D1970E-9137-4195-8684-AFC536933615}" srcId="{40388FE0-BCE5-40CB-A57C-B8F495F963A8}" destId="{05A72F1F-478B-4EB5-8064-E4BA5C657DFA}" srcOrd="2" destOrd="0" parTransId="{67418A26-3BF0-430F-AC41-A4ACB9D5049A}" sibTransId="{884D6C5B-CB58-47CC-8833-0705FC77A264}"/>
    <dgm:cxn modelId="{13F0A91D-7DFA-4635-9AA5-BFFB66739D48}" type="presOf" srcId="{40388FE0-BCE5-40CB-A57C-B8F495F963A8}" destId="{F36A3700-AE5C-4B89-8E94-511A196EDB6E}" srcOrd="0" destOrd="0" presId="urn:microsoft.com/office/officeart/2018/2/layout/IconLabelDescriptionList"/>
    <dgm:cxn modelId="{5736941E-EBB9-4726-A42C-CB325067DE52}" type="presOf" srcId="{3B32290D-35CC-4AD1-9043-7506C8FC53BA}" destId="{C559BA06-A8AD-4372-9636-E759B157BC87}" srcOrd="0" destOrd="0" presId="urn:microsoft.com/office/officeart/2018/2/layout/IconLabelDescriptionList"/>
    <dgm:cxn modelId="{21C6DB22-9848-46F7-8820-A550F27A23C2}" srcId="{40388FE0-BCE5-40CB-A57C-B8F495F963A8}" destId="{F4B61B49-4A82-4D22-B556-57652B6113F4}" srcOrd="3" destOrd="0" parTransId="{63CE5647-D286-41F8-8F4E-87614B591F68}" sibTransId="{D8B93A14-0273-43CB-8295-FC2416132374}"/>
    <dgm:cxn modelId="{8F1C2732-42FE-4CA3-A7D6-91DF31764D2E}" type="presOf" srcId="{904D2484-CABE-41BA-BC3F-A57101D56EEE}" destId="{BA233440-3D0A-4352-A3B4-B4ADE295FC7E}" srcOrd="0" destOrd="0" presId="urn:microsoft.com/office/officeart/2018/2/layout/IconLabelDescriptionList"/>
    <dgm:cxn modelId="{5A5D8F3B-7DF1-4032-9B0D-260572D297EA}" type="presOf" srcId="{C9EC9FE8-56EC-4C24-97A9-E16E440F1B9D}" destId="{91F719BE-DC1E-4384-85DE-EF2B9B445B5D}" srcOrd="0" destOrd="0" presId="urn:microsoft.com/office/officeart/2018/2/layout/IconLabelDescriptionList"/>
    <dgm:cxn modelId="{A3811E4D-20F8-49D4-95AB-2B40E8B386E3}" type="presOf" srcId="{143AFDB4-9001-4A1C-AFD5-1A234618788A}" destId="{6D2E0092-E153-4DBA-8CC0-023D72CE9F25}" srcOrd="0" destOrd="1" presId="urn:microsoft.com/office/officeart/2018/2/layout/IconLabelDescriptionList"/>
    <dgm:cxn modelId="{2646F773-019C-435A-8E47-871B113BBDD8}" srcId="{C9EC9FE8-56EC-4C24-97A9-E16E440F1B9D}" destId="{40388FE0-BCE5-40CB-A57C-B8F495F963A8}" srcOrd="0" destOrd="0" parTransId="{B5520583-393F-4AAC-A4E3-347DDFD6CB6F}" sibTransId="{A095745E-38E5-442B-8C58-732BDE389E33}"/>
    <dgm:cxn modelId="{FC699390-59DB-4E7B-A165-F99DF7BB3C8D}" srcId="{C9EC9FE8-56EC-4C24-97A9-E16E440F1B9D}" destId="{904D2484-CABE-41BA-BC3F-A57101D56EEE}" srcOrd="1" destOrd="0" parTransId="{51100BC5-7628-47E6-A8A1-B0BB0002E661}" sibTransId="{927C2C99-29D2-4090-B799-3DB9EBCAC548}"/>
    <dgm:cxn modelId="{ECC8C3A5-C575-4D6D-9CBE-9BE7C21C1CF3}" type="presOf" srcId="{E19BD977-2496-46EC-B5C7-20FC8E6A6431}" destId="{C559BA06-A8AD-4372-9636-E759B157BC87}" srcOrd="0" destOrd="1" presId="urn:microsoft.com/office/officeart/2018/2/layout/IconLabelDescriptionList"/>
    <dgm:cxn modelId="{39003CA8-62E8-4A41-B322-ACDB0E6199D1}" type="presOf" srcId="{EE7D5CD7-4E6E-4723-88B8-E7D2997EC6E7}" destId="{6D2E0092-E153-4DBA-8CC0-023D72CE9F25}" srcOrd="0" destOrd="0" presId="urn:microsoft.com/office/officeart/2018/2/layout/IconLabelDescriptionList"/>
    <dgm:cxn modelId="{217197B9-2114-4AAF-858C-C23E21356D0B}" type="presOf" srcId="{D5523100-CED2-4D81-8665-4503484E4ED2}" destId="{C559BA06-A8AD-4372-9636-E759B157BC87}" srcOrd="0" destOrd="2" presId="urn:microsoft.com/office/officeart/2018/2/layout/IconLabelDescriptionList"/>
    <dgm:cxn modelId="{DF2B0EC3-E982-4841-BE88-18A53C71D8DA}" type="presOf" srcId="{F4B61B49-4A82-4D22-B556-57652B6113F4}" destId="{6D2E0092-E153-4DBA-8CC0-023D72CE9F25}" srcOrd="0" destOrd="3" presId="urn:microsoft.com/office/officeart/2018/2/layout/IconLabelDescriptionList"/>
    <dgm:cxn modelId="{C395FFC5-5EA2-4C22-A983-254A1B9A9D86}" srcId="{40388FE0-BCE5-40CB-A57C-B8F495F963A8}" destId="{EE7D5CD7-4E6E-4723-88B8-E7D2997EC6E7}" srcOrd="0" destOrd="0" parTransId="{472B09EB-71C5-4CE0-A983-8DC5DC4423A1}" sibTransId="{E16BD30D-0E2B-4564-BFB7-9C0EDB926DAF}"/>
    <dgm:cxn modelId="{80CC21CC-E4DB-42F1-84DA-C04183487FCF}" srcId="{904D2484-CABE-41BA-BC3F-A57101D56EEE}" destId="{D5523100-CED2-4D81-8665-4503484E4ED2}" srcOrd="2" destOrd="0" parTransId="{7685A397-8DCD-4E95-B317-7FFC8EF14225}" sibTransId="{75741708-96AA-4550-A247-3ABCFEE5B8F3}"/>
    <dgm:cxn modelId="{BE1ED2CD-3469-45EF-84A1-EE1E7C5406DB}" srcId="{904D2484-CABE-41BA-BC3F-A57101D56EEE}" destId="{E19BD977-2496-46EC-B5C7-20FC8E6A6431}" srcOrd="1" destOrd="0" parTransId="{A1D702EE-4437-4798-89BE-32F6C344C19C}" sibTransId="{CEEE88A4-5CFE-4341-841C-EF4B20CE4F63}"/>
    <dgm:cxn modelId="{8239AADA-8F76-4527-8B76-ADB45D5E7A55}" type="presOf" srcId="{05A72F1F-478B-4EB5-8064-E4BA5C657DFA}" destId="{6D2E0092-E153-4DBA-8CC0-023D72CE9F25}" srcOrd="0" destOrd="2" presId="urn:microsoft.com/office/officeart/2018/2/layout/IconLabelDescriptionList"/>
    <dgm:cxn modelId="{8DC1DBE3-FFFF-465F-B6A5-916EDA675696}" srcId="{40388FE0-BCE5-40CB-A57C-B8F495F963A8}" destId="{EDD531A9-FD93-4C06-A77F-C8D3E4B747FE}" srcOrd="4" destOrd="0" parTransId="{EC3996DA-5EA2-4A9C-A79F-C36B10CB51BF}" sibTransId="{44A73BB9-D8D4-4645-A136-3D4C6C54D586}"/>
    <dgm:cxn modelId="{E876E1E4-C828-4E11-A855-B4AA31103A5E}" srcId="{40388FE0-BCE5-40CB-A57C-B8F495F963A8}" destId="{143AFDB4-9001-4A1C-AFD5-1A234618788A}" srcOrd="1" destOrd="0" parTransId="{B4369EBE-05C7-4B65-9BEB-76FDDCE01992}" sibTransId="{F277FFAA-1DAC-45C6-9E87-6DDB10EC15D5}"/>
    <dgm:cxn modelId="{3868A3E8-8CAE-4BA1-B467-15BEA2057483}" type="presOf" srcId="{EDD531A9-FD93-4C06-A77F-C8D3E4B747FE}" destId="{6D2E0092-E153-4DBA-8CC0-023D72CE9F25}" srcOrd="0" destOrd="4" presId="urn:microsoft.com/office/officeart/2018/2/layout/IconLabelDescriptionList"/>
    <dgm:cxn modelId="{2BD42BEC-A284-4D2C-A295-700D42B7CBC1}" srcId="{904D2484-CABE-41BA-BC3F-A57101D56EEE}" destId="{3B32290D-35CC-4AD1-9043-7506C8FC53BA}" srcOrd="0" destOrd="0" parTransId="{ECF32C0B-F0D0-48B4-87E1-B2118AFDAB46}" sibTransId="{2B199956-D846-4C72-A4AB-BD2F7F9986B8}"/>
    <dgm:cxn modelId="{0D970177-A0BF-45B0-9428-AB05A977BB2A}" type="presParOf" srcId="{91F719BE-DC1E-4384-85DE-EF2B9B445B5D}" destId="{20E041DA-F2EC-4661-AA8C-6A239ED1A5F1}" srcOrd="0" destOrd="0" presId="urn:microsoft.com/office/officeart/2018/2/layout/IconLabelDescriptionList"/>
    <dgm:cxn modelId="{C7D4FCF8-D075-45A2-87E5-48E3463400AD}" type="presParOf" srcId="{20E041DA-F2EC-4661-AA8C-6A239ED1A5F1}" destId="{133D5A39-012E-48FD-AB10-0F6658ACB9A2}" srcOrd="0" destOrd="0" presId="urn:microsoft.com/office/officeart/2018/2/layout/IconLabelDescriptionList"/>
    <dgm:cxn modelId="{F0D38F96-5D78-4402-97F9-3B7C53247375}" type="presParOf" srcId="{20E041DA-F2EC-4661-AA8C-6A239ED1A5F1}" destId="{0EE9B7F8-AD1D-4EE5-AD1D-A772736E055C}" srcOrd="1" destOrd="0" presId="urn:microsoft.com/office/officeart/2018/2/layout/IconLabelDescriptionList"/>
    <dgm:cxn modelId="{189F1F9A-9595-4241-8461-A5838BE1342B}" type="presParOf" srcId="{20E041DA-F2EC-4661-AA8C-6A239ED1A5F1}" destId="{F36A3700-AE5C-4B89-8E94-511A196EDB6E}" srcOrd="2" destOrd="0" presId="urn:microsoft.com/office/officeart/2018/2/layout/IconLabelDescriptionList"/>
    <dgm:cxn modelId="{275E2BC9-0DBF-4FE7-8E45-C0B4AD3C0C37}" type="presParOf" srcId="{20E041DA-F2EC-4661-AA8C-6A239ED1A5F1}" destId="{2CC2D6C3-6E56-4A3B-8DF1-9D088754F46F}" srcOrd="3" destOrd="0" presId="urn:microsoft.com/office/officeart/2018/2/layout/IconLabelDescriptionList"/>
    <dgm:cxn modelId="{4442A128-04ED-459A-885C-C78A84432A2A}" type="presParOf" srcId="{20E041DA-F2EC-4661-AA8C-6A239ED1A5F1}" destId="{6D2E0092-E153-4DBA-8CC0-023D72CE9F25}" srcOrd="4" destOrd="0" presId="urn:microsoft.com/office/officeart/2018/2/layout/IconLabelDescriptionList"/>
    <dgm:cxn modelId="{7B3DB46B-F3B0-4A2E-AD35-7D062DC65F70}" type="presParOf" srcId="{91F719BE-DC1E-4384-85DE-EF2B9B445B5D}" destId="{7856D3C4-08F0-4534-80BB-0A89AE68DBB9}" srcOrd="1" destOrd="0" presId="urn:microsoft.com/office/officeart/2018/2/layout/IconLabelDescriptionList"/>
    <dgm:cxn modelId="{694ACA55-DF8B-44E0-A888-84D0FDCC6C1F}" type="presParOf" srcId="{91F719BE-DC1E-4384-85DE-EF2B9B445B5D}" destId="{F60C7FE2-7321-43C7-A88D-062120F882C4}" srcOrd="2" destOrd="0" presId="urn:microsoft.com/office/officeart/2018/2/layout/IconLabelDescriptionList"/>
    <dgm:cxn modelId="{06967320-AB00-4FFC-9C21-EC320486BA81}" type="presParOf" srcId="{F60C7FE2-7321-43C7-A88D-062120F882C4}" destId="{DB5C07DE-5AB1-43B1-A9D2-23E628FD7DCD}" srcOrd="0" destOrd="0" presId="urn:microsoft.com/office/officeart/2018/2/layout/IconLabelDescriptionList"/>
    <dgm:cxn modelId="{E05DE8B9-D7FE-421C-8843-94525EDB636D}" type="presParOf" srcId="{F60C7FE2-7321-43C7-A88D-062120F882C4}" destId="{FC956C9D-CF6E-4DBF-94E8-1EBF0916364F}" srcOrd="1" destOrd="0" presId="urn:microsoft.com/office/officeart/2018/2/layout/IconLabelDescriptionList"/>
    <dgm:cxn modelId="{7F82284B-696A-49B3-837C-F8D70EE73AE8}" type="presParOf" srcId="{F60C7FE2-7321-43C7-A88D-062120F882C4}" destId="{BA233440-3D0A-4352-A3B4-B4ADE295FC7E}" srcOrd="2" destOrd="0" presId="urn:microsoft.com/office/officeart/2018/2/layout/IconLabelDescriptionList"/>
    <dgm:cxn modelId="{CC659469-C7D3-490B-AF8E-4E422CC1556A}" type="presParOf" srcId="{F60C7FE2-7321-43C7-A88D-062120F882C4}" destId="{1A26711A-631E-43CA-888E-87881C16B73C}" srcOrd="3" destOrd="0" presId="urn:microsoft.com/office/officeart/2018/2/layout/IconLabelDescriptionList"/>
    <dgm:cxn modelId="{40C5AA61-15E0-4ABE-9366-6D80CDA29566}" type="presParOf" srcId="{F60C7FE2-7321-43C7-A88D-062120F882C4}" destId="{C559BA06-A8AD-4372-9636-E759B157BC8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139F0A-CD0A-4F1D-B1CC-4B9D6E908D74}">
      <dsp:nvSpPr>
        <dsp:cNvPr id="0" name=""/>
        <dsp:cNvSpPr/>
      </dsp:nvSpPr>
      <dsp:spPr>
        <a:xfrm>
          <a:off x="26045" y="112216"/>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B0BD05-B7C3-4FF4-94B3-492B4D6386E4}">
      <dsp:nvSpPr>
        <dsp:cNvPr id="0" name=""/>
        <dsp:cNvSpPr/>
      </dsp:nvSpPr>
      <dsp:spPr>
        <a:xfrm>
          <a:off x="253484" y="339655"/>
          <a:ext cx="628165" cy="62816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544BB1-5325-405D-BBEF-51EBC93EEB84}">
      <dsp:nvSpPr>
        <dsp:cNvPr id="0" name=""/>
        <dsp:cNvSpPr/>
      </dsp:nvSpPr>
      <dsp:spPr>
        <a:xfrm>
          <a:off x="1341170" y="112216"/>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What to expect during this transition</a:t>
          </a:r>
        </a:p>
      </dsp:txBody>
      <dsp:txXfrm>
        <a:off x="1341170" y="112216"/>
        <a:ext cx="2552890" cy="1083044"/>
      </dsp:txXfrm>
    </dsp:sp>
    <dsp:sp modelId="{AF922D2F-DE95-4A79-9C53-EA6FCABF6E5B}">
      <dsp:nvSpPr>
        <dsp:cNvPr id="0" name=""/>
        <dsp:cNvSpPr/>
      </dsp:nvSpPr>
      <dsp:spPr>
        <a:xfrm>
          <a:off x="4338882" y="112216"/>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9F6FCB-98F8-4ADE-BA05-306435CADFDC}">
      <dsp:nvSpPr>
        <dsp:cNvPr id="0" name=""/>
        <dsp:cNvSpPr/>
      </dsp:nvSpPr>
      <dsp:spPr>
        <a:xfrm>
          <a:off x="4566321" y="339655"/>
          <a:ext cx="628165" cy="6281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A0665F-26BE-4C1A-8BD1-94A70CD53C61}">
      <dsp:nvSpPr>
        <dsp:cNvPr id="0" name=""/>
        <dsp:cNvSpPr/>
      </dsp:nvSpPr>
      <dsp:spPr>
        <a:xfrm>
          <a:off x="5654007" y="112216"/>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Key factors of a successful transition</a:t>
          </a:r>
        </a:p>
      </dsp:txBody>
      <dsp:txXfrm>
        <a:off x="5654007" y="112216"/>
        <a:ext cx="2552890" cy="1083044"/>
      </dsp:txXfrm>
    </dsp:sp>
    <dsp:sp modelId="{322A5FC8-A368-46E9-9D61-1E655A6EB5CD}">
      <dsp:nvSpPr>
        <dsp:cNvPr id="0" name=""/>
        <dsp:cNvSpPr/>
      </dsp:nvSpPr>
      <dsp:spPr>
        <a:xfrm>
          <a:off x="26045" y="2089967"/>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0C7F6B-A3C5-45EC-8AF0-76051FF06654}">
      <dsp:nvSpPr>
        <dsp:cNvPr id="0" name=""/>
        <dsp:cNvSpPr/>
      </dsp:nvSpPr>
      <dsp:spPr>
        <a:xfrm>
          <a:off x="253484" y="2317406"/>
          <a:ext cx="628165" cy="6281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6C549D-ACD9-48BF-80CE-FF4DA2F0A87B}">
      <dsp:nvSpPr>
        <dsp:cNvPr id="0" name=""/>
        <dsp:cNvSpPr/>
      </dsp:nvSpPr>
      <dsp:spPr>
        <a:xfrm>
          <a:off x="1341170" y="2089967"/>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Myths vs. Realities</a:t>
          </a:r>
        </a:p>
      </dsp:txBody>
      <dsp:txXfrm>
        <a:off x="1341170" y="2089967"/>
        <a:ext cx="2552890" cy="1083044"/>
      </dsp:txXfrm>
    </dsp:sp>
    <dsp:sp modelId="{6635B790-4650-4BFB-91CE-AD04334C8A61}">
      <dsp:nvSpPr>
        <dsp:cNvPr id="0" name=""/>
        <dsp:cNvSpPr/>
      </dsp:nvSpPr>
      <dsp:spPr>
        <a:xfrm>
          <a:off x="4338882" y="2089967"/>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9444B8B-9451-4EE7-8169-0AC80F8372E3}">
      <dsp:nvSpPr>
        <dsp:cNvPr id="0" name=""/>
        <dsp:cNvSpPr/>
      </dsp:nvSpPr>
      <dsp:spPr>
        <a:xfrm>
          <a:off x="4566321" y="2317406"/>
          <a:ext cx="628165" cy="62816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DA0501-F983-4BB7-8CE1-D53ECCFACB8A}">
      <dsp:nvSpPr>
        <dsp:cNvPr id="0" name=""/>
        <dsp:cNvSpPr/>
      </dsp:nvSpPr>
      <dsp:spPr>
        <a:xfrm>
          <a:off x="5654007" y="2089967"/>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kern="1200"/>
            <a:t>Distinguish between “red flags” of difficulty and normal adjustment reactions</a:t>
          </a:r>
        </a:p>
      </dsp:txBody>
      <dsp:txXfrm>
        <a:off x="5654007" y="2089967"/>
        <a:ext cx="2552890" cy="1083044"/>
      </dsp:txXfrm>
    </dsp:sp>
    <dsp:sp modelId="{AB613887-0321-4AE0-9085-98706839D826}">
      <dsp:nvSpPr>
        <dsp:cNvPr id="0" name=""/>
        <dsp:cNvSpPr/>
      </dsp:nvSpPr>
      <dsp:spPr>
        <a:xfrm>
          <a:off x="26045" y="4067718"/>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A7A49D-CFD1-4DF0-B7E3-0371095BC0FA}">
      <dsp:nvSpPr>
        <dsp:cNvPr id="0" name=""/>
        <dsp:cNvSpPr/>
      </dsp:nvSpPr>
      <dsp:spPr>
        <a:xfrm>
          <a:off x="253484" y="4295157"/>
          <a:ext cx="628165" cy="62816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4988D0-1716-4759-BA15-A11604CB2C4E}">
      <dsp:nvSpPr>
        <dsp:cNvPr id="0" name=""/>
        <dsp:cNvSpPr/>
      </dsp:nvSpPr>
      <dsp:spPr>
        <a:xfrm>
          <a:off x="1341170" y="4067718"/>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baseline="0"/>
            <a:t>Homesickness and what to advise</a:t>
          </a:r>
          <a:endParaRPr lang="en-US" sz="1700" kern="1200"/>
        </a:p>
      </dsp:txBody>
      <dsp:txXfrm>
        <a:off x="1341170" y="4067718"/>
        <a:ext cx="2552890" cy="1083044"/>
      </dsp:txXfrm>
    </dsp:sp>
    <dsp:sp modelId="{77908E97-39BB-4B6B-9CFE-3215EB5343FE}">
      <dsp:nvSpPr>
        <dsp:cNvPr id="0" name=""/>
        <dsp:cNvSpPr/>
      </dsp:nvSpPr>
      <dsp:spPr>
        <a:xfrm>
          <a:off x="4338882" y="4067718"/>
          <a:ext cx="1083044" cy="108304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4579CB-9B1C-49C6-8B39-B39AE7ED113A}">
      <dsp:nvSpPr>
        <dsp:cNvPr id="0" name=""/>
        <dsp:cNvSpPr/>
      </dsp:nvSpPr>
      <dsp:spPr>
        <a:xfrm>
          <a:off x="4566321" y="4295157"/>
          <a:ext cx="628165" cy="62816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C6892F-E213-4F77-8126-642E1DDEF6C9}">
      <dsp:nvSpPr>
        <dsp:cNvPr id="0" name=""/>
        <dsp:cNvSpPr/>
      </dsp:nvSpPr>
      <dsp:spPr>
        <a:xfrm>
          <a:off x="5654007" y="4067718"/>
          <a:ext cx="2552890" cy="10830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100000"/>
            </a:lnSpc>
            <a:spcBef>
              <a:spcPct val="0"/>
            </a:spcBef>
            <a:spcAft>
              <a:spcPct val="35000"/>
            </a:spcAft>
            <a:buNone/>
          </a:pPr>
          <a:r>
            <a:rPr lang="en-US" sz="1700" b="0" i="0" kern="1200" baseline="0"/>
            <a:t>Know when to "step in" and when to "step back" </a:t>
          </a:r>
          <a:endParaRPr lang="en-US" sz="1700" kern="1200"/>
        </a:p>
      </dsp:txBody>
      <dsp:txXfrm>
        <a:off x="5654007" y="4067718"/>
        <a:ext cx="2552890" cy="10830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83ED1C-6042-49AB-938F-0DA96D414582}">
      <dsp:nvSpPr>
        <dsp:cNvPr id="0" name=""/>
        <dsp:cNvSpPr/>
      </dsp:nvSpPr>
      <dsp:spPr>
        <a:xfrm>
          <a:off x="3080" y="590125"/>
          <a:ext cx="2444055" cy="146643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a:t>Communication noticeably drops (or increases)</a:t>
          </a:r>
        </a:p>
      </dsp:txBody>
      <dsp:txXfrm>
        <a:off x="3080" y="590125"/>
        <a:ext cx="2444055" cy="1466433"/>
      </dsp:txXfrm>
    </dsp:sp>
    <dsp:sp modelId="{6AECC93B-2E78-48D4-BB41-8BDF459543C1}">
      <dsp:nvSpPr>
        <dsp:cNvPr id="0" name=""/>
        <dsp:cNvSpPr/>
      </dsp:nvSpPr>
      <dsp:spPr>
        <a:xfrm>
          <a:off x="2691541" y="590125"/>
          <a:ext cx="2444055" cy="1466433"/>
        </a:xfrm>
        <a:prstGeom prst="rect">
          <a:avLst/>
        </a:prstGeom>
        <a:solidFill>
          <a:schemeClr val="accent2">
            <a:hueOff val="-242561"/>
            <a:satOff val="-13988"/>
            <a:lumOff val="14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dirty="0"/>
            <a:t>Skipping classes or work</a:t>
          </a:r>
        </a:p>
      </dsp:txBody>
      <dsp:txXfrm>
        <a:off x="2691541" y="590125"/>
        <a:ext cx="2444055" cy="1466433"/>
      </dsp:txXfrm>
    </dsp:sp>
    <dsp:sp modelId="{9A217085-CCFC-44DB-B058-23911B2606B6}">
      <dsp:nvSpPr>
        <dsp:cNvPr id="0" name=""/>
        <dsp:cNvSpPr/>
      </dsp:nvSpPr>
      <dsp:spPr>
        <a:xfrm>
          <a:off x="5380002" y="590125"/>
          <a:ext cx="2444055" cy="146643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dirty="0"/>
            <a:t>Having several “late nights” (or naps) in a row</a:t>
          </a:r>
        </a:p>
      </dsp:txBody>
      <dsp:txXfrm>
        <a:off x="5380002" y="590125"/>
        <a:ext cx="2444055" cy="1466433"/>
      </dsp:txXfrm>
    </dsp:sp>
    <dsp:sp modelId="{62C8D420-4F23-4486-8807-EE3386E607E2}">
      <dsp:nvSpPr>
        <dsp:cNvPr id="0" name=""/>
        <dsp:cNvSpPr/>
      </dsp:nvSpPr>
      <dsp:spPr>
        <a:xfrm>
          <a:off x="8068463" y="590125"/>
          <a:ext cx="2444055" cy="1466433"/>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a:t>Multiple requests for money</a:t>
          </a:r>
        </a:p>
      </dsp:txBody>
      <dsp:txXfrm>
        <a:off x="8068463" y="590125"/>
        <a:ext cx="2444055" cy="1466433"/>
      </dsp:txXfrm>
    </dsp:sp>
    <dsp:sp modelId="{CFCB46F9-D686-4989-916D-F3A95E267C40}">
      <dsp:nvSpPr>
        <dsp:cNvPr id="0" name=""/>
        <dsp:cNvSpPr/>
      </dsp:nvSpPr>
      <dsp:spPr>
        <a:xfrm>
          <a:off x="1347311" y="2300964"/>
          <a:ext cx="2444055" cy="146643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dirty="0"/>
            <a:t>Drop in social connection</a:t>
          </a:r>
        </a:p>
      </dsp:txBody>
      <dsp:txXfrm>
        <a:off x="1347311" y="2300964"/>
        <a:ext cx="2444055" cy="1466433"/>
      </dsp:txXfrm>
    </dsp:sp>
    <dsp:sp modelId="{FBBA1C34-A88E-4643-A068-25B075EF6EA6}">
      <dsp:nvSpPr>
        <dsp:cNvPr id="0" name=""/>
        <dsp:cNvSpPr/>
      </dsp:nvSpPr>
      <dsp:spPr>
        <a:xfrm>
          <a:off x="4035772" y="2300964"/>
          <a:ext cx="2444055" cy="1466433"/>
        </a:xfrm>
        <a:prstGeom prst="rect">
          <a:avLst/>
        </a:prstGeom>
        <a:solidFill>
          <a:schemeClr val="accent2">
            <a:hueOff val="-1212803"/>
            <a:satOff val="-69940"/>
            <a:lumOff val="71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a:t>Loss of interest in pleasurable activities</a:t>
          </a:r>
        </a:p>
      </dsp:txBody>
      <dsp:txXfrm>
        <a:off x="4035772" y="2300964"/>
        <a:ext cx="2444055" cy="1466433"/>
      </dsp:txXfrm>
    </dsp:sp>
    <dsp:sp modelId="{56301EFE-8C4F-42E0-8F16-D798A591582C}">
      <dsp:nvSpPr>
        <dsp:cNvPr id="0" name=""/>
        <dsp:cNvSpPr/>
      </dsp:nvSpPr>
      <dsp:spPr>
        <a:xfrm>
          <a:off x="6724233" y="2300964"/>
          <a:ext cx="2444055" cy="146643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defRPr b="1"/>
          </a:pPr>
          <a:r>
            <a:rPr lang="en-US" sz="2300" kern="1200" dirty="0"/>
            <a:t>Written report/early academic warning</a:t>
          </a:r>
        </a:p>
      </dsp:txBody>
      <dsp:txXfrm>
        <a:off x="6724233" y="2300964"/>
        <a:ext cx="2444055" cy="14664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3D5A39-012E-48FD-AB10-0F6658ACB9A2}">
      <dsp:nvSpPr>
        <dsp:cNvPr id="0" name=""/>
        <dsp:cNvSpPr/>
      </dsp:nvSpPr>
      <dsp:spPr>
        <a:xfrm>
          <a:off x="6481195" y="153402"/>
          <a:ext cx="1510523" cy="131563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6A3700-AE5C-4B89-8E94-511A196EDB6E}">
      <dsp:nvSpPr>
        <dsp:cNvPr id="0" name=""/>
        <dsp:cNvSpPr/>
      </dsp:nvSpPr>
      <dsp:spPr>
        <a:xfrm>
          <a:off x="551545" y="1490195"/>
          <a:ext cx="4315781" cy="56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55750">
            <a:lnSpc>
              <a:spcPct val="100000"/>
            </a:lnSpc>
            <a:spcBef>
              <a:spcPct val="0"/>
            </a:spcBef>
            <a:spcAft>
              <a:spcPct val="35000"/>
            </a:spcAft>
            <a:buNone/>
            <a:defRPr b="1"/>
          </a:pPr>
          <a:r>
            <a:rPr lang="en-US" sz="3500" b="1" kern="1200" dirty="0"/>
            <a:t>STEP BACK </a:t>
          </a:r>
          <a:r>
            <a:rPr lang="en-US" sz="3500" b="0" kern="1200" dirty="0"/>
            <a:t>by:</a:t>
          </a:r>
        </a:p>
      </dsp:txBody>
      <dsp:txXfrm>
        <a:off x="551545" y="1490195"/>
        <a:ext cx="4315781" cy="563841"/>
      </dsp:txXfrm>
    </dsp:sp>
    <dsp:sp modelId="{6D2E0092-E153-4DBA-8CC0-023D72CE9F25}">
      <dsp:nvSpPr>
        <dsp:cNvPr id="0" name=""/>
        <dsp:cNvSpPr/>
      </dsp:nvSpPr>
      <dsp:spPr>
        <a:xfrm>
          <a:off x="551545" y="2135230"/>
          <a:ext cx="4315781" cy="252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100000"/>
            </a:lnSpc>
            <a:spcBef>
              <a:spcPct val="0"/>
            </a:spcBef>
            <a:spcAft>
              <a:spcPct val="35000"/>
            </a:spcAft>
            <a:buNone/>
          </a:pPr>
          <a:r>
            <a:rPr lang="en-US" sz="1900" kern="1200"/>
            <a:t>Saying less and listening more</a:t>
          </a:r>
        </a:p>
        <a:p>
          <a:pPr marL="0" lvl="0" indent="0" algn="l" defTabSz="844550">
            <a:lnSpc>
              <a:spcPct val="100000"/>
            </a:lnSpc>
            <a:spcBef>
              <a:spcPct val="0"/>
            </a:spcBef>
            <a:spcAft>
              <a:spcPct val="35000"/>
            </a:spcAft>
            <a:buNone/>
          </a:pPr>
          <a:r>
            <a:rPr lang="en-US" sz="1900" kern="1200"/>
            <a:t>Asking clarifying questions</a:t>
          </a:r>
        </a:p>
        <a:p>
          <a:pPr marL="0" lvl="0" indent="0" algn="l" defTabSz="844550">
            <a:lnSpc>
              <a:spcPct val="100000"/>
            </a:lnSpc>
            <a:spcBef>
              <a:spcPct val="0"/>
            </a:spcBef>
            <a:spcAft>
              <a:spcPct val="35000"/>
            </a:spcAft>
            <a:buNone/>
          </a:pPr>
          <a:r>
            <a:rPr lang="en-US" sz="1900" kern="1200"/>
            <a:t>Validating experience</a:t>
          </a:r>
        </a:p>
        <a:p>
          <a:pPr marL="0" lvl="0" indent="0" algn="l" defTabSz="844550">
            <a:lnSpc>
              <a:spcPct val="100000"/>
            </a:lnSpc>
            <a:spcBef>
              <a:spcPct val="0"/>
            </a:spcBef>
            <a:spcAft>
              <a:spcPct val="35000"/>
            </a:spcAft>
            <a:buNone/>
          </a:pPr>
          <a:r>
            <a:rPr lang="en-US" sz="1900" kern="1200" dirty="0"/>
            <a:t>Offering support by asking “What can I do to support you?” </a:t>
          </a:r>
        </a:p>
        <a:p>
          <a:pPr marL="0" lvl="0" indent="0" algn="l" defTabSz="844550">
            <a:lnSpc>
              <a:spcPct val="100000"/>
            </a:lnSpc>
            <a:spcBef>
              <a:spcPct val="0"/>
            </a:spcBef>
            <a:spcAft>
              <a:spcPct val="35000"/>
            </a:spcAft>
            <a:buNone/>
          </a:pPr>
          <a:r>
            <a:rPr lang="en-US" sz="1900" kern="1200" dirty="0"/>
            <a:t>Anticipate residual consequences for “unloading”. </a:t>
          </a:r>
        </a:p>
        <a:p>
          <a:pPr marL="0" lvl="0" indent="0" algn="l" defTabSz="844550">
            <a:lnSpc>
              <a:spcPct val="100000"/>
            </a:lnSpc>
            <a:spcBef>
              <a:spcPct val="0"/>
            </a:spcBef>
            <a:spcAft>
              <a:spcPct val="35000"/>
            </a:spcAft>
            <a:buNone/>
          </a:pPr>
          <a:r>
            <a:rPr lang="en-US" sz="1900" kern="1200" dirty="0"/>
            <a:t>Availability as an Emotion Coach</a:t>
          </a:r>
        </a:p>
      </dsp:txBody>
      <dsp:txXfrm>
        <a:off x="551545" y="2135230"/>
        <a:ext cx="4315781" cy="2525796"/>
      </dsp:txXfrm>
    </dsp:sp>
    <dsp:sp modelId="{DB5C07DE-5AB1-43B1-A9D2-23E628FD7DCD}">
      <dsp:nvSpPr>
        <dsp:cNvPr id="0" name=""/>
        <dsp:cNvSpPr/>
      </dsp:nvSpPr>
      <dsp:spPr>
        <a:xfrm>
          <a:off x="1006262" y="71583"/>
          <a:ext cx="1510523" cy="131563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33440-3D0A-4352-A3B4-B4ADE295FC7E}">
      <dsp:nvSpPr>
        <dsp:cNvPr id="0" name=""/>
        <dsp:cNvSpPr/>
      </dsp:nvSpPr>
      <dsp:spPr>
        <a:xfrm>
          <a:off x="5622588" y="1490195"/>
          <a:ext cx="4315781" cy="563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555750">
            <a:lnSpc>
              <a:spcPct val="100000"/>
            </a:lnSpc>
            <a:spcBef>
              <a:spcPct val="0"/>
            </a:spcBef>
            <a:spcAft>
              <a:spcPct val="35000"/>
            </a:spcAft>
            <a:buNone/>
            <a:defRPr b="1"/>
          </a:pPr>
          <a:r>
            <a:rPr lang="en-US" sz="3500" b="1" kern="1200" dirty="0">
              <a:solidFill>
                <a:srgbClr val="FF0000"/>
              </a:solidFill>
            </a:rPr>
            <a:t>STEP IN </a:t>
          </a:r>
          <a:r>
            <a:rPr lang="en-US" sz="3500" b="0" kern="1200" dirty="0"/>
            <a:t>when you hear:</a:t>
          </a:r>
        </a:p>
      </dsp:txBody>
      <dsp:txXfrm>
        <a:off x="5622588" y="1490195"/>
        <a:ext cx="4315781" cy="563841"/>
      </dsp:txXfrm>
    </dsp:sp>
    <dsp:sp modelId="{C559BA06-A8AD-4372-9636-E759B157BC87}">
      <dsp:nvSpPr>
        <dsp:cNvPr id="0" name=""/>
        <dsp:cNvSpPr/>
      </dsp:nvSpPr>
      <dsp:spPr>
        <a:xfrm>
          <a:off x="5622588" y="2135230"/>
          <a:ext cx="4315781" cy="2525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100000"/>
            </a:lnSpc>
            <a:spcBef>
              <a:spcPct val="0"/>
            </a:spcBef>
            <a:spcAft>
              <a:spcPct val="35000"/>
            </a:spcAft>
            <a:buNone/>
          </a:pPr>
          <a:r>
            <a:rPr lang="en-US" sz="2600" kern="1200"/>
            <a:t>Loss of interest in activities</a:t>
          </a:r>
        </a:p>
        <a:p>
          <a:pPr marL="0" lvl="0" indent="0" algn="l" defTabSz="1155700">
            <a:lnSpc>
              <a:spcPct val="100000"/>
            </a:lnSpc>
            <a:spcBef>
              <a:spcPct val="0"/>
            </a:spcBef>
            <a:spcAft>
              <a:spcPct val="35000"/>
            </a:spcAft>
            <a:buNone/>
          </a:pPr>
          <a:r>
            <a:rPr lang="en-US" sz="2600" kern="1200" dirty="0"/>
            <a:t>Lack of energy and motivation to “keep up”</a:t>
          </a:r>
        </a:p>
        <a:p>
          <a:pPr marL="0" lvl="0" indent="0" algn="l" defTabSz="1155700">
            <a:lnSpc>
              <a:spcPct val="100000"/>
            </a:lnSpc>
            <a:spcBef>
              <a:spcPct val="0"/>
            </a:spcBef>
            <a:spcAft>
              <a:spcPct val="35000"/>
            </a:spcAft>
            <a:buNone/>
          </a:pPr>
          <a:r>
            <a:rPr lang="en-US" sz="2600" kern="1200"/>
            <a:t>Lack of interest in goals</a:t>
          </a:r>
        </a:p>
      </dsp:txBody>
      <dsp:txXfrm>
        <a:off x="5622588" y="2135230"/>
        <a:ext cx="4315781" cy="2525796"/>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5621E2B2-4C4A-4E03-841B-B62BFDF8AFCD}" type="datetimeFigureOut">
              <a:rPr lang="en-US" smtClean="0"/>
              <a:t>5/19/22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BA9E56AB-4154-4632-A705-29929779418A}" type="slidenum">
              <a:rPr lang="en-US" smtClean="0"/>
              <a:t>‹#›</a:t>
            </a:fld>
            <a:endParaRPr lang="en-US"/>
          </a:p>
        </p:txBody>
      </p:sp>
    </p:spTree>
    <p:extLst>
      <p:ext uri="{BB962C8B-B14F-4D97-AF65-F5344CB8AC3E}">
        <p14:creationId xmlns:p14="http://schemas.microsoft.com/office/powerpoint/2010/main" val="2265937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56AB-4154-4632-A705-29929779418A}" type="slidenum">
              <a:rPr lang="en-US" smtClean="0"/>
              <a:t>1</a:t>
            </a:fld>
            <a:endParaRPr lang="en-US"/>
          </a:p>
        </p:txBody>
      </p:sp>
    </p:spTree>
    <p:extLst>
      <p:ext uri="{BB962C8B-B14F-4D97-AF65-F5344CB8AC3E}">
        <p14:creationId xmlns:p14="http://schemas.microsoft.com/office/powerpoint/2010/main" val="1495325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10</a:t>
            </a:fld>
            <a:endParaRPr lang="en-US" altLang="en-US"/>
          </a:p>
        </p:txBody>
      </p:sp>
    </p:spTree>
    <p:extLst>
      <p:ext uri="{BB962C8B-B14F-4D97-AF65-F5344CB8AC3E}">
        <p14:creationId xmlns:p14="http://schemas.microsoft.com/office/powerpoint/2010/main" val="3006023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56AB-4154-4632-A705-29929779418A}" type="slidenum">
              <a:rPr lang="en-US" smtClean="0"/>
              <a:t>11</a:t>
            </a:fld>
            <a:endParaRPr lang="en-US"/>
          </a:p>
        </p:txBody>
      </p:sp>
    </p:spTree>
    <p:extLst>
      <p:ext uri="{BB962C8B-B14F-4D97-AF65-F5344CB8AC3E}">
        <p14:creationId xmlns:p14="http://schemas.microsoft.com/office/powerpoint/2010/main" val="3719861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65545" indent="-294440" eaLnBrk="0" hangingPunct="0">
              <a:defRPr>
                <a:solidFill>
                  <a:schemeClr val="tx1"/>
                </a:solidFill>
                <a:latin typeface="Arial" panose="020B0604020202020204" pitchFamily="34" charset="0"/>
              </a:defRPr>
            </a:lvl2pPr>
            <a:lvl3pPr marL="1177762" indent="-235552" eaLnBrk="0" hangingPunct="0">
              <a:defRPr>
                <a:solidFill>
                  <a:schemeClr val="tx1"/>
                </a:solidFill>
                <a:latin typeface="Arial" panose="020B0604020202020204" pitchFamily="34" charset="0"/>
              </a:defRPr>
            </a:lvl3pPr>
            <a:lvl4pPr marL="1648867" indent="-235552" eaLnBrk="0" hangingPunct="0">
              <a:defRPr>
                <a:solidFill>
                  <a:schemeClr val="tx1"/>
                </a:solidFill>
                <a:latin typeface="Arial" panose="020B0604020202020204" pitchFamily="34" charset="0"/>
              </a:defRPr>
            </a:lvl4pPr>
            <a:lvl5pPr marL="2119972" indent="-235552" eaLnBrk="0" hangingPunct="0">
              <a:defRPr>
                <a:solidFill>
                  <a:schemeClr val="tx1"/>
                </a:solidFill>
                <a:latin typeface="Arial" panose="020B0604020202020204" pitchFamily="34" charset="0"/>
              </a:defRPr>
            </a:lvl5pPr>
            <a:lvl6pPr marL="2591076" indent="-235552" eaLnBrk="0" fontAlgn="base" hangingPunct="0">
              <a:spcBef>
                <a:spcPct val="0"/>
              </a:spcBef>
              <a:spcAft>
                <a:spcPct val="0"/>
              </a:spcAft>
              <a:defRPr>
                <a:solidFill>
                  <a:schemeClr val="tx1"/>
                </a:solidFill>
                <a:latin typeface="Arial" panose="020B0604020202020204" pitchFamily="34" charset="0"/>
              </a:defRPr>
            </a:lvl6pPr>
            <a:lvl7pPr marL="3062181" indent="-235552" eaLnBrk="0" fontAlgn="base" hangingPunct="0">
              <a:spcBef>
                <a:spcPct val="0"/>
              </a:spcBef>
              <a:spcAft>
                <a:spcPct val="0"/>
              </a:spcAft>
              <a:defRPr>
                <a:solidFill>
                  <a:schemeClr val="tx1"/>
                </a:solidFill>
                <a:latin typeface="Arial" panose="020B0604020202020204" pitchFamily="34" charset="0"/>
              </a:defRPr>
            </a:lvl7pPr>
            <a:lvl8pPr marL="3533285" indent="-235552" eaLnBrk="0" fontAlgn="base" hangingPunct="0">
              <a:spcBef>
                <a:spcPct val="0"/>
              </a:spcBef>
              <a:spcAft>
                <a:spcPct val="0"/>
              </a:spcAft>
              <a:defRPr>
                <a:solidFill>
                  <a:schemeClr val="tx1"/>
                </a:solidFill>
                <a:latin typeface="Arial" panose="020B0604020202020204" pitchFamily="34" charset="0"/>
              </a:defRPr>
            </a:lvl8pPr>
            <a:lvl9pPr marL="4004390" indent="-23555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E849F7-DC94-4CCD-ADF7-194E6EC28EF7}"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2565229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13</a:t>
            </a:fld>
            <a:endParaRPr lang="en-US" altLang="en-US"/>
          </a:p>
        </p:txBody>
      </p:sp>
    </p:spTree>
    <p:extLst>
      <p:ext uri="{BB962C8B-B14F-4D97-AF65-F5344CB8AC3E}">
        <p14:creationId xmlns:p14="http://schemas.microsoft.com/office/powerpoint/2010/main" val="4198818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4313" indent="-228600">
              <a:buFont typeface="Arial" panose="020B0604020202020204" pitchFamily="34" charset="0"/>
              <a:buChar char="•"/>
            </a:pPr>
            <a:r>
              <a:rPr lang="en-US" sz="2000" dirty="0"/>
              <a:t>Most experience “homesick separation” vs “homesick distress”</a:t>
            </a:r>
          </a:p>
          <a:p>
            <a:pPr marL="214313" indent="-228600">
              <a:buFont typeface="Arial" panose="020B0604020202020204" pitchFamily="34" charset="0"/>
              <a:buChar char="•"/>
            </a:pPr>
            <a:r>
              <a:rPr lang="en-US" sz="2000" dirty="0"/>
              <a:t>Variables that can predict, impact, or worsen homesickness, including: </a:t>
            </a:r>
          </a:p>
          <a:p>
            <a:pPr marL="557213" lvl="1" indent="-228600">
              <a:buFont typeface="Arial" panose="020B0604020202020204" pitchFamily="34" charset="0"/>
              <a:buChar char="•"/>
            </a:pPr>
            <a:r>
              <a:rPr lang="en-US" sz="2000" dirty="0"/>
              <a:t>A lack of experience with living away from home.</a:t>
            </a:r>
          </a:p>
          <a:p>
            <a:pPr marL="557213" lvl="1" indent="-228600">
              <a:buFont typeface="Arial" panose="020B0604020202020204" pitchFamily="34" charset="0"/>
              <a:buChar char="•"/>
            </a:pPr>
            <a:r>
              <a:rPr lang="en-US" sz="2000" dirty="0"/>
              <a:t>Control over the transition.</a:t>
            </a:r>
          </a:p>
          <a:p>
            <a:pPr marL="557213" lvl="1" indent="-228600">
              <a:buFont typeface="Arial" panose="020B0604020202020204" pitchFamily="34" charset="0"/>
              <a:buChar char="•"/>
            </a:pPr>
            <a:r>
              <a:rPr lang="en-US" sz="2000" dirty="0"/>
              <a:t>Attitude toward the transition.</a:t>
            </a:r>
          </a:p>
          <a:p>
            <a:pPr marL="557213" lvl="1" indent="-228600">
              <a:buFont typeface="Arial" panose="020B0604020202020204" pitchFamily="34" charset="0"/>
              <a:buChar char="•"/>
            </a:pPr>
            <a:r>
              <a:rPr lang="en-US" sz="2000" dirty="0"/>
              <a:t>Response from the family.</a:t>
            </a:r>
          </a:p>
          <a:p>
            <a:endParaRPr lang="en-US" dirty="0"/>
          </a:p>
        </p:txBody>
      </p:sp>
      <p:sp>
        <p:nvSpPr>
          <p:cNvPr id="4" name="Slide Number Placeholder 3"/>
          <p:cNvSpPr>
            <a:spLocks noGrp="1"/>
          </p:cNvSpPr>
          <p:nvPr>
            <p:ph type="sldNum" sz="quarter" idx="5"/>
          </p:nvPr>
        </p:nvSpPr>
        <p:spPr/>
        <p:txBody>
          <a:bodyPr/>
          <a:lstStyle/>
          <a:p>
            <a:fld id="{BA9E56AB-4154-4632-A705-29929779418A}" type="slidenum">
              <a:rPr lang="en-US" smtClean="0"/>
              <a:t>14</a:t>
            </a:fld>
            <a:endParaRPr lang="en-US"/>
          </a:p>
        </p:txBody>
      </p:sp>
    </p:spTree>
    <p:extLst>
      <p:ext uri="{BB962C8B-B14F-4D97-AF65-F5344CB8AC3E}">
        <p14:creationId xmlns:p14="http://schemas.microsoft.com/office/powerpoint/2010/main" val="3671516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findings show that how students perceived the ease of making friends related to how often they felt lonely or homesick. Figure 2 shows the easier it was for students to develop friendships, the less they felt lonely or homesick. For example, 55.1% of students who found it very difficult to make friends on campus frequently felt lonely or homesick. By contrast, just 8.9% of students who found making friends very easy felt frequently lonely or homesick during the first year of college</a:t>
            </a:r>
          </a:p>
        </p:txBody>
      </p:sp>
      <p:sp>
        <p:nvSpPr>
          <p:cNvPr id="4" name="Slide Number Placeholder 3"/>
          <p:cNvSpPr>
            <a:spLocks noGrp="1"/>
          </p:cNvSpPr>
          <p:nvPr>
            <p:ph type="sldNum" sz="quarter" idx="5"/>
          </p:nvPr>
        </p:nvSpPr>
        <p:spPr/>
        <p:txBody>
          <a:bodyPr/>
          <a:lstStyle/>
          <a:p>
            <a:fld id="{BA9E56AB-4154-4632-A705-29929779418A}" type="slidenum">
              <a:rPr lang="en-US" smtClean="0"/>
              <a:t>15</a:t>
            </a:fld>
            <a:endParaRPr lang="en-US"/>
          </a:p>
        </p:txBody>
      </p:sp>
    </p:spTree>
    <p:extLst>
      <p:ext uri="{BB962C8B-B14F-4D97-AF65-F5344CB8AC3E}">
        <p14:creationId xmlns:p14="http://schemas.microsoft.com/office/powerpoint/2010/main" val="401234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17</a:t>
            </a:fld>
            <a:endParaRPr lang="en-US" altLang="en-US"/>
          </a:p>
        </p:txBody>
      </p:sp>
    </p:spTree>
    <p:extLst>
      <p:ext uri="{BB962C8B-B14F-4D97-AF65-F5344CB8AC3E}">
        <p14:creationId xmlns:p14="http://schemas.microsoft.com/office/powerpoint/2010/main" val="3745738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18</a:t>
            </a:fld>
            <a:endParaRPr lang="en-US" altLang="en-US"/>
          </a:p>
        </p:txBody>
      </p:sp>
    </p:spTree>
    <p:extLst>
      <p:ext uri="{BB962C8B-B14F-4D97-AF65-F5344CB8AC3E}">
        <p14:creationId xmlns:p14="http://schemas.microsoft.com/office/powerpoint/2010/main" val="4063893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19</a:t>
            </a:fld>
            <a:endParaRPr lang="en-US" altLang="en-US"/>
          </a:p>
        </p:txBody>
      </p:sp>
    </p:spTree>
    <p:extLst>
      <p:ext uri="{BB962C8B-B14F-4D97-AF65-F5344CB8AC3E}">
        <p14:creationId xmlns:p14="http://schemas.microsoft.com/office/powerpoint/2010/main" val="4234479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56AB-4154-4632-A705-29929779418A}" type="slidenum">
              <a:rPr lang="en-US" smtClean="0"/>
              <a:t>20</a:t>
            </a:fld>
            <a:endParaRPr lang="en-US"/>
          </a:p>
        </p:txBody>
      </p:sp>
    </p:spTree>
    <p:extLst>
      <p:ext uri="{BB962C8B-B14F-4D97-AF65-F5344CB8AC3E}">
        <p14:creationId xmlns:p14="http://schemas.microsoft.com/office/powerpoint/2010/main" val="379242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2</a:t>
            </a:fld>
            <a:endParaRPr lang="en-US" altLang="en-US"/>
          </a:p>
        </p:txBody>
      </p:sp>
    </p:spTree>
    <p:extLst>
      <p:ext uri="{BB962C8B-B14F-4D97-AF65-F5344CB8AC3E}">
        <p14:creationId xmlns:p14="http://schemas.microsoft.com/office/powerpoint/2010/main" val="2425474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21</a:t>
            </a:fld>
            <a:endParaRPr lang="en-US" altLang="en-US"/>
          </a:p>
        </p:txBody>
      </p:sp>
    </p:spTree>
    <p:extLst>
      <p:ext uri="{BB962C8B-B14F-4D97-AF65-F5344CB8AC3E}">
        <p14:creationId xmlns:p14="http://schemas.microsoft.com/office/powerpoint/2010/main" val="3056614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endParaRPr lang="en-US" dirty="0"/>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65545" indent="-294440" eaLnBrk="0" hangingPunct="0">
              <a:defRPr>
                <a:solidFill>
                  <a:schemeClr val="tx1"/>
                </a:solidFill>
                <a:latin typeface="Arial" panose="020B0604020202020204" pitchFamily="34" charset="0"/>
              </a:defRPr>
            </a:lvl2pPr>
            <a:lvl3pPr marL="1177762" indent="-235552" eaLnBrk="0" hangingPunct="0">
              <a:defRPr>
                <a:solidFill>
                  <a:schemeClr val="tx1"/>
                </a:solidFill>
                <a:latin typeface="Arial" panose="020B0604020202020204" pitchFamily="34" charset="0"/>
              </a:defRPr>
            </a:lvl3pPr>
            <a:lvl4pPr marL="1648867" indent="-235552" eaLnBrk="0" hangingPunct="0">
              <a:defRPr>
                <a:solidFill>
                  <a:schemeClr val="tx1"/>
                </a:solidFill>
                <a:latin typeface="Arial" panose="020B0604020202020204" pitchFamily="34" charset="0"/>
              </a:defRPr>
            </a:lvl4pPr>
            <a:lvl5pPr marL="2119972" indent="-235552" eaLnBrk="0" hangingPunct="0">
              <a:defRPr>
                <a:solidFill>
                  <a:schemeClr val="tx1"/>
                </a:solidFill>
                <a:latin typeface="Arial" panose="020B0604020202020204" pitchFamily="34" charset="0"/>
              </a:defRPr>
            </a:lvl5pPr>
            <a:lvl6pPr marL="2591076" indent="-235552" eaLnBrk="0" fontAlgn="base" hangingPunct="0">
              <a:spcBef>
                <a:spcPct val="0"/>
              </a:spcBef>
              <a:spcAft>
                <a:spcPct val="0"/>
              </a:spcAft>
              <a:defRPr>
                <a:solidFill>
                  <a:schemeClr val="tx1"/>
                </a:solidFill>
                <a:latin typeface="Arial" panose="020B0604020202020204" pitchFamily="34" charset="0"/>
              </a:defRPr>
            </a:lvl6pPr>
            <a:lvl7pPr marL="3062181" indent="-235552" eaLnBrk="0" fontAlgn="base" hangingPunct="0">
              <a:spcBef>
                <a:spcPct val="0"/>
              </a:spcBef>
              <a:spcAft>
                <a:spcPct val="0"/>
              </a:spcAft>
              <a:defRPr>
                <a:solidFill>
                  <a:schemeClr val="tx1"/>
                </a:solidFill>
                <a:latin typeface="Arial" panose="020B0604020202020204" pitchFamily="34" charset="0"/>
              </a:defRPr>
            </a:lvl7pPr>
            <a:lvl8pPr marL="3533285" indent="-235552" eaLnBrk="0" fontAlgn="base" hangingPunct="0">
              <a:spcBef>
                <a:spcPct val="0"/>
              </a:spcBef>
              <a:spcAft>
                <a:spcPct val="0"/>
              </a:spcAft>
              <a:defRPr>
                <a:solidFill>
                  <a:schemeClr val="tx1"/>
                </a:solidFill>
                <a:latin typeface="Arial" panose="020B0604020202020204" pitchFamily="34" charset="0"/>
              </a:defRPr>
            </a:lvl8pPr>
            <a:lvl9pPr marL="4004390" indent="-235552"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E849F7-DC94-4CCD-ADF7-194E6EC28EF7}" type="slidenum">
              <a:rPr lang="en-US" altLang="en-US">
                <a:latin typeface="Calibri" panose="020F0502020204030204" pitchFamily="34" charset="0"/>
              </a:rPr>
              <a:pPr eaLnBrk="1" hangingPunct="1"/>
              <a:t>22</a:t>
            </a:fld>
            <a:endParaRPr lang="en-US" altLang="en-US">
              <a:latin typeface="Calibri" panose="020F0502020204030204" pitchFamily="34" charset="0"/>
            </a:endParaRPr>
          </a:p>
        </p:txBody>
      </p:sp>
    </p:spTree>
    <p:extLst>
      <p:ext uri="{BB962C8B-B14F-4D97-AF65-F5344CB8AC3E}">
        <p14:creationId xmlns:p14="http://schemas.microsoft.com/office/powerpoint/2010/main" val="406796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3</a:t>
            </a:fld>
            <a:endParaRPr lang="en-US" altLang="en-US"/>
          </a:p>
        </p:txBody>
      </p:sp>
    </p:spTree>
    <p:extLst>
      <p:ext uri="{BB962C8B-B14F-4D97-AF65-F5344CB8AC3E}">
        <p14:creationId xmlns:p14="http://schemas.microsoft.com/office/powerpoint/2010/main" val="2350799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3100" dirty="0"/>
              <a:t>During this transition, young adults are particularly susceptible to both </a:t>
            </a:r>
            <a:r>
              <a:rPr lang="en-GB" sz="3100" b="1" dirty="0">
                <a:solidFill>
                  <a:srgbClr val="FF0000"/>
                </a:solidFill>
              </a:rPr>
              <a:t>psychological and physical symptoms </a:t>
            </a:r>
            <a:r>
              <a:rPr lang="en-GB" sz="3100" dirty="0"/>
              <a:t>of stress:</a:t>
            </a:r>
          </a:p>
          <a:p>
            <a:pPr lvl="1"/>
            <a:r>
              <a:rPr lang="en-US" sz="2700" dirty="0"/>
              <a:t>Loneliness </a:t>
            </a:r>
          </a:p>
          <a:p>
            <a:pPr lvl="1"/>
            <a:r>
              <a:rPr lang="en-US" sz="2700" dirty="0"/>
              <a:t>Depression</a:t>
            </a:r>
          </a:p>
          <a:p>
            <a:pPr lvl="1"/>
            <a:r>
              <a:rPr lang="en-US" sz="2700" dirty="0"/>
              <a:t>Homesickness </a:t>
            </a:r>
          </a:p>
          <a:p>
            <a:pPr lvl="1"/>
            <a:r>
              <a:rPr lang="en-US" sz="2700" dirty="0"/>
              <a:t>Health concerns and problematic use of substances</a:t>
            </a:r>
          </a:p>
          <a:p>
            <a:endParaRPr lang="en-US" dirty="0"/>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4</a:t>
            </a:fld>
            <a:endParaRPr lang="en-US" altLang="en-US"/>
          </a:p>
        </p:txBody>
      </p:sp>
    </p:spTree>
    <p:extLst>
      <p:ext uri="{BB962C8B-B14F-4D97-AF65-F5344CB8AC3E}">
        <p14:creationId xmlns:p14="http://schemas.microsoft.com/office/powerpoint/2010/main" val="33803845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Persistence and Retention report series examines first-year persistence and retention rates for beginning postsecondary students. Persistence rate is measured by the percentage of students who return to college at any institution for their second year, while retention rate is by the percentage of students who return to the same institution. Students attaining a credential in their first year are accounted for in persistence and retention rates. The report is designed to help institutions understand trends and patterns in this important early success indicator, and identify disparities by institutional type, degree level, starting enrollment intensity, state, and student demographic factors such as age, gender, and race/ethnicity.</a:t>
            </a:r>
          </a:p>
          <a:p>
            <a:endParaRPr lang="en-US" dirty="0"/>
          </a:p>
          <a:p>
            <a:endParaRPr lang="en-US" dirty="0"/>
          </a:p>
        </p:txBody>
      </p:sp>
      <p:sp>
        <p:nvSpPr>
          <p:cNvPr id="4" name="Slide Number Placeholder 3"/>
          <p:cNvSpPr>
            <a:spLocks noGrp="1"/>
          </p:cNvSpPr>
          <p:nvPr>
            <p:ph type="sldNum" sz="quarter" idx="5"/>
          </p:nvPr>
        </p:nvSpPr>
        <p:spPr/>
        <p:txBody>
          <a:bodyPr/>
          <a:lstStyle/>
          <a:p>
            <a:fld id="{BA9E56AB-4154-4632-A705-29929779418A}" type="slidenum">
              <a:rPr lang="en-US" smtClean="0"/>
              <a:t>5</a:t>
            </a:fld>
            <a:endParaRPr lang="en-US"/>
          </a:p>
        </p:txBody>
      </p:sp>
    </p:spTree>
    <p:extLst>
      <p:ext uri="{BB962C8B-B14F-4D97-AF65-F5344CB8AC3E}">
        <p14:creationId xmlns:p14="http://schemas.microsoft.com/office/powerpoint/2010/main" val="1715398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faculty, the number one reason (37% - 40%) for college student failure was "</a:t>
            </a:r>
            <a:r>
              <a:rPr lang="en-US" sz="1200" b="1" dirty="0"/>
              <a:t>Not Ready for College</a:t>
            </a:r>
            <a:r>
              <a:rPr lang="en-US" sz="1200" dirty="0"/>
              <a:t>" followed by </a:t>
            </a:r>
            <a:r>
              <a:rPr lang="en-US" sz="1200" b="1" dirty="0"/>
              <a:t>Lack of Effort</a:t>
            </a:r>
            <a:r>
              <a:rPr lang="en-US" sz="1200" dirty="0"/>
              <a:t> (11-13%).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students, the number one reason (34.6%) for college student failure was “</a:t>
            </a:r>
            <a:r>
              <a:rPr lang="en-US" sz="1200" b="1" dirty="0"/>
              <a:t>Motivation</a:t>
            </a:r>
            <a:r>
              <a:rPr lang="en-US" sz="1200" dirty="0"/>
              <a:t>” followed by </a:t>
            </a:r>
            <a:r>
              <a:rPr lang="en-US" sz="1200" b="1" dirty="0"/>
              <a:t>Study Habits</a:t>
            </a:r>
            <a:r>
              <a:rPr lang="en-US" sz="1200" dirty="0"/>
              <a:t> (17.3%).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survey of over 170,000 American students, results indicated a serious ‘‘mismatch’’ between high school students’ learning habits and the habits expected of them at university. </a:t>
            </a:r>
          </a:p>
          <a:p>
            <a:endParaRPr lang="en-US" dirty="0"/>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6</a:t>
            </a:fld>
            <a:endParaRPr lang="en-US" altLang="en-US"/>
          </a:p>
        </p:txBody>
      </p:sp>
    </p:spTree>
    <p:extLst>
      <p:ext uri="{BB962C8B-B14F-4D97-AF65-F5344CB8AC3E}">
        <p14:creationId xmlns:p14="http://schemas.microsoft.com/office/powerpoint/2010/main" val="2238297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7</a:t>
            </a:fld>
            <a:endParaRPr lang="en-US" altLang="en-US"/>
          </a:p>
        </p:txBody>
      </p:sp>
    </p:spTree>
    <p:extLst>
      <p:ext uri="{BB962C8B-B14F-4D97-AF65-F5344CB8AC3E}">
        <p14:creationId xmlns:p14="http://schemas.microsoft.com/office/powerpoint/2010/main" val="2072549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FE70D79-0BB6-4CCE-A5AC-283A6514BB45}" type="slidenum">
              <a:rPr lang="en-US" altLang="en-US" smtClean="0"/>
              <a:pPr/>
              <a:t>8</a:t>
            </a:fld>
            <a:endParaRPr lang="en-US" altLang="en-US"/>
          </a:p>
        </p:txBody>
      </p:sp>
    </p:spTree>
    <p:extLst>
      <p:ext uri="{BB962C8B-B14F-4D97-AF65-F5344CB8AC3E}">
        <p14:creationId xmlns:p14="http://schemas.microsoft.com/office/powerpoint/2010/main" val="92095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A9E56AB-4154-4632-A705-29929779418A}" type="slidenum">
              <a:rPr lang="en-US" smtClean="0"/>
              <a:t>9</a:t>
            </a:fld>
            <a:endParaRPr lang="en-US"/>
          </a:p>
        </p:txBody>
      </p:sp>
    </p:spTree>
    <p:extLst>
      <p:ext uri="{BB962C8B-B14F-4D97-AF65-F5344CB8AC3E}">
        <p14:creationId xmlns:p14="http://schemas.microsoft.com/office/powerpoint/2010/main" val="422105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E37-0490-46C0-9344-928D77E8BA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4647083-0296-4E85-89E5-93D5002352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65F0CCE-3DC7-4017-B6A1-0C7D39B66A09}"/>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9B29B052-0EF4-4A1F-9056-2E37F004BA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E74FB7-E75A-4AE7-8F00-7C34FBD73B7B}"/>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2364215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47D7C-17A5-40FE-A392-A9C1058756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FF1E9F-DCB3-4BE9-BBA2-1430D41C223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1587BD-85CF-445A-A031-349DA438D915}"/>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13715CE6-DDF1-4316-B03F-7F4EEA11C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6702E6-522F-4454-BDF7-21F0BB96A44B}"/>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398410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6ABA0-B689-423C-8A16-4C4670B8C0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342416-EEC7-4594-9850-21F76512EA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9CC7E2-912D-44D8-A6FC-4D19EB3DA8A5}"/>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84ECBF26-6E0B-4B37-AA9F-139B1C1AC7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1015ED-2672-492D-A520-5FFC6270889D}"/>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4113777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B0DD-445F-4162-A445-E35BE672BB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2F5A33-3413-457D-9F5E-B192B1CAC5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0C9E-723F-4C0C-8E30-A8D79DFF5071}"/>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19B382B1-ED77-4629-BDE2-2C75E706A5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18B2CC-32A0-4843-9D31-06A0D28A68CB}"/>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265539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5A0FB-646D-4187-94D2-FD50FD5A5B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116407-B5FF-48E7-99D9-1D08FD46A6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51EAD-908E-4EA5-A971-451962EE6B27}"/>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EA4EB952-A97D-490F-95DE-2DBA3941A1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DF7A1-1FFB-4264-B9FE-21229724EA3F}"/>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9254879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4E5D6-D702-4437-87AF-B550D934AB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8F005-6D6E-4D02-8F89-F126B0029D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0F08CB-380C-4DA7-9573-EAA2835F82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9435D7-3FC9-4744-AD64-6763F904481E}"/>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6" name="Footer Placeholder 5">
            <a:extLst>
              <a:ext uri="{FF2B5EF4-FFF2-40B4-BE49-F238E27FC236}">
                <a16:creationId xmlns:a16="http://schemas.microsoft.com/office/drawing/2014/main" id="{34B1917B-7145-428B-A3A5-B12B659F2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88EF3C-7BBC-413A-BE17-4F5D50AF1FDC}"/>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504260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69BF7-1548-49DE-A4F5-B2199E9F5A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D0FC5-0C41-4B43-AF13-67C44D48F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DA7E5-BB3D-44D9-9F9B-11A6AFC8C5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06DB5-A51B-4DBF-8BEA-C567F92752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3A5667-DE2A-4E52-8622-B529352513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0DF9F6-A5A4-48B2-A13F-1305756E0A1A}"/>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8" name="Footer Placeholder 7">
            <a:extLst>
              <a:ext uri="{FF2B5EF4-FFF2-40B4-BE49-F238E27FC236}">
                <a16:creationId xmlns:a16="http://schemas.microsoft.com/office/drawing/2014/main" id="{B763CAB1-C4CA-400D-96FA-591DA7A09D4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4FBCB2-8640-4A9C-A47C-5A2F303A26AB}"/>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3884478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DC8B8-D09F-4862-9CA3-DC9951DD88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EA9FEA-64AE-431C-8AA9-3B2457D3CD93}"/>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4" name="Footer Placeholder 3">
            <a:extLst>
              <a:ext uri="{FF2B5EF4-FFF2-40B4-BE49-F238E27FC236}">
                <a16:creationId xmlns:a16="http://schemas.microsoft.com/office/drawing/2014/main" id="{F60A6137-477D-4A2D-8BF3-1A0FA9DC58B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B1A90EE-613B-4D02-B66C-4A918EC33AB4}"/>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2605064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AAAE9C-45AA-45F4-B89D-52BFA8C5603E}"/>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3" name="Footer Placeholder 2">
            <a:extLst>
              <a:ext uri="{FF2B5EF4-FFF2-40B4-BE49-F238E27FC236}">
                <a16:creationId xmlns:a16="http://schemas.microsoft.com/office/drawing/2014/main" id="{1155A482-3AED-45F4-A7EA-EB59B00CBB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484C7F-6BC0-46EB-8123-4257E1F03082}"/>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586587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95F84-0291-4F1C-8670-B5BA2FAAC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6EC67A-86B3-4A7F-98AF-222E35DCED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67C067-5230-418A-90EF-1CD8ECDDAA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A9B1E-5B18-46FF-92F5-9073B5AF11D5}"/>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6" name="Footer Placeholder 5">
            <a:extLst>
              <a:ext uri="{FF2B5EF4-FFF2-40B4-BE49-F238E27FC236}">
                <a16:creationId xmlns:a16="http://schemas.microsoft.com/office/drawing/2014/main" id="{72B847D1-020C-408A-AB5B-2689C8DF68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1DE0A9-E725-4BF3-AB27-0332BC7F7428}"/>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163171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597F1-EA53-465F-8E31-B130C4B68A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D10B02-3C46-42A0-B0AB-89EC40989A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1C5F22-3499-45CD-9534-8EE82D3BE1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FF2D8B-F657-451F-8A5B-43DF62EA2A70}"/>
              </a:ext>
            </a:extLst>
          </p:cNvPr>
          <p:cNvSpPr>
            <a:spLocks noGrp="1"/>
          </p:cNvSpPr>
          <p:nvPr>
            <p:ph type="dt" sz="half" idx="10"/>
          </p:nvPr>
        </p:nvSpPr>
        <p:spPr/>
        <p:txBody>
          <a:bodyPr/>
          <a:lstStyle/>
          <a:p>
            <a:fld id="{36BAF17C-035E-472B-A0DF-FAD4F4784BE7}" type="datetimeFigureOut">
              <a:rPr lang="en-US" smtClean="0"/>
              <a:t>5/19/22</a:t>
            </a:fld>
            <a:endParaRPr lang="en-US"/>
          </a:p>
        </p:txBody>
      </p:sp>
      <p:sp>
        <p:nvSpPr>
          <p:cNvPr id="6" name="Footer Placeholder 5">
            <a:extLst>
              <a:ext uri="{FF2B5EF4-FFF2-40B4-BE49-F238E27FC236}">
                <a16:creationId xmlns:a16="http://schemas.microsoft.com/office/drawing/2014/main" id="{0C51CA74-0DF8-415C-8D82-95766E8FDF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75BEA2-762B-4A92-94B6-E1277AE5302F}"/>
              </a:ext>
            </a:extLst>
          </p:cNvPr>
          <p:cNvSpPr>
            <a:spLocks noGrp="1"/>
          </p:cNvSpPr>
          <p:nvPr>
            <p:ph type="sldNum" sz="quarter" idx="12"/>
          </p:nvPr>
        </p:nvSpPr>
        <p:spPr/>
        <p:txBody>
          <a:bodyPr/>
          <a:lstStyle/>
          <a:p>
            <a:fld id="{271DBFE9-1D82-40B6-9AF7-9FD73A49F15F}" type="slidenum">
              <a:rPr lang="en-US" smtClean="0"/>
              <a:t>‹#›</a:t>
            </a:fld>
            <a:endParaRPr lang="en-US"/>
          </a:p>
        </p:txBody>
      </p:sp>
    </p:spTree>
    <p:extLst>
      <p:ext uri="{BB962C8B-B14F-4D97-AF65-F5344CB8AC3E}">
        <p14:creationId xmlns:p14="http://schemas.microsoft.com/office/powerpoint/2010/main" val="385163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96896B-42DC-4FC9-9F22-2008F0F004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D6CC2A-8E15-4264-8244-59C2EC65F8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E2B6FD-2F20-4729-AB61-7BEC62C8DA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AF17C-035E-472B-A0DF-FAD4F4784BE7}" type="datetimeFigureOut">
              <a:rPr lang="en-US" smtClean="0"/>
              <a:t>5/19/22</a:t>
            </a:fld>
            <a:endParaRPr lang="en-US"/>
          </a:p>
        </p:txBody>
      </p:sp>
      <p:sp>
        <p:nvSpPr>
          <p:cNvPr id="5" name="Footer Placeholder 4">
            <a:extLst>
              <a:ext uri="{FF2B5EF4-FFF2-40B4-BE49-F238E27FC236}">
                <a16:creationId xmlns:a16="http://schemas.microsoft.com/office/drawing/2014/main" id="{CEB2E863-0AE8-4722-9B03-DFB0DA78B7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6D0EDB-10F7-4BEF-8200-26DA2F040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1DBFE9-1D82-40B6-9AF7-9FD73A49F15F}" type="slidenum">
              <a:rPr lang="en-US" smtClean="0"/>
              <a:t>‹#›</a:t>
            </a:fld>
            <a:endParaRPr lang="en-US"/>
          </a:p>
        </p:txBody>
      </p:sp>
    </p:spTree>
    <p:extLst>
      <p:ext uri="{BB962C8B-B14F-4D97-AF65-F5344CB8AC3E}">
        <p14:creationId xmlns:p14="http://schemas.microsoft.com/office/powerpoint/2010/main" val="14298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s://nces.ed.gov/programs/coe/indicator_ctr.asp" TargetMode="Externa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nscresearchcenter.org/category/snapshot-report/" TargetMode="External"/><Relationship Id="rId3" Type="http://schemas.openxmlformats.org/officeDocument/2006/relationships/image" Target="../media/image16.png"/><Relationship Id="rId7" Type="http://schemas.openxmlformats.org/officeDocument/2006/relationships/hyperlink" Target="https://nscresearchcenter.org/category/postsecondary/"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nscresearchcenter.org/category/persistence/" TargetMode="External"/><Relationship Id="rId5" Type="http://schemas.openxmlformats.org/officeDocument/2006/relationships/hyperlink" Target="https://nscresearchcenter.org/category/national/" TargetMode="External"/><Relationship Id="rId4" Type="http://schemas.openxmlformats.org/officeDocument/2006/relationships/hyperlink" Target="https://nscresearchcenter.org/category/2019/"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Shape 22">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70F5287D-B4FE-4A9F-94C1-3341E11BC8F5}"/>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5533894" y="1818831"/>
            <a:ext cx="6020730" cy="1249301"/>
          </a:xfrm>
          <a:prstGeom prst="rect">
            <a:avLst/>
          </a:prstGeom>
          <a:noFill/>
        </p:spPr>
      </p:pic>
      <p:sp>
        <p:nvSpPr>
          <p:cNvPr id="2" name="TextBox 1">
            <a:extLst>
              <a:ext uri="{FF2B5EF4-FFF2-40B4-BE49-F238E27FC236}">
                <a16:creationId xmlns:a16="http://schemas.microsoft.com/office/drawing/2014/main" id="{E3711712-E9ED-494A-8E36-DBEFAE6A59BE}"/>
              </a:ext>
            </a:extLst>
          </p:cNvPr>
          <p:cNvSpPr txBox="1"/>
          <p:nvPr/>
        </p:nvSpPr>
        <p:spPr>
          <a:xfrm>
            <a:off x="6100300" y="5209781"/>
            <a:ext cx="5380522" cy="738664"/>
          </a:xfrm>
          <a:prstGeom prst="rect">
            <a:avLst/>
          </a:prstGeom>
          <a:noFill/>
        </p:spPr>
        <p:txBody>
          <a:bodyPr wrap="square" rtlCol="0">
            <a:spAutoFit/>
          </a:bodyPr>
          <a:lstStyle/>
          <a:p>
            <a:pPr algn="ctr"/>
            <a:r>
              <a:rPr lang="en-US" sz="1400" dirty="0"/>
              <a:t>Melinda S. Harper, Ph.D.</a:t>
            </a:r>
          </a:p>
          <a:p>
            <a:pPr algn="ctr"/>
            <a:r>
              <a:rPr lang="en-US" sz="1400" dirty="0"/>
              <a:t>Queens University of Charlotte</a:t>
            </a:r>
          </a:p>
          <a:p>
            <a:pPr algn="ctr"/>
            <a:r>
              <a:rPr lang="en-US" sz="1400" dirty="0"/>
              <a:t>Charlotte Psychotherapy &amp; Consultation Group</a:t>
            </a:r>
          </a:p>
        </p:txBody>
      </p:sp>
      <p:sp>
        <p:nvSpPr>
          <p:cNvPr id="5" name="TextBox 4">
            <a:extLst>
              <a:ext uri="{FF2B5EF4-FFF2-40B4-BE49-F238E27FC236}">
                <a16:creationId xmlns:a16="http://schemas.microsoft.com/office/drawing/2014/main" id="{CB59EC3D-A927-46B4-BDBB-2C533A6DEFC6}"/>
              </a:ext>
            </a:extLst>
          </p:cNvPr>
          <p:cNvSpPr txBox="1"/>
          <p:nvPr/>
        </p:nvSpPr>
        <p:spPr>
          <a:xfrm>
            <a:off x="6216053" y="3429000"/>
            <a:ext cx="4658628" cy="1292662"/>
          </a:xfrm>
          <a:prstGeom prst="rect">
            <a:avLst/>
          </a:prstGeom>
          <a:noFill/>
        </p:spPr>
        <p:txBody>
          <a:bodyPr wrap="square" rtlCol="0">
            <a:spAutoFit/>
          </a:bodyPr>
          <a:lstStyle/>
          <a:p>
            <a:pPr algn="ctr"/>
            <a:r>
              <a:rPr lang="en-US" sz="2600" dirty="0"/>
              <a:t>Navigating the Transition to College:  How to have a successful first year </a:t>
            </a:r>
            <a:r>
              <a:rPr lang="en-US" sz="2600"/>
              <a:t>of college</a:t>
            </a:r>
            <a:endParaRPr lang="en-US" sz="2600" dirty="0"/>
          </a:p>
        </p:txBody>
      </p:sp>
      <p:pic>
        <p:nvPicPr>
          <p:cNvPr id="9" name="Picture 8">
            <a:extLst>
              <a:ext uri="{FF2B5EF4-FFF2-40B4-BE49-F238E27FC236}">
                <a16:creationId xmlns:a16="http://schemas.microsoft.com/office/drawing/2014/main" id="{309A6330-BB7B-4203-83BB-737CA9AD34CD}"/>
              </a:ext>
            </a:extLst>
          </p:cNvPr>
          <p:cNvPicPr>
            <a:picLocks noChangeAspect="1"/>
          </p:cNvPicPr>
          <p:nvPr/>
        </p:nvPicPr>
        <p:blipFill>
          <a:blip r:embed="rId4"/>
          <a:stretch>
            <a:fillRect/>
          </a:stretch>
        </p:blipFill>
        <p:spPr>
          <a:xfrm>
            <a:off x="637376" y="1401435"/>
            <a:ext cx="3333393" cy="3333393"/>
          </a:xfrm>
          <a:prstGeom prst="rect">
            <a:avLst/>
          </a:prstGeom>
        </p:spPr>
      </p:pic>
    </p:spTree>
    <p:extLst>
      <p:ext uri="{BB962C8B-B14F-4D97-AF65-F5344CB8AC3E}">
        <p14:creationId xmlns:p14="http://schemas.microsoft.com/office/powerpoint/2010/main" val="394985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7"/>
            <a:ext cx="6422849" cy="885376"/>
          </a:xfrm>
        </p:spPr>
        <p:txBody>
          <a:bodyPr vert="horz" lIns="91440" tIns="45720" rIns="91440" bIns="45720" rtlCol="0" anchor="ctr">
            <a:normAutofit/>
          </a:bodyPr>
          <a:lstStyle/>
          <a:p>
            <a:pPr algn="ctr"/>
            <a:r>
              <a:rPr lang="en-US" b="1" kern="1200" dirty="0">
                <a:solidFill>
                  <a:schemeClr val="tx1"/>
                </a:solidFill>
                <a:latin typeface="+mj-lt"/>
                <a:ea typeface="+mj-ea"/>
                <a:cs typeface="+mj-cs"/>
              </a:rPr>
              <a:t>Key Factor:  Motivation</a:t>
            </a:r>
          </a:p>
        </p:txBody>
      </p:sp>
      <p:sp>
        <p:nvSpPr>
          <p:cNvPr id="3" name="Content Placeholder 2"/>
          <p:cNvSpPr>
            <a:spLocks noGrp="1"/>
          </p:cNvSpPr>
          <p:nvPr>
            <p:ph sz="half" idx="1"/>
          </p:nvPr>
        </p:nvSpPr>
        <p:spPr>
          <a:xfrm>
            <a:off x="648931" y="1982804"/>
            <a:ext cx="6422848" cy="4706754"/>
          </a:xfrm>
        </p:spPr>
        <p:txBody>
          <a:bodyPr vert="horz" lIns="91440" tIns="45720" rIns="91440" bIns="45720" rtlCol="0">
            <a:normAutofit/>
          </a:bodyPr>
          <a:lstStyle/>
          <a:p>
            <a:r>
              <a:rPr lang="en-US" sz="2200" dirty="0"/>
              <a:t>Your ability to self-control and motivate is </a:t>
            </a:r>
            <a:r>
              <a:rPr lang="en-US" sz="2200" b="1" dirty="0">
                <a:solidFill>
                  <a:srgbClr val="FF0000"/>
                </a:solidFill>
              </a:rPr>
              <a:t>2x more predictive </a:t>
            </a:r>
            <a:r>
              <a:rPr lang="en-US" sz="2200" dirty="0"/>
              <a:t>of health, academic performance, income levels and relationship stability in adulthood compared to IQ and SAT scores (Duckworth &amp; Seligman, 2005).</a:t>
            </a:r>
          </a:p>
          <a:p>
            <a:r>
              <a:rPr lang="en-US" sz="2200" dirty="0"/>
              <a:t>Tips to increase motivation and effort:</a:t>
            </a:r>
          </a:p>
          <a:p>
            <a:pPr lvl="1"/>
            <a:r>
              <a:rPr lang="en-US" sz="2200" dirty="0"/>
              <a:t>Rest &amp; Eat!</a:t>
            </a:r>
          </a:p>
          <a:p>
            <a:pPr lvl="1"/>
            <a:r>
              <a:rPr lang="en-US" sz="2200" dirty="0"/>
              <a:t>Meditate (“working” on self-control)</a:t>
            </a:r>
          </a:p>
          <a:p>
            <a:pPr lvl="1"/>
            <a:r>
              <a:rPr lang="en-US" sz="2200" dirty="0"/>
              <a:t>Consistency and structure</a:t>
            </a:r>
          </a:p>
          <a:p>
            <a:pPr lvl="1"/>
            <a:r>
              <a:rPr lang="en-US" sz="2200" b="1" dirty="0">
                <a:solidFill>
                  <a:srgbClr val="FF0000"/>
                </a:solidFill>
              </a:rPr>
              <a:t>Remember:  </a:t>
            </a:r>
            <a:r>
              <a:rPr lang="en-US" sz="2200" dirty="0"/>
              <a:t>It’s the process, not the person</a:t>
            </a:r>
          </a:p>
          <a:p>
            <a:pPr lvl="2"/>
            <a:r>
              <a:rPr lang="en-US" sz="1800" b="1" dirty="0">
                <a:solidFill>
                  <a:srgbClr val="FF0000"/>
                </a:solidFill>
              </a:rPr>
              <a:t>Key Strategy:  </a:t>
            </a:r>
            <a:r>
              <a:rPr lang="en-US" sz="1800" dirty="0"/>
              <a:t>Distributive Practice!</a:t>
            </a:r>
          </a:p>
        </p:txBody>
      </p:sp>
      <p:sp>
        <p:nvSpPr>
          <p:cNvPr id="25" name="Rectangle 24">
            <a:extLst>
              <a:ext uri="{FF2B5EF4-FFF2-40B4-BE49-F238E27FC236}">
                <a16:creationId xmlns:a16="http://schemas.microsoft.com/office/drawing/2014/main" id="{11C59EDF-5A1E-404D-B55D-8AEA5D8D6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410" y="0"/>
            <a:ext cx="4636008" cy="6858000"/>
          </a:xfrm>
          <a:prstGeom prst="rect">
            <a:avLst/>
          </a:prstGeom>
          <a:solidFill>
            <a:srgbClr val="767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9">
            <a:extLst>
              <a:ext uri="{FF2B5EF4-FFF2-40B4-BE49-F238E27FC236}">
                <a16:creationId xmlns:a16="http://schemas.microsoft.com/office/drawing/2014/main" id="{FEE0385D-4151-43AA-9C6B-0365E1031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1042" y="557784"/>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close up of a piece of paper&#10;&#10;Description automatically generated">
            <a:extLst>
              <a:ext uri="{FF2B5EF4-FFF2-40B4-BE49-F238E27FC236}">
                <a16:creationId xmlns:a16="http://schemas.microsoft.com/office/drawing/2014/main" id="{BE8117A3-5822-46A8-AEF5-B68E5C60EF3D}"/>
              </a:ext>
            </a:extLst>
          </p:cNvPr>
          <p:cNvPicPr>
            <a:picLocks noChangeAspect="1"/>
          </p:cNvPicPr>
          <p:nvPr/>
        </p:nvPicPr>
        <p:blipFill rotWithShape="1">
          <a:blip r:embed="rId3"/>
          <a:srcRect b="17529"/>
          <a:stretch/>
        </p:blipFill>
        <p:spPr>
          <a:xfrm>
            <a:off x="8361082" y="1514642"/>
            <a:ext cx="3026664" cy="3825470"/>
          </a:xfrm>
          <a:prstGeom prst="rect">
            <a:avLst/>
          </a:prstGeom>
          <a:effectLst/>
        </p:spPr>
      </p:pic>
      <p:sp>
        <p:nvSpPr>
          <p:cNvPr id="7" name="Footer Placeholder 5">
            <a:extLst>
              <a:ext uri="{FF2B5EF4-FFF2-40B4-BE49-F238E27FC236}">
                <a16:creationId xmlns:a16="http://schemas.microsoft.com/office/drawing/2014/main" id="{E92F9C30-BE69-430C-B083-AC21FADDDB66}"/>
              </a:ext>
            </a:extLst>
          </p:cNvPr>
          <p:cNvSpPr txBox="1">
            <a:spLocks/>
          </p:cNvSpPr>
          <p:nvPr/>
        </p:nvSpPr>
        <p:spPr>
          <a:xfrm>
            <a:off x="1676400" y="649287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dirty="0">
                <a:latin typeface="Gill Sans MT" panose="020B0502020104020203" pitchFamily="34" charset="0"/>
              </a:rPr>
              <a:t>Proprietary &amp; Confidential</a:t>
            </a:r>
          </a:p>
        </p:txBody>
      </p:sp>
    </p:spTree>
    <p:extLst>
      <p:ext uri="{BB962C8B-B14F-4D97-AF65-F5344CB8AC3E}">
        <p14:creationId xmlns:p14="http://schemas.microsoft.com/office/powerpoint/2010/main" val="9318800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5E4F47-B148-49E0-B472-BBF149315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A2CE8EB-F719-4F84-9E91-F538438CAC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A880582-AB38-4D28-97DF-C71AB7BCAA70}"/>
              </a:ext>
            </a:extLst>
          </p:cNvPr>
          <p:cNvSpPr>
            <a:spLocks noGrp="1"/>
          </p:cNvSpPr>
          <p:nvPr>
            <p:ph type="title"/>
          </p:nvPr>
        </p:nvSpPr>
        <p:spPr>
          <a:xfrm>
            <a:off x="5464879" y="283191"/>
            <a:ext cx="6634480" cy="1454051"/>
          </a:xfrm>
        </p:spPr>
        <p:txBody>
          <a:bodyPr vert="horz" lIns="91440" tIns="45720" rIns="91440" bIns="45720" rtlCol="0" anchor="ctr">
            <a:normAutofit/>
          </a:bodyPr>
          <a:lstStyle/>
          <a:p>
            <a:pPr algn="ctr"/>
            <a:r>
              <a:rPr lang="en-US" b="1" kern="1200" dirty="0">
                <a:solidFill>
                  <a:srgbClr val="000000"/>
                </a:solidFill>
                <a:latin typeface="+mn-lt"/>
                <a:ea typeface="+mj-ea"/>
                <a:cs typeface="+mj-cs"/>
              </a:rPr>
              <a:t>Key Factor:  Sense of Belonging</a:t>
            </a:r>
          </a:p>
        </p:txBody>
      </p:sp>
      <p:sp>
        <p:nvSpPr>
          <p:cNvPr id="14" name="Freeform 50">
            <a:extLst>
              <a:ext uri="{FF2B5EF4-FFF2-40B4-BE49-F238E27FC236}">
                <a16:creationId xmlns:a16="http://schemas.microsoft.com/office/drawing/2014/main" id="{684BF3E1-C321-4F38-85CF-FEBBEEC15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AE64207F-438B-4964-BC39-800B026E65AF}"/>
              </a:ext>
            </a:extLst>
          </p:cNvPr>
          <p:cNvPicPr>
            <a:picLocks noGrp="1" noChangeAspect="1"/>
          </p:cNvPicPr>
          <p:nvPr>
            <p:ph sz="half" idx="2"/>
          </p:nvPr>
        </p:nvPicPr>
        <p:blipFill>
          <a:blip r:embed="rId4"/>
          <a:stretch>
            <a:fillRect/>
          </a:stretch>
        </p:blipFill>
        <p:spPr>
          <a:xfrm>
            <a:off x="367202" y="2421683"/>
            <a:ext cx="4514573" cy="2076703"/>
          </a:xfrm>
          <a:prstGeom prst="rect">
            <a:avLst/>
          </a:prstGeom>
        </p:spPr>
      </p:pic>
      <p:sp>
        <p:nvSpPr>
          <p:cNvPr id="3" name="Content Placeholder 2">
            <a:extLst>
              <a:ext uri="{FF2B5EF4-FFF2-40B4-BE49-F238E27FC236}">
                <a16:creationId xmlns:a16="http://schemas.microsoft.com/office/drawing/2014/main" id="{F534449F-D0FC-420D-93CD-ED83719EA90A}"/>
              </a:ext>
            </a:extLst>
          </p:cNvPr>
          <p:cNvSpPr>
            <a:spLocks noGrp="1"/>
          </p:cNvSpPr>
          <p:nvPr>
            <p:ph sz="half" idx="1"/>
          </p:nvPr>
        </p:nvSpPr>
        <p:spPr>
          <a:xfrm>
            <a:off x="6788923" y="2016550"/>
            <a:ext cx="4765949" cy="4258250"/>
          </a:xfrm>
        </p:spPr>
        <p:txBody>
          <a:bodyPr vert="horz" lIns="91440" tIns="45720" rIns="91440" bIns="45720" rtlCol="0" anchor="t">
            <a:normAutofit lnSpcReduction="10000"/>
          </a:bodyPr>
          <a:lstStyle/>
          <a:p>
            <a:r>
              <a:rPr lang="en-US" sz="2200" dirty="0">
                <a:solidFill>
                  <a:srgbClr val="000000"/>
                </a:solidFill>
              </a:rPr>
              <a:t>The degree to which they “fit in” and perceive their university as a match is predictive of college success and retention (</a:t>
            </a:r>
            <a:r>
              <a:rPr lang="en-US" sz="2200" dirty="0" err="1">
                <a:solidFill>
                  <a:srgbClr val="000000"/>
                </a:solidFill>
              </a:rPr>
              <a:t>Wintre</a:t>
            </a:r>
            <a:r>
              <a:rPr lang="en-US" sz="2200" dirty="0">
                <a:solidFill>
                  <a:srgbClr val="000000"/>
                </a:solidFill>
              </a:rPr>
              <a:t> et al., 2008) </a:t>
            </a:r>
          </a:p>
          <a:p>
            <a:r>
              <a:rPr lang="en-US" sz="2200" dirty="0">
                <a:solidFill>
                  <a:srgbClr val="000000"/>
                </a:solidFill>
              </a:rPr>
              <a:t>Proximity is huge contributor to making friends</a:t>
            </a:r>
          </a:p>
          <a:p>
            <a:r>
              <a:rPr lang="en-US" sz="2200" dirty="0">
                <a:solidFill>
                  <a:srgbClr val="000000"/>
                </a:solidFill>
              </a:rPr>
              <a:t>Two essential variables:  </a:t>
            </a:r>
            <a:r>
              <a:rPr lang="en-US" sz="2200" b="1" dirty="0">
                <a:solidFill>
                  <a:srgbClr val="FF0000"/>
                </a:solidFill>
              </a:rPr>
              <a:t>regularity</a:t>
            </a:r>
            <a:r>
              <a:rPr lang="en-US" sz="2200" dirty="0">
                <a:solidFill>
                  <a:srgbClr val="000000"/>
                </a:solidFill>
              </a:rPr>
              <a:t> and </a:t>
            </a:r>
            <a:r>
              <a:rPr lang="en-US" sz="2200" b="1" dirty="0">
                <a:solidFill>
                  <a:srgbClr val="FF0000"/>
                </a:solidFill>
              </a:rPr>
              <a:t>familiarity</a:t>
            </a:r>
          </a:p>
          <a:p>
            <a:r>
              <a:rPr lang="en-US" sz="2200" b="1" dirty="0">
                <a:solidFill>
                  <a:srgbClr val="000000"/>
                </a:solidFill>
              </a:rPr>
              <a:t>Quality over Quantity:  </a:t>
            </a:r>
            <a:r>
              <a:rPr lang="en-US" sz="2200" dirty="0">
                <a:solidFill>
                  <a:srgbClr val="000000"/>
                </a:solidFill>
              </a:rPr>
              <a:t>requires one-on-one time</a:t>
            </a:r>
          </a:p>
          <a:p>
            <a:r>
              <a:rPr lang="en-US" sz="2200" dirty="0">
                <a:solidFill>
                  <a:srgbClr val="000000"/>
                </a:solidFill>
              </a:rPr>
              <a:t>Prioritize</a:t>
            </a:r>
            <a:r>
              <a:rPr lang="en-US" sz="2200" b="1" dirty="0">
                <a:solidFill>
                  <a:srgbClr val="000000"/>
                </a:solidFill>
              </a:rPr>
              <a:t> </a:t>
            </a:r>
            <a:r>
              <a:rPr lang="en-US" sz="2200" b="1" i="1" dirty="0">
                <a:solidFill>
                  <a:srgbClr val="FF0000"/>
                </a:solidFill>
              </a:rPr>
              <a:t>close</a:t>
            </a:r>
            <a:r>
              <a:rPr lang="en-US" sz="2200" dirty="0">
                <a:solidFill>
                  <a:srgbClr val="000000"/>
                </a:solidFill>
              </a:rPr>
              <a:t> friendships!</a:t>
            </a:r>
          </a:p>
          <a:p>
            <a:r>
              <a:rPr lang="en-US" sz="2200" b="1" dirty="0">
                <a:solidFill>
                  <a:srgbClr val="000000"/>
                </a:solidFill>
              </a:rPr>
              <a:t>Paradox:</a:t>
            </a:r>
            <a:r>
              <a:rPr lang="en-US" sz="2200" dirty="0">
                <a:solidFill>
                  <a:srgbClr val="000000"/>
                </a:solidFill>
              </a:rPr>
              <a:t>  Technology/social media is surface connection (</a:t>
            </a:r>
            <a:r>
              <a:rPr lang="en-US" sz="2200" b="1" i="1" dirty="0">
                <a:solidFill>
                  <a:srgbClr val="000000"/>
                </a:solidFill>
              </a:rPr>
              <a:t>not depth</a:t>
            </a:r>
            <a:r>
              <a:rPr lang="en-US" sz="2200" i="1" dirty="0">
                <a:solidFill>
                  <a:srgbClr val="000000"/>
                </a:solidFill>
              </a:rPr>
              <a:t>).</a:t>
            </a:r>
            <a:endParaRPr lang="en-US" sz="2200" b="1" dirty="0">
              <a:solidFill>
                <a:srgbClr val="000000"/>
              </a:solidFill>
            </a:endParaRPr>
          </a:p>
        </p:txBody>
      </p:sp>
      <p:sp>
        <p:nvSpPr>
          <p:cNvPr id="9" name="TextBox 8">
            <a:extLst>
              <a:ext uri="{FF2B5EF4-FFF2-40B4-BE49-F238E27FC236}">
                <a16:creationId xmlns:a16="http://schemas.microsoft.com/office/drawing/2014/main" id="{9C47E846-98A6-43AB-8263-C6A2E592E382}"/>
              </a:ext>
            </a:extLst>
          </p:cNvPr>
          <p:cNvSpPr txBox="1"/>
          <p:nvPr/>
        </p:nvSpPr>
        <p:spPr>
          <a:xfrm>
            <a:off x="278097" y="4595723"/>
            <a:ext cx="4603678" cy="1323439"/>
          </a:xfrm>
          <a:prstGeom prst="rect">
            <a:avLst/>
          </a:prstGeom>
          <a:noFill/>
        </p:spPr>
        <p:txBody>
          <a:bodyPr wrap="square">
            <a:spAutoFit/>
          </a:bodyPr>
          <a:lstStyle/>
          <a:p>
            <a:r>
              <a:rPr lang="en-US" sz="1600" dirty="0"/>
              <a:t>“These [early relationships] are precursors for how they will function in life socially for the rest of their lives. How well you do [with peers] tells us a whole lot about how you manage in a lot of different ways as an adult.”</a:t>
            </a:r>
          </a:p>
        </p:txBody>
      </p:sp>
      <p:sp>
        <p:nvSpPr>
          <p:cNvPr id="11" name="TextBox 10">
            <a:extLst>
              <a:ext uri="{FF2B5EF4-FFF2-40B4-BE49-F238E27FC236}">
                <a16:creationId xmlns:a16="http://schemas.microsoft.com/office/drawing/2014/main" id="{379D2E7F-92B4-4329-B289-DEF659EEB57C}"/>
              </a:ext>
            </a:extLst>
          </p:cNvPr>
          <p:cNvSpPr txBox="1"/>
          <p:nvPr/>
        </p:nvSpPr>
        <p:spPr>
          <a:xfrm>
            <a:off x="6862976" y="6412987"/>
            <a:ext cx="3633574" cy="276999"/>
          </a:xfrm>
          <a:prstGeom prst="rect">
            <a:avLst/>
          </a:prstGeom>
          <a:noFill/>
        </p:spPr>
        <p:txBody>
          <a:bodyPr wrap="square">
            <a:spAutoFit/>
          </a:bodyPr>
          <a:lstStyle/>
          <a:p>
            <a:pPr>
              <a:defRPr/>
            </a:pPr>
            <a:r>
              <a:rPr lang="en-US" sz="1200" b="1" dirty="0"/>
              <a:t>SOURCES: </a:t>
            </a:r>
            <a:r>
              <a:rPr lang="en-US" sz="1200" dirty="0" err="1"/>
              <a:t>Narr</a:t>
            </a:r>
            <a:r>
              <a:rPr lang="en-US" sz="1200" dirty="0"/>
              <a:t> et al., 2017</a:t>
            </a:r>
            <a:endParaRPr lang="en-US" sz="1200" i="1" dirty="0"/>
          </a:p>
        </p:txBody>
      </p:sp>
    </p:spTree>
    <p:extLst>
      <p:ext uri="{BB962C8B-B14F-4D97-AF65-F5344CB8AC3E}">
        <p14:creationId xmlns:p14="http://schemas.microsoft.com/office/powerpoint/2010/main" val="1075521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170176" y="3429000"/>
            <a:ext cx="7851648" cy="1066800"/>
          </a:xfrm>
          <a:ln>
            <a:miter lim="800000"/>
            <a:headEnd/>
            <a:tailEnd/>
          </a:ln>
        </p:spPr>
        <p:txBody>
          <a:bodyPr>
            <a:normAutofit fontScale="90000"/>
          </a:bodyPr>
          <a:lstStyle/>
          <a:p>
            <a:pPr>
              <a:defRPr/>
            </a:pPr>
            <a:r>
              <a:rPr lang="en-US" dirty="0"/>
              <a:t>Common Myths vs Reality</a:t>
            </a: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0"/>
            <a:ext cx="9144000" cy="2057400"/>
          </a:xfrm>
          <a:prstGeom prst="rect">
            <a:avLst/>
          </a:prstGeom>
          <a:noFill/>
          <a:ln>
            <a:noFill/>
          </a:ln>
        </p:spPr>
      </p:pic>
    </p:spTree>
    <p:extLst>
      <p:ext uri="{BB962C8B-B14F-4D97-AF65-F5344CB8AC3E}">
        <p14:creationId xmlns:p14="http://schemas.microsoft.com/office/powerpoint/2010/main" val="3476464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7" name="Picture 3076" descr="Calendar on table">
            <a:extLst>
              <a:ext uri="{FF2B5EF4-FFF2-40B4-BE49-F238E27FC236}">
                <a16:creationId xmlns:a16="http://schemas.microsoft.com/office/drawing/2014/main" id="{0217776E-E8FD-4C30-BEB0-D54AB9C98883}"/>
              </a:ext>
            </a:extLst>
          </p:cNvPr>
          <p:cNvPicPr>
            <a:picLocks noChangeAspect="1"/>
          </p:cNvPicPr>
          <p:nvPr/>
        </p:nvPicPr>
        <p:blipFill rotWithShape="1">
          <a:blip r:embed="rId3">
            <a:alphaModFix/>
          </a:blip>
          <a:srcRect l="1798" r="35965" b="-1"/>
          <a:stretch/>
        </p:blipFill>
        <p:spPr>
          <a:xfrm>
            <a:off x="6815040" y="587732"/>
            <a:ext cx="4706803" cy="5048239"/>
          </a:xfrm>
          <a:prstGeom prst="rect">
            <a:avLst/>
          </a:prstGeom>
        </p:spPr>
      </p:pic>
      <p:pic>
        <p:nvPicPr>
          <p:cNvPr id="73" name="Picture 7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3074" name="Title 1"/>
          <p:cNvSpPr>
            <a:spLocks noGrp="1"/>
          </p:cNvSpPr>
          <p:nvPr>
            <p:ph type="title"/>
          </p:nvPr>
        </p:nvSpPr>
        <p:spPr>
          <a:xfrm>
            <a:off x="804998" y="798445"/>
            <a:ext cx="4803636" cy="1311664"/>
          </a:xfrm>
        </p:spPr>
        <p:txBody>
          <a:bodyPr>
            <a:normAutofit/>
          </a:bodyPr>
          <a:lstStyle/>
          <a:p>
            <a:pPr eaLnBrk="1" hangingPunct="1"/>
            <a:r>
              <a:rPr lang="en-US" b="1" dirty="0">
                <a:solidFill>
                  <a:srgbClr val="000000"/>
                </a:solidFill>
              </a:rPr>
              <a:t>MYTH:  </a:t>
            </a:r>
            <a:r>
              <a:rPr lang="en-US" dirty="0">
                <a:solidFill>
                  <a:srgbClr val="000000"/>
                </a:solidFill>
              </a:rPr>
              <a:t>“EVERYONE” Finishes “On-Time”</a:t>
            </a:r>
            <a:endParaRPr lang="en-US" altLang="en-US" dirty="0">
              <a:solidFill>
                <a:srgbClr val="000000"/>
              </a:solidFill>
            </a:endParaRPr>
          </a:p>
        </p:txBody>
      </p:sp>
      <p:sp>
        <p:nvSpPr>
          <p:cNvPr id="3075" name="Content Placeholder 2"/>
          <p:cNvSpPr>
            <a:spLocks noGrp="1"/>
          </p:cNvSpPr>
          <p:nvPr>
            <p:ph idx="1"/>
          </p:nvPr>
        </p:nvSpPr>
        <p:spPr>
          <a:xfrm>
            <a:off x="804997" y="2272143"/>
            <a:ext cx="5553273" cy="3788830"/>
          </a:xfrm>
        </p:spPr>
        <p:txBody>
          <a:bodyPr anchor="ctr">
            <a:normAutofit/>
          </a:bodyPr>
          <a:lstStyle/>
          <a:p>
            <a:pPr eaLnBrk="1" hangingPunct="1"/>
            <a:r>
              <a:rPr lang="en-US" sz="2000" dirty="0">
                <a:solidFill>
                  <a:srgbClr val="000000"/>
                </a:solidFill>
              </a:rPr>
              <a:t>For the starting cohort of 2013, </a:t>
            </a:r>
            <a:r>
              <a:rPr lang="en-US" sz="2000" b="1" dirty="0">
                <a:solidFill>
                  <a:srgbClr val="FF0000"/>
                </a:solidFill>
              </a:rPr>
              <a:t>63% </a:t>
            </a:r>
            <a:r>
              <a:rPr lang="en-US" sz="2000" dirty="0">
                <a:solidFill>
                  <a:srgbClr val="000000"/>
                </a:solidFill>
              </a:rPr>
              <a:t>of students had completed a bachelor’s degree at the same institution where they started by 2019 (within 6-year graduation rate).</a:t>
            </a:r>
          </a:p>
          <a:p>
            <a:pPr eaLnBrk="1" hangingPunct="1"/>
            <a:r>
              <a:rPr lang="en-US" sz="2000" dirty="0">
                <a:solidFill>
                  <a:srgbClr val="000000"/>
                </a:solidFill>
              </a:rPr>
              <a:t>For the starting cohort of 2015, the national 6-year completion rate reached </a:t>
            </a:r>
            <a:r>
              <a:rPr lang="en-US" sz="2000" b="1" dirty="0">
                <a:solidFill>
                  <a:srgbClr val="FF0000"/>
                </a:solidFill>
              </a:rPr>
              <a:t>62.2%</a:t>
            </a:r>
            <a:r>
              <a:rPr lang="en-US" sz="2000" dirty="0">
                <a:solidFill>
                  <a:srgbClr val="000000"/>
                </a:solidFill>
              </a:rPr>
              <a:t>.</a:t>
            </a:r>
          </a:p>
          <a:p>
            <a:pPr eaLnBrk="1" hangingPunct="1"/>
            <a:r>
              <a:rPr lang="en-US" sz="2000" b="0" i="0" dirty="0">
                <a:solidFill>
                  <a:srgbClr val="000000"/>
                </a:solidFill>
                <a:effectLst/>
              </a:rPr>
              <a:t>As of 2020-21, only </a:t>
            </a:r>
            <a:r>
              <a:rPr lang="en-US" sz="2000" b="1" i="0" dirty="0">
                <a:solidFill>
                  <a:srgbClr val="FF0000"/>
                </a:solidFill>
                <a:effectLst/>
              </a:rPr>
              <a:t>41% </a:t>
            </a:r>
            <a:r>
              <a:rPr lang="en-US" sz="2000" b="0" i="0" dirty="0">
                <a:solidFill>
                  <a:srgbClr val="000000"/>
                </a:solidFill>
                <a:effectLst/>
              </a:rPr>
              <a:t>of American college students graduate from college in four years (may be as low as </a:t>
            </a:r>
            <a:r>
              <a:rPr lang="en-US" sz="2000" b="1" i="0" dirty="0">
                <a:solidFill>
                  <a:srgbClr val="FF0000"/>
                </a:solidFill>
                <a:effectLst/>
              </a:rPr>
              <a:t>33.3%</a:t>
            </a:r>
            <a:r>
              <a:rPr lang="en-US" sz="2000" i="0" dirty="0">
                <a:effectLst/>
              </a:rPr>
              <a:t>).</a:t>
            </a:r>
            <a:endParaRPr lang="en-US" sz="2000" dirty="0"/>
          </a:p>
          <a:p>
            <a:pPr eaLnBrk="1" hangingPunct="1"/>
            <a:r>
              <a:rPr lang="en-US" sz="2000" dirty="0"/>
              <a:t>As many as </a:t>
            </a:r>
            <a:r>
              <a:rPr lang="en-US" sz="2000" b="1" dirty="0">
                <a:solidFill>
                  <a:srgbClr val="FF0000"/>
                </a:solidFill>
              </a:rPr>
              <a:t>33% </a:t>
            </a:r>
            <a:r>
              <a:rPr lang="en-US" sz="2000" dirty="0"/>
              <a:t>to</a:t>
            </a:r>
            <a:r>
              <a:rPr lang="en-US" sz="2000" b="1" dirty="0">
                <a:solidFill>
                  <a:srgbClr val="FF0000"/>
                </a:solidFill>
              </a:rPr>
              <a:t> 75% </a:t>
            </a:r>
            <a:r>
              <a:rPr lang="en-US" sz="2000" dirty="0"/>
              <a:t>of all undergraduate students change majors at least one time before earning a degree.</a:t>
            </a:r>
            <a:endParaRPr lang="en-US" altLang="en-US" sz="2000" dirty="0">
              <a:solidFill>
                <a:srgbClr val="000000"/>
              </a:solidFill>
            </a:endParaRPr>
          </a:p>
        </p:txBody>
      </p:sp>
      <p:sp>
        <p:nvSpPr>
          <p:cNvPr id="2" name="Footer Placeholder 1"/>
          <p:cNvSpPr>
            <a:spLocks noGrp="1"/>
          </p:cNvSpPr>
          <p:nvPr>
            <p:ph type="ftr" sz="quarter" idx="11"/>
          </p:nvPr>
        </p:nvSpPr>
        <p:spPr>
          <a:xfrm>
            <a:off x="805661" y="6223702"/>
            <a:ext cx="6584750" cy="549238"/>
          </a:xfrm>
        </p:spPr>
        <p:txBody>
          <a:bodyPr>
            <a:noAutofit/>
          </a:bodyPr>
          <a:lstStyle/>
          <a:p>
            <a:pPr algn="l">
              <a:lnSpc>
                <a:spcPct val="90000"/>
              </a:lnSpc>
              <a:spcAft>
                <a:spcPts val="600"/>
              </a:spcAft>
              <a:defRPr/>
            </a:pPr>
            <a:r>
              <a:rPr lang="en-US" sz="1000" b="1" dirty="0">
                <a:solidFill>
                  <a:srgbClr val="898989"/>
                </a:solidFill>
              </a:rPr>
              <a:t>SOURCES: </a:t>
            </a:r>
            <a:r>
              <a:rPr lang="en-US" sz="1000" dirty="0">
                <a:solidFill>
                  <a:srgbClr val="898989"/>
                </a:solidFill>
              </a:rPr>
              <a:t>U.S. Department of Education, National Center for Education Statistics. (2017, 2021). </a:t>
            </a:r>
            <a:r>
              <a:rPr lang="en-US" sz="1000" i="1" dirty="0">
                <a:solidFill>
                  <a:srgbClr val="898989"/>
                </a:solidFill>
              </a:rPr>
              <a:t>The Condition of Education 2021</a:t>
            </a:r>
            <a:r>
              <a:rPr lang="en-US" sz="1000" dirty="0">
                <a:solidFill>
                  <a:srgbClr val="898989"/>
                </a:solidFill>
              </a:rPr>
              <a:t>, </a:t>
            </a:r>
            <a:r>
              <a:rPr lang="en-US" sz="1000" dirty="0">
                <a:solidFill>
                  <a:srgbClr val="898989"/>
                </a:solidFill>
                <a:hlinkClick r:id="rId5"/>
              </a:rPr>
              <a:t>Undergraduate Retention and Graduation Rates</a:t>
            </a:r>
            <a:r>
              <a:rPr lang="en-US" sz="1000" dirty="0">
                <a:solidFill>
                  <a:srgbClr val="898989"/>
                </a:solidFill>
              </a:rPr>
              <a:t>; </a:t>
            </a:r>
            <a:r>
              <a:rPr lang="en-US" sz="1000" dirty="0"/>
              <a:t>Causey, J., </a:t>
            </a:r>
            <a:r>
              <a:rPr lang="en-US" sz="1000" dirty="0" err="1"/>
              <a:t>Pevitz</a:t>
            </a:r>
            <a:r>
              <a:rPr lang="en-US" sz="1000" dirty="0"/>
              <a:t>, A., Ryu, M., Scheetz, A., &amp; Shapiro, D. (Feb 2022), Completing College: National and State Report on Six Year Completion Rates for Fall 2015 Beginning Cohort (Signature Report 20), Herndon, VA: National Student Clearinghouse Research Center.</a:t>
            </a:r>
            <a:endParaRPr lang="en-US" sz="1000" dirty="0">
              <a:solidFill>
                <a:srgbClr val="898989"/>
              </a:solidFill>
            </a:endParaRPr>
          </a:p>
        </p:txBody>
      </p:sp>
    </p:spTree>
    <p:extLst>
      <p:ext uri="{BB962C8B-B14F-4D97-AF65-F5344CB8AC3E}">
        <p14:creationId xmlns:p14="http://schemas.microsoft.com/office/powerpoint/2010/main" val="3774864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5EA32A-157F-9EE8-5BC8-4157C3C5FB72}"/>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2600" b="1" dirty="0">
                <a:latin typeface="+mn-lt"/>
              </a:rPr>
              <a:t>Myth:  </a:t>
            </a:r>
            <a:r>
              <a:rPr lang="en-US" sz="2600" dirty="0">
                <a:latin typeface="+mn-lt"/>
              </a:rPr>
              <a:t>College is the </a:t>
            </a:r>
            <a:r>
              <a:rPr lang="en-US" sz="2600" i="1" dirty="0">
                <a:latin typeface="+mn-lt"/>
              </a:rPr>
              <a:t>“best four years of your life”</a:t>
            </a:r>
            <a:br>
              <a:rPr lang="en-US" sz="2600" dirty="0">
                <a:latin typeface="+mn-lt"/>
              </a:rPr>
            </a:br>
            <a:br>
              <a:rPr lang="en-US" sz="2600" dirty="0">
                <a:latin typeface="+mn-lt"/>
              </a:rPr>
            </a:br>
            <a:r>
              <a:rPr lang="en-US" sz="2600" b="1" dirty="0">
                <a:latin typeface="+mn-lt"/>
              </a:rPr>
              <a:t>Fact:  </a:t>
            </a:r>
            <a:r>
              <a:rPr lang="en-US" sz="2600" dirty="0">
                <a:latin typeface="+mn-lt"/>
              </a:rPr>
              <a:t>Homesickness is normal…</a:t>
            </a:r>
            <a:r>
              <a:rPr lang="en-US" sz="2600" i="1" dirty="0">
                <a:latin typeface="+mn-lt"/>
              </a:rPr>
              <a:t>and </a:t>
            </a:r>
            <a:r>
              <a:rPr lang="en-US" sz="2600" dirty="0">
                <a:latin typeface="+mn-lt"/>
              </a:rPr>
              <a:t>temporary!</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696062F9-97D6-0708-2746-15A9E9CBB024}"/>
              </a:ext>
            </a:extLst>
          </p:cNvPr>
          <p:cNvSpPr>
            <a:spLocks noGrp="1"/>
          </p:cNvSpPr>
          <p:nvPr>
            <p:ph idx="1"/>
          </p:nvPr>
        </p:nvSpPr>
        <p:spPr>
          <a:xfrm>
            <a:off x="640080" y="2872899"/>
            <a:ext cx="4243589" cy="3320668"/>
          </a:xfrm>
        </p:spPr>
        <p:txBody>
          <a:bodyPr>
            <a:noAutofit/>
          </a:bodyPr>
          <a:lstStyle/>
          <a:p>
            <a:pPr marL="214313" indent="-228600">
              <a:buFont typeface="Arial" panose="020B0604020202020204" pitchFamily="34" charset="0"/>
              <a:buChar char="•"/>
            </a:pPr>
            <a:r>
              <a:rPr lang="en-US" sz="2100" b="1" dirty="0">
                <a:solidFill>
                  <a:srgbClr val="FF0000"/>
                </a:solidFill>
              </a:rPr>
              <a:t>Over 95% </a:t>
            </a:r>
            <a:r>
              <a:rPr lang="en-US" sz="2100" dirty="0"/>
              <a:t>first-year students report homesickness in the first semester  </a:t>
            </a:r>
          </a:p>
          <a:p>
            <a:pPr marL="214313" indent="-228600">
              <a:buFont typeface="Arial" panose="020B0604020202020204" pitchFamily="34" charset="0"/>
              <a:buChar char="•"/>
            </a:pPr>
            <a:r>
              <a:rPr lang="en-US" sz="2100" dirty="0"/>
              <a:t>Homesickness stems from two factors:</a:t>
            </a:r>
          </a:p>
          <a:p>
            <a:pPr marL="671513" lvl="1"/>
            <a:r>
              <a:rPr lang="en-US" sz="2100" dirty="0"/>
              <a:t>a lack of security and familiarity</a:t>
            </a:r>
          </a:p>
          <a:p>
            <a:pPr marL="671513" lvl="1"/>
            <a:r>
              <a:rPr lang="en-US" sz="2100" dirty="0"/>
              <a:t>A sense of distress caused by separation. </a:t>
            </a:r>
          </a:p>
          <a:p>
            <a:pPr marL="214313" indent="-228600">
              <a:buFont typeface="Arial" panose="020B0604020202020204" pitchFamily="34" charset="0"/>
              <a:buChar char="•"/>
            </a:pPr>
            <a:r>
              <a:rPr lang="en-US" sz="2100" dirty="0"/>
              <a:t>“High demand” </a:t>
            </a:r>
            <a:r>
              <a:rPr lang="en-US" sz="2100" i="1" dirty="0"/>
              <a:t>and </a:t>
            </a:r>
            <a:r>
              <a:rPr lang="en-US" sz="2100" dirty="0"/>
              <a:t>“Low control”</a:t>
            </a:r>
          </a:p>
          <a:p>
            <a:endParaRPr lang="en-US" sz="2100" dirty="0"/>
          </a:p>
        </p:txBody>
      </p:sp>
      <p:pic>
        <p:nvPicPr>
          <p:cNvPr id="4" name="Content Placeholder 3" descr="A person sitting at a table with a cup of coffee&#10;&#10;Description automatically generated with medium confidence">
            <a:extLst>
              <a:ext uri="{FF2B5EF4-FFF2-40B4-BE49-F238E27FC236}">
                <a16:creationId xmlns:a16="http://schemas.microsoft.com/office/drawing/2014/main" id="{5FBBD3A6-AB6A-19F0-5068-7A11C5E9E188}"/>
              </a:ext>
            </a:extLst>
          </p:cNvPr>
          <p:cNvPicPr>
            <a:picLocks noChangeAspect="1"/>
          </p:cNvPicPr>
          <p:nvPr/>
        </p:nvPicPr>
        <p:blipFill rotWithShape="1">
          <a:blip r:embed="rId3"/>
          <a:srcRect l="15024" r="18023"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Footer Placeholder 1">
            <a:extLst>
              <a:ext uri="{FF2B5EF4-FFF2-40B4-BE49-F238E27FC236}">
                <a16:creationId xmlns:a16="http://schemas.microsoft.com/office/drawing/2014/main" id="{2B657F33-6257-A2EA-06BF-CCD478832F18}"/>
              </a:ext>
            </a:extLst>
          </p:cNvPr>
          <p:cNvSpPr>
            <a:spLocks noGrp="1"/>
          </p:cNvSpPr>
          <p:nvPr>
            <p:ph type="ftr" sz="quarter" idx="11"/>
          </p:nvPr>
        </p:nvSpPr>
        <p:spPr>
          <a:xfrm>
            <a:off x="242135" y="6461183"/>
            <a:ext cx="3351670" cy="274589"/>
          </a:xfrm>
        </p:spPr>
        <p:txBody>
          <a:bodyPr>
            <a:noAutofit/>
          </a:bodyPr>
          <a:lstStyle/>
          <a:p>
            <a:pPr algn="l">
              <a:lnSpc>
                <a:spcPct val="90000"/>
              </a:lnSpc>
              <a:spcAft>
                <a:spcPts val="600"/>
              </a:spcAft>
              <a:defRPr/>
            </a:pPr>
            <a:r>
              <a:rPr lang="en-US" sz="1000" b="1" dirty="0">
                <a:solidFill>
                  <a:srgbClr val="898989"/>
                </a:solidFill>
              </a:rPr>
              <a:t>SOURCES: Jones &amp; </a:t>
            </a:r>
            <a:r>
              <a:rPr lang="en-US" sz="1000" b="1" dirty="0" err="1">
                <a:solidFill>
                  <a:srgbClr val="898989"/>
                </a:solidFill>
              </a:rPr>
              <a:t>Woosley</a:t>
            </a:r>
            <a:r>
              <a:rPr lang="en-US" sz="1000" b="1" dirty="0">
                <a:solidFill>
                  <a:srgbClr val="898989"/>
                </a:solidFill>
              </a:rPr>
              <a:t> (2011); Sun et al. (2015, 2016)</a:t>
            </a:r>
            <a:endParaRPr lang="en-US" sz="1000" dirty="0">
              <a:solidFill>
                <a:srgbClr val="898989"/>
              </a:solidFill>
            </a:endParaRPr>
          </a:p>
        </p:txBody>
      </p:sp>
    </p:spTree>
    <p:extLst>
      <p:ext uri="{BB962C8B-B14F-4D97-AF65-F5344CB8AC3E}">
        <p14:creationId xmlns:p14="http://schemas.microsoft.com/office/powerpoint/2010/main" val="3771181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social media post&#10;&#10;Description automatically generated">
            <a:extLst>
              <a:ext uri="{FF2B5EF4-FFF2-40B4-BE49-F238E27FC236}">
                <a16:creationId xmlns:a16="http://schemas.microsoft.com/office/drawing/2014/main" id="{F86CD101-8F2D-4AE1-A8F5-826A65B5AF22}"/>
              </a:ext>
            </a:extLst>
          </p:cNvPr>
          <p:cNvPicPr>
            <a:picLocks noChangeAspect="1"/>
          </p:cNvPicPr>
          <p:nvPr/>
        </p:nvPicPr>
        <p:blipFill>
          <a:blip r:embed="rId3"/>
          <a:stretch>
            <a:fillRect/>
          </a:stretch>
        </p:blipFill>
        <p:spPr>
          <a:xfrm>
            <a:off x="1008269" y="643467"/>
            <a:ext cx="10175462" cy="5571065"/>
          </a:xfrm>
          <a:prstGeom prst="rect">
            <a:avLst/>
          </a:prstGeom>
          <a:ln>
            <a:noFill/>
          </a:ln>
        </p:spPr>
      </p:pic>
      <p:sp>
        <p:nvSpPr>
          <p:cNvPr id="11" name="TextBox 10">
            <a:extLst>
              <a:ext uri="{FF2B5EF4-FFF2-40B4-BE49-F238E27FC236}">
                <a16:creationId xmlns:a16="http://schemas.microsoft.com/office/drawing/2014/main" id="{5754D92A-B609-4FAF-9725-9C8EF83AA31C}"/>
              </a:ext>
            </a:extLst>
          </p:cNvPr>
          <p:cNvSpPr txBox="1"/>
          <p:nvPr/>
        </p:nvSpPr>
        <p:spPr>
          <a:xfrm>
            <a:off x="1114148" y="6211669"/>
            <a:ext cx="10724926" cy="461665"/>
          </a:xfrm>
          <a:prstGeom prst="rect">
            <a:avLst/>
          </a:prstGeom>
          <a:noFill/>
        </p:spPr>
        <p:txBody>
          <a:bodyPr wrap="square">
            <a:spAutoFit/>
          </a:bodyPr>
          <a:lstStyle/>
          <a:p>
            <a:pPr>
              <a:spcAft>
                <a:spcPts val="600"/>
              </a:spcAft>
              <a:defRPr/>
            </a:pPr>
            <a:r>
              <a:rPr lang="en-US" sz="1200" b="1" dirty="0"/>
              <a:t>SOURCE:  </a:t>
            </a:r>
            <a:r>
              <a:rPr lang="en-US" sz="1200" dirty="0"/>
              <a:t>Romo &amp; </a:t>
            </a:r>
            <a:r>
              <a:rPr lang="en-US" sz="1200" dirty="0" err="1"/>
              <a:t>Jacobo</a:t>
            </a:r>
            <a:r>
              <a:rPr lang="en-US" sz="1200" dirty="0"/>
              <a:t>, 2020.  2019 Your First College Year Survey. </a:t>
            </a:r>
            <a:r>
              <a:rPr lang="en-US" sz="1200" i="1" dirty="0"/>
              <a:t>CIRP at the Higher Education Research Institute at UCLA </a:t>
            </a:r>
            <a:r>
              <a:rPr lang="en-US" sz="1200" dirty="0"/>
              <a:t>(N = 6,263 1</a:t>
            </a:r>
            <a:r>
              <a:rPr lang="en-US" sz="1200" baseline="30000" dirty="0"/>
              <a:t>st</a:t>
            </a:r>
            <a:r>
              <a:rPr lang="en-US" sz="1200" dirty="0"/>
              <a:t> year students from 23 4-year colleges/universities in U.S.)</a:t>
            </a:r>
            <a:endParaRPr lang="en-US" sz="1200" i="1" dirty="0"/>
          </a:p>
        </p:txBody>
      </p:sp>
    </p:spTree>
    <p:extLst>
      <p:ext uri="{BB962C8B-B14F-4D97-AF65-F5344CB8AC3E}">
        <p14:creationId xmlns:p14="http://schemas.microsoft.com/office/powerpoint/2010/main" val="268653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A061BA2E-A388-41C5-B73A-B0FEB6B1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Group of students working in library">
            <a:extLst>
              <a:ext uri="{FF2B5EF4-FFF2-40B4-BE49-F238E27FC236}">
                <a16:creationId xmlns:a16="http://schemas.microsoft.com/office/drawing/2014/main" id="{097BDE33-8198-0D70-B23C-2F8D88D4A6B2}"/>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4212" r="36454" b="-1"/>
          <a:stretch/>
        </p:blipFill>
        <p:spPr>
          <a:xfrm>
            <a:off x="-1" y="10"/>
            <a:ext cx="6096001" cy="6857990"/>
          </a:xfrm>
          <a:prstGeom prst="rect">
            <a:avLst/>
          </a:prstGeom>
        </p:spPr>
      </p:pic>
      <p:pic>
        <p:nvPicPr>
          <p:cNvPr id="22" name="Content Placeholder 21" descr="Three university student women talking and smiling while seated">
            <a:extLst>
              <a:ext uri="{FF2B5EF4-FFF2-40B4-BE49-F238E27FC236}">
                <a16:creationId xmlns:a16="http://schemas.microsoft.com/office/drawing/2014/main" id="{17FDBE23-E16E-BDF2-03FC-958F1BCE4E99}"/>
              </a:ext>
            </a:extLst>
          </p:cNvPr>
          <p:cNvPicPr>
            <a:picLocks noGrp="1" noChangeAspect="1"/>
          </p:cNvPicPr>
          <p:nvPr>
            <p:ph sz="quarter" idx="4294967295"/>
          </p:nvPr>
        </p:nvPicPr>
        <p:blipFill rotWithShape="1">
          <a:blip r:embed="rId3">
            <a:extLst>
              <a:ext uri="{28A0092B-C50C-407E-A947-70E740481C1C}">
                <a14:useLocalDpi xmlns:a14="http://schemas.microsoft.com/office/drawing/2010/main" val="0"/>
              </a:ext>
            </a:extLst>
          </a:blip>
          <a:srcRect r="1" b="22638"/>
          <a:stretch/>
        </p:blipFill>
        <p:spPr>
          <a:xfrm>
            <a:off x="6094476" y="10"/>
            <a:ext cx="6094477" cy="6857990"/>
          </a:xfrm>
          <a:prstGeom prst="rect">
            <a:avLst/>
          </a:prstGeom>
        </p:spPr>
      </p:pic>
      <p:sp>
        <p:nvSpPr>
          <p:cNvPr id="47" name="Rectangle 46">
            <a:extLst>
              <a:ext uri="{FF2B5EF4-FFF2-40B4-BE49-F238E27FC236}">
                <a16:creationId xmlns:a16="http://schemas.microsoft.com/office/drawing/2014/main" id="{76E192A2-3ED3-4081-8A86-A22B51141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152902" y="-1181101"/>
            <a:ext cx="3886200" cy="12192001"/>
          </a:xfrm>
          <a:prstGeom prst="rect">
            <a:avLst/>
          </a:prstGeom>
          <a:gradFill>
            <a:gsLst>
              <a:gs pos="41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itle 22">
            <a:extLst>
              <a:ext uri="{FF2B5EF4-FFF2-40B4-BE49-F238E27FC236}">
                <a16:creationId xmlns:a16="http://schemas.microsoft.com/office/drawing/2014/main" id="{50F174DE-0512-2847-7DFA-D0E91D963D2F}"/>
              </a:ext>
            </a:extLst>
          </p:cNvPr>
          <p:cNvSpPr>
            <a:spLocks noGrp="1"/>
          </p:cNvSpPr>
          <p:nvPr>
            <p:ph type="title"/>
          </p:nvPr>
        </p:nvSpPr>
        <p:spPr>
          <a:xfrm>
            <a:off x="404553" y="3091928"/>
            <a:ext cx="9079991" cy="2387600"/>
          </a:xfrm>
        </p:spPr>
        <p:txBody>
          <a:bodyPr vert="horz" lIns="91440" tIns="45720" rIns="91440" bIns="45720" rtlCol="0" anchor="b">
            <a:normAutofit/>
          </a:bodyPr>
          <a:lstStyle/>
          <a:p>
            <a:r>
              <a:rPr lang="en-US" sz="7200" b="1" kern="1200">
                <a:solidFill>
                  <a:schemeClr val="bg1"/>
                </a:solidFill>
                <a:latin typeface="+mj-lt"/>
                <a:ea typeface="+mj-ea"/>
                <a:cs typeface="+mj-cs"/>
              </a:rPr>
              <a:t>What can parents do for “homesickness?”</a:t>
            </a:r>
          </a:p>
        </p:txBody>
      </p:sp>
      <p:sp>
        <p:nvSpPr>
          <p:cNvPr id="49" name="Rectangle: Rounded Corners 4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575039"/>
            <a:ext cx="97840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spTree>
    <p:extLst>
      <p:ext uri="{BB962C8B-B14F-4D97-AF65-F5344CB8AC3E}">
        <p14:creationId xmlns:p14="http://schemas.microsoft.com/office/powerpoint/2010/main" val="148405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256032"/>
            <a:ext cx="10506456" cy="1014984"/>
          </a:xfrm>
        </p:spPr>
        <p:txBody>
          <a:bodyPr anchor="b">
            <a:normAutofit/>
          </a:bodyPr>
          <a:lstStyle/>
          <a:p>
            <a:pPr algn="ctr"/>
            <a:r>
              <a:rPr lang="en-US" b="1" dirty="0">
                <a:solidFill>
                  <a:srgbClr val="FF0000"/>
                </a:solidFill>
              </a:rPr>
              <a:t>Early Red Flags</a:t>
            </a:r>
          </a:p>
        </p:txBody>
      </p:sp>
      <p:sp>
        <p:nvSpPr>
          <p:cNvPr id="23" name="Rectangle 2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Footer Placeholder 5">
            <a:extLst>
              <a:ext uri="{FF2B5EF4-FFF2-40B4-BE49-F238E27FC236}">
                <a16:creationId xmlns:a16="http://schemas.microsoft.com/office/drawing/2014/main" id="{DDC140BF-F488-431A-88B3-CBD7458B733A}"/>
              </a:ext>
            </a:extLst>
          </p:cNvPr>
          <p:cNvSpPr txBox="1">
            <a:spLocks/>
          </p:cNvSpPr>
          <p:nvPr/>
        </p:nvSpPr>
        <p:spPr>
          <a:xfrm>
            <a:off x="1676400" y="649287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dirty="0">
                <a:latin typeface="Gill Sans MT" panose="020B0502020104020203" pitchFamily="34" charset="0"/>
              </a:rPr>
              <a:t>Proprietary &amp; Confidential</a:t>
            </a:r>
          </a:p>
        </p:txBody>
      </p:sp>
      <p:graphicFrame>
        <p:nvGraphicFramePr>
          <p:cNvPr id="8" name="Content Placeholder 2">
            <a:extLst>
              <a:ext uri="{FF2B5EF4-FFF2-40B4-BE49-F238E27FC236}">
                <a16:creationId xmlns:a16="http://schemas.microsoft.com/office/drawing/2014/main" id="{0BDEB0CC-538B-46F6-9E56-8E450ABECE52}"/>
              </a:ext>
            </a:extLst>
          </p:cNvPr>
          <p:cNvGraphicFramePr>
            <a:graphicFrameLocks noGrp="1"/>
          </p:cNvGraphicFramePr>
          <p:nvPr>
            <p:ph idx="1"/>
            <p:extLst>
              <p:ext uri="{D42A27DB-BD31-4B8C-83A1-F6EECF244321}">
                <p14:modId xmlns:p14="http://schemas.microsoft.com/office/powerpoint/2010/main" val="3521001430"/>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7302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90360"/>
            <a:ext cx="8229600" cy="1143000"/>
          </a:xfrm>
        </p:spPr>
        <p:txBody>
          <a:bodyPr/>
          <a:lstStyle/>
          <a:p>
            <a:pPr algn="ctr"/>
            <a:r>
              <a:rPr lang="en-US" b="1" dirty="0"/>
              <a:t>When to Step Back vs. Step In</a:t>
            </a:r>
          </a:p>
        </p:txBody>
      </p:sp>
      <p:graphicFrame>
        <p:nvGraphicFramePr>
          <p:cNvPr id="6" name="Content Placeholder 2">
            <a:extLst>
              <a:ext uri="{FF2B5EF4-FFF2-40B4-BE49-F238E27FC236}">
                <a16:creationId xmlns:a16="http://schemas.microsoft.com/office/drawing/2014/main" id="{850BE45E-228E-45F9-95F1-7B6794B15868}"/>
              </a:ext>
            </a:extLst>
          </p:cNvPr>
          <p:cNvGraphicFramePr>
            <a:graphicFrameLocks noGrp="1"/>
          </p:cNvGraphicFramePr>
          <p:nvPr>
            <p:ph idx="1"/>
            <p:extLst>
              <p:ext uri="{D42A27DB-BD31-4B8C-83A1-F6EECF244321}">
                <p14:modId xmlns:p14="http://schemas.microsoft.com/office/powerpoint/2010/main" val="1205062753"/>
              </p:ext>
            </p:extLst>
          </p:nvPr>
        </p:nvGraphicFramePr>
        <p:xfrm>
          <a:off x="976045" y="1606613"/>
          <a:ext cx="10489915" cy="46610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5">
            <a:extLst>
              <a:ext uri="{FF2B5EF4-FFF2-40B4-BE49-F238E27FC236}">
                <a16:creationId xmlns:a16="http://schemas.microsoft.com/office/drawing/2014/main" id="{A484BED8-0A1A-41C9-AAB3-DE65BA19062E}"/>
              </a:ext>
            </a:extLst>
          </p:cNvPr>
          <p:cNvSpPr txBox="1">
            <a:spLocks/>
          </p:cNvSpPr>
          <p:nvPr/>
        </p:nvSpPr>
        <p:spPr>
          <a:xfrm>
            <a:off x="100173" y="657155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latin typeface="Gill Sans MT" panose="020B0502020104020203" pitchFamily="34" charset="0"/>
              </a:rPr>
              <a:t>Proprietary &amp; Confidential</a:t>
            </a:r>
          </a:p>
        </p:txBody>
      </p:sp>
    </p:spTree>
    <p:extLst>
      <p:ext uri="{BB962C8B-B14F-4D97-AF65-F5344CB8AC3E}">
        <p14:creationId xmlns:p14="http://schemas.microsoft.com/office/powerpoint/2010/main" val="233979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6834" y="1153572"/>
            <a:ext cx="3200400" cy="4461163"/>
          </a:xfrm>
        </p:spPr>
        <p:txBody>
          <a:bodyPr vert="horz" lIns="91440" tIns="45720" rIns="91440" bIns="45720" rtlCol="0">
            <a:normAutofit/>
          </a:bodyPr>
          <a:lstStyle/>
          <a:p>
            <a:r>
              <a:rPr lang="en-US" kern="1200" dirty="0">
                <a:solidFill>
                  <a:srgbClr val="FFFFFF"/>
                </a:solidFill>
                <a:latin typeface="+mj-lt"/>
                <a:ea typeface="+mj-ea"/>
                <a:cs typeface="+mj-cs"/>
              </a:rPr>
              <a:t>Strategies to Support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4417528" y="814336"/>
            <a:ext cx="6782779" cy="4944929"/>
          </a:xfrm>
        </p:spPr>
        <p:txBody>
          <a:bodyPr vert="horz" lIns="91440" tIns="45720" rIns="91440" bIns="45720" rtlCol="0" anchor="ctr">
            <a:noAutofit/>
          </a:bodyPr>
          <a:lstStyle/>
          <a:p>
            <a:pPr lvl="1"/>
            <a:r>
              <a:rPr lang="en-US" dirty="0"/>
              <a:t>If feeling </a:t>
            </a:r>
            <a:r>
              <a:rPr lang="en-US" b="1" u="sng" dirty="0">
                <a:solidFill>
                  <a:srgbClr val="FF0000"/>
                </a:solidFill>
              </a:rPr>
              <a:t>socially disconnected</a:t>
            </a:r>
            <a:r>
              <a:rPr lang="en-US" dirty="0"/>
              <a:t>: </a:t>
            </a:r>
          </a:p>
          <a:p>
            <a:pPr lvl="2"/>
            <a:r>
              <a:rPr lang="en-US" dirty="0"/>
              <a:t>Scroll through your phone/email/Facebook list of contact. Make a list of people you haven’t seen or spoken to for a while.  Reach out via social media and say hello! Anticipate feeling anxious or awkward, but you can do it!  And it’s not “weird”!</a:t>
            </a:r>
          </a:p>
          <a:p>
            <a:pPr lvl="1"/>
            <a:r>
              <a:rPr lang="en-US" dirty="0"/>
              <a:t>If feeling </a:t>
            </a:r>
            <a:r>
              <a:rPr lang="en-US" b="1" u="sng" dirty="0">
                <a:solidFill>
                  <a:srgbClr val="FF0000"/>
                </a:solidFill>
              </a:rPr>
              <a:t>emotionally disconnected</a:t>
            </a:r>
            <a:r>
              <a:rPr lang="en-US" dirty="0"/>
              <a:t>: </a:t>
            </a:r>
          </a:p>
          <a:p>
            <a:pPr lvl="2"/>
            <a:r>
              <a:rPr lang="en-US" dirty="0"/>
              <a:t>Reach out to one of your social supports.  </a:t>
            </a:r>
          </a:p>
          <a:p>
            <a:pPr lvl="2"/>
            <a:r>
              <a:rPr lang="en-US" dirty="0"/>
              <a:t>Try a meditation or mindfulness practice.  </a:t>
            </a:r>
          </a:p>
          <a:p>
            <a:pPr lvl="2"/>
            <a:r>
              <a:rPr lang="en-US" dirty="0"/>
              <a:t>Journal and offer self-compassion</a:t>
            </a:r>
          </a:p>
          <a:p>
            <a:pPr lvl="1"/>
            <a:r>
              <a:rPr lang="en-US" dirty="0"/>
              <a:t>If feeling </a:t>
            </a:r>
            <a:r>
              <a:rPr lang="en-US" b="1" u="sng" dirty="0">
                <a:solidFill>
                  <a:srgbClr val="FF0000"/>
                </a:solidFill>
              </a:rPr>
              <a:t>physically “off”</a:t>
            </a:r>
            <a:r>
              <a:rPr lang="en-US" dirty="0">
                <a:solidFill>
                  <a:srgbClr val="FF0000"/>
                </a:solidFill>
              </a:rPr>
              <a:t>: </a:t>
            </a:r>
            <a:r>
              <a:rPr lang="en-US" b="1" dirty="0">
                <a:solidFill>
                  <a:srgbClr val="FF0000"/>
                </a:solidFill>
              </a:rPr>
              <a:t> </a:t>
            </a:r>
          </a:p>
          <a:p>
            <a:pPr lvl="2"/>
            <a:r>
              <a:rPr lang="en-US" dirty="0"/>
              <a:t>Break a sweat and raise serotonin!</a:t>
            </a:r>
          </a:p>
          <a:p>
            <a:pPr lvl="2"/>
            <a:r>
              <a:rPr lang="en-US" dirty="0"/>
              <a:t>Commit to some form of movement (moderate walk, exercise class) for at least 30 minutes.</a:t>
            </a:r>
          </a:p>
          <a:p>
            <a:pPr lvl="2"/>
            <a:r>
              <a:rPr lang="en-US" dirty="0"/>
              <a:t>Eat a quality meal; get a good night’s rest</a:t>
            </a:r>
            <a:endParaRPr lang="en-US" b="1" dirty="0">
              <a:solidFill>
                <a:srgbClr val="FF0000"/>
              </a:solidFill>
            </a:endParaRPr>
          </a:p>
          <a:p>
            <a:pPr lvl="1"/>
            <a:r>
              <a:rPr lang="en-US" dirty="0"/>
              <a:t>Check in using </a:t>
            </a:r>
            <a:r>
              <a:rPr lang="en-US" b="1" dirty="0">
                <a:solidFill>
                  <a:srgbClr val="FF0000"/>
                </a:solidFill>
              </a:rPr>
              <a:t>“HALT”</a:t>
            </a:r>
          </a:p>
          <a:p>
            <a:pPr lvl="1"/>
            <a:r>
              <a:rPr lang="en-US" dirty="0"/>
              <a:t>Change one (or all!) of your </a:t>
            </a:r>
            <a:r>
              <a:rPr lang="en-US" b="1" dirty="0">
                <a:solidFill>
                  <a:srgbClr val="FF0000"/>
                </a:solidFill>
              </a:rPr>
              <a:t>FIVE senses</a:t>
            </a:r>
            <a:r>
              <a:rPr lang="en-US" dirty="0"/>
              <a:t>!</a:t>
            </a:r>
            <a:endParaRPr lang="en-US" sz="2400" dirty="0"/>
          </a:p>
        </p:txBody>
      </p:sp>
    </p:spTree>
    <p:extLst>
      <p:ext uri="{BB962C8B-B14F-4D97-AF65-F5344CB8AC3E}">
        <p14:creationId xmlns:p14="http://schemas.microsoft.com/office/powerpoint/2010/main" val="10974168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704850"/>
            <a:ext cx="8229600" cy="819150"/>
          </a:xfrm>
        </p:spPr>
        <p:txBody>
          <a:bodyPr/>
          <a:lstStyle/>
          <a:p>
            <a:pPr algn="ctr" eaLnBrk="1" hangingPunct="1"/>
            <a:r>
              <a:rPr lang="en-US" altLang="en-US" dirty="0"/>
              <a:t>Topics Covered</a:t>
            </a:r>
          </a:p>
        </p:txBody>
      </p:sp>
      <p:sp>
        <p:nvSpPr>
          <p:cNvPr id="4" name="Footer Placeholder 5">
            <a:extLst>
              <a:ext uri="{FF2B5EF4-FFF2-40B4-BE49-F238E27FC236}">
                <a16:creationId xmlns:a16="http://schemas.microsoft.com/office/drawing/2014/main" id="{ABE3CC0D-8AC4-47BF-BC9E-DD2F5E860DA2}"/>
              </a:ext>
            </a:extLst>
          </p:cNvPr>
          <p:cNvSpPr txBox="1">
            <a:spLocks/>
          </p:cNvSpPr>
          <p:nvPr/>
        </p:nvSpPr>
        <p:spPr>
          <a:xfrm>
            <a:off x="1901657" y="6552735"/>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050" dirty="0">
                <a:latin typeface="Gill Sans MT" panose="020B0502020104020203" pitchFamily="34" charset="0"/>
              </a:rPr>
              <a:t>Proprietary &amp; Confidential</a:t>
            </a:r>
          </a:p>
        </p:txBody>
      </p:sp>
      <p:graphicFrame>
        <p:nvGraphicFramePr>
          <p:cNvPr id="8196" name="Rectangle 2">
            <a:extLst>
              <a:ext uri="{FF2B5EF4-FFF2-40B4-BE49-F238E27FC236}">
                <a16:creationId xmlns:a16="http://schemas.microsoft.com/office/drawing/2014/main" id="{A0FDA964-BFDF-4BA9-8BAB-D125EDC5C9D4}"/>
              </a:ext>
            </a:extLst>
          </p:cNvPr>
          <p:cNvGraphicFramePr>
            <a:graphicFrameLocks noGrp="1"/>
          </p:cNvGraphicFramePr>
          <p:nvPr>
            <p:ph idx="1"/>
          </p:nvPr>
        </p:nvGraphicFramePr>
        <p:xfrm>
          <a:off x="1977858" y="1400782"/>
          <a:ext cx="8232943"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8B0D18-EC46-44B9-991F-38C49058B188}"/>
              </a:ext>
            </a:extLst>
          </p:cNvPr>
          <p:cNvSpPr>
            <a:spLocks noGrp="1"/>
          </p:cNvSpPr>
          <p:nvPr>
            <p:ph type="title"/>
          </p:nvPr>
        </p:nvSpPr>
        <p:spPr>
          <a:xfrm>
            <a:off x="6519117" y="959536"/>
            <a:ext cx="5334930" cy="5791939"/>
          </a:xfrm>
        </p:spPr>
        <p:txBody>
          <a:bodyPr vert="horz" lIns="91440" tIns="45720" rIns="91440" bIns="45720" rtlCol="0" anchor="b">
            <a:noAutofit/>
          </a:bodyPr>
          <a:lstStyle/>
          <a:p>
            <a:r>
              <a:rPr lang="en-US" sz="1800" b="1" i="0" dirty="0">
                <a:solidFill>
                  <a:srgbClr val="212529"/>
                </a:solidFill>
                <a:effectLst/>
                <a:latin typeface="+mn-lt"/>
              </a:rPr>
              <a:t>1. </a:t>
            </a:r>
            <a:r>
              <a:rPr lang="en-US" sz="1800" dirty="0">
                <a:solidFill>
                  <a:srgbClr val="212529"/>
                </a:solidFill>
                <a:latin typeface="+mn-lt"/>
              </a:rPr>
              <a:t>N</a:t>
            </a:r>
            <a:r>
              <a:rPr lang="en-US" sz="1800" b="0" i="0" dirty="0">
                <a:solidFill>
                  <a:srgbClr val="212529"/>
                </a:solidFill>
                <a:effectLst/>
                <a:latin typeface="+mn-lt"/>
              </a:rPr>
              <a:t>otice 5 things that you can </a:t>
            </a:r>
            <a:r>
              <a:rPr lang="en-US" sz="1800" b="1" i="0" dirty="0">
                <a:solidFill>
                  <a:srgbClr val="212529"/>
                </a:solidFill>
                <a:effectLst/>
                <a:latin typeface="+mn-lt"/>
              </a:rPr>
              <a:t>see</a:t>
            </a:r>
            <a:r>
              <a:rPr lang="en-US" sz="1800" b="0" i="0" dirty="0">
                <a:solidFill>
                  <a:srgbClr val="212529"/>
                </a:solidFill>
                <a:effectLst/>
                <a:latin typeface="+mn-lt"/>
              </a:rPr>
              <a:t>. Look around you and become aware of your environment. Try to pick out something that you don’t usually notice.</a:t>
            </a:r>
            <a:br>
              <a:rPr lang="en-US" sz="1800" dirty="0">
                <a:solidFill>
                  <a:srgbClr val="212529"/>
                </a:solidFill>
                <a:latin typeface="+mn-lt"/>
              </a:rPr>
            </a:br>
            <a:br>
              <a:rPr lang="en-US" sz="1800" b="1" dirty="0">
                <a:solidFill>
                  <a:srgbClr val="212529"/>
                </a:solidFill>
                <a:latin typeface="+mn-lt"/>
              </a:rPr>
            </a:br>
            <a:r>
              <a:rPr lang="en-US" sz="1800" b="1" i="0" dirty="0">
                <a:solidFill>
                  <a:srgbClr val="212529"/>
                </a:solidFill>
                <a:effectLst/>
                <a:latin typeface="+mn-lt"/>
              </a:rPr>
              <a:t>2. </a:t>
            </a:r>
            <a:r>
              <a:rPr lang="en-US" sz="1800" dirty="0">
                <a:solidFill>
                  <a:srgbClr val="212529"/>
                </a:solidFill>
                <a:latin typeface="+mn-lt"/>
              </a:rPr>
              <a:t>N</a:t>
            </a:r>
            <a:r>
              <a:rPr lang="en-US" sz="1800" b="0" i="0" dirty="0">
                <a:solidFill>
                  <a:srgbClr val="212529"/>
                </a:solidFill>
                <a:effectLst/>
                <a:latin typeface="+mn-lt"/>
              </a:rPr>
              <a:t>otice 4 things you can </a:t>
            </a:r>
            <a:r>
              <a:rPr lang="en-US" sz="1800" b="1" i="0" dirty="0">
                <a:solidFill>
                  <a:srgbClr val="212529"/>
                </a:solidFill>
                <a:effectLst/>
                <a:latin typeface="+mn-lt"/>
              </a:rPr>
              <a:t>feel</a:t>
            </a:r>
            <a:r>
              <a:rPr lang="en-US" sz="1800" b="0" i="0" dirty="0">
                <a:solidFill>
                  <a:srgbClr val="212529"/>
                </a:solidFill>
                <a:effectLst/>
                <a:latin typeface="+mn-lt"/>
              </a:rPr>
              <a:t>. Bring attention to the things that you’re currently feeling, such as the texture of your clothing or the smooth surface of the table you’re resting your hands on.</a:t>
            </a:r>
            <a:br>
              <a:rPr lang="en-US" sz="1800" b="0" i="0" dirty="0">
                <a:solidFill>
                  <a:srgbClr val="212529"/>
                </a:solidFill>
                <a:effectLst/>
                <a:latin typeface="+mn-lt"/>
              </a:rPr>
            </a:br>
            <a:br>
              <a:rPr lang="en-US" sz="1800" b="0" i="0" dirty="0">
                <a:solidFill>
                  <a:srgbClr val="212529"/>
                </a:solidFill>
                <a:effectLst/>
                <a:latin typeface="+mn-lt"/>
              </a:rPr>
            </a:br>
            <a:r>
              <a:rPr lang="en-US" sz="1800" b="1" i="0" dirty="0">
                <a:solidFill>
                  <a:srgbClr val="212529"/>
                </a:solidFill>
                <a:effectLst/>
                <a:latin typeface="+mn-lt"/>
              </a:rPr>
              <a:t>3. </a:t>
            </a:r>
            <a:r>
              <a:rPr lang="en-US" sz="1800" i="0" dirty="0">
                <a:solidFill>
                  <a:srgbClr val="212529"/>
                </a:solidFill>
                <a:effectLst/>
                <a:latin typeface="+mn-lt"/>
              </a:rPr>
              <a:t>N</a:t>
            </a:r>
            <a:r>
              <a:rPr lang="en-US" sz="1800" b="0" i="0" dirty="0">
                <a:solidFill>
                  <a:srgbClr val="212529"/>
                </a:solidFill>
                <a:effectLst/>
                <a:latin typeface="+mn-lt"/>
              </a:rPr>
              <a:t>otice 3 things that you can </a:t>
            </a:r>
            <a:r>
              <a:rPr lang="en-US" sz="1800" b="1" i="0" dirty="0">
                <a:solidFill>
                  <a:srgbClr val="212529"/>
                </a:solidFill>
                <a:effectLst/>
                <a:latin typeface="+mn-lt"/>
              </a:rPr>
              <a:t>hear</a:t>
            </a:r>
            <a:r>
              <a:rPr lang="en-US" sz="1800" b="0" i="0" dirty="0">
                <a:solidFill>
                  <a:srgbClr val="212529"/>
                </a:solidFill>
                <a:effectLst/>
                <a:latin typeface="+mn-lt"/>
              </a:rPr>
              <a:t>. Listen for and notice things in the background that you don’t normally notice. It could be the birds chirping outside or an appliance humming in the next room.</a:t>
            </a:r>
            <a:br>
              <a:rPr lang="en-US" sz="1800" b="0" i="0" dirty="0">
                <a:solidFill>
                  <a:srgbClr val="212529"/>
                </a:solidFill>
                <a:effectLst/>
                <a:latin typeface="+mn-lt"/>
              </a:rPr>
            </a:br>
            <a:br>
              <a:rPr lang="en-US" sz="1800" b="0" i="0" dirty="0">
                <a:solidFill>
                  <a:srgbClr val="212529"/>
                </a:solidFill>
                <a:effectLst/>
                <a:latin typeface="+mn-lt"/>
              </a:rPr>
            </a:br>
            <a:r>
              <a:rPr lang="en-US" sz="1800" b="1" i="0" dirty="0">
                <a:solidFill>
                  <a:srgbClr val="212529"/>
                </a:solidFill>
                <a:effectLst/>
                <a:latin typeface="+mn-lt"/>
              </a:rPr>
              <a:t>4. </a:t>
            </a:r>
            <a:r>
              <a:rPr lang="en-US" sz="1800" i="0" dirty="0">
                <a:solidFill>
                  <a:srgbClr val="212529"/>
                </a:solidFill>
                <a:effectLst/>
                <a:latin typeface="+mn-lt"/>
              </a:rPr>
              <a:t>N</a:t>
            </a:r>
            <a:r>
              <a:rPr lang="en-US" sz="1800" b="0" i="0" dirty="0">
                <a:solidFill>
                  <a:srgbClr val="212529"/>
                </a:solidFill>
                <a:effectLst/>
                <a:latin typeface="+mn-lt"/>
              </a:rPr>
              <a:t>otice 2 things you can </a:t>
            </a:r>
            <a:r>
              <a:rPr lang="en-US" sz="1800" b="1" i="0" dirty="0">
                <a:solidFill>
                  <a:srgbClr val="212529"/>
                </a:solidFill>
                <a:effectLst/>
                <a:latin typeface="+mn-lt"/>
              </a:rPr>
              <a:t>smell</a:t>
            </a:r>
            <a:r>
              <a:rPr lang="en-US" sz="1800" b="0" i="0" dirty="0">
                <a:solidFill>
                  <a:srgbClr val="212529"/>
                </a:solidFill>
                <a:effectLst/>
                <a:latin typeface="+mn-lt"/>
              </a:rPr>
              <a:t>. Bring attention to scents that you usually filter out, either pleasant or unpleasant. Catch a whiff of the pine trees outside or food cooking in the kitchen.</a:t>
            </a:r>
            <a:br>
              <a:rPr lang="en-US" sz="1800" b="0" i="0" dirty="0">
                <a:solidFill>
                  <a:srgbClr val="212529"/>
                </a:solidFill>
                <a:effectLst/>
                <a:latin typeface="+mn-lt"/>
              </a:rPr>
            </a:br>
            <a:br>
              <a:rPr lang="en-US" sz="1800" b="0" i="0" dirty="0">
                <a:solidFill>
                  <a:srgbClr val="212529"/>
                </a:solidFill>
                <a:effectLst/>
                <a:latin typeface="+mn-lt"/>
              </a:rPr>
            </a:br>
            <a:r>
              <a:rPr lang="en-US" sz="1800" b="1" i="0" dirty="0">
                <a:solidFill>
                  <a:srgbClr val="212529"/>
                </a:solidFill>
                <a:effectLst/>
                <a:latin typeface="+mn-lt"/>
              </a:rPr>
              <a:t>5. </a:t>
            </a:r>
            <a:r>
              <a:rPr lang="en-US" sz="1800" i="0" dirty="0">
                <a:solidFill>
                  <a:srgbClr val="212529"/>
                </a:solidFill>
                <a:effectLst/>
                <a:latin typeface="+mn-lt"/>
              </a:rPr>
              <a:t>N</a:t>
            </a:r>
            <a:r>
              <a:rPr lang="en-US" sz="1800" b="0" i="0" dirty="0">
                <a:solidFill>
                  <a:srgbClr val="212529"/>
                </a:solidFill>
                <a:effectLst/>
                <a:latin typeface="+mn-lt"/>
              </a:rPr>
              <a:t>otice 1 thing you can </a:t>
            </a:r>
            <a:r>
              <a:rPr lang="en-US" sz="1800" b="1" i="0" dirty="0">
                <a:solidFill>
                  <a:srgbClr val="212529"/>
                </a:solidFill>
                <a:effectLst/>
                <a:latin typeface="+mn-lt"/>
              </a:rPr>
              <a:t>taste</a:t>
            </a:r>
            <a:r>
              <a:rPr lang="en-US" sz="1800" b="0" i="0" dirty="0">
                <a:solidFill>
                  <a:srgbClr val="212529"/>
                </a:solidFill>
                <a:effectLst/>
                <a:latin typeface="+mn-lt"/>
              </a:rPr>
              <a:t>. Take a sip of a drink, chew gum, or notice the current taste in your mouth.</a:t>
            </a:r>
            <a:br>
              <a:rPr lang="en-US" sz="1800" b="0" i="0" dirty="0">
                <a:solidFill>
                  <a:srgbClr val="212529"/>
                </a:solidFill>
                <a:effectLst/>
                <a:latin typeface="+mn-lt"/>
              </a:rPr>
            </a:br>
            <a:endParaRPr lang="en-US" sz="1800" dirty="0">
              <a:latin typeface="+mn-lt"/>
            </a:endParaRPr>
          </a:p>
        </p:txBody>
      </p:sp>
      <p:sp>
        <p:nvSpPr>
          <p:cNvPr id="14" name="Freeform: Shape 10">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4" name="Picture 3" descr="Diagram&#10;&#10;Description automatically generated">
            <a:extLst>
              <a:ext uri="{FF2B5EF4-FFF2-40B4-BE49-F238E27FC236}">
                <a16:creationId xmlns:a16="http://schemas.microsoft.com/office/drawing/2014/main" id="{1AF00896-35C6-4F0E-B097-711737C73ABC}"/>
              </a:ext>
            </a:extLst>
          </p:cNvPr>
          <p:cNvPicPr>
            <a:picLocks noChangeAspect="1"/>
          </p:cNvPicPr>
          <p:nvPr/>
        </p:nvPicPr>
        <p:blipFill rotWithShape="1">
          <a:blip r:embed="rId3"/>
          <a:srcRect r="-2" b="-2"/>
          <a:stretch/>
        </p:blipFill>
        <p:spPr>
          <a:xfrm>
            <a:off x="428237" y="880116"/>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
        <p:nvSpPr>
          <p:cNvPr id="21" name="Freeform: Shape 20">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149794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altLang="en-US" sz="5400" b="1" dirty="0"/>
              <a:t>What can parents do?</a:t>
            </a:r>
          </a:p>
        </p:txBody>
      </p:sp>
      <p:pic>
        <p:nvPicPr>
          <p:cNvPr id="5" name="Content Placeholder 4" descr="Father and son inside a workshop">
            <a:extLst>
              <a:ext uri="{FF2B5EF4-FFF2-40B4-BE49-F238E27FC236}">
                <a16:creationId xmlns:a16="http://schemas.microsoft.com/office/drawing/2014/main" id="{585F8397-13A6-3012-BF12-1FDB76CCED2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7144" r="2816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5">
            <a:extLst>
              <a:ext uri="{FF2B5EF4-FFF2-40B4-BE49-F238E27FC236}">
                <a16:creationId xmlns:a16="http://schemas.microsoft.com/office/drawing/2014/main" id="{A484BED8-0A1A-41C9-AAB3-DE65BA19062E}"/>
              </a:ext>
            </a:extLst>
          </p:cNvPr>
          <p:cNvSpPr txBox="1">
            <a:spLocks/>
          </p:cNvSpPr>
          <p:nvPr/>
        </p:nvSpPr>
        <p:spPr>
          <a:xfrm>
            <a:off x="1676400" y="6471540"/>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a:latin typeface="Gill Sans MT" panose="020B0502020104020203" pitchFamily="34" charset="0"/>
              </a:rPr>
              <a:t>Proprietary &amp; Confidential</a:t>
            </a:r>
          </a:p>
        </p:txBody>
      </p:sp>
      <p:sp>
        <p:nvSpPr>
          <p:cNvPr id="3" name="Content Placeholder 2">
            <a:extLst>
              <a:ext uri="{FF2B5EF4-FFF2-40B4-BE49-F238E27FC236}">
                <a16:creationId xmlns:a16="http://schemas.microsoft.com/office/drawing/2014/main" id="{E91C2E3D-26F8-592E-0D3B-D1BD8F39209B}"/>
              </a:ext>
            </a:extLst>
          </p:cNvPr>
          <p:cNvSpPr>
            <a:spLocks noGrp="1"/>
          </p:cNvSpPr>
          <p:nvPr>
            <p:ph sz="half" idx="1"/>
          </p:nvPr>
        </p:nvSpPr>
        <p:spPr>
          <a:xfrm>
            <a:off x="640080" y="2849525"/>
            <a:ext cx="4474180" cy="3210479"/>
          </a:xfrm>
        </p:spPr>
        <p:txBody>
          <a:bodyPr>
            <a:normAutofit fontScale="92500" lnSpcReduction="10000"/>
          </a:bodyPr>
          <a:lstStyle/>
          <a:p>
            <a:r>
              <a:rPr lang="en-US" dirty="0"/>
              <a:t>Be prepared to:</a:t>
            </a:r>
          </a:p>
          <a:p>
            <a:pPr lvl="1"/>
            <a:r>
              <a:rPr lang="en-US" dirty="0"/>
              <a:t>Normalize mistakes: College is a “safe” place to learn</a:t>
            </a:r>
          </a:p>
          <a:p>
            <a:r>
              <a:rPr lang="en-US" dirty="0"/>
              <a:t>Be informed about:</a:t>
            </a:r>
          </a:p>
          <a:p>
            <a:pPr lvl="1"/>
            <a:r>
              <a:rPr lang="en-US" dirty="0"/>
              <a:t>Big 3</a:t>
            </a:r>
          </a:p>
          <a:p>
            <a:pPr lvl="1"/>
            <a:r>
              <a:rPr lang="en-US" dirty="0"/>
              <a:t>Important Dates (D/A &amp; W)</a:t>
            </a:r>
          </a:p>
          <a:p>
            <a:r>
              <a:rPr lang="en-US" dirty="0"/>
              <a:t>Plan ahead:</a:t>
            </a:r>
          </a:p>
          <a:p>
            <a:pPr lvl="1"/>
            <a:r>
              <a:rPr lang="en-US" b="1" dirty="0">
                <a:solidFill>
                  <a:srgbClr val="FF0000"/>
                </a:solidFill>
                <a:highlight>
                  <a:srgbClr val="FFFF00"/>
                </a:highlight>
              </a:rPr>
              <a:t>Handouts:</a:t>
            </a:r>
            <a:r>
              <a:rPr lang="en-US" b="1" dirty="0">
                <a:solidFill>
                  <a:srgbClr val="FF0000"/>
                </a:solidFill>
              </a:rPr>
              <a:t>  </a:t>
            </a:r>
            <a:r>
              <a:rPr lang="en-US" dirty="0"/>
              <a:t>Parent-Young Adult Contract and Checklist</a:t>
            </a:r>
          </a:p>
          <a:p>
            <a:endParaRPr lang="en-US" dirty="0"/>
          </a:p>
        </p:txBody>
      </p:sp>
    </p:spTree>
    <p:extLst>
      <p:ext uri="{BB962C8B-B14F-4D97-AF65-F5344CB8AC3E}">
        <p14:creationId xmlns:p14="http://schemas.microsoft.com/office/powerpoint/2010/main" val="912779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Video 5123" descr="A blue rectangle with a white background&#10;&#10;Description automatically generated with low confidence">
            <a:extLst>
              <a:ext uri="{FF2B5EF4-FFF2-40B4-BE49-F238E27FC236}">
                <a16:creationId xmlns:a16="http://schemas.microsoft.com/office/drawing/2014/main" id="{FDBD3D5C-37E7-45C0-BDF1-C3A2997FF20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10" r="1" b="75"/>
          <a:stretch/>
        </p:blipFill>
        <p:spPr>
          <a:xfrm>
            <a:off x="-3047" y="10"/>
            <a:ext cx="12191999" cy="6857990"/>
          </a:xfrm>
          <a:prstGeom prst="rect">
            <a:avLst/>
          </a:prstGeom>
        </p:spPr>
      </p:pic>
      <p:sp>
        <p:nvSpPr>
          <p:cNvPr id="74" name="Rectangle 7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Title 1"/>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pPr>
              <a:defRPr/>
            </a:pPr>
            <a:r>
              <a:rPr lang="en-US" sz="5200">
                <a:solidFill>
                  <a:srgbClr val="FFFFFF"/>
                </a:solidFill>
              </a:rPr>
              <a:t>THANK YOU!</a:t>
            </a:r>
          </a:p>
        </p:txBody>
      </p:sp>
    </p:spTree>
    <p:extLst>
      <p:ext uri="{BB962C8B-B14F-4D97-AF65-F5344CB8AC3E}">
        <p14:creationId xmlns:p14="http://schemas.microsoft.com/office/powerpoint/2010/main" val="246496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8" fill="hold"/>
                                        <p:tgtEl>
                                          <p:spTgt spid="51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12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124"/>
                                        </p:tgtEl>
                                      </p:cBhvr>
                                    </p:cmd>
                                  </p:childTnLst>
                                </p:cTn>
                              </p:par>
                            </p:childTnLst>
                          </p:cTn>
                        </p:par>
                      </p:childTnLst>
                    </p:cTn>
                  </p:par>
                </p:childTnLst>
              </p:cTn>
              <p:nextCondLst>
                <p:cond evt="onClick" delay="0">
                  <p:tgtEl>
                    <p:spTgt spid="5124"/>
                  </p:tgtEl>
                </p:cond>
              </p:nextCondLst>
            </p:seq>
            <p:video>
              <p:cMediaNode mute="1">
                <p:cTn id="12" repeatCount="indefinite" fill="hold" display="0">
                  <p:stCondLst>
                    <p:cond delay="indefinite"/>
                  </p:stCondLst>
                </p:cTn>
                <p:tgtEl>
                  <p:spTgt spid="512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080" y="325369"/>
            <a:ext cx="4368602" cy="1956841"/>
          </a:xfrm>
        </p:spPr>
        <p:txBody>
          <a:bodyPr vert="horz" lIns="91440" tIns="45720" rIns="91440" bIns="45720" rtlCol="0" anchor="b">
            <a:normAutofit/>
          </a:bodyPr>
          <a:lstStyle/>
          <a:p>
            <a:r>
              <a:rPr lang="en-US" sz="3500" b="1" dirty="0">
                <a:latin typeface="+mn-lt"/>
              </a:rPr>
              <a:t>Why This Transition Matters</a:t>
            </a:r>
          </a:p>
        </p:txBody>
      </p:sp>
      <p:sp>
        <p:nvSpPr>
          <p:cNvPr id="3" name="Content Placeholder 2"/>
          <p:cNvSpPr>
            <a:spLocks noGrp="1"/>
          </p:cNvSpPr>
          <p:nvPr>
            <p:ph sz="half" idx="1"/>
          </p:nvPr>
        </p:nvSpPr>
        <p:spPr>
          <a:xfrm>
            <a:off x="599322" y="2607085"/>
            <a:ext cx="4243589" cy="3320668"/>
          </a:xfrm>
        </p:spPr>
        <p:txBody>
          <a:bodyPr vert="horz" lIns="91440" tIns="45720" rIns="91440" bIns="45720" rtlCol="0">
            <a:noAutofit/>
          </a:bodyPr>
          <a:lstStyle/>
          <a:p>
            <a:r>
              <a:rPr lang="en-US" sz="2000" dirty="0"/>
              <a:t>An opportunity for growing intellectually and personally, creating new social connections, and establishing a sense of community within a new environment. </a:t>
            </a:r>
          </a:p>
          <a:p>
            <a:r>
              <a:rPr lang="en-US" sz="2000" dirty="0"/>
              <a:t>Significant shift in:</a:t>
            </a:r>
          </a:p>
          <a:p>
            <a:pPr lvl="1"/>
            <a:r>
              <a:rPr lang="en-US" sz="2000" dirty="0"/>
              <a:t>Academics or Professional Demands</a:t>
            </a:r>
          </a:p>
          <a:p>
            <a:pPr lvl="1"/>
            <a:r>
              <a:rPr lang="en-US" sz="2000" dirty="0"/>
              <a:t>Social landscape</a:t>
            </a:r>
          </a:p>
          <a:p>
            <a:pPr lvl="1"/>
            <a:r>
              <a:rPr lang="en-US" sz="2000" dirty="0"/>
              <a:t>Independent Living</a:t>
            </a:r>
          </a:p>
          <a:p>
            <a:pPr lvl="1"/>
            <a:r>
              <a:rPr lang="en-US" sz="2000" dirty="0"/>
              <a:t>Orientation towards future</a:t>
            </a:r>
          </a:p>
        </p:txBody>
      </p:sp>
      <p:pic>
        <p:nvPicPr>
          <p:cNvPr id="10" name="Content Placeholder 9" descr="Students using laptops in classroom">
            <a:extLst>
              <a:ext uri="{FF2B5EF4-FFF2-40B4-BE49-F238E27FC236}">
                <a16:creationId xmlns:a16="http://schemas.microsoft.com/office/drawing/2014/main" id="{DBB9BB78-EEF2-291F-D641-E7971B99BDDA}"/>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0397" r="265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Footer Placeholder 5">
            <a:extLst>
              <a:ext uri="{FF2B5EF4-FFF2-40B4-BE49-F238E27FC236}">
                <a16:creationId xmlns:a16="http://schemas.microsoft.com/office/drawing/2014/main" id="{A484BED8-0A1A-41C9-AAB3-DE65BA19062E}"/>
              </a:ext>
            </a:extLst>
          </p:cNvPr>
          <p:cNvSpPr txBox="1">
            <a:spLocks/>
          </p:cNvSpPr>
          <p:nvPr/>
        </p:nvSpPr>
        <p:spPr>
          <a:xfrm>
            <a:off x="1752600" y="650811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dirty="0">
                <a:latin typeface="Gill Sans MT" panose="020B0502020104020203" pitchFamily="34" charset="0"/>
              </a:rPr>
              <a:t>Proprietary &amp; Confidential</a:t>
            </a:r>
            <a:endParaRPr lang="en-US" sz="1050">
              <a:latin typeface="Gill Sans MT" panose="020B0502020104020203" pitchFamily="34" charset="0"/>
            </a:endParaRPr>
          </a:p>
        </p:txBody>
      </p:sp>
    </p:spTree>
    <p:extLst>
      <p:ext uri="{BB962C8B-B14F-4D97-AF65-F5344CB8AC3E}">
        <p14:creationId xmlns:p14="http://schemas.microsoft.com/office/powerpoint/2010/main" val="6006897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89278" y="1233241"/>
            <a:ext cx="3240506" cy="4064628"/>
          </a:xfrm>
        </p:spPr>
        <p:txBody>
          <a:bodyPr vert="horz" lIns="91440" tIns="45720" rIns="91440" bIns="45720" rtlCol="0" anchor="ctr">
            <a:normAutofit/>
          </a:bodyPr>
          <a:lstStyle/>
          <a:p>
            <a:pPr algn="ctr"/>
            <a:r>
              <a:rPr lang="en-US" dirty="0">
                <a:solidFill>
                  <a:srgbClr val="FFFFFF"/>
                </a:solidFill>
              </a:rPr>
              <a:t>What can happen during this transition?</a:t>
            </a:r>
            <a:endParaRPr lang="en-US" kern="1200" dirty="0">
              <a:solidFill>
                <a:srgbClr val="FFFFFF"/>
              </a:solidFill>
              <a:latin typeface="+mj-lt"/>
              <a:ea typeface="+mj-ea"/>
              <a:cs typeface="+mj-cs"/>
            </a:endParaRP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241800" y="557710"/>
            <a:ext cx="5786655" cy="5415689"/>
          </a:xfrm>
        </p:spPr>
        <p:txBody>
          <a:bodyPr vert="horz" lIns="91440" tIns="45720" rIns="91440" bIns="45720" rtlCol="0" anchor="t">
            <a:noAutofit/>
          </a:bodyPr>
          <a:lstStyle/>
          <a:p>
            <a:r>
              <a:rPr lang="en-US" sz="2200" dirty="0"/>
              <a:t>Approximately 75% of students reported difficulty maintaining a healthy diet. </a:t>
            </a:r>
          </a:p>
          <a:p>
            <a:r>
              <a:rPr lang="en-US" sz="2200" dirty="0"/>
              <a:t>Approximately 60% of all college students reported inadequate sleep.</a:t>
            </a:r>
          </a:p>
          <a:p>
            <a:r>
              <a:rPr lang="en-US" sz="2200" b="1" dirty="0">
                <a:solidFill>
                  <a:srgbClr val="FF0000"/>
                </a:solidFill>
              </a:rPr>
              <a:t>Three in five </a:t>
            </a:r>
            <a:r>
              <a:rPr lang="en-US" sz="2200" dirty="0"/>
              <a:t>students reported feeling isolated from campus life.</a:t>
            </a:r>
          </a:p>
          <a:p>
            <a:r>
              <a:rPr lang="en-US" sz="2200" dirty="0"/>
              <a:t>Of those who frequently felt isolated, more than half (53%) frequently felt depressed.</a:t>
            </a:r>
          </a:p>
          <a:p>
            <a:r>
              <a:rPr lang="en-US" sz="2200" dirty="0"/>
              <a:t>Students also expressed high rates of anxiety, with half reporting occasionally (50.3%) .</a:t>
            </a:r>
          </a:p>
          <a:p>
            <a:r>
              <a:rPr lang="en-US" sz="2200" dirty="0"/>
              <a:t>About half (49.4%) of respondents found it somewhat or very difficult to manage their time effectively.</a:t>
            </a:r>
          </a:p>
          <a:p>
            <a:r>
              <a:rPr lang="en-US" sz="2200" b="1" dirty="0">
                <a:solidFill>
                  <a:srgbClr val="FF0000"/>
                </a:solidFill>
                <a:highlight>
                  <a:srgbClr val="FFFF00"/>
                </a:highlight>
              </a:rPr>
              <a:t>Handout:</a:t>
            </a:r>
            <a:r>
              <a:rPr lang="en-US" sz="2200" b="1" dirty="0">
                <a:solidFill>
                  <a:srgbClr val="FF0000"/>
                </a:solidFill>
              </a:rPr>
              <a:t>  </a:t>
            </a:r>
            <a:r>
              <a:rPr lang="en-US" sz="2200" dirty="0"/>
              <a:t>First Year in Stages </a:t>
            </a:r>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Rectangle 3"/>
          <p:cNvSpPr/>
          <p:nvPr/>
        </p:nvSpPr>
        <p:spPr>
          <a:xfrm>
            <a:off x="2733575" y="6375224"/>
            <a:ext cx="8382000" cy="723275"/>
          </a:xfrm>
          <a:prstGeom prst="rect">
            <a:avLst/>
          </a:prstGeom>
        </p:spPr>
        <p:txBody>
          <a:bodyPr wrap="square">
            <a:spAutoFit/>
          </a:bodyPr>
          <a:lstStyle/>
          <a:p>
            <a:pPr>
              <a:spcAft>
                <a:spcPts val="600"/>
              </a:spcAft>
              <a:defRPr/>
            </a:pPr>
            <a:r>
              <a:rPr lang="en-US" sz="1200" b="1" dirty="0"/>
              <a:t>SOURCE:  </a:t>
            </a:r>
            <a:r>
              <a:rPr lang="en-US" sz="1200" dirty="0"/>
              <a:t>Romo &amp; </a:t>
            </a:r>
            <a:r>
              <a:rPr lang="en-US" sz="1200" dirty="0" err="1"/>
              <a:t>Jacobo</a:t>
            </a:r>
            <a:r>
              <a:rPr lang="en-US" sz="1200" dirty="0"/>
              <a:t>, 2020.  2019 Your First College Year Survey. </a:t>
            </a:r>
            <a:r>
              <a:rPr lang="en-US" sz="1200" i="1" dirty="0"/>
              <a:t>CIRP at the Higher Education Research Institute at UCLA </a:t>
            </a:r>
            <a:r>
              <a:rPr lang="en-US" sz="1200" dirty="0"/>
              <a:t>(N = 6,263 1</a:t>
            </a:r>
            <a:r>
              <a:rPr lang="en-US" sz="1200" baseline="30000" dirty="0"/>
              <a:t>st</a:t>
            </a:r>
            <a:r>
              <a:rPr lang="en-US" sz="1200" dirty="0"/>
              <a:t> year students from 23 4-year colleges/universities in U.S.)</a:t>
            </a:r>
            <a:endParaRPr lang="en-US" sz="1200" i="1" dirty="0"/>
          </a:p>
          <a:p>
            <a:pPr>
              <a:spcAft>
                <a:spcPts val="600"/>
              </a:spcAft>
              <a:defRPr/>
            </a:pPr>
            <a:r>
              <a:rPr lang="en-US" sz="1200" dirty="0"/>
              <a:t>	</a:t>
            </a:r>
          </a:p>
        </p:txBody>
      </p:sp>
    </p:spTree>
    <p:extLst>
      <p:ext uri="{BB962C8B-B14F-4D97-AF65-F5344CB8AC3E}">
        <p14:creationId xmlns:p14="http://schemas.microsoft.com/office/powerpoint/2010/main" val="17692625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5DF16F-1743-4D8D-BA9E-951422AFD0A1}"/>
              </a:ext>
            </a:extLst>
          </p:cNvPr>
          <p:cNvSpPr>
            <a:spLocks noGrp="1"/>
          </p:cNvSpPr>
          <p:nvPr>
            <p:ph type="title"/>
          </p:nvPr>
        </p:nvSpPr>
        <p:spPr>
          <a:xfrm>
            <a:off x="261102" y="609150"/>
            <a:ext cx="3429000" cy="1719072"/>
          </a:xfrm>
        </p:spPr>
        <p:txBody>
          <a:bodyPr vert="horz" lIns="91440" tIns="45720" rIns="91440" bIns="45720" rtlCol="0" anchor="b">
            <a:normAutofit/>
          </a:bodyPr>
          <a:lstStyle/>
          <a:p>
            <a:r>
              <a:rPr lang="en-US" sz="3800" b="1" kern="1200" dirty="0">
                <a:solidFill>
                  <a:schemeClr val="tx1"/>
                </a:solidFill>
                <a:latin typeface="+mj-lt"/>
                <a:ea typeface="+mj-ea"/>
                <a:cs typeface="+mj-cs"/>
              </a:rPr>
              <a:t>What can happen during this transition?</a:t>
            </a:r>
          </a:p>
        </p:txBody>
      </p:sp>
      <p:sp>
        <p:nvSpPr>
          <p:cNvPr id="4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EA16990-7F0E-4190-9599-5E04C0164746}"/>
              </a:ext>
            </a:extLst>
          </p:cNvPr>
          <p:cNvSpPr>
            <a:spLocks noGrp="1"/>
          </p:cNvSpPr>
          <p:nvPr>
            <p:ph sz="half" idx="1"/>
          </p:nvPr>
        </p:nvSpPr>
        <p:spPr>
          <a:xfrm>
            <a:off x="261102" y="2807768"/>
            <a:ext cx="3429000" cy="3410712"/>
          </a:xfrm>
        </p:spPr>
        <p:txBody>
          <a:bodyPr vert="horz" lIns="91440" tIns="45720" rIns="91440" bIns="45720" rtlCol="0" anchor="t">
            <a:normAutofit/>
          </a:bodyPr>
          <a:lstStyle/>
          <a:p>
            <a:r>
              <a:rPr lang="en-US" sz="1900" dirty="0"/>
              <a:t>In Fall 2019, </a:t>
            </a:r>
            <a:r>
              <a:rPr lang="en-US" sz="1900" b="1" dirty="0">
                <a:solidFill>
                  <a:srgbClr val="FF0000"/>
                </a:solidFill>
              </a:rPr>
              <a:t>73.9% </a:t>
            </a:r>
            <a:r>
              <a:rPr lang="en-US" sz="1900" dirty="0"/>
              <a:t>persisted at any U.S. institution by Fall 2020 (Figure 1a), while </a:t>
            </a:r>
            <a:r>
              <a:rPr lang="en-US" sz="1900" b="1" dirty="0">
                <a:solidFill>
                  <a:srgbClr val="FF0000"/>
                </a:solidFill>
              </a:rPr>
              <a:t>66.2% </a:t>
            </a:r>
            <a:r>
              <a:rPr lang="en-US" sz="1900" dirty="0"/>
              <a:t>were retained at their starting institution (Figure 1b) </a:t>
            </a:r>
            <a:r>
              <a:rPr lang="en-US" sz="1900" i="1" dirty="0"/>
              <a:t>(N = 2.6 mil).</a:t>
            </a:r>
            <a:r>
              <a:rPr lang="en-US" sz="1900" dirty="0"/>
              <a:t> </a:t>
            </a:r>
          </a:p>
          <a:p>
            <a:r>
              <a:rPr lang="en-US" sz="1900" dirty="0"/>
              <a:t> An average of 9.2 percent of first-year students, in any fall term between 2009 and 2019, </a:t>
            </a:r>
            <a:r>
              <a:rPr lang="en-US" sz="1900" b="1" dirty="0">
                <a:solidFill>
                  <a:srgbClr val="FF0000"/>
                </a:solidFill>
              </a:rPr>
              <a:t>transferred</a:t>
            </a:r>
            <a:r>
              <a:rPr lang="en-US" sz="1900" dirty="0"/>
              <a:t> to a different institution by the following fall. </a:t>
            </a:r>
          </a:p>
        </p:txBody>
      </p:sp>
      <p:pic>
        <p:nvPicPr>
          <p:cNvPr id="8" name="Content Placeholder 7">
            <a:extLst>
              <a:ext uri="{FF2B5EF4-FFF2-40B4-BE49-F238E27FC236}">
                <a16:creationId xmlns:a16="http://schemas.microsoft.com/office/drawing/2014/main" id="{9DEB6B72-0E1C-6008-F8F7-5E8F1EB8AA55}"/>
              </a:ext>
            </a:extLst>
          </p:cNvPr>
          <p:cNvPicPr>
            <a:picLocks noGrp="1" noChangeAspect="1"/>
          </p:cNvPicPr>
          <p:nvPr>
            <p:ph sz="half" idx="2"/>
          </p:nvPr>
        </p:nvPicPr>
        <p:blipFill>
          <a:blip r:embed="rId3"/>
          <a:stretch>
            <a:fillRect/>
          </a:stretch>
        </p:blipFill>
        <p:spPr>
          <a:xfrm>
            <a:off x="3951203" y="2167128"/>
            <a:ext cx="8187967" cy="3254715"/>
          </a:xfrm>
          <a:prstGeom prst="rect">
            <a:avLst/>
          </a:prstGeom>
        </p:spPr>
      </p:pic>
      <p:sp>
        <p:nvSpPr>
          <p:cNvPr id="6" name="Footer Placeholder 3">
            <a:extLst>
              <a:ext uri="{FF2B5EF4-FFF2-40B4-BE49-F238E27FC236}">
                <a16:creationId xmlns:a16="http://schemas.microsoft.com/office/drawing/2014/main" id="{E5DFB280-C6B6-4084-8131-102966DFAD4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lnSpc>
                <a:spcPct val="90000"/>
              </a:lnSpc>
              <a:spcAft>
                <a:spcPts val="600"/>
              </a:spcAft>
              <a:defRPr/>
            </a:pPr>
            <a:r>
              <a:rPr lang="en-US" sz="600" b="1" kern="1200" dirty="0">
                <a:solidFill>
                  <a:schemeClr val="tx1">
                    <a:tint val="75000"/>
                  </a:schemeClr>
                </a:solidFill>
                <a:latin typeface="+mn-lt"/>
                <a:ea typeface="+mn-ea"/>
                <a:cs typeface="+mn-cs"/>
              </a:rPr>
              <a:t>SOURCES: </a:t>
            </a:r>
            <a:br>
              <a:rPr lang="en-US" sz="600" kern="1200" dirty="0">
                <a:solidFill>
                  <a:schemeClr val="tx1">
                    <a:tint val="75000"/>
                  </a:schemeClr>
                </a:solidFill>
                <a:latin typeface="+mn-lt"/>
                <a:ea typeface="+mn-ea"/>
                <a:cs typeface="+mn-cs"/>
              </a:rPr>
            </a:br>
            <a:r>
              <a:rPr lang="en-US" sz="600" kern="1200" dirty="0">
                <a:solidFill>
                  <a:schemeClr val="tx1">
                    <a:tint val="75000"/>
                  </a:schemeClr>
                </a:solidFill>
                <a:latin typeface="+mn-lt"/>
                <a:ea typeface="+mn-ea"/>
                <a:cs typeface="+mn-cs"/>
              </a:rPr>
              <a:t>Hamilton &amp; Hamilton, 2006; Levitz &amp; Noel, 1989 ; </a:t>
            </a:r>
            <a:r>
              <a:rPr lang="en-US" sz="600" b="0" i="0" kern="1200" dirty="0">
                <a:solidFill>
                  <a:schemeClr val="tx1">
                    <a:tint val="75000"/>
                  </a:schemeClr>
                </a:solidFill>
                <a:effectLst/>
                <a:latin typeface="+mn-lt"/>
                <a:ea typeface="+mn-ea"/>
                <a:cs typeface="+mn-cs"/>
              </a:rPr>
              <a:t>NSC Research Center | Jul </a:t>
            </a:r>
            <a:r>
              <a:rPr lang="en-US" sz="600" dirty="0"/>
              <a:t>8, 2021</a:t>
            </a:r>
            <a:r>
              <a:rPr lang="en-US" sz="600" b="0" i="0" kern="1200" dirty="0">
                <a:solidFill>
                  <a:schemeClr val="tx1">
                    <a:tint val="75000"/>
                  </a:schemeClr>
                </a:solidFill>
                <a:effectLst/>
                <a:latin typeface="+mn-lt"/>
                <a:ea typeface="+mn-ea"/>
                <a:cs typeface="+mn-cs"/>
              </a:rPr>
              <a:t> </a:t>
            </a:r>
            <a:r>
              <a:rPr lang="en-US" sz="600" b="0" i="0" u="none" strike="noStrike" kern="1200" dirty="0">
                <a:solidFill>
                  <a:schemeClr val="tx1">
                    <a:tint val="75000"/>
                  </a:schemeClr>
                </a:solidFill>
                <a:effectLst/>
                <a:latin typeface="+mn-lt"/>
                <a:ea typeface="+mn-ea"/>
                <a:cs typeface="+mn-cs"/>
                <a:hlinkClick r:id="rId4"/>
              </a:rPr>
              <a:t>2019</a:t>
            </a:r>
            <a:r>
              <a:rPr lang="en-US" sz="600" b="0" i="0" kern="1200" dirty="0">
                <a:solidFill>
                  <a:schemeClr val="tx1">
                    <a:tint val="75000"/>
                  </a:schemeClr>
                </a:solidFill>
                <a:effectLst/>
                <a:latin typeface="+mn-lt"/>
                <a:ea typeface="+mn-ea"/>
                <a:cs typeface="+mn-cs"/>
              </a:rPr>
              <a:t>, </a:t>
            </a:r>
            <a:r>
              <a:rPr lang="en-US" sz="600" b="0" i="0" u="none" strike="noStrike" kern="1200" dirty="0">
                <a:solidFill>
                  <a:schemeClr val="tx1">
                    <a:tint val="75000"/>
                  </a:schemeClr>
                </a:solidFill>
                <a:effectLst/>
                <a:latin typeface="+mn-lt"/>
                <a:ea typeface="+mn-ea"/>
                <a:cs typeface="+mn-cs"/>
                <a:hlinkClick r:id="rId5"/>
              </a:rPr>
              <a:t>National</a:t>
            </a:r>
            <a:r>
              <a:rPr lang="en-US" sz="600" b="0" i="0" kern="1200" dirty="0">
                <a:solidFill>
                  <a:schemeClr val="tx1">
                    <a:tint val="75000"/>
                  </a:schemeClr>
                </a:solidFill>
                <a:effectLst/>
                <a:latin typeface="+mn-lt"/>
                <a:ea typeface="+mn-ea"/>
                <a:cs typeface="+mn-cs"/>
              </a:rPr>
              <a:t>, </a:t>
            </a:r>
            <a:r>
              <a:rPr lang="en-US" sz="600" b="0" i="0" u="none" strike="noStrike" kern="1200" dirty="0">
                <a:solidFill>
                  <a:schemeClr val="tx1">
                    <a:tint val="75000"/>
                  </a:schemeClr>
                </a:solidFill>
                <a:effectLst/>
                <a:latin typeface="+mn-lt"/>
                <a:ea typeface="+mn-ea"/>
                <a:cs typeface="+mn-cs"/>
                <a:hlinkClick r:id="rId6"/>
              </a:rPr>
              <a:t>Persistence</a:t>
            </a:r>
            <a:r>
              <a:rPr lang="en-US" sz="600" b="0" i="0" kern="1200" dirty="0">
                <a:solidFill>
                  <a:schemeClr val="tx1">
                    <a:tint val="75000"/>
                  </a:schemeClr>
                </a:solidFill>
                <a:effectLst/>
                <a:latin typeface="+mn-lt"/>
                <a:ea typeface="+mn-ea"/>
                <a:cs typeface="+mn-cs"/>
              </a:rPr>
              <a:t>, </a:t>
            </a:r>
            <a:r>
              <a:rPr lang="en-US" sz="600" b="0" i="0" u="none" strike="noStrike" kern="1200" dirty="0">
                <a:solidFill>
                  <a:schemeClr val="tx1">
                    <a:tint val="75000"/>
                  </a:schemeClr>
                </a:solidFill>
                <a:effectLst/>
                <a:latin typeface="+mn-lt"/>
                <a:ea typeface="+mn-ea"/>
                <a:cs typeface="+mn-cs"/>
                <a:hlinkClick r:id="rId7"/>
              </a:rPr>
              <a:t>Postsecondary</a:t>
            </a:r>
            <a:r>
              <a:rPr lang="en-US" sz="600" b="0" i="0" kern="1200" dirty="0">
                <a:solidFill>
                  <a:schemeClr val="tx1">
                    <a:tint val="75000"/>
                  </a:schemeClr>
                </a:solidFill>
                <a:effectLst/>
                <a:latin typeface="+mn-lt"/>
                <a:ea typeface="+mn-ea"/>
                <a:cs typeface="+mn-cs"/>
              </a:rPr>
              <a:t>, </a:t>
            </a:r>
            <a:r>
              <a:rPr lang="en-US" sz="600" b="0" i="0" u="none" strike="noStrike" kern="1200" dirty="0">
                <a:solidFill>
                  <a:schemeClr val="tx1">
                    <a:tint val="75000"/>
                  </a:schemeClr>
                </a:solidFill>
                <a:effectLst/>
                <a:latin typeface="+mn-lt"/>
                <a:ea typeface="+mn-ea"/>
                <a:cs typeface="+mn-cs"/>
                <a:hlinkClick r:id="rId8"/>
              </a:rPr>
              <a:t>Snapshot Report</a:t>
            </a:r>
            <a:r>
              <a:rPr lang="en-US" sz="600" b="0" i="0" kern="1200" dirty="0">
                <a:solidFill>
                  <a:schemeClr val="tx1">
                    <a:tint val="75000"/>
                  </a:schemeClr>
                </a:solidFill>
                <a:effectLst/>
                <a:latin typeface="+mn-lt"/>
                <a:ea typeface="+mn-ea"/>
                <a:cs typeface="+mn-cs"/>
              </a:rPr>
              <a:t> |</a:t>
            </a:r>
            <a:endParaRPr lang="en-US" sz="600" kern="1200" dirty="0">
              <a:solidFill>
                <a:schemeClr val="tx1">
                  <a:tint val="75000"/>
                </a:schemeClr>
              </a:solidFill>
              <a:latin typeface="+mn-lt"/>
              <a:ea typeface="+mn-ea"/>
              <a:cs typeface="+mn-cs"/>
            </a:endParaRPr>
          </a:p>
        </p:txBody>
      </p:sp>
    </p:spTree>
    <p:extLst>
      <p:ext uri="{BB962C8B-B14F-4D97-AF65-F5344CB8AC3E}">
        <p14:creationId xmlns:p14="http://schemas.microsoft.com/office/powerpoint/2010/main" val="23603749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7393" y="847600"/>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3176" y="1233241"/>
            <a:ext cx="4080462" cy="4064628"/>
          </a:xfrm>
        </p:spPr>
        <p:txBody>
          <a:bodyPr vert="horz" lIns="91440" tIns="45720" rIns="91440" bIns="45720" rtlCol="0">
            <a:normAutofit/>
          </a:bodyPr>
          <a:lstStyle/>
          <a:p>
            <a:pPr algn="ctr"/>
            <a:r>
              <a:rPr lang="en-US" kern="1200" dirty="0">
                <a:solidFill>
                  <a:srgbClr val="FFFFFF"/>
                </a:solidFill>
                <a:latin typeface="+mj-lt"/>
                <a:ea typeface="+mj-ea"/>
                <a:cs typeface="+mj-cs"/>
              </a:rPr>
              <a:t>“Why do young adults </a:t>
            </a:r>
            <a:r>
              <a:rPr lang="en-US" i="1" dirty="0">
                <a:solidFill>
                  <a:srgbClr val="FFFFFF"/>
                </a:solidFill>
              </a:rPr>
              <a:t>fail </a:t>
            </a:r>
            <a:r>
              <a:rPr lang="en-US" dirty="0">
                <a:solidFill>
                  <a:srgbClr val="FFFFFF"/>
                </a:solidFill>
              </a:rPr>
              <a:t>at college</a:t>
            </a:r>
            <a:r>
              <a:rPr lang="en-US" kern="1200" dirty="0">
                <a:solidFill>
                  <a:srgbClr val="FFFFFF"/>
                </a:solidFill>
                <a:latin typeface="+mj-lt"/>
                <a:ea typeface="+mj-ea"/>
                <a:cs typeface="+mj-cs"/>
              </a:rPr>
              <a:t>?”</a:t>
            </a:r>
          </a:p>
        </p:txBody>
      </p:sp>
      <p:sp>
        <p:nvSpPr>
          <p:cNvPr id="30" name="Freeform: Shape 29">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p:cNvSpPr>
            <a:spLocks noGrp="1"/>
          </p:cNvSpPr>
          <p:nvPr>
            <p:ph idx="1"/>
          </p:nvPr>
        </p:nvSpPr>
        <p:spPr>
          <a:xfrm>
            <a:off x="6369729" y="1709404"/>
            <a:ext cx="5257799" cy="4393013"/>
          </a:xfrm>
        </p:spPr>
        <p:txBody>
          <a:bodyPr anchor="t">
            <a:normAutofit lnSpcReduction="10000"/>
          </a:bodyPr>
          <a:lstStyle/>
          <a:p>
            <a:pPr marL="457200" indent="-457200">
              <a:buFont typeface="+mj-lt"/>
              <a:buAutoNum type="arabicPeriod"/>
            </a:pPr>
            <a:r>
              <a:rPr lang="en-US" sz="2600" dirty="0"/>
              <a:t>Not Ready or Prepared:</a:t>
            </a:r>
          </a:p>
          <a:p>
            <a:pPr lvl="1"/>
            <a:r>
              <a:rPr lang="en-US" sz="2400" dirty="0"/>
              <a:t>“</a:t>
            </a:r>
            <a:r>
              <a:rPr lang="en-US" sz="2400" b="1" dirty="0">
                <a:solidFill>
                  <a:srgbClr val="FF0000"/>
                </a:solidFill>
              </a:rPr>
              <a:t>Mismatch</a:t>
            </a:r>
            <a:r>
              <a:rPr lang="en-US" sz="2400" dirty="0"/>
              <a:t>” between high school and college/”young adulthood”</a:t>
            </a:r>
          </a:p>
          <a:p>
            <a:pPr lvl="1"/>
            <a:r>
              <a:rPr lang="en-US" sz="2400" dirty="0"/>
              <a:t>Poor Lifestyle &amp; Study Habits</a:t>
            </a:r>
          </a:p>
          <a:p>
            <a:pPr marL="457200" indent="-457200">
              <a:buFont typeface="+mj-lt"/>
              <a:buAutoNum type="arabicPeriod"/>
            </a:pPr>
            <a:r>
              <a:rPr lang="en-US" sz="2600" dirty="0"/>
              <a:t>Low Motivation or Lack of Effort</a:t>
            </a:r>
          </a:p>
          <a:p>
            <a:pPr marL="0" indent="0">
              <a:buNone/>
            </a:pPr>
            <a:endParaRPr lang="en-US" sz="2600" b="1" u="sng" dirty="0"/>
          </a:p>
          <a:p>
            <a:pPr marL="0" indent="0">
              <a:buNone/>
            </a:pPr>
            <a:r>
              <a:rPr lang="en-US" sz="2600" b="1" u="sng" dirty="0">
                <a:solidFill>
                  <a:srgbClr val="FF0000"/>
                </a:solidFill>
              </a:rPr>
              <a:t>Take-away:</a:t>
            </a:r>
            <a:r>
              <a:rPr lang="en-US" sz="2600" b="1" dirty="0">
                <a:solidFill>
                  <a:srgbClr val="FF0000"/>
                </a:solidFill>
              </a:rPr>
              <a:t>  </a:t>
            </a:r>
            <a:r>
              <a:rPr lang="en-US" sz="2600" dirty="0"/>
              <a:t>Young adults recognize the reason they may not succeed is within their control and responsibility</a:t>
            </a:r>
          </a:p>
          <a:p>
            <a:pPr marL="0" indent="0">
              <a:buNone/>
            </a:pPr>
            <a:r>
              <a:rPr lang="en-US" sz="2800" b="1" u="sng" dirty="0">
                <a:solidFill>
                  <a:srgbClr val="FF0000"/>
                </a:solidFill>
                <a:highlight>
                  <a:srgbClr val="FFFF00"/>
                </a:highlight>
              </a:rPr>
              <a:t>Handout:</a:t>
            </a:r>
            <a:r>
              <a:rPr lang="en-US" sz="2800" b="1" dirty="0">
                <a:solidFill>
                  <a:srgbClr val="FF0000"/>
                </a:solidFill>
              </a:rPr>
              <a:t>  </a:t>
            </a:r>
            <a:r>
              <a:rPr lang="en-US" sz="2800" dirty="0"/>
              <a:t>University vs High School</a:t>
            </a:r>
          </a:p>
          <a:p>
            <a:pPr marL="0" indent="0">
              <a:buNone/>
            </a:pPr>
            <a:endParaRPr lang="en-US" sz="2600" dirty="0"/>
          </a:p>
        </p:txBody>
      </p:sp>
      <p:sp>
        <p:nvSpPr>
          <p:cNvPr id="36" name="Freeform: Shape 35">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0505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ooter Placeholder 3">
            <a:extLst>
              <a:ext uri="{FF2B5EF4-FFF2-40B4-BE49-F238E27FC236}">
                <a16:creationId xmlns:a16="http://schemas.microsoft.com/office/drawing/2014/main" id="{606E692E-74DD-4F65-8B55-7A9547119508}"/>
              </a:ext>
            </a:extLst>
          </p:cNvPr>
          <p:cNvSpPr>
            <a:spLocks noGrp="1"/>
          </p:cNvSpPr>
          <p:nvPr>
            <p:ph type="ftr" sz="quarter" idx="11"/>
          </p:nvPr>
        </p:nvSpPr>
        <p:spPr>
          <a:xfrm>
            <a:off x="6845149" y="6375814"/>
            <a:ext cx="4306958" cy="365125"/>
          </a:xfrm>
        </p:spPr>
        <p:txBody>
          <a:bodyPr>
            <a:normAutofit/>
          </a:bodyPr>
          <a:lstStyle/>
          <a:p>
            <a:pPr>
              <a:lnSpc>
                <a:spcPct val="90000"/>
              </a:lnSpc>
              <a:spcAft>
                <a:spcPts val="600"/>
              </a:spcAft>
              <a:defRPr/>
            </a:pPr>
            <a:r>
              <a:rPr lang="en-US" sz="900" b="1" dirty="0"/>
              <a:t>SOURCES: </a:t>
            </a:r>
            <a:br>
              <a:rPr lang="en-US" sz="900" dirty="0"/>
            </a:br>
            <a:r>
              <a:rPr lang="en-US" sz="900" b="0" i="0" dirty="0" err="1">
                <a:effectLst/>
                <a:latin typeface="Open Sans"/>
              </a:rPr>
              <a:t>Cherif</a:t>
            </a:r>
            <a:r>
              <a:rPr lang="en-US" sz="900" b="0" i="0" dirty="0">
                <a:effectLst/>
                <a:latin typeface="Open Sans"/>
              </a:rPr>
              <a:t> et al., 2013, 2014; McCarthy &amp; </a:t>
            </a:r>
            <a:r>
              <a:rPr lang="en-US" sz="900" b="0" i="0" dirty="0" err="1">
                <a:effectLst/>
                <a:latin typeface="Open Sans"/>
              </a:rPr>
              <a:t>Kuh</a:t>
            </a:r>
            <a:r>
              <a:rPr lang="en-US" sz="900" b="0" i="0" dirty="0">
                <a:effectLst/>
                <a:latin typeface="Open Sans"/>
              </a:rPr>
              <a:t> 2006</a:t>
            </a:r>
            <a:endParaRPr lang="en-US" sz="900" dirty="0"/>
          </a:p>
        </p:txBody>
      </p:sp>
      <p:sp>
        <p:nvSpPr>
          <p:cNvPr id="4" name="Footer Placeholder 5">
            <a:extLst>
              <a:ext uri="{FF2B5EF4-FFF2-40B4-BE49-F238E27FC236}">
                <a16:creationId xmlns:a16="http://schemas.microsoft.com/office/drawing/2014/main" id="{43E6A3F4-7F9E-457A-878E-FAF406FA46A1}"/>
              </a:ext>
            </a:extLst>
          </p:cNvPr>
          <p:cNvSpPr txBox="1">
            <a:spLocks/>
          </p:cNvSpPr>
          <p:nvPr/>
        </p:nvSpPr>
        <p:spPr>
          <a:xfrm>
            <a:off x="1676400" y="649287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a:latin typeface="Gill Sans MT" panose="020B0502020104020203" pitchFamily="34" charset="0"/>
              </a:rPr>
              <a:t>Proprietary &amp; Confidential</a:t>
            </a:r>
            <a:endParaRPr lang="en-US" sz="1050" dirty="0">
              <a:latin typeface="Gill Sans MT" panose="020B0502020104020203" pitchFamily="34" charset="0"/>
            </a:endParaRPr>
          </a:p>
        </p:txBody>
      </p:sp>
    </p:spTree>
    <p:extLst>
      <p:ext uri="{BB962C8B-B14F-4D97-AF65-F5344CB8AC3E}">
        <p14:creationId xmlns:p14="http://schemas.microsoft.com/office/powerpoint/2010/main" val="304357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6">
            <a:extLst>
              <a:ext uri="{FF2B5EF4-FFF2-40B4-BE49-F238E27FC236}">
                <a16:creationId xmlns:a16="http://schemas.microsoft.com/office/drawing/2014/main" id="{DD38EE57-B708-47C9-A4A4-E25F09FAB0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roup 38">
            <a:extLst>
              <a:ext uri="{FF2B5EF4-FFF2-40B4-BE49-F238E27FC236}">
                <a16:creationId xmlns:a16="http://schemas.microsoft.com/office/drawing/2014/main" id="{57A28182-58A5-4DBB-8F64-BD944BCA81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40"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5"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 name="Rectangle 43">
              <a:extLst>
                <a:ext uri="{FF2B5EF4-FFF2-40B4-BE49-F238E27FC236}">
                  <a16:creationId xmlns:a16="http://schemas.microsoft.com/office/drawing/2014/main" id="{94C5517B-1B0F-47AA-93A5-36718996986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1047280" y="759805"/>
            <a:ext cx="10306520" cy="1325563"/>
          </a:xfrm>
        </p:spPr>
        <p:txBody>
          <a:bodyPr>
            <a:normAutofit/>
          </a:bodyPr>
          <a:lstStyle/>
          <a:p>
            <a:pPr algn="ctr"/>
            <a:r>
              <a:rPr lang="en-US" sz="4000" b="1" dirty="0">
                <a:solidFill>
                  <a:srgbClr val="FFFFFF"/>
                </a:solidFill>
              </a:rPr>
              <a:t>What do I need to succeed?</a:t>
            </a:r>
          </a:p>
        </p:txBody>
      </p:sp>
      <p:sp>
        <p:nvSpPr>
          <p:cNvPr id="3" name="Content Placeholder 2"/>
          <p:cNvSpPr>
            <a:spLocks noGrp="1"/>
          </p:cNvSpPr>
          <p:nvPr>
            <p:ph idx="1"/>
          </p:nvPr>
        </p:nvSpPr>
        <p:spPr>
          <a:xfrm>
            <a:off x="1424904" y="2494450"/>
            <a:ext cx="4894616" cy="3563159"/>
          </a:xfrm>
        </p:spPr>
        <p:txBody>
          <a:bodyPr>
            <a:normAutofit/>
          </a:bodyPr>
          <a:lstStyle/>
          <a:p>
            <a:pPr marL="0" indent="0">
              <a:buNone/>
            </a:pPr>
            <a:r>
              <a:rPr lang="en-GB" sz="2400" dirty="0"/>
              <a:t>Key factors for success are:</a:t>
            </a:r>
          </a:p>
          <a:p>
            <a:pPr marL="0" indent="0">
              <a:buNone/>
            </a:pPr>
            <a:endParaRPr lang="en-GB" sz="2400" dirty="0"/>
          </a:p>
          <a:p>
            <a:pPr marL="850900" lvl="1" indent="-457200">
              <a:buFont typeface="+mj-lt"/>
              <a:buAutoNum type="arabicPeriod"/>
            </a:pPr>
            <a:r>
              <a:rPr lang="en-GB" dirty="0"/>
              <a:t>Balanced lifestyle for physical/emotional health</a:t>
            </a:r>
          </a:p>
          <a:p>
            <a:pPr marL="850900" lvl="1" indent="-457200">
              <a:buFont typeface="+mj-lt"/>
              <a:buAutoNum type="arabicPeriod"/>
            </a:pPr>
            <a:r>
              <a:rPr lang="en-GB" dirty="0"/>
              <a:t>Time management</a:t>
            </a:r>
          </a:p>
          <a:p>
            <a:pPr marL="850900" lvl="1" indent="-457200">
              <a:buFont typeface="+mj-lt"/>
              <a:buAutoNum type="arabicPeriod"/>
            </a:pPr>
            <a:r>
              <a:rPr lang="en-GB" dirty="0"/>
              <a:t>Motivation</a:t>
            </a:r>
          </a:p>
          <a:p>
            <a:pPr marL="850900" lvl="1" indent="-457200">
              <a:buFont typeface="+mj-lt"/>
              <a:buAutoNum type="arabicPeriod"/>
            </a:pPr>
            <a:r>
              <a:rPr lang="en-GB" dirty="0"/>
              <a:t>Sense of Belonging</a:t>
            </a:r>
          </a:p>
        </p:txBody>
      </p:sp>
      <p:pic>
        <p:nvPicPr>
          <p:cNvPr id="16" name="Graphic 15" descr="Brain in head">
            <a:extLst>
              <a:ext uri="{FF2B5EF4-FFF2-40B4-BE49-F238E27FC236}">
                <a16:creationId xmlns:a16="http://schemas.microsoft.com/office/drawing/2014/main" id="{2786A8F0-9D8E-4562-B729-B846A5654B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82008" y="2354089"/>
            <a:ext cx="3563372" cy="3563372"/>
          </a:xfrm>
          <a:prstGeom prst="rect">
            <a:avLst/>
          </a:prstGeom>
        </p:spPr>
      </p:pic>
      <p:sp>
        <p:nvSpPr>
          <p:cNvPr id="4" name="Footer Placeholder 5">
            <a:extLst>
              <a:ext uri="{FF2B5EF4-FFF2-40B4-BE49-F238E27FC236}">
                <a16:creationId xmlns:a16="http://schemas.microsoft.com/office/drawing/2014/main" id="{A2203885-944E-4A3A-854C-2B1E591BBFD2}"/>
              </a:ext>
            </a:extLst>
          </p:cNvPr>
          <p:cNvSpPr txBox="1">
            <a:spLocks/>
          </p:cNvSpPr>
          <p:nvPr/>
        </p:nvSpPr>
        <p:spPr>
          <a:xfrm>
            <a:off x="1676400" y="649287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dirty="0">
                <a:latin typeface="Gill Sans MT" panose="020B0502020104020203" pitchFamily="34" charset="0"/>
              </a:rPr>
              <a:t>Proprietary &amp; Confidential</a:t>
            </a:r>
          </a:p>
        </p:txBody>
      </p:sp>
      <p:sp>
        <p:nvSpPr>
          <p:cNvPr id="14" name="TextBox 13">
            <a:extLst>
              <a:ext uri="{FF2B5EF4-FFF2-40B4-BE49-F238E27FC236}">
                <a16:creationId xmlns:a16="http://schemas.microsoft.com/office/drawing/2014/main" id="{60932422-D431-4576-8919-FA6B52DBD1CF}"/>
              </a:ext>
            </a:extLst>
          </p:cNvPr>
          <p:cNvSpPr txBox="1"/>
          <p:nvPr/>
        </p:nvSpPr>
        <p:spPr>
          <a:xfrm>
            <a:off x="5049380" y="6349904"/>
            <a:ext cx="6096000" cy="369332"/>
          </a:xfrm>
          <a:prstGeom prst="rect">
            <a:avLst/>
          </a:prstGeom>
          <a:noFill/>
        </p:spPr>
        <p:txBody>
          <a:bodyPr wrap="square">
            <a:spAutoFit/>
          </a:bodyPr>
          <a:lstStyle/>
          <a:p>
            <a:pPr>
              <a:lnSpc>
                <a:spcPct val="90000"/>
              </a:lnSpc>
              <a:spcAft>
                <a:spcPts val="600"/>
              </a:spcAft>
              <a:defRPr/>
            </a:pPr>
            <a:r>
              <a:rPr lang="en-US" sz="1000" b="1" dirty="0"/>
              <a:t>SOURCES: </a:t>
            </a:r>
            <a:r>
              <a:rPr lang="en-US" sz="1000" dirty="0"/>
              <a:t>Brooks &amp; DuBois, 1995; Gerdes &amp; Mallinckrodt, 1994; Pritchard &amp; Wilson, 2003; </a:t>
            </a:r>
            <a:r>
              <a:rPr lang="en-US" sz="1000" dirty="0" err="1"/>
              <a:t>Rickinson</a:t>
            </a:r>
            <a:r>
              <a:rPr lang="en-US" sz="1000" dirty="0"/>
              <a:t> &amp; Rutherford, 1995</a:t>
            </a:r>
          </a:p>
        </p:txBody>
      </p:sp>
    </p:spTree>
    <p:extLst>
      <p:ext uri="{BB962C8B-B14F-4D97-AF65-F5344CB8AC3E}">
        <p14:creationId xmlns:p14="http://schemas.microsoft.com/office/powerpoint/2010/main" val="3239230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36">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7125" y="3726"/>
            <a:ext cx="5614875" cy="6858000"/>
          </a:xfrm>
          <a:prstGeom prst="rect">
            <a:avLst/>
          </a:prstGeom>
          <a:gradFill>
            <a:gsLst>
              <a:gs pos="0">
                <a:schemeClr val="accent1"/>
              </a:gs>
              <a:gs pos="25000">
                <a:schemeClr val="accent1"/>
              </a:gs>
              <a:gs pos="94000">
                <a:schemeClr val="accent5"/>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38">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le 1"/>
          <p:cNvSpPr>
            <a:spLocks noGrp="1"/>
          </p:cNvSpPr>
          <p:nvPr>
            <p:ph type="title"/>
          </p:nvPr>
        </p:nvSpPr>
        <p:spPr>
          <a:xfrm>
            <a:off x="616250" y="673192"/>
            <a:ext cx="6575311" cy="821698"/>
          </a:xfrm>
        </p:spPr>
        <p:txBody>
          <a:bodyPr vert="horz" lIns="91440" tIns="45720" rIns="91440" bIns="45720" rtlCol="0" anchor="ctr">
            <a:noAutofit/>
          </a:bodyPr>
          <a:lstStyle/>
          <a:p>
            <a:pPr algn="ctr"/>
            <a:r>
              <a:rPr lang="en-US" b="1" kern="1200" dirty="0">
                <a:solidFill>
                  <a:srgbClr val="000000"/>
                </a:solidFill>
                <a:latin typeface="+mj-lt"/>
                <a:ea typeface="+mj-ea"/>
                <a:cs typeface="+mj-cs"/>
              </a:rPr>
              <a:t>Key Factors:  Balance &amp; Time Management</a:t>
            </a:r>
          </a:p>
        </p:txBody>
      </p:sp>
      <p:sp>
        <p:nvSpPr>
          <p:cNvPr id="3" name="Content Placeholder 2"/>
          <p:cNvSpPr>
            <a:spLocks noGrp="1"/>
          </p:cNvSpPr>
          <p:nvPr>
            <p:ph sz="half" idx="1"/>
          </p:nvPr>
        </p:nvSpPr>
        <p:spPr>
          <a:xfrm>
            <a:off x="554398" y="2989780"/>
            <a:ext cx="6207816" cy="3613151"/>
          </a:xfrm>
        </p:spPr>
        <p:txBody>
          <a:bodyPr vert="horz" lIns="91440" tIns="45720" rIns="91440" bIns="45720" rtlCol="0" anchor="ctr">
            <a:noAutofit/>
          </a:bodyPr>
          <a:lstStyle/>
          <a:p>
            <a:r>
              <a:rPr lang="en-US" sz="2200" dirty="0">
                <a:solidFill>
                  <a:srgbClr val="000000"/>
                </a:solidFill>
              </a:rPr>
              <a:t>Balance:</a:t>
            </a:r>
          </a:p>
          <a:p>
            <a:pPr lvl="1"/>
            <a:r>
              <a:rPr lang="en-US" sz="2200" dirty="0">
                <a:solidFill>
                  <a:srgbClr val="000000"/>
                </a:solidFill>
              </a:rPr>
              <a:t>Physical &amp; Emotional Health (eat, sleep, exercise)</a:t>
            </a:r>
          </a:p>
          <a:p>
            <a:pPr lvl="1"/>
            <a:r>
              <a:rPr lang="en-US" sz="2200" dirty="0">
                <a:solidFill>
                  <a:srgbClr val="000000"/>
                </a:solidFill>
              </a:rPr>
              <a:t>Work (or being productive)</a:t>
            </a:r>
          </a:p>
          <a:p>
            <a:pPr lvl="1"/>
            <a:r>
              <a:rPr lang="en-US" sz="2200" dirty="0">
                <a:solidFill>
                  <a:srgbClr val="000000"/>
                </a:solidFill>
              </a:rPr>
              <a:t>Social</a:t>
            </a:r>
          </a:p>
          <a:p>
            <a:r>
              <a:rPr lang="en-US" sz="2200" b="1" dirty="0">
                <a:solidFill>
                  <a:srgbClr val="FF0000"/>
                </a:solidFill>
              </a:rPr>
              <a:t>Ask Your Young Adult/Yourself:</a:t>
            </a:r>
          </a:p>
          <a:p>
            <a:pPr lvl="1"/>
            <a:r>
              <a:rPr lang="en-US" sz="2200" dirty="0">
                <a:solidFill>
                  <a:srgbClr val="000000"/>
                </a:solidFill>
              </a:rPr>
              <a:t>When is the last time you ate/slept well?</a:t>
            </a:r>
          </a:p>
          <a:p>
            <a:pPr lvl="1"/>
            <a:r>
              <a:rPr lang="en-US" sz="2200" dirty="0">
                <a:solidFill>
                  <a:srgbClr val="000000"/>
                </a:solidFill>
              </a:rPr>
              <a:t>When is the last time you connected with friends?</a:t>
            </a:r>
          </a:p>
          <a:p>
            <a:pPr lvl="1"/>
            <a:r>
              <a:rPr lang="en-US" sz="2200" dirty="0">
                <a:solidFill>
                  <a:srgbClr val="000000"/>
                </a:solidFill>
              </a:rPr>
              <a:t>When is the last time you “moved”? (Small vs Large moves)</a:t>
            </a:r>
          </a:p>
          <a:p>
            <a:r>
              <a:rPr lang="en-US" sz="2200" b="1" dirty="0">
                <a:solidFill>
                  <a:srgbClr val="FF0000"/>
                </a:solidFill>
                <a:highlight>
                  <a:srgbClr val="FFFF00"/>
                </a:highlight>
              </a:rPr>
              <a:t>Handouts:</a:t>
            </a:r>
            <a:r>
              <a:rPr lang="en-US" sz="2200" b="1" dirty="0">
                <a:solidFill>
                  <a:srgbClr val="FF0000"/>
                </a:solidFill>
              </a:rPr>
              <a:t>  	</a:t>
            </a:r>
            <a:r>
              <a:rPr lang="en-US" sz="2200" dirty="0"/>
              <a:t>Time Management Schedule</a:t>
            </a:r>
          </a:p>
          <a:p>
            <a:pPr marL="0" indent="0">
              <a:buNone/>
            </a:pPr>
            <a:r>
              <a:rPr lang="en-US" sz="2200" b="1" dirty="0">
                <a:solidFill>
                  <a:srgbClr val="FF0000"/>
                </a:solidFill>
              </a:rPr>
              <a:t>		</a:t>
            </a:r>
            <a:r>
              <a:rPr lang="en-US" sz="2200" dirty="0"/>
              <a:t>Course Load Formulas</a:t>
            </a:r>
            <a:endParaRPr lang="en-US" sz="2200" b="1" dirty="0">
              <a:solidFill>
                <a:srgbClr val="FF0000"/>
              </a:solidFill>
            </a:endParaRPr>
          </a:p>
          <a:p>
            <a:pPr marL="228600" lvl="1" indent="0">
              <a:buNone/>
            </a:pPr>
            <a:endParaRPr lang="en-US" sz="2200" dirty="0">
              <a:solidFill>
                <a:srgbClr val="000000"/>
              </a:solidFill>
            </a:endParaRPr>
          </a:p>
          <a:p>
            <a:endParaRPr lang="en-US" sz="2200" dirty="0">
              <a:solidFill>
                <a:srgbClr val="000000"/>
              </a:solidFill>
            </a:endParaRPr>
          </a:p>
          <a:p>
            <a:endParaRPr lang="en-US" sz="2200" dirty="0">
              <a:solidFill>
                <a:srgbClr val="000000"/>
              </a:solidFill>
            </a:endParaRPr>
          </a:p>
        </p:txBody>
      </p:sp>
      <p:sp>
        <p:nvSpPr>
          <p:cNvPr id="45"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91562"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Content Placeholder 7"/>
          <p:cNvPicPr>
            <a:picLocks noGrp="1" noChangeAspect="1"/>
          </p:cNvPicPr>
          <p:nvPr>
            <p:ph sz="half" idx="2"/>
          </p:nvPr>
        </p:nvPicPr>
        <p:blipFill rotWithShape="1">
          <a:blip r:embed="rId4"/>
          <a:srcRect t="6373"/>
          <a:stretch/>
        </p:blipFill>
        <p:spPr>
          <a:xfrm>
            <a:off x="8100821" y="2080571"/>
            <a:ext cx="3661831" cy="2717056"/>
          </a:xfrm>
          <a:prstGeom prst="rect">
            <a:avLst/>
          </a:prstGeom>
        </p:spPr>
      </p:pic>
      <p:sp>
        <p:nvSpPr>
          <p:cNvPr id="4" name="Footer Placeholder 5">
            <a:extLst>
              <a:ext uri="{FF2B5EF4-FFF2-40B4-BE49-F238E27FC236}">
                <a16:creationId xmlns:a16="http://schemas.microsoft.com/office/drawing/2014/main" id="{5ED32C8F-5730-4772-B2E3-E6793BCE4760}"/>
              </a:ext>
            </a:extLst>
          </p:cNvPr>
          <p:cNvSpPr txBox="1">
            <a:spLocks/>
          </p:cNvSpPr>
          <p:nvPr/>
        </p:nvSpPr>
        <p:spPr>
          <a:xfrm>
            <a:off x="1676400" y="6492876"/>
            <a:ext cx="2895600"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spcAft>
                <a:spcPts val="600"/>
              </a:spcAft>
            </a:pPr>
            <a:r>
              <a:rPr lang="en-US" sz="1050" dirty="0">
                <a:latin typeface="Gill Sans MT" panose="020B0502020104020203" pitchFamily="34" charset="0"/>
              </a:rPr>
              <a:t>Proprietary &amp; Confidential</a:t>
            </a:r>
          </a:p>
        </p:txBody>
      </p:sp>
    </p:spTree>
    <p:extLst>
      <p:ext uri="{BB962C8B-B14F-4D97-AF65-F5344CB8AC3E}">
        <p14:creationId xmlns:p14="http://schemas.microsoft.com/office/powerpoint/2010/main" val="17289106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9121887-505B-432C-947A-D5106B06D79A}"/>
              </a:ext>
            </a:extLst>
          </p:cNvPr>
          <p:cNvPicPr>
            <a:picLocks noChangeAspect="1"/>
          </p:cNvPicPr>
          <p:nvPr/>
        </p:nvPicPr>
        <p:blipFill>
          <a:blip r:embed="rId3"/>
          <a:stretch>
            <a:fillRect/>
          </a:stretch>
        </p:blipFill>
        <p:spPr>
          <a:xfrm>
            <a:off x="1543703" y="512759"/>
            <a:ext cx="8484365" cy="6214799"/>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19296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5576</TotalTime>
  <Words>2044</Words>
  <Application>Microsoft Macintosh PowerPoint</Application>
  <PresentationFormat>Widescreen</PresentationFormat>
  <Paragraphs>185</Paragraphs>
  <Slides>22</Slides>
  <Notes>21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Avenir Next LT Pro</vt:lpstr>
      <vt:lpstr>Calibri</vt:lpstr>
      <vt:lpstr>Calibri Light</vt:lpstr>
      <vt:lpstr>Gill Sans MT</vt:lpstr>
      <vt:lpstr>Open Sans</vt:lpstr>
      <vt:lpstr>Office Theme</vt:lpstr>
      <vt:lpstr>PowerPoint Presentation</vt:lpstr>
      <vt:lpstr>Topics Covered</vt:lpstr>
      <vt:lpstr>Why This Transition Matters</vt:lpstr>
      <vt:lpstr>What can happen during this transition?</vt:lpstr>
      <vt:lpstr>What can happen during this transition?</vt:lpstr>
      <vt:lpstr>“Why do young adults fail at college?”</vt:lpstr>
      <vt:lpstr>What do I need to succeed?</vt:lpstr>
      <vt:lpstr>Key Factors:  Balance &amp; Time Management</vt:lpstr>
      <vt:lpstr>PowerPoint Presentation</vt:lpstr>
      <vt:lpstr>Key Factor:  Motivation</vt:lpstr>
      <vt:lpstr>Key Factor:  Sense of Belonging</vt:lpstr>
      <vt:lpstr>Common Myths vs Reality</vt:lpstr>
      <vt:lpstr>MYTH:  “EVERYONE” Finishes “On-Time”</vt:lpstr>
      <vt:lpstr>Myth:  College is the “best four years of your life”  Fact:  Homesickness is normal…and temporary!</vt:lpstr>
      <vt:lpstr>PowerPoint Presentation</vt:lpstr>
      <vt:lpstr>What can parents do for “homesickness?”</vt:lpstr>
      <vt:lpstr>Early Red Flags</vt:lpstr>
      <vt:lpstr>When to Step Back vs. Step In</vt:lpstr>
      <vt:lpstr>Strategies to Support</vt:lpstr>
      <vt:lpstr>1. Notice 5 things that you can see. Look around you and become aware of your environment. Try to pick out something that you don’t usually notice.  2. Notice 4 things you can feel. Bring attention to the things that you’re currently feeling, such as the texture of your clothing or the smooth surface of the table you’re resting your hands on.  3. Notice 3 things that you can hear. Listen for and notice things in the background that you don’t normally notice. It could be the birds chirping outside or an appliance humming in the next room.  4. Notice 2 things you can smell. Bring attention to scents that you usually filter out, either pleasant or unpleasant. Catch a whiff of the pine trees outside or food cooking in the kitchen.  5. Notice 1 thing you can taste. Take a sip of a drink, chew gum, or notice the current taste in your mouth. </vt:lpstr>
      <vt:lpstr>What can parents do?</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Harper</dc:creator>
  <cp:lastModifiedBy>Heather Nobary</cp:lastModifiedBy>
  <cp:revision>86</cp:revision>
  <cp:lastPrinted>2021-04-27T14:25:46Z</cp:lastPrinted>
  <dcterms:created xsi:type="dcterms:W3CDTF">2020-08-06T19:43:51Z</dcterms:created>
  <dcterms:modified xsi:type="dcterms:W3CDTF">2022-05-19T11:22:00Z</dcterms:modified>
</cp:coreProperties>
</file>