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5143500" cx="9144000"/>
  <p:notesSz cx="7315200" cy="9601200"/>
  <p:embeddedFontLst>
    <p:embeddedFont>
      <p:font typeface="Helvetica Neue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2" roundtripDataSignature="AMtx7mhfLEo2q9QYM/46/pTA8/LuLKC2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CA57501-9243-4F11-B133-9BABA9D8E130}">
  <a:tblStyle styleId="{1CA57501-9243-4F11-B133-9BABA9D8E1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D0A46E3C-7A22-4EEE-9091-7DAEFA2E6B03}" styleName="Table_1">
    <a:wholeTbl>
      <a:tcTxStyle>
        <a:font>
          <a:latin typeface="Times New Roman"/>
          <a:ea typeface="Times New Roman"/>
          <a:cs typeface="Times New Roman"/>
        </a:font>
        <a:srgbClr val="C77D0E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BE8CB"/>
          </a:solidFill>
        </a:fill>
      </a:tcStyle>
    </a:wholeTbl>
    <a:band1H>
      <a:tcTxStyle/>
      <a:tcStyle>
        <a:fill>
          <a:solidFill>
            <a:srgbClr val="FCECD5"/>
          </a:solidFill>
        </a:fill>
      </a:tcStyle>
    </a:band1H>
    <a:band2H>
      <a:tcTxStyle/>
    </a:band2H>
    <a:band1V>
      <a:tcTxStyle/>
      <a:tcStyle>
        <a:fill>
          <a:solidFill>
            <a:srgbClr val="FCECD5"/>
          </a:solidFill>
        </a:fill>
      </a:tcStyle>
    </a:band1V>
    <a:band2V>
      <a:tcTxStyle/>
    </a:band2V>
    <a:lastCol>
      <a:tcTxStyle b="on"/>
    </a:lastCol>
    <a:firstCol>
      <a:tcTxStyle b="on"/>
    </a:firstCol>
    <a:lastRow>
      <a:tcTxStyle b="on"/>
    </a:lastRow>
    <a:seCell>
      <a:tcTxStyle/>
    </a:seCell>
    <a:swCell>
      <a:tcTxStyle/>
    </a:swCell>
    <a:firstRow>
      <a:tcTxStyle b="on"/>
    </a:firstRow>
    <a:neCell>
      <a:tcTxStyle/>
    </a:neCell>
    <a:nwCell>
      <a:tcTxStyle/>
    </a:nwCell>
  </a:tblStyle>
  <a:tblStyle styleId="{5C7C058F-55B8-4B42-8DEA-6B1D0E6054A9}" styleName="Table_2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33885665-0B11-46B7-81D5-1D3E71822BFE}" styleName="Table_3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HelveticaNeue-regular.fntdata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HelveticaNeue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HelveticaNeue-boldItalic.fntdata"/><Relationship Id="rId30" Type="http://schemas.openxmlformats.org/officeDocument/2006/relationships/font" Target="fonts/HelveticaNeue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customschemas.google.com/relationships/presentationmetadata" Target="meta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/>
              <a:t>Patricia</a:t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bd9a7196df_0_27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gbd9a7196df_0_27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rgbClr val="666666"/>
                </a:solidFill>
                <a:highlight>
                  <a:schemeClr val="lt1"/>
                </a:highlight>
              </a:rPr>
              <a:t>Patricia</a:t>
            </a:r>
            <a:endParaRPr sz="1000">
              <a:solidFill>
                <a:srgbClr val="666666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bd9a7196df_0_39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bd9a7196df_0_39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rgbClr val="666666"/>
                </a:solidFill>
                <a:highlight>
                  <a:schemeClr val="lt1"/>
                </a:highlight>
              </a:rPr>
              <a:t>Patricia</a:t>
            </a:r>
            <a:endParaRPr sz="1000">
              <a:solidFill>
                <a:srgbClr val="666666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f42fd97c09_0_3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1f42fd97c09_0_3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rgbClr val="666666"/>
                </a:solidFill>
                <a:highlight>
                  <a:schemeClr val="lt1"/>
                </a:highlight>
              </a:rPr>
              <a:t>Patricia</a:t>
            </a:r>
            <a:endParaRPr sz="1000">
              <a:solidFill>
                <a:srgbClr val="666666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f374cb910a_0_27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g1f374cb910a_0_27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rgbClr val="666666"/>
                </a:solidFill>
                <a:highlight>
                  <a:schemeClr val="lt1"/>
                </a:highlight>
              </a:rPr>
              <a:t>Patricia</a:t>
            </a:r>
            <a:endParaRPr sz="1000">
              <a:solidFill>
                <a:srgbClr val="666666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1460c51f49_1_2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g11460c51f49_1_2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rgbClr val="666666"/>
                </a:solidFill>
                <a:highlight>
                  <a:schemeClr val="lt1"/>
                </a:highlight>
              </a:rPr>
              <a:t>Patricia</a:t>
            </a:r>
            <a:endParaRPr sz="1000">
              <a:solidFill>
                <a:srgbClr val="666666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bd9a7196df_0_55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gbd9a7196df_0_55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solidFill>
                  <a:srgbClr val="666666"/>
                </a:solidFill>
                <a:highlight>
                  <a:srgbClr val="FFFFFF"/>
                </a:highlight>
              </a:rPr>
              <a:t>Shanique</a:t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f374cb910a_0_48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g1f374cb910a_0_48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solidFill>
                  <a:srgbClr val="666666"/>
                </a:solidFill>
                <a:highlight>
                  <a:srgbClr val="FFFFFF"/>
                </a:highlight>
              </a:rPr>
              <a:t>Shanique</a:t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f374cb910a_0_70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g1f374cb910a_0_70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Shanique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 Club: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fee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generate outside dollars to cover costs beyond the cost of the club advisor (schedule C of teacher contract)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Interest Club: 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$25 fee; to offset cost of the club advisor (schedule C of teacher contract), supplies, transportation,  tournaments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f45451ea4e_0_26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1f45451ea4e_0_26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solidFill>
                  <a:srgbClr val="666666"/>
                </a:solidFill>
                <a:highlight>
                  <a:srgbClr val="FFFFFF"/>
                </a:highlight>
              </a:rPr>
              <a:t>Shanique</a:t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f45451ea4e_0_3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2" name="Google Shape;222;g1f45451ea4e_0_3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solidFill>
                  <a:srgbClr val="666666"/>
                </a:solidFill>
                <a:highlight>
                  <a:srgbClr val="FFFFFF"/>
                </a:highlight>
              </a:rPr>
              <a:t>Patricia</a:t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/>
          <p:nvPr>
            <p:ph idx="2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Patricia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f45451ea4e_0_12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g1f45451ea4e_0_12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solidFill>
                  <a:srgbClr val="666666"/>
                </a:solidFill>
                <a:highlight>
                  <a:srgbClr val="FFFFFF"/>
                </a:highlight>
              </a:rPr>
              <a:t>Patricia</a:t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be5b1bd4ab_0_27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gbe5b1bd4ab_0_27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solidFill>
                  <a:srgbClr val="666666"/>
                </a:solidFill>
                <a:highlight>
                  <a:srgbClr val="FFFFFF"/>
                </a:highlight>
              </a:rPr>
              <a:t>all</a:t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f45451ea4e_0_18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1f45451ea4e_0_18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Patricia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/>
          <p:nvPr>
            <p:ph idx="2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Patricia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/>
          <p:nvPr>
            <p:ph idx="2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7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Shanique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/>
          <p:nvPr>
            <p:ph idx="2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solidFill>
                  <a:srgbClr val="666666"/>
                </a:solidFill>
                <a:highlight>
                  <a:srgbClr val="FFFFFF"/>
                </a:highlight>
              </a:rPr>
              <a:t>Shanique</a:t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d9a7196df_0_73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bd9a7196df_0_73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solidFill>
                  <a:srgbClr val="666666"/>
                </a:solidFill>
                <a:highlight>
                  <a:srgbClr val="FFFFFF"/>
                </a:highlight>
              </a:rPr>
              <a:t>Patricia</a:t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d9a7196df_0_47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bd9a7196df_0_47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rgbClr val="666666"/>
                </a:solidFill>
                <a:highlight>
                  <a:schemeClr val="lt1"/>
                </a:highlight>
              </a:rPr>
              <a:t>Patricia</a:t>
            </a:r>
            <a:endParaRPr sz="1000">
              <a:solidFill>
                <a:srgbClr val="666666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d9a7196df_0_61:notes"/>
          <p:cNvSpPr/>
          <p:nvPr>
            <p:ph idx="2" type="sldImg"/>
          </p:nvPr>
        </p:nvSpPr>
        <p:spPr>
          <a:xfrm>
            <a:off x="457200" y="720725"/>
            <a:ext cx="64008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gbd9a7196df_0_61:notes"/>
          <p:cNvSpPr txBox="1"/>
          <p:nvPr>
            <p:ph idx="1" type="body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6625" lIns="96625" spcFirstLastPara="1" rIns="96625" wrap="square" tIns="9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rgbClr val="666666"/>
                </a:solidFill>
                <a:highlight>
                  <a:schemeClr val="lt1"/>
                </a:highlight>
              </a:rPr>
              <a:t>Patricia</a:t>
            </a:r>
            <a:endParaRPr sz="1000">
              <a:solidFill>
                <a:srgbClr val="666666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0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b="1" i="0" sz="4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2"/>
          <p:cNvSpPr txBox="1"/>
          <p:nvPr>
            <p:ph idx="1" type="body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2"/>
          <p:cNvSpPr txBox="1"/>
          <p:nvPr>
            <p:ph idx="10" type="dt"/>
          </p:nvPr>
        </p:nvSpPr>
        <p:spPr>
          <a:xfrm>
            <a:off x="457199" y="4767263"/>
            <a:ext cx="5882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31"/>
          <p:cNvSpPr txBox="1"/>
          <p:nvPr>
            <p:ph idx="1" type="body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31"/>
          <p:cNvSpPr txBox="1"/>
          <p:nvPr>
            <p:ph idx="10" type="dt"/>
          </p:nvPr>
        </p:nvSpPr>
        <p:spPr>
          <a:xfrm>
            <a:off x="457199" y="4767263"/>
            <a:ext cx="5882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3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3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 txBox="1"/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32"/>
          <p:cNvSpPr txBox="1"/>
          <p:nvPr>
            <p:ph idx="1" type="body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32"/>
          <p:cNvSpPr txBox="1"/>
          <p:nvPr>
            <p:ph idx="10" type="dt"/>
          </p:nvPr>
        </p:nvSpPr>
        <p:spPr>
          <a:xfrm>
            <a:off x="457199" y="4767263"/>
            <a:ext cx="5882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3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3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 txBox="1"/>
          <p:nvPr>
            <p:ph idx="10" type="dt"/>
          </p:nvPr>
        </p:nvSpPr>
        <p:spPr>
          <a:xfrm>
            <a:off x="457199" y="4767263"/>
            <a:ext cx="5882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24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24"/>
          <p:cNvSpPr txBox="1"/>
          <p:nvPr>
            <p:ph idx="10" type="dt"/>
          </p:nvPr>
        </p:nvSpPr>
        <p:spPr>
          <a:xfrm>
            <a:off x="457199" y="4767263"/>
            <a:ext cx="5882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2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2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25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5"/>
          <p:cNvSpPr txBox="1"/>
          <p:nvPr>
            <p:ph idx="10" type="dt"/>
          </p:nvPr>
        </p:nvSpPr>
        <p:spPr>
          <a:xfrm>
            <a:off x="457199" y="4767263"/>
            <a:ext cx="5882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2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2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26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26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26"/>
          <p:cNvSpPr txBox="1"/>
          <p:nvPr>
            <p:ph idx="10" type="dt"/>
          </p:nvPr>
        </p:nvSpPr>
        <p:spPr>
          <a:xfrm>
            <a:off x="457199" y="4767263"/>
            <a:ext cx="5882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2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2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27"/>
          <p:cNvSpPr txBox="1"/>
          <p:nvPr>
            <p:ph idx="1" type="body"/>
          </p:nvPr>
        </p:nvSpPr>
        <p:spPr>
          <a:xfrm>
            <a:off x="457201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27"/>
          <p:cNvSpPr txBox="1"/>
          <p:nvPr>
            <p:ph idx="2" type="body"/>
          </p:nvPr>
        </p:nvSpPr>
        <p:spPr>
          <a:xfrm>
            <a:off x="457201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27"/>
          <p:cNvSpPr txBox="1"/>
          <p:nvPr>
            <p:ph idx="3" type="body"/>
          </p:nvPr>
        </p:nvSpPr>
        <p:spPr>
          <a:xfrm>
            <a:off x="4645026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27"/>
          <p:cNvSpPr txBox="1"/>
          <p:nvPr>
            <p:ph idx="4" type="body"/>
          </p:nvPr>
        </p:nvSpPr>
        <p:spPr>
          <a:xfrm>
            <a:off x="4645026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27"/>
          <p:cNvSpPr txBox="1"/>
          <p:nvPr>
            <p:ph idx="10" type="dt"/>
          </p:nvPr>
        </p:nvSpPr>
        <p:spPr>
          <a:xfrm>
            <a:off x="457199" y="4767263"/>
            <a:ext cx="5882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2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2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28"/>
          <p:cNvSpPr txBox="1"/>
          <p:nvPr>
            <p:ph idx="10" type="dt"/>
          </p:nvPr>
        </p:nvSpPr>
        <p:spPr>
          <a:xfrm>
            <a:off x="457199" y="4767263"/>
            <a:ext cx="5882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2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2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1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29"/>
          <p:cNvSpPr txBox="1"/>
          <p:nvPr>
            <p:ph idx="1" type="body"/>
          </p:nvPr>
        </p:nvSpPr>
        <p:spPr>
          <a:xfrm>
            <a:off x="3575051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29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29"/>
          <p:cNvSpPr txBox="1"/>
          <p:nvPr>
            <p:ph idx="10" type="dt"/>
          </p:nvPr>
        </p:nvSpPr>
        <p:spPr>
          <a:xfrm>
            <a:off x="457199" y="4767263"/>
            <a:ext cx="5882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2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2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0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1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3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0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30"/>
          <p:cNvSpPr txBox="1"/>
          <p:nvPr>
            <p:ph idx="10" type="dt"/>
          </p:nvPr>
        </p:nvSpPr>
        <p:spPr>
          <a:xfrm>
            <a:off x="457199" y="4767263"/>
            <a:ext cx="5882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3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3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1"/>
          <p:cNvSpPr txBox="1"/>
          <p:nvPr>
            <p:ph idx="10" type="dt"/>
          </p:nvPr>
        </p:nvSpPr>
        <p:spPr>
          <a:xfrm>
            <a:off x="457199" y="4767263"/>
            <a:ext cx="5882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9" name="Google Shape;9;p21"/>
          <p:cNvCxnSpPr/>
          <p:nvPr/>
        </p:nvCxnSpPr>
        <p:spPr>
          <a:xfrm>
            <a:off x="457199" y="968859"/>
            <a:ext cx="8229600" cy="0"/>
          </a:xfrm>
          <a:prstGeom prst="straightConnector1">
            <a:avLst/>
          </a:pr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6862"/>
              </a:srgbClr>
            </a:outerShdw>
          </a:effectLst>
        </p:spPr>
      </p:cxnSp>
      <p:pic>
        <p:nvPicPr>
          <p:cNvPr descr="SLPPublicSchoolsLogoColornotagline.jpg" id="10" name="Google Shape;10;p2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491305" y="4532256"/>
            <a:ext cx="1646623" cy="54956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527800" y="1327375"/>
            <a:ext cx="8179500" cy="27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Finance Advisory Committee 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US" sz="1900">
                <a:latin typeface="Calibri"/>
                <a:ea typeface="Calibri"/>
                <a:cs typeface="Calibri"/>
                <a:sym typeface="Calibri"/>
              </a:rPr>
              <a:t>2023-24 Finance Advisory Committee</a:t>
            </a:r>
            <a:endParaRPr b="0" sz="1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US" sz="1900">
                <a:latin typeface="Calibri"/>
                <a:ea typeface="Calibri"/>
                <a:cs typeface="Calibri"/>
                <a:sym typeface="Calibri"/>
              </a:rPr>
              <a:t>Budget and Fiscal Recommendations to Superintendent Osei</a:t>
            </a:r>
            <a:endParaRPr b="0" sz="1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t/>
            </a:r>
            <a:endParaRPr b="0" i="1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rPr b="0"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Patricia Magnuson, Director of Business Services</a:t>
            </a:r>
            <a:endParaRPr b="0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rPr b="0"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Shanique Williams, Asst. Director of Business Services</a:t>
            </a:r>
            <a:endParaRPr b="0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rPr b="0"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Meshach Mandel, Student Finance Intern</a:t>
            </a:r>
            <a:endParaRPr b="0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rPr b="0"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Alicia Margalli, Student Finance Intern</a:t>
            </a:r>
            <a:endParaRPr b="0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rPr b="0"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Julian Roweder, Student Finance Intern</a:t>
            </a:r>
            <a:endParaRPr b="0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rPr b="0"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Jacey Cassem, Community Member</a:t>
            </a:r>
            <a:endParaRPr b="0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rPr b="0"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Robert Grommesh, Parent/Community member</a:t>
            </a:r>
            <a:endParaRPr b="0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rPr b="0"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Valerie Jensen, Parent/Community member</a:t>
            </a:r>
            <a:endParaRPr b="0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rPr b="0"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Lisa Walhstrom, Parent/Community member</a:t>
            </a:r>
            <a:endParaRPr b="0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t/>
            </a:r>
            <a:endParaRPr b="0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t/>
            </a:r>
            <a:endParaRPr b="0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t/>
            </a:r>
            <a:endParaRPr b="0"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t/>
            </a:r>
            <a:endParaRPr b="0" i="1"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t/>
            </a:r>
            <a:endParaRPr b="0" i="1"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None/>
            </a:pPr>
            <a:r>
              <a:t/>
            </a:r>
            <a:endParaRPr b="0" i="1"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469050" y="4689825"/>
            <a:ext cx="38241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300">
                <a:solidFill>
                  <a:schemeClr val="dk1"/>
                </a:solidFill>
              </a:rPr>
              <a:t>8.2023</a:t>
            </a: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School Board Meeting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bd9a7196df_0_27"/>
          <p:cNvSpPr txBox="1"/>
          <p:nvPr>
            <p:ph idx="4294967295" type="title"/>
          </p:nvPr>
        </p:nvSpPr>
        <p:spPr>
          <a:xfrm>
            <a:off x="287675" y="101500"/>
            <a:ext cx="87642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Recommendation 2: General Education Funding Formula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gbd9a7196df_0_27"/>
          <p:cNvSpPr txBox="1"/>
          <p:nvPr/>
        </p:nvSpPr>
        <p:spPr>
          <a:xfrm>
            <a:off x="469050" y="4689825"/>
            <a:ext cx="39495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300">
                <a:solidFill>
                  <a:schemeClr val="dk1"/>
                </a:solidFill>
              </a:rPr>
              <a:t>8.2023</a:t>
            </a: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School Board Meeting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9" name="Google Shape;149;gbd9a7196df_0_27"/>
          <p:cNvGraphicFramePr/>
          <p:nvPr/>
        </p:nvGraphicFramePr>
        <p:xfrm>
          <a:off x="1464150" y="78525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{D0A46E3C-7A22-4EEE-9091-7DAEFA2E6B03}</a:tableStyleId>
              </a:tblPr>
              <a:tblGrid>
                <a:gridCol w="1282375"/>
                <a:gridCol w="1077875"/>
                <a:gridCol w="2988825"/>
              </a:tblGrid>
              <a:tr h="310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</a:t>
                      </a:r>
                      <a:endParaRPr b="1"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Amount</a:t>
                      </a:r>
                      <a:endParaRPr b="1"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01150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Explanation</a:t>
                      </a:r>
                      <a:endParaRPr b="1"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/>
                </a:tc>
              </a:tr>
              <a:tr h="310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2013-14</a:t>
                      </a:r>
                      <a:endParaRPr b="1"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$5,302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1.5% increase 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</a:tr>
              <a:tr h="322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2014-15</a:t>
                      </a:r>
                      <a:endParaRPr b="1"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$5,831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1.5% increase + $25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</a:tr>
              <a:tr h="310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2015-16</a:t>
                      </a:r>
                      <a:endParaRPr b="1"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$5,948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2.0% increase 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</a:tr>
              <a:tr h="310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2016-17</a:t>
                      </a:r>
                      <a:endParaRPr b="1"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$6,067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2.0% increase 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</a:tr>
              <a:tr h="310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2017-18</a:t>
                      </a:r>
                      <a:endParaRPr b="1"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$6,188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2.0% increase 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</a:tr>
              <a:tr h="310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2018-19</a:t>
                      </a:r>
                      <a:endParaRPr b="1"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$6,312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2.0% increase 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</a:tr>
              <a:tr h="310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2019-20</a:t>
                      </a:r>
                      <a:endParaRPr b="1"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$6,438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2.0% increase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</a:tr>
              <a:tr h="310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2020-21</a:t>
                      </a:r>
                      <a:endParaRPr b="1"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$6,567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2.0% increase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</a:tr>
              <a:tr h="310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2021-22</a:t>
                      </a:r>
                      <a:endParaRPr b="1"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$6,728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2.45% increase 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</a:tr>
              <a:tr h="310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2022-23</a:t>
                      </a:r>
                      <a:endParaRPr b="1" sz="170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$6,863</a:t>
                      </a:r>
                      <a:endParaRPr sz="170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2.0% increase</a:t>
                      </a:r>
                      <a:endParaRPr sz="170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chemeClr val="lt1"/>
                    </a:solidFill>
                  </a:tcPr>
                </a:tc>
              </a:tr>
              <a:tr h="310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2023-24</a:t>
                      </a:r>
                      <a:endParaRPr b="1"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$7,000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2% increase (assumption)</a:t>
                      </a:r>
                      <a:endParaRPr sz="1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300" marB="18300" marR="18300" marL="292600" anchor="ctr">
                    <a:solidFill>
                      <a:srgbClr val="FCE5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d9a7196df_0_39"/>
          <p:cNvSpPr txBox="1"/>
          <p:nvPr/>
        </p:nvSpPr>
        <p:spPr>
          <a:xfrm>
            <a:off x="469050" y="958900"/>
            <a:ext cx="7868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bd9a7196df_0_39"/>
          <p:cNvSpPr txBox="1"/>
          <p:nvPr>
            <p:ph idx="4294967295" type="title"/>
          </p:nvPr>
        </p:nvSpPr>
        <p:spPr>
          <a:xfrm>
            <a:off x="457201" y="1015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5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Recommendation 3: Student Enrollment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bd9a7196df_0_39"/>
          <p:cNvSpPr txBox="1"/>
          <p:nvPr/>
        </p:nvSpPr>
        <p:spPr>
          <a:xfrm>
            <a:off x="469051" y="4689825"/>
            <a:ext cx="30000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000">
                <a:solidFill>
                  <a:schemeClr val="dk1"/>
                </a:solidFill>
              </a:rPr>
              <a:t>8.2023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School Board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gbd9a7196df_0_3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8050" y="892754"/>
            <a:ext cx="5860074" cy="362347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f42fd97c09_0_3"/>
          <p:cNvSpPr txBox="1"/>
          <p:nvPr/>
        </p:nvSpPr>
        <p:spPr>
          <a:xfrm>
            <a:off x="469050" y="958900"/>
            <a:ext cx="7868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1f42fd97c09_0_3"/>
          <p:cNvSpPr txBox="1"/>
          <p:nvPr>
            <p:ph idx="4294967295" type="title"/>
          </p:nvPr>
        </p:nvSpPr>
        <p:spPr>
          <a:xfrm>
            <a:off x="469050" y="44900"/>
            <a:ext cx="64479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5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Recommendation 3: Student Enrollment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1f42fd97c09_0_3"/>
          <p:cNvSpPr txBox="1"/>
          <p:nvPr/>
        </p:nvSpPr>
        <p:spPr>
          <a:xfrm>
            <a:off x="469051" y="4689825"/>
            <a:ext cx="30000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000">
                <a:solidFill>
                  <a:schemeClr val="dk1"/>
                </a:solidFill>
              </a:rPr>
              <a:t>8.2023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School Board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5" name="Google Shape;165;g1f42fd97c09_0_3"/>
          <p:cNvGraphicFramePr/>
          <p:nvPr/>
        </p:nvGraphicFramePr>
        <p:xfrm>
          <a:off x="1142900" y="671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{5C7C058F-55B8-4B42-8DEA-6B1D0E6054A9}</a:tableStyleId>
              </a:tblPr>
              <a:tblGrid>
                <a:gridCol w="352425"/>
                <a:gridCol w="609600"/>
                <a:gridCol w="609600"/>
                <a:gridCol w="609600"/>
                <a:gridCol w="609600"/>
                <a:gridCol w="676275"/>
                <a:gridCol w="600075"/>
                <a:gridCol w="600075"/>
                <a:gridCol w="666750"/>
              </a:tblGrid>
              <a:tr h="21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Historical Fall Actual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Projected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Prelim.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Variance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Projected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2018-19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2019-20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2020-21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2021-22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2022-23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2023-24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-49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384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-17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338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327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334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357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347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318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358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357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338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374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378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354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-24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354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387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397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337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378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367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364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374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388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377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378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K-12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4,599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4,600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4,482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4,474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4,477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4,393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-84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4,352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100000">
                <a:tc gridSpan="2" row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over Year Change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-118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-8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-81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-41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100000"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0.02%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-2.57%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-0.18%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0.07%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-1.81%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-0.93%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</a:tbl>
          </a:graphicData>
        </a:graphic>
      </p:graphicFrame>
      <p:sp>
        <p:nvSpPr>
          <p:cNvPr id="166" name="Google Shape;166;g1f42fd97c09_0_3"/>
          <p:cNvSpPr/>
          <p:nvPr/>
        </p:nvSpPr>
        <p:spPr>
          <a:xfrm rot="2700000">
            <a:off x="3145566" y="3635015"/>
            <a:ext cx="366564" cy="237164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1f42fd97c09_0_3"/>
          <p:cNvSpPr/>
          <p:nvPr/>
        </p:nvSpPr>
        <p:spPr>
          <a:xfrm rot="2700000">
            <a:off x="4432233" y="1014628"/>
            <a:ext cx="355109" cy="27619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1f42fd97c09_0_3"/>
          <p:cNvSpPr/>
          <p:nvPr/>
        </p:nvSpPr>
        <p:spPr>
          <a:xfrm rot="2700000">
            <a:off x="4429027" y="3984958"/>
            <a:ext cx="396687" cy="297833"/>
          </a:xfrm>
          <a:prstGeom prst="rightArrow">
            <a:avLst>
              <a:gd fmla="val 48932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g1f374cb910a_0_27"/>
          <p:cNvPicPr preferRelativeResize="0"/>
          <p:nvPr/>
        </p:nvPicPr>
        <p:blipFill rotWithShape="1">
          <a:blip r:embed="rId3">
            <a:alphaModFix/>
          </a:blip>
          <a:srcRect b="0" l="0" r="0" t="-6258"/>
          <a:stretch/>
        </p:blipFill>
        <p:spPr>
          <a:xfrm>
            <a:off x="2846775" y="609850"/>
            <a:ext cx="6144601" cy="3909004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g1f374cb910a_0_27"/>
          <p:cNvSpPr txBox="1"/>
          <p:nvPr/>
        </p:nvSpPr>
        <p:spPr>
          <a:xfrm>
            <a:off x="232875" y="1259175"/>
            <a:ext cx="2613900" cy="16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Projection Method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Chose </a:t>
            </a:r>
            <a:r>
              <a:rPr lang="en-US" sz="1500">
                <a:solidFill>
                  <a:schemeClr val="dk1"/>
                </a:solidFill>
              </a:rPr>
              <a:t>2</a:t>
            </a: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-year </a:t>
            </a:r>
            <a:r>
              <a:rPr lang="en-US" sz="1500">
                <a:solidFill>
                  <a:schemeClr val="dk1"/>
                </a:solidFill>
              </a:rPr>
              <a:t>weighted ratio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Diminishes impact of pandemic and recovery years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1f374cb910a_0_27"/>
          <p:cNvSpPr txBox="1"/>
          <p:nvPr>
            <p:ph idx="4294967295" type="title"/>
          </p:nvPr>
        </p:nvSpPr>
        <p:spPr>
          <a:xfrm>
            <a:off x="457201" y="1015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5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Recommendation 3: Student Enrollment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g1f374cb910a_0_27"/>
          <p:cNvSpPr/>
          <p:nvPr/>
        </p:nvSpPr>
        <p:spPr>
          <a:xfrm rot="-3300798">
            <a:off x="3477149" y="4487164"/>
            <a:ext cx="529486" cy="29571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99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1f374cb910a_0_27"/>
          <p:cNvSpPr txBox="1"/>
          <p:nvPr/>
        </p:nvSpPr>
        <p:spPr>
          <a:xfrm>
            <a:off x="469051" y="4689825"/>
            <a:ext cx="30000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000">
                <a:solidFill>
                  <a:schemeClr val="dk1"/>
                </a:solidFill>
              </a:rPr>
              <a:t>8.2023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School Board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1f374cb910a_0_27"/>
          <p:cNvSpPr/>
          <p:nvPr/>
        </p:nvSpPr>
        <p:spPr>
          <a:xfrm rot="-2701414">
            <a:off x="5330577" y="2142993"/>
            <a:ext cx="515693" cy="295712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99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1460c51f49_1_2"/>
          <p:cNvSpPr txBox="1"/>
          <p:nvPr>
            <p:ph idx="4294967295" type="title"/>
          </p:nvPr>
        </p:nvSpPr>
        <p:spPr>
          <a:xfrm>
            <a:off x="457201" y="1015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5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Recommendation 3: Student Enrollment  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11460c51f49_1_2"/>
          <p:cNvSpPr txBox="1"/>
          <p:nvPr/>
        </p:nvSpPr>
        <p:spPr>
          <a:xfrm>
            <a:off x="298800" y="1153800"/>
            <a:ext cx="2202300" cy="16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significant effort to recruit and retain resident students to increase capture rate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11460c51f49_1_2"/>
          <p:cNvSpPr txBox="1"/>
          <p:nvPr/>
        </p:nvSpPr>
        <p:spPr>
          <a:xfrm>
            <a:off x="469051" y="4689825"/>
            <a:ext cx="30000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000">
                <a:solidFill>
                  <a:schemeClr val="dk1"/>
                </a:solidFill>
              </a:rPr>
              <a:t>8.2023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School Board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6" name="Google Shape;186;g11460c51f49_1_2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1100" y="904175"/>
            <a:ext cx="6410874" cy="30311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bd9a7196df_0_55"/>
          <p:cNvSpPr txBox="1"/>
          <p:nvPr/>
        </p:nvSpPr>
        <p:spPr>
          <a:xfrm>
            <a:off x="579050" y="1207038"/>
            <a:ext cx="76935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➢"/>
            </a:pPr>
            <a:r>
              <a:rPr lang="en-US" sz="2400">
                <a:solidFill>
                  <a:schemeClr val="dk1"/>
                </a:solidFill>
              </a:rPr>
              <a:t>Increase student activity fees and meal prices to align with </a:t>
            </a:r>
            <a:r>
              <a:rPr lang="en-US" sz="2400">
                <a:solidFill>
                  <a:schemeClr val="dk1"/>
                </a:solidFill>
              </a:rPr>
              <a:t>comparative</a:t>
            </a:r>
            <a:r>
              <a:rPr lang="en-US" sz="2400">
                <a:solidFill>
                  <a:schemeClr val="dk1"/>
                </a:solidFill>
              </a:rPr>
              <a:t> district averages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➢"/>
            </a:pPr>
            <a:r>
              <a:rPr lang="en-US" sz="2400">
                <a:solidFill>
                  <a:schemeClr val="dk1"/>
                </a:solidFill>
              </a:rPr>
              <a:t>Maintain high school student parking fees at current rate</a:t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92" name="Google Shape;192;gbd9a7196df_0_55"/>
          <p:cNvSpPr txBox="1"/>
          <p:nvPr>
            <p:ph idx="4294967295" type="title"/>
          </p:nvPr>
        </p:nvSpPr>
        <p:spPr>
          <a:xfrm>
            <a:off x="457201" y="1015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Recommendation 4: Increase Local Revenue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bd9a7196df_0_55"/>
          <p:cNvSpPr txBox="1"/>
          <p:nvPr/>
        </p:nvSpPr>
        <p:spPr>
          <a:xfrm>
            <a:off x="469050" y="4689825"/>
            <a:ext cx="35352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200">
                <a:solidFill>
                  <a:schemeClr val="dk1"/>
                </a:solidFill>
              </a:rPr>
              <a:t>8.2023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School Board Meeting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374cb910a_0_48"/>
          <p:cNvSpPr/>
          <p:nvPr/>
        </p:nvSpPr>
        <p:spPr>
          <a:xfrm>
            <a:off x="6443750" y="4571475"/>
            <a:ext cx="1875600" cy="532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1f374cb910a_0_48"/>
          <p:cNvSpPr txBox="1"/>
          <p:nvPr>
            <p:ph idx="4294967295" type="title"/>
          </p:nvPr>
        </p:nvSpPr>
        <p:spPr>
          <a:xfrm>
            <a:off x="273450" y="1244600"/>
            <a:ext cx="28449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Recommendation 4: Local Revenue</a:t>
            </a:r>
            <a:endParaRPr b="1" sz="15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lang="en-US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Proposed fees reflect comparative district averages</a:t>
            </a:r>
            <a:endParaRPr sz="1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lang="en-US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Increase HS Student Activity Fees (+$14,000)</a:t>
            </a:r>
            <a:endParaRPr sz="1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lang="en-US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Increase MS Student Activity Fees from $105 to $110 (+$1,400)</a:t>
            </a:r>
            <a:endParaRPr sz="1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lang="en-US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Students who qualify for educational benefits (Lunch is reduced pay half fee or </a:t>
            </a:r>
            <a:r>
              <a:rPr lang="en-US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lunch is free pay </a:t>
            </a:r>
            <a:r>
              <a:rPr lang="en-US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$25)</a:t>
            </a:r>
            <a:endParaRPr sz="1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g1f374cb910a_0_48"/>
          <p:cNvSpPr txBox="1"/>
          <p:nvPr/>
        </p:nvSpPr>
        <p:spPr>
          <a:xfrm>
            <a:off x="273451" y="4689825"/>
            <a:ext cx="30000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i="0" lang="en-US" sz="1000" u="none" cap="none" strike="noStrike">
                <a:solidFill>
                  <a:schemeClr val="dk1"/>
                </a:solidFill>
              </a:rPr>
              <a:t>Prepared for 2.2</a:t>
            </a:r>
            <a:r>
              <a:rPr lang="en-US" sz="1000">
                <a:solidFill>
                  <a:schemeClr val="dk1"/>
                </a:solidFill>
              </a:rPr>
              <a:t>8.2023</a:t>
            </a:r>
            <a:r>
              <a:rPr i="0" lang="en-US" sz="1000" u="none" cap="none" strike="noStrike">
                <a:solidFill>
                  <a:schemeClr val="dk1"/>
                </a:solidFill>
              </a:rPr>
              <a:t>  School Board Meeting</a:t>
            </a:r>
            <a:endParaRPr i="0" u="none" cap="none" strike="noStrike">
              <a:solidFill>
                <a:srgbClr val="000000"/>
              </a:solidFill>
            </a:endParaRPr>
          </a:p>
        </p:txBody>
      </p:sp>
      <p:sp>
        <p:nvSpPr>
          <p:cNvPr id="201" name="Google Shape;201;g1f374cb910a_0_48"/>
          <p:cNvSpPr/>
          <p:nvPr/>
        </p:nvSpPr>
        <p:spPr>
          <a:xfrm>
            <a:off x="5257075" y="723900"/>
            <a:ext cx="3591600" cy="532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02" name="Google Shape;202;g1f374cb910a_0_48"/>
          <p:cNvGraphicFramePr/>
          <p:nvPr/>
        </p:nvGraphicFramePr>
        <p:xfrm>
          <a:off x="3352750" y="159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{1CA57501-9243-4F11-B133-9BABA9D8E130}</a:tableStyleId>
              </a:tblPr>
              <a:tblGrid>
                <a:gridCol w="1162050"/>
                <a:gridCol w="933450"/>
                <a:gridCol w="1133475"/>
                <a:gridCol w="895350"/>
                <a:gridCol w="733425"/>
                <a:gridCol w="638175"/>
              </a:tblGrid>
              <a:tr h="116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2023-24 Recommendation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Comparison District Average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FY2022 and 2023 Fee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$ Change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% Change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Cross Country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$210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$209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2.44%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Swimming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$210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$215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2.44%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Synchronized Swimming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$210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$190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2.44%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Tennis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$210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$206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2.44%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Baseball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$220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$221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$15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7.32%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Golf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$220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$213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$15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7.32%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Nordic Ski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$220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$218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$15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7.32%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Soccer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$220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$218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$15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7.32%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Softball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$220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$221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$15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7.32%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Track &amp; Field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$220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$221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$15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7.32%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Volleyball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$220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$219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$15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7.32%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Basketball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$230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$232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12.20%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Gymnastics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$230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$230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12.20%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Lacrosse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$230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$230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12.20%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Football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$250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$250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$45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21.95%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Hockey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$270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$276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$250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8.00%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f374cb910a_0_70"/>
          <p:cNvSpPr txBox="1"/>
          <p:nvPr>
            <p:ph idx="4294967295" type="title"/>
          </p:nvPr>
        </p:nvSpPr>
        <p:spPr>
          <a:xfrm>
            <a:off x="457201" y="1015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Recommendation 4: </a:t>
            </a: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Standardize middle and high school clubs and activities structure	</a:t>
            </a:r>
            <a:endParaRPr b="1"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g1f374cb910a_0_70"/>
          <p:cNvSpPr txBox="1"/>
          <p:nvPr/>
        </p:nvSpPr>
        <p:spPr>
          <a:xfrm>
            <a:off x="469050" y="4689825"/>
            <a:ext cx="35352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200">
                <a:solidFill>
                  <a:schemeClr val="dk1"/>
                </a:solidFill>
              </a:rPr>
              <a:t>8.2023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School Board Meeting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1f374cb910a_0_70"/>
          <p:cNvSpPr txBox="1"/>
          <p:nvPr/>
        </p:nvSpPr>
        <p:spPr>
          <a:xfrm>
            <a:off x="712625" y="1231250"/>
            <a:ext cx="7319100" cy="26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</a:rPr>
              <a:t>Two Tier system:</a:t>
            </a:r>
            <a:endParaRPr b="1" sz="2400">
              <a:solidFill>
                <a:schemeClr val="dk1"/>
              </a:solidFill>
            </a:endParaRPr>
          </a:p>
          <a:p>
            <a:pPr indent="-3556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lang="en-US" sz="2000" u="sng">
                <a:solidFill>
                  <a:schemeClr val="dk1"/>
                </a:solidFill>
              </a:rPr>
              <a:t>Service Club (no fee):</a:t>
            </a:r>
            <a:r>
              <a:rPr lang="en-US" sz="2000">
                <a:solidFill>
                  <a:schemeClr val="dk1"/>
                </a:solidFill>
              </a:rPr>
              <a:t>   </a:t>
            </a:r>
            <a:r>
              <a:rPr lang="en-US" sz="2000">
                <a:solidFill>
                  <a:srgbClr val="202124"/>
                </a:solidFill>
                <a:highlight>
                  <a:srgbClr val="FFFFFF"/>
                </a:highlight>
              </a:rPr>
              <a:t>Activity to do or bring awareness of service/social justice issues (i.e. gals and pals, SOAR, GSA, environmental club)</a:t>
            </a:r>
            <a:endParaRPr sz="20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-355600" lvl="0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Char char="●"/>
            </a:pPr>
            <a:r>
              <a:rPr b="1" lang="en-US" sz="2000" u="sng">
                <a:solidFill>
                  <a:srgbClr val="202124"/>
                </a:solidFill>
                <a:highlight>
                  <a:srgbClr val="FFFFFF"/>
                </a:highlight>
              </a:rPr>
              <a:t>Interest Club ($25 fee):</a:t>
            </a:r>
            <a:r>
              <a:rPr lang="en-US" sz="2000">
                <a:solidFill>
                  <a:srgbClr val="202124"/>
                </a:solidFill>
                <a:highlight>
                  <a:srgbClr val="FFFFFF"/>
                </a:highlight>
              </a:rPr>
              <a:t> A club that seeks to know or learn more about activity or an enrichment opportunity (i.e. art, dungeons and dragons, quiz bowl, math team)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f45451ea4e_0_26"/>
          <p:cNvSpPr/>
          <p:nvPr/>
        </p:nvSpPr>
        <p:spPr>
          <a:xfrm>
            <a:off x="6443750" y="4571475"/>
            <a:ext cx="1875600" cy="532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g1f45451ea4e_0_26"/>
          <p:cNvSpPr txBox="1"/>
          <p:nvPr>
            <p:ph idx="4294967295" type="title"/>
          </p:nvPr>
        </p:nvSpPr>
        <p:spPr>
          <a:xfrm>
            <a:off x="526650" y="407875"/>
            <a:ext cx="8373000" cy="53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Recommendation 4: Increase Local Revenue</a:t>
            </a:r>
            <a:endParaRPr b="1"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g1f45451ea4e_0_26"/>
          <p:cNvSpPr txBox="1"/>
          <p:nvPr/>
        </p:nvSpPr>
        <p:spPr>
          <a:xfrm>
            <a:off x="273425" y="4847700"/>
            <a:ext cx="39399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200">
                <a:solidFill>
                  <a:schemeClr val="dk1"/>
                </a:solidFill>
              </a:rPr>
              <a:t>8.2023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School Board Meeting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7" name="Google Shape;217;g1f45451ea4e_0_26"/>
          <p:cNvGraphicFramePr/>
          <p:nvPr/>
        </p:nvGraphicFramePr>
        <p:xfrm>
          <a:off x="969688" y="15884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{33885665-0B11-46B7-81D5-1D3E71822BFE}</a:tableStyleId>
              </a:tblPr>
              <a:tblGrid>
                <a:gridCol w="1292175"/>
                <a:gridCol w="1292175"/>
                <a:gridCol w="1398600"/>
                <a:gridCol w="1573450"/>
                <a:gridCol w="1315000"/>
              </a:tblGrid>
              <a:tr h="104400"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Breakfast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 hMerge="1"/>
                <a:tc hMerge="1"/>
                <a:tc hMerge="1"/>
                <a:tc hMerge="1"/>
              </a:tr>
              <a:tr h="104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Proposed</a:t>
                      </a:r>
                      <a:endParaRPr b="1"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Current</a:t>
                      </a:r>
                      <a:endParaRPr b="1"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Increase</a:t>
                      </a:r>
                      <a:endParaRPr b="1"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 increase</a:t>
                      </a:r>
                      <a:endParaRPr b="1"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Elementary</a:t>
                      </a:r>
                      <a:endParaRPr b="1"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$1.70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$1.50</a:t>
                      </a:r>
                      <a:endParaRPr sz="16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$0.20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13.33%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Middle School</a:t>
                      </a:r>
                      <a:endParaRPr b="1"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$1.80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$1.50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$0.30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20.00%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School</a:t>
                      </a:r>
                      <a:endParaRPr b="1"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$1.90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$1.50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$0.40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26.67%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Adults/Guests</a:t>
                      </a:r>
                      <a:endParaRPr b="1"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$2.50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$2.50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$0.00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18" name="Google Shape;218;g1f45451ea4e_0_26"/>
          <p:cNvGraphicFramePr/>
          <p:nvPr/>
        </p:nvGraphicFramePr>
        <p:xfrm>
          <a:off x="969700" y="32648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{33885665-0B11-46B7-81D5-1D3E71822BFE}</a:tableStyleId>
              </a:tblPr>
              <a:tblGrid>
                <a:gridCol w="1383200"/>
                <a:gridCol w="1199825"/>
                <a:gridCol w="1399925"/>
                <a:gridCol w="1573450"/>
                <a:gridCol w="1315000"/>
              </a:tblGrid>
              <a:tr h="145500"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Lunch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 hMerge="1"/>
                <a:tc hMerge="1"/>
                <a:tc hMerge="1"/>
                <a:tc hMerge="1"/>
              </a:tr>
              <a:tr h="145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Elementary</a:t>
                      </a:r>
                      <a:endParaRPr b="1"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$2.95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$2.90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$0.05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1.72%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5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Middle School</a:t>
                      </a:r>
                      <a:endParaRPr b="1"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$3.15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$3.15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$0.00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5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School</a:t>
                      </a:r>
                      <a:endParaRPr b="1"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$3.30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$3.15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$0.15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4.76%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5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Adults/Guests</a:t>
                      </a:r>
                      <a:endParaRPr b="1"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$4.95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$4.95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$0.00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  <a:endParaRPr sz="1100"/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9" name="Google Shape;219;g1f45451ea4e_0_26"/>
          <p:cNvSpPr txBox="1"/>
          <p:nvPr>
            <p:ph idx="4294967295" type="title"/>
          </p:nvPr>
        </p:nvSpPr>
        <p:spPr>
          <a:xfrm>
            <a:off x="771000" y="1125588"/>
            <a:ext cx="8373000" cy="53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Recommended meal prices reflect comparative district averages.</a:t>
            </a:r>
            <a:endParaRPr sz="20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f45451ea4e_0_3"/>
          <p:cNvSpPr txBox="1"/>
          <p:nvPr>
            <p:ph idx="4294967295" type="title"/>
          </p:nvPr>
        </p:nvSpPr>
        <p:spPr>
          <a:xfrm>
            <a:off x="469051" y="13815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5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Budget Recommendations </a:t>
            </a:r>
            <a:endParaRPr b="1"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g1f45451ea4e_0_3"/>
          <p:cNvSpPr txBox="1"/>
          <p:nvPr/>
        </p:nvSpPr>
        <p:spPr>
          <a:xfrm>
            <a:off x="801150" y="1249025"/>
            <a:ext cx="6201900" cy="18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➢"/>
            </a:pPr>
            <a:r>
              <a:rPr i="0" lang="en-US" sz="2400" u="none" cap="none" strike="noStrike">
                <a:solidFill>
                  <a:schemeClr val="dk1"/>
                </a:solidFill>
              </a:rPr>
              <a:t>Fund Balance Minimum</a:t>
            </a:r>
            <a:endParaRPr i="0" sz="2400" u="none" cap="none" strike="noStrike">
              <a:solidFill>
                <a:schemeClr val="dk1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➢"/>
            </a:pPr>
            <a:r>
              <a:rPr i="0" lang="en-US" sz="2400" u="none" cap="none" strike="noStrike">
                <a:solidFill>
                  <a:schemeClr val="dk1"/>
                </a:solidFill>
              </a:rPr>
              <a:t>General Education Funding Formula</a:t>
            </a:r>
            <a:endParaRPr i="0" sz="2400" u="none" cap="none" strike="noStrike">
              <a:solidFill>
                <a:schemeClr val="dk1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➢"/>
            </a:pPr>
            <a:r>
              <a:rPr i="0" lang="en-US" sz="2400" u="none" cap="none" strike="noStrike">
                <a:solidFill>
                  <a:schemeClr val="dk1"/>
                </a:solidFill>
              </a:rPr>
              <a:t>Student Enrollment Projection</a:t>
            </a:r>
            <a:endParaRPr i="0" sz="2400" u="none" cap="none" strike="noStrike">
              <a:solidFill>
                <a:schemeClr val="dk1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➢"/>
            </a:pPr>
            <a:r>
              <a:rPr i="0" lang="en-US" sz="2400" u="none" cap="none" strike="noStrike">
                <a:solidFill>
                  <a:schemeClr val="dk1"/>
                </a:solidFill>
              </a:rPr>
              <a:t>Local Revenue</a:t>
            </a:r>
            <a:endParaRPr i="0" sz="2400" u="none" cap="none" strike="noStrike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  <p:sp>
        <p:nvSpPr>
          <p:cNvPr id="226" name="Google Shape;226;g1f45451ea4e_0_3"/>
          <p:cNvSpPr txBox="1"/>
          <p:nvPr/>
        </p:nvSpPr>
        <p:spPr>
          <a:xfrm>
            <a:off x="469050" y="4689825"/>
            <a:ext cx="37962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300">
                <a:solidFill>
                  <a:schemeClr val="dk1"/>
                </a:solidFill>
              </a:rPr>
              <a:t>8.2023</a:t>
            </a: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School Board Meeting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3025" y="-95250"/>
            <a:ext cx="4977390" cy="570547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f45451ea4e_0_12"/>
          <p:cNvSpPr txBox="1"/>
          <p:nvPr>
            <p:ph idx="4294967295" type="title"/>
          </p:nvPr>
        </p:nvSpPr>
        <p:spPr>
          <a:xfrm>
            <a:off x="469051" y="13815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5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FAC Committee Member Reflections</a:t>
            </a:r>
            <a:endParaRPr b="1"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g1f45451ea4e_0_12"/>
          <p:cNvSpPr txBox="1"/>
          <p:nvPr/>
        </p:nvSpPr>
        <p:spPr>
          <a:xfrm>
            <a:off x="801150" y="1249025"/>
            <a:ext cx="6201900" cy="31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Parents/Community Members:</a:t>
            </a:r>
            <a:endParaRPr sz="2000">
              <a:solidFill>
                <a:schemeClr val="dk1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en-US" sz="1800">
                <a:solidFill>
                  <a:schemeClr val="dk1"/>
                </a:solidFill>
              </a:rPr>
              <a:t>Jacey Cassem</a:t>
            </a:r>
            <a:endParaRPr sz="1800">
              <a:solidFill>
                <a:schemeClr val="dk1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en-US" sz="1800">
                <a:solidFill>
                  <a:schemeClr val="dk1"/>
                </a:solidFill>
              </a:rPr>
              <a:t>Robert Grommesh</a:t>
            </a:r>
            <a:endParaRPr sz="1800">
              <a:solidFill>
                <a:schemeClr val="dk1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en-US" sz="1800">
                <a:solidFill>
                  <a:schemeClr val="dk1"/>
                </a:solidFill>
              </a:rPr>
              <a:t>Valerie Jensen</a:t>
            </a:r>
            <a:endParaRPr sz="1800">
              <a:solidFill>
                <a:schemeClr val="dk1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en-US" sz="1800">
                <a:solidFill>
                  <a:schemeClr val="dk1"/>
                </a:solidFill>
              </a:rPr>
              <a:t>Lisa Walhstrom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Students:</a:t>
            </a:r>
            <a:endParaRPr sz="2000">
              <a:solidFill>
                <a:schemeClr val="dk1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en-US" sz="1800">
                <a:solidFill>
                  <a:schemeClr val="dk1"/>
                </a:solidFill>
              </a:rPr>
              <a:t>Meshach Mandel</a:t>
            </a:r>
            <a:endParaRPr sz="1800">
              <a:solidFill>
                <a:schemeClr val="dk1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en-US" sz="1800">
                <a:solidFill>
                  <a:schemeClr val="dk1"/>
                </a:solidFill>
              </a:rPr>
              <a:t>Alicia Margalli</a:t>
            </a:r>
            <a:endParaRPr sz="1800">
              <a:solidFill>
                <a:schemeClr val="dk1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en-US" sz="1800">
                <a:solidFill>
                  <a:schemeClr val="dk1"/>
                </a:solidFill>
              </a:rPr>
              <a:t>Julian Roweder</a:t>
            </a:r>
            <a:endParaRPr i="0" sz="2600" u="none" cap="none" strike="noStrike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i="0" sz="2800" u="none" cap="none" strike="noStrike">
              <a:solidFill>
                <a:schemeClr val="dk1"/>
              </a:solidFill>
            </a:endParaRPr>
          </a:p>
        </p:txBody>
      </p:sp>
      <p:sp>
        <p:nvSpPr>
          <p:cNvPr id="233" name="Google Shape;233;g1f45451ea4e_0_12"/>
          <p:cNvSpPr txBox="1"/>
          <p:nvPr/>
        </p:nvSpPr>
        <p:spPr>
          <a:xfrm>
            <a:off x="469050" y="4689825"/>
            <a:ext cx="37962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300">
                <a:solidFill>
                  <a:schemeClr val="dk1"/>
                </a:solidFill>
              </a:rPr>
              <a:t>8.2023</a:t>
            </a: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School Board Meeting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be5b1bd4ab_0_27"/>
          <p:cNvSpPr/>
          <p:nvPr/>
        </p:nvSpPr>
        <p:spPr>
          <a:xfrm>
            <a:off x="375050" y="825100"/>
            <a:ext cx="8572500" cy="45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gbe5b1bd4ab_0_27"/>
          <p:cNvSpPr txBox="1"/>
          <p:nvPr/>
        </p:nvSpPr>
        <p:spPr>
          <a:xfrm>
            <a:off x="1896675" y="1778775"/>
            <a:ext cx="5100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1" i="0" lang="en-US" sz="3400" u="none" cap="none" strike="noStrike">
                <a:solidFill>
                  <a:srgbClr val="000000"/>
                </a:solidFill>
              </a:rPr>
              <a:t>Questions</a:t>
            </a:r>
            <a:endParaRPr b="1" i="0" sz="3400" u="none" cap="none" strike="noStrike">
              <a:solidFill>
                <a:srgbClr val="000000"/>
              </a:solidFill>
            </a:endParaRPr>
          </a:p>
        </p:txBody>
      </p:sp>
      <p:sp>
        <p:nvSpPr>
          <p:cNvPr id="240" name="Google Shape;240;gbe5b1bd4ab_0_27"/>
          <p:cNvSpPr txBox="1"/>
          <p:nvPr/>
        </p:nvSpPr>
        <p:spPr>
          <a:xfrm>
            <a:off x="469050" y="4689825"/>
            <a:ext cx="37539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200">
                <a:solidFill>
                  <a:schemeClr val="dk1"/>
                </a:solidFill>
              </a:rPr>
              <a:t>8.2023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School Board Meeting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f45451ea4e_0_18"/>
          <p:cNvSpPr txBox="1"/>
          <p:nvPr>
            <p:ph idx="4294967295" type="title"/>
          </p:nvPr>
        </p:nvSpPr>
        <p:spPr>
          <a:xfrm>
            <a:off x="469051" y="1578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 Purpose </a:t>
            </a:r>
            <a:endParaRPr b="1"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1f45451ea4e_0_18"/>
          <p:cNvSpPr txBox="1"/>
          <p:nvPr/>
        </p:nvSpPr>
        <p:spPr>
          <a:xfrm>
            <a:off x="424325" y="1363750"/>
            <a:ext cx="8274300" cy="28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Advise administration and the SLP School Board on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economic and school finance issues, and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build community trust in district finances.</a:t>
            </a:r>
            <a:endParaRPr b="0" i="0" sz="2400" u="none" cap="none" strike="noStrike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1f45451ea4e_0_18"/>
          <p:cNvSpPr txBox="1"/>
          <p:nvPr/>
        </p:nvSpPr>
        <p:spPr>
          <a:xfrm>
            <a:off x="469050" y="4689825"/>
            <a:ext cx="39078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300">
                <a:solidFill>
                  <a:schemeClr val="dk1"/>
                </a:solidFill>
              </a:rPr>
              <a:t>8.2023</a:t>
            </a: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School Board Meeting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idx="4294967295" type="title"/>
          </p:nvPr>
        </p:nvSpPr>
        <p:spPr>
          <a:xfrm>
            <a:off x="469050" y="0"/>
            <a:ext cx="7760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FAC Members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469050" y="4784250"/>
            <a:ext cx="36291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200">
                <a:solidFill>
                  <a:schemeClr val="dk1"/>
                </a:solidFill>
              </a:rPr>
              <a:t>8.2023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School Board Meeting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4" name="Google Shape;104;p3"/>
          <p:cNvGraphicFramePr/>
          <p:nvPr/>
        </p:nvGraphicFramePr>
        <p:xfrm>
          <a:off x="5367750" y="760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{1CA57501-9243-4F11-B133-9BABA9D8E130}</a:tableStyleId>
              </a:tblPr>
              <a:tblGrid>
                <a:gridCol w="218300"/>
                <a:gridCol w="611250"/>
                <a:gridCol w="680600"/>
                <a:gridCol w="1666075"/>
              </a:tblGrid>
              <a:tr h="302675"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626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 hMerge="1"/>
                <a:tc hMerge="1"/>
                <a:tc hMerge="1"/>
              </a:tr>
              <a:tr h="302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Meshach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Mandel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new; high school senior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Alicia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Margalli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new; high school junior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Julian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Rohweder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new; high school senior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p3"/>
          <p:cNvSpPr txBox="1"/>
          <p:nvPr/>
        </p:nvSpPr>
        <p:spPr>
          <a:xfrm>
            <a:off x="6524300" y="4384050"/>
            <a:ext cx="32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106" name="Google Shape;106;p3"/>
          <p:cNvGraphicFramePr/>
          <p:nvPr/>
        </p:nvGraphicFramePr>
        <p:xfrm>
          <a:off x="653175" y="760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{1CA57501-9243-4F11-B133-9BABA9D8E130}</a:tableStyleId>
              </a:tblPr>
              <a:tblGrid>
                <a:gridCol w="242050"/>
                <a:gridCol w="680900"/>
                <a:gridCol w="847375"/>
                <a:gridCol w="2431750"/>
              </a:tblGrid>
              <a:tr h="220775"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Community Members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 hMerge="1"/>
                <a:tc hMerge="1"/>
                <a:tc hMerge="1"/>
              </a:tr>
              <a:tr h="220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Carlee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Bendickson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school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Julia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Beverly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eter Hobart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Cantor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community member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2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Jacey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Cassem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Aquila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Barry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Fitzpatrick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middle and high school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Gilles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Angel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Glass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usan Lindgren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Robert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Grommesh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School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&amp; private school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Katherine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Heyerdahl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Brice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Hogan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Peter Hobart and PK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88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Valerie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Jensen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Aquila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Drew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McGovern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Susan Lindgren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Michael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Ness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Lisa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Wahlstrom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Susan Lindgren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19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Meta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Webb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 and middle school parent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MIchael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Wells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ommunity member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7" name="Google Shape;107;p3"/>
          <p:cNvGraphicFramePr/>
          <p:nvPr/>
        </p:nvGraphicFramePr>
        <p:xfrm>
          <a:off x="5014963" y="2531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{1CA57501-9243-4F11-B133-9BABA9D8E130}</a:tableStyleId>
              </a:tblPr>
              <a:tblGrid>
                <a:gridCol w="229800"/>
                <a:gridCol w="685150"/>
                <a:gridCol w="703700"/>
                <a:gridCol w="2389700"/>
              </a:tblGrid>
              <a:tr h="302675"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Staff/School Board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 hMerge="1"/>
                <a:tc hMerge="1"/>
                <a:tc hMerge="1"/>
              </a:tr>
              <a:tr h="279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Jennifer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Jerulle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Controller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Virginia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Mancini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School Board Member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3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Patricia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Magnuson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Director of Business Services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Shanique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Williams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Assistant Director of Business Services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50" marB="9150" marR="9150" marL="915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/>
          <p:nvPr>
            <p:ph type="title"/>
          </p:nvPr>
        </p:nvSpPr>
        <p:spPr>
          <a:xfrm>
            <a:off x="457200" y="2222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500">
                <a:latin typeface="Arial"/>
                <a:ea typeface="Arial"/>
                <a:cs typeface="Arial"/>
                <a:sym typeface="Arial"/>
              </a:rPr>
              <a:t>Primary Factors Discussed and Considered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7"/>
          <p:cNvSpPr txBox="1"/>
          <p:nvPr>
            <p:ph idx="1" type="body"/>
          </p:nvPr>
        </p:nvSpPr>
        <p:spPr>
          <a:xfrm>
            <a:off x="759050" y="1217750"/>
            <a:ext cx="6260100" cy="22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SzPts val="2400"/>
              <a:buFont typeface="Arial"/>
              <a:buChar char="➢"/>
            </a:pPr>
            <a:r>
              <a:rPr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Declining Fund Balance</a:t>
            </a:r>
            <a:endParaRPr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➢"/>
            </a:pPr>
            <a:r>
              <a:rPr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Enrollment Projections</a:t>
            </a:r>
            <a:endParaRPr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➢"/>
            </a:pPr>
            <a:r>
              <a:rPr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Expenditure Trends</a:t>
            </a:r>
            <a:endParaRPr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457188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</p:txBody>
      </p:sp>
      <p:sp>
        <p:nvSpPr>
          <p:cNvPr id="114" name="Google Shape;114;p7"/>
          <p:cNvSpPr txBox="1"/>
          <p:nvPr/>
        </p:nvSpPr>
        <p:spPr>
          <a:xfrm>
            <a:off x="469050" y="4689825"/>
            <a:ext cx="39774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300">
                <a:solidFill>
                  <a:schemeClr val="dk1"/>
                </a:solidFill>
              </a:rPr>
              <a:t>8.2023</a:t>
            </a: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School Board Meeting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"/>
          <p:cNvSpPr txBox="1"/>
          <p:nvPr>
            <p:ph idx="4294967295" type="title"/>
          </p:nvPr>
        </p:nvSpPr>
        <p:spPr>
          <a:xfrm>
            <a:off x="469051" y="13815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5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Budget Recommendations </a:t>
            </a:r>
            <a:endParaRPr b="1"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8"/>
          <p:cNvSpPr txBox="1"/>
          <p:nvPr/>
        </p:nvSpPr>
        <p:spPr>
          <a:xfrm>
            <a:off x="801150" y="1249025"/>
            <a:ext cx="6201900" cy="18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 Balance Minimum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 Education Funding Formula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Enrollment Projection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Revenue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1" name="Google Shape;121;p8"/>
          <p:cNvSpPr txBox="1"/>
          <p:nvPr/>
        </p:nvSpPr>
        <p:spPr>
          <a:xfrm>
            <a:off x="469050" y="4689825"/>
            <a:ext cx="37962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300">
                <a:solidFill>
                  <a:schemeClr val="dk1"/>
                </a:solidFill>
              </a:rPr>
              <a:t>8.2023</a:t>
            </a: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School Board Meeting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d9a7196df_0_73"/>
          <p:cNvSpPr txBox="1"/>
          <p:nvPr>
            <p:ph idx="4294967295" type="title"/>
          </p:nvPr>
        </p:nvSpPr>
        <p:spPr>
          <a:xfrm>
            <a:off x="469050" y="126675"/>
            <a:ext cx="8229600" cy="84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5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Recommendation 1: Fund Balance Minimum  </a:t>
            </a:r>
            <a:endParaRPr b="1" sz="25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bd9a7196df_0_73"/>
          <p:cNvSpPr txBox="1"/>
          <p:nvPr/>
        </p:nvSpPr>
        <p:spPr>
          <a:xfrm>
            <a:off x="594000" y="1301300"/>
            <a:ext cx="7979700" cy="17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Within revenue constraints, build an expenditure budget that maintains an unreserved fund balance of 8%</a:t>
            </a:r>
            <a:endParaRPr i="0" sz="2400" u="none" cap="none" strike="noStrike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</a:endParaRPr>
          </a:p>
          <a:p>
            <a:pPr indent="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  <p:sp>
        <p:nvSpPr>
          <p:cNvPr id="128" name="Google Shape;128;gbd9a7196df_0_73"/>
          <p:cNvSpPr txBox="1"/>
          <p:nvPr/>
        </p:nvSpPr>
        <p:spPr>
          <a:xfrm>
            <a:off x="469050" y="4689825"/>
            <a:ext cx="38940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300">
                <a:solidFill>
                  <a:schemeClr val="dk1"/>
                </a:solidFill>
              </a:rPr>
              <a:t>8.2023</a:t>
            </a: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School Board Meeting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bd9a7196df_0_47"/>
          <p:cNvSpPr txBox="1"/>
          <p:nvPr/>
        </p:nvSpPr>
        <p:spPr>
          <a:xfrm>
            <a:off x="469050" y="4689825"/>
            <a:ext cx="39357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300">
                <a:solidFill>
                  <a:schemeClr val="dk1"/>
                </a:solidFill>
              </a:rPr>
              <a:t>8.2023</a:t>
            </a: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School Board Meeting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bd9a7196df_0_47"/>
          <p:cNvSpPr txBox="1"/>
          <p:nvPr>
            <p:ph idx="4294967295" type="title"/>
          </p:nvPr>
        </p:nvSpPr>
        <p:spPr>
          <a:xfrm>
            <a:off x="457200" y="30300"/>
            <a:ext cx="8229600" cy="84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5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Recommendation 1: Fund Balance Minimum  </a:t>
            </a:r>
            <a:endParaRPr b="1" sz="25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gbd9a7196df_0_4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3450" y="673675"/>
            <a:ext cx="6222150" cy="383977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bd9a7196df_0_61"/>
          <p:cNvSpPr txBox="1"/>
          <p:nvPr>
            <p:ph idx="4294967295" type="title"/>
          </p:nvPr>
        </p:nvSpPr>
        <p:spPr>
          <a:xfrm>
            <a:off x="457201" y="1015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b="1" lang="en-US" sz="25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Recommendation 2: </a:t>
            </a:r>
            <a:r>
              <a:rPr b="1" lang="en-US" sz="2500">
                <a:latin typeface="Calibri"/>
                <a:ea typeface="Calibri"/>
                <a:cs typeface="Calibri"/>
                <a:sym typeface="Calibri"/>
              </a:rPr>
              <a:t>General Education Funding Formula</a:t>
            </a:r>
            <a:r>
              <a:rPr b="1" lang="en-US" sz="25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b="1"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bd9a7196df_0_61"/>
          <p:cNvSpPr txBox="1"/>
          <p:nvPr/>
        </p:nvSpPr>
        <p:spPr>
          <a:xfrm>
            <a:off x="564650" y="1292075"/>
            <a:ext cx="6980400" cy="13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➢"/>
            </a:pPr>
            <a:r>
              <a:rPr lang="en-US" sz="2400">
                <a:solidFill>
                  <a:schemeClr val="dk1"/>
                </a:solidFill>
              </a:rPr>
              <a:t>2% increase in per pupil formula 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Utilize any additional funding from the 202</a:t>
            </a:r>
            <a:r>
              <a:rPr lang="en-US" sz="2400">
                <a:solidFill>
                  <a:schemeClr val="dk1"/>
                </a:solidFill>
              </a:rPr>
              <a:t>3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session </a:t>
            </a:r>
            <a:r>
              <a:rPr lang="en-US" sz="2400">
                <a:solidFill>
                  <a:schemeClr val="dk1"/>
                </a:solidFill>
              </a:rPr>
              <a:t>to bolster reserves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bd9a7196df_0_61"/>
          <p:cNvSpPr txBox="1"/>
          <p:nvPr/>
        </p:nvSpPr>
        <p:spPr>
          <a:xfrm>
            <a:off x="469050" y="4689825"/>
            <a:ext cx="3782400" cy="2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for 2.2</a:t>
            </a:r>
            <a:r>
              <a:rPr b="1" lang="en-US" sz="1300">
                <a:solidFill>
                  <a:schemeClr val="dk1"/>
                </a:solidFill>
              </a:rPr>
              <a:t>8.2023</a:t>
            </a: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School Board Meeting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sult team presentation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MagnusonPatricia</dc:creator>
</cp:coreProperties>
</file>