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bril Fatface"/>
      <p:regular r:id="rId19"/>
    </p:embeddedFont>
    <p:embeddedFont>
      <p:font typeface="Bree Serif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brilFatfac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ea.org/professional-excellence/student-engagement/tools-tips/black-history-month-lessons-resources" TargetMode="External"/><Relationship Id="rId3" Type="http://schemas.openxmlformats.org/officeDocument/2006/relationships/hyperlink" Target="https://classroommagazines.scholastic.com/teaching-blogs/2021-22/black-history-month-2021.htm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db1dff5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db1dff5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Lesson Plans and Activities for Black History Month from NEA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Black History Month Resources and Activities from Scholastic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a7fd0f5da8ebc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a7fd0f5da8eb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a7fd0f5da8eb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a7fd0f5da8eb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a7fd0f5da8ebc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a7fd0f5da8ebc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a7fd0f5da8ebc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a7fd0f5da8ebc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1613f51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1613f51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db1dff51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db1dff5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1613f515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1613f515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407bed2efaaea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407bed2efaaea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07b34c33d505e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07b34c33d505e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707b34c33d505e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707b34c33d505e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5bf2c38c1acb6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5bf2c38c1acb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a7fd0f5da8eb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a7fd0f5da8eb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hyperlink" Target="https://www.inspiringquotes.us/quotes/vtFh_ir1oJ7t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www.inspiringquotes.us/quotes/pDMz_yjsYK39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44425"/>
            <a:ext cx="5476200" cy="7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bril Fatface"/>
                <a:ea typeface="Abril Fatface"/>
                <a:cs typeface="Abril Fatface"/>
                <a:sym typeface="Abril Fatface"/>
              </a:rPr>
              <a:t>February is</a:t>
            </a:r>
            <a:endParaRPr sz="53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descr="Celebrate Black History Month at Cleveland Public Library – Cleveland  Public Library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50" y="880950"/>
            <a:ext cx="6785575" cy="41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0" y="848800"/>
            <a:ext cx="4218600" cy="42948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DeNorval was one of the only Black doctors in Portland when he moved here in 1929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faced a great deal of racism in Portland and became a civil rights leader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co-founded the Portland Urban League and was President of the Portland NAACP- both organizations worked towards equality for Black people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won numerous awards and there is a street and a park named after him in North Portland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0" y="0"/>
            <a:ext cx="2850300" cy="540000"/>
          </a:xfrm>
          <a:prstGeom prst="rect">
            <a:avLst/>
          </a:prstGeom>
          <a:solidFill>
            <a:srgbClr val="6AA84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DeNorval Unthank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Dr. DeNorval Unthank, 1950"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700" y="0"/>
            <a:ext cx="4066650" cy="40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4925625" y="3648600"/>
            <a:ext cx="4218600" cy="1339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“I have always felt in my life that a person should set his own goals and then head toward them. You may have some bad experiences along the way, but if you’re determined you can make it.” -DeNorval Unthank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0" y="0"/>
            <a:ext cx="1684200" cy="476100"/>
          </a:xfrm>
          <a:prstGeom prst="rect">
            <a:avLst/>
          </a:prstGeom>
          <a:solidFill>
            <a:srgbClr val="FFE59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Lisa Leslie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0" y="747450"/>
            <a:ext cx="3445800" cy="43962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Lisa Leslie is considered one of the greatest basketball players of all time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won MVP of the WNBA 3 times and has won 4 gold medals with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representing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the USA at the Olympics 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is in the Basketball Hall of Fame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currently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coaches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basketball and is a sports commentator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Lisa Leslie Height, Weight, Age, Husband, Biography &amp; Family"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475" y="0"/>
            <a:ext cx="3991900" cy="388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5422225" y="3445900"/>
            <a:ext cx="3641100" cy="1493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Well, the first quality of being a good leader is you have to be able to follow. See, a good leader can’t just be the leader all the time, I have to be able to follow.” -Lisa Leslie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0" y="0"/>
            <a:ext cx="2533800" cy="594600"/>
          </a:xfrm>
          <a:prstGeom prst="rect">
            <a:avLst/>
          </a:prstGeom>
          <a:solidFill>
            <a:srgbClr val="00FFF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Ryan Coogler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82025" y="916375"/>
            <a:ext cx="3199200" cy="3994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Ryan is a 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filmmaker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director, and 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writer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co-wrote the Marvel movie</a:t>
            </a:r>
            <a:r>
              <a:rPr i="1"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Black Panther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which broke a number of box-office records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also produced </a:t>
            </a:r>
            <a:r>
              <a:rPr i="1"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Space Jam: A New Legacy</a:t>
            </a:r>
            <a:endParaRPr i="1"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has won a 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number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of awards, including being runner up to </a:t>
            </a:r>
            <a:r>
              <a:rPr i="1"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Time Magazine’s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“Person of the Year” in 2018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Ryan Coogler - IMDb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7638"/>
          <a:stretch/>
        </p:blipFill>
        <p:spPr>
          <a:xfrm>
            <a:off x="3990650" y="0"/>
            <a:ext cx="2863125" cy="50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469400" y="3572150"/>
            <a:ext cx="4674600" cy="1456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875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“What's important to me is offering perspectives into worlds that people don't often get to see. Do you know what I mean? From angles they don't often get to see.” -Ryan Coogler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0" y="0"/>
            <a:ext cx="2204400" cy="530700"/>
          </a:xfrm>
          <a:prstGeom prst="rect">
            <a:avLst/>
          </a:prstGeom>
          <a:solidFill>
            <a:srgbClr val="FF99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Renée Watson</a:t>
            </a:r>
            <a:endParaRPr sz="35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0" y="677825"/>
            <a:ext cx="3154500" cy="44658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 sz="18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Renée is an award-winning author and teacher</a:t>
            </a:r>
            <a:endParaRPr sz="18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60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Bree Serif"/>
              <a:buChar char="●"/>
            </a:pPr>
            <a:r>
              <a:rPr lang="en" sz="18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grew up in Portland and loved writing from a young age</a:t>
            </a:r>
            <a:endParaRPr sz="18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60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Bree Serif"/>
              <a:buChar char="●"/>
            </a:pPr>
            <a:r>
              <a:rPr lang="en" sz="18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Many of her books are based in Portland </a:t>
            </a:r>
            <a:endParaRPr sz="18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60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Bree Serif"/>
              <a:buChar char="●"/>
            </a:pPr>
            <a:r>
              <a:rPr lang="en" sz="18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number of her books have been #1 New York Times bestsellers</a:t>
            </a:r>
            <a:endParaRPr sz="18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60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Bree Serif"/>
              <a:buChar char="●"/>
            </a:pPr>
            <a:r>
              <a:rPr lang="en" sz="18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writes books for kids and young adults- check them out!</a:t>
            </a:r>
            <a:endParaRPr sz="18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Art Works Podcast: Prize-winning author Renée Watson talks about making  fiction for young adults - YouTube"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00" y="74625"/>
            <a:ext cx="5887675" cy="331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3924600" y="3648600"/>
            <a:ext cx="5219400" cy="1493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“I push my students to read widely, to take in stories they relate to and stories they don’t relate to.  I encourage my students to write their world.  As it is, as it can be.  I invite students to speak their truths.” 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Renée Watson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66200" y="184475"/>
            <a:ext cx="75165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Bree Serif"/>
                <a:ea typeface="Bree Serif"/>
                <a:cs typeface="Bree Serif"/>
                <a:sym typeface="Bree Serif"/>
              </a:rPr>
              <a:t>What does </a:t>
            </a:r>
            <a:r>
              <a:rPr i="1" lang="en" sz="3100">
                <a:latin typeface="Bree Serif"/>
                <a:ea typeface="Bree Serif"/>
                <a:cs typeface="Bree Serif"/>
                <a:sym typeface="Bree Serif"/>
              </a:rPr>
              <a:t>Black American </a:t>
            </a:r>
            <a:r>
              <a:rPr lang="en" sz="3100">
                <a:latin typeface="Bree Serif"/>
                <a:ea typeface="Bree Serif"/>
                <a:cs typeface="Bree Serif"/>
                <a:sym typeface="Bree Serif"/>
              </a:rPr>
              <a:t>mean?</a:t>
            </a:r>
            <a:endParaRPr sz="3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050" y="947600"/>
            <a:ext cx="8665200" cy="4094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Bree Serif"/>
                <a:ea typeface="Bree Serif"/>
                <a:cs typeface="Bree Serif"/>
                <a:sym typeface="Bree Serif"/>
              </a:rPr>
              <a:t>Black people:</a:t>
            </a: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 people whose ancestors are originally of African descent, in the United States, this could mean a number of things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African American people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: people whose ancestors were enslaved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American African or Black African: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people whose ancestors came to the USA of their own free will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People in this group often identify based on family country of origin, such as Nigerian American, Somali American, Congolese American…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Caribbean American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: people whose ancestors are from the Caribbean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People in this group often identify based on family country of origin, such as Haitian American, Jamaican American, Dominican American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○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Some people from the Caribbean are Black people, some are not</a:t>
            </a:r>
            <a:endParaRPr sz="2100">
              <a:solidFill>
                <a:srgbClr val="59595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43975" y="251150"/>
            <a:ext cx="7516500" cy="7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do the terms: </a:t>
            </a:r>
            <a:r>
              <a:rPr i="1" lang="en">
                <a:latin typeface="Bree Serif"/>
                <a:ea typeface="Bree Serif"/>
                <a:cs typeface="Bree Serif"/>
                <a:sym typeface="Bree Serif"/>
              </a:rPr>
              <a:t>Mixed Race person, Multiracial person,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and </a:t>
            </a:r>
            <a:r>
              <a:rPr i="1" lang="en">
                <a:latin typeface="Bree Serif"/>
                <a:ea typeface="Bree Serif"/>
                <a:cs typeface="Bree Serif"/>
                <a:sym typeface="Bree Serif"/>
              </a:rPr>
              <a:t>Biracial person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mean?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67900"/>
            <a:ext cx="3776400" cy="38532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Mixed Race person: a person with two or more racial identities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Multiracial person: a person with two or more racial identities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Biracial person: a person with two racial identities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6889450" y="187572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054625" y="168697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572000" y="1167900"/>
            <a:ext cx="4322700" cy="226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Some people of mixed identity only refer to themselves by one of their racial identities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 cannot determine a person’s racial identity only by the way they look.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000" y="3693775"/>
            <a:ext cx="4322700" cy="1200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People who are mixed race </a:t>
            </a:r>
            <a:r>
              <a:rPr lang="en" sz="20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get to choose how they want to identify</a:t>
            </a:r>
            <a:endParaRPr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03125"/>
            <a:ext cx="8300700" cy="3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Let’s learn about some Black Americans who have made a big impact.</a:t>
            </a:r>
            <a:endParaRPr sz="4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0" y="0"/>
            <a:ext cx="2285700" cy="519600"/>
          </a:xfrm>
          <a:prstGeom prst="rect">
            <a:avLst/>
          </a:prstGeom>
          <a:solidFill>
            <a:srgbClr val="F1C23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Mae Jemison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0" y="677650"/>
            <a:ext cx="3232800" cy="44661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Mae is a doctor and engineer who studied at Stanford University and Cornell University</a:t>
            </a: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1992, she spent 8 days in space as part of the NASA STS-47 mission</a:t>
            </a:r>
            <a:endParaRPr b="1" sz="15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After NASA, she worked as a </a:t>
            </a: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professor</a:t>
            </a: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and for the Peace Corps</a:t>
            </a: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She also founded an organization to support young </a:t>
            </a: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people</a:t>
            </a:r>
            <a:r>
              <a:rPr lang="en" sz="1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of color in the sciences</a:t>
            </a:r>
            <a:endParaRPr sz="1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Mae Carol Jemison.jpg"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150" y="55538"/>
            <a:ext cx="4024302" cy="50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343625" y="3210525"/>
            <a:ext cx="45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109200" y="3210525"/>
            <a:ext cx="3034800" cy="1908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“Don't let anyone rob you of your imagination, your creativity, or your curiosity. It's your place in the world; it's your life. Go on and do all you can with it, and make it the life you want to live.”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-Mae Jemison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0" y="1044250"/>
            <a:ext cx="3119700" cy="40992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ree Serif"/>
              <a:buChar char="●"/>
            </a:pP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Gordon</a:t>
            </a: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a famous photographer, writer, film producer, and musician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ree Serif"/>
              <a:buChar char="●"/>
            </a:pP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worked for </a:t>
            </a:r>
            <a:r>
              <a:rPr i="1"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Life Magazine </a:t>
            </a: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and </a:t>
            </a:r>
            <a:r>
              <a:rPr i="1"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Vogue Magazine</a:t>
            </a: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as a photographer 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ree Serif"/>
              <a:buChar char="●"/>
            </a:pP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took many well-known photos featuring Black Americans in their daily lives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ree Serif"/>
              <a:buChar char="●"/>
            </a:pPr>
            <a:r>
              <a:rPr lang="en" sz="1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 won hundreds of awards in his lifetime and published 15 books</a:t>
            </a:r>
            <a:endParaRPr sz="1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0" y="0"/>
            <a:ext cx="2232900" cy="552000"/>
          </a:xfrm>
          <a:prstGeom prst="rect">
            <a:avLst/>
          </a:prstGeom>
          <a:solidFill>
            <a:srgbClr val="D0E0E3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Gordon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Parks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Gordon Parks Was the Godfather of Cool - The New York Times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050" y="0"/>
            <a:ext cx="4270226" cy="41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723000" y="3989100"/>
            <a:ext cx="5421000" cy="115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“I saw that the camera could be a weapon against poverty, against racism, against all sorts of social wrongs. I knew at that point I had to have a camera.”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-Gordon Parks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910750"/>
            <a:ext cx="4154700" cy="4232700"/>
          </a:xfrm>
          <a:prstGeom prst="rect">
            <a:avLst/>
          </a:prstGeom>
          <a:solidFill>
            <a:srgbClr val="407DDA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Mari Copeny lives in Flint, Michigan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2014, people in Flint found out that their tap water had lead in it, which is poisonous and can cause 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serious</a:t>
            </a: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health problems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She began protesting the unsafe water when she was only 8-years-old and she has raised over $500,000 to help provide clean water for her community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She even ended up meeting President Obama after writing him a letter asking him to help with the water crisis</a:t>
            </a:r>
            <a:endParaRPr sz="17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0" y="106225"/>
            <a:ext cx="4654800" cy="537900"/>
          </a:xfrm>
          <a:prstGeom prst="rect">
            <a:avLst/>
          </a:prstGeom>
          <a:solidFill>
            <a:srgbClr val="407DDA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Mari Copeny, “Little Miss Flint”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How Mari Copeny Improved Flint&amp;#39;s Water Crisis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10634"/>
          <a:stretch/>
        </p:blipFill>
        <p:spPr>
          <a:xfrm>
            <a:off x="4244150" y="644125"/>
            <a:ext cx="4034350" cy="4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910025" y="3621550"/>
            <a:ext cx="3234000" cy="1416000"/>
          </a:xfrm>
          <a:prstGeom prst="rect">
            <a:avLst/>
          </a:prstGeom>
          <a:solidFill>
            <a:srgbClr val="407DD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“Your voice can be heard, even if you’re big, old, young, small, it doesn’t really matter. You can still make a change in the world.” -Mari Copeny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6243599" y="4228500"/>
            <a:ext cx="29004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0" y="816325"/>
            <a:ext cx="3369900" cy="4251300"/>
          </a:xfrm>
          <a:prstGeom prst="rect">
            <a:avLst/>
          </a:prstGeom>
          <a:solidFill>
            <a:srgbClr val="C27BA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Mark is a computer scientist and inventor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co-invented the personal computer (computers for regular use, rather than just for companies)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also invented the first computer with color showing on the display (they were black and white before that)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1997, he was inducted into the National Inventors Hall of Fame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0" y="0"/>
            <a:ext cx="2808000" cy="518700"/>
          </a:xfrm>
          <a:prstGeom prst="rect">
            <a:avLst/>
          </a:prstGeom>
          <a:solidFill>
            <a:srgbClr val="C27BA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Mark Dean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IBM on Twitter: &quot;This #BlackHistoryMonth, we're celebrating IBMers who  helped pioneer some of the most innovative technology for IBM. First is Mark  Dean. Mark was the first black IBM Fellow and Chief"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650" y="518700"/>
            <a:ext cx="5702350" cy="28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675100" y="3612000"/>
            <a:ext cx="3468900" cy="1531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lang="en" sz="1750">
                <a:latin typeface="Bree Serif"/>
                <a:ea typeface="Bree Serif"/>
                <a:cs typeface="Bree Serif"/>
                <a:sym typeface="Bree Serif"/>
              </a:rPr>
              <a:t>A lot of kids growing up today aren't told that you can be whatever you want to be. There may be obstacles, but there are no limits.” -Mark Dean</a:t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0" y="962825"/>
            <a:ext cx="3129300" cy="4180500"/>
          </a:xfrm>
          <a:prstGeom prst="rect">
            <a:avLst/>
          </a:prstGeom>
          <a:solidFill>
            <a:srgbClr val="E0666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Laverne is an actress, model, producer, and activist for transgender rights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has been in a number of TV shows and movies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won an Emmy award for her show “Laverne Cox Presents”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She has also won numerous awards for her activism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0" y="0"/>
            <a:ext cx="2808000" cy="575400"/>
          </a:xfrm>
          <a:prstGeom prst="rect">
            <a:avLst/>
          </a:prstGeom>
          <a:solidFill>
            <a:srgbClr val="E066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Laverne Cox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Here Are 11 Black Trans Entertainers Revolutionizing How We See Film And  Television - SHADOW &amp;amp; ACT"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650" y="0"/>
            <a:ext cx="5345226" cy="398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5130900" y="3688625"/>
            <a:ext cx="4013100" cy="1454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lang="en" sz="1650">
                <a:latin typeface="Bree Serif"/>
                <a:ea typeface="Bree Serif"/>
                <a:cs typeface="Bree Serif"/>
                <a:sym typeface="Bree Serif"/>
              </a:rPr>
              <a:t>There are lessons in everything. The bad, the good. Our job is to listen, and to continue to learn, so that maybe we get better at this.” </a:t>
            </a:r>
            <a:endParaRPr sz="165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Bree Serif"/>
                <a:ea typeface="Bree Serif"/>
                <a:cs typeface="Bree Serif"/>
                <a:sym typeface="Bree Serif"/>
              </a:rPr>
              <a:t>-Laverne Cox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