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68" r:id="rId4"/>
  </p:sldMasterIdLst>
  <p:notesMasterIdLst>
    <p:notesMasterId r:id="rId38"/>
  </p:notesMasterIdLst>
  <p:sldIdLst>
    <p:sldId id="258" r:id="rId5"/>
    <p:sldId id="313" r:id="rId6"/>
    <p:sldId id="271" r:id="rId7"/>
    <p:sldId id="280" r:id="rId8"/>
    <p:sldId id="270" r:id="rId9"/>
    <p:sldId id="272" r:id="rId10"/>
    <p:sldId id="257" r:id="rId11"/>
    <p:sldId id="268" r:id="rId12"/>
    <p:sldId id="290" r:id="rId13"/>
    <p:sldId id="294" r:id="rId14"/>
    <p:sldId id="283" r:id="rId15"/>
    <p:sldId id="293" r:id="rId16"/>
    <p:sldId id="289" r:id="rId17"/>
    <p:sldId id="263" r:id="rId18"/>
    <p:sldId id="256" r:id="rId19"/>
    <p:sldId id="276" r:id="rId20"/>
    <p:sldId id="264" r:id="rId21"/>
    <p:sldId id="265" r:id="rId22"/>
    <p:sldId id="266" r:id="rId23"/>
    <p:sldId id="288" r:id="rId24"/>
    <p:sldId id="278" r:id="rId25"/>
    <p:sldId id="296" r:id="rId26"/>
    <p:sldId id="259" r:id="rId27"/>
    <p:sldId id="260" r:id="rId28"/>
    <p:sldId id="284" r:id="rId29"/>
    <p:sldId id="286" r:id="rId30"/>
    <p:sldId id="287" r:id="rId31"/>
    <p:sldId id="279" r:id="rId32"/>
    <p:sldId id="314" r:id="rId33"/>
    <p:sldId id="291" r:id="rId34"/>
    <p:sldId id="261" r:id="rId35"/>
    <p:sldId id="292" r:id="rId36"/>
    <p:sldId id="295"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4A6851"/>
    <a:srgbClr val="446E44"/>
    <a:srgbClr val="5365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78" d="100"/>
          <a:sy n="78" d="100"/>
        </p:scale>
        <p:origin x="10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 Melissa" userId="912e82d2-5d15-4cdc-acaf-e993e7e2c78a" providerId="ADAL" clId="{16B900F8-EB7F-4B06-98EF-F2076C484722}"/>
    <pc:docChg chg="delSld">
      <pc:chgData name="Rose, Melissa" userId="912e82d2-5d15-4cdc-acaf-e993e7e2c78a" providerId="ADAL" clId="{16B900F8-EB7F-4B06-98EF-F2076C484722}" dt="2023-03-07T14:21:32.552" v="16" actId="2696"/>
      <pc:docMkLst>
        <pc:docMk/>
      </pc:docMkLst>
      <pc:sldChg chg="del">
        <pc:chgData name="Rose, Melissa" userId="912e82d2-5d15-4cdc-acaf-e993e7e2c78a" providerId="ADAL" clId="{16B900F8-EB7F-4B06-98EF-F2076C484722}" dt="2023-03-07T14:21:32.552" v="16" actId="2696"/>
        <pc:sldMkLst>
          <pc:docMk/>
          <pc:sldMk cId="2506281307" sldId="262"/>
        </pc:sldMkLst>
      </pc:sldChg>
      <pc:sldChg chg="del">
        <pc:chgData name="Rose, Melissa" userId="912e82d2-5d15-4cdc-acaf-e993e7e2c78a" providerId="ADAL" clId="{16B900F8-EB7F-4B06-98EF-F2076C484722}" dt="2023-03-07T14:19:23.402" v="0" actId="2696"/>
        <pc:sldMkLst>
          <pc:docMk/>
          <pc:sldMk cId="1198421497" sldId="277"/>
        </pc:sldMkLst>
      </pc:sldChg>
      <pc:sldChg chg="del">
        <pc:chgData name="Rose, Melissa" userId="912e82d2-5d15-4cdc-acaf-e993e7e2c78a" providerId="ADAL" clId="{16B900F8-EB7F-4B06-98EF-F2076C484722}" dt="2023-03-07T14:19:26.650" v="1" actId="2696"/>
        <pc:sldMkLst>
          <pc:docMk/>
          <pc:sldMk cId="2137873980" sldId="297"/>
        </pc:sldMkLst>
      </pc:sldChg>
      <pc:sldChg chg="del">
        <pc:chgData name="Rose, Melissa" userId="912e82d2-5d15-4cdc-acaf-e993e7e2c78a" providerId="ADAL" clId="{16B900F8-EB7F-4B06-98EF-F2076C484722}" dt="2023-03-07T14:19:31.381" v="2" actId="2696"/>
        <pc:sldMkLst>
          <pc:docMk/>
          <pc:sldMk cId="1016308065" sldId="298"/>
        </pc:sldMkLst>
      </pc:sldChg>
      <pc:sldChg chg="del">
        <pc:chgData name="Rose, Melissa" userId="912e82d2-5d15-4cdc-acaf-e993e7e2c78a" providerId="ADAL" clId="{16B900F8-EB7F-4B06-98EF-F2076C484722}" dt="2023-03-07T14:19:34.457" v="3" actId="2696"/>
        <pc:sldMkLst>
          <pc:docMk/>
          <pc:sldMk cId="581649752" sldId="299"/>
        </pc:sldMkLst>
      </pc:sldChg>
      <pc:sldChg chg="del">
        <pc:chgData name="Rose, Melissa" userId="912e82d2-5d15-4cdc-acaf-e993e7e2c78a" providerId="ADAL" clId="{16B900F8-EB7F-4B06-98EF-F2076C484722}" dt="2023-03-07T14:19:39.326" v="5" actId="2696"/>
        <pc:sldMkLst>
          <pc:docMk/>
          <pc:sldMk cId="4185971416" sldId="300"/>
        </pc:sldMkLst>
      </pc:sldChg>
      <pc:sldChg chg="del">
        <pc:chgData name="Rose, Melissa" userId="912e82d2-5d15-4cdc-acaf-e993e7e2c78a" providerId="ADAL" clId="{16B900F8-EB7F-4B06-98EF-F2076C484722}" dt="2023-03-07T14:19:43.237" v="6" actId="2696"/>
        <pc:sldMkLst>
          <pc:docMk/>
          <pc:sldMk cId="836702651" sldId="301"/>
        </pc:sldMkLst>
      </pc:sldChg>
      <pc:sldChg chg="del">
        <pc:chgData name="Rose, Melissa" userId="912e82d2-5d15-4cdc-acaf-e993e7e2c78a" providerId="ADAL" clId="{16B900F8-EB7F-4B06-98EF-F2076C484722}" dt="2023-03-07T14:19:45.848" v="7" actId="2696"/>
        <pc:sldMkLst>
          <pc:docMk/>
          <pc:sldMk cId="2119189832" sldId="302"/>
        </pc:sldMkLst>
      </pc:sldChg>
      <pc:sldChg chg="del">
        <pc:chgData name="Rose, Melissa" userId="912e82d2-5d15-4cdc-acaf-e993e7e2c78a" providerId="ADAL" clId="{16B900F8-EB7F-4B06-98EF-F2076C484722}" dt="2023-03-07T14:19:48.582" v="8" actId="2696"/>
        <pc:sldMkLst>
          <pc:docMk/>
          <pc:sldMk cId="2754950424" sldId="303"/>
        </pc:sldMkLst>
      </pc:sldChg>
      <pc:sldChg chg="del">
        <pc:chgData name="Rose, Melissa" userId="912e82d2-5d15-4cdc-acaf-e993e7e2c78a" providerId="ADAL" clId="{16B900F8-EB7F-4B06-98EF-F2076C484722}" dt="2023-03-07T14:19:51.490" v="9" actId="2696"/>
        <pc:sldMkLst>
          <pc:docMk/>
          <pc:sldMk cId="2009118819" sldId="304"/>
        </pc:sldMkLst>
      </pc:sldChg>
      <pc:sldChg chg="del">
        <pc:chgData name="Rose, Melissa" userId="912e82d2-5d15-4cdc-acaf-e993e7e2c78a" providerId="ADAL" clId="{16B900F8-EB7F-4B06-98EF-F2076C484722}" dt="2023-03-07T14:19:53.984" v="10" actId="2696"/>
        <pc:sldMkLst>
          <pc:docMk/>
          <pc:sldMk cId="3929548771" sldId="305"/>
        </pc:sldMkLst>
      </pc:sldChg>
      <pc:sldChg chg="del">
        <pc:chgData name="Rose, Melissa" userId="912e82d2-5d15-4cdc-acaf-e993e7e2c78a" providerId="ADAL" clId="{16B900F8-EB7F-4B06-98EF-F2076C484722}" dt="2023-03-07T14:19:56.345" v="11" actId="2696"/>
        <pc:sldMkLst>
          <pc:docMk/>
          <pc:sldMk cId="1358465112" sldId="306"/>
        </pc:sldMkLst>
      </pc:sldChg>
      <pc:sldChg chg="del">
        <pc:chgData name="Rose, Melissa" userId="912e82d2-5d15-4cdc-acaf-e993e7e2c78a" providerId="ADAL" clId="{16B900F8-EB7F-4B06-98EF-F2076C484722}" dt="2023-03-07T14:19:58.610" v="12" actId="2696"/>
        <pc:sldMkLst>
          <pc:docMk/>
          <pc:sldMk cId="2764368464" sldId="308"/>
        </pc:sldMkLst>
      </pc:sldChg>
      <pc:sldChg chg="del">
        <pc:chgData name="Rose, Melissa" userId="912e82d2-5d15-4cdc-acaf-e993e7e2c78a" providerId="ADAL" clId="{16B900F8-EB7F-4B06-98EF-F2076C484722}" dt="2023-03-07T14:20:00.954" v="13" actId="2696"/>
        <pc:sldMkLst>
          <pc:docMk/>
          <pc:sldMk cId="2317086123" sldId="309"/>
        </pc:sldMkLst>
      </pc:sldChg>
      <pc:sldChg chg="del">
        <pc:chgData name="Rose, Melissa" userId="912e82d2-5d15-4cdc-acaf-e993e7e2c78a" providerId="ADAL" clId="{16B900F8-EB7F-4B06-98EF-F2076C484722}" dt="2023-03-07T14:20:03.074" v="14" actId="2696"/>
        <pc:sldMkLst>
          <pc:docMk/>
          <pc:sldMk cId="3925276183" sldId="310"/>
        </pc:sldMkLst>
      </pc:sldChg>
      <pc:sldChg chg="del">
        <pc:chgData name="Rose, Melissa" userId="912e82d2-5d15-4cdc-acaf-e993e7e2c78a" providerId="ADAL" clId="{16B900F8-EB7F-4B06-98EF-F2076C484722}" dt="2023-03-07T14:20:05.392" v="15" actId="2696"/>
        <pc:sldMkLst>
          <pc:docMk/>
          <pc:sldMk cId="3440018410" sldId="311"/>
        </pc:sldMkLst>
      </pc:sldChg>
      <pc:sldChg chg="del">
        <pc:chgData name="Rose, Melissa" userId="912e82d2-5d15-4cdc-acaf-e993e7e2c78a" providerId="ADAL" clId="{16B900F8-EB7F-4B06-98EF-F2076C484722}" dt="2023-03-07T14:19:36.734" v="4" actId="2696"/>
        <pc:sldMkLst>
          <pc:docMk/>
          <pc:sldMk cId="2360045433" sldId="31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FUNDING</c:v>
                </c:pt>
              </c:strCache>
            </c:strRef>
          </c:tx>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8E0-4ABF-ACEE-3D29E93A4170}"/>
              </c:ext>
            </c:extLst>
          </c:dPt>
          <c:dPt>
            <c:idx val="1"/>
            <c:bubble3D val="0"/>
            <c:spPr>
              <a:solidFill>
                <a:srgbClr val="CC66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8E0-4ABF-ACEE-3D29E93A4170}"/>
              </c:ext>
            </c:extLst>
          </c:dPt>
          <c:dPt>
            <c:idx val="2"/>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8E0-4ABF-ACEE-3D29E93A417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8E0-4ABF-ACEE-3D29E93A4170}"/>
              </c:ext>
            </c:extLst>
          </c:dPt>
          <c:dLbls>
            <c:dLbl>
              <c:idx val="0"/>
              <c:layout>
                <c:manualLayout>
                  <c:x val="3.7637324371500996E-3"/>
                  <c:y val="-0.10512675016379494"/>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0CC5F06E-A618-46C9-B6F9-F061701C5BDC}" type="CATEGORYNAME">
                      <a:rPr lang="en-US">
                        <a:solidFill>
                          <a:schemeClr val="accent2"/>
                        </a:solidFill>
                      </a:rPr>
                      <a:pPr>
                        <a:defRPr/>
                      </a:pPr>
                      <a:t>[CATEGORY NAME]</a:t>
                    </a:fld>
                    <a:r>
                      <a:rPr lang="en-US" baseline="0" dirty="0"/>
                      <a:t>, </a:t>
                    </a:r>
                    <a:fld id="{828EEC94-051F-4F4F-9418-C6EBDC5C5275}" type="VALUE">
                      <a:rPr lang="en-US" baseline="0">
                        <a:solidFill>
                          <a:schemeClr val="accent2"/>
                        </a:solidFill>
                      </a:rPr>
                      <a:pPr>
                        <a:defRPr/>
                      </a:pPr>
                      <a:t>[VALUE]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012716673927408"/>
                      <c:h val="0.18717817866663686"/>
                    </c:manualLayout>
                  </c15:layout>
                  <c15:dlblFieldTable/>
                  <c15:showDataLabelsRange val="0"/>
                </c:ext>
                <c:ext xmlns:c16="http://schemas.microsoft.com/office/drawing/2014/chart" uri="{C3380CC4-5D6E-409C-BE32-E72D297353CC}">
                  <c16:uniqueId val="{00000001-C8E0-4ABF-ACEE-3D29E93A4170}"/>
                </c:ext>
              </c:extLst>
            </c:dLbl>
            <c:dLbl>
              <c:idx val="1"/>
              <c:layout>
                <c:manualLayout>
                  <c:x val="0.40083735637804468"/>
                  <c:y val="-2.045075263680007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CC66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7147564983655914"/>
                      <c:h val="0.18717817866663686"/>
                    </c:manualLayout>
                  </c15:layout>
                </c:ext>
                <c:ext xmlns:c16="http://schemas.microsoft.com/office/drawing/2014/chart" uri="{C3380CC4-5D6E-409C-BE32-E72D297353CC}">
                  <c16:uniqueId val="{00000003-C8E0-4ABF-ACEE-3D29E93A4170}"/>
                </c:ext>
              </c:extLst>
            </c:dLbl>
            <c:dLbl>
              <c:idx val="2"/>
              <c:layout>
                <c:manualLayout>
                  <c:x val="7.527464874300227E-2"/>
                  <c:y val="-8.237772255528975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8E0-4ABF-ACEE-3D29E93A4170}"/>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C8E0-4ABF-ACEE-3D29E93A4170}"/>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FEDERAL</c:v>
                </c:pt>
                <c:pt idx="1">
                  <c:v>STATE</c:v>
                </c:pt>
                <c:pt idx="2">
                  <c:v>LOCAL</c:v>
                </c:pt>
              </c:strCache>
            </c:strRef>
          </c:cat>
          <c:val>
            <c:numRef>
              <c:f>Sheet1!$B$2:$B$5</c:f>
              <c:numCache>
                <c:formatCode>0%</c:formatCode>
                <c:ptCount val="4"/>
                <c:pt idx="0">
                  <c:v>0.32</c:v>
                </c:pt>
                <c:pt idx="1">
                  <c:v>0.4</c:v>
                </c:pt>
                <c:pt idx="2">
                  <c:v>0.28000000000000003</c:v>
                </c:pt>
              </c:numCache>
            </c:numRef>
          </c:val>
          <c:extLst>
            <c:ext xmlns:c16="http://schemas.microsoft.com/office/drawing/2014/chart" uri="{C3380CC4-5D6E-409C-BE32-E72D297353CC}">
              <c16:uniqueId val="{00000000-181B-4C3B-8FFA-8C815E9837B7}"/>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96B56-2998-485E-ADB4-BE76EEED174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C633687-A0CE-4DF5-A944-CAAEC79D17F9}">
      <dgm:prSet/>
      <dgm:spPr>
        <a:gradFill rotWithShape="0">
          <a:gsLst>
            <a:gs pos="0">
              <a:srgbClr val="C00000"/>
            </a:gs>
            <a:gs pos="78000">
              <a:schemeClr val="accent2">
                <a:hueOff val="0"/>
                <a:satOff val="0"/>
                <a:lumOff val="0"/>
                <a:alphaOff val="0"/>
                <a:shade val="100000"/>
                <a:satMod val="110000"/>
                <a:lumMod val="100000"/>
              </a:schemeClr>
            </a:gs>
          </a:gsLst>
          <a:lin ang="5400000" scaled="0"/>
        </a:gradFill>
      </dgm:spPr>
      <dgm:t>
        <a:bodyPr/>
        <a:lstStyle/>
        <a:p>
          <a:r>
            <a:rPr lang="en-US" b="1" u="sng" dirty="0">
              <a:solidFill>
                <a:schemeClr val="bg1"/>
              </a:solidFill>
            </a:rPr>
            <a:t>FEDERAL DOLLARS (32%)</a:t>
          </a:r>
        </a:p>
        <a:p>
          <a:r>
            <a:rPr lang="en-US" dirty="0"/>
            <a:t>Member districts send their federal special education dollars to HVED. </a:t>
          </a:r>
        </a:p>
        <a:p>
          <a:r>
            <a:rPr lang="en-US" dirty="0"/>
            <a:t>HVED utilizes the federal dollars for various employees, programs and services.</a:t>
          </a:r>
        </a:p>
        <a:p>
          <a:r>
            <a:rPr lang="en-US" dirty="0"/>
            <a:t>Remaining federal dollars are returned to the member districts for their special education expenses.</a:t>
          </a:r>
        </a:p>
      </dgm:t>
    </dgm:pt>
    <dgm:pt modelId="{75313849-EC49-47A6-AA3C-BCE8DC020C63}" type="parTrans" cxnId="{D04E0A8C-F177-4904-8F17-881AE559352C}">
      <dgm:prSet/>
      <dgm:spPr/>
      <dgm:t>
        <a:bodyPr/>
        <a:lstStyle/>
        <a:p>
          <a:endParaRPr lang="en-US"/>
        </a:p>
      </dgm:t>
    </dgm:pt>
    <dgm:pt modelId="{B7E91FE4-AD02-497D-9542-2401A8BFD4B9}" type="sibTrans" cxnId="{D04E0A8C-F177-4904-8F17-881AE559352C}">
      <dgm:prSet/>
      <dgm:spPr/>
      <dgm:t>
        <a:bodyPr/>
        <a:lstStyle/>
        <a:p>
          <a:endParaRPr lang="en-US"/>
        </a:p>
      </dgm:t>
    </dgm:pt>
    <dgm:pt modelId="{54A35C3E-4131-4C87-A6A1-84AD74A91538}">
      <dgm:prSet/>
      <dgm:spPr>
        <a:gradFill rotWithShape="0">
          <a:gsLst>
            <a:gs pos="39000">
              <a:srgbClr val="F2A332"/>
            </a:gs>
            <a:gs pos="0">
              <a:schemeClr val="accent2">
                <a:hueOff val="509834"/>
                <a:satOff val="-1329"/>
                <a:lumOff val="3137"/>
                <a:alphaOff val="0"/>
                <a:tint val="96000"/>
                <a:satMod val="100000"/>
                <a:lumMod val="104000"/>
              </a:schemeClr>
            </a:gs>
            <a:gs pos="78000">
              <a:schemeClr val="accent2">
                <a:hueOff val="509834"/>
                <a:satOff val="-1329"/>
                <a:lumOff val="3137"/>
                <a:alphaOff val="0"/>
                <a:shade val="100000"/>
                <a:satMod val="110000"/>
                <a:lumMod val="100000"/>
              </a:schemeClr>
            </a:gs>
          </a:gsLst>
        </a:gradFill>
      </dgm:spPr>
      <dgm:t>
        <a:bodyPr/>
        <a:lstStyle/>
        <a:p>
          <a:r>
            <a:rPr lang="en-US" b="1" u="sng" dirty="0"/>
            <a:t>STATE AID (40%)</a:t>
          </a:r>
          <a:endParaRPr lang="en-US" b="1" dirty="0"/>
        </a:p>
        <a:p>
          <a:r>
            <a:rPr lang="en-US" dirty="0"/>
            <a:t>HVED is careful to capture as much reimbursement from the state of Minnesota as possible. </a:t>
          </a:r>
        </a:p>
        <a:p>
          <a:r>
            <a:rPr lang="en-US" dirty="0"/>
            <a:t>Many SpEd positions are reimbursed at approximately 68%.</a:t>
          </a:r>
        </a:p>
        <a:p>
          <a:r>
            <a:rPr lang="en-US" dirty="0"/>
            <a:t>Transportation is reimbursed at 100%.</a:t>
          </a:r>
        </a:p>
      </dgm:t>
    </dgm:pt>
    <dgm:pt modelId="{AD16C527-1056-4C18-B391-C6F6AFB515CB}" type="parTrans" cxnId="{04FBECAB-43AA-4E4C-86B4-B856C8799624}">
      <dgm:prSet/>
      <dgm:spPr/>
      <dgm:t>
        <a:bodyPr/>
        <a:lstStyle/>
        <a:p>
          <a:endParaRPr lang="en-US"/>
        </a:p>
      </dgm:t>
    </dgm:pt>
    <dgm:pt modelId="{C0CCB91D-4D55-407C-8E7B-493465E394AD}" type="sibTrans" cxnId="{04FBECAB-43AA-4E4C-86B4-B856C8799624}">
      <dgm:prSet/>
      <dgm:spPr/>
      <dgm:t>
        <a:bodyPr/>
        <a:lstStyle/>
        <a:p>
          <a:endParaRPr lang="en-US"/>
        </a:p>
      </dgm:t>
    </dgm:pt>
    <dgm:pt modelId="{CA19688B-1A63-47C8-B3A2-E31A5BC034A3}">
      <dgm:prSet/>
      <dgm:spPr>
        <a:gradFill rotWithShape="0">
          <a:gsLst>
            <a:gs pos="37637">
              <a:srgbClr val="F1C33F"/>
            </a:gs>
            <a:gs pos="23010">
              <a:srgbClr val="F0C348"/>
            </a:gs>
            <a:gs pos="0">
              <a:schemeClr val="accent2">
                <a:hueOff val="1019668"/>
                <a:satOff val="-2658"/>
                <a:lumOff val="6274"/>
                <a:alphaOff val="0"/>
                <a:tint val="96000"/>
                <a:satMod val="100000"/>
                <a:lumMod val="104000"/>
              </a:schemeClr>
            </a:gs>
            <a:gs pos="78000">
              <a:schemeClr val="accent2">
                <a:hueOff val="1019668"/>
                <a:satOff val="-2658"/>
                <a:lumOff val="6274"/>
                <a:alphaOff val="0"/>
                <a:shade val="100000"/>
                <a:satMod val="110000"/>
                <a:lumMod val="100000"/>
              </a:schemeClr>
            </a:gs>
          </a:gsLst>
        </a:gradFill>
      </dgm:spPr>
      <dgm:t>
        <a:bodyPr/>
        <a:lstStyle/>
        <a:p>
          <a:r>
            <a:rPr lang="en-US" b="1" u="sng" dirty="0">
              <a:solidFill>
                <a:schemeClr val="bg1"/>
              </a:solidFill>
            </a:rPr>
            <a:t>LOCAL (28%)</a:t>
          </a:r>
        </a:p>
        <a:p>
          <a:r>
            <a:rPr lang="en-US" dirty="0">
              <a:solidFill>
                <a:schemeClr val="bg1"/>
              </a:solidFill>
            </a:rPr>
            <a:t>Member districts, charter schools or other schools within southeast Minnesota may request to use our services. All are responsible to pay for the maintenance of the programs above the federal and state dollars.</a:t>
          </a:r>
        </a:p>
      </dgm:t>
    </dgm:pt>
    <dgm:pt modelId="{D3E65CD9-70B7-4510-8816-83439817C3E9}" type="parTrans" cxnId="{E4DC3F19-7937-4678-A852-2F1420C8C58C}">
      <dgm:prSet/>
      <dgm:spPr/>
      <dgm:t>
        <a:bodyPr/>
        <a:lstStyle/>
        <a:p>
          <a:endParaRPr lang="en-US"/>
        </a:p>
      </dgm:t>
    </dgm:pt>
    <dgm:pt modelId="{B2C96ED7-F8A0-4A51-941B-235C6E8A3EC4}" type="sibTrans" cxnId="{E4DC3F19-7937-4678-A852-2F1420C8C58C}">
      <dgm:prSet/>
      <dgm:spPr/>
      <dgm:t>
        <a:bodyPr/>
        <a:lstStyle/>
        <a:p>
          <a:endParaRPr lang="en-US"/>
        </a:p>
      </dgm:t>
    </dgm:pt>
    <dgm:pt modelId="{0FA57F9B-742C-4949-A0DB-4CFD8A3F796B}" type="pres">
      <dgm:prSet presAssocID="{1BC96B56-2998-485E-ADB4-BE76EEED1741}" presName="linear" presStyleCnt="0">
        <dgm:presLayoutVars>
          <dgm:animLvl val="lvl"/>
          <dgm:resizeHandles val="exact"/>
        </dgm:presLayoutVars>
      </dgm:prSet>
      <dgm:spPr/>
      <dgm:t>
        <a:bodyPr/>
        <a:lstStyle/>
        <a:p>
          <a:endParaRPr lang="en-US"/>
        </a:p>
      </dgm:t>
    </dgm:pt>
    <dgm:pt modelId="{6D61AA8C-B2ED-4956-9292-53A13CCF223D}" type="pres">
      <dgm:prSet presAssocID="{8C633687-A0CE-4DF5-A944-CAAEC79D17F9}" presName="parentText" presStyleLbl="node1" presStyleIdx="0" presStyleCnt="3">
        <dgm:presLayoutVars>
          <dgm:chMax val="0"/>
          <dgm:bulletEnabled val="1"/>
        </dgm:presLayoutVars>
      </dgm:prSet>
      <dgm:spPr/>
      <dgm:t>
        <a:bodyPr/>
        <a:lstStyle/>
        <a:p>
          <a:endParaRPr lang="en-US"/>
        </a:p>
      </dgm:t>
    </dgm:pt>
    <dgm:pt modelId="{E3E8DFB7-021F-4144-92D4-F15EF8959F47}" type="pres">
      <dgm:prSet presAssocID="{B7E91FE4-AD02-497D-9542-2401A8BFD4B9}" presName="spacer" presStyleCnt="0"/>
      <dgm:spPr/>
    </dgm:pt>
    <dgm:pt modelId="{68BBA79C-0AE8-498C-9B6F-31C1B43F76C3}" type="pres">
      <dgm:prSet presAssocID="{54A35C3E-4131-4C87-A6A1-84AD74A91538}" presName="parentText" presStyleLbl="node1" presStyleIdx="1" presStyleCnt="3">
        <dgm:presLayoutVars>
          <dgm:chMax val="0"/>
          <dgm:bulletEnabled val="1"/>
        </dgm:presLayoutVars>
      </dgm:prSet>
      <dgm:spPr/>
      <dgm:t>
        <a:bodyPr/>
        <a:lstStyle/>
        <a:p>
          <a:endParaRPr lang="en-US"/>
        </a:p>
      </dgm:t>
    </dgm:pt>
    <dgm:pt modelId="{E36A42C0-23A7-40EE-9603-A72FE15775CD}" type="pres">
      <dgm:prSet presAssocID="{C0CCB91D-4D55-407C-8E7B-493465E394AD}" presName="spacer" presStyleCnt="0"/>
      <dgm:spPr/>
    </dgm:pt>
    <dgm:pt modelId="{0CB79E7C-104C-4940-A499-E0AAFEF4D924}" type="pres">
      <dgm:prSet presAssocID="{CA19688B-1A63-47C8-B3A2-E31A5BC034A3}" presName="parentText" presStyleLbl="node1" presStyleIdx="2" presStyleCnt="3">
        <dgm:presLayoutVars>
          <dgm:chMax val="0"/>
          <dgm:bulletEnabled val="1"/>
        </dgm:presLayoutVars>
      </dgm:prSet>
      <dgm:spPr/>
      <dgm:t>
        <a:bodyPr/>
        <a:lstStyle/>
        <a:p>
          <a:endParaRPr lang="en-US"/>
        </a:p>
      </dgm:t>
    </dgm:pt>
  </dgm:ptLst>
  <dgm:cxnLst>
    <dgm:cxn modelId="{E4DC3F19-7937-4678-A852-2F1420C8C58C}" srcId="{1BC96B56-2998-485E-ADB4-BE76EEED1741}" destId="{CA19688B-1A63-47C8-B3A2-E31A5BC034A3}" srcOrd="2" destOrd="0" parTransId="{D3E65CD9-70B7-4510-8816-83439817C3E9}" sibTransId="{B2C96ED7-F8A0-4A51-941B-235C6E8A3EC4}"/>
    <dgm:cxn modelId="{207BBECA-D238-461F-BD08-82913F8E2226}" type="presOf" srcId="{CA19688B-1A63-47C8-B3A2-E31A5BC034A3}" destId="{0CB79E7C-104C-4940-A499-E0AAFEF4D924}" srcOrd="0" destOrd="0" presId="urn:microsoft.com/office/officeart/2005/8/layout/vList2"/>
    <dgm:cxn modelId="{B21FCE5E-C611-4B88-A6E9-B57B9B592A7B}" type="presOf" srcId="{8C633687-A0CE-4DF5-A944-CAAEC79D17F9}" destId="{6D61AA8C-B2ED-4956-9292-53A13CCF223D}" srcOrd="0" destOrd="0" presId="urn:microsoft.com/office/officeart/2005/8/layout/vList2"/>
    <dgm:cxn modelId="{04FBECAB-43AA-4E4C-86B4-B856C8799624}" srcId="{1BC96B56-2998-485E-ADB4-BE76EEED1741}" destId="{54A35C3E-4131-4C87-A6A1-84AD74A91538}" srcOrd="1" destOrd="0" parTransId="{AD16C527-1056-4C18-B391-C6F6AFB515CB}" sibTransId="{C0CCB91D-4D55-407C-8E7B-493465E394AD}"/>
    <dgm:cxn modelId="{D04E0A8C-F177-4904-8F17-881AE559352C}" srcId="{1BC96B56-2998-485E-ADB4-BE76EEED1741}" destId="{8C633687-A0CE-4DF5-A944-CAAEC79D17F9}" srcOrd="0" destOrd="0" parTransId="{75313849-EC49-47A6-AA3C-BCE8DC020C63}" sibTransId="{B7E91FE4-AD02-497D-9542-2401A8BFD4B9}"/>
    <dgm:cxn modelId="{93D9B2FC-1D4C-4FE3-917F-10C2B8F69390}" type="presOf" srcId="{54A35C3E-4131-4C87-A6A1-84AD74A91538}" destId="{68BBA79C-0AE8-498C-9B6F-31C1B43F76C3}" srcOrd="0" destOrd="0" presId="urn:microsoft.com/office/officeart/2005/8/layout/vList2"/>
    <dgm:cxn modelId="{F0103678-6EAC-4F8B-94E3-B8A1E597B349}" type="presOf" srcId="{1BC96B56-2998-485E-ADB4-BE76EEED1741}" destId="{0FA57F9B-742C-4949-A0DB-4CFD8A3F796B}" srcOrd="0" destOrd="0" presId="urn:microsoft.com/office/officeart/2005/8/layout/vList2"/>
    <dgm:cxn modelId="{2A33049F-34A1-48A0-B1C5-C79C9A8E29EF}" type="presParOf" srcId="{0FA57F9B-742C-4949-A0DB-4CFD8A3F796B}" destId="{6D61AA8C-B2ED-4956-9292-53A13CCF223D}" srcOrd="0" destOrd="0" presId="urn:microsoft.com/office/officeart/2005/8/layout/vList2"/>
    <dgm:cxn modelId="{29BE5C19-709D-4E8D-A3A2-5FD544064DD3}" type="presParOf" srcId="{0FA57F9B-742C-4949-A0DB-4CFD8A3F796B}" destId="{E3E8DFB7-021F-4144-92D4-F15EF8959F47}" srcOrd="1" destOrd="0" presId="urn:microsoft.com/office/officeart/2005/8/layout/vList2"/>
    <dgm:cxn modelId="{E7FDC85C-946A-4270-927A-8A195C62283B}" type="presParOf" srcId="{0FA57F9B-742C-4949-A0DB-4CFD8A3F796B}" destId="{68BBA79C-0AE8-498C-9B6F-31C1B43F76C3}" srcOrd="2" destOrd="0" presId="urn:microsoft.com/office/officeart/2005/8/layout/vList2"/>
    <dgm:cxn modelId="{B300A059-DE46-402D-92DB-C4831D1AB268}" type="presParOf" srcId="{0FA57F9B-742C-4949-A0DB-4CFD8A3F796B}" destId="{E36A42C0-23A7-40EE-9603-A72FE15775CD}" srcOrd="3" destOrd="0" presId="urn:microsoft.com/office/officeart/2005/8/layout/vList2"/>
    <dgm:cxn modelId="{BEF835D9-0513-4656-8BDC-0D7324E26C65}" type="presParOf" srcId="{0FA57F9B-742C-4949-A0DB-4CFD8A3F796B}" destId="{0CB79E7C-104C-4940-A499-E0AAFEF4D92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1AA8C-B2ED-4956-9292-53A13CCF223D}">
      <dsp:nvSpPr>
        <dsp:cNvPr id="0" name=""/>
        <dsp:cNvSpPr/>
      </dsp:nvSpPr>
      <dsp:spPr>
        <a:xfrm>
          <a:off x="0" y="1423"/>
          <a:ext cx="8495414" cy="2190240"/>
        </a:xfrm>
        <a:prstGeom prst="roundRect">
          <a:avLst/>
        </a:prstGeom>
        <a:gradFill rotWithShape="0">
          <a:gsLst>
            <a:gs pos="0">
              <a:srgbClr val="C00000"/>
            </a:gs>
            <a:gs pos="78000">
              <a:schemeClr val="accent2">
                <a:hueOff val="0"/>
                <a:satOff val="0"/>
                <a:lumOff val="0"/>
                <a:alphaOff val="0"/>
                <a:shade val="100000"/>
                <a:satMod val="110000"/>
                <a:lumMod val="100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solidFill>
                <a:schemeClr val="bg1"/>
              </a:solidFill>
            </a:rPr>
            <a:t>FEDERAL DOLLARS (32%)</a:t>
          </a:r>
        </a:p>
        <a:p>
          <a:pPr lvl="0" algn="l" defTabSz="800100">
            <a:lnSpc>
              <a:spcPct val="90000"/>
            </a:lnSpc>
            <a:spcBef>
              <a:spcPct val="0"/>
            </a:spcBef>
            <a:spcAft>
              <a:spcPct val="35000"/>
            </a:spcAft>
          </a:pPr>
          <a:r>
            <a:rPr lang="en-US" sz="1800" kern="1200" dirty="0"/>
            <a:t>Member districts send their federal special education dollars to HVED. </a:t>
          </a:r>
        </a:p>
        <a:p>
          <a:pPr lvl="0" algn="l" defTabSz="800100">
            <a:lnSpc>
              <a:spcPct val="90000"/>
            </a:lnSpc>
            <a:spcBef>
              <a:spcPct val="0"/>
            </a:spcBef>
            <a:spcAft>
              <a:spcPct val="35000"/>
            </a:spcAft>
          </a:pPr>
          <a:r>
            <a:rPr lang="en-US" sz="1800" kern="1200" dirty="0"/>
            <a:t>HVED utilizes the federal dollars for various employees, programs and services.</a:t>
          </a:r>
        </a:p>
        <a:p>
          <a:pPr lvl="0" algn="l" defTabSz="800100">
            <a:lnSpc>
              <a:spcPct val="90000"/>
            </a:lnSpc>
            <a:spcBef>
              <a:spcPct val="0"/>
            </a:spcBef>
            <a:spcAft>
              <a:spcPct val="35000"/>
            </a:spcAft>
          </a:pPr>
          <a:r>
            <a:rPr lang="en-US" sz="1800" kern="1200" dirty="0"/>
            <a:t>Remaining federal dollars are returned to the member districts for their special education expenses.</a:t>
          </a:r>
        </a:p>
      </dsp:txBody>
      <dsp:txXfrm>
        <a:off x="106919" y="108342"/>
        <a:ext cx="8281576" cy="1976402"/>
      </dsp:txXfrm>
    </dsp:sp>
    <dsp:sp modelId="{68BBA79C-0AE8-498C-9B6F-31C1B43F76C3}">
      <dsp:nvSpPr>
        <dsp:cNvPr id="0" name=""/>
        <dsp:cNvSpPr/>
      </dsp:nvSpPr>
      <dsp:spPr>
        <a:xfrm>
          <a:off x="0" y="2243503"/>
          <a:ext cx="8495414" cy="2190240"/>
        </a:xfrm>
        <a:prstGeom prst="roundRect">
          <a:avLst/>
        </a:prstGeom>
        <a:gradFill rotWithShape="0">
          <a:gsLst>
            <a:gs pos="39000">
              <a:srgbClr val="F2A332"/>
            </a:gs>
            <a:gs pos="0">
              <a:schemeClr val="accent2">
                <a:hueOff val="509834"/>
                <a:satOff val="-1329"/>
                <a:lumOff val="3137"/>
                <a:alphaOff val="0"/>
                <a:tint val="96000"/>
                <a:satMod val="100000"/>
                <a:lumMod val="104000"/>
              </a:schemeClr>
            </a:gs>
            <a:gs pos="78000">
              <a:schemeClr val="accent2">
                <a:hueOff val="509834"/>
                <a:satOff val="-1329"/>
                <a:lumOff val="3137"/>
                <a:alphaOff val="0"/>
                <a:shade val="100000"/>
                <a:satMod val="110000"/>
                <a:lumMod val="100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t>STATE AID (40%)</a:t>
          </a:r>
          <a:endParaRPr lang="en-US" sz="1800" b="1" kern="1200" dirty="0"/>
        </a:p>
        <a:p>
          <a:pPr lvl="0" algn="l" defTabSz="800100">
            <a:lnSpc>
              <a:spcPct val="90000"/>
            </a:lnSpc>
            <a:spcBef>
              <a:spcPct val="0"/>
            </a:spcBef>
            <a:spcAft>
              <a:spcPct val="35000"/>
            </a:spcAft>
          </a:pPr>
          <a:r>
            <a:rPr lang="en-US" sz="1800" kern="1200" dirty="0"/>
            <a:t>HVED is careful to capture as much reimbursement from the state of Minnesota as possible. </a:t>
          </a:r>
        </a:p>
        <a:p>
          <a:pPr lvl="0" algn="l" defTabSz="800100">
            <a:lnSpc>
              <a:spcPct val="90000"/>
            </a:lnSpc>
            <a:spcBef>
              <a:spcPct val="0"/>
            </a:spcBef>
            <a:spcAft>
              <a:spcPct val="35000"/>
            </a:spcAft>
          </a:pPr>
          <a:r>
            <a:rPr lang="en-US" sz="1800" kern="1200" dirty="0"/>
            <a:t>Many SpEd positions are reimbursed at approximately 68%.</a:t>
          </a:r>
        </a:p>
        <a:p>
          <a:pPr lvl="0" algn="l" defTabSz="800100">
            <a:lnSpc>
              <a:spcPct val="90000"/>
            </a:lnSpc>
            <a:spcBef>
              <a:spcPct val="0"/>
            </a:spcBef>
            <a:spcAft>
              <a:spcPct val="35000"/>
            </a:spcAft>
          </a:pPr>
          <a:r>
            <a:rPr lang="en-US" sz="1800" kern="1200" dirty="0"/>
            <a:t>Transportation is reimbursed at 100%.</a:t>
          </a:r>
        </a:p>
      </dsp:txBody>
      <dsp:txXfrm>
        <a:off x="106919" y="2350422"/>
        <a:ext cx="8281576" cy="1976402"/>
      </dsp:txXfrm>
    </dsp:sp>
    <dsp:sp modelId="{0CB79E7C-104C-4940-A499-E0AAFEF4D924}">
      <dsp:nvSpPr>
        <dsp:cNvPr id="0" name=""/>
        <dsp:cNvSpPr/>
      </dsp:nvSpPr>
      <dsp:spPr>
        <a:xfrm>
          <a:off x="0" y="4485583"/>
          <a:ext cx="8495414" cy="2190240"/>
        </a:xfrm>
        <a:prstGeom prst="roundRect">
          <a:avLst/>
        </a:prstGeom>
        <a:gradFill rotWithShape="0">
          <a:gsLst>
            <a:gs pos="37637">
              <a:srgbClr val="F1C33F"/>
            </a:gs>
            <a:gs pos="23010">
              <a:srgbClr val="F0C348"/>
            </a:gs>
            <a:gs pos="0">
              <a:schemeClr val="accent2">
                <a:hueOff val="1019668"/>
                <a:satOff val="-2658"/>
                <a:lumOff val="6274"/>
                <a:alphaOff val="0"/>
                <a:tint val="96000"/>
                <a:satMod val="100000"/>
                <a:lumMod val="104000"/>
              </a:schemeClr>
            </a:gs>
            <a:gs pos="78000">
              <a:schemeClr val="accent2">
                <a:hueOff val="1019668"/>
                <a:satOff val="-2658"/>
                <a:lumOff val="6274"/>
                <a:alphaOff val="0"/>
                <a:shade val="100000"/>
                <a:satMod val="110000"/>
                <a:lumMod val="100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solidFill>
                <a:schemeClr val="bg1"/>
              </a:solidFill>
            </a:rPr>
            <a:t>LOCAL (28%)</a:t>
          </a:r>
        </a:p>
        <a:p>
          <a:pPr lvl="0" algn="l" defTabSz="800100">
            <a:lnSpc>
              <a:spcPct val="90000"/>
            </a:lnSpc>
            <a:spcBef>
              <a:spcPct val="0"/>
            </a:spcBef>
            <a:spcAft>
              <a:spcPct val="35000"/>
            </a:spcAft>
          </a:pPr>
          <a:r>
            <a:rPr lang="en-US" sz="1800" kern="1200" dirty="0">
              <a:solidFill>
                <a:schemeClr val="bg1"/>
              </a:solidFill>
            </a:rPr>
            <a:t>Member districts, charter schools or other schools within southeast Minnesota may request to use our services. All are responsible to pay for the maintenance of the programs above the federal and state dollars.</a:t>
          </a:r>
        </a:p>
      </dsp:txBody>
      <dsp:txXfrm>
        <a:off x="106919" y="4592502"/>
        <a:ext cx="8281576" cy="19764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E0A0D5-8F98-4CC1-A28E-021F0B6B475C}" type="datetimeFigureOut">
              <a:rPr lang="en-US" smtClean="0"/>
              <a:t>3/8/2023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603C52C-5E29-41AF-BAA3-8217E886DA08}" type="slidenum">
              <a:rPr lang="en-US" smtClean="0"/>
              <a:t>‹#›</a:t>
            </a:fld>
            <a:endParaRPr lang="en-US" dirty="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97077-3485-4965-BC7B-73795D37AB45}"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369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F0233-2A14-4F3F-9774-729FB8082E39}"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1984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443F5-D4F7-4294-96CE-0FF4C8272C96}"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1918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5F52C15-8578-4383-9DFB-0EC72A8AC1CD}" type="datetime1">
              <a:rPr lang="en-US" smtClean="0"/>
              <a:t>3/8/2023</a:t>
            </a:fld>
            <a:endParaRPr lang="en-US" dirty="0"/>
          </a:p>
        </p:txBody>
      </p:sp>
      <p:sp>
        <p:nvSpPr>
          <p:cNvPr id="6" name="Footer Placeholder 5"/>
          <p:cNvSpPr>
            <a:spLocks noGrp="1"/>
          </p:cNvSpPr>
          <p:nvPr>
            <p:ph type="ftr" sz="quarter" idx="11"/>
          </p:nvPr>
        </p:nvSpPr>
        <p:spPr/>
        <p:txBody>
          <a:bodyPr/>
          <a:lstStyle/>
          <a:p>
            <a:r>
              <a:rPr lang="en-US"/>
              <a:t>Exceptional Teams Empowering Exceptional Students</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0349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7D80BBB-1F72-42CC-A227-067918AC370F}" type="datetime1">
              <a:rPr lang="en-US" smtClean="0"/>
              <a:t>3/8/2023</a:t>
            </a:fld>
            <a:endParaRPr lang="en-US" dirty="0"/>
          </a:p>
        </p:txBody>
      </p:sp>
      <p:sp>
        <p:nvSpPr>
          <p:cNvPr id="6" name="Footer Placeholder 5"/>
          <p:cNvSpPr>
            <a:spLocks noGrp="1"/>
          </p:cNvSpPr>
          <p:nvPr>
            <p:ph type="ftr" sz="quarter" idx="11"/>
          </p:nvPr>
        </p:nvSpPr>
        <p:spPr/>
        <p:txBody>
          <a:bodyPr/>
          <a:lstStyle/>
          <a:p>
            <a:r>
              <a:rPr lang="en-US"/>
              <a:t>Exceptional Teams Empowering Exceptional Students</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36302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A725AA1-CB05-4DBA-B3A5-D3EDBE0DCA0B}" type="datetime1">
              <a:rPr lang="en-US" smtClean="0"/>
              <a:t>3/8/2023</a:t>
            </a:fld>
            <a:endParaRPr lang="en-US" dirty="0"/>
          </a:p>
        </p:txBody>
      </p:sp>
      <p:sp>
        <p:nvSpPr>
          <p:cNvPr id="6" name="Footer Placeholder 5"/>
          <p:cNvSpPr>
            <a:spLocks noGrp="1"/>
          </p:cNvSpPr>
          <p:nvPr>
            <p:ph type="ftr" sz="quarter" idx="11"/>
          </p:nvPr>
        </p:nvSpPr>
        <p:spPr/>
        <p:txBody>
          <a:bodyPr/>
          <a:lstStyle/>
          <a:p>
            <a:r>
              <a:rPr lang="en-US"/>
              <a:t>Exceptional Teams Empowering Exceptional Students</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4717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FF4CAF-5F32-4F54-B8BF-338072A0BC6D}"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1089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FE4F7-775A-46A0-9A22-DC41432835CE}"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1403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9A9E6BC-8465-4839-8D57-D05BE12EE15E}" type="datetime1">
              <a:rPr lang="en-US" smtClean="0"/>
              <a:t>3/8/2023</a:t>
            </a:fld>
            <a:endParaRPr lang="en-US" dirty="0"/>
          </a:p>
        </p:txBody>
      </p:sp>
      <p:sp>
        <p:nvSpPr>
          <p:cNvPr id="4" name="Footer Placeholder 3"/>
          <p:cNvSpPr>
            <a:spLocks noGrp="1"/>
          </p:cNvSpPr>
          <p:nvPr>
            <p:ph type="ftr" sz="quarter" idx="11"/>
          </p:nvPr>
        </p:nvSpPr>
        <p:spPr/>
        <p:txBody>
          <a:bodyPr/>
          <a:lstStyle/>
          <a:p>
            <a:r>
              <a:rPr lang="en-US"/>
              <a:t>Exceptional Teams Empowering Exceptional Students</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656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91D57C-B776-445A-A048-4DDACFA0C59F}"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97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F8620D-54EC-4374-9C6F-E33E4D93671A}" type="datetime1">
              <a:rPr lang="en-US" smtClean="0"/>
              <a:t>3/8/2023</a:t>
            </a:fld>
            <a:endParaRPr lang="en-US" dirty="0"/>
          </a:p>
        </p:txBody>
      </p:sp>
      <p:sp>
        <p:nvSpPr>
          <p:cNvPr id="5" name="Footer Placeholder 4"/>
          <p:cNvSpPr>
            <a:spLocks noGrp="1"/>
          </p:cNvSpPr>
          <p:nvPr>
            <p:ph type="ftr" sz="quarter" idx="11"/>
          </p:nvPr>
        </p:nvSpPr>
        <p:spPr/>
        <p:txBody>
          <a:bodyPr/>
          <a:lstStyle/>
          <a:p>
            <a:r>
              <a:rPr lang="en-US"/>
              <a:t>Exceptional Teams Empowering Exceptional Students</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5674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645C1B-D3BB-4031-9498-D7E92A2A3BC2}" type="datetime1">
              <a:rPr lang="en-US" smtClean="0"/>
              <a:t>3/8/2023</a:t>
            </a:fld>
            <a:endParaRPr lang="en-US" dirty="0"/>
          </a:p>
        </p:txBody>
      </p:sp>
      <p:sp>
        <p:nvSpPr>
          <p:cNvPr id="6" name="Footer Placeholder 5"/>
          <p:cNvSpPr>
            <a:spLocks noGrp="1"/>
          </p:cNvSpPr>
          <p:nvPr>
            <p:ph type="ftr" sz="quarter" idx="11"/>
          </p:nvPr>
        </p:nvSpPr>
        <p:spPr/>
        <p:txBody>
          <a:bodyPr/>
          <a:lstStyle/>
          <a:p>
            <a:r>
              <a:rPr lang="en-US"/>
              <a:t>Exceptional Teams Empowering Exceptional Students</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006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CBA15-3321-45E2-BF02-1BFB440658C1}" type="datetime1">
              <a:rPr lang="en-US" smtClean="0"/>
              <a:t>3/8/2023</a:t>
            </a:fld>
            <a:endParaRPr lang="en-US" dirty="0"/>
          </a:p>
        </p:txBody>
      </p:sp>
      <p:sp>
        <p:nvSpPr>
          <p:cNvPr id="8" name="Footer Placeholder 7"/>
          <p:cNvSpPr>
            <a:spLocks noGrp="1"/>
          </p:cNvSpPr>
          <p:nvPr>
            <p:ph type="ftr" sz="quarter" idx="11"/>
          </p:nvPr>
        </p:nvSpPr>
        <p:spPr/>
        <p:txBody>
          <a:bodyPr/>
          <a:lstStyle/>
          <a:p>
            <a:r>
              <a:rPr lang="en-US"/>
              <a:t>Exceptional Teams Empowering Exceptional Students</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20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15F9C0-7EE1-493D-8512-792DFBE13AA0}" type="datetime1">
              <a:rPr lang="en-US" smtClean="0"/>
              <a:t>3/8/2023</a:t>
            </a:fld>
            <a:endParaRPr lang="en-US" dirty="0"/>
          </a:p>
        </p:txBody>
      </p:sp>
      <p:sp>
        <p:nvSpPr>
          <p:cNvPr id="4" name="Footer Placeholder 3"/>
          <p:cNvSpPr>
            <a:spLocks noGrp="1"/>
          </p:cNvSpPr>
          <p:nvPr>
            <p:ph type="ftr" sz="quarter" idx="11"/>
          </p:nvPr>
        </p:nvSpPr>
        <p:spPr/>
        <p:txBody>
          <a:bodyPr/>
          <a:lstStyle/>
          <a:p>
            <a:r>
              <a:rPr lang="en-US"/>
              <a:t>Exceptional Teams Empowering Exceptional Students</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848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C5FE1-1AA4-443C-867C-19273E17312A}" type="datetime1">
              <a:rPr lang="en-US" smtClean="0"/>
              <a:t>3/8/2023</a:t>
            </a:fld>
            <a:endParaRPr lang="en-US" dirty="0"/>
          </a:p>
        </p:txBody>
      </p:sp>
      <p:sp>
        <p:nvSpPr>
          <p:cNvPr id="3" name="Footer Placeholder 2"/>
          <p:cNvSpPr>
            <a:spLocks noGrp="1"/>
          </p:cNvSpPr>
          <p:nvPr>
            <p:ph type="ftr" sz="quarter" idx="11"/>
          </p:nvPr>
        </p:nvSpPr>
        <p:spPr/>
        <p:txBody>
          <a:bodyPr/>
          <a:lstStyle/>
          <a:p>
            <a:r>
              <a:rPr lang="en-US"/>
              <a:t>Exceptional Teams Empowering Exceptional Students</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0523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7DE14B-816A-4828-887F-65FCE5EB8574}" type="datetime1">
              <a:rPr lang="en-US" smtClean="0"/>
              <a:t>3/8/2023</a:t>
            </a:fld>
            <a:endParaRPr lang="en-US" dirty="0"/>
          </a:p>
        </p:txBody>
      </p:sp>
      <p:sp>
        <p:nvSpPr>
          <p:cNvPr id="6" name="Footer Placeholder 5"/>
          <p:cNvSpPr>
            <a:spLocks noGrp="1"/>
          </p:cNvSpPr>
          <p:nvPr>
            <p:ph type="ftr" sz="quarter" idx="11"/>
          </p:nvPr>
        </p:nvSpPr>
        <p:spPr/>
        <p:txBody>
          <a:bodyPr/>
          <a:lstStyle/>
          <a:p>
            <a:r>
              <a:rPr lang="en-US"/>
              <a:t>Exceptional Teams Empowering Exceptional Students</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7438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FD465C-2C35-429F-9127-7E5BCF3A0B81}" type="datetime1">
              <a:rPr lang="en-US" smtClean="0"/>
              <a:t>3/8/2023</a:t>
            </a:fld>
            <a:endParaRPr lang="en-US" dirty="0"/>
          </a:p>
        </p:txBody>
      </p:sp>
      <p:sp>
        <p:nvSpPr>
          <p:cNvPr id="6" name="Footer Placeholder 5"/>
          <p:cNvSpPr>
            <a:spLocks noGrp="1"/>
          </p:cNvSpPr>
          <p:nvPr>
            <p:ph type="ftr" sz="quarter" idx="11"/>
          </p:nvPr>
        </p:nvSpPr>
        <p:spPr/>
        <p:txBody>
          <a:bodyPr/>
          <a:lstStyle/>
          <a:p>
            <a:r>
              <a:rPr lang="en-US"/>
              <a:t>Exceptional Teams Empowering Exceptional Students</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3293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BA7B7E4-CF7F-438C-9049-AA4C03C675AF}" type="datetime1">
              <a:rPr lang="en-US" smtClean="0"/>
              <a:t>3/8/2023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Exceptional Teams Empowering Exceptional Students</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734486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mn.gov/mde/dse/sped/" TargetMode="External"/><Relationship Id="rId2" Type="http://schemas.openxmlformats.org/officeDocument/2006/relationships/hyperlink" Target="https://www.hved6013.org/" TargetMode="Externa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2.jpeg"/><Relationship Id="rId7" Type="http://schemas.openxmlformats.org/officeDocument/2006/relationships/hyperlink" Target="https://noahsmiracle.blogspot.com/2012/09/world-cerebral-palsy-day.html" TargetMode="External"/><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hyperlink" Target="https://education.mn.gov/mde/dse/mtss/" TargetMode="External"/><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image" Target="../media/image1.jpg"/><Relationship Id="rId16"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1.jp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65.jp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14.jpeg"/><Relationship Id="rId18" Type="http://schemas.openxmlformats.org/officeDocument/2006/relationships/image" Target="../media/image26.jpeg"/><Relationship Id="rId3" Type="http://schemas.openxmlformats.org/officeDocument/2006/relationships/image" Target="../media/image67.png"/><Relationship Id="rId21" Type="http://schemas.openxmlformats.org/officeDocument/2006/relationships/image" Target="../media/image10.png"/><Relationship Id="rId7" Type="http://schemas.openxmlformats.org/officeDocument/2006/relationships/image" Target="../media/image69.jpeg"/><Relationship Id="rId12" Type="http://schemas.openxmlformats.org/officeDocument/2006/relationships/image" Target="../media/image12.png"/><Relationship Id="rId17" Type="http://schemas.openxmlformats.org/officeDocument/2006/relationships/image" Target="../media/image60.jpeg"/><Relationship Id="rId2" Type="http://schemas.openxmlformats.org/officeDocument/2006/relationships/image" Target="../media/image66.png"/><Relationship Id="rId16" Type="http://schemas.openxmlformats.org/officeDocument/2006/relationships/image" Target="../media/image30.jpeg"/><Relationship Id="rId20"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3.png"/><Relationship Id="rId5" Type="http://schemas.openxmlformats.org/officeDocument/2006/relationships/hyperlink" Target="https://www.hved6013.org/page/2775" TargetMode="External"/><Relationship Id="rId15" Type="http://schemas.openxmlformats.org/officeDocument/2006/relationships/image" Target="../media/image11.jpeg"/><Relationship Id="rId10" Type="http://schemas.openxmlformats.org/officeDocument/2006/relationships/image" Target="../media/image54.png"/><Relationship Id="rId19" Type="http://schemas.openxmlformats.org/officeDocument/2006/relationships/image" Target="../media/image25.jpeg"/><Relationship Id="rId4" Type="http://schemas.openxmlformats.org/officeDocument/2006/relationships/image" Target="../media/image68.png"/><Relationship Id="rId9" Type="http://schemas.openxmlformats.org/officeDocument/2006/relationships/image" Target="../media/image55.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3.jpeg"/><Relationship Id="rId26" Type="http://schemas.openxmlformats.org/officeDocument/2006/relationships/image" Target="../media/image90.jpg"/><Relationship Id="rId3" Type="http://schemas.openxmlformats.org/officeDocument/2006/relationships/image" Target="../media/image59.jpeg"/><Relationship Id="rId21" Type="http://schemas.openxmlformats.org/officeDocument/2006/relationships/image" Target="../media/image86.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1.jpg"/><Relationship Id="rId25" Type="http://schemas.openxmlformats.org/officeDocument/2006/relationships/image" Target="cid:73A57533-E3BB-4972-891C-8B452F407ADC" TargetMode="External"/><Relationship Id="rId2" Type="http://schemas.openxmlformats.org/officeDocument/2006/relationships/image" Target="../media/image64.jpeg"/><Relationship Id="rId16" Type="http://schemas.openxmlformats.org/officeDocument/2006/relationships/image" Target="../media/image82.jpeg"/><Relationship Id="rId20"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7.jpeg"/><Relationship Id="rId24" Type="http://schemas.openxmlformats.org/officeDocument/2006/relationships/image" Target="../media/image89.jpeg"/><Relationship Id="rId5" Type="http://schemas.openxmlformats.org/officeDocument/2006/relationships/image" Target="../media/image29.jpeg"/><Relationship Id="rId15" Type="http://schemas.openxmlformats.org/officeDocument/2006/relationships/image" Target="../media/image81.jpeg"/><Relationship Id="rId23" Type="http://schemas.openxmlformats.org/officeDocument/2006/relationships/image" Target="../media/image88.jpeg"/><Relationship Id="rId10" Type="http://schemas.openxmlformats.org/officeDocument/2006/relationships/image" Target="../media/image76.jpeg"/><Relationship Id="rId19" Type="http://schemas.openxmlformats.org/officeDocument/2006/relationships/image" Target="../media/image84.jpeg"/><Relationship Id="rId4" Type="http://schemas.openxmlformats.org/officeDocument/2006/relationships/image" Target="../media/image71.jpeg"/><Relationship Id="rId9" Type="http://schemas.openxmlformats.org/officeDocument/2006/relationships/image" Target="../media/image75.jpeg"/><Relationship Id="rId14" Type="http://schemas.openxmlformats.org/officeDocument/2006/relationships/image" Target="../media/image80.jpeg"/><Relationship Id="rId22" Type="http://schemas.openxmlformats.org/officeDocument/2006/relationships/image" Target="../media/image87.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99.jpeg"/><Relationship Id="rId18" Type="http://schemas.openxmlformats.org/officeDocument/2006/relationships/image" Target="../media/image104.jpeg"/><Relationship Id="rId3" Type="http://schemas.openxmlformats.org/officeDocument/2006/relationships/image" Target="../media/image92.jpeg"/><Relationship Id="rId21" Type="http://schemas.openxmlformats.org/officeDocument/2006/relationships/image" Target="../media/image107.jpeg"/><Relationship Id="rId7" Type="http://schemas.openxmlformats.org/officeDocument/2006/relationships/image" Target="../media/image95.jpeg"/><Relationship Id="rId12" Type="http://schemas.openxmlformats.org/officeDocument/2006/relationships/image" Target="../media/image98.jpeg"/><Relationship Id="rId17" Type="http://schemas.openxmlformats.org/officeDocument/2006/relationships/image" Target="../media/image103.jpeg"/><Relationship Id="rId25" Type="http://schemas.openxmlformats.org/officeDocument/2006/relationships/image" Target="../media/image110.png"/><Relationship Id="rId2" Type="http://schemas.openxmlformats.org/officeDocument/2006/relationships/image" Target="../media/image91.jpeg"/><Relationship Id="rId16" Type="http://schemas.openxmlformats.org/officeDocument/2006/relationships/image" Target="../media/image102.jpeg"/><Relationship Id="rId20"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97.jpeg"/><Relationship Id="rId24" Type="http://schemas.openxmlformats.org/officeDocument/2006/relationships/image" Target="../media/image109.jpeg"/><Relationship Id="rId5" Type="http://schemas.openxmlformats.org/officeDocument/2006/relationships/image" Target="../media/image94.jpeg"/><Relationship Id="rId15" Type="http://schemas.openxmlformats.org/officeDocument/2006/relationships/image" Target="../media/image101.jpeg"/><Relationship Id="rId23" Type="http://schemas.openxmlformats.org/officeDocument/2006/relationships/image" Target="../media/image108.jpeg"/><Relationship Id="rId10" Type="http://schemas.openxmlformats.org/officeDocument/2006/relationships/image" Target="../media/image96.jpeg"/><Relationship Id="rId19" Type="http://schemas.openxmlformats.org/officeDocument/2006/relationships/image" Target="../media/image105.jpeg"/><Relationship Id="rId4" Type="http://schemas.openxmlformats.org/officeDocument/2006/relationships/image" Target="../media/image93.jpeg"/><Relationship Id="rId9" Type="http://schemas.openxmlformats.org/officeDocument/2006/relationships/image" Target="../media/image61.jpeg"/><Relationship Id="rId14" Type="http://schemas.openxmlformats.org/officeDocument/2006/relationships/image" Target="../media/image100.jpeg"/><Relationship Id="rId22" Type="http://schemas.openxmlformats.org/officeDocument/2006/relationships/image" Target="../media/image1.jpg"/></Relationships>
</file>

<file path=ppt/slides/_rels/slide27.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76.jpeg"/><Relationship Id="rId3" Type="http://schemas.openxmlformats.org/officeDocument/2006/relationships/image" Target="../media/image111.jpeg"/><Relationship Id="rId7" Type="http://schemas.openxmlformats.org/officeDocument/2006/relationships/image" Target="../media/image103.jpeg"/><Relationship Id="rId12" Type="http://schemas.openxmlformats.org/officeDocument/2006/relationships/image" Target="../media/image9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4.jpeg"/><Relationship Id="rId11" Type="http://schemas.openxmlformats.org/officeDocument/2006/relationships/image" Target="../media/image41.jpeg"/><Relationship Id="rId5" Type="http://schemas.openxmlformats.org/officeDocument/2006/relationships/image" Target="../media/image113.jpeg"/><Relationship Id="rId10" Type="http://schemas.openxmlformats.org/officeDocument/2006/relationships/image" Target="../media/image78.jpeg"/><Relationship Id="rId4" Type="http://schemas.openxmlformats.org/officeDocument/2006/relationships/image" Target="../media/image112.jpeg"/><Relationship Id="rId9" Type="http://schemas.openxmlformats.org/officeDocument/2006/relationships/image" Target="../media/image115.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80.jpeg"/><Relationship Id="rId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jpeg"/><Relationship Id="rId7" Type="http://schemas.openxmlformats.org/officeDocument/2006/relationships/image" Target="../media/image12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jpg"/><Relationship Id="rId4" Type="http://schemas.openxmlformats.org/officeDocument/2006/relationships/image" Target="../media/image1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126.jpeg"/><Relationship Id="rId4" Type="http://schemas.openxmlformats.org/officeDocument/2006/relationships/image" Target="../media/image125.jpeg"/></Relationships>
</file>

<file path=ppt/slides/_rels/slide32.xml.rels><?xml version="1.0" encoding="UTF-8" standalone="yes"?>
<Relationships xmlns="http://schemas.openxmlformats.org/package/2006/relationships"><Relationship Id="rId3" Type="http://schemas.openxmlformats.org/officeDocument/2006/relationships/hyperlink" Target="http://www.hved6013.org/" TargetMode="External"/><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rc.education.mn.gov/#demographics/orgId--999999000000__groupType--state__p--1d"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eg"/><Relationship Id="rId21" Type="http://schemas.openxmlformats.org/officeDocument/2006/relationships/image" Target="../media/image20.jp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jpg"/><Relationship Id="rId16" Type="http://schemas.openxmlformats.org/officeDocument/2006/relationships/image" Target="../media/image16.png"/><Relationship Id="rId20" Type="http://schemas.openxmlformats.org/officeDocument/2006/relationships/hyperlink" Target="https://helpmegrowmn.org/HMG/index.htm" TargetMode="Externa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DF81-B421-F8EA-201A-BA770EC3896A}"/>
              </a:ext>
            </a:extLst>
          </p:cNvPr>
          <p:cNvSpPr>
            <a:spLocks noGrp="1"/>
          </p:cNvSpPr>
          <p:nvPr>
            <p:ph type="ctrTitle"/>
          </p:nvPr>
        </p:nvSpPr>
        <p:spPr>
          <a:xfrm>
            <a:off x="1371599" y="1803405"/>
            <a:ext cx="9770165" cy="1825096"/>
          </a:xfrm>
        </p:spPr>
        <p:txBody>
          <a:bodyPr>
            <a:normAutofit/>
          </a:bodyPr>
          <a:lstStyle/>
          <a:p>
            <a:r>
              <a:rPr lang="en-US" dirty="0"/>
              <a:t>Hiawatha Valley </a:t>
            </a:r>
            <a:br>
              <a:rPr lang="en-US" dirty="0"/>
            </a:br>
            <a:r>
              <a:rPr lang="en-US" dirty="0"/>
              <a:t>Education District (HVED)</a:t>
            </a:r>
          </a:p>
        </p:txBody>
      </p:sp>
      <p:sp>
        <p:nvSpPr>
          <p:cNvPr id="3" name="Subtitle 2">
            <a:extLst>
              <a:ext uri="{FF2B5EF4-FFF2-40B4-BE49-F238E27FC236}">
                <a16:creationId xmlns:a16="http://schemas.microsoft.com/office/drawing/2014/main" id="{5744310B-75A3-A966-778B-5B987061A8E7}"/>
              </a:ext>
            </a:extLst>
          </p:cNvPr>
          <p:cNvSpPr>
            <a:spLocks noGrp="1"/>
          </p:cNvSpPr>
          <p:nvPr>
            <p:ph type="subTitle" idx="1"/>
          </p:nvPr>
        </p:nvSpPr>
        <p:spPr>
          <a:xfrm>
            <a:off x="1788141" y="4523023"/>
            <a:ext cx="9448800" cy="1825096"/>
          </a:xfrm>
        </p:spPr>
        <p:txBody>
          <a:bodyPr>
            <a:normAutofit fontScale="62500" lnSpcReduction="20000"/>
          </a:bodyPr>
          <a:lstStyle/>
          <a:p>
            <a:r>
              <a:rPr lang="en-US" sz="4500" b="1" i="1" dirty="0">
                <a:solidFill>
                  <a:srgbClr val="53654D"/>
                </a:solidFill>
              </a:rPr>
              <a:t>Exceptional Teams Empowering Exceptional Students</a:t>
            </a:r>
          </a:p>
          <a:p>
            <a:endParaRPr lang="en-US" sz="2400" b="1" dirty="0"/>
          </a:p>
          <a:p>
            <a:r>
              <a:rPr lang="en-US" sz="2900" b="1" dirty="0"/>
              <a:t>HVED at </a:t>
            </a:r>
            <a:r>
              <a:rPr lang="en-US" sz="2900" b="1" dirty="0">
                <a:hlinkClick r:id="rId2"/>
              </a:rPr>
              <a:t>https://www.hved6013.org/</a:t>
            </a:r>
            <a:r>
              <a:rPr lang="en-US" sz="2900" b="1" dirty="0"/>
              <a:t> </a:t>
            </a:r>
          </a:p>
          <a:p>
            <a:r>
              <a:rPr lang="en-US" sz="2900" b="1" dirty="0"/>
              <a:t>MDE at </a:t>
            </a:r>
            <a:r>
              <a:rPr lang="en-US" sz="2900" b="1" dirty="0">
                <a:hlinkClick r:id="rId3"/>
              </a:rPr>
              <a:t>https://education.mn.gov/mde/dse/sped/</a:t>
            </a:r>
            <a:r>
              <a:rPr lang="en-US" sz="2900" b="1" dirty="0"/>
              <a:t> </a:t>
            </a:r>
          </a:p>
          <a:p>
            <a:endParaRPr lang="en-US" sz="2400" b="1" dirty="0"/>
          </a:p>
        </p:txBody>
      </p:sp>
      <p:sp>
        <p:nvSpPr>
          <p:cNvPr id="6" name="TextBox 5">
            <a:extLst>
              <a:ext uri="{FF2B5EF4-FFF2-40B4-BE49-F238E27FC236}">
                <a16:creationId xmlns:a16="http://schemas.microsoft.com/office/drawing/2014/main" id="{B02CF03C-C80B-5811-C573-9D26522DB9AA}"/>
              </a:ext>
            </a:extLst>
          </p:cNvPr>
          <p:cNvSpPr txBox="1"/>
          <p:nvPr/>
        </p:nvSpPr>
        <p:spPr>
          <a:xfrm>
            <a:off x="10564533" y="336859"/>
            <a:ext cx="890456" cy="461665"/>
          </a:xfrm>
          <a:prstGeom prst="rect">
            <a:avLst/>
          </a:prstGeom>
          <a:noFill/>
        </p:spPr>
        <p:txBody>
          <a:bodyPr wrap="square" rtlCol="0">
            <a:spAutoFit/>
          </a:bodyPr>
          <a:lstStyle/>
          <a:p>
            <a:r>
              <a:rPr lang="en-US" sz="2400" b="1" dirty="0"/>
              <a:t>2023</a:t>
            </a:r>
          </a:p>
        </p:txBody>
      </p:sp>
      <p:pic>
        <p:nvPicPr>
          <p:cNvPr id="5" name="Picture 4" descr="Logo&#10;&#10;Description automatically generated">
            <a:extLst>
              <a:ext uri="{FF2B5EF4-FFF2-40B4-BE49-F238E27FC236}">
                <a16:creationId xmlns:a16="http://schemas.microsoft.com/office/drawing/2014/main" id="{65AD9B9A-6542-C0E6-FC04-80DAFA2475B6}"/>
              </a:ext>
            </a:extLst>
          </p:cNvPr>
          <p:cNvPicPr>
            <a:picLocks noChangeAspect="1"/>
          </p:cNvPicPr>
          <p:nvPr/>
        </p:nvPicPr>
        <p:blipFill rotWithShape="1">
          <a:blip r:embed="rId4"/>
          <a:srcRect l="12533" t="12121" r="12121" b="13257"/>
          <a:stretch/>
        </p:blipFill>
        <p:spPr>
          <a:xfrm>
            <a:off x="10127975" y="798524"/>
            <a:ext cx="1763572" cy="1898490"/>
          </a:xfrm>
          <a:prstGeom prst="rect">
            <a:avLst/>
          </a:prstGeom>
        </p:spPr>
      </p:pic>
    </p:spTree>
    <p:extLst>
      <p:ext uri="{BB962C8B-B14F-4D97-AF65-F5344CB8AC3E}">
        <p14:creationId xmlns:p14="http://schemas.microsoft.com/office/powerpoint/2010/main" val="1783789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330970" y="526565"/>
            <a:ext cx="11530059" cy="1595092"/>
          </a:xfrm>
        </p:spPr>
        <p:txBody>
          <a:bodyPr>
            <a:noAutofit/>
          </a:bodyPr>
          <a:lstStyle/>
          <a:p>
            <a:r>
              <a:rPr lang="en-US" sz="4000" dirty="0"/>
              <a:t/>
            </a:r>
            <a:br>
              <a:rPr lang="en-US" sz="4000" dirty="0"/>
            </a:br>
            <a:endParaRPr lang="en-US" sz="4000" dirty="0"/>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430118" y="1385390"/>
            <a:ext cx="11430911" cy="1926604"/>
          </a:xfrm>
        </p:spPr>
        <p:txBody>
          <a:bodyPr>
            <a:normAutofit/>
          </a:bodyPr>
          <a:lstStyle/>
          <a:p>
            <a:r>
              <a:rPr lang="en-US" sz="2400" b="1" dirty="0">
                <a:solidFill>
                  <a:schemeClr val="tx1"/>
                </a:solidFill>
              </a:rPr>
              <a:t>Fundamental program offerings:</a:t>
            </a:r>
          </a:p>
          <a:p>
            <a:pPr marL="285750" marR="0" indent="-285750">
              <a:spcBef>
                <a:spcPts val="0"/>
              </a:spcBef>
              <a:spcAft>
                <a:spcPts val="0"/>
              </a:spcAft>
              <a:buFont typeface="Arial" panose="020B0604020202020204" pitchFamily="34" charset="0"/>
              <a:buChar char="•"/>
            </a:pPr>
            <a:r>
              <a:rPr lang="en-US" sz="2400" dirty="0">
                <a:solidFill>
                  <a:schemeClr val="tx1"/>
                </a:solidFill>
                <a:effectLst/>
                <a:ea typeface="Times New Roman" panose="02020603050405020304" pitchFamily="18" charset="0"/>
              </a:rPr>
              <a:t>Coach parents to help their infants and toddlers when there is a disruption to typical development, like walking and talking. </a:t>
            </a:r>
            <a:endParaRPr lang="en-US" sz="2400" dirty="0">
              <a:solidFill>
                <a:schemeClr val="tx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dirty="0">
                <a:solidFill>
                  <a:schemeClr val="tx1"/>
                </a:solidFill>
                <a:effectLst/>
                <a:ea typeface="Times New Roman" panose="02020603050405020304" pitchFamily="18" charset="0"/>
              </a:rPr>
              <a:t>Connect families to resources (community &amp; school)</a:t>
            </a:r>
            <a:endParaRPr lang="en-US" sz="2400" dirty="0">
              <a:solidFill>
                <a:schemeClr val="tx1"/>
              </a:solidFill>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dirty="0">
                <a:solidFill>
                  <a:schemeClr val="tx1"/>
                </a:solidFill>
                <a:effectLst/>
                <a:ea typeface="Times New Roman" panose="02020603050405020304" pitchFamily="18" charset="0"/>
              </a:rPr>
              <a:t>Provide services at students’ homes and daycares.</a:t>
            </a:r>
            <a:endParaRPr lang="en-US" sz="2400" dirty="0">
              <a:solidFill>
                <a:schemeClr val="tx1"/>
              </a:solidFill>
              <a:effectLst/>
              <a:ea typeface="Calibri" panose="020F0502020204030204" pitchFamily="34" charset="0"/>
            </a:endParaRPr>
          </a:p>
          <a:p>
            <a:pPr marL="342900" indent="-342900">
              <a:buFont typeface="Arial" panose="020B0604020202020204" pitchFamily="34" charset="0"/>
              <a:buChar char="•"/>
            </a:pPr>
            <a:endParaRPr lang="en-US" dirty="0"/>
          </a:p>
        </p:txBody>
      </p:sp>
      <p:pic>
        <p:nvPicPr>
          <p:cNvPr id="5" name="Picture 10">
            <a:extLst>
              <a:ext uri="{FF2B5EF4-FFF2-40B4-BE49-F238E27FC236}">
                <a16:creationId xmlns:a16="http://schemas.microsoft.com/office/drawing/2014/main" id="{B4AA2F98-6A75-7926-ACAB-ADB1141EF4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40" t="602" r="29200" b="3855"/>
          <a:stretch/>
        </p:blipFill>
        <p:spPr bwMode="auto">
          <a:xfrm>
            <a:off x="3189114" y="3335336"/>
            <a:ext cx="3156096" cy="1670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1449A591-26FC-E209-E786-16CD45E755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15" r="30899" b="3854"/>
          <a:stretch/>
        </p:blipFill>
        <p:spPr bwMode="auto">
          <a:xfrm>
            <a:off x="3189114" y="5115965"/>
            <a:ext cx="3188872" cy="174203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F6B5DD3-3750-54C5-7F37-6AD4A58B2143}"/>
              </a:ext>
            </a:extLst>
          </p:cNvPr>
          <p:cNvSpPr txBox="1">
            <a:spLocks/>
          </p:cNvSpPr>
          <p:nvPr/>
        </p:nvSpPr>
        <p:spPr>
          <a:xfrm>
            <a:off x="1426126" y="466716"/>
            <a:ext cx="10237790" cy="67801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a:t>Early Intervention (Birth to age 3)</a:t>
            </a:r>
            <a:endParaRPr lang="en-US" sz="4000" dirty="0"/>
          </a:p>
        </p:txBody>
      </p:sp>
      <p:pic>
        <p:nvPicPr>
          <p:cNvPr id="10" name="Picture 9" descr="Logo&#10;&#10;Description automatically generated">
            <a:extLst>
              <a:ext uri="{FF2B5EF4-FFF2-40B4-BE49-F238E27FC236}">
                <a16:creationId xmlns:a16="http://schemas.microsoft.com/office/drawing/2014/main" id="{ACEF32A8-1FAA-20C4-F6FB-223B866DE714}"/>
              </a:ext>
            </a:extLst>
          </p:cNvPr>
          <p:cNvPicPr>
            <a:picLocks noChangeAspect="1"/>
          </p:cNvPicPr>
          <p:nvPr/>
        </p:nvPicPr>
        <p:blipFill rotWithShape="1">
          <a:blip r:embed="rId4"/>
          <a:srcRect l="12688" t="12263" r="13538" b="11839"/>
          <a:stretch/>
        </p:blipFill>
        <p:spPr>
          <a:xfrm>
            <a:off x="349963" y="261374"/>
            <a:ext cx="973567" cy="1088702"/>
          </a:xfrm>
          <a:prstGeom prst="rect">
            <a:avLst/>
          </a:prstGeom>
        </p:spPr>
      </p:pic>
      <p:pic>
        <p:nvPicPr>
          <p:cNvPr id="11" name="Picture 4" descr="toddler feet on wooden floor">
            <a:extLst>
              <a:ext uri="{FF2B5EF4-FFF2-40B4-BE49-F238E27FC236}">
                <a16:creationId xmlns:a16="http://schemas.microsoft.com/office/drawing/2014/main" id="{4671F158-02C1-9763-AC7D-9B4401FB4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0449" y="261374"/>
            <a:ext cx="1155273" cy="11607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person&#10;&#10;Description automatically generated">
            <a:extLst>
              <a:ext uri="{FF2B5EF4-FFF2-40B4-BE49-F238E27FC236}">
                <a16:creationId xmlns:a16="http://schemas.microsoft.com/office/drawing/2014/main" id="{5A93FE33-B0DF-07C3-CA41-49E82BAC1BD7}"/>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6535271" y="3311994"/>
            <a:ext cx="5656730" cy="3570906"/>
          </a:xfrm>
          <a:prstGeom prst="rect">
            <a:avLst/>
          </a:prstGeom>
        </p:spPr>
      </p:pic>
      <p:sp>
        <p:nvSpPr>
          <p:cNvPr id="17" name="TextBox 16">
            <a:extLst>
              <a:ext uri="{FF2B5EF4-FFF2-40B4-BE49-F238E27FC236}">
                <a16:creationId xmlns:a16="http://schemas.microsoft.com/office/drawing/2014/main" id="{D50CBA7A-2DC3-1857-897F-4A4EC5B24AE1}"/>
              </a:ext>
            </a:extLst>
          </p:cNvPr>
          <p:cNvSpPr txBox="1"/>
          <p:nvPr/>
        </p:nvSpPr>
        <p:spPr>
          <a:xfrm>
            <a:off x="1100662" y="7008000"/>
            <a:ext cx="10290675" cy="230832"/>
          </a:xfrm>
          <a:prstGeom prst="rect">
            <a:avLst/>
          </a:prstGeom>
          <a:noFill/>
        </p:spPr>
        <p:txBody>
          <a:bodyPr wrap="square" rtlCol="0">
            <a:spAutoFit/>
          </a:bodyPr>
          <a:lstStyle/>
          <a:p>
            <a:r>
              <a:rPr lang="en-US" sz="900">
                <a:hlinkClick r:id="rId7" tooltip="https://noahsmiracle.blogspot.com/2012/09/world-cerebral-palsy-day.html"/>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97963717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1562F-47C9-3067-B3E9-94B630E70C8F}"/>
              </a:ext>
            </a:extLst>
          </p:cNvPr>
          <p:cNvSpPr>
            <a:spLocks noGrp="1"/>
          </p:cNvSpPr>
          <p:nvPr>
            <p:ph type="title"/>
          </p:nvPr>
        </p:nvSpPr>
        <p:spPr>
          <a:xfrm>
            <a:off x="1659078" y="558072"/>
            <a:ext cx="2728079" cy="841513"/>
          </a:xfrm>
        </p:spPr>
        <p:txBody>
          <a:bodyPr>
            <a:normAutofit/>
          </a:bodyPr>
          <a:lstStyle/>
          <a:p>
            <a:r>
              <a:rPr lang="en-US" sz="4800" dirty="0"/>
              <a:t>MnMTSS</a:t>
            </a:r>
          </a:p>
        </p:txBody>
      </p:sp>
      <p:sp>
        <p:nvSpPr>
          <p:cNvPr id="6" name="TextBox 5">
            <a:extLst>
              <a:ext uri="{FF2B5EF4-FFF2-40B4-BE49-F238E27FC236}">
                <a16:creationId xmlns:a16="http://schemas.microsoft.com/office/drawing/2014/main" id="{4AE46563-C352-4556-EFD2-2C8293F868AF}"/>
              </a:ext>
            </a:extLst>
          </p:cNvPr>
          <p:cNvSpPr txBox="1"/>
          <p:nvPr/>
        </p:nvSpPr>
        <p:spPr>
          <a:xfrm>
            <a:off x="4662479" y="392936"/>
            <a:ext cx="6761205" cy="461665"/>
          </a:xfrm>
          <a:prstGeom prst="rect">
            <a:avLst/>
          </a:prstGeom>
          <a:noFill/>
        </p:spPr>
        <p:txBody>
          <a:bodyPr wrap="square" rtlCol="0">
            <a:spAutoFit/>
          </a:bodyPr>
          <a:lstStyle/>
          <a:p>
            <a:r>
              <a:rPr lang="en-US" sz="2400" b="1" u="sng" dirty="0">
                <a:solidFill>
                  <a:srgbClr val="446E44"/>
                </a:solidFill>
              </a:rPr>
              <a:t>Minnesota Multi-Tiered System of Supports</a:t>
            </a:r>
            <a:endParaRPr lang="en-US" sz="2400" b="1" dirty="0">
              <a:solidFill>
                <a:srgbClr val="446E44"/>
              </a:solidFill>
            </a:endParaRPr>
          </a:p>
        </p:txBody>
      </p:sp>
      <p:pic>
        <p:nvPicPr>
          <p:cNvPr id="3" name="Picture 2">
            <a:extLst>
              <a:ext uri="{FF2B5EF4-FFF2-40B4-BE49-F238E27FC236}">
                <a16:creationId xmlns:a16="http://schemas.microsoft.com/office/drawing/2014/main" id="{236D3BAF-EE74-9471-3D44-390DE4EB0F08}"/>
              </a:ext>
            </a:extLst>
          </p:cNvPr>
          <p:cNvPicPr>
            <a:picLocks noChangeAspect="1"/>
          </p:cNvPicPr>
          <p:nvPr/>
        </p:nvPicPr>
        <p:blipFill rotWithShape="1">
          <a:blip r:embed="rId2"/>
          <a:srcRect l="19447" t="18140" r="28053" b="9767"/>
          <a:stretch/>
        </p:blipFill>
        <p:spPr>
          <a:xfrm>
            <a:off x="4477765" y="905502"/>
            <a:ext cx="7714235" cy="5958672"/>
          </a:xfrm>
          <a:prstGeom prst="rect">
            <a:avLst/>
          </a:prstGeom>
        </p:spPr>
      </p:pic>
      <p:sp>
        <p:nvSpPr>
          <p:cNvPr id="13" name="TextBox 12">
            <a:extLst>
              <a:ext uri="{FF2B5EF4-FFF2-40B4-BE49-F238E27FC236}">
                <a16:creationId xmlns:a16="http://schemas.microsoft.com/office/drawing/2014/main" id="{B34EBCFB-83ED-CD02-8C18-C885EFFB808F}"/>
              </a:ext>
            </a:extLst>
          </p:cNvPr>
          <p:cNvSpPr txBox="1"/>
          <p:nvPr/>
        </p:nvSpPr>
        <p:spPr>
          <a:xfrm>
            <a:off x="4477765" y="6400457"/>
            <a:ext cx="4851784" cy="369332"/>
          </a:xfrm>
          <a:prstGeom prst="rect">
            <a:avLst/>
          </a:prstGeom>
          <a:noFill/>
        </p:spPr>
        <p:txBody>
          <a:bodyPr wrap="square">
            <a:spAutoFit/>
          </a:bodyPr>
          <a:lstStyle/>
          <a:p>
            <a:r>
              <a:rPr lang="en-US" dirty="0">
                <a:hlinkClick r:id="rId3"/>
              </a:rPr>
              <a:t>https://education.mn.gov/mde/dse/mtss/</a:t>
            </a:r>
            <a:r>
              <a:rPr lang="en-US" dirty="0"/>
              <a:t> </a:t>
            </a:r>
          </a:p>
        </p:txBody>
      </p:sp>
      <p:sp>
        <p:nvSpPr>
          <p:cNvPr id="14" name="TextBox 13">
            <a:extLst>
              <a:ext uri="{FF2B5EF4-FFF2-40B4-BE49-F238E27FC236}">
                <a16:creationId xmlns:a16="http://schemas.microsoft.com/office/drawing/2014/main" id="{3E4A314E-4B77-3D07-1BFF-96EF967D816D}"/>
              </a:ext>
            </a:extLst>
          </p:cNvPr>
          <p:cNvSpPr txBox="1"/>
          <p:nvPr/>
        </p:nvSpPr>
        <p:spPr>
          <a:xfrm>
            <a:off x="2735940" y="6400457"/>
            <a:ext cx="1926539" cy="369332"/>
          </a:xfrm>
          <a:prstGeom prst="rect">
            <a:avLst/>
          </a:prstGeom>
          <a:noFill/>
        </p:spPr>
        <p:txBody>
          <a:bodyPr wrap="square" rtlCol="0">
            <a:spAutoFit/>
          </a:bodyPr>
          <a:lstStyle/>
          <a:p>
            <a:r>
              <a:rPr lang="en-US" dirty="0"/>
              <a:t>Learn more at:</a:t>
            </a:r>
          </a:p>
        </p:txBody>
      </p:sp>
      <p:pic>
        <p:nvPicPr>
          <p:cNvPr id="16" name="Picture 15" descr="Logo&#10;&#10;Description automatically generated">
            <a:extLst>
              <a:ext uri="{FF2B5EF4-FFF2-40B4-BE49-F238E27FC236}">
                <a16:creationId xmlns:a16="http://schemas.microsoft.com/office/drawing/2014/main" id="{E03AB3AC-49EA-95A6-2125-83711743E0D9}"/>
              </a:ext>
            </a:extLst>
          </p:cNvPr>
          <p:cNvPicPr>
            <a:picLocks noChangeAspect="1"/>
          </p:cNvPicPr>
          <p:nvPr/>
        </p:nvPicPr>
        <p:blipFill rotWithShape="1">
          <a:blip r:embed="rId4"/>
          <a:srcRect l="12688" t="12263" r="13538" b="11839"/>
          <a:stretch/>
        </p:blipFill>
        <p:spPr>
          <a:xfrm>
            <a:off x="11027508" y="310250"/>
            <a:ext cx="973567" cy="1088702"/>
          </a:xfrm>
          <a:prstGeom prst="rect">
            <a:avLst/>
          </a:prstGeom>
        </p:spPr>
      </p:pic>
      <p:pic>
        <p:nvPicPr>
          <p:cNvPr id="17" name="Picture 16" descr="A person with blonde hair&#10;&#10;Description automatically generated with low confidence">
            <a:extLst>
              <a:ext uri="{FF2B5EF4-FFF2-40B4-BE49-F238E27FC236}">
                <a16:creationId xmlns:a16="http://schemas.microsoft.com/office/drawing/2014/main" id="{48894B65-D703-651C-F408-9EEBC43E68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1" t="16170"/>
          <a:stretch/>
        </p:blipFill>
        <p:spPr bwMode="auto">
          <a:xfrm>
            <a:off x="2358678" y="1409491"/>
            <a:ext cx="1582495" cy="1901788"/>
          </a:xfrm>
          <a:prstGeom prst="rect">
            <a:avLst/>
          </a:prstGeom>
          <a:noFill/>
          <a:ln>
            <a:noFill/>
          </a:ln>
        </p:spPr>
      </p:pic>
      <p:pic>
        <p:nvPicPr>
          <p:cNvPr id="18" name="Picture 17">
            <a:extLst>
              <a:ext uri="{FF2B5EF4-FFF2-40B4-BE49-F238E27FC236}">
                <a16:creationId xmlns:a16="http://schemas.microsoft.com/office/drawing/2014/main" id="{A63B4E76-D25A-1838-28F6-C28F91FF79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56" t="11628"/>
          <a:stretch/>
        </p:blipFill>
        <p:spPr bwMode="auto">
          <a:xfrm>
            <a:off x="515589" y="1398952"/>
            <a:ext cx="1488558" cy="1901788"/>
          </a:xfrm>
          <a:prstGeom prst="rect">
            <a:avLst/>
          </a:prstGeom>
          <a:noFill/>
          <a:ln>
            <a:noFill/>
          </a:ln>
        </p:spPr>
      </p:pic>
      <p:sp>
        <p:nvSpPr>
          <p:cNvPr id="21" name="TextBox 20">
            <a:extLst>
              <a:ext uri="{FF2B5EF4-FFF2-40B4-BE49-F238E27FC236}">
                <a16:creationId xmlns:a16="http://schemas.microsoft.com/office/drawing/2014/main" id="{C626DFB7-4057-168C-67A7-C8F6076ED6AE}"/>
              </a:ext>
            </a:extLst>
          </p:cNvPr>
          <p:cNvSpPr txBox="1"/>
          <p:nvPr/>
        </p:nvSpPr>
        <p:spPr>
          <a:xfrm>
            <a:off x="274494" y="3361649"/>
            <a:ext cx="1930961" cy="769441"/>
          </a:xfrm>
          <a:prstGeom prst="rect">
            <a:avLst/>
          </a:prstGeom>
          <a:noFill/>
        </p:spPr>
        <p:txBody>
          <a:bodyPr wrap="square" rtlCol="0">
            <a:spAutoFit/>
          </a:bodyPr>
          <a:lstStyle/>
          <a:p>
            <a:pPr algn="ctr"/>
            <a:r>
              <a:rPr lang="en-US" sz="1100" b="1" dirty="0"/>
              <a:t>Tami Bennett</a:t>
            </a:r>
          </a:p>
          <a:p>
            <a:pPr algn="ctr"/>
            <a:r>
              <a:rPr lang="en-US" sz="1100" dirty="0"/>
              <a:t>Data Management School Improvement Coordinator</a:t>
            </a:r>
          </a:p>
        </p:txBody>
      </p:sp>
      <p:sp>
        <p:nvSpPr>
          <p:cNvPr id="22" name="TextBox 21">
            <a:extLst>
              <a:ext uri="{FF2B5EF4-FFF2-40B4-BE49-F238E27FC236}">
                <a16:creationId xmlns:a16="http://schemas.microsoft.com/office/drawing/2014/main" id="{25816773-250A-49EE-F879-F32C01F60E78}"/>
              </a:ext>
            </a:extLst>
          </p:cNvPr>
          <p:cNvSpPr txBox="1"/>
          <p:nvPr/>
        </p:nvSpPr>
        <p:spPr>
          <a:xfrm>
            <a:off x="2205455" y="3361649"/>
            <a:ext cx="1816317" cy="600164"/>
          </a:xfrm>
          <a:prstGeom prst="rect">
            <a:avLst/>
          </a:prstGeom>
          <a:noFill/>
        </p:spPr>
        <p:txBody>
          <a:bodyPr wrap="square" rtlCol="0">
            <a:spAutoFit/>
          </a:bodyPr>
          <a:lstStyle/>
          <a:p>
            <a:pPr algn="ctr"/>
            <a:r>
              <a:rPr lang="en-US" sz="1100" b="1" dirty="0"/>
              <a:t>Ashley Brown</a:t>
            </a:r>
          </a:p>
          <a:p>
            <a:pPr algn="ctr"/>
            <a:r>
              <a:rPr lang="en-US" sz="1100" dirty="0"/>
              <a:t>MTSS Behavior Coordinator</a:t>
            </a:r>
          </a:p>
        </p:txBody>
      </p:sp>
      <p:sp>
        <p:nvSpPr>
          <p:cNvPr id="23" name="TextBox 22">
            <a:extLst>
              <a:ext uri="{FF2B5EF4-FFF2-40B4-BE49-F238E27FC236}">
                <a16:creationId xmlns:a16="http://schemas.microsoft.com/office/drawing/2014/main" id="{CD5AA551-C210-83F0-1773-03AE1B35A5C6}"/>
              </a:ext>
            </a:extLst>
          </p:cNvPr>
          <p:cNvSpPr txBox="1"/>
          <p:nvPr/>
        </p:nvSpPr>
        <p:spPr>
          <a:xfrm>
            <a:off x="151843" y="3973096"/>
            <a:ext cx="4851784" cy="2308324"/>
          </a:xfrm>
          <a:prstGeom prst="rect">
            <a:avLst/>
          </a:prstGeom>
          <a:noFill/>
        </p:spPr>
        <p:txBody>
          <a:bodyPr wrap="square" rtlCol="0">
            <a:spAutoFit/>
          </a:bodyPr>
          <a:lstStyle/>
          <a:p>
            <a:pPr marL="342900" marR="0" lvl="0" indent="-342900" fontAlgn="base">
              <a:spcBef>
                <a:spcPts val="0"/>
              </a:spcBef>
              <a:spcAft>
                <a:spcPts val="0"/>
              </a:spcAft>
              <a:buFont typeface="Symbol" panose="05050102010706020507" pitchFamily="18" charset="2"/>
              <a:buChar char=""/>
            </a:pPr>
            <a:r>
              <a:rPr lang="en-US" sz="2400" b="1" dirty="0">
                <a:solidFill>
                  <a:srgbClr val="000000"/>
                </a:solidFill>
                <a:effectLst/>
                <a:ea typeface="Times New Roman" panose="02020603050405020304" pitchFamily="18" charset="0"/>
              </a:rPr>
              <a:t>Collaborate and coach school leaders and teams</a:t>
            </a:r>
          </a:p>
          <a:p>
            <a:pPr marL="342900" marR="0" lvl="0" indent="-342900" fontAlgn="base">
              <a:spcBef>
                <a:spcPts val="0"/>
              </a:spcBef>
              <a:spcAft>
                <a:spcPts val="0"/>
              </a:spcAft>
              <a:buFont typeface="Symbol" panose="05050102010706020507" pitchFamily="18" charset="2"/>
              <a:buChar char=""/>
            </a:pPr>
            <a:r>
              <a:rPr lang="en-US" sz="2400" b="1" dirty="0">
                <a:solidFill>
                  <a:srgbClr val="000000"/>
                </a:solidFill>
                <a:effectLst/>
                <a:ea typeface="Times New Roman" panose="02020603050405020304" pitchFamily="18" charset="0"/>
              </a:rPr>
              <a:t>Facilitate professional learning</a:t>
            </a:r>
          </a:p>
          <a:p>
            <a:pPr marL="342900" marR="0" lvl="0" indent="-342900" fontAlgn="base">
              <a:spcBef>
                <a:spcPts val="0"/>
              </a:spcBef>
              <a:spcAft>
                <a:spcPts val="0"/>
              </a:spcAft>
              <a:buFont typeface="Symbol" panose="05050102010706020507" pitchFamily="18" charset="2"/>
              <a:buChar char=""/>
            </a:pPr>
            <a:r>
              <a:rPr lang="en-US" sz="2400" b="1" dirty="0">
                <a:solidFill>
                  <a:srgbClr val="000000"/>
                </a:solidFill>
                <a:effectLst/>
                <a:ea typeface="Calibri" panose="020F0502020204030204" pitchFamily="34" charset="0"/>
              </a:rPr>
              <a:t>Build relationships based on trust, reciprocity and integrity</a:t>
            </a:r>
          </a:p>
        </p:txBody>
      </p:sp>
    </p:spTree>
    <p:extLst>
      <p:ext uri="{BB962C8B-B14F-4D97-AF65-F5344CB8AC3E}">
        <p14:creationId xmlns:p14="http://schemas.microsoft.com/office/powerpoint/2010/main" val="416533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1562F-47C9-3067-B3E9-94B630E70C8F}"/>
              </a:ext>
            </a:extLst>
          </p:cNvPr>
          <p:cNvSpPr>
            <a:spLocks noGrp="1"/>
          </p:cNvSpPr>
          <p:nvPr>
            <p:ph type="title"/>
          </p:nvPr>
        </p:nvSpPr>
        <p:spPr>
          <a:xfrm>
            <a:off x="1659078" y="558072"/>
            <a:ext cx="8637861" cy="841513"/>
          </a:xfrm>
        </p:spPr>
        <p:txBody>
          <a:bodyPr>
            <a:normAutofit fontScale="90000"/>
          </a:bodyPr>
          <a:lstStyle/>
          <a:p>
            <a:r>
              <a:rPr lang="en-US" sz="4800" dirty="0"/>
              <a:t>Autism Spectrum Disorder (ASD)</a:t>
            </a:r>
          </a:p>
        </p:txBody>
      </p:sp>
      <p:pic>
        <p:nvPicPr>
          <p:cNvPr id="16" name="Picture 15" descr="Logo&#10;&#10;Description automatically generated">
            <a:extLst>
              <a:ext uri="{FF2B5EF4-FFF2-40B4-BE49-F238E27FC236}">
                <a16:creationId xmlns:a16="http://schemas.microsoft.com/office/drawing/2014/main" id="{E03AB3AC-49EA-95A6-2125-83711743E0D9}"/>
              </a:ext>
            </a:extLst>
          </p:cNvPr>
          <p:cNvPicPr>
            <a:picLocks noChangeAspect="1"/>
          </p:cNvPicPr>
          <p:nvPr/>
        </p:nvPicPr>
        <p:blipFill rotWithShape="1">
          <a:blip r:embed="rId2"/>
          <a:srcRect l="12688" t="12263" r="13538" b="11839"/>
          <a:stretch/>
        </p:blipFill>
        <p:spPr>
          <a:xfrm>
            <a:off x="10860531" y="222786"/>
            <a:ext cx="973567" cy="1088702"/>
          </a:xfrm>
          <a:prstGeom prst="rect">
            <a:avLst/>
          </a:prstGeom>
        </p:spPr>
      </p:pic>
      <p:sp>
        <p:nvSpPr>
          <p:cNvPr id="21" name="TextBox 20">
            <a:extLst>
              <a:ext uri="{FF2B5EF4-FFF2-40B4-BE49-F238E27FC236}">
                <a16:creationId xmlns:a16="http://schemas.microsoft.com/office/drawing/2014/main" id="{C626DFB7-4057-168C-67A7-C8F6076ED6AE}"/>
              </a:ext>
            </a:extLst>
          </p:cNvPr>
          <p:cNvSpPr txBox="1"/>
          <p:nvPr/>
        </p:nvSpPr>
        <p:spPr>
          <a:xfrm>
            <a:off x="327072" y="3489337"/>
            <a:ext cx="1717510" cy="430887"/>
          </a:xfrm>
          <a:prstGeom prst="rect">
            <a:avLst/>
          </a:prstGeom>
          <a:noFill/>
        </p:spPr>
        <p:txBody>
          <a:bodyPr wrap="square" rtlCol="0">
            <a:spAutoFit/>
          </a:bodyPr>
          <a:lstStyle/>
          <a:p>
            <a:pPr algn="ctr"/>
            <a:r>
              <a:rPr lang="en-US" sz="1100" b="1" dirty="0"/>
              <a:t>Kristin King-Aasum</a:t>
            </a:r>
          </a:p>
          <a:p>
            <a:pPr algn="ctr"/>
            <a:r>
              <a:rPr lang="en-US" sz="1100" dirty="0"/>
              <a:t>ASD Consultant</a:t>
            </a:r>
          </a:p>
        </p:txBody>
      </p:sp>
      <p:sp>
        <p:nvSpPr>
          <p:cNvPr id="22" name="TextBox 21">
            <a:extLst>
              <a:ext uri="{FF2B5EF4-FFF2-40B4-BE49-F238E27FC236}">
                <a16:creationId xmlns:a16="http://schemas.microsoft.com/office/drawing/2014/main" id="{25816773-250A-49EE-F879-F32C01F60E78}"/>
              </a:ext>
            </a:extLst>
          </p:cNvPr>
          <p:cNvSpPr txBox="1"/>
          <p:nvPr/>
        </p:nvSpPr>
        <p:spPr>
          <a:xfrm>
            <a:off x="1881448" y="3489337"/>
            <a:ext cx="1708983" cy="430887"/>
          </a:xfrm>
          <a:prstGeom prst="rect">
            <a:avLst/>
          </a:prstGeom>
          <a:noFill/>
        </p:spPr>
        <p:txBody>
          <a:bodyPr wrap="square" rtlCol="0">
            <a:spAutoFit/>
          </a:bodyPr>
          <a:lstStyle/>
          <a:p>
            <a:pPr algn="ctr"/>
            <a:r>
              <a:rPr lang="en-US" sz="1100" b="1" dirty="0"/>
              <a:t>Heather Rask</a:t>
            </a:r>
          </a:p>
          <a:p>
            <a:pPr algn="ctr"/>
            <a:r>
              <a:rPr lang="en-US" sz="1100" dirty="0"/>
              <a:t>ASD Paraprofessional</a:t>
            </a:r>
          </a:p>
        </p:txBody>
      </p:sp>
      <p:pic>
        <p:nvPicPr>
          <p:cNvPr id="4" name="Picture 3" descr="A picture containing person&#10;&#10;Description automatically generated">
            <a:extLst>
              <a:ext uri="{FF2B5EF4-FFF2-40B4-BE49-F238E27FC236}">
                <a16:creationId xmlns:a16="http://schemas.microsoft.com/office/drawing/2014/main" id="{618929AE-356A-A82B-BAE3-D1E12F5B3C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004" y="1518348"/>
            <a:ext cx="1442576" cy="1921541"/>
          </a:xfrm>
          <a:prstGeom prst="rect">
            <a:avLst/>
          </a:prstGeom>
          <a:noFill/>
          <a:ln>
            <a:noFill/>
          </a:ln>
        </p:spPr>
      </p:pic>
      <p:pic>
        <p:nvPicPr>
          <p:cNvPr id="5" name="Picture 4">
            <a:extLst>
              <a:ext uri="{FF2B5EF4-FFF2-40B4-BE49-F238E27FC236}">
                <a16:creationId xmlns:a16="http://schemas.microsoft.com/office/drawing/2014/main" id="{34B9938D-A03D-C32B-C761-6DD48E95A0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05" t="6995" b="13387"/>
          <a:stretch/>
        </p:blipFill>
        <p:spPr bwMode="auto">
          <a:xfrm>
            <a:off x="486985" y="1519346"/>
            <a:ext cx="1397685" cy="1909654"/>
          </a:xfrm>
          <a:prstGeom prst="rect">
            <a:avLst/>
          </a:prstGeom>
          <a:noFill/>
          <a:ln>
            <a:noFill/>
          </a:ln>
        </p:spPr>
      </p:pic>
      <p:sp>
        <p:nvSpPr>
          <p:cNvPr id="8" name="TextBox 7">
            <a:extLst>
              <a:ext uri="{FF2B5EF4-FFF2-40B4-BE49-F238E27FC236}">
                <a16:creationId xmlns:a16="http://schemas.microsoft.com/office/drawing/2014/main" id="{FDC6980B-44BC-51F7-1787-045F5C2EA6AE}"/>
              </a:ext>
            </a:extLst>
          </p:cNvPr>
          <p:cNvSpPr txBox="1"/>
          <p:nvPr/>
        </p:nvSpPr>
        <p:spPr>
          <a:xfrm>
            <a:off x="3697765" y="1781177"/>
            <a:ext cx="8173164" cy="3416320"/>
          </a:xfrm>
          <a:prstGeom prst="rect">
            <a:avLst/>
          </a:prstGeom>
          <a:noFill/>
        </p:spPr>
        <p:txBody>
          <a:bodyPr wrap="square">
            <a:spAutoFit/>
          </a:bodyPr>
          <a:lstStyle/>
          <a:p>
            <a:pPr marR="0" lvl="0">
              <a:spcBef>
                <a:spcPts val="0"/>
              </a:spcBef>
              <a:spcAft>
                <a:spcPts val="0"/>
              </a:spcAft>
              <a:buSzPts val="1000"/>
              <a:tabLst>
                <a:tab pos="457200" algn="l"/>
              </a:tabLst>
            </a:pPr>
            <a:r>
              <a:rPr lang="en-US" sz="2400" b="1" dirty="0">
                <a:effectLst/>
                <a:latin typeface="Calibri" panose="020F0502020204030204" pitchFamily="34" charset="0"/>
                <a:ea typeface="Times New Roman" panose="02020603050405020304" pitchFamily="18" charset="0"/>
              </a:rPr>
              <a:t>Fundamental Services Provided:</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Provide consultation and supports to school districts and programs within HVED.</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Collaborate with other staff on initial and re-evaluations (testing and observations)</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Support Individual Education Plans and Positive Behavior Support Plans for students with Autism</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Support transition to and from home districts and Spectrum Autism program</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8422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426126" y="466716"/>
            <a:ext cx="10237790" cy="1130300"/>
          </a:xfrm>
        </p:spPr>
        <p:txBody>
          <a:bodyPr>
            <a:noAutofit/>
          </a:bodyPr>
          <a:lstStyle/>
          <a:p>
            <a:r>
              <a:rPr lang="en-US" sz="4000" dirty="0"/>
              <a:t>School Psychologists, with support from</a:t>
            </a:r>
            <a:br>
              <a:rPr lang="en-US" sz="4000" dirty="0"/>
            </a:br>
            <a:r>
              <a:rPr lang="en-US" sz="4000" dirty="0"/>
              <a:t>Academic Testers and Admin Asst</a:t>
            </a:r>
          </a:p>
        </p:txBody>
      </p:sp>
      <p:pic>
        <p:nvPicPr>
          <p:cNvPr id="5" name="Picture 4" descr="Logo&#10;&#10;Description automatically generated">
            <a:extLst>
              <a:ext uri="{FF2B5EF4-FFF2-40B4-BE49-F238E27FC236}">
                <a16:creationId xmlns:a16="http://schemas.microsoft.com/office/drawing/2014/main" id="{33FAA5CC-8063-BEE1-92C6-5A41E813BCED}"/>
              </a:ext>
            </a:extLst>
          </p:cNvPr>
          <p:cNvPicPr>
            <a:picLocks noChangeAspect="1"/>
          </p:cNvPicPr>
          <p:nvPr/>
        </p:nvPicPr>
        <p:blipFill rotWithShape="1">
          <a:blip r:embed="rId2"/>
          <a:srcRect l="12688" t="12263" r="13538" b="11839"/>
          <a:stretch/>
        </p:blipFill>
        <p:spPr>
          <a:xfrm>
            <a:off x="349963" y="261374"/>
            <a:ext cx="973567" cy="1088702"/>
          </a:xfrm>
          <a:prstGeom prst="rect">
            <a:avLst/>
          </a:prstGeom>
        </p:spPr>
      </p:pic>
      <p:pic>
        <p:nvPicPr>
          <p:cNvPr id="3" name="Picture 2">
            <a:extLst>
              <a:ext uri="{FF2B5EF4-FFF2-40B4-BE49-F238E27FC236}">
                <a16:creationId xmlns:a16="http://schemas.microsoft.com/office/drawing/2014/main" id="{D04C4562-CB25-FE8A-D025-D8AEF19588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6" t="8859"/>
          <a:stretch/>
        </p:blipFill>
        <p:spPr bwMode="auto">
          <a:xfrm>
            <a:off x="4263514" y="1788930"/>
            <a:ext cx="968996" cy="1345408"/>
          </a:xfrm>
          <a:prstGeom prst="rect">
            <a:avLst/>
          </a:prstGeom>
          <a:noFill/>
          <a:ln>
            <a:noFill/>
          </a:ln>
        </p:spPr>
      </p:pic>
      <p:pic>
        <p:nvPicPr>
          <p:cNvPr id="4" name="Picture 3">
            <a:extLst>
              <a:ext uri="{FF2B5EF4-FFF2-40B4-BE49-F238E27FC236}">
                <a16:creationId xmlns:a16="http://schemas.microsoft.com/office/drawing/2014/main" id="{3407A400-E5C2-0AB8-A533-3FB498EF00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4" r="3957"/>
          <a:stretch/>
        </p:blipFill>
        <p:spPr bwMode="auto">
          <a:xfrm>
            <a:off x="3176061" y="1788930"/>
            <a:ext cx="1028469" cy="1345869"/>
          </a:xfrm>
          <a:prstGeom prst="rect">
            <a:avLst/>
          </a:prstGeom>
          <a:noFill/>
          <a:ln>
            <a:noFill/>
          </a:ln>
        </p:spPr>
      </p:pic>
      <p:pic>
        <p:nvPicPr>
          <p:cNvPr id="6" name="Picture 5" descr="A person smiling for the camera&#10;&#10;Description automatically generated with low confidence">
            <a:extLst>
              <a:ext uri="{FF2B5EF4-FFF2-40B4-BE49-F238E27FC236}">
                <a16:creationId xmlns:a16="http://schemas.microsoft.com/office/drawing/2014/main" id="{B7A0D137-8738-AC4C-E58F-FE626D5A3E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694" r="-1399" b="-342"/>
          <a:stretch/>
        </p:blipFill>
        <p:spPr bwMode="auto">
          <a:xfrm>
            <a:off x="7388901" y="1774050"/>
            <a:ext cx="1166431" cy="1357574"/>
          </a:xfrm>
          <a:prstGeom prst="rect">
            <a:avLst/>
          </a:prstGeom>
          <a:noFill/>
          <a:ln>
            <a:noFill/>
          </a:ln>
        </p:spPr>
      </p:pic>
      <p:pic>
        <p:nvPicPr>
          <p:cNvPr id="7" name="Picture 6" descr="A picture containing person&#10;&#10;Description automatically generated">
            <a:extLst>
              <a:ext uri="{FF2B5EF4-FFF2-40B4-BE49-F238E27FC236}">
                <a16:creationId xmlns:a16="http://schemas.microsoft.com/office/drawing/2014/main" id="{C0A43810-A346-632D-F65A-4E5B4FF292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916" t="20688" r="24738" b="23929"/>
          <a:stretch/>
        </p:blipFill>
        <p:spPr bwMode="auto">
          <a:xfrm rot="5400000">
            <a:off x="1952093" y="1984151"/>
            <a:ext cx="1354390" cy="980910"/>
          </a:xfrm>
          <a:prstGeom prst="rect">
            <a:avLst/>
          </a:prstGeom>
          <a:noFill/>
          <a:ln>
            <a:noFill/>
          </a:ln>
        </p:spPr>
      </p:pic>
      <p:pic>
        <p:nvPicPr>
          <p:cNvPr id="8" name="Picture 7" descr="A person with a mustache&#10;&#10;Description automatically generated with low confidence">
            <a:extLst>
              <a:ext uri="{FF2B5EF4-FFF2-40B4-BE49-F238E27FC236}">
                <a16:creationId xmlns:a16="http://schemas.microsoft.com/office/drawing/2014/main" id="{B5FD34A8-FA46-A592-B80B-D15B2DBB04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810" r="-8572"/>
          <a:stretch/>
        </p:blipFill>
        <p:spPr bwMode="auto">
          <a:xfrm>
            <a:off x="1157460" y="1823356"/>
            <a:ext cx="973568" cy="1328445"/>
          </a:xfrm>
          <a:prstGeom prst="rect">
            <a:avLst/>
          </a:prstGeom>
          <a:noFill/>
          <a:ln>
            <a:noFill/>
          </a:ln>
        </p:spPr>
      </p:pic>
      <p:pic>
        <p:nvPicPr>
          <p:cNvPr id="9" name="Picture 8">
            <a:extLst>
              <a:ext uri="{FF2B5EF4-FFF2-40B4-BE49-F238E27FC236}">
                <a16:creationId xmlns:a16="http://schemas.microsoft.com/office/drawing/2014/main" id="{75C26C47-89A9-8CB7-2320-08106AE34F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7" t="15606" r="7214" b="-220"/>
          <a:stretch/>
        </p:blipFill>
        <p:spPr bwMode="auto">
          <a:xfrm>
            <a:off x="1085316" y="3206083"/>
            <a:ext cx="974238" cy="1353627"/>
          </a:xfrm>
          <a:prstGeom prst="rect">
            <a:avLst/>
          </a:prstGeom>
          <a:noFill/>
          <a:ln>
            <a:noFill/>
          </a:ln>
        </p:spPr>
      </p:pic>
      <p:pic>
        <p:nvPicPr>
          <p:cNvPr id="11" name="Picture 10" descr="A person with long hair&#10;&#10;Description automatically generated with low confidence">
            <a:extLst>
              <a:ext uri="{FF2B5EF4-FFF2-40B4-BE49-F238E27FC236}">
                <a16:creationId xmlns:a16="http://schemas.microsoft.com/office/drawing/2014/main" id="{ED2AD52D-9120-E6EB-94E2-83279D8ED9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6061" y="3214499"/>
            <a:ext cx="1087453" cy="1396140"/>
          </a:xfrm>
          <a:prstGeom prst="rect">
            <a:avLst/>
          </a:prstGeom>
          <a:noFill/>
          <a:ln>
            <a:noFill/>
          </a:ln>
        </p:spPr>
      </p:pic>
      <p:pic>
        <p:nvPicPr>
          <p:cNvPr id="12" name="Picture 11" descr="A person smiling for the camera&#10;&#10;Description automatically generated with medium confidence">
            <a:extLst>
              <a:ext uri="{FF2B5EF4-FFF2-40B4-BE49-F238E27FC236}">
                <a16:creationId xmlns:a16="http://schemas.microsoft.com/office/drawing/2014/main" id="{8189CC26-3E78-5F37-8CD7-0C9E1E6C620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08759" y="3206083"/>
            <a:ext cx="1041058" cy="1404556"/>
          </a:xfrm>
          <a:prstGeom prst="rect">
            <a:avLst/>
          </a:prstGeom>
          <a:noFill/>
          <a:ln>
            <a:noFill/>
          </a:ln>
        </p:spPr>
      </p:pic>
      <p:pic>
        <p:nvPicPr>
          <p:cNvPr id="13" name="Picture 12">
            <a:extLst>
              <a:ext uri="{FF2B5EF4-FFF2-40B4-BE49-F238E27FC236}">
                <a16:creationId xmlns:a16="http://schemas.microsoft.com/office/drawing/2014/main" id="{D8089CA8-4D59-1D18-CF81-DC6E96B282F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1916" r="2418"/>
          <a:stretch/>
        </p:blipFill>
        <p:spPr bwMode="auto">
          <a:xfrm flipH="1">
            <a:off x="5291493" y="1788930"/>
            <a:ext cx="980910" cy="1345408"/>
          </a:xfrm>
          <a:prstGeom prst="rect">
            <a:avLst/>
          </a:prstGeom>
          <a:noFill/>
          <a:ln>
            <a:noFill/>
          </a:ln>
        </p:spPr>
      </p:pic>
      <p:pic>
        <p:nvPicPr>
          <p:cNvPr id="14" name="Picture 13" descr="A person with blue eyes&#10;&#10;Description automatically generated with low confidence">
            <a:extLst>
              <a:ext uri="{FF2B5EF4-FFF2-40B4-BE49-F238E27FC236}">
                <a16:creationId xmlns:a16="http://schemas.microsoft.com/office/drawing/2014/main" id="{6196FDB7-32B3-8026-136B-B18A0734A6B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11" t="5543" r="-1"/>
          <a:stretch/>
        </p:blipFill>
        <p:spPr bwMode="auto">
          <a:xfrm>
            <a:off x="4294387" y="4681923"/>
            <a:ext cx="1113986" cy="1390002"/>
          </a:xfrm>
          <a:prstGeom prst="rect">
            <a:avLst/>
          </a:prstGeom>
          <a:noFill/>
          <a:ln>
            <a:noFill/>
          </a:ln>
        </p:spPr>
      </p:pic>
      <p:pic>
        <p:nvPicPr>
          <p:cNvPr id="15" name="Picture 14">
            <a:extLst>
              <a:ext uri="{FF2B5EF4-FFF2-40B4-BE49-F238E27FC236}">
                <a16:creationId xmlns:a16="http://schemas.microsoft.com/office/drawing/2014/main" id="{48EB8CA8-4B2C-0A5A-27A1-E3E196CC839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35" t="14190" r="1"/>
          <a:stretch/>
        </p:blipFill>
        <p:spPr bwMode="auto">
          <a:xfrm>
            <a:off x="2108759" y="4664921"/>
            <a:ext cx="1041058" cy="1390002"/>
          </a:xfrm>
          <a:prstGeom prst="rect">
            <a:avLst/>
          </a:prstGeom>
          <a:noFill/>
          <a:ln>
            <a:noFill/>
          </a:ln>
        </p:spPr>
      </p:pic>
      <p:pic>
        <p:nvPicPr>
          <p:cNvPr id="17" name="Picture 16" descr="A person wearing glasses&#10;&#10;Description automatically generated with medium confidence">
            <a:extLst>
              <a:ext uri="{FF2B5EF4-FFF2-40B4-BE49-F238E27FC236}">
                <a16:creationId xmlns:a16="http://schemas.microsoft.com/office/drawing/2014/main" id="{730CCED4-845B-9C38-9F72-87E4F5735F2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312719" y="3206083"/>
            <a:ext cx="1095654" cy="1396140"/>
          </a:xfrm>
          <a:prstGeom prst="rect">
            <a:avLst/>
          </a:prstGeom>
          <a:noFill/>
          <a:ln>
            <a:noFill/>
          </a:ln>
        </p:spPr>
      </p:pic>
      <p:pic>
        <p:nvPicPr>
          <p:cNvPr id="18" name="Picture 17">
            <a:extLst>
              <a:ext uri="{FF2B5EF4-FFF2-40B4-BE49-F238E27FC236}">
                <a16:creationId xmlns:a16="http://schemas.microsoft.com/office/drawing/2014/main" id="{A0F34598-B21C-14DF-1F51-842A25CC5309}"/>
              </a:ext>
            </a:extLst>
          </p:cNvPr>
          <p:cNvPicPr>
            <a:picLocks noChangeAspect="1"/>
          </p:cNvPicPr>
          <p:nvPr/>
        </p:nvPicPr>
        <p:blipFill rotWithShape="1">
          <a:blip r:embed="rId15"/>
          <a:srcRect l="18032" r="10129"/>
          <a:stretch/>
        </p:blipFill>
        <p:spPr>
          <a:xfrm>
            <a:off x="6348612" y="1788930"/>
            <a:ext cx="968997" cy="1348855"/>
          </a:xfrm>
          <a:prstGeom prst="rect">
            <a:avLst/>
          </a:prstGeom>
        </p:spPr>
      </p:pic>
      <p:pic>
        <p:nvPicPr>
          <p:cNvPr id="19" name="Picture 18" descr="A close-up of a person smiling&#10;&#10;Description automatically generated">
            <a:extLst>
              <a:ext uri="{FF2B5EF4-FFF2-40B4-BE49-F238E27FC236}">
                <a16:creationId xmlns:a16="http://schemas.microsoft.com/office/drawing/2014/main" id="{55710B40-B324-6896-4685-49A34BD172DA}"/>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85359" y="4664922"/>
            <a:ext cx="1054288" cy="1390002"/>
          </a:xfrm>
          <a:prstGeom prst="rect">
            <a:avLst/>
          </a:prstGeom>
          <a:noFill/>
          <a:ln>
            <a:noFill/>
          </a:ln>
        </p:spPr>
      </p:pic>
      <p:sp>
        <p:nvSpPr>
          <p:cNvPr id="20" name="TextBox 19">
            <a:extLst>
              <a:ext uri="{FF2B5EF4-FFF2-40B4-BE49-F238E27FC236}">
                <a16:creationId xmlns:a16="http://schemas.microsoft.com/office/drawing/2014/main" id="{5002E697-F4A7-5D4F-53D8-EE8073C8C6F5}"/>
              </a:ext>
            </a:extLst>
          </p:cNvPr>
          <p:cNvSpPr txBox="1"/>
          <p:nvPr/>
        </p:nvSpPr>
        <p:spPr>
          <a:xfrm>
            <a:off x="8673981" y="1762913"/>
            <a:ext cx="3170490" cy="1277273"/>
          </a:xfrm>
          <a:prstGeom prst="rect">
            <a:avLst/>
          </a:prstGeom>
          <a:noFill/>
        </p:spPr>
        <p:txBody>
          <a:bodyPr wrap="square" rtlCol="0">
            <a:spAutoFit/>
          </a:bodyPr>
          <a:lstStyle/>
          <a:p>
            <a:r>
              <a:rPr lang="en-US" sz="1100" b="1" dirty="0"/>
              <a:t>Ryan Berres, </a:t>
            </a:r>
            <a:r>
              <a:rPr lang="en-US" sz="1100" dirty="0"/>
              <a:t>La Crescent-Hokah</a:t>
            </a:r>
          </a:p>
          <a:p>
            <a:r>
              <a:rPr lang="en-US" sz="1100" b="1" dirty="0"/>
              <a:t>Rachel Brown, </a:t>
            </a:r>
            <a:r>
              <a:rPr lang="en-US" sz="1100" dirty="0"/>
              <a:t>Rushford-Peterson</a:t>
            </a:r>
          </a:p>
          <a:p>
            <a:r>
              <a:rPr lang="en-US" sz="1100" b="1" dirty="0"/>
              <a:t>Gail Evenson, </a:t>
            </a:r>
            <a:r>
              <a:rPr lang="en-US" sz="1100" dirty="0"/>
              <a:t>Lewiston-Altura</a:t>
            </a:r>
          </a:p>
          <a:p>
            <a:r>
              <a:rPr lang="en-US" sz="1100" b="1" dirty="0"/>
              <a:t>Alex Kasper, </a:t>
            </a:r>
            <a:r>
              <a:rPr lang="en-US" sz="1100" dirty="0"/>
              <a:t>St. Charles</a:t>
            </a:r>
          </a:p>
          <a:p>
            <a:r>
              <a:rPr lang="en-US" sz="1100" b="1" dirty="0"/>
              <a:t>Wes Larson, </a:t>
            </a:r>
            <a:r>
              <a:rPr lang="en-US" sz="1100" dirty="0"/>
              <a:t>MNVA</a:t>
            </a:r>
          </a:p>
          <a:p>
            <a:r>
              <a:rPr lang="en-US" sz="1100" b="1" dirty="0"/>
              <a:t>Sadie Linnihan-Vogen, </a:t>
            </a:r>
            <a:r>
              <a:rPr lang="en-US" sz="1100" dirty="0"/>
              <a:t>Dover-Eyota</a:t>
            </a:r>
          </a:p>
          <a:p>
            <a:r>
              <a:rPr lang="en-US" sz="1100" b="1" dirty="0"/>
              <a:t>Melissa Papenfuss, </a:t>
            </a:r>
            <a:r>
              <a:rPr lang="en-US" sz="1100" dirty="0"/>
              <a:t>Chatfield</a:t>
            </a:r>
          </a:p>
        </p:txBody>
      </p:sp>
      <p:sp>
        <p:nvSpPr>
          <p:cNvPr id="21" name="TextBox 20">
            <a:extLst>
              <a:ext uri="{FF2B5EF4-FFF2-40B4-BE49-F238E27FC236}">
                <a16:creationId xmlns:a16="http://schemas.microsoft.com/office/drawing/2014/main" id="{D579FFE2-3DE9-5666-6291-EB8504BDCBD1}"/>
              </a:ext>
            </a:extLst>
          </p:cNvPr>
          <p:cNvSpPr txBox="1"/>
          <p:nvPr/>
        </p:nvSpPr>
        <p:spPr>
          <a:xfrm>
            <a:off x="5546220" y="3206083"/>
            <a:ext cx="3896883" cy="1107996"/>
          </a:xfrm>
          <a:prstGeom prst="rect">
            <a:avLst/>
          </a:prstGeom>
          <a:noFill/>
        </p:spPr>
        <p:txBody>
          <a:bodyPr wrap="square" rtlCol="0">
            <a:spAutoFit/>
          </a:bodyPr>
          <a:lstStyle/>
          <a:p>
            <a:r>
              <a:rPr lang="en-US" sz="1100" b="1" dirty="0"/>
              <a:t>Sarah Payne, </a:t>
            </a:r>
            <a:r>
              <a:rPr lang="en-US" sz="1100" dirty="0"/>
              <a:t>La Crescent-Hokah</a:t>
            </a:r>
          </a:p>
          <a:p>
            <a:r>
              <a:rPr lang="en-US" sz="1100" b="1" dirty="0"/>
              <a:t>Rhean Perkins, </a:t>
            </a:r>
            <a:r>
              <a:rPr lang="en-US" sz="1100" dirty="0"/>
              <a:t>Wabasha-Kellogg</a:t>
            </a:r>
          </a:p>
          <a:p>
            <a:r>
              <a:rPr lang="en-US" sz="1100" b="1" dirty="0"/>
              <a:t>Nancy Smith, </a:t>
            </a:r>
            <a:r>
              <a:rPr lang="en-US" sz="1100" dirty="0"/>
              <a:t>Caledonia</a:t>
            </a:r>
          </a:p>
          <a:p>
            <a:r>
              <a:rPr lang="en-US" sz="1100" b="1" dirty="0"/>
              <a:t>Dawn Soriano, </a:t>
            </a:r>
            <a:r>
              <a:rPr lang="en-US" sz="1100" dirty="0"/>
              <a:t>Mabel-Canton and Spring Grove</a:t>
            </a:r>
          </a:p>
          <a:p>
            <a:r>
              <a:rPr lang="en-US" sz="1100" b="1" dirty="0"/>
              <a:t>Dorothy Gibson, </a:t>
            </a:r>
            <a:r>
              <a:rPr lang="en-US" sz="1100" dirty="0"/>
              <a:t>PEM (not pictured)</a:t>
            </a:r>
          </a:p>
          <a:p>
            <a:r>
              <a:rPr lang="en-US" sz="1100" b="1" dirty="0"/>
              <a:t>Gregg Hilde, </a:t>
            </a:r>
            <a:r>
              <a:rPr lang="en-US" sz="1100" dirty="0"/>
              <a:t>PEM (not pictured)</a:t>
            </a:r>
          </a:p>
        </p:txBody>
      </p:sp>
      <p:sp>
        <p:nvSpPr>
          <p:cNvPr id="23" name="TextBox 22">
            <a:extLst>
              <a:ext uri="{FF2B5EF4-FFF2-40B4-BE49-F238E27FC236}">
                <a16:creationId xmlns:a16="http://schemas.microsoft.com/office/drawing/2014/main" id="{AB6DCA01-DAA9-DE5C-C589-85A8BF0A2375}"/>
              </a:ext>
            </a:extLst>
          </p:cNvPr>
          <p:cNvSpPr txBox="1"/>
          <p:nvPr/>
        </p:nvSpPr>
        <p:spPr>
          <a:xfrm>
            <a:off x="5557614" y="4681923"/>
            <a:ext cx="3563596" cy="938719"/>
          </a:xfrm>
          <a:prstGeom prst="rect">
            <a:avLst/>
          </a:prstGeom>
          <a:noFill/>
        </p:spPr>
        <p:txBody>
          <a:bodyPr wrap="square" rtlCol="0">
            <a:spAutoFit/>
          </a:bodyPr>
          <a:lstStyle/>
          <a:p>
            <a:r>
              <a:rPr lang="en-US" sz="1100" b="1" dirty="0"/>
              <a:t>Tarah Sandven, </a:t>
            </a:r>
            <a:r>
              <a:rPr lang="en-US" sz="1100" dirty="0"/>
              <a:t>Administrative Assistant</a:t>
            </a:r>
          </a:p>
          <a:p>
            <a:r>
              <a:rPr lang="en-US" sz="1100" b="1" dirty="0"/>
              <a:t>Chrissy Andring, </a:t>
            </a:r>
            <a:r>
              <a:rPr lang="en-US" sz="1100" dirty="0"/>
              <a:t>Academic Tester</a:t>
            </a:r>
          </a:p>
          <a:p>
            <a:r>
              <a:rPr lang="en-US" sz="1100" b="1" dirty="0"/>
              <a:t>Theresa Musil-Hull, </a:t>
            </a:r>
            <a:r>
              <a:rPr lang="en-US" sz="1100" dirty="0"/>
              <a:t>Academic Tester MNVA</a:t>
            </a:r>
          </a:p>
          <a:p>
            <a:endParaRPr lang="en-US" sz="1100" dirty="0"/>
          </a:p>
          <a:p>
            <a:endParaRPr lang="en-US" sz="1100" dirty="0"/>
          </a:p>
        </p:txBody>
      </p:sp>
    </p:spTree>
    <p:extLst>
      <p:ext uri="{BB962C8B-B14F-4D97-AF65-F5344CB8AC3E}">
        <p14:creationId xmlns:p14="http://schemas.microsoft.com/office/powerpoint/2010/main" val="220268048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336698" y="5985434"/>
            <a:ext cx="11989981" cy="872566"/>
          </a:xfrm>
        </p:spPr>
        <p:txBody>
          <a:bodyPr>
            <a:noAutofit/>
          </a:bodyPr>
          <a:lstStyle/>
          <a:p>
            <a:r>
              <a:rPr lang="en-US" sz="5000" dirty="0"/>
              <a:t>SPECIAL EDUCATION COORDINATORS</a:t>
            </a: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1906353" y="3429000"/>
            <a:ext cx="9938316" cy="2482702"/>
          </a:xfrm>
        </p:spPr>
        <p:txBody>
          <a:bodyPr>
            <a:normAutofit/>
          </a:bodyPr>
          <a:lstStyle/>
          <a:p>
            <a:r>
              <a:rPr lang="en-US" sz="2200" b="1" dirty="0">
                <a:solidFill>
                  <a:schemeClr val="tx1"/>
                </a:solidFill>
              </a:rPr>
              <a:t>Fundamental services provided:</a:t>
            </a:r>
          </a:p>
          <a:p>
            <a:pPr marL="342900" marR="0" lvl="0" indent="-342900">
              <a:spcBef>
                <a:spcPts val="0"/>
              </a:spcBef>
              <a:spcAft>
                <a:spcPts val="0"/>
              </a:spcAft>
              <a:buFont typeface="Arial" panose="020B0604020202020204" pitchFamily="34" charset="0"/>
              <a:buChar char="•"/>
            </a:pPr>
            <a:r>
              <a:rPr lang="en-US" sz="2200" dirty="0">
                <a:solidFill>
                  <a:schemeClr val="tx1"/>
                </a:solidFill>
                <a:effectLst/>
                <a:ea typeface="Times New Roman" panose="02020603050405020304" pitchFamily="18" charset="0"/>
              </a:rPr>
              <a:t>Due Process Support</a:t>
            </a:r>
            <a:endParaRPr lang="en-US" sz="2200" dirty="0">
              <a:solidFill>
                <a:schemeClr val="tx1"/>
              </a:solidFill>
              <a:effectLst/>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200" dirty="0">
                <a:solidFill>
                  <a:schemeClr val="tx1"/>
                </a:solidFill>
                <a:effectLst/>
                <a:ea typeface="Times New Roman" panose="02020603050405020304" pitchFamily="18" charset="0"/>
              </a:rPr>
              <a:t>Problem solve and collaborate with district special education teams</a:t>
            </a:r>
            <a:endParaRPr lang="en-US" sz="2200" dirty="0">
              <a:solidFill>
                <a:schemeClr val="tx1"/>
              </a:solidFill>
              <a:effectLst/>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200" dirty="0">
                <a:solidFill>
                  <a:schemeClr val="tx1"/>
                </a:solidFill>
                <a:effectLst/>
                <a:ea typeface="Times New Roman" panose="02020603050405020304" pitchFamily="18" charset="0"/>
              </a:rPr>
              <a:t>Provide individual support for special education staff</a:t>
            </a:r>
            <a:endParaRPr lang="en-US" sz="2200" dirty="0">
              <a:solidFill>
                <a:schemeClr val="tx1"/>
              </a:solidFill>
              <a:effectLst/>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200" dirty="0">
                <a:solidFill>
                  <a:schemeClr val="tx1"/>
                </a:solidFill>
                <a:effectLst/>
                <a:ea typeface="Times New Roman" panose="02020603050405020304" pitchFamily="18" charset="0"/>
              </a:rPr>
              <a:t>Facilitate various trainings for teams and districts</a:t>
            </a:r>
          </a:p>
          <a:p>
            <a:pPr marL="342900" indent="-342900">
              <a:spcBef>
                <a:spcPts val="0"/>
              </a:spcBef>
              <a:buFont typeface="Arial" panose="020B0604020202020204" pitchFamily="34" charset="0"/>
              <a:buChar char="•"/>
            </a:pPr>
            <a:r>
              <a:rPr lang="en-US" sz="2200" dirty="0">
                <a:solidFill>
                  <a:schemeClr val="tx1"/>
                </a:solidFill>
              </a:rPr>
              <a:t>Train school personnel to manage challenging student behavior using Crisis Prevention Institute (CPI) techniques. </a:t>
            </a:r>
          </a:p>
          <a:p>
            <a:pPr marL="342900" marR="0" lvl="0" indent="-342900">
              <a:spcBef>
                <a:spcPts val="0"/>
              </a:spcBef>
              <a:spcAft>
                <a:spcPts val="0"/>
              </a:spcAft>
              <a:buFont typeface="Arial" panose="020B0604020202020204" pitchFamily="34" charset="0"/>
              <a:buChar char="•"/>
            </a:pPr>
            <a:endParaRPr lang="en-US" sz="2200" dirty="0">
              <a:solidFill>
                <a:schemeClr val="tx1"/>
              </a:solidFill>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D080256-8955-A74A-EFDC-1FC52EBD5E15}"/>
              </a:ext>
            </a:extLst>
          </p:cNvPr>
          <p:cNvSpPr txBox="1"/>
          <p:nvPr/>
        </p:nvSpPr>
        <p:spPr>
          <a:xfrm>
            <a:off x="667460" y="2684825"/>
            <a:ext cx="10834849" cy="400110"/>
          </a:xfrm>
          <a:prstGeom prst="rect">
            <a:avLst/>
          </a:prstGeom>
          <a:noFill/>
        </p:spPr>
        <p:txBody>
          <a:bodyPr wrap="square">
            <a:spAutoFit/>
          </a:bodyPr>
          <a:lstStyle/>
          <a:p>
            <a:pPr marL="457200" marR="0" indent="-228600">
              <a:spcBef>
                <a:spcPts val="0"/>
              </a:spcBef>
              <a:spcAft>
                <a:spcPts val="0"/>
              </a:spcAft>
            </a:pPr>
            <a:r>
              <a:rPr lang="en-US" dirty="0">
                <a:latin typeface="Calibri" panose="020F0502020204030204" pitchFamily="34" charset="0"/>
                <a:ea typeface="Calibri" panose="020F0502020204030204" pitchFamily="34" charset="0"/>
              </a:rPr>
              <a:t>L to R: </a:t>
            </a:r>
            <a:r>
              <a:rPr lang="en-US" sz="2000" b="1" dirty="0">
                <a:latin typeface="Calibri" panose="020F0502020204030204" pitchFamily="34" charset="0"/>
                <a:ea typeface="Calibri" panose="020F0502020204030204" pitchFamily="34" charset="0"/>
              </a:rPr>
              <a:t>Courtney Fricke; Amber Anderson; Angie </a:t>
            </a:r>
            <a:r>
              <a:rPr lang="en-US" sz="2000" b="1" dirty="0">
                <a:effectLst/>
                <a:latin typeface="Calibri" panose="020F0502020204030204" pitchFamily="34" charset="0"/>
                <a:ea typeface="Calibri" panose="020F0502020204030204" pitchFamily="34" charset="0"/>
              </a:rPr>
              <a:t>Augedahl; Sam Clark; Dawn Kullot; Karen Polyard </a:t>
            </a:r>
          </a:p>
        </p:txBody>
      </p:sp>
      <p:pic>
        <p:nvPicPr>
          <p:cNvPr id="5" name="Picture 4">
            <a:extLst>
              <a:ext uri="{FF2B5EF4-FFF2-40B4-BE49-F238E27FC236}">
                <a16:creationId xmlns:a16="http://schemas.microsoft.com/office/drawing/2014/main" id="{EF82C034-2392-9382-754D-589597619628}"/>
              </a:ext>
            </a:extLst>
          </p:cNvPr>
          <p:cNvPicPr>
            <a:picLocks noChangeAspect="1"/>
          </p:cNvPicPr>
          <p:nvPr/>
        </p:nvPicPr>
        <p:blipFill rotWithShape="1">
          <a:blip r:embed="rId2"/>
          <a:srcRect l="-1" t="15122" r="-7244"/>
          <a:stretch/>
        </p:blipFill>
        <p:spPr>
          <a:xfrm>
            <a:off x="2711302" y="548894"/>
            <a:ext cx="1846547" cy="1970730"/>
          </a:xfrm>
          <a:prstGeom prst="rect">
            <a:avLst/>
          </a:prstGeom>
        </p:spPr>
      </p:pic>
      <p:pic>
        <p:nvPicPr>
          <p:cNvPr id="9" name="Picture 8">
            <a:extLst>
              <a:ext uri="{FF2B5EF4-FFF2-40B4-BE49-F238E27FC236}">
                <a16:creationId xmlns:a16="http://schemas.microsoft.com/office/drawing/2014/main" id="{67FAD9D6-0D6E-1807-DFBB-DEA2565334FD}"/>
              </a:ext>
            </a:extLst>
          </p:cNvPr>
          <p:cNvPicPr>
            <a:picLocks noChangeAspect="1"/>
          </p:cNvPicPr>
          <p:nvPr/>
        </p:nvPicPr>
        <p:blipFill rotWithShape="1">
          <a:blip r:embed="rId3"/>
          <a:srcRect l="12206" t="20150" r="8947" b="-46"/>
          <a:stretch/>
        </p:blipFill>
        <p:spPr>
          <a:xfrm>
            <a:off x="4635796" y="548894"/>
            <a:ext cx="1647092" cy="1968871"/>
          </a:xfrm>
          <a:prstGeom prst="rect">
            <a:avLst/>
          </a:prstGeom>
        </p:spPr>
      </p:pic>
      <p:pic>
        <p:nvPicPr>
          <p:cNvPr id="11" name="Picture 10">
            <a:extLst>
              <a:ext uri="{FF2B5EF4-FFF2-40B4-BE49-F238E27FC236}">
                <a16:creationId xmlns:a16="http://schemas.microsoft.com/office/drawing/2014/main" id="{DC71209F-A8DE-9C56-35BF-329AA98BF807}"/>
              </a:ext>
            </a:extLst>
          </p:cNvPr>
          <p:cNvPicPr>
            <a:picLocks noChangeAspect="1"/>
          </p:cNvPicPr>
          <p:nvPr/>
        </p:nvPicPr>
        <p:blipFill rotWithShape="1">
          <a:blip r:embed="rId4"/>
          <a:srcRect l="3275" t="10394"/>
          <a:stretch/>
        </p:blipFill>
        <p:spPr>
          <a:xfrm>
            <a:off x="6438781" y="548894"/>
            <a:ext cx="1498817" cy="2007540"/>
          </a:xfrm>
          <a:prstGeom prst="rect">
            <a:avLst/>
          </a:prstGeom>
        </p:spPr>
      </p:pic>
      <p:pic>
        <p:nvPicPr>
          <p:cNvPr id="13" name="Picture 12">
            <a:extLst>
              <a:ext uri="{FF2B5EF4-FFF2-40B4-BE49-F238E27FC236}">
                <a16:creationId xmlns:a16="http://schemas.microsoft.com/office/drawing/2014/main" id="{1C6C2B3D-2E6E-7389-44C1-07DBBCCA27BE}"/>
              </a:ext>
            </a:extLst>
          </p:cNvPr>
          <p:cNvPicPr>
            <a:picLocks noChangeAspect="1"/>
          </p:cNvPicPr>
          <p:nvPr/>
        </p:nvPicPr>
        <p:blipFill rotWithShape="1">
          <a:blip r:embed="rId5"/>
          <a:srcRect t="16085"/>
          <a:stretch/>
        </p:blipFill>
        <p:spPr>
          <a:xfrm>
            <a:off x="8093492" y="548895"/>
            <a:ext cx="1719415" cy="1968871"/>
          </a:xfrm>
          <a:prstGeom prst="rect">
            <a:avLst/>
          </a:prstGeom>
        </p:spPr>
      </p:pic>
      <p:pic>
        <p:nvPicPr>
          <p:cNvPr id="14" name="Picture 13">
            <a:extLst>
              <a:ext uri="{FF2B5EF4-FFF2-40B4-BE49-F238E27FC236}">
                <a16:creationId xmlns:a16="http://schemas.microsoft.com/office/drawing/2014/main" id="{44BF12C6-438D-1551-5AEB-6F9258D872D0}"/>
              </a:ext>
            </a:extLst>
          </p:cNvPr>
          <p:cNvPicPr>
            <a:picLocks noChangeAspect="1"/>
          </p:cNvPicPr>
          <p:nvPr/>
        </p:nvPicPr>
        <p:blipFill rotWithShape="1">
          <a:blip r:embed="rId6"/>
          <a:srcRect t="15731"/>
          <a:stretch/>
        </p:blipFill>
        <p:spPr>
          <a:xfrm>
            <a:off x="978195" y="548893"/>
            <a:ext cx="1577213" cy="1982507"/>
          </a:xfrm>
          <a:prstGeom prst="rect">
            <a:avLst/>
          </a:prstGeom>
        </p:spPr>
      </p:pic>
      <p:pic>
        <p:nvPicPr>
          <p:cNvPr id="15" name="Picture 14">
            <a:extLst>
              <a:ext uri="{FF2B5EF4-FFF2-40B4-BE49-F238E27FC236}">
                <a16:creationId xmlns:a16="http://schemas.microsoft.com/office/drawing/2014/main" id="{C913A027-9BFA-19F0-FD24-76D92A55BA89}"/>
              </a:ext>
            </a:extLst>
          </p:cNvPr>
          <p:cNvPicPr>
            <a:picLocks noChangeAspect="1"/>
          </p:cNvPicPr>
          <p:nvPr/>
        </p:nvPicPr>
        <p:blipFill rotWithShape="1">
          <a:blip r:embed="rId7"/>
          <a:srcRect l="1934" t="4306" r="10457" b="1207"/>
          <a:stretch/>
        </p:blipFill>
        <p:spPr>
          <a:xfrm>
            <a:off x="9968801" y="548894"/>
            <a:ext cx="1533508" cy="1968871"/>
          </a:xfrm>
          <a:prstGeom prst="rect">
            <a:avLst/>
          </a:prstGeom>
        </p:spPr>
      </p:pic>
    </p:spTree>
    <p:extLst>
      <p:ext uri="{BB962C8B-B14F-4D97-AF65-F5344CB8AC3E}">
        <p14:creationId xmlns:p14="http://schemas.microsoft.com/office/powerpoint/2010/main" val="232665405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301602" y="117538"/>
            <a:ext cx="11883656" cy="1556381"/>
          </a:xfrm>
        </p:spPr>
        <p:txBody>
          <a:bodyPr>
            <a:noAutofit/>
          </a:bodyPr>
          <a:lstStyle/>
          <a:p>
            <a:r>
              <a:rPr lang="en-US" sz="4400" dirty="0"/>
              <a:t>Occupational Therapists (OT)and Certified Occupational Therapy Assistants (COTA)</a:t>
            </a: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1810520" y="4422495"/>
            <a:ext cx="9998882" cy="2327390"/>
          </a:xfrm>
        </p:spPr>
        <p:txBody>
          <a:bodyPr>
            <a:noAutofit/>
          </a:bodyPr>
          <a:lstStyle/>
          <a:p>
            <a:r>
              <a:rPr lang="en-US" sz="2400" b="1" dirty="0">
                <a:solidFill>
                  <a:schemeClr val="tx1"/>
                </a:solidFill>
              </a:rPr>
              <a:t>Fundamental services provided by the OT and/or COTA:</a:t>
            </a: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Evaluate/consult and provide intervention to students from birth to age 21</a:t>
            </a:r>
            <a:endParaRPr lang="en-US" sz="2400" dirty="0">
              <a:solidFill>
                <a:schemeClr val="tx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Provide service with fine motor/visual motor or other physical motor needs</a:t>
            </a:r>
            <a:endParaRPr lang="en-US" sz="2400" dirty="0">
              <a:solidFill>
                <a:schemeClr val="tx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Provide intervention and consultation regarding sensory processing/self-regulation needs</a:t>
            </a:r>
            <a:endParaRPr lang="en-US" sz="2400" dirty="0">
              <a:solidFill>
                <a:schemeClr val="tx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Provide adaptive equipment recommendations and feeding interventions</a:t>
            </a:r>
            <a:endParaRPr lang="en-US" sz="2400" dirty="0">
              <a:solidFill>
                <a:schemeClr val="tx1"/>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6852EC43-F514-E591-D25B-B7CB341BEFBB}"/>
              </a:ext>
            </a:extLst>
          </p:cNvPr>
          <p:cNvSpPr txBox="1"/>
          <p:nvPr/>
        </p:nvSpPr>
        <p:spPr>
          <a:xfrm>
            <a:off x="511524" y="3654155"/>
            <a:ext cx="11276285" cy="707886"/>
          </a:xfrm>
          <a:prstGeom prst="rect">
            <a:avLst/>
          </a:prstGeom>
          <a:noFill/>
        </p:spPr>
        <p:txBody>
          <a:bodyPr wrap="square" rtlCol="0">
            <a:spAutoFit/>
          </a:bodyPr>
          <a:lstStyle/>
          <a:p>
            <a:r>
              <a:rPr lang="en-US" sz="2000" dirty="0"/>
              <a:t>L to R: </a:t>
            </a:r>
            <a:r>
              <a:rPr lang="en-US" sz="2000" b="1" dirty="0"/>
              <a:t>Devon Boots, </a:t>
            </a:r>
            <a:r>
              <a:rPr lang="en-US" sz="2000" dirty="0"/>
              <a:t>OT; </a:t>
            </a:r>
            <a:r>
              <a:rPr lang="en-US" sz="2000" b="1" dirty="0"/>
              <a:t>Emily Dohrn, </a:t>
            </a:r>
            <a:r>
              <a:rPr lang="en-US" sz="2000" dirty="0"/>
              <a:t>OT; </a:t>
            </a:r>
            <a:r>
              <a:rPr lang="en-US" sz="2000" b="1" dirty="0"/>
              <a:t>Makenna Gabel, </a:t>
            </a:r>
            <a:r>
              <a:rPr lang="en-US" sz="2000" dirty="0"/>
              <a:t>COTA; </a:t>
            </a:r>
            <a:r>
              <a:rPr lang="en-US" sz="2000" b="1" dirty="0"/>
              <a:t>Leslie Rolph, </a:t>
            </a:r>
            <a:r>
              <a:rPr lang="en-US" sz="2000" dirty="0"/>
              <a:t>OT, </a:t>
            </a:r>
            <a:br>
              <a:rPr lang="en-US" sz="2000" dirty="0"/>
            </a:br>
            <a:r>
              <a:rPr lang="en-US" sz="2000" b="1" dirty="0"/>
              <a:t>Connie Sweiter,</a:t>
            </a:r>
            <a:r>
              <a:rPr lang="en-US" sz="2000" dirty="0"/>
              <a:t> COTA, </a:t>
            </a:r>
            <a:r>
              <a:rPr lang="en-US" sz="2000" b="1" dirty="0"/>
              <a:t>Sara Walch, </a:t>
            </a:r>
            <a:r>
              <a:rPr lang="en-US" sz="2000" dirty="0"/>
              <a:t>virtual OT </a:t>
            </a:r>
          </a:p>
        </p:txBody>
      </p:sp>
      <p:sp>
        <p:nvSpPr>
          <p:cNvPr id="4" name="AutoShape 2">
            <a:extLst>
              <a:ext uri="{FF2B5EF4-FFF2-40B4-BE49-F238E27FC236}">
                <a16:creationId xmlns:a16="http://schemas.microsoft.com/office/drawing/2014/main" id="{5BAA9127-C1C5-82E9-B972-17E36A88ADBB}"/>
              </a:ext>
            </a:extLst>
          </p:cNvPr>
          <p:cNvSpPr>
            <a:spLocks noChangeAspect="1" noChangeArrowheads="1"/>
          </p:cNvSpPr>
          <p:nvPr/>
        </p:nvSpPr>
        <p:spPr bwMode="auto">
          <a:xfrm>
            <a:off x="5943600" y="3276600"/>
            <a:ext cx="1732722" cy="1732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DFDD962-0EBE-333D-B11E-F0B405CF2C1D}"/>
              </a:ext>
            </a:extLst>
          </p:cNvPr>
          <p:cNvPicPr>
            <a:picLocks noChangeAspect="1"/>
          </p:cNvPicPr>
          <p:nvPr/>
        </p:nvPicPr>
        <p:blipFill rotWithShape="1">
          <a:blip r:embed="rId2"/>
          <a:srcRect t="13465"/>
          <a:stretch/>
        </p:blipFill>
        <p:spPr>
          <a:xfrm>
            <a:off x="5908486" y="1776306"/>
            <a:ext cx="1468381" cy="1877849"/>
          </a:xfrm>
          <a:prstGeom prst="rect">
            <a:avLst/>
          </a:prstGeom>
        </p:spPr>
      </p:pic>
      <p:pic>
        <p:nvPicPr>
          <p:cNvPr id="9" name="Picture 8">
            <a:extLst>
              <a:ext uri="{FF2B5EF4-FFF2-40B4-BE49-F238E27FC236}">
                <a16:creationId xmlns:a16="http://schemas.microsoft.com/office/drawing/2014/main" id="{6F3FDA59-D748-FE29-1585-FCF2FC434710}"/>
              </a:ext>
            </a:extLst>
          </p:cNvPr>
          <p:cNvPicPr>
            <a:picLocks noChangeAspect="1"/>
          </p:cNvPicPr>
          <p:nvPr/>
        </p:nvPicPr>
        <p:blipFill rotWithShape="1">
          <a:blip r:embed="rId3"/>
          <a:srcRect t="14058"/>
          <a:stretch/>
        </p:blipFill>
        <p:spPr>
          <a:xfrm>
            <a:off x="2269118" y="1787392"/>
            <a:ext cx="1504916" cy="1869992"/>
          </a:xfrm>
          <a:prstGeom prst="rect">
            <a:avLst/>
          </a:prstGeom>
        </p:spPr>
      </p:pic>
      <p:pic>
        <p:nvPicPr>
          <p:cNvPr id="11" name="Picture 10">
            <a:extLst>
              <a:ext uri="{FF2B5EF4-FFF2-40B4-BE49-F238E27FC236}">
                <a16:creationId xmlns:a16="http://schemas.microsoft.com/office/drawing/2014/main" id="{20349240-8355-CAF9-C25C-63B4EFA2D8D5}"/>
              </a:ext>
            </a:extLst>
          </p:cNvPr>
          <p:cNvPicPr>
            <a:picLocks noChangeAspect="1"/>
          </p:cNvPicPr>
          <p:nvPr/>
        </p:nvPicPr>
        <p:blipFill rotWithShape="1">
          <a:blip r:embed="rId4"/>
          <a:srcRect l="-1880" t="13127" r="1"/>
          <a:stretch/>
        </p:blipFill>
        <p:spPr>
          <a:xfrm>
            <a:off x="511524" y="1774785"/>
            <a:ext cx="1466363" cy="1882599"/>
          </a:xfrm>
          <a:prstGeom prst="rect">
            <a:avLst/>
          </a:prstGeom>
        </p:spPr>
      </p:pic>
      <p:pic>
        <p:nvPicPr>
          <p:cNvPr id="13" name="Picture 12">
            <a:extLst>
              <a:ext uri="{FF2B5EF4-FFF2-40B4-BE49-F238E27FC236}">
                <a16:creationId xmlns:a16="http://schemas.microsoft.com/office/drawing/2014/main" id="{B82F7CF3-8367-1EC5-6A10-EDCE92D5EDD8}"/>
              </a:ext>
            </a:extLst>
          </p:cNvPr>
          <p:cNvPicPr>
            <a:picLocks noChangeAspect="1"/>
          </p:cNvPicPr>
          <p:nvPr/>
        </p:nvPicPr>
        <p:blipFill rotWithShape="1">
          <a:blip r:embed="rId5"/>
          <a:srcRect l="723" t="7224" r="6587" b="1569"/>
          <a:stretch/>
        </p:blipFill>
        <p:spPr>
          <a:xfrm>
            <a:off x="7695216" y="1771554"/>
            <a:ext cx="1385578" cy="1886179"/>
          </a:xfrm>
          <a:prstGeom prst="rect">
            <a:avLst/>
          </a:prstGeom>
        </p:spPr>
      </p:pic>
      <p:pic>
        <p:nvPicPr>
          <p:cNvPr id="14" name="Picture 13">
            <a:extLst>
              <a:ext uri="{FF2B5EF4-FFF2-40B4-BE49-F238E27FC236}">
                <a16:creationId xmlns:a16="http://schemas.microsoft.com/office/drawing/2014/main" id="{F17AE9A3-BBBF-26AD-A65B-2455ED6731AF}"/>
              </a:ext>
            </a:extLst>
          </p:cNvPr>
          <p:cNvPicPr>
            <a:picLocks noChangeAspect="1"/>
          </p:cNvPicPr>
          <p:nvPr/>
        </p:nvPicPr>
        <p:blipFill rotWithShape="1">
          <a:blip r:embed="rId6"/>
          <a:srcRect l="418" t="13027"/>
          <a:stretch/>
        </p:blipFill>
        <p:spPr>
          <a:xfrm>
            <a:off x="4092575" y="1771555"/>
            <a:ext cx="1515063" cy="1882600"/>
          </a:xfrm>
          <a:prstGeom prst="rect">
            <a:avLst/>
          </a:prstGeom>
        </p:spPr>
      </p:pic>
      <p:graphicFrame>
        <p:nvGraphicFramePr>
          <p:cNvPr id="10" name="Table 11">
            <a:extLst>
              <a:ext uri="{FF2B5EF4-FFF2-40B4-BE49-F238E27FC236}">
                <a16:creationId xmlns:a16="http://schemas.microsoft.com/office/drawing/2014/main" id="{CD3F2FEF-2744-5A91-0985-B6D214C844DA}"/>
              </a:ext>
            </a:extLst>
          </p:cNvPr>
          <p:cNvGraphicFramePr>
            <a:graphicFrameLocks noGrp="1"/>
          </p:cNvGraphicFramePr>
          <p:nvPr>
            <p:extLst>
              <p:ext uri="{D42A27DB-BD31-4B8C-83A1-F6EECF244321}">
                <p14:modId xmlns:p14="http://schemas.microsoft.com/office/powerpoint/2010/main" val="2843518374"/>
              </p:ext>
            </p:extLst>
          </p:nvPr>
        </p:nvGraphicFramePr>
        <p:xfrm>
          <a:off x="9380250" y="1771554"/>
          <a:ext cx="1532916" cy="1882601"/>
        </p:xfrm>
        <a:graphic>
          <a:graphicData uri="http://schemas.openxmlformats.org/drawingml/2006/table">
            <a:tbl>
              <a:tblPr firstRow="1" bandRow="1">
                <a:tableStyleId>{5C22544A-7EE6-4342-B048-85BDC9FD1C3A}</a:tableStyleId>
              </a:tblPr>
              <a:tblGrid>
                <a:gridCol w="1532916">
                  <a:extLst>
                    <a:ext uri="{9D8B030D-6E8A-4147-A177-3AD203B41FA5}">
                      <a16:colId xmlns:a16="http://schemas.microsoft.com/office/drawing/2014/main" val="2339204505"/>
                    </a:ext>
                  </a:extLst>
                </a:gridCol>
              </a:tblGrid>
              <a:tr h="1882601">
                <a:tc>
                  <a:txBody>
                    <a:bodyPr/>
                    <a:lstStyle/>
                    <a:p>
                      <a:endParaRPr lang="en-US" dirty="0"/>
                    </a:p>
                  </a:txBody>
                  <a:tcPr/>
                </a:tc>
                <a:extLst>
                  <a:ext uri="{0D108BD9-81ED-4DB2-BD59-A6C34878D82A}">
                    <a16:rowId xmlns:a16="http://schemas.microsoft.com/office/drawing/2014/main" val="3565380694"/>
                  </a:ext>
                </a:extLst>
              </a:tr>
            </a:tbl>
          </a:graphicData>
        </a:graphic>
      </p:graphicFrame>
      <p:sp>
        <p:nvSpPr>
          <p:cNvPr id="12" name="TextBox 11">
            <a:extLst>
              <a:ext uri="{FF2B5EF4-FFF2-40B4-BE49-F238E27FC236}">
                <a16:creationId xmlns:a16="http://schemas.microsoft.com/office/drawing/2014/main" id="{F5F0260B-BED1-7A55-FF18-C48BF1CC1163}"/>
              </a:ext>
            </a:extLst>
          </p:cNvPr>
          <p:cNvSpPr txBox="1"/>
          <p:nvPr/>
        </p:nvSpPr>
        <p:spPr>
          <a:xfrm>
            <a:off x="9641661" y="2399222"/>
            <a:ext cx="1010093" cy="646331"/>
          </a:xfrm>
          <a:prstGeom prst="rect">
            <a:avLst/>
          </a:prstGeom>
          <a:noFill/>
        </p:spPr>
        <p:txBody>
          <a:bodyPr wrap="square" rtlCol="0">
            <a:spAutoFit/>
          </a:bodyPr>
          <a:lstStyle/>
          <a:p>
            <a:pPr algn="ctr"/>
            <a:r>
              <a:rPr lang="en-US" dirty="0">
                <a:solidFill>
                  <a:schemeClr val="bg1"/>
                </a:solidFill>
              </a:rPr>
              <a:t>Sara</a:t>
            </a:r>
          </a:p>
          <a:p>
            <a:pPr algn="ctr"/>
            <a:r>
              <a:rPr lang="en-US" dirty="0">
                <a:solidFill>
                  <a:schemeClr val="bg1"/>
                </a:solidFill>
              </a:rPr>
              <a:t>Walch</a:t>
            </a:r>
          </a:p>
        </p:txBody>
      </p:sp>
    </p:spTree>
    <p:extLst>
      <p:ext uri="{BB962C8B-B14F-4D97-AF65-F5344CB8AC3E}">
        <p14:creationId xmlns:p14="http://schemas.microsoft.com/office/powerpoint/2010/main" val="375466494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556099" y="251455"/>
            <a:ext cx="11299203" cy="1126877"/>
          </a:xfrm>
        </p:spPr>
        <p:txBody>
          <a:bodyPr>
            <a:normAutofit/>
          </a:bodyPr>
          <a:lstStyle/>
          <a:p>
            <a:r>
              <a:rPr lang="en-US" sz="4000" dirty="0"/>
              <a:t>Audiologist/Deaf and Hard of Hearing (DHH)</a:t>
            </a: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591089" y="1414627"/>
            <a:ext cx="8375318" cy="2103984"/>
          </a:xfrm>
        </p:spPr>
        <p:txBody>
          <a:bodyPr>
            <a:normAutofit fontScale="85000" lnSpcReduction="20000"/>
          </a:bodyPr>
          <a:lstStyle/>
          <a:p>
            <a:r>
              <a:rPr lang="en-US" sz="2800" b="1" dirty="0">
                <a:solidFill>
                  <a:schemeClr val="tx1"/>
                </a:solidFill>
              </a:rPr>
              <a:t>Fundamental services provided:</a:t>
            </a:r>
          </a:p>
          <a:p>
            <a:pPr marL="0" marR="0">
              <a:spcBef>
                <a:spcPts val="0"/>
              </a:spcBef>
              <a:spcAft>
                <a:spcPts val="0"/>
              </a:spcAft>
            </a:pPr>
            <a:r>
              <a:rPr lang="en-US" sz="2800" dirty="0">
                <a:solidFill>
                  <a:schemeClr val="tx1"/>
                </a:solidFill>
                <a:effectLst/>
                <a:ea typeface="Calibri" panose="020F0502020204030204" pitchFamily="34" charset="0"/>
              </a:rPr>
              <a:t> </a:t>
            </a:r>
          </a:p>
          <a:p>
            <a:pPr marL="342900" marR="0" lvl="0" indent="-342900">
              <a:lnSpc>
                <a:spcPct val="120000"/>
              </a:lnSpc>
              <a:spcBef>
                <a:spcPts val="0"/>
              </a:spcBef>
              <a:spcAft>
                <a:spcPts val="0"/>
              </a:spcAft>
              <a:buFont typeface="Arial" panose="020B0604020202020204" pitchFamily="34" charset="0"/>
              <a:buChar char="•"/>
            </a:pPr>
            <a:r>
              <a:rPr lang="en-US" sz="2800" dirty="0">
                <a:solidFill>
                  <a:schemeClr val="tx1"/>
                </a:solidFill>
                <a:effectLst/>
                <a:ea typeface="Times New Roman" panose="02020603050405020304" pitchFamily="18" charset="0"/>
                <a:cs typeface="Calibri" panose="020F0502020204030204" pitchFamily="34" charset="0"/>
              </a:rPr>
              <a:t>Assess hearing ability and determine intervention</a:t>
            </a:r>
          </a:p>
          <a:p>
            <a:pPr marL="342900" marR="0" lvl="0" indent="-342900">
              <a:lnSpc>
                <a:spcPct val="120000"/>
              </a:lnSpc>
              <a:spcBef>
                <a:spcPts val="0"/>
              </a:spcBef>
              <a:spcAft>
                <a:spcPts val="0"/>
              </a:spcAft>
              <a:buFont typeface="Arial" panose="020B0604020202020204" pitchFamily="34" charset="0"/>
              <a:buChar char="•"/>
            </a:pPr>
            <a:r>
              <a:rPr lang="en-US" sz="2800" dirty="0">
                <a:solidFill>
                  <a:schemeClr val="tx1"/>
                </a:solidFill>
                <a:effectLst/>
                <a:ea typeface="Times New Roman" panose="02020603050405020304" pitchFamily="18" charset="0"/>
                <a:cs typeface="Calibri" panose="020F0502020204030204" pitchFamily="34" charset="0"/>
              </a:rPr>
              <a:t>Increase access to language development</a:t>
            </a:r>
            <a:endParaRPr lang="en-US" sz="2800" dirty="0">
              <a:solidFill>
                <a:schemeClr val="tx1"/>
              </a:solidFill>
              <a:effectLst/>
              <a:ea typeface="Calibri" panose="020F0502020204030204" pitchFamily="34" charset="0"/>
              <a:cs typeface="Calibri" panose="020F0502020204030204" pitchFamily="34" charset="0"/>
            </a:endParaRPr>
          </a:p>
          <a:p>
            <a:pPr marL="342900" marR="0" lvl="0" indent="-342900">
              <a:lnSpc>
                <a:spcPct val="120000"/>
              </a:lnSpc>
              <a:spcBef>
                <a:spcPts val="0"/>
              </a:spcBef>
              <a:spcAft>
                <a:spcPts val="0"/>
              </a:spcAft>
              <a:buFont typeface="Arial" panose="020B0604020202020204" pitchFamily="34" charset="0"/>
              <a:buChar char="•"/>
            </a:pPr>
            <a:r>
              <a:rPr lang="en-US" sz="2800" dirty="0">
                <a:solidFill>
                  <a:schemeClr val="tx1"/>
                </a:solidFill>
                <a:effectLst/>
                <a:ea typeface="Times New Roman" panose="02020603050405020304" pitchFamily="18" charset="0"/>
                <a:cs typeface="Calibri" panose="020F0502020204030204" pitchFamily="34" charset="0"/>
              </a:rPr>
              <a:t>Advocate students’ needs in the classroom/home </a:t>
            </a:r>
            <a:endParaRPr lang="en-US" sz="2800" dirty="0">
              <a:solidFill>
                <a:schemeClr val="tx1"/>
              </a:solidFill>
              <a:effectLst/>
              <a:ea typeface="Calibri" panose="020F0502020204030204" pitchFamily="34" charset="0"/>
              <a:cs typeface="Calibri" panose="020F0502020204030204" pitchFamily="34" charset="0"/>
            </a:endParaRPr>
          </a:p>
          <a:p>
            <a:pPr marL="0" marR="0">
              <a:spcBef>
                <a:spcPts val="0"/>
              </a:spcBef>
              <a:spcAft>
                <a:spcPts val="0"/>
              </a:spcAft>
            </a:pPr>
            <a:r>
              <a:rPr lang="en-US" dirty="0">
                <a:effectLst/>
                <a:latin typeface="Georgia" panose="02040502050405020303" pitchFamily="18"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endParaRPr lang="en-US" b="1" dirty="0"/>
          </a:p>
        </p:txBody>
      </p:sp>
      <p:pic>
        <p:nvPicPr>
          <p:cNvPr id="4" name="Picture 3">
            <a:extLst>
              <a:ext uri="{FF2B5EF4-FFF2-40B4-BE49-F238E27FC236}">
                <a16:creationId xmlns:a16="http://schemas.microsoft.com/office/drawing/2014/main" id="{833068FC-E0A5-29B7-7E2A-9CDC6EDB72CF}"/>
              </a:ext>
            </a:extLst>
          </p:cNvPr>
          <p:cNvPicPr>
            <a:picLocks noChangeAspect="1"/>
          </p:cNvPicPr>
          <p:nvPr/>
        </p:nvPicPr>
        <p:blipFill rotWithShape="1">
          <a:blip r:embed="rId2"/>
          <a:srcRect l="1997" t="20597"/>
          <a:stretch/>
        </p:blipFill>
        <p:spPr>
          <a:xfrm>
            <a:off x="2128125" y="3429000"/>
            <a:ext cx="1569302" cy="2008756"/>
          </a:xfrm>
          <a:prstGeom prst="rect">
            <a:avLst/>
          </a:prstGeom>
        </p:spPr>
      </p:pic>
      <p:sp>
        <p:nvSpPr>
          <p:cNvPr id="11" name="TextBox 10">
            <a:extLst>
              <a:ext uri="{FF2B5EF4-FFF2-40B4-BE49-F238E27FC236}">
                <a16:creationId xmlns:a16="http://schemas.microsoft.com/office/drawing/2014/main" id="{7376FD90-CDCB-3A76-F2BD-108097CCA40D}"/>
              </a:ext>
            </a:extLst>
          </p:cNvPr>
          <p:cNvSpPr txBox="1"/>
          <p:nvPr/>
        </p:nvSpPr>
        <p:spPr>
          <a:xfrm>
            <a:off x="2128124" y="5658890"/>
            <a:ext cx="5825029" cy="1015663"/>
          </a:xfrm>
          <a:prstGeom prst="rect">
            <a:avLst/>
          </a:prstGeom>
          <a:noFill/>
        </p:spPr>
        <p:txBody>
          <a:bodyPr wrap="square" rtlCol="0">
            <a:spAutoFit/>
          </a:bodyPr>
          <a:lstStyle/>
          <a:p>
            <a:pPr marL="0" marR="0">
              <a:spcBef>
                <a:spcPts val="0"/>
              </a:spcBef>
              <a:spcAft>
                <a:spcPts val="0"/>
              </a:spcAft>
            </a:pPr>
            <a:r>
              <a:rPr lang="en-US" sz="2000" dirty="0">
                <a:latin typeface="Calibri" panose="020F0502020204030204" pitchFamily="34" charset="0"/>
                <a:ea typeface="Calibri" panose="020F0502020204030204" pitchFamily="34" charset="0"/>
                <a:cs typeface="Calibri" panose="020F0502020204030204" pitchFamily="34" charset="0"/>
              </a:rPr>
              <a:t>L:</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Danielle Petersen, </a:t>
            </a:r>
            <a:r>
              <a:rPr lang="en-US" sz="2000" dirty="0">
                <a:effectLst/>
                <a:latin typeface="Calibri" panose="020F0502020204030204" pitchFamily="34" charset="0"/>
                <a:ea typeface="Calibri" panose="020F0502020204030204" pitchFamily="34" charset="0"/>
                <a:cs typeface="Calibri" panose="020F0502020204030204" pitchFamily="34" charset="0"/>
              </a:rPr>
              <a:t>Audiologist </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C: </a:t>
            </a:r>
            <a:r>
              <a:rPr lang="en-US" sz="2000" b="1" dirty="0">
                <a:effectLst/>
                <a:latin typeface="Calibri" panose="020F0502020204030204" pitchFamily="34" charset="0"/>
                <a:ea typeface="Calibri" panose="020F0502020204030204" pitchFamily="34" charset="0"/>
                <a:cs typeface="Calibri" panose="020F0502020204030204" pitchFamily="34" charset="0"/>
              </a:rPr>
              <a:t>Pandy King-Henke, </a:t>
            </a:r>
            <a:r>
              <a:rPr lang="en-US" sz="2000" dirty="0">
                <a:effectLst/>
                <a:latin typeface="Calibri" panose="020F0502020204030204" pitchFamily="34" charset="0"/>
                <a:ea typeface="Calibri" panose="020F0502020204030204" pitchFamily="34" charset="0"/>
                <a:cs typeface="Calibri" panose="020F0502020204030204" pitchFamily="34" charset="0"/>
              </a:rPr>
              <a:t>DHH Teacher </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R: </a:t>
            </a:r>
            <a:r>
              <a:rPr lang="en-US" sz="2000" b="1" dirty="0">
                <a:effectLst/>
                <a:latin typeface="Calibri" panose="020F0502020204030204" pitchFamily="34" charset="0"/>
                <a:ea typeface="Calibri" panose="020F0502020204030204" pitchFamily="34" charset="0"/>
                <a:cs typeface="Calibri" panose="020F0502020204030204" pitchFamily="34" charset="0"/>
              </a:rPr>
              <a:t>Janeen Kleffman, </a:t>
            </a:r>
            <a:r>
              <a:rPr lang="en-US" sz="2000" dirty="0">
                <a:effectLst/>
                <a:latin typeface="Calibri" panose="020F0502020204030204" pitchFamily="34" charset="0"/>
                <a:ea typeface="Calibri" panose="020F0502020204030204" pitchFamily="34" charset="0"/>
                <a:cs typeface="Calibri" panose="020F0502020204030204" pitchFamily="34" charset="0"/>
              </a:rPr>
              <a:t>DHH Virtual Teacher</a:t>
            </a:r>
          </a:p>
        </p:txBody>
      </p:sp>
      <p:pic>
        <p:nvPicPr>
          <p:cNvPr id="5" name="Picture 4" descr="A picture containing person, outdoor, clothing&#10;&#10;Description automatically generated">
            <a:extLst>
              <a:ext uri="{FF2B5EF4-FFF2-40B4-BE49-F238E27FC236}">
                <a16:creationId xmlns:a16="http://schemas.microsoft.com/office/drawing/2014/main" id="{02DA204A-9DCB-26F6-E230-786AC8EDB7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821" y="3429000"/>
            <a:ext cx="1498274" cy="2008756"/>
          </a:xfrm>
          <a:prstGeom prst="rect">
            <a:avLst/>
          </a:prstGeom>
          <a:noFill/>
          <a:ln>
            <a:noFill/>
          </a:ln>
        </p:spPr>
      </p:pic>
      <p:pic>
        <p:nvPicPr>
          <p:cNvPr id="6" name="Picture 5" descr="A close-up of a person smiling&#10;&#10;Description automatically generated with medium confidence">
            <a:extLst>
              <a:ext uri="{FF2B5EF4-FFF2-40B4-BE49-F238E27FC236}">
                <a16:creationId xmlns:a16="http://schemas.microsoft.com/office/drawing/2014/main" id="{6DA2D260-864E-99AD-642C-5E89961197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2489" y="3408045"/>
            <a:ext cx="1521344" cy="2029712"/>
          </a:xfrm>
          <a:prstGeom prst="rect">
            <a:avLst/>
          </a:prstGeom>
          <a:noFill/>
          <a:ln>
            <a:noFill/>
          </a:ln>
        </p:spPr>
      </p:pic>
      <p:pic>
        <p:nvPicPr>
          <p:cNvPr id="7" name="Picture 6" descr="Logo&#10;&#10;Description automatically generated">
            <a:extLst>
              <a:ext uri="{FF2B5EF4-FFF2-40B4-BE49-F238E27FC236}">
                <a16:creationId xmlns:a16="http://schemas.microsoft.com/office/drawing/2014/main" id="{E04CC6A6-6306-4E30-7887-2CD9A9E7CF72}"/>
              </a:ext>
            </a:extLst>
          </p:cNvPr>
          <p:cNvPicPr>
            <a:picLocks noChangeAspect="1"/>
          </p:cNvPicPr>
          <p:nvPr/>
        </p:nvPicPr>
        <p:blipFill rotWithShape="1">
          <a:blip r:embed="rId5"/>
          <a:srcRect l="12688" t="12263" r="13538" b="11839"/>
          <a:stretch/>
        </p:blipFill>
        <p:spPr>
          <a:xfrm>
            <a:off x="450996" y="5451191"/>
            <a:ext cx="1170501" cy="1308926"/>
          </a:xfrm>
          <a:prstGeom prst="rect">
            <a:avLst/>
          </a:prstGeom>
        </p:spPr>
      </p:pic>
      <p:pic>
        <p:nvPicPr>
          <p:cNvPr id="3074" name="Picture 2" descr="Young Child During Ealry Childhood Hearing Screening">
            <a:extLst>
              <a:ext uri="{FF2B5EF4-FFF2-40B4-BE49-F238E27FC236}">
                <a16:creationId xmlns:a16="http://schemas.microsoft.com/office/drawing/2014/main" id="{7FE30F4A-5C5B-6EBE-E20C-ABE439860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6407" y="1633513"/>
            <a:ext cx="2888895" cy="490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0170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603105" y="190133"/>
            <a:ext cx="9269874" cy="1126877"/>
          </a:xfrm>
        </p:spPr>
        <p:txBody>
          <a:bodyPr>
            <a:noAutofit/>
          </a:bodyPr>
          <a:lstStyle/>
          <a:p>
            <a:r>
              <a:rPr lang="en-US" sz="4000" dirty="0"/>
              <a:t>Blind Visually Impaired (BVI) and Orientation and Mobility (O &amp; M)</a:t>
            </a: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1755804" y="3690976"/>
            <a:ext cx="10436196" cy="2796226"/>
          </a:xfrm>
        </p:spPr>
        <p:txBody>
          <a:bodyPr>
            <a:noAutofit/>
          </a:bodyPr>
          <a:lstStyle/>
          <a:p>
            <a:r>
              <a:rPr lang="en-US" sz="2400" b="1" dirty="0">
                <a:solidFill>
                  <a:schemeClr val="tx1"/>
                </a:solidFill>
              </a:rPr>
              <a:t>Fundamental services provided:</a:t>
            </a: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Assess B-21 students with qualifying visual impairments to determine accommodations to best access curriculum.</a:t>
            </a:r>
            <a:endParaRPr lang="en-US" sz="2400" dirty="0">
              <a:solidFill>
                <a:schemeClr val="tx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Travels to districts/homes to meet individual student’s needs, to inform teams about the student’s needs, and attend medical eye appointments with parents’ permission.</a:t>
            </a:r>
            <a:endParaRPr lang="en-US" sz="2400" dirty="0">
              <a:solidFill>
                <a:schemeClr val="tx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Attend Region, MDVI, and State meetings along with webinars to network and increase skill set.</a:t>
            </a:r>
            <a:endParaRPr lang="en-US" sz="2400" dirty="0">
              <a:solidFill>
                <a:schemeClr val="tx1"/>
              </a:solidFill>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D080256-8955-A74A-EFDC-1FC52EBD5E15}"/>
              </a:ext>
            </a:extLst>
          </p:cNvPr>
          <p:cNvSpPr txBox="1"/>
          <p:nvPr/>
        </p:nvSpPr>
        <p:spPr>
          <a:xfrm>
            <a:off x="9888856" y="1358547"/>
            <a:ext cx="1968245" cy="1323439"/>
          </a:xfrm>
          <a:prstGeom prst="rect">
            <a:avLst/>
          </a:prstGeom>
          <a:noFill/>
        </p:spPr>
        <p:txBody>
          <a:bodyPr wrap="square">
            <a:spAutoFit/>
          </a:bodyPr>
          <a:lstStyle/>
          <a:p>
            <a:r>
              <a:rPr lang="en-US" sz="2000" b="1" dirty="0">
                <a:effectLst/>
                <a:latin typeface="Calibri" panose="020F0502020204030204" pitchFamily="34" charset="0"/>
                <a:ea typeface="Calibri" panose="020F0502020204030204" pitchFamily="34" charset="0"/>
              </a:rPr>
              <a:t>Terri Kersting, </a:t>
            </a:r>
            <a:r>
              <a:rPr lang="en-US" sz="2000" dirty="0">
                <a:effectLst/>
                <a:latin typeface="Calibri" panose="020F0502020204030204" pitchFamily="34" charset="0"/>
                <a:ea typeface="Calibri" panose="020F0502020204030204" pitchFamily="34" charset="0"/>
              </a:rPr>
              <a:t>Teacher for the Blind/Visually Impaired (BVI)</a:t>
            </a:r>
          </a:p>
        </p:txBody>
      </p:sp>
      <p:pic>
        <p:nvPicPr>
          <p:cNvPr id="5" name="Picture 4">
            <a:extLst>
              <a:ext uri="{FF2B5EF4-FFF2-40B4-BE49-F238E27FC236}">
                <a16:creationId xmlns:a16="http://schemas.microsoft.com/office/drawing/2014/main" id="{3CDBDE7D-4C24-4637-8B50-5E7A2AE168AF}"/>
              </a:ext>
            </a:extLst>
          </p:cNvPr>
          <p:cNvPicPr>
            <a:picLocks noChangeAspect="1"/>
          </p:cNvPicPr>
          <p:nvPr/>
        </p:nvPicPr>
        <p:blipFill rotWithShape="1">
          <a:blip r:embed="rId2"/>
          <a:srcRect l="-373" t="17759" r="-879" b="4684"/>
          <a:stretch/>
        </p:blipFill>
        <p:spPr>
          <a:xfrm>
            <a:off x="3422613" y="1438260"/>
            <a:ext cx="1888148" cy="2087344"/>
          </a:xfrm>
          <a:prstGeom prst="rect">
            <a:avLst/>
          </a:prstGeom>
        </p:spPr>
      </p:pic>
      <p:sp>
        <p:nvSpPr>
          <p:cNvPr id="7" name="TextBox 6">
            <a:extLst>
              <a:ext uri="{FF2B5EF4-FFF2-40B4-BE49-F238E27FC236}">
                <a16:creationId xmlns:a16="http://schemas.microsoft.com/office/drawing/2014/main" id="{E93C2C60-B259-2E35-B703-7BAC6BAA4C70}"/>
              </a:ext>
            </a:extLst>
          </p:cNvPr>
          <p:cNvSpPr txBox="1"/>
          <p:nvPr/>
        </p:nvSpPr>
        <p:spPr>
          <a:xfrm>
            <a:off x="5339284" y="1358547"/>
            <a:ext cx="2661104" cy="2246769"/>
          </a:xfrm>
          <a:prstGeom prst="rect">
            <a:avLst/>
          </a:prstGeom>
          <a:noFill/>
        </p:spPr>
        <p:txBody>
          <a:bodyPr wrap="square" rtlCol="0">
            <a:spAutoFit/>
          </a:bodyPr>
          <a:lstStyle/>
          <a:p>
            <a:pPr marL="0" marR="0" fontAlgn="base">
              <a:spcBef>
                <a:spcPts val="0"/>
              </a:spcBef>
              <a:spcAft>
                <a:spcPts val="0"/>
              </a:spcAft>
            </a:pPr>
            <a:r>
              <a:rPr lang="en-US" sz="2000" b="1" dirty="0">
                <a:effectLst/>
                <a:latin typeface="Calibri" panose="020F0502020204030204" pitchFamily="34" charset="0"/>
                <a:ea typeface="Calibri" panose="020F0502020204030204" pitchFamily="34" charset="0"/>
              </a:rPr>
              <a:t>Sandy Gorham, </a:t>
            </a:r>
            <a:r>
              <a:rPr lang="en-US" sz="2000" dirty="0">
                <a:effectLst/>
                <a:latin typeface="Calibri" panose="020F0502020204030204" pitchFamily="34" charset="0"/>
                <a:ea typeface="Calibri" panose="020F0502020204030204" pitchFamily="34" charset="0"/>
              </a:rPr>
              <a:t>Teacher for the Blind/Visually Impaired (BVI) and Certified Orientation and Mobility Specialist (COMS)</a:t>
            </a:r>
          </a:p>
        </p:txBody>
      </p:sp>
      <p:pic>
        <p:nvPicPr>
          <p:cNvPr id="9" name="Picture 8">
            <a:extLst>
              <a:ext uri="{FF2B5EF4-FFF2-40B4-BE49-F238E27FC236}">
                <a16:creationId xmlns:a16="http://schemas.microsoft.com/office/drawing/2014/main" id="{F0A68307-D64B-BF77-8762-CE16195C83E3}"/>
              </a:ext>
            </a:extLst>
          </p:cNvPr>
          <p:cNvPicPr>
            <a:picLocks noChangeAspect="1"/>
          </p:cNvPicPr>
          <p:nvPr/>
        </p:nvPicPr>
        <p:blipFill rotWithShape="1">
          <a:blip r:embed="rId3"/>
          <a:srcRect l="10771" t="20995" b="3650"/>
          <a:stretch/>
        </p:blipFill>
        <p:spPr>
          <a:xfrm>
            <a:off x="7916734" y="1460321"/>
            <a:ext cx="1919296" cy="2087344"/>
          </a:xfrm>
          <a:prstGeom prst="rect">
            <a:avLst/>
          </a:prstGeom>
        </p:spPr>
      </p:pic>
      <p:pic>
        <p:nvPicPr>
          <p:cNvPr id="4" name="Picture 3" descr="Logo&#10;&#10;Description automatically generated">
            <a:extLst>
              <a:ext uri="{FF2B5EF4-FFF2-40B4-BE49-F238E27FC236}">
                <a16:creationId xmlns:a16="http://schemas.microsoft.com/office/drawing/2014/main" id="{71A59D1D-669F-F277-27C2-A7624FFB37E5}"/>
              </a:ext>
            </a:extLst>
          </p:cNvPr>
          <p:cNvPicPr>
            <a:picLocks noChangeAspect="1"/>
          </p:cNvPicPr>
          <p:nvPr/>
        </p:nvPicPr>
        <p:blipFill rotWithShape="1">
          <a:blip r:embed="rId4"/>
          <a:srcRect l="12688" t="12263" r="13538" b="11839"/>
          <a:stretch/>
        </p:blipFill>
        <p:spPr>
          <a:xfrm>
            <a:off x="411742" y="190133"/>
            <a:ext cx="973567" cy="1088702"/>
          </a:xfrm>
          <a:prstGeom prst="rect">
            <a:avLst/>
          </a:prstGeom>
        </p:spPr>
      </p:pic>
      <p:sp>
        <p:nvSpPr>
          <p:cNvPr id="8" name="AutoShape 2" descr="Visually impaired Stock Photos, Royalty Free Visually impaired Images |  Depositphotos">
            <a:extLst>
              <a:ext uri="{FF2B5EF4-FFF2-40B4-BE49-F238E27FC236}">
                <a16:creationId xmlns:a16="http://schemas.microsoft.com/office/drawing/2014/main" id="{D55E12E1-F689-B382-D29A-249B6267D7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Teaching the Blind and Visually Impaired | Masters in Education | Advancing  the skills of educators">
            <a:extLst>
              <a:ext uri="{FF2B5EF4-FFF2-40B4-BE49-F238E27FC236}">
                <a16:creationId xmlns:a16="http://schemas.microsoft.com/office/drawing/2014/main" id="{D123F4D1-5938-C974-CE49-97C2CD26A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42" y="1569437"/>
            <a:ext cx="2896001" cy="195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359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325137" y="146347"/>
            <a:ext cx="11541726" cy="1362816"/>
          </a:xfrm>
        </p:spPr>
        <p:txBody>
          <a:bodyPr>
            <a:normAutofit fontScale="90000"/>
          </a:bodyPr>
          <a:lstStyle/>
          <a:p>
            <a:r>
              <a:rPr lang="en-US" sz="4000" dirty="0"/>
              <a:t>Physical Health Disabilities (PHD) and Traumatic Brain Injury (TBI) &amp; Assistive Technology (AT)</a:t>
            </a:r>
            <a:endParaRPr lang="en-US" sz="4000" dirty="0">
              <a:highlight>
                <a:srgbClr val="FFFF00"/>
              </a:highlight>
            </a:endParaRP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325137" y="1751085"/>
            <a:ext cx="11732183" cy="3192974"/>
          </a:xfrm>
        </p:spPr>
        <p:txBody>
          <a:bodyPr>
            <a:normAutofit/>
          </a:bodyPr>
          <a:lstStyle/>
          <a:p>
            <a:r>
              <a:rPr lang="en-US" sz="2000" b="1" dirty="0"/>
              <a:t>Fundamental services provided:</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Serve as the MN licensed person for students identified as Physically Impaired, as well as specific students identified under the Other Health Disabilities, and Traumatic Brain Injury categories, by providing support to teams for evaluation, IEP development, and program options.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Increase awareness of student abilities and limitations by providing information and training on student-specific medical diagnoses and educational implications.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Conduct classroom observations to monitor student progress and provide school staff with recommendations for educational modifications, special and/or related services.</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b="1" dirty="0"/>
          </a:p>
        </p:txBody>
      </p:sp>
      <p:pic>
        <p:nvPicPr>
          <p:cNvPr id="5" name="Picture 4">
            <a:extLst>
              <a:ext uri="{FF2B5EF4-FFF2-40B4-BE49-F238E27FC236}">
                <a16:creationId xmlns:a16="http://schemas.microsoft.com/office/drawing/2014/main" id="{D878A91F-711C-C2E8-CCDC-EC246745F862}"/>
              </a:ext>
            </a:extLst>
          </p:cNvPr>
          <p:cNvPicPr>
            <a:picLocks noChangeAspect="1"/>
          </p:cNvPicPr>
          <p:nvPr/>
        </p:nvPicPr>
        <p:blipFill rotWithShape="1">
          <a:blip r:embed="rId2"/>
          <a:srcRect l="-3154" t="14257" b="-688"/>
          <a:stretch/>
        </p:blipFill>
        <p:spPr>
          <a:xfrm>
            <a:off x="633938" y="4710440"/>
            <a:ext cx="1576487" cy="1977656"/>
          </a:xfrm>
          <a:prstGeom prst="rect">
            <a:avLst/>
          </a:prstGeom>
        </p:spPr>
      </p:pic>
      <p:pic>
        <p:nvPicPr>
          <p:cNvPr id="7" name="Picture 6">
            <a:extLst>
              <a:ext uri="{FF2B5EF4-FFF2-40B4-BE49-F238E27FC236}">
                <a16:creationId xmlns:a16="http://schemas.microsoft.com/office/drawing/2014/main" id="{61AB83AD-1F14-8CDF-410E-5DC6B9E20864}"/>
              </a:ext>
            </a:extLst>
          </p:cNvPr>
          <p:cNvPicPr>
            <a:picLocks noChangeAspect="1"/>
          </p:cNvPicPr>
          <p:nvPr/>
        </p:nvPicPr>
        <p:blipFill rotWithShape="1">
          <a:blip r:embed="rId3"/>
          <a:srcRect t="11843"/>
          <a:stretch/>
        </p:blipFill>
        <p:spPr>
          <a:xfrm>
            <a:off x="2411259" y="4710440"/>
            <a:ext cx="1487148" cy="1977656"/>
          </a:xfrm>
          <a:prstGeom prst="rect">
            <a:avLst/>
          </a:prstGeom>
        </p:spPr>
      </p:pic>
      <p:pic>
        <p:nvPicPr>
          <p:cNvPr id="4" name="Picture 3">
            <a:extLst>
              <a:ext uri="{FF2B5EF4-FFF2-40B4-BE49-F238E27FC236}">
                <a16:creationId xmlns:a16="http://schemas.microsoft.com/office/drawing/2014/main" id="{7803FAE4-CF13-537B-3FA4-3988D08CFB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1761" y="4710440"/>
            <a:ext cx="1487148" cy="1982864"/>
          </a:xfrm>
          <a:prstGeom prst="rect">
            <a:avLst/>
          </a:prstGeom>
          <a:noFill/>
          <a:ln>
            <a:noFill/>
          </a:ln>
        </p:spPr>
      </p:pic>
      <p:sp>
        <p:nvSpPr>
          <p:cNvPr id="8" name="TextBox 7">
            <a:extLst>
              <a:ext uri="{FF2B5EF4-FFF2-40B4-BE49-F238E27FC236}">
                <a16:creationId xmlns:a16="http://schemas.microsoft.com/office/drawing/2014/main" id="{4DE5153F-E1CB-E071-6D7C-7D420946AF2D}"/>
              </a:ext>
            </a:extLst>
          </p:cNvPr>
          <p:cNvSpPr txBox="1"/>
          <p:nvPr/>
        </p:nvSpPr>
        <p:spPr>
          <a:xfrm>
            <a:off x="5779744" y="4775938"/>
            <a:ext cx="5451474" cy="1200329"/>
          </a:xfrm>
          <a:prstGeom prst="rect">
            <a:avLst/>
          </a:prstGeom>
          <a:noFill/>
        </p:spPr>
        <p:txBody>
          <a:bodyPr wrap="square" rtlCol="0">
            <a:spAutoFit/>
          </a:bodyPr>
          <a:lstStyle/>
          <a:p>
            <a:r>
              <a:rPr lang="en-US" dirty="0"/>
              <a:t>L to R:</a:t>
            </a:r>
          </a:p>
          <a:p>
            <a:r>
              <a:rPr lang="en-US" b="1" dirty="0"/>
              <a:t>Nancy Engrav, </a:t>
            </a:r>
            <a:r>
              <a:rPr lang="en-US" dirty="0"/>
              <a:t>PHD, TBI</a:t>
            </a:r>
            <a:br>
              <a:rPr lang="en-US" dirty="0"/>
            </a:br>
            <a:r>
              <a:rPr lang="en-US" b="1" dirty="0"/>
              <a:t>Paula Snell, </a:t>
            </a:r>
            <a:r>
              <a:rPr lang="en-US" dirty="0"/>
              <a:t>PHD, TBI</a:t>
            </a:r>
            <a:br>
              <a:rPr lang="en-US" dirty="0"/>
            </a:br>
            <a:r>
              <a:rPr lang="en-US" b="1" dirty="0"/>
              <a:t>Julie Cunningham-Henise, </a:t>
            </a:r>
            <a:r>
              <a:rPr lang="en-US" dirty="0"/>
              <a:t>virtual PHD, TBI, AT</a:t>
            </a:r>
          </a:p>
        </p:txBody>
      </p:sp>
      <p:pic>
        <p:nvPicPr>
          <p:cNvPr id="10" name="Picture 9" descr="Logo&#10;&#10;Description automatically generated">
            <a:extLst>
              <a:ext uri="{FF2B5EF4-FFF2-40B4-BE49-F238E27FC236}">
                <a16:creationId xmlns:a16="http://schemas.microsoft.com/office/drawing/2014/main" id="{63FAFBDF-2854-0B9F-8D2E-D9A72ED2FAD5}"/>
              </a:ext>
            </a:extLst>
          </p:cNvPr>
          <p:cNvPicPr>
            <a:picLocks noChangeAspect="1"/>
          </p:cNvPicPr>
          <p:nvPr/>
        </p:nvPicPr>
        <p:blipFill rotWithShape="1">
          <a:blip r:embed="rId5"/>
          <a:srcRect l="12688" t="12263" r="13538" b="11839"/>
          <a:stretch/>
        </p:blipFill>
        <p:spPr>
          <a:xfrm>
            <a:off x="11083753" y="187874"/>
            <a:ext cx="973567" cy="1088702"/>
          </a:xfrm>
          <a:prstGeom prst="rect">
            <a:avLst/>
          </a:prstGeom>
        </p:spPr>
      </p:pic>
    </p:spTree>
    <p:extLst>
      <p:ext uri="{BB962C8B-B14F-4D97-AF65-F5344CB8AC3E}">
        <p14:creationId xmlns:p14="http://schemas.microsoft.com/office/powerpoint/2010/main" val="28284767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895729" y="401592"/>
            <a:ext cx="5403625" cy="784036"/>
          </a:xfrm>
        </p:spPr>
        <p:txBody>
          <a:bodyPr>
            <a:normAutofit/>
          </a:bodyPr>
          <a:lstStyle/>
          <a:p>
            <a:r>
              <a:rPr lang="en-US" sz="4000" dirty="0"/>
              <a:t>Physical Therapy (PT)</a:t>
            </a: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1426116" y="3367626"/>
            <a:ext cx="10765883" cy="3481045"/>
          </a:xfrm>
        </p:spPr>
        <p:txBody>
          <a:bodyPr>
            <a:normAutofit/>
          </a:bodyPr>
          <a:lstStyle/>
          <a:p>
            <a:r>
              <a:rPr lang="en-US" sz="2000" b="1" dirty="0">
                <a:solidFill>
                  <a:schemeClr val="tx1"/>
                </a:solidFill>
              </a:rPr>
              <a:t>Fundamental services provided:</a:t>
            </a:r>
          </a:p>
          <a:p>
            <a:pPr marL="342900" marR="0" lvl="0" indent="-342900">
              <a:spcBef>
                <a:spcPts val="0"/>
              </a:spcBef>
              <a:spcAft>
                <a:spcPts val="0"/>
              </a:spcAft>
              <a:buFont typeface="Arial" panose="020B0604020202020204" pitchFamily="34" charset="0"/>
              <a:buChar char="•"/>
            </a:pPr>
            <a:r>
              <a:rPr lang="en-US" sz="2000" dirty="0">
                <a:solidFill>
                  <a:schemeClr val="tx1"/>
                </a:solidFill>
                <a:effectLst/>
                <a:ea typeface="Times New Roman" panose="02020603050405020304" pitchFamily="18" charset="0"/>
              </a:rPr>
              <a:t>Designs, teaches, and monitors interventions, adaptations, and modifications for students (B-21), focusing on functional mobility and safe, efficient access and participation in educational activities and routines and in natural learning environments in collaboration with parents, caregivers, educational staff, and students (B-21).</a:t>
            </a:r>
          </a:p>
          <a:p>
            <a:pPr marL="342900" marR="0" lvl="0" indent="-342900">
              <a:spcBef>
                <a:spcPts val="0"/>
              </a:spcBef>
              <a:spcAft>
                <a:spcPts val="0"/>
              </a:spcAft>
              <a:buFont typeface="Arial" panose="020B0604020202020204" pitchFamily="34" charset="0"/>
              <a:buChar char="•"/>
            </a:pPr>
            <a:r>
              <a:rPr lang="en-US" sz="2000" dirty="0">
                <a:solidFill>
                  <a:schemeClr val="tx1"/>
                </a:solidFill>
                <a:effectLst/>
                <a:ea typeface="Times New Roman" panose="02020603050405020304" pitchFamily="18" charset="0"/>
              </a:rPr>
              <a:t>Selects, administers, and interprets screening tools and standardized measurement tools for evaluating of students (B-21) physical abilities.  </a:t>
            </a:r>
          </a:p>
          <a:p>
            <a:pPr marL="342900" marR="0" lvl="0" indent="-342900">
              <a:spcBef>
                <a:spcPts val="0"/>
              </a:spcBef>
              <a:spcAft>
                <a:spcPts val="0"/>
              </a:spcAft>
              <a:buFont typeface="Arial" panose="020B0604020202020204" pitchFamily="34" charset="0"/>
              <a:buChar char="•"/>
            </a:pPr>
            <a:r>
              <a:rPr lang="en-US" sz="2000" dirty="0">
                <a:solidFill>
                  <a:schemeClr val="tx1"/>
                </a:solidFill>
                <a:effectLst/>
                <a:ea typeface="Times New Roman" panose="02020603050405020304" pitchFamily="18" charset="0"/>
              </a:rPr>
              <a:t>Selects, modifies, or customizes adaptive equipment and assistive technology in our field of expertise, as well as serving as a liaison among school, medical personnel, and medical equipment vendors.</a:t>
            </a:r>
            <a:endParaRPr lang="en-US" sz="2000" dirty="0">
              <a:solidFill>
                <a:schemeClr val="tx1"/>
              </a:solidFill>
              <a:effectLst/>
              <a:ea typeface="Calibri" panose="020F0502020204030204" pitchFamily="34" charset="0"/>
            </a:endParaRPr>
          </a:p>
        </p:txBody>
      </p:sp>
      <p:pic>
        <p:nvPicPr>
          <p:cNvPr id="4" name="Picture 3">
            <a:extLst>
              <a:ext uri="{FF2B5EF4-FFF2-40B4-BE49-F238E27FC236}">
                <a16:creationId xmlns:a16="http://schemas.microsoft.com/office/drawing/2014/main" id="{D7322742-87FF-D05A-6D44-D8E083DCE705}"/>
              </a:ext>
            </a:extLst>
          </p:cNvPr>
          <p:cNvPicPr>
            <a:picLocks noChangeAspect="1"/>
          </p:cNvPicPr>
          <p:nvPr/>
        </p:nvPicPr>
        <p:blipFill rotWithShape="1">
          <a:blip r:embed="rId2"/>
          <a:srcRect l="7259" t="14676" r="6205" b="1881"/>
          <a:stretch/>
        </p:blipFill>
        <p:spPr>
          <a:xfrm>
            <a:off x="6206570" y="1223767"/>
            <a:ext cx="1442377" cy="2082347"/>
          </a:xfrm>
          <a:prstGeom prst="rect">
            <a:avLst/>
          </a:prstGeom>
        </p:spPr>
      </p:pic>
      <p:sp>
        <p:nvSpPr>
          <p:cNvPr id="8" name="TextBox 7">
            <a:extLst>
              <a:ext uri="{FF2B5EF4-FFF2-40B4-BE49-F238E27FC236}">
                <a16:creationId xmlns:a16="http://schemas.microsoft.com/office/drawing/2014/main" id="{3B8634EA-8C23-B7DA-ED16-042BAB351D3A}"/>
              </a:ext>
            </a:extLst>
          </p:cNvPr>
          <p:cNvSpPr txBox="1"/>
          <p:nvPr/>
        </p:nvSpPr>
        <p:spPr>
          <a:xfrm>
            <a:off x="1454936" y="2393713"/>
            <a:ext cx="2842012" cy="646331"/>
          </a:xfrm>
          <a:prstGeom prst="rect">
            <a:avLst/>
          </a:prstGeom>
          <a:noFill/>
        </p:spPr>
        <p:txBody>
          <a:bodyPr wrap="square" rtlCol="0">
            <a:spAutoFit/>
          </a:bodyPr>
          <a:lstStyle/>
          <a:p>
            <a:r>
              <a:rPr lang="en-US" dirty="0"/>
              <a:t>L: </a:t>
            </a:r>
            <a:r>
              <a:rPr lang="en-US" b="1" dirty="0"/>
              <a:t>Danielle Nesvik, </a:t>
            </a:r>
            <a:r>
              <a:rPr lang="en-US" dirty="0"/>
              <a:t>PT   </a:t>
            </a:r>
          </a:p>
          <a:p>
            <a:r>
              <a:rPr lang="en-US" dirty="0"/>
              <a:t>R: </a:t>
            </a:r>
            <a:r>
              <a:rPr lang="en-US" b="1" dirty="0"/>
              <a:t>Stacie Ruskell, </a:t>
            </a:r>
            <a:r>
              <a:rPr lang="en-US" dirty="0"/>
              <a:t>PT</a:t>
            </a:r>
          </a:p>
        </p:txBody>
      </p:sp>
      <p:pic>
        <p:nvPicPr>
          <p:cNvPr id="9" name="Picture 8" descr="Logo&#10;&#10;Description automatically generated">
            <a:extLst>
              <a:ext uri="{FF2B5EF4-FFF2-40B4-BE49-F238E27FC236}">
                <a16:creationId xmlns:a16="http://schemas.microsoft.com/office/drawing/2014/main" id="{B8ABC357-B0A9-FAEC-AF78-8B518B09F7AA}"/>
              </a:ext>
            </a:extLst>
          </p:cNvPr>
          <p:cNvPicPr>
            <a:picLocks noChangeAspect="1"/>
          </p:cNvPicPr>
          <p:nvPr/>
        </p:nvPicPr>
        <p:blipFill rotWithShape="1">
          <a:blip r:embed="rId3"/>
          <a:srcRect l="12688" t="12263" r="13538" b="11839"/>
          <a:stretch/>
        </p:blipFill>
        <p:spPr>
          <a:xfrm>
            <a:off x="327586" y="228485"/>
            <a:ext cx="1277137" cy="1428172"/>
          </a:xfrm>
          <a:prstGeom prst="rect">
            <a:avLst/>
          </a:prstGeom>
        </p:spPr>
      </p:pic>
      <p:pic>
        <p:nvPicPr>
          <p:cNvPr id="5122" name="Picture 2" descr="Rifton | School Therapy Services- Beyond the Medical Model">
            <a:extLst>
              <a:ext uri="{FF2B5EF4-FFF2-40B4-BE49-F238E27FC236}">
                <a16:creationId xmlns:a16="http://schemas.microsoft.com/office/drawing/2014/main" id="{289D2E9A-4EEE-32A2-EB6E-78B4BE0E5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226" y="151877"/>
            <a:ext cx="3406089" cy="3215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for the camera&#10;&#10;Description automatically generated with low confidence">
            <a:extLst>
              <a:ext uri="{FF2B5EF4-FFF2-40B4-BE49-F238E27FC236}">
                <a16:creationId xmlns:a16="http://schemas.microsoft.com/office/drawing/2014/main" id="{86C2D378-CDD6-723B-B9E1-08A6F1417F1C}"/>
              </a:ext>
            </a:extLst>
          </p:cNvPr>
          <p:cNvPicPr>
            <a:picLocks noChangeAspect="1"/>
          </p:cNvPicPr>
          <p:nvPr/>
        </p:nvPicPr>
        <p:blipFill rotWithShape="1">
          <a:blip r:embed="rId5"/>
          <a:srcRect l="3503" t="13901" b="22145"/>
          <a:stretch/>
        </p:blipFill>
        <p:spPr>
          <a:xfrm>
            <a:off x="4296948" y="1223767"/>
            <a:ext cx="1613699" cy="2082346"/>
          </a:xfrm>
          <a:prstGeom prst="rect">
            <a:avLst/>
          </a:prstGeom>
        </p:spPr>
      </p:pic>
    </p:spTree>
    <p:extLst>
      <p:ext uri="{BB962C8B-B14F-4D97-AF65-F5344CB8AC3E}">
        <p14:creationId xmlns:p14="http://schemas.microsoft.com/office/powerpoint/2010/main" val="120517011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A4CA-BAB9-0BC1-23F1-7DA2D24AE40F}"/>
              </a:ext>
            </a:extLst>
          </p:cNvPr>
          <p:cNvSpPr>
            <a:spLocks noGrp="1"/>
          </p:cNvSpPr>
          <p:nvPr>
            <p:ph type="title"/>
          </p:nvPr>
        </p:nvSpPr>
        <p:spPr/>
        <p:txBody>
          <a:bodyPr>
            <a:normAutofit/>
          </a:bodyPr>
          <a:lstStyle/>
          <a:p>
            <a:r>
              <a:rPr lang="en-US" dirty="0"/>
              <a:t>Hiawatha Valley Education District</a:t>
            </a:r>
            <a:br>
              <a:rPr lang="en-US" dirty="0"/>
            </a:br>
            <a:r>
              <a:rPr lang="en-US" sz="2400" dirty="0"/>
              <a:t>Exceptional Teams Empowering Exceptional Students</a:t>
            </a:r>
          </a:p>
        </p:txBody>
      </p:sp>
      <p:sp>
        <p:nvSpPr>
          <p:cNvPr id="3" name="Text Placeholder 2">
            <a:extLst>
              <a:ext uri="{FF2B5EF4-FFF2-40B4-BE49-F238E27FC236}">
                <a16:creationId xmlns:a16="http://schemas.microsoft.com/office/drawing/2014/main" id="{CDD1B890-1925-8E8E-1700-FBB94D8A01E0}"/>
              </a:ext>
            </a:extLst>
          </p:cNvPr>
          <p:cNvSpPr>
            <a:spLocks noGrp="1"/>
          </p:cNvSpPr>
          <p:nvPr>
            <p:ph type="body" idx="1"/>
          </p:nvPr>
        </p:nvSpPr>
        <p:spPr/>
        <p:txBody>
          <a:bodyPr/>
          <a:lstStyle/>
          <a:p>
            <a:r>
              <a:rPr lang="en-US" dirty="0"/>
              <a:t>Structure</a:t>
            </a:r>
          </a:p>
        </p:txBody>
      </p:sp>
      <p:sp>
        <p:nvSpPr>
          <p:cNvPr id="4" name="Text Placeholder 3">
            <a:extLst>
              <a:ext uri="{FF2B5EF4-FFF2-40B4-BE49-F238E27FC236}">
                <a16:creationId xmlns:a16="http://schemas.microsoft.com/office/drawing/2014/main" id="{C80F1487-B40C-5CB4-135E-C308882AB6C9}"/>
              </a:ext>
            </a:extLst>
          </p:cNvPr>
          <p:cNvSpPr>
            <a:spLocks noGrp="1"/>
          </p:cNvSpPr>
          <p:nvPr>
            <p:ph type="body" sz="half" idx="15"/>
          </p:nvPr>
        </p:nvSpPr>
        <p:spPr/>
        <p:txBody>
          <a:bodyPr/>
          <a:lstStyle/>
          <a:p>
            <a:pPr marL="285750" indent="-285750">
              <a:buFont typeface="Arial" charset="2"/>
              <a:buChar char="•"/>
            </a:pPr>
            <a:r>
              <a:rPr lang="en-US" sz="2000" dirty="0"/>
              <a:t>Board of Directors</a:t>
            </a:r>
          </a:p>
          <a:p>
            <a:pPr marL="285750" indent="-285750">
              <a:buFont typeface="Arial" charset="2"/>
              <a:buChar char="•"/>
            </a:pPr>
            <a:r>
              <a:rPr lang="en-US" sz="2000" dirty="0"/>
              <a:t>Superintendents' Advisory</a:t>
            </a:r>
          </a:p>
          <a:p>
            <a:pPr marL="285750" indent="-285750">
              <a:buFont typeface="Arial" charset="2"/>
              <a:buChar char="•"/>
            </a:pPr>
            <a:r>
              <a:rPr lang="en-US" sz="2000" dirty="0"/>
              <a:t>Principals' Advisory</a:t>
            </a:r>
          </a:p>
          <a:p>
            <a:pPr marL="285750" indent="-285750">
              <a:buFont typeface="Arial" charset="2"/>
              <a:buChar char="•"/>
            </a:pPr>
            <a:r>
              <a:rPr lang="en-US" sz="2000" dirty="0"/>
              <a:t>Cabinet</a:t>
            </a:r>
          </a:p>
          <a:p>
            <a:pPr marL="285750" indent="-285750">
              <a:buFont typeface="Arial" charset="2"/>
              <a:buChar char="•"/>
            </a:pPr>
            <a:r>
              <a:rPr lang="en-US" sz="2000" dirty="0"/>
              <a:t>Staff</a:t>
            </a:r>
          </a:p>
        </p:txBody>
      </p:sp>
      <p:sp>
        <p:nvSpPr>
          <p:cNvPr id="5" name="Text Placeholder 4">
            <a:extLst>
              <a:ext uri="{FF2B5EF4-FFF2-40B4-BE49-F238E27FC236}">
                <a16:creationId xmlns:a16="http://schemas.microsoft.com/office/drawing/2014/main" id="{E06F6DB9-2502-1674-6622-CDB1CCDE7CFD}"/>
              </a:ext>
            </a:extLst>
          </p:cNvPr>
          <p:cNvSpPr>
            <a:spLocks noGrp="1"/>
          </p:cNvSpPr>
          <p:nvPr>
            <p:ph type="body" sz="quarter" idx="3"/>
          </p:nvPr>
        </p:nvSpPr>
        <p:spPr/>
        <p:txBody>
          <a:bodyPr/>
          <a:lstStyle/>
          <a:p>
            <a:r>
              <a:rPr lang="en-US" dirty="0"/>
              <a:t>Programs</a:t>
            </a:r>
          </a:p>
        </p:txBody>
      </p:sp>
      <p:sp>
        <p:nvSpPr>
          <p:cNvPr id="6" name="Text Placeholder 5">
            <a:extLst>
              <a:ext uri="{FF2B5EF4-FFF2-40B4-BE49-F238E27FC236}">
                <a16:creationId xmlns:a16="http://schemas.microsoft.com/office/drawing/2014/main" id="{5C5B9E74-B4A0-5717-72E2-D484EF9A4A2B}"/>
              </a:ext>
            </a:extLst>
          </p:cNvPr>
          <p:cNvSpPr>
            <a:spLocks noGrp="1"/>
          </p:cNvSpPr>
          <p:nvPr>
            <p:ph type="body" sz="half" idx="16"/>
          </p:nvPr>
        </p:nvSpPr>
        <p:spPr/>
        <p:txBody>
          <a:bodyPr/>
          <a:lstStyle/>
          <a:p>
            <a:pPr marL="285750" indent="-285750">
              <a:buFont typeface="Arial" charset="2"/>
              <a:buChar char="•"/>
            </a:pPr>
            <a:r>
              <a:rPr lang="en-US" sz="2000" dirty="0"/>
              <a:t>Area Learning Center</a:t>
            </a:r>
          </a:p>
          <a:p>
            <a:pPr marL="285750" indent="-285750">
              <a:buFont typeface="Arial" charset="2"/>
              <a:buChar char="•"/>
            </a:pPr>
            <a:r>
              <a:rPr lang="en-US" sz="2000" dirty="0"/>
              <a:t>Early Intervention (Birth to 3)</a:t>
            </a:r>
          </a:p>
          <a:p>
            <a:pPr marL="285750" indent="-285750">
              <a:buFont typeface="Arial" charset="2"/>
              <a:buChar char="•"/>
            </a:pPr>
            <a:r>
              <a:rPr lang="en-US" sz="2000" dirty="0"/>
              <a:t>PAES Labs</a:t>
            </a:r>
          </a:p>
          <a:p>
            <a:pPr marL="285750" indent="-285750">
              <a:buFont typeface="Arial" charset="2"/>
              <a:buChar char="•"/>
            </a:pPr>
            <a:r>
              <a:rPr lang="en-US" sz="2000" dirty="0"/>
              <a:t>SAIL</a:t>
            </a:r>
          </a:p>
          <a:p>
            <a:pPr marL="285750" indent="-285750">
              <a:buFont typeface="Arial" charset="2"/>
              <a:buChar char="•"/>
            </a:pPr>
            <a:r>
              <a:rPr lang="en-US" sz="2000" dirty="0"/>
              <a:t>SPECTRUM</a:t>
            </a:r>
          </a:p>
        </p:txBody>
      </p:sp>
      <p:sp>
        <p:nvSpPr>
          <p:cNvPr id="7" name="Text Placeholder 6">
            <a:extLst>
              <a:ext uri="{FF2B5EF4-FFF2-40B4-BE49-F238E27FC236}">
                <a16:creationId xmlns:a16="http://schemas.microsoft.com/office/drawing/2014/main" id="{E61461BE-54BD-4F52-B776-36880F529D8B}"/>
              </a:ext>
            </a:extLst>
          </p:cNvPr>
          <p:cNvSpPr>
            <a:spLocks noGrp="1"/>
          </p:cNvSpPr>
          <p:nvPr>
            <p:ph type="body" sz="quarter" idx="13"/>
          </p:nvPr>
        </p:nvSpPr>
        <p:spPr/>
        <p:txBody>
          <a:bodyPr/>
          <a:lstStyle/>
          <a:p>
            <a:r>
              <a:rPr lang="en-US" dirty="0"/>
              <a:t>Services</a:t>
            </a:r>
          </a:p>
        </p:txBody>
      </p:sp>
      <p:sp>
        <p:nvSpPr>
          <p:cNvPr id="8" name="Text Placeholder 7">
            <a:extLst>
              <a:ext uri="{FF2B5EF4-FFF2-40B4-BE49-F238E27FC236}">
                <a16:creationId xmlns:a16="http://schemas.microsoft.com/office/drawing/2014/main" id="{2E601091-703F-BD1A-51C8-95B5B06C0435}"/>
              </a:ext>
            </a:extLst>
          </p:cNvPr>
          <p:cNvSpPr>
            <a:spLocks noGrp="1"/>
          </p:cNvSpPr>
          <p:nvPr>
            <p:ph type="body" sz="half" idx="17"/>
          </p:nvPr>
        </p:nvSpPr>
        <p:spPr/>
        <p:txBody>
          <a:bodyPr/>
          <a:lstStyle/>
          <a:p>
            <a:pPr marL="285750" indent="-285750">
              <a:buFont typeface="Arial" charset="2"/>
              <a:buChar char="•"/>
            </a:pPr>
            <a:r>
              <a:rPr lang="en-US" sz="2000" dirty="0"/>
              <a:t>Low incidence special education</a:t>
            </a:r>
          </a:p>
          <a:p>
            <a:pPr marL="285750" indent="-285750">
              <a:buFont typeface="Arial" charset="2"/>
              <a:buChar char="•"/>
            </a:pPr>
            <a:r>
              <a:rPr lang="en-US" sz="2000" dirty="0"/>
              <a:t>School Psychologists</a:t>
            </a:r>
          </a:p>
          <a:p>
            <a:pPr marL="285750" indent="-285750">
              <a:buFont typeface="Arial" charset="2"/>
              <a:buChar char="•"/>
            </a:pPr>
            <a:r>
              <a:rPr lang="en-US" sz="2000" dirty="0"/>
              <a:t>MNMTSS</a:t>
            </a:r>
          </a:p>
          <a:p>
            <a:pPr marL="285750" indent="-285750">
              <a:buFont typeface="Arial" charset="2"/>
              <a:buChar char="•"/>
            </a:pPr>
            <a:r>
              <a:rPr lang="en-US" sz="2000" dirty="0"/>
              <a:t>Third Party Billing</a:t>
            </a:r>
          </a:p>
          <a:p>
            <a:pPr marL="285750" indent="-285750">
              <a:buFont typeface="Arial" charset="2"/>
              <a:buChar char="•"/>
            </a:pPr>
            <a:r>
              <a:rPr lang="en-US" sz="2000" dirty="0"/>
              <a:t>Software</a:t>
            </a:r>
          </a:p>
          <a:p>
            <a:pPr marL="742950" lvl="1" indent="-285750">
              <a:buFont typeface="Arial" charset="2"/>
              <a:buChar char="•"/>
            </a:pPr>
            <a:r>
              <a:rPr lang="en-US" sz="1800" dirty="0" err="1"/>
              <a:t>SpEd</a:t>
            </a:r>
            <a:r>
              <a:rPr lang="en-US" sz="1800" dirty="0"/>
              <a:t> Forms</a:t>
            </a:r>
          </a:p>
          <a:p>
            <a:pPr marL="742950" lvl="1" indent="-285750">
              <a:buFont typeface="Arial" charset="2"/>
              <a:buChar char="•"/>
            </a:pPr>
            <a:r>
              <a:rPr lang="en-US" sz="1800" dirty="0" err="1"/>
              <a:t>Edgenuity</a:t>
            </a:r>
          </a:p>
          <a:p>
            <a:endParaRPr lang="en-US" dirty="0"/>
          </a:p>
        </p:txBody>
      </p:sp>
      <p:pic>
        <p:nvPicPr>
          <p:cNvPr id="10" name="Picture 9" descr="Logo&#10;&#10;Description automatically generated">
            <a:extLst>
              <a:ext uri="{FF2B5EF4-FFF2-40B4-BE49-F238E27FC236}">
                <a16:creationId xmlns:a16="http://schemas.microsoft.com/office/drawing/2014/main" id="{3D16F3B6-4AE1-57B7-25DF-ECBF4FC64D10}"/>
              </a:ext>
            </a:extLst>
          </p:cNvPr>
          <p:cNvPicPr>
            <a:picLocks noChangeAspect="1"/>
          </p:cNvPicPr>
          <p:nvPr/>
        </p:nvPicPr>
        <p:blipFill rotWithShape="1">
          <a:blip r:embed="rId2"/>
          <a:srcRect l="12533" t="12121" r="12121" b="13257"/>
          <a:stretch/>
        </p:blipFill>
        <p:spPr>
          <a:xfrm>
            <a:off x="1076902" y="213085"/>
            <a:ext cx="1763572" cy="1898490"/>
          </a:xfrm>
          <a:prstGeom prst="rect">
            <a:avLst/>
          </a:prstGeom>
        </p:spPr>
      </p:pic>
    </p:spTree>
    <p:extLst>
      <p:ext uri="{BB962C8B-B14F-4D97-AF65-F5344CB8AC3E}">
        <p14:creationId xmlns:p14="http://schemas.microsoft.com/office/powerpoint/2010/main" val="339934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426126" y="466716"/>
            <a:ext cx="5680352" cy="678017"/>
          </a:xfrm>
        </p:spPr>
        <p:txBody>
          <a:bodyPr>
            <a:noAutofit/>
          </a:bodyPr>
          <a:lstStyle/>
          <a:p>
            <a:r>
              <a:rPr lang="en-US" sz="4000" dirty="0"/>
              <a:t>Behavior Specialists</a:t>
            </a:r>
          </a:p>
        </p:txBody>
      </p:sp>
      <p:pic>
        <p:nvPicPr>
          <p:cNvPr id="5" name="Picture 4" descr="Logo&#10;&#10;Description automatically generated">
            <a:extLst>
              <a:ext uri="{FF2B5EF4-FFF2-40B4-BE49-F238E27FC236}">
                <a16:creationId xmlns:a16="http://schemas.microsoft.com/office/drawing/2014/main" id="{33FAA5CC-8063-BEE1-92C6-5A41E813BCED}"/>
              </a:ext>
            </a:extLst>
          </p:cNvPr>
          <p:cNvPicPr>
            <a:picLocks noChangeAspect="1"/>
          </p:cNvPicPr>
          <p:nvPr/>
        </p:nvPicPr>
        <p:blipFill rotWithShape="1">
          <a:blip r:embed="rId2"/>
          <a:srcRect l="12688" t="12263" r="13538" b="11839"/>
          <a:stretch/>
        </p:blipFill>
        <p:spPr>
          <a:xfrm>
            <a:off x="349963" y="261374"/>
            <a:ext cx="973567" cy="1088702"/>
          </a:xfrm>
          <a:prstGeom prst="rect">
            <a:avLst/>
          </a:prstGeom>
        </p:spPr>
      </p:pic>
      <p:pic>
        <p:nvPicPr>
          <p:cNvPr id="9" name="Picture 8" descr="A person with long hair&#10;&#10;Description automatically generated with low confidence">
            <a:extLst>
              <a:ext uri="{FF2B5EF4-FFF2-40B4-BE49-F238E27FC236}">
                <a16:creationId xmlns:a16="http://schemas.microsoft.com/office/drawing/2014/main" id="{B2E078D4-A749-E41D-CF79-421D00ECF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084"/>
          <a:stretch/>
        </p:blipFill>
        <p:spPr bwMode="auto">
          <a:xfrm>
            <a:off x="1974923" y="1423989"/>
            <a:ext cx="1454483" cy="1799752"/>
          </a:xfrm>
          <a:prstGeom prst="rect">
            <a:avLst/>
          </a:prstGeom>
          <a:noFill/>
          <a:ln>
            <a:noFill/>
          </a:ln>
        </p:spPr>
      </p:pic>
      <p:pic>
        <p:nvPicPr>
          <p:cNvPr id="10" name="Picture 9" descr="A person wearing glasses&#10;&#10;Description automatically generated with low confidence">
            <a:extLst>
              <a:ext uri="{FF2B5EF4-FFF2-40B4-BE49-F238E27FC236}">
                <a16:creationId xmlns:a16="http://schemas.microsoft.com/office/drawing/2014/main" id="{3FA4CA7A-C16E-2020-C350-016EA15BEC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07"/>
          <a:stretch/>
        </p:blipFill>
        <p:spPr bwMode="auto">
          <a:xfrm>
            <a:off x="4998967" y="1431653"/>
            <a:ext cx="1301078" cy="1767266"/>
          </a:xfrm>
          <a:prstGeom prst="rect">
            <a:avLst/>
          </a:prstGeom>
          <a:noFill/>
          <a:ln>
            <a:noFill/>
          </a:ln>
        </p:spPr>
      </p:pic>
      <p:pic>
        <p:nvPicPr>
          <p:cNvPr id="11" name="Picture 10" descr="A person smiling for the camera&#10;&#10;Description automatically generated with medium confidence">
            <a:extLst>
              <a:ext uri="{FF2B5EF4-FFF2-40B4-BE49-F238E27FC236}">
                <a16:creationId xmlns:a16="http://schemas.microsoft.com/office/drawing/2014/main" id="{0D8771EA-1472-9C30-13C6-38EB9FFFF3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82" t="19040" b="-19"/>
          <a:stretch/>
        </p:blipFill>
        <p:spPr bwMode="auto">
          <a:xfrm>
            <a:off x="349963" y="1399166"/>
            <a:ext cx="1488802" cy="1799752"/>
          </a:xfrm>
          <a:prstGeom prst="rect">
            <a:avLst/>
          </a:prstGeom>
          <a:noFill/>
          <a:ln>
            <a:noFill/>
          </a:ln>
        </p:spPr>
      </p:pic>
      <p:pic>
        <p:nvPicPr>
          <p:cNvPr id="12" name="Picture 11" descr="A picture containing person, person, glasses, wearing&#10;&#10;Description automatically generated">
            <a:extLst>
              <a:ext uri="{FF2B5EF4-FFF2-40B4-BE49-F238E27FC236}">
                <a16:creationId xmlns:a16="http://schemas.microsoft.com/office/drawing/2014/main" id="{DECF1FB3-9587-74A4-6713-8634AF76F6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02" r="-967" b="7327"/>
          <a:stretch/>
        </p:blipFill>
        <p:spPr bwMode="auto">
          <a:xfrm>
            <a:off x="6403553" y="1423989"/>
            <a:ext cx="1301078" cy="1808964"/>
          </a:xfrm>
          <a:prstGeom prst="rect">
            <a:avLst/>
          </a:prstGeom>
          <a:noFill/>
          <a:ln>
            <a:noFill/>
          </a:ln>
        </p:spPr>
      </p:pic>
      <p:sp>
        <p:nvSpPr>
          <p:cNvPr id="14" name="TextBox 13">
            <a:extLst>
              <a:ext uri="{FF2B5EF4-FFF2-40B4-BE49-F238E27FC236}">
                <a16:creationId xmlns:a16="http://schemas.microsoft.com/office/drawing/2014/main" id="{47A66A82-136E-58F3-EBBB-29EA71E3549F}"/>
              </a:ext>
            </a:extLst>
          </p:cNvPr>
          <p:cNvSpPr txBox="1"/>
          <p:nvPr/>
        </p:nvSpPr>
        <p:spPr>
          <a:xfrm>
            <a:off x="7704631" y="843677"/>
            <a:ext cx="4393215" cy="2800767"/>
          </a:xfrm>
          <a:prstGeom prst="rect">
            <a:avLst/>
          </a:prstGeom>
          <a:noFill/>
        </p:spPr>
        <p:txBody>
          <a:bodyPr wrap="square" rtlCol="0">
            <a:spAutoFit/>
          </a:bodyPr>
          <a:lstStyle/>
          <a:p>
            <a:r>
              <a:rPr lang="en-US" sz="1400" dirty="0"/>
              <a:t>L to R:</a:t>
            </a:r>
          </a:p>
          <a:p>
            <a:r>
              <a:rPr lang="en-US" sz="1400" b="1" dirty="0"/>
              <a:t>Danni Bruns, </a:t>
            </a:r>
            <a:r>
              <a:rPr lang="en-US" sz="1400" dirty="0"/>
              <a:t>SAIL</a:t>
            </a:r>
          </a:p>
          <a:p>
            <a:r>
              <a:rPr lang="en-US" sz="1400" b="1" dirty="0"/>
              <a:t>Charlene Hipkins, </a:t>
            </a:r>
            <a:r>
              <a:rPr lang="en-US" sz="1400" dirty="0"/>
              <a:t>Houston, Lanesboro, Lewiston-Altura, Bluffview, Ridgeway, Rollingstone, Wabasha-Kellogg</a:t>
            </a:r>
          </a:p>
          <a:p>
            <a:r>
              <a:rPr lang="en-US" sz="1400" b="1" dirty="0"/>
              <a:t>Kiley Meyer, </a:t>
            </a:r>
            <a:r>
              <a:rPr lang="en-US" sz="1400" dirty="0"/>
              <a:t>SPECTRUM</a:t>
            </a:r>
          </a:p>
          <a:p>
            <a:r>
              <a:rPr lang="en-US" sz="1400" b="1" dirty="0"/>
              <a:t>Danielle Walther, </a:t>
            </a:r>
            <a:r>
              <a:rPr lang="en-US" sz="1400" dirty="0"/>
              <a:t>Caledonia, La Crescent-Hokah, Mabel-Canton, Spring Grove, Rushford-Peterson</a:t>
            </a:r>
          </a:p>
          <a:p>
            <a:r>
              <a:rPr lang="en-US" sz="1400" b="1" dirty="0"/>
              <a:t>Nikki Vanderhoof, </a:t>
            </a:r>
            <a:r>
              <a:rPr lang="en-US" sz="1400" dirty="0"/>
              <a:t>Chatfield, Dover-Eyota, Plainview-Elgin-Millville, St. Charles</a:t>
            </a:r>
          </a:p>
          <a:p>
            <a:endParaRPr lang="en-US" sz="1100" dirty="0"/>
          </a:p>
          <a:p>
            <a:endParaRPr lang="en-US" sz="1100" dirty="0"/>
          </a:p>
        </p:txBody>
      </p:sp>
      <p:sp>
        <p:nvSpPr>
          <p:cNvPr id="19" name="TextBox 18">
            <a:extLst>
              <a:ext uri="{FF2B5EF4-FFF2-40B4-BE49-F238E27FC236}">
                <a16:creationId xmlns:a16="http://schemas.microsoft.com/office/drawing/2014/main" id="{8DA2EDAD-1ED3-90B2-D75D-ACA3B6FB2FE6}"/>
              </a:ext>
            </a:extLst>
          </p:cNvPr>
          <p:cNvSpPr txBox="1"/>
          <p:nvPr/>
        </p:nvSpPr>
        <p:spPr>
          <a:xfrm>
            <a:off x="1727624" y="3549193"/>
            <a:ext cx="10370222" cy="3170099"/>
          </a:xfrm>
          <a:prstGeom prst="rect">
            <a:avLst/>
          </a:prstGeom>
          <a:noFill/>
        </p:spPr>
        <p:txBody>
          <a:bodyPr wrap="square" rtlCol="0">
            <a:spAutoFit/>
          </a:bodyPr>
          <a:lstStyle/>
          <a:p>
            <a:r>
              <a:rPr lang="en-US" sz="2000" b="1" dirty="0"/>
              <a:t>Fundamental Work:</a:t>
            </a:r>
          </a:p>
          <a:p>
            <a:pPr marL="285750" indent="-285750">
              <a:buFont typeface="Arial" panose="020B0604020202020204" pitchFamily="34" charset="0"/>
              <a:buChar char="•"/>
            </a:pPr>
            <a:r>
              <a:rPr lang="en-US" sz="2000" b="1" dirty="0"/>
              <a:t>Coach and support teachers </a:t>
            </a:r>
            <a:r>
              <a:rPr lang="en-US" sz="2000" dirty="0"/>
              <a:t>with evidence-based practices related to social, emotional, and behavior needs.</a:t>
            </a:r>
          </a:p>
          <a:p>
            <a:pPr marL="285750" indent="-285750">
              <a:buFont typeface="Arial" panose="020B0604020202020204" pitchFamily="34" charset="0"/>
              <a:buChar char="•"/>
            </a:pPr>
            <a:r>
              <a:rPr lang="en-US" sz="2000" b="1" dirty="0"/>
              <a:t>Assist schools </a:t>
            </a:r>
            <a:r>
              <a:rPr lang="en-US" sz="2000" dirty="0"/>
              <a:t>in selecting methods to assess Social Emotional Learning (SEL) outcomes.</a:t>
            </a:r>
          </a:p>
          <a:p>
            <a:pPr marL="285750" indent="-285750">
              <a:buFont typeface="Arial" panose="020B0604020202020204" pitchFamily="34" charset="0"/>
              <a:buChar char="•"/>
            </a:pPr>
            <a:r>
              <a:rPr lang="en-US" sz="2000" b="1" dirty="0"/>
              <a:t>Use data </a:t>
            </a:r>
            <a:r>
              <a:rPr lang="en-US" sz="2000" dirty="0"/>
              <a:t>from SEL measures to enhance social-emotional and behavioral programming.</a:t>
            </a:r>
          </a:p>
          <a:p>
            <a:pPr marL="285750" indent="-285750">
              <a:buFont typeface="Arial" panose="020B0604020202020204" pitchFamily="34" charset="0"/>
              <a:buChar char="•"/>
            </a:pPr>
            <a:r>
              <a:rPr lang="en-US" sz="2000" b="1" dirty="0"/>
              <a:t>Train member district and charter school personnel in </a:t>
            </a:r>
            <a:r>
              <a:rPr lang="en-US" sz="2000" dirty="0"/>
              <a:t>techniques to manage challenging behavior using </a:t>
            </a:r>
            <a:r>
              <a:rPr lang="en-US" sz="2000" b="1" dirty="0"/>
              <a:t>Crisis Prevention Institute (CPI) </a:t>
            </a:r>
            <a:r>
              <a:rPr lang="en-US" sz="2000" dirty="0"/>
              <a:t>and</a:t>
            </a:r>
            <a:r>
              <a:rPr lang="en-US" sz="2000" b="1" dirty="0"/>
              <a:t> Safety Care </a:t>
            </a:r>
            <a:r>
              <a:rPr lang="en-US" sz="2000" dirty="0"/>
              <a:t>for HVED Programs. </a:t>
            </a:r>
          </a:p>
        </p:txBody>
      </p:sp>
      <p:pic>
        <p:nvPicPr>
          <p:cNvPr id="20" name="Picture 19" descr="A person smiling for the camera&#10;&#10;Description automatically generated with low confidence">
            <a:extLst>
              <a:ext uri="{FF2B5EF4-FFF2-40B4-BE49-F238E27FC236}">
                <a16:creationId xmlns:a16="http://schemas.microsoft.com/office/drawing/2014/main" id="{1AE8343C-A97F-862E-154C-AE471DA822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7" t="12450" b="2987"/>
          <a:stretch/>
        </p:blipFill>
        <p:spPr bwMode="auto">
          <a:xfrm>
            <a:off x="3503297" y="1431652"/>
            <a:ext cx="1359512" cy="1767266"/>
          </a:xfrm>
          <a:prstGeom prst="rect">
            <a:avLst/>
          </a:prstGeom>
          <a:noFill/>
          <a:ln>
            <a:noFill/>
          </a:ln>
        </p:spPr>
      </p:pic>
    </p:spTree>
    <p:extLst>
      <p:ext uri="{BB962C8B-B14F-4D97-AF65-F5344CB8AC3E}">
        <p14:creationId xmlns:p14="http://schemas.microsoft.com/office/powerpoint/2010/main" val="307505598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79BB25-BFCD-C9DC-4D31-0564397BADF0}"/>
              </a:ext>
            </a:extLst>
          </p:cNvPr>
          <p:cNvSpPr txBox="1">
            <a:spLocks/>
          </p:cNvSpPr>
          <p:nvPr/>
        </p:nvSpPr>
        <p:spPr>
          <a:xfrm>
            <a:off x="1556800" y="437924"/>
            <a:ext cx="10489887" cy="1390876"/>
          </a:xfrm>
          <a:prstGeom prst="rect">
            <a:avLst/>
          </a:prstGeom>
        </p:spPr>
        <p:txBody>
          <a:bodyPr>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PAES Labs in Caledonia and Kellogg</a:t>
            </a:r>
          </a:p>
          <a:p>
            <a:r>
              <a:rPr lang="en-US" sz="4000" dirty="0"/>
              <a:t>(Practical Assessment Exploration System)</a:t>
            </a:r>
          </a:p>
          <a:p>
            <a:endParaRPr lang="en-US" sz="4000" dirty="0"/>
          </a:p>
        </p:txBody>
      </p:sp>
      <p:pic>
        <p:nvPicPr>
          <p:cNvPr id="4" name="Picture 3" descr="A person with blonde hair&#10;&#10;Description automatically generated with low confidence">
            <a:extLst>
              <a:ext uri="{FF2B5EF4-FFF2-40B4-BE49-F238E27FC236}">
                <a16:creationId xmlns:a16="http://schemas.microsoft.com/office/drawing/2014/main" id="{6385E3ED-C838-312C-5247-CC6E09E165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0" t="14408"/>
          <a:stretch/>
        </p:blipFill>
        <p:spPr bwMode="auto">
          <a:xfrm>
            <a:off x="407504" y="4727410"/>
            <a:ext cx="1553330" cy="1915951"/>
          </a:xfrm>
          <a:prstGeom prst="rect">
            <a:avLst/>
          </a:prstGeom>
          <a:noFill/>
          <a:ln>
            <a:noFill/>
          </a:ln>
        </p:spPr>
      </p:pic>
      <p:pic>
        <p:nvPicPr>
          <p:cNvPr id="6" name="Picture 5" descr="A picture containing person, outdoor&#10;&#10;Description automatically generated">
            <a:extLst>
              <a:ext uri="{FF2B5EF4-FFF2-40B4-BE49-F238E27FC236}">
                <a16:creationId xmlns:a16="http://schemas.microsoft.com/office/drawing/2014/main" id="{49955EB6-C41D-8AA5-30FA-1E685B16EC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132" r="5528" b="3197"/>
          <a:stretch/>
        </p:blipFill>
        <p:spPr bwMode="auto">
          <a:xfrm>
            <a:off x="2059561" y="4727410"/>
            <a:ext cx="1695688" cy="1915950"/>
          </a:xfrm>
          <a:prstGeom prst="rect">
            <a:avLst/>
          </a:prstGeom>
          <a:noFill/>
          <a:ln>
            <a:noFill/>
          </a:ln>
        </p:spPr>
      </p:pic>
      <p:pic>
        <p:nvPicPr>
          <p:cNvPr id="7" name="Picture 6" descr="A picture containing person&#10;&#10;Description automatically generated">
            <a:extLst>
              <a:ext uri="{FF2B5EF4-FFF2-40B4-BE49-F238E27FC236}">
                <a16:creationId xmlns:a16="http://schemas.microsoft.com/office/drawing/2014/main" id="{281039EF-DB0E-C895-6911-D598F1557B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31" t="16541" r="5528" b="2996"/>
          <a:stretch/>
        </p:blipFill>
        <p:spPr bwMode="auto">
          <a:xfrm flipH="1">
            <a:off x="3853976" y="4727410"/>
            <a:ext cx="1607169" cy="1915951"/>
          </a:xfrm>
          <a:prstGeom prst="rect">
            <a:avLst/>
          </a:prstGeom>
          <a:noFill/>
          <a:ln>
            <a:noFill/>
          </a:ln>
        </p:spPr>
      </p:pic>
      <p:sp>
        <p:nvSpPr>
          <p:cNvPr id="10" name="TextBox 9">
            <a:extLst>
              <a:ext uri="{FF2B5EF4-FFF2-40B4-BE49-F238E27FC236}">
                <a16:creationId xmlns:a16="http://schemas.microsoft.com/office/drawing/2014/main" id="{0E2A5CC5-4D58-548C-8E5A-C6190AEDEC8C}"/>
              </a:ext>
            </a:extLst>
          </p:cNvPr>
          <p:cNvSpPr txBox="1"/>
          <p:nvPr/>
        </p:nvSpPr>
        <p:spPr>
          <a:xfrm>
            <a:off x="5014338" y="2004830"/>
            <a:ext cx="7162800" cy="2677656"/>
          </a:xfrm>
          <a:prstGeom prst="rect">
            <a:avLst/>
          </a:prstGeom>
          <a:noFill/>
        </p:spPr>
        <p:txBody>
          <a:bodyPr wrap="square" rtlCol="0">
            <a:spAutoFit/>
          </a:bodyPr>
          <a:lstStyle/>
          <a:p>
            <a:r>
              <a:rPr lang="en-US" sz="2400" dirty="0"/>
              <a:t>The PAES Lab is a simulated work environment where individuals will learn:</a:t>
            </a:r>
          </a:p>
          <a:p>
            <a:pPr marL="285750" indent="-285750">
              <a:buFont typeface="Arial" panose="020B0604020202020204" pitchFamily="34" charset="0"/>
              <a:buChar char="•"/>
            </a:pPr>
            <a:r>
              <a:rPr lang="en-US" sz="2400" dirty="0"/>
              <a:t>Work-related problem-solving skills</a:t>
            </a:r>
          </a:p>
          <a:p>
            <a:pPr marL="285750" indent="-285750">
              <a:buFont typeface="Arial" panose="020B0604020202020204" pitchFamily="34" charset="0"/>
              <a:buChar char="•"/>
            </a:pPr>
            <a:r>
              <a:rPr lang="en-US" sz="2400" dirty="0"/>
              <a:t>Proper work behavior by developing soft skills</a:t>
            </a:r>
          </a:p>
          <a:p>
            <a:pPr marL="285750" indent="-285750">
              <a:buFont typeface="Arial" panose="020B0604020202020204" pitchFamily="34" charset="0"/>
              <a:buChar char="•"/>
            </a:pPr>
            <a:r>
              <a:rPr lang="en-US" sz="2400" dirty="0"/>
              <a:t>Insight into job skills and real work settings</a:t>
            </a:r>
          </a:p>
          <a:p>
            <a:pPr marL="285750" indent="-285750">
              <a:buFont typeface="Arial" panose="020B0604020202020204" pitchFamily="34" charset="0"/>
              <a:buChar char="•"/>
            </a:pPr>
            <a:r>
              <a:rPr lang="en-US" sz="2400" dirty="0"/>
              <a:t>Understanding of their learning and training styles for future employment</a:t>
            </a:r>
          </a:p>
        </p:txBody>
      </p:sp>
      <p:sp>
        <p:nvSpPr>
          <p:cNvPr id="11" name="TextBox 10">
            <a:extLst>
              <a:ext uri="{FF2B5EF4-FFF2-40B4-BE49-F238E27FC236}">
                <a16:creationId xmlns:a16="http://schemas.microsoft.com/office/drawing/2014/main" id="{C4DD0186-8CAE-51DC-16A3-D85A3F7F731C}"/>
              </a:ext>
            </a:extLst>
          </p:cNvPr>
          <p:cNvSpPr txBox="1"/>
          <p:nvPr/>
        </p:nvSpPr>
        <p:spPr>
          <a:xfrm>
            <a:off x="5559872" y="4727410"/>
            <a:ext cx="6560287" cy="1200329"/>
          </a:xfrm>
          <a:prstGeom prst="rect">
            <a:avLst/>
          </a:prstGeom>
          <a:noFill/>
        </p:spPr>
        <p:txBody>
          <a:bodyPr wrap="square" rtlCol="0">
            <a:spAutoFit/>
          </a:bodyPr>
          <a:lstStyle/>
          <a:p>
            <a:r>
              <a:rPr lang="en-US" dirty="0"/>
              <a:t>L to R:</a:t>
            </a:r>
          </a:p>
          <a:p>
            <a:r>
              <a:rPr lang="en-US" b="1" dirty="0"/>
              <a:t>Tammy Heaney, </a:t>
            </a:r>
            <a:r>
              <a:rPr lang="en-US" dirty="0"/>
              <a:t>Paraprofessional, Caledonia</a:t>
            </a:r>
          </a:p>
          <a:p>
            <a:r>
              <a:rPr lang="en-US" b="1" dirty="0"/>
              <a:t>Bridget Skelton, </a:t>
            </a:r>
            <a:r>
              <a:rPr lang="en-US" dirty="0"/>
              <a:t>Paraprofessional, Kellogg</a:t>
            </a:r>
          </a:p>
          <a:p>
            <a:r>
              <a:rPr lang="en-US" b="1" dirty="0"/>
              <a:t>Crystal Schroeder, </a:t>
            </a:r>
            <a:r>
              <a:rPr lang="en-US" dirty="0"/>
              <a:t>Work-based Learning Coordinator</a:t>
            </a:r>
          </a:p>
        </p:txBody>
      </p:sp>
      <p:pic>
        <p:nvPicPr>
          <p:cNvPr id="14" name="Picture 13" descr="A picture containing text, indoor, person, standing&#10;&#10;Description automatically generated">
            <a:extLst>
              <a:ext uri="{FF2B5EF4-FFF2-40B4-BE49-F238E27FC236}">
                <a16:creationId xmlns:a16="http://schemas.microsoft.com/office/drawing/2014/main" id="{704E53E1-7E58-D105-5B42-0DAEC1DB50E1}"/>
              </a:ext>
            </a:extLst>
          </p:cNvPr>
          <p:cNvPicPr>
            <a:picLocks noChangeAspect="1"/>
          </p:cNvPicPr>
          <p:nvPr/>
        </p:nvPicPr>
        <p:blipFill rotWithShape="1">
          <a:blip r:embed="rId5"/>
          <a:srcRect l="16125" t="9302" r="358" b="28105"/>
          <a:stretch/>
        </p:blipFill>
        <p:spPr>
          <a:xfrm>
            <a:off x="833200" y="2074701"/>
            <a:ext cx="4036116" cy="2268699"/>
          </a:xfrm>
          <a:prstGeom prst="rect">
            <a:avLst/>
          </a:prstGeom>
        </p:spPr>
      </p:pic>
      <p:pic>
        <p:nvPicPr>
          <p:cNvPr id="15" name="Picture 14" descr="Logo&#10;&#10;Description automatically generated">
            <a:extLst>
              <a:ext uri="{FF2B5EF4-FFF2-40B4-BE49-F238E27FC236}">
                <a16:creationId xmlns:a16="http://schemas.microsoft.com/office/drawing/2014/main" id="{CB1694E0-F6DF-6FBE-FC43-823C5C90CAFB}"/>
              </a:ext>
            </a:extLst>
          </p:cNvPr>
          <p:cNvPicPr>
            <a:picLocks noChangeAspect="1"/>
          </p:cNvPicPr>
          <p:nvPr/>
        </p:nvPicPr>
        <p:blipFill rotWithShape="1">
          <a:blip r:embed="rId6"/>
          <a:srcRect l="12688" t="12263" r="13538" b="11839"/>
          <a:stretch/>
        </p:blipFill>
        <p:spPr>
          <a:xfrm>
            <a:off x="496956" y="405991"/>
            <a:ext cx="1148836" cy="1284700"/>
          </a:xfrm>
          <a:prstGeom prst="rect">
            <a:avLst/>
          </a:prstGeom>
        </p:spPr>
      </p:pic>
    </p:spTree>
    <p:extLst>
      <p:ext uri="{BB962C8B-B14F-4D97-AF65-F5344CB8AC3E}">
        <p14:creationId xmlns:p14="http://schemas.microsoft.com/office/powerpoint/2010/main" val="3953047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C81BC0-F240-2A7C-FCDE-0616AA0C1160}"/>
              </a:ext>
            </a:extLst>
          </p:cNvPr>
          <p:cNvSpPr>
            <a:spLocks noGrp="1"/>
          </p:cNvSpPr>
          <p:nvPr>
            <p:ph type="subTitle" idx="1"/>
          </p:nvPr>
        </p:nvSpPr>
        <p:spPr>
          <a:xfrm>
            <a:off x="275481" y="142804"/>
            <a:ext cx="8202198" cy="973615"/>
          </a:xfrm>
        </p:spPr>
        <p:txBody>
          <a:bodyPr>
            <a:noAutofit/>
          </a:bodyPr>
          <a:lstStyle/>
          <a:p>
            <a:r>
              <a:rPr lang="en-US" sz="5400" dirty="0">
                <a:solidFill>
                  <a:schemeClr val="accent2"/>
                </a:solidFill>
              </a:rPr>
              <a:t>Chatfield Public Schools </a:t>
            </a:r>
          </a:p>
        </p:txBody>
      </p:sp>
      <p:pic>
        <p:nvPicPr>
          <p:cNvPr id="4" name="Picture 3">
            <a:extLst>
              <a:ext uri="{FF2B5EF4-FFF2-40B4-BE49-F238E27FC236}">
                <a16:creationId xmlns:a16="http://schemas.microsoft.com/office/drawing/2014/main" id="{16C82705-A725-2B95-4928-B689556C3ECF}"/>
              </a:ext>
            </a:extLst>
          </p:cNvPr>
          <p:cNvPicPr>
            <a:picLocks noChangeAspect="1"/>
          </p:cNvPicPr>
          <p:nvPr/>
        </p:nvPicPr>
        <p:blipFill rotWithShape="1">
          <a:blip r:embed="rId2"/>
          <a:srcRect t="8200" r="837"/>
          <a:stretch/>
        </p:blipFill>
        <p:spPr>
          <a:xfrm>
            <a:off x="300383" y="1860755"/>
            <a:ext cx="1094535" cy="1366076"/>
          </a:xfrm>
          <a:prstGeom prst="rect">
            <a:avLst/>
          </a:prstGeom>
        </p:spPr>
      </p:pic>
      <p:sp>
        <p:nvSpPr>
          <p:cNvPr id="5" name="TextBox 4">
            <a:extLst>
              <a:ext uri="{FF2B5EF4-FFF2-40B4-BE49-F238E27FC236}">
                <a16:creationId xmlns:a16="http://schemas.microsoft.com/office/drawing/2014/main" id="{DC4B2375-75B7-9375-8241-389FE2BA9C5C}"/>
              </a:ext>
            </a:extLst>
          </p:cNvPr>
          <p:cNvSpPr txBox="1"/>
          <p:nvPr/>
        </p:nvSpPr>
        <p:spPr>
          <a:xfrm>
            <a:off x="249843" y="3223050"/>
            <a:ext cx="1179192" cy="769441"/>
          </a:xfrm>
          <a:prstGeom prst="rect">
            <a:avLst/>
          </a:prstGeom>
          <a:noFill/>
        </p:spPr>
        <p:txBody>
          <a:bodyPr wrap="square" rtlCol="0">
            <a:spAutoFit/>
          </a:bodyPr>
          <a:lstStyle/>
          <a:p>
            <a:pPr algn="ctr"/>
            <a:r>
              <a:rPr lang="en-US" sz="1100" b="1" dirty="0"/>
              <a:t>Zach Selnes</a:t>
            </a:r>
          </a:p>
          <a:p>
            <a:pPr algn="ctr"/>
            <a:r>
              <a:rPr lang="en-US" sz="1100" dirty="0"/>
              <a:t>Director of Special Education</a:t>
            </a:r>
          </a:p>
        </p:txBody>
      </p:sp>
      <p:pic>
        <p:nvPicPr>
          <p:cNvPr id="6" name="Picture 5">
            <a:extLst>
              <a:ext uri="{FF2B5EF4-FFF2-40B4-BE49-F238E27FC236}">
                <a16:creationId xmlns:a16="http://schemas.microsoft.com/office/drawing/2014/main" id="{F5EC45A8-B9E1-EBA9-2B73-EA63AF4FDB33}"/>
              </a:ext>
            </a:extLst>
          </p:cNvPr>
          <p:cNvPicPr>
            <a:picLocks noChangeAspect="1"/>
          </p:cNvPicPr>
          <p:nvPr/>
        </p:nvPicPr>
        <p:blipFill rotWithShape="1">
          <a:blip r:embed="rId3"/>
          <a:srcRect t="17781" r="3020"/>
          <a:stretch/>
        </p:blipFill>
        <p:spPr>
          <a:xfrm>
            <a:off x="1563542" y="1860755"/>
            <a:ext cx="1222079" cy="1393084"/>
          </a:xfrm>
          <a:prstGeom prst="rect">
            <a:avLst/>
          </a:prstGeom>
        </p:spPr>
      </p:pic>
      <p:sp>
        <p:nvSpPr>
          <p:cNvPr id="8" name="TextBox 7">
            <a:extLst>
              <a:ext uri="{FF2B5EF4-FFF2-40B4-BE49-F238E27FC236}">
                <a16:creationId xmlns:a16="http://schemas.microsoft.com/office/drawing/2014/main" id="{67F7D6A6-C8EF-C884-67D3-BE494BCDC939}"/>
              </a:ext>
            </a:extLst>
          </p:cNvPr>
          <p:cNvSpPr txBox="1"/>
          <p:nvPr/>
        </p:nvSpPr>
        <p:spPr>
          <a:xfrm>
            <a:off x="1520042" y="3248457"/>
            <a:ext cx="1264744" cy="769441"/>
          </a:xfrm>
          <a:prstGeom prst="rect">
            <a:avLst/>
          </a:prstGeom>
          <a:noFill/>
        </p:spPr>
        <p:txBody>
          <a:bodyPr wrap="square" rtlCol="0">
            <a:spAutoFit/>
          </a:bodyPr>
          <a:lstStyle/>
          <a:p>
            <a:pPr algn="ctr"/>
            <a:r>
              <a:rPr lang="en-US" sz="1100" b="1" dirty="0"/>
              <a:t>Dawn Kullot</a:t>
            </a:r>
          </a:p>
          <a:p>
            <a:pPr algn="ctr"/>
            <a:r>
              <a:rPr lang="en-US" sz="1100" dirty="0"/>
              <a:t>Special Education </a:t>
            </a:r>
            <a:br>
              <a:rPr lang="en-US" sz="1100" dirty="0"/>
            </a:br>
            <a:r>
              <a:rPr lang="en-US" sz="1100" dirty="0"/>
              <a:t>Coordinator</a:t>
            </a:r>
          </a:p>
        </p:txBody>
      </p:sp>
      <p:grpSp>
        <p:nvGrpSpPr>
          <p:cNvPr id="46" name="Group 45">
            <a:extLst>
              <a:ext uri="{FF2B5EF4-FFF2-40B4-BE49-F238E27FC236}">
                <a16:creationId xmlns:a16="http://schemas.microsoft.com/office/drawing/2014/main" id="{BF4C07EA-B1B6-04D5-10E4-49BF156A65A2}"/>
              </a:ext>
            </a:extLst>
          </p:cNvPr>
          <p:cNvGrpSpPr/>
          <p:nvPr/>
        </p:nvGrpSpPr>
        <p:grpSpPr>
          <a:xfrm>
            <a:off x="6790666" y="1836934"/>
            <a:ext cx="1142084" cy="2205505"/>
            <a:chOff x="6790666" y="1836934"/>
            <a:chExt cx="1142084" cy="2205505"/>
          </a:xfrm>
        </p:grpSpPr>
        <p:pic>
          <p:nvPicPr>
            <p:cNvPr id="9" name="Picture 8">
              <a:extLst>
                <a:ext uri="{FF2B5EF4-FFF2-40B4-BE49-F238E27FC236}">
                  <a16:creationId xmlns:a16="http://schemas.microsoft.com/office/drawing/2014/main" id="{AA01537F-33CD-EB08-5C7D-896818165E55}"/>
                </a:ext>
              </a:extLst>
            </p:cNvPr>
            <p:cNvPicPr>
              <a:picLocks noChangeAspect="1"/>
            </p:cNvPicPr>
            <p:nvPr/>
          </p:nvPicPr>
          <p:blipFill rotWithShape="1">
            <a:blip r:embed="rId4"/>
            <a:srcRect t="11310" r="1738"/>
            <a:stretch/>
          </p:blipFill>
          <p:spPr>
            <a:xfrm>
              <a:off x="6876194" y="1836934"/>
              <a:ext cx="1056556" cy="1435341"/>
            </a:xfrm>
            <a:prstGeom prst="rect">
              <a:avLst/>
            </a:prstGeom>
          </p:spPr>
        </p:pic>
        <p:sp>
          <p:nvSpPr>
            <p:cNvPr id="10" name="TextBox 9">
              <a:extLst>
                <a:ext uri="{FF2B5EF4-FFF2-40B4-BE49-F238E27FC236}">
                  <a16:creationId xmlns:a16="http://schemas.microsoft.com/office/drawing/2014/main" id="{5698BF9D-2223-27A8-829D-61FC15A68089}"/>
                </a:ext>
              </a:extLst>
            </p:cNvPr>
            <p:cNvSpPr txBox="1"/>
            <p:nvPr/>
          </p:nvSpPr>
          <p:spPr>
            <a:xfrm>
              <a:off x="6790666" y="3226831"/>
              <a:ext cx="1113943" cy="815608"/>
            </a:xfrm>
            <a:prstGeom prst="rect">
              <a:avLst/>
            </a:prstGeom>
            <a:noFill/>
          </p:spPr>
          <p:txBody>
            <a:bodyPr wrap="square" rtlCol="0">
              <a:spAutoFit/>
            </a:bodyPr>
            <a:lstStyle/>
            <a:p>
              <a:pPr algn="ctr"/>
              <a:r>
                <a:rPr lang="en-US" sz="1100" b="1" dirty="0"/>
                <a:t>Stacie Ruskell</a:t>
              </a:r>
            </a:p>
            <a:p>
              <a:pPr algn="ctr"/>
              <a:r>
                <a:rPr lang="en-US" sz="1100" dirty="0"/>
                <a:t>Physical Therapist</a:t>
              </a:r>
            </a:p>
            <a:p>
              <a:endParaRPr lang="en-US" sz="1400" b="1" dirty="0"/>
            </a:p>
          </p:txBody>
        </p:sp>
      </p:grpSp>
      <p:sp>
        <p:nvSpPr>
          <p:cNvPr id="13" name="TextBox 12">
            <a:extLst>
              <a:ext uri="{FF2B5EF4-FFF2-40B4-BE49-F238E27FC236}">
                <a16:creationId xmlns:a16="http://schemas.microsoft.com/office/drawing/2014/main" id="{D0B5EDEF-B7F1-39D0-0234-56E8E062D63F}"/>
              </a:ext>
            </a:extLst>
          </p:cNvPr>
          <p:cNvSpPr txBox="1"/>
          <p:nvPr/>
        </p:nvSpPr>
        <p:spPr>
          <a:xfrm>
            <a:off x="479407" y="959156"/>
            <a:ext cx="4640367" cy="369332"/>
          </a:xfrm>
          <a:prstGeom prst="rect">
            <a:avLst/>
          </a:prstGeom>
          <a:noFill/>
        </p:spPr>
        <p:txBody>
          <a:bodyPr wrap="square" rtlCol="0">
            <a:spAutoFit/>
          </a:bodyPr>
          <a:lstStyle/>
          <a:p>
            <a:r>
              <a:rPr lang="en-US" dirty="0">
                <a:hlinkClick r:id="rId5"/>
              </a:rPr>
              <a:t>https://www.hved6013.org/page/2775</a:t>
            </a:r>
            <a:r>
              <a:rPr lang="en-US" dirty="0"/>
              <a:t> </a:t>
            </a:r>
          </a:p>
        </p:txBody>
      </p:sp>
      <p:pic>
        <p:nvPicPr>
          <p:cNvPr id="2" name="Picture 1">
            <a:extLst>
              <a:ext uri="{FF2B5EF4-FFF2-40B4-BE49-F238E27FC236}">
                <a16:creationId xmlns:a16="http://schemas.microsoft.com/office/drawing/2014/main" id="{CC38225B-B83F-7A50-87DE-48FE1D4D4DE2}"/>
              </a:ext>
            </a:extLst>
          </p:cNvPr>
          <p:cNvPicPr>
            <a:picLocks noChangeAspect="1"/>
          </p:cNvPicPr>
          <p:nvPr/>
        </p:nvPicPr>
        <p:blipFill rotWithShape="1">
          <a:blip r:embed="rId6"/>
          <a:srcRect l="10644" t="15321" r="265" b="3982"/>
          <a:stretch/>
        </p:blipFill>
        <p:spPr>
          <a:xfrm>
            <a:off x="9387362" y="1846971"/>
            <a:ext cx="1049103" cy="1454369"/>
          </a:xfrm>
          <a:prstGeom prst="rect">
            <a:avLst/>
          </a:prstGeom>
        </p:spPr>
      </p:pic>
      <p:pic>
        <p:nvPicPr>
          <p:cNvPr id="1026" name="Picture 2" descr="c">
            <a:extLst>
              <a:ext uri="{FF2B5EF4-FFF2-40B4-BE49-F238E27FC236}">
                <a16:creationId xmlns:a16="http://schemas.microsoft.com/office/drawing/2014/main" id="{06FD3AE9-0380-50C1-7F99-BDE928DC83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0721" y="130999"/>
            <a:ext cx="172990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BA6C1523-09FF-2845-9788-AC2692006DEF}"/>
              </a:ext>
            </a:extLst>
          </p:cNvPr>
          <p:cNvPicPr>
            <a:picLocks noChangeAspect="1"/>
          </p:cNvPicPr>
          <p:nvPr/>
        </p:nvPicPr>
        <p:blipFill rotWithShape="1">
          <a:blip r:embed="rId8"/>
          <a:srcRect l="12533" t="12121" r="12121" b="13257"/>
          <a:stretch/>
        </p:blipFill>
        <p:spPr>
          <a:xfrm>
            <a:off x="10228520" y="91581"/>
            <a:ext cx="1327214" cy="1428750"/>
          </a:xfrm>
          <a:prstGeom prst="rect">
            <a:avLst/>
          </a:prstGeom>
        </p:spPr>
      </p:pic>
      <p:sp>
        <p:nvSpPr>
          <p:cNvPr id="14" name="TextBox 13">
            <a:extLst>
              <a:ext uri="{FF2B5EF4-FFF2-40B4-BE49-F238E27FC236}">
                <a16:creationId xmlns:a16="http://schemas.microsoft.com/office/drawing/2014/main" id="{8A591F4B-27D3-32CA-5453-D45852ACD1EE}"/>
              </a:ext>
            </a:extLst>
          </p:cNvPr>
          <p:cNvSpPr txBox="1"/>
          <p:nvPr/>
        </p:nvSpPr>
        <p:spPr>
          <a:xfrm>
            <a:off x="479407" y="1346827"/>
            <a:ext cx="6197840" cy="369332"/>
          </a:xfrm>
          <a:prstGeom prst="rect">
            <a:avLst/>
          </a:prstGeom>
          <a:noFill/>
        </p:spPr>
        <p:txBody>
          <a:bodyPr wrap="square" rtlCol="0">
            <a:spAutoFit/>
          </a:bodyPr>
          <a:lstStyle/>
          <a:p>
            <a:r>
              <a:rPr lang="en-US" b="1" dirty="0">
                <a:solidFill>
                  <a:srgbClr val="4A6851"/>
                </a:solidFill>
              </a:rPr>
              <a:t>Exceptional Teams Empowering Exceptional Students</a:t>
            </a:r>
          </a:p>
        </p:txBody>
      </p:sp>
      <p:pic>
        <p:nvPicPr>
          <p:cNvPr id="15" name="Picture 14">
            <a:extLst>
              <a:ext uri="{FF2B5EF4-FFF2-40B4-BE49-F238E27FC236}">
                <a16:creationId xmlns:a16="http://schemas.microsoft.com/office/drawing/2014/main" id="{230AFB7E-77E2-D398-3DEE-7A9AB8A0C66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19801" y="1856005"/>
            <a:ext cx="1056556" cy="1445335"/>
          </a:xfrm>
          <a:prstGeom prst="rect">
            <a:avLst/>
          </a:prstGeom>
          <a:noFill/>
          <a:ln>
            <a:noFill/>
          </a:ln>
        </p:spPr>
      </p:pic>
      <p:pic>
        <p:nvPicPr>
          <p:cNvPr id="16" name="Picture 15">
            <a:extLst>
              <a:ext uri="{FF2B5EF4-FFF2-40B4-BE49-F238E27FC236}">
                <a16:creationId xmlns:a16="http://schemas.microsoft.com/office/drawing/2014/main" id="{E0123A8F-27C5-C933-C65E-1BA06FBF2286}"/>
              </a:ext>
            </a:extLst>
          </p:cNvPr>
          <p:cNvPicPr>
            <a:picLocks noChangeAspect="1"/>
          </p:cNvPicPr>
          <p:nvPr/>
        </p:nvPicPr>
        <p:blipFill rotWithShape="1">
          <a:blip r:embed="rId10"/>
          <a:srcRect t="11843" r="7408" b="1682"/>
          <a:stretch/>
        </p:blipFill>
        <p:spPr>
          <a:xfrm>
            <a:off x="5717795" y="1836429"/>
            <a:ext cx="997109" cy="1435340"/>
          </a:xfrm>
          <a:prstGeom prst="rect">
            <a:avLst/>
          </a:prstGeom>
        </p:spPr>
      </p:pic>
      <p:pic>
        <p:nvPicPr>
          <p:cNvPr id="17" name="Picture 16">
            <a:extLst>
              <a:ext uri="{FF2B5EF4-FFF2-40B4-BE49-F238E27FC236}">
                <a16:creationId xmlns:a16="http://schemas.microsoft.com/office/drawing/2014/main" id="{B6A9DA7E-90E8-31DA-EF15-85CDB04E0464}"/>
              </a:ext>
            </a:extLst>
          </p:cNvPr>
          <p:cNvPicPr>
            <a:picLocks noChangeAspect="1"/>
          </p:cNvPicPr>
          <p:nvPr/>
        </p:nvPicPr>
        <p:blipFill rotWithShape="1">
          <a:blip r:embed="rId11"/>
          <a:srcRect l="10771" t="20995" r="7248" b="5829"/>
          <a:stretch/>
        </p:blipFill>
        <p:spPr>
          <a:xfrm>
            <a:off x="4329983" y="1856005"/>
            <a:ext cx="1192896" cy="1395098"/>
          </a:xfrm>
          <a:prstGeom prst="rect">
            <a:avLst/>
          </a:prstGeom>
        </p:spPr>
      </p:pic>
      <p:pic>
        <p:nvPicPr>
          <p:cNvPr id="18" name="Picture 17">
            <a:extLst>
              <a:ext uri="{FF2B5EF4-FFF2-40B4-BE49-F238E27FC236}">
                <a16:creationId xmlns:a16="http://schemas.microsoft.com/office/drawing/2014/main" id="{EE0D0679-799D-09F8-B7D8-9BBC1AD91F55}"/>
              </a:ext>
            </a:extLst>
          </p:cNvPr>
          <p:cNvPicPr>
            <a:picLocks noChangeAspect="1"/>
          </p:cNvPicPr>
          <p:nvPr/>
        </p:nvPicPr>
        <p:blipFill rotWithShape="1">
          <a:blip r:embed="rId12"/>
          <a:srcRect l="9426" t="17758" r="-879" b="6187"/>
          <a:stretch/>
        </p:blipFill>
        <p:spPr>
          <a:xfrm>
            <a:off x="9405257" y="4121561"/>
            <a:ext cx="1031208" cy="1435340"/>
          </a:xfrm>
          <a:prstGeom prst="rect">
            <a:avLst/>
          </a:prstGeom>
        </p:spPr>
      </p:pic>
      <p:pic>
        <p:nvPicPr>
          <p:cNvPr id="20" name="Picture 19" descr="A picture containing person, outdoor, clothing&#10;&#10;Description automatically generated">
            <a:extLst>
              <a:ext uri="{FF2B5EF4-FFF2-40B4-BE49-F238E27FC236}">
                <a16:creationId xmlns:a16="http://schemas.microsoft.com/office/drawing/2014/main" id="{24C6F2FC-0728-D0B9-2C4B-89E62C59250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7865"/>
          <a:stretch/>
        </p:blipFill>
        <p:spPr bwMode="auto">
          <a:xfrm>
            <a:off x="8092258" y="4108862"/>
            <a:ext cx="1143445" cy="1448039"/>
          </a:xfrm>
          <a:prstGeom prst="rect">
            <a:avLst/>
          </a:prstGeom>
          <a:noFill/>
          <a:ln>
            <a:noFill/>
          </a:ln>
        </p:spPr>
      </p:pic>
      <p:pic>
        <p:nvPicPr>
          <p:cNvPr id="21" name="Picture 20">
            <a:extLst>
              <a:ext uri="{FF2B5EF4-FFF2-40B4-BE49-F238E27FC236}">
                <a16:creationId xmlns:a16="http://schemas.microsoft.com/office/drawing/2014/main" id="{3CD58980-6202-074B-8735-0DDACCDCB6CC}"/>
              </a:ext>
            </a:extLst>
          </p:cNvPr>
          <p:cNvPicPr>
            <a:picLocks noChangeAspect="1"/>
          </p:cNvPicPr>
          <p:nvPr/>
        </p:nvPicPr>
        <p:blipFill rotWithShape="1">
          <a:blip r:embed="rId14"/>
          <a:srcRect l="1" t="14286" r="9841" b="3932"/>
          <a:stretch/>
        </p:blipFill>
        <p:spPr>
          <a:xfrm>
            <a:off x="6875732" y="4121561"/>
            <a:ext cx="1074432" cy="1435341"/>
          </a:xfrm>
          <a:prstGeom prst="rect">
            <a:avLst/>
          </a:prstGeom>
        </p:spPr>
      </p:pic>
      <p:pic>
        <p:nvPicPr>
          <p:cNvPr id="22" name="Picture 21">
            <a:extLst>
              <a:ext uri="{FF2B5EF4-FFF2-40B4-BE49-F238E27FC236}">
                <a16:creationId xmlns:a16="http://schemas.microsoft.com/office/drawing/2014/main" id="{21680B37-4256-718D-586C-669D51A96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29" t="6598" r="2310" b="7776"/>
          <a:stretch/>
        </p:blipFill>
        <p:spPr bwMode="auto">
          <a:xfrm>
            <a:off x="2995951" y="4144488"/>
            <a:ext cx="1139116" cy="1454494"/>
          </a:xfrm>
          <a:prstGeom prst="rect">
            <a:avLst/>
          </a:prstGeom>
          <a:noFill/>
          <a:ln>
            <a:noFill/>
          </a:ln>
        </p:spPr>
      </p:pic>
      <p:pic>
        <p:nvPicPr>
          <p:cNvPr id="23" name="Picture 22" descr="A person smiling for the camera&#10;&#10;Description automatically generated with low confidence">
            <a:extLst>
              <a:ext uri="{FF2B5EF4-FFF2-40B4-BE49-F238E27FC236}">
                <a16:creationId xmlns:a16="http://schemas.microsoft.com/office/drawing/2014/main" id="{609E4518-F339-C803-132E-DB873523EC0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607" t="15884"/>
          <a:stretch/>
        </p:blipFill>
        <p:spPr bwMode="auto">
          <a:xfrm>
            <a:off x="3000946" y="1846971"/>
            <a:ext cx="1134121" cy="1418743"/>
          </a:xfrm>
          <a:prstGeom prst="rect">
            <a:avLst/>
          </a:prstGeom>
          <a:noFill/>
          <a:ln>
            <a:noFill/>
          </a:ln>
        </p:spPr>
      </p:pic>
      <p:pic>
        <p:nvPicPr>
          <p:cNvPr id="24" name="Picture 23" descr="A picture containing person, person, glasses, wearing&#10;&#10;Description automatically generated">
            <a:extLst>
              <a:ext uri="{FF2B5EF4-FFF2-40B4-BE49-F238E27FC236}">
                <a16:creationId xmlns:a16="http://schemas.microsoft.com/office/drawing/2014/main" id="{4773C096-383A-2818-F328-AE5A9DE6116D}"/>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639094" y="4086999"/>
            <a:ext cx="1037264" cy="1469902"/>
          </a:xfrm>
          <a:prstGeom prst="rect">
            <a:avLst/>
          </a:prstGeom>
          <a:noFill/>
          <a:ln>
            <a:noFill/>
          </a:ln>
        </p:spPr>
      </p:pic>
      <p:pic>
        <p:nvPicPr>
          <p:cNvPr id="26" name="Picture 25">
            <a:extLst>
              <a:ext uri="{FF2B5EF4-FFF2-40B4-BE49-F238E27FC236}">
                <a16:creationId xmlns:a16="http://schemas.microsoft.com/office/drawing/2014/main" id="{29EC8EBF-9CF5-4B27-40E9-7A7E7B75B69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047" t="11642" r="-1"/>
          <a:stretch/>
        </p:blipFill>
        <p:spPr bwMode="auto">
          <a:xfrm>
            <a:off x="1561494" y="4143296"/>
            <a:ext cx="1223291" cy="1455686"/>
          </a:xfrm>
          <a:prstGeom prst="rect">
            <a:avLst/>
          </a:prstGeom>
          <a:noFill/>
          <a:ln>
            <a:noFill/>
          </a:ln>
        </p:spPr>
      </p:pic>
      <p:pic>
        <p:nvPicPr>
          <p:cNvPr id="28" name="Picture 27" descr="A person with blonde hair&#10;&#10;Description automatically generated with low confidence">
            <a:extLst>
              <a:ext uri="{FF2B5EF4-FFF2-40B4-BE49-F238E27FC236}">
                <a16:creationId xmlns:a16="http://schemas.microsoft.com/office/drawing/2014/main" id="{9627D6D0-B6ED-1587-7F8E-20ECFF9189F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013" t="12685"/>
          <a:stretch/>
        </p:blipFill>
        <p:spPr bwMode="auto">
          <a:xfrm>
            <a:off x="5708067" y="4143294"/>
            <a:ext cx="1000992" cy="1442230"/>
          </a:xfrm>
          <a:prstGeom prst="rect">
            <a:avLst/>
          </a:prstGeom>
          <a:noFill/>
          <a:ln>
            <a:noFill/>
          </a:ln>
        </p:spPr>
      </p:pic>
      <p:pic>
        <p:nvPicPr>
          <p:cNvPr id="29" name="Picture 28" descr="A person smiling for the camera&#10;&#10;Description automatically generated with medium confidence">
            <a:extLst>
              <a:ext uri="{FF2B5EF4-FFF2-40B4-BE49-F238E27FC236}">
                <a16:creationId xmlns:a16="http://schemas.microsoft.com/office/drawing/2014/main" id="{43FE4B19-570F-057D-5D7C-CE42C457003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9" t="525" r="627" b="5851"/>
          <a:stretch/>
        </p:blipFill>
        <p:spPr bwMode="auto">
          <a:xfrm>
            <a:off x="4329983" y="4143295"/>
            <a:ext cx="1192896" cy="1454494"/>
          </a:xfrm>
          <a:prstGeom prst="rect">
            <a:avLst/>
          </a:prstGeom>
          <a:noFill/>
          <a:ln>
            <a:noFill/>
          </a:ln>
        </p:spPr>
      </p:pic>
      <p:sp>
        <p:nvSpPr>
          <p:cNvPr id="30" name="TextBox 29">
            <a:extLst>
              <a:ext uri="{FF2B5EF4-FFF2-40B4-BE49-F238E27FC236}">
                <a16:creationId xmlns:a16="http://schemas.microsoft.com/office/drawing/2014/main" id="{2056D070-DD28-EB0D-3D15-F91B731C1DE4}"/>
              </a:ext>
            </a:extLst>
          </p:cNvPr>
          <p:cNvSpPr txBox="1"/>
          <p:nvPr/>
        </p:nvSpPr>
        <p:spPr>
          <a:xfrm>
            <a:off x="2818121" y="3244665"/>
            <a:ext cx="1417644" cy="600164"/>
          </a:xfrm>
          <a:prstGeom prst="rect">
            <a:avLst/>
          </a:prstGeom>
          <a:noFill/>
        </p:spPr>
        <p:txBody>
          <a:bodyPr wrap="square" rtlCol="0">
            <a:spAutoFit/>
          </a:bodyPr>
          <a:lstStyle/>
          <a:p>
            <a:pPr algn="ctr"/>
            <a:r>
              <a:rPr lang="en-US" sz="1100" b="1" dirty="0"/>
              <a:t>Melissa Papenfuss</a:t>
            </a:r>
          </a:p>
          <a:p>
            <a:pPr algn="ctr"/>
            <a:r>
              <a:rPr lang="en-US" sz="1100" dirty="0"/>
              <a:t>School Psychologist</a:t>
            </a:r>
          </a:p>
        </p:txBody>
      </p:sp>
      <p:sp>
        <p:nvSpPr>
          <p:cNvPr id="31" name="TextBox 30">
            <a:extLst>
              <a:ext uri="{FF2B5EF4-FFF2-40B4-BE49-F238E27FC236}">
                <a16:creationId xmlns:a16="http://schemas.microsoft.com/office/drawing/2014/main" id="{372D47F1-4D59-6CDF-81DB-94D3FB6EED01}"/>
              </a:ext>
            </a:extLst>
          </p:cNvPr>
          <p:cNvSpPr txBox="1"/>
          <p:nvPr/>
        </p:nvSpPr>
        <p:spPr>
          <a:xfrm>
            <a:off x="4246537" y="3260616"/>
            <a:ext cx="1250436" cy="430887"/>
          </a:xfrm>
          <a:prstGeom prst="rect">
            <a:avLst/>
          </a:prstGeom>
          <a:noFill/>
        </p:spPr>
        <p:txBody>
          <a:bodyPr wrap="square" rtlCol="0">
            <a:spAutoFit/>
          </a:bodyPr>
          <a:lstStyle/>
          <a:p>
            <a:pPr algn="ctr"/>
            <a:r>
              <a:rPr lang="en-US" sz="1100" b="1" dirty="0"/>
              <a:t>Terri Kersting</a:t>
            </a:r>
          </a:p>
          <a:p>
            <a:pPr algn="ctr"/>
            <a:r>
              <a:rPr lang="en-US" sz="1100" dirty="0"/>
              <a:t>BVI Teacher</a:t>
            </a:r>
          </a:p>
        </p:txBody>
      </p:sp>
      <p:sp>
        <p:nvSpPr>
          <p:cNvPr id="32" name="TextBox 31">
            <a:extLst>
              <a:ext uri="{FF2B5EF4-FFF2-40B4-BE49-F238E27FC236}">
                <a16:creationId xmlns:a16="http://schemas.microsoft.com/office/drawing/2014/main" id="{AB27EEC9-2980-75AF-7D1A-71D7944EEC90}"/>
              </a:ext>
            </a:extLst>
          </p:cNvPr>
          <p:cNvSpPr txBox="1"/>
          <p:nvPr/>
        </p:nvSpPr>
        <p:spPr>
          <a:xfrm>
            <a:off x="5625397" y="3244665"/>
            <a:ext cx="1105539" cy="600164"/>
          </a:xfrm>
          <a:prstGeom prst="rect">
            <a:avLst/>
          </a:prstGeom>
          <a:noFill/>
        </p:spPr>
        <p:txBody>
          <a:bodyPr wrap="square" rtlCol="0">
            <a:spAutoFit/>
          </a:bodyPr>
          <a:lstStyle/>
          <a:p>
            <a:pPr algn="ctr"/>
            <a:r>
              <a:rPr lang="en-US" sz="1100" b="1" dirty="0"/>
              <a:t>Paula Snell</a:t>
            </a:r>
          </a:p>
          <a:p>
            <a:pPr algn="ctr"/>
            <a:r>
              <a:rPr lang="en-US" sz="1100" dirty="0"/>
              <a:t>PHD Consultant</a:t>
            </a:r>
          </a:p>
        </p:txBody>
      </p:sp>
      <p:grpSp>
        <p:nvGrpSpPr>
          <p:cNvPr id="45" name="Group 44">
            <a:extLst>
              <a:ext uri="{FF2B5EF4-FFF2-40B4-BE49-F238E27FC236}">
                <a16:creationId xmlns:a16="http://schemas.microsoft.com/office/drawing/2014/main" id="{078EC415-96E2-FA8B-7955-D095262FD322}"/>
              </a:ext>
            </a:extLst>
          </p:cNvPr>
          <p:cNvGrpSpPr/>
          <p:nvPr/>
        </p:nvGrpSpPr>
        <p:grpSpPr>
          <a:xfrm>
            <a:off x="7932751" y="1836935"/>
            <a:ext cx="1408958" cy="1880429"/>
            <a:chOff x="7932751" y="1836935"/>
            <a:chExt cx="1408958" cy="1880429"/>
          </a:xfrm>
        </p:grpSpPr>
        <p:pic>
          <p:nvPicPr>
            <p:cNvPr id="19" name="Picture 18">
              <a:extLst>
                <a:ext uri="{FF2B5EF4-FFF2-40B4-BE49-F238E27FC236}">
                  <a16:creationId xmlns:a16="http://schemas.microsoft.com/office/drawing/2014/main" id="{EA8D71AC-8F26-CCA2-007C-D02B3434A122}"/>
                </a:ext>
              </a:extLst>
            </p:cNvPr>
            <p:cNvPicPr>
              <a:picLocks noChangeAspect="1"/>
            </p:cNvPicPr>
            <p:nvPr/>
          </p:nvPicPr>
          <p:blipFill rotWithShape="1">
            <a:blip r:embed="rId21"/>
            <a:srcRect l="1997" t="20597"/>
            <a:stretch/>
          </p:blipFill>
          <p:spPr>
            <a:xfrm>
              <a:off x="8104536" y="1836935"/>
              <a:ext cx="1097435" cy="1435342"/>
            </a:xfrm>
            <a:prstGeom prst="rect">
              <a:avLst/>
            </a:prstGeom>
          </p:spPr>
        </p:pic>
        <p:sp>
          <p:nvSpPr>
            <p:cNvPr id="33" name="TextBox 32">
              <a:extLst>
                <a:ext uri="{FF2B5EF4-FFF2-40B4-BE49-F238E27FC236}">
                  <a16:creationId xmlns:a16="http://schemas.microsoft.com/office/drawing/2014/main" id="{00CE794F-538A-D42E-AFEC-E23E486174F8}"/>
                </a:ext>
              </a:extLst>
            </p:cNvPr>
            <p:cNvSpPr txBox="1"/>
            <p:nvPr/>
          </p:nvSpPr>
          <p:spPr>
            <a:xfrm>
              <a:off x="7932751" y="3286477"/>
              <a:ext cx="1408958" cy="430887"/>
            </a:xfrm>
            <a:prstGeom prst="rect">
              <a:avLst/>
            </a:prstGeom>
            <a:noFill/>
          </p:spPr>
          <p:txBody>
            <a:bodyPr wrap="square" rtlCol="0">
              <a:spAutoFit/>
            </a:bodyPr>
            <a:lstStyle/>
            <a:p>
              <a:pPr algn="ctr"/>
              <a:r>
                <a:rPr lang="en-US" sz="1100" b="1" dirty="0"/>
                <a:t>Danielle Peterson</a:t>
              </a:r>
            </a:p>
            <a:p>
              <a:pPr algn="ctr"/>
              <a:r>
                <a:rPr lang="en-US" sz="1100" dirty="0"/>
                <a:t>Audiologist</a:t>
              </a:r>
            </a:p>
          </p:txBody>
        </p:sp>
      </p:grpSp>
      <p:sp>
        <p:nvSpPr>
          <p:cNvPr id="34" name="TextBox 33">
            <a:extLst>
              <a:ext uri="{FF2B5EF4-FFF2-40B4-BE49-F238E27FC236}">
                <a16:creationId xmlns:a16="http://schemas.microsoft.com/office/drawing/2014/main" id="{AA4E8C48-7CB0-A6A0-7CB1-8A3CAEC3AE15}"/>
              </a:ext>
            </a:extLst>
          </p:cNvPr>
          <p:cNvSpPr txBox="1"/>
          <p:nvPr/>
        </p:nvSpPr>
        <p:spPr>
          <a:xfrm>
            <a:off x="9296085" y="3265488"/>
            <a:ext cx="1221197" cy="600164"/>
          </a:xfrm>
          <a:prstGeom prst="rect">
            <a:avLst/>
          </a:prstGeom>
          <a:noFill/>
        </p:spPr>
        <p:txBody>
          <a:bodyPr wrap="square" rtlCol="0">
            <a:spAutoFit/>
          </a:bodyPr>
          <a:lstStyle/>
          <a:p>
            <a:pPr algn="ctr"/>
            <a:r>
              <a:rPr lang="en-US" sz="1100" b="1" dirty="0"/>
              <a:t>Leslie Rolph </a:t>
            </a:r>
            <a:r>
              <a:rPr lang="en-US" sz="1100" dirty="0"/>
              <a:t>Occupational Therapist</a:t>
            </a:r>
          </a:p>
        </p:txBody>
      </p:sp>
      <p:sp>
        <p:nvSpPr>
          <p:cNvPr id="35" name="TextBox 34">
            <a:extLst>
              <a:ext uri="{FF2B5EF4-FFF2-40B4-BE49-F238E27FC236}">
                <a16:creationId xmlns:a16="http://schemas.microsoft.com/office/drawing/2014/main" id="{80C0ABF2-C109-00C3-F2DA-E9DC483EAEDB}"/>
              </a:ext>
            </a:extLst>
          </p:cNvPr>
          <p:cNvSpPr txBox="1"/>
          <p:nvPr/>
        </p:nvSpPr>
        <p:spPr>
          <a:xfrm>
            <a:off x="10436465" y="3286477"/>
            <a:ext cx="1620757" cy="600164"/>
          </a:xfrm>
          <a:prstGeom prst="rect">
            <a:avLst/>
          </a:prstGeom>
          <a:noFill/>
        </p:spPr>
        <p:txBody>
          <a:bodyPr wrap="square" rtlCol="0">
            <a:spAutoFit/>
          </a:bodyPr>
          <a:lstStyle/>
          <a:p>
            <a:pPr algn="ctr"/>
            <a:r>
              <a:rPr lang="en-US" sz="1100" b="1" dirty="0"/>
              <a:t>Julie Cunningham-Henise</a:t>
            </a:r>
          </a:p>
          <a:p>
            <a:pPr algn="ctr"/>
            <a:r>
              <a:rPr lang="en-US" sz="1100" dirty="0"/>
              <a:t>Assistive Technology</a:t>
            </a:r>
          </a:p>
        </p:txBody>
      </p:sp>
      <p:sp>
        <p:nvSpPr>
          <p:cNvPr id="36" name="TextBox 35">
            <a:extLst>
              <a:ext uri="{FF2B5EF4-FFF2-40B4-BE49-F238E27FC236}">
                <a16:creationId xmlns:a16="http://schemas.microsoft.com/office/drawing/2014/main" id="{29A6B208-BE15-CE11-0CDC-35C1F4366E8F}"/>
              </a:ext>
            </a:extLst>
          </p:cNvPr>
          <p:cNvSpPr txBox="1"/>
          <p:nvPr/>
        </p:nvSpPr>
        <p:spPr>
          <a:xfrm>
            <a:off x="219373" y="5604812"/>
            <a:ext cx="1117889" cy="430887"/>
          </a:xfrm>
          <a:prstGeom prst="rect">
            <a:avLst/>
          </a:prstGeom>
          <a:noFill/>
        </p:spPr>
        <p:txBody>
          <a:bodyPr wrap="square" rtlCol="0">
            <a:spAutoFit/>
          </a:bodyPr>
          <a:lstStyle/>
          <a:p>
            <a:pPr algn="ctr"/>
            <a:endParaRPr lang="en-US" sz="1100" dirty="0"/>
          </a:p>
          <a:p>
            <a:pPr algn="ctr"/>
            <a:r>
              <a:rPr lang="en-US" sz="1100" dirty="0"/>
              <a:t>EI Teacher</a:t>
            </a:r>
          </a:p>
        </p:txBody>
      </p:sp>
      <p:sp>
        <p:nvSpPr>
          <p:cNvPr id="37" name="TextBox 36">
            <a:extLst>
              <a:ext uri="{FF2B5EF4-FFF2-40B4-BE49-F238E27FC236}">
                <a16:creationId xmlns:a16="http://schemas.microsoft.com/office/drawing/2014/main" id="{76107DC3-D6D3-F500-976C-0596E746BE5C}"/>
              </a:ext>
            </a:extLst>
          </p:cNvPr>
          <p:cNvSpPr txBox="1"/>
          <p:nvPr/>
        </p:nvSpPr>
        <p:spPr>
          <a:xfrm>
            <a:off x="1536627" y="5604811"/>
            <a:ext cx="1281494" cy="1107996"/>
          </a:xfrm>
          <a:prstGeom prst="rect">
            <a:avLst/>
          </a:prstGeom>
          <a:noFill/>
        </p:spPr>
        <p:txBody>
          <a:bodyPr wrap="square" rtlCol="0">
            <a:spAutoFit/>
          </a:bodyPr>
          <a:lstStyle/>
          <a:p>
            <a:pPr algn="ctr"/>
            <a:r>
              <a:rPr lang="en-US" sz="1100" b="1" dirty="0"/>
              <a:t>Tami Bennett</a:t>
            </a:r>
          </a:p>
          <a:p>
            <a:pPr algn="ctr"/>
            <a:r>
              <a:rPr lang="en-US" sz="1100" dirty="0"/>
              <a:t>Data Management-School Improvement Coordinator</a:t>
            </a:r>
          </a:p>
        </p:txBody>
      </p:sp>
      <p:sp>
        <p:nvSpPr>
          <p:cNvPr id="38" name="TextBox 37">
            <a:extLst>
              <a:ext uri="{FF2B5EF4-FFF2-40B4-BE49-F238E27FC236}">
                <a16:creationId xmlns:a16="http://schemas.microsoft.com/office/drawing/2014/main" id="{AB93D39C-8050-26EE-B28B-AF71C6F6F8E2}"/>
              </a:ext>
            </a:extLst>
          </p:cNvPr>
          <p:cNvSpPr txBox="1"/>
          <p:nvPr/>
        </p:nvSpPr>
        <p:spPr>
          <a:xfrm>
            <a:off x="2916032" y="5576490"/>
            <a:ext cx="1281494" cy="600164"/>
          </a:xfrm>
          <a:prstGeom prst="rect">
            <a:avLst/>
          </a:prstGeom>
          <a:noFill/>
        </p:spPr>
        <p:txBody>
          <a:bodyPr wrap="square" rtlCol="0">
            <a:spAutoFit/>
          </a:bodyPr>
          <a:lstStyle/>
          <a:p>
            <a:pPr algn="ctr"/>
            <a:r>
              <a:rPr lang="en-US" sz="1100" b="1" dirty="0"/>
              <a:t>Kristin King-Aasum </a:t>
            </a:r>
          </a:p>
          <a:p>
            <a:pPr algn="ctr"/>
            <a:r>
              <a:rPr lang="en-US" sz="1100" dirty="0"/>
              <a:t>ASD Consultant</a:t>
            </a:r>
          </a:p>
        </p:txBody>
      </p:sp>
      <p:sp>
        <p:nvSpPr>
          <p:cNvPr id="39" name="TextBox 38">
            <a:extLst>
              <a:ext uri="{FF2B5EF4-FFF2-40B4-BE49-F238E27FC236}">
                <a16:creationId xmlns:a16="http://schemas.microsoft.com/office/drawing/2014/main" id="{5F078018-62B4-95C4-BBC7-9E626395AC02}"/>
              </a:ext>
            </a:extLst>
          </p:cNvPr>
          <p:cNvSpPr txBox="1"/>
          <p:nvPr/>
        </p:nvSpPr>
        <p:spPr>
          <a:xfrm>
            <a:off x="4270568" y="5585524"/>
            <a:ext cx="1281493" cy="769441"/>
          </a:xfrm>
          <a:prstGeom prst="rect">
            <a:avLst/>
          </a:prstGeom>
          <a:noFill/>
        </p:spPr>
        <p:txBody>
          <a:bodyPr wrap="square" rtlCol="0">
            <a:spAutoFit/>
          </a:bodyPr>
          <a:lstStyle/>
          <a:p>
            <a:pPr algn="ctr"/>
            <a:r>
              <a:rPr lang="en-US" sz="1100" b="1" dirty="0"/>
              <a:t>Shay Mahoney</a:t>
            </a:r>
          </a:p>
          <a:p>
            <a:pPr algn="ctr"/>
            <a:r>
              <a:rPr lang="en-US" sz="1100" dirty="0"/>
              <a:t>Work-based Learning Coordinator</a:t>
            </a:r>
          </a:p>
        </p:txBody>
      </p:sp>
      <p:sp>
        <p:nvSpPr>
          <p:cNvPr id="40" name="TextBox 39">
            <a:extLst>
              <a:ext uri="{FF2B5EF4-FFF2-40B4-BE49-F238E27FC236}">
                <a16:creationId xmlns:a16="http://schemas.microsoft.com/office/drawing/2014/main" id="{C826DA04-D3F3-D6DC-E8EA-87CC1DDEB1F4}"/>
              </a:ext>
            </a:extLst>
          </p:cNvPr>
          <p:cNvSpPr txBox="1"/>
          <p:nvPr/>
        </p:nvSpPr>
        <p:spPr>
          <a:xfrm>
            <a:off x="5611476" y="5557346"/>
            <a:ext cx="1122162" cy="769441"/>
          </a:xfrm>
          <a:prstGeom prst="rect">
            <a:avLst/>
          </a:prstGeom>
          <a:noFill/>
        </p:spPr>
        <p:txBody>
          <a:bodyPr wrap="square" rtlCol="0">
            <a:spAutoFit/>
          </a:bodyPr>
          <a:lstStyle/>
          <a:p>
            <a:pPr algn="ctr"/>
            <a:r>
              <a:rPr lang="en-US" sz="1100" b="1" dirty="0"/>
              <a:t>Ashley Brown</a:t>
            </a:r>
          </a:p>
          <a:p>
            <a:pPr algn="ctr"/>
            <a:r>
              <a:rPr lang="en-US" sz="1100" dirty="0"/>
              <a:t>MTSS Behavior Coordinator</a:t>
            </a:r>
          </a:p>
        </p:txBody>
      </p:sp>
      <p:sp>
        <p:nvSpPr>
          <p:cNvPr id="41" name="TextBox 40">
            <a:extLst>
              <a:ext uri="{FF2B5EF4-FFF2-40B4-BE49-F238E27FC236}">
                <a16:creationId xmlns:a16="http://schemas.microsoft.com/office/drawing/2014/main" id="{EC1994BA-8A4E-49F8-931E-EF2DCD1BAEA6}"/>
              </a:ext>
            </a:extLst>
          </p:cNvPr>
          <p:cNvSpPr txBox="1"/>
          <p:nvPr/>
        </p:nvSpPr>
        <p:spPr>
          <a:xfrm>
            <a:off x="6753507" y="5576489"/>
            <a:ext cx="1270945" cy="600164"/>
          </a:xfrm>
          <a:prstGeom prst="rect">
            <a:avLst/>
          </a:prstGeom>
          <a:noFill/>
        </p:spPr>
        <p:txBody>
          <a:bodyPr wrap="square" rtlCol="0">
            <a:spAutoFit/>
          </a:bodyPr>
          <a:lstStyle/>
          <a:p>
            <a:pPr algn="ctr"/>
            <a:r>
              <a:rPr lang="en-US" sz="1100" b="1" dirty="0"/>
              <a:t>Courtney Fricke</a:t>
            </a:r>
          </a:p>
          <a:p>
            <a:pPr algn="ctr"/>
            <a:r>
              <a:rPr lang="en-US" sz="1100" dirty="0"/>
              <a:t>ECSE Coordinator</a:t>
            </a:r>
          </a:p>
        </p:txBody>
      </p:sp>
      <p:sp>
        <p:nvSpPr>
          <p:cNvPr id="42" name="TextBox 41">
            <a:extLst>
              <a:ext uri="{FF2B5EF4-FFF2-40B4-BE49-F238E27FC236}">
                <a16:creationId xmlns:a16="http://schemas.microsoft.com/office/drawing/2014/main" id="{2AC3E8BA-3319-3442-C0C8-A1185416EA35}"/>
              </a:ext>
            </a:extLst>
          </p:cNvPr>
          <p:cNvSpPr txBox="1"/>
          <p:nvPr/>
        </p:nvSpPr>
        <p:spPr>
          <a:xfrm>
            <a:off x="8044321" y="5571391"/>
            <a:ext cx="1277517" cy="600164"/>
          </a:xfrm>
          <a:prstGeom prst="rect">
            <a:avLst/>
          </a:prstGeom>
          <a:noFill/>
        </p:spPr>
        <p:txBody>
          <a:bodyPr wrap="square" rtlCol="0">
            <a:spAutoFit/>
          </a:bodyPr>
          <a:lstStyle/>
          <a:p>
            <a:pPr algn="ctr"/>
            <a:r>
              <a:rPr lang="en-US" sz="1100" b="1" dirty="0"/>
              <a:t>Pandy King-Henke</a:t>
            </a:r>
          </a:p>
          <a:p>
            <a:pPr algn="ctr"/>
            <a:r>
              <a:rPr lang="en-US" sz="1100" dirty="0"/>
              <a:t>DHH Teacher</a:t>
            </a:r>
          </a:p>
        </p:txBody>
      </p:sp>
      <p:sp>
        <p:nvSpPr>
          <p:cNvPr id="43" name="TextBox 42">
            <a:extLst>
              <a:ext uri="{FF2B5EF4-FFF2-40B4-BE49-F238E27FC236}">
                <a16:creationId xmlns:a16="http://schemas.microsoft.com/office/drawing/2014/main" id="{038338DE-A89B-D44F-2520-A64D6BF87F22}"/>
              </a:ext>
            </a:extLst>
          </p:cNvPr>
          <p:cNvSpPr txBox="1"/>
          <p:nvPr/>
        </p:nvSpPr>
        <p:spPr>
          <a:xfrm>
            <a:off x="9348278" y="5556900"/>
            <a:ext cx="1204679" cy="600164"/>
          </a:xfrm>
          <a:prstGeom prst="rect">
            <a:avLst/>
          </a:prstGeom>
          <a:noFill/>
        </p:spPr>
        <p:txBody>
          <a:bodyPr wrap="square" rtlCol="0">
            <a:spAutoFit/>
          </a:bodyPr>
          <a:lstStyle/>
          <a:p>
            <a:pPr algn="ctr"/>
            <a:r>
              <a:rPr lang="en-US" sz="1100" b="1" dirty="0"/>
              <a:t>Sandy Gorham</a:t>
            </a:r>
          </a:p>
          <a:p>
            <a:pPr algn="ctr"/>
            <a:r>
              <a:rPr lang="en-US" sz="1100" dirty="0"/>
              <a:t>O&amp; M Consultant</a:t>
            </a:r>
          </a:p>
        </p:txBody>
      </p:sp>
      <p:sp>
        <p:nvSpPr>
          <p:cNvPr id="44" name="TextBox 43">
            <a:extLst>
              <a:ext uri="{FF2B5EF4-FFF2-40B4-BE49-F238E27FC236}">
                <a16:creationId xmlns:a16="http://schemas.microsoft.com/office/drawing/2014/main" id="{F4C5167B-8E9C-31EE-5E70-DC17067DC623}"/>
              </a:ext>
            </a:extLst>
          </p:cNvPr>
          <p:cNvSpPr txBox="1"/>
          <p:nvPr/>
        </p:nvSpPr>
        <p:spPr>
          <a:xfrm>
            <a:off x="10579397" y="5556899"/>
            <a:ext cx="1371674" cy="600164"/>
          </a:xfrm>
          <a:prstGeom prst="rect">
            <a:avLst/>
          </a:prstGeom>
          <a:noFill/>
        </p:spPr>
        <p:txBody>
          <a:bodyPr wrap="square" rtlCol="0">
            <a:spAutoFit/>
          </a:bodyPr>
          <a:lstStyle/>
          <a:p>
            <a:pPr algn="ctr"/>
            <a:r>
              <a:rPr lang="en-US" sz="1100" b="1" dirty="0"/>
              <a:t>Nikki Vanderhoof</a:t>
            </a:r>
          </a:p>
          <a:p>
            <a:pPr algn="ctr"/>
            <a:r>
              <a:rPr lang="en-US" sz="1100" dirty="0"/>
              <a:t>Behavior Specialist</a:t>
            </a:r>
          </a:p>
        </p:txBody>
      </p:sp>
      <p:sp>
        <p:nvSpPr>
          <p:cNvPr id="11" name="Rectangle 10">
            <a:extLst>
              <a:ext uri="{FF2B5EF4-FFF2-40B4-BE49-F238E27FC236}">
                <a16:creationId xmlns:a16="http://schemas.microsoft.com/office/drawing/2014/main" id="{1A064F60-6A71-90B3-5720-72A4F3AA64A4}"/>
              </a:ext>
            </a:extLst>
          </p:cNvPr>
          <p:cNvSpPr/>
          <p:nvPr/>
        </p:nvSpPr>
        <p:spPr>
          <a:xfrm>
            <a:off x="310946" y="4143294"/>
            <a:ext cx="1143445" cy="1461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175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232824" y="128928"/>
            <a:ext cx="11726351" cy="1595092"/>
          </a:xfrm>
        </p:spPr>
        <p:txBody>
          <a:bodyPr>
            <a:noAutofit/>
          </a:bodyPr>
          <a:lstStyle/>
          <a:p>
            <a:r>
              <a:rPr lang="en-US" sz="4000" b="1" dirty="0"/>
              <a:t>SAIL</a:t>
            </a:r>
            <a:r>
              <a:rPr lang="en-US" sz="4000" dirty="0"/>
              <a:t> (Students Achieve Independent Learning) </a:t>
            </a:r>
            <a:br>
              <a:rPr lang="en-US" sz="4000" dirty="0"/>
            </a:br>
            <a:r>
              <a:rPr lang="en-US" sz="4000" dirty="0"/>
              <a:t>Setting IV Behavior Program, Kellogg, MN </a:t>
            </a:r>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1908320" y="1879235"/>
            <a:ext cx="9888913" cy="2990939"/>
          </a:xfrm>
        </p:spPr>
        <p:txBody>
          <a:bodyPr>
            <a:noAutofit/>
          </a:bodyPr>
          <a:lstStyle/>
          <a:p>
            <a:r>
              <a:rPr lang="en-US" sz="2400" b="1" dirty="0">
                <a:solidFill>
                  <a:schemeClr val="tx1"/>
                </a:solidFill>
              </a:rPr>
              <a:t>Fundamental program offerings:</a:t>
            </a:r>
          </a:p>
          <a:p>
            <a:pPr marL="0" marR="0">
              <a:spcBef>
                <a:spcPts val="1200"/>
              </a:spcBef>
              <a:spcAft>
                <a:spcPts val="1200"/>
              </a:spcAft>
            </a:pPr>
            <a:r>
              <a:rPr lang="en-US" sz="2400" dirty="0">
                <a:solidFill>
                  <a:schemeClr val="tx1"/>
                </a:solidFill>
                <a:effectLst/>
                <a:latin typeface="Calibri" panose="020F0502020204030204" pitchFamily="34" charset="0"/>
                <a:ea typeface="Calibri" panose="020F0502020204030204" pitchFamily="34" charset="0"/>
              </a:rPr>
              <a:t>SAIL exists to provide whole-person learning in a safe environment to support students in reaching their full potential to become contributing citizens in an evolving world. </a:t>
            </a:r>
          </a:p>
          <a:p>
            <a:pPr marL="0" marR="0">
              <a:spcBef>
                <a:spcPts val="1200"/>
              </a:spcBef>
              <a:spcAft>
                <a:spcPts val="1200"/>
              </a:spcAft>
            </a:pPr>
            <a:r>
              <a:rPr lang="en-US" sz="2400" dirty="0">
                <a:solidFill>
                  <a:schemeClr val="tx1"/>
                </a:solidFill>
                <a:effectLst/>
                <a:latin typeface="Calibri" panose="020F0502020204030204" pitchFamily="34" charset="0"/>
                <a:ea typeface="Calibri" panose="020F0502020204030204" pitchFamily="34" charset="0"/>
              </a:rPr>
              <a:t>SAIL provides Level IV special education services for students from our member districts whose needs cannot be met in their home district. </a:t>
            </a:r>
          </a:p>
          <a:p>
            <a:pPr marL="0" marR="0">
              <a:spcBef>
                <a:spcPts val="1200"/>
              </a:spcBef>
              <a:spcAft>
                <a:spcPts val="1200"/>
              </a:spcAft>
            </a:pPr>
            <a:r>
              <a:rPr lang="en-US" sz="2400" dirty="0">
                <a:solidFill>
                  <a:schemeClr val="tx1"/>
                </a:solidFill>
                <a:effectLst/>
                <a:latin typeface="Calibri" panose="020F0502020204030204" pitchFamily="34" charset="0"/>
                <a:ea typeface="Calibri" panose="020F0502020204030204" pitchFamily="34" charset="0"/>
              </a:rPr>
              <a:t> Our vision is:  SAIL, the beacon of light for developing safe, civil, and productive citizens.</a:t>
            </a:r>
            <a:endParaRPr lang="en-US" sz="2400"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19850BC6-78B6-B65D-5EA6-2BEB929A463A}"/>
              </a:ext>
            </a:extLst>
          </p:cNvPr>
          <p:cNvPicPr>
            <a:picLocks noChangeAspect="1"/>
          </p:cNvPicPr>
          <p:nvPr/>
        </p:nvPicPr>
        <p:blipFill rotWithShape="1">
          <a:blip r:embed="rId2"/>
          <a:srcRect l="12688" t="12263" r="13538" b="11839"/>
          <a:stretch/>
        </p:blipFill>
        <p:spPr>
          <a:xfrm>
            <a:off x="10985608" y="5492621"/>
            <a:ext cx="973567" cy="1088702"/>
          </a:xfrm>
          <a:prstGeom prst="rect">
            <a:avLst/>
          </a:prstGeom>
        </p:spPr>
      </p:pic>
    </p:spTree>
    <p:extLst>
      <p:ext uri="{BB962C8B-B14F-4D97-AF65-F5344CB8AC3E}">
        <p14:creationId xmlns:p14="http://schemas.microsoft.com/office/powerpoint/2010/main" val="218839672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814847" y="309826"/>
            <a:ext cx="9657683" cy="818741"/>
          </a:xfrm>
        </p:spPr>
        <p:txBody>
          <a:bodyPr>
            <a:normAutofit fontScale="90000"/>
          </a:bodyPr>
          <a:lstStyle/>
          <a:p>
            <a:r>
              <a:rPr lang="en-US" sz="4000" b="1" dirty="0"/>
              <a:t>SAIL</a:t>
            </a:r>
            <a:r>
              <a:rPr lang="en-US" sz="4000" dirty="0"/>
              <a:t> </a:t>
            </a:r>
            <a:r>
              <a:rPr lang="en-US" sz="4000" b="1" dirty="0"/>
              <a:t>STAFF  - </a:t>
            </a:r>
            <a:r>
              <a:rPr lang="en-US" sz="4000" dirty="0"/>
              <a:t>Federal Setting IV Behavior</a:t>
            </a:r>
          </a:p>
        </p:txBody>
      </p:sp>
      <p:pic>
        <p:nvPicPr>
          <p:cNvPr id="5" name="Picture 4" descr="A picture containing person&#10;&#10;Description automatically generated">
            <a:extLst>
              <a:ext uri="{FF2B5EF4-FFF2-40B4-BE49-F238E27FC236}">
                <a16:creationId xmlns:a16="http://schemas.microsoft.com/office/drawing/2014/main" id="{E9AE50FC-1006-0505-FA0B-3F7BFD9F56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40" t="15819" r="9295" b="6880"/>
          <a:stretch/>
        </p:blipFill>
        <p:spPr bwMode="auto">
          <a:xfrm flipH="1">
            <a:off x="3640194" y="4167999"/>
            <a:ext cx="1058053" cy="1407954"/>
          </a:xfrm>
          <a:prstGeom prst="rect">
            <a:avLst/>
          </a:prstGeom>
          <a:noFill/>
          <a:ln>
            <a:noFill/>
          </a:ln>
        </p:spPr>
      </p:pic>
      <p:pic>
        <p:nvPicPr>
          <p:cNvPr id="6" name="Picture 5" descr="A person smiling for the camera&#10;&#10;Description automatically generated with medium confidence">
            <a:extLst>
              <a:ext uri="{FF2B5EF4-FFF2-40B4-BE49-F238E27FC236}">
                <a16:creationId xmlns:a16="http://schemas.microsoft.com/office/drawing/2014/main" id="{7E024E55-1BF2-013F-0FB1-179BC5477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91" t="13253" r="8300" b="4410"/>
          <a:stretch/>
        </p:blipFill>
        <p:spPr bwMode="auto">
          <a:xfrm>
            <a:off x="3629012" y="1196971"/>
            <a:ext cx="1069801" cy="1437377"/>
          </a:xfrm>
          <a:prstGeom prst="rect">
            <a:avLst/>
          </a:prstGeom>
          <a:noFill/>
          <a:ln>
            <a:noFill/>
          </a:ln>
        </p:spPr>
      </p:pic>
      <p:pic>
        <p:nvPicPr>
          <p:cNvPr id="8" name="Picture 7" descr="A person smiling for the camera&#10;&#10;Description automatically generated with low confidence">
            <a:extLst>
              <a:ext uri="{FF2B5EF4-FFF2-40B4-BE49-F238E27FC236}">
                <a16:creationId xmlns:a16="http://schemas.microsoft.com/office/drawing/2014/main" id="{3E46811A-9D8D-37CD-FCD9-E9D1994404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7" t="14477" r="-1"/>
          <a:stretch/>
        </p:blipFill>
        <p:spPr bwMode="auto">
          <a:xfrm>
            <a:off x="250823" y="4168000"/>
            <a:ext cx="1057161" cy="1421552"/>
          </a:xfrm>
          <a:prstGeom prst="rect">
            <a:avLst/>
          </a:prstGeom>
          <a:noFill/>
          <a:ln>
            <a:noFill/>
          </a:ln>
        </p:spPr>
      </p:pic>
      <p:pic>
        <p:nvPicPr>
          <p:cNvPr id="9" name="Picture 8">
            <a:extLst>
              <a:ext uri="{FF2B5EF4-FFF2-40B4-BE49-F238E27FC236}">
                <a16:creationId xmlns:a16="http://schemas.microsoft.com/office/drawing/2014/main" id="{D05D595B-D4D0-63FE-9ED9-2D3BEAD163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16" t="14159" r="11457" b="659"/>
          <a:stretch/>
        </p:blipFill>
        <p:spPr bwMode="auto">
          <a:xfrm>
            <a:off x="1347667" y="4167999"/>
            <a:ext cx="1049142" cy="1429464"/>
          </a:xfrm>
          <a:prstGeom prst="rect">
            <a:avLst/>
          </a:prstGeom>
          <a:noFill/>
          <a:ln>
            <a:noFill/>
          </a:ln>
        </p:spPr>
      </p:pic>
      <p:pic>
        <p:nvPicPr>
          <p:cNvPr id="10" name="Picture 9" descr="A picture containing person, outdoor, hairpiece&#10;&#10;Description automatically generated">
            <a:extLst>
              <a:ext uri="{FF2B5EF4-FFF2-40B4-BE49-F238E27FC236}">
                <a16:creationId xmlns:a16="http://schemas.microsoft.com/office/drawing/2014/main" id="{7043D88C-F5BF-2028-DA35-BE573C25FC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22" t="-857" r="1796" b="-5001"/>
          <a:stretch/>
        </p:blipFill>
        <p:spPr bwMode="auto">
          <a:xfrm>
            <a:off x="7975084" y="1182043"/>
            <a:ext cx="978550" cy="1444280"/>
          </a:xfrm>
          <a:prstGeom prst="rect">
            <a:avLst/>
          </a:prstGeom>
          <a:noFill/>
          <a:ln>
            <a:noFill/>
          </a:ln>
        </p:spPr>
      </p:pic>
      <p:pic>
        <p:nvPicPr>
          <p:cNvPr id="11" name="Picture 10" descr="A person wearing glasses&#10;&#10;Description automatically generated with medium confidence">
            <a:extLst>
              <a:ext uri="{FF2B5EF4-FFF2-40B4-BE49-F238E27FC236}">
                <a16:creationId xmlns:a16="http://schemas.microsoft.com/office/drawing/2014/main" id="{2FD49C51-78F8-6FCC-059C-24378ACB92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9" t="24198" r="34935" b="17275"/>
          <a:stretch/>
        </p:blipFill>
        <p:spPr bwMode="auto">
          <a:xfrm rot="5400000">
            <a:off x="2312863" y="4327457"/>
            <a:ext cx="1421553" cy="1102637"/>
          </a:xfrm>
          <a:prstGeom prst="rect">
            <a:avLst/>
          </a:prstGeom>
          <a:noFill/>
          <a:ln>
            <a:noFill/>
          </a:ln>
        </p:spPr>
      </p:pic>
      <p:pic>
        <p:nvPicPr>
          <p:cNvPr id="12" name="Picture 11" descr="A person with glasses smiling&#10;&#10;Description automatically generated with low confidence">
            <a:extLst>
              <a:ext uri="{FF2B5EF4-FFF2-40B4-BE49-F238E27FC236}">
                <a16:creationId xmlns:a16="http://schemas.microsoft.com/office/drawing/2014/main" id="{E0F51E62-33B2-EA8D-86C2-0846F2B873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03" t="431" r="8233" b="-704"/>
          <a:stretch/>
        </p:blipFill>
        <p:spPr bwMode="auto">
          <a:xfrm>
            <a:off x="1375098" y="1185075"/>
            <a:ext cx="1034844" cy="1422880"/>
          </a:xfrm>
          <a:prstGeom prst="rect">
            <a:avLst/>
          </a:prstGeom>
          <a:noFill/>
          <a:ln>
            <a:noFill/>
          </a:ln>
        </p:spPr>
      </p:pic>
      <p:pic>
        <p:nvPicPr>
          <p:cNvPr id="13" name="Picture 12">
            <a:extLst>
              <a:ext uri="{FF2B5EF4-FFF2-40B4-BE49-F238E27FC236}">
                <a16:creationId xmlns:a16="http://schemas.microsoft.com/office/drawing/2014/main" id="{9B3D4523-C457-6324-CB6B-CDE8B83982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0" t="6929" r="290" b="895"/>
          <a:stretch/>
        </p:blipFill>
        <p:spPr bwMode="auto">
          <a:xfrm flipH="1">
            <a:off x="254517" y="2666819"/>
            <a:ext cx="1063250" cy="1441441"/>
          </a:xfrm>
          <a:prstGeom prst="rect">
            <a:avLst/>
          </a:prstGeom>
          <a:noFill/>
          <a:ln>
            <a:noFill/>
          </a:ln>
        </p:spPr>
      </p:pic>
      <p:pic>
        <p:nvPicPr>
          <p:cNvPr id="14" name="Picture 13">
            <a:extLst>
              <a:ext uri="{FF2B5EF4-FFF2-40B4-BE49-F238E27FC236}">
                <a16:creationId xmlns:a16="http://schemas.microsoft.com/office/drawing/2014/main" id="{268258FE-DC2A-E323-8415-3AFC8B6666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42" t="14698" r="-1"/>
          <a:stretch/>
        </p:blipFill>
        <p:spPr bwMode="auto">
          <a:xfrm>
            <a:off x="6875120" y="4154663"/>
            <a:ext cx="1039479" cy="1391906"/>
          </a:xfrm>
          <a:prstGeom prst="rect">
            <a:avLst/>
          </a:prstGeom>
          <a:noFill/>
          <a:ln>
            <a:noFill/>
          </a:ln>
        </p:spPr>
      </p:pic>
      <p:pic>
        <p:nvPicPr>
          <p:cNvPr id="15" name="Picture 14" descr="A person wearing glasses&#10;&#10;Description automatically generated with low confidence">
            <a:extLst>
              <a:ext uri="{FF2B5EF4-FFF2-40B4-BE49-F238E27FC236}">
                <a16:creationId xmlns:a16="http://schemas.microsoft.com/office/drawing/2014/main" id="{825465F5-0023-43FB-6F84-9F9C91D8DE2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385" r="16976" b="29914"/>
          <a:stretch/>
        </p:blipFill>
        <p:spPr bwMode="auto">
          <a:xfrm>
            <a:off x="6830753" y="1196858"/>
            <a:ext cx="1081379" cy="1429465"/>
          </a:xfrm>
          <a:prstGeom prst="rect">
            <a:avLst/>
          </a:prstGeom>
          <a:noFill/>
          <a:ln>
            <a:noFill/>
          </a:ln>
        </p:spPr>
      </p:pic>
      <p:pic>
        <p:nvPicPr>
          <p:cNvPr id="17" name="Picture 16" descr="A picture containing person&#10;&#10;Description automatically generated">
            <a:extLst>
              <a:ext uri="{FF2B5EF4-FFF2-40B4-BE49-F238E27FC236}">
                <a16:creationId xmlns:a16="http://schemas.microsoft.com/office/drawing/2014/main" id="{F1CEA647-30D0-5E5C-DCB2-182B731D14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930" t="16845"/>
          <a:stretch/>
        </p:blipFill>
        <p:spPr bwMode="auto">
          <a:xfrm>
            <a:off x="4778634" y="4174157"/>
            <a:ext cx="1006799" cy="1395638"/>
          </a:xfrm>
          <a:prstGeom prst="rect">
            <a:avLst/>
          </a:prstGeom>
          <a:noFill/>
          <a:ln>
            <a:noFill/>
          </a:ln>
        </p:spPr>
      </p:pic>
      <p:pic>
        <p:nvPicPr>
          <p:cNvPr id="18" name="Picture 17" descr="A close-up of a person smiling&#10;&#10;Description automatically generated">
            <a:extLst>
              <a:ext uri="{FF2B5EF4-FFF2-40B4-BE49-F238E27FC236}">
                <a16:creationId xmlns:a16="http://schemas.microsoft.com/office/drawing/2014/main" id="{88B18648-FCCC-185A-906F-5973D70EF9A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27" t="14765"/>
          <a:stretch/>
        </p:blipFill>
        <p:spPr bwMode="auto">
          <a:xfrm>
            <a:off x="4757332" y="1204220"/>
            <a:ext cx="991893" cy="1432101"/>
          </a:xfrm>
          <a:prstGeom prst="rect">
            <a:avLst/>
          </a:prstGeom>
          <a:noFill/>
          <a:ln>
            <a:noFill/>
          </a:ln>
        </p:spPr>
      </p:pic>
      <p:pic>
        <p:nvPicPr>
          <p:cNvPr id="19" name="Picture 18" descr="A picture containing person, outdoor, glasses&#10;&#10;Description automatically generated">
            <a:extLst>
              <a:ext uri="{FF2B5EF4-FFF2-40B4-BE49-F238E27FC236}">
                <a16:creationId xmlns:a16="http://schemas.microsoft.com/office/drawing/2014/main" id="{FE3668AE-F46F-626E-418F-B48253B5B2B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15" t="8361" r="1" b="-836"/>
          <a:stretch/>
        </p:blipFill>
        <p:spPr bwMode="auto">
          <a:xfrm>
            <a:off x="199803" y="1204220"/>
            <a:ext cx="1122317" cy="1422880"/>
          </a:xfrm>
          <a:prstGeom prst="rect">
            <a:avLst/>
          </a:prstGeom>
          <a:noFill/>
          <a:ln>
            <a:noFill/>
          </a:ln>
        </p:spPr>
      </p:pic>
      <p:pic>
        <p:nvPicPr>
          <p:cNvPr id="20" name="Picture 19">
            <a:extLst>
              <a:ext uri="{FF2B5EF4-FFF2-40B4-BE49-F238E27FC236}">
                <a16:creationId xmlns:a16="http://schemas.microsoft.com/office/drawing/2014/main" id="{E9053417-2204-8404-4337-81098B0F54A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85" t="9117"/>
          <a:stretch/>
        </p:blipFill>
        <p:spPr bwMode="auto">
          <a:xfrm>
            <a:off x="5801066" y="1208645"/>
            <a:ext cx="978550" cy="1441441"/>
          </a:xfrm>
          <a:prstGeom prst="rect">
            <a:avLst/>
          </a:prstGeom>
          <a:noFill/>
          <a:ln>
            <a:noFill/>
          </a:ln>
        </p:spPr>
      </p:pic>
      <p:pic>
        <p:nvPicPr>
          <p:cNvPr id="22" name="Picture 21">
            <a:extLst>
              <a:ext uri="{FF2B5EF4-FFF2-40B4-BE49-F238E27FC236}">
                <a16:creationId xmlns:a16="http://schemas.microsoft.com/office/drawing/2014/main" id="{6CFD58A0-EC9E-E3D0-7770-88A918B5159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96" t="18203"/>
          <a:stretch/>
        </p:blipFill>
        <p:spPr bwMode="auto">
          <a:xfrm>
            <a:off x="2445479" y="1189723"/>
            <a:ext cx="1156323" cy="1437377"/>
          </a:xfrm>
          <a:prstGeom prst="rect">
            <a:avLst/>
          </a:prstGeom>
          <a:noFill/>
          <a:ln>
            <a:noFill/>
          </a:ln>
        </p:spPr>
      </p:pic>
      <p:sp>
        <p:nvSpPr>
          <p:cNvPr id="25" name="TextBox 24">
            <a:extLst>
              <a:ext uri="{FF2B5EF4-FFF2-40B4-BE49-F238E27FC236}">
                <a16:creationId xmlns:a16="http://schemas.microsoft.com/office/drawing/2014/main" id="{A28490B4-D9EA-3708-73DD-A2A09E36FBE4}"/>
              </a:ext>
            </a:extLst>
          </p:cNvPr>
          <p:cNvSpPr txBox="1"/>
          <p:nvPr/>
        </p:nvSpPr>
        <p:spPr>
          <a:xfrm>
            <a:off x="8974952" y="1127853"/>
            <a:ext cx="3147845" cy="1615827"/>
          </a:xfrm>
          <a:prstGeom prst="rect">
            <a:avLst/>
          </a:prstGeom>
          <a:noFill/>
        </p:spPr>
        <p:txBody>
          <a:bodyPr wrap="square" rtlCol="0">
            <a:spAutoFit/>
          </a:bodyPr>
          <a:lstStyle/>
          <a:p>
            <a:r>
              <a:rPr lang="en-US" sz="1100" b="1" dirty="0"/>
              <a:t>Amy York, </a:t>
            </a:r>
            <a:r>
              <a:rPr lang="en-US" sz="1100" b="1" dirty="0" err="1"/>
              <a:t>Ph.D</a:t>
            </a:r>
            <a:r>
              <a:rPr lang="en-US" sz="1100" b="1" dirty="0"/>
              <a:t> </a:t>
            </a:r>
            <a:r>
              <a:rPr lang="en-US" sz="1100" dirty="0"/>
              <a:t>Program Director</a:t>
            </a:r>
            <a:endParaRPr lang="en-US" sz="1100" dirty="0">
              <a:highlight>
                <a:srgbClr val="FFFF00"/>
              </a:highlight>
            </a:endParaRPr>
          </a:p>
          <a:p>
            <a:r>
              <a:rPr lang="en-US" sz="1100" b="1" dirty="0"/>
              <a:t>Karen Polyard, </a:t>
            </a:r>
            <a:r>
              <a:rPr lang="en-US" sz="1100" dirty="0"/>
              <a:t>SpEd Coordinator</a:t>
            </a:r>
          </a:p>
          <a:p>
            <a:r>
              <a:rPr lang="en-US" sz="1100" b="1" dirty="0"/>
              <a:t>Breyan Richardson, </a:t>
            </a:r>
            <a:r>
              <a:rPr lang="en-US" sz="1100" dirty="0"/>
              <a:t>Administrative Assistant</a:t>
            </a:r>
          </a:p>
          <a:p>
            <a:r>
              <a:rPr lang="en-US" sz="1100" b="1" dirty="0"/>
              <a:t>Danni Bruns, </a:t>
            </a:r>
            <a:r>
              <a:rPr lang="en-US" sz="1100" dirty="0"/>
              <a:t>Behavior Specialist</a:t>
            </a:r>
          </a:p>
          <a:p>
            <a:r>
              <a:rPr lang="en-US" sz="1100" b="1" dirty="0"/>
              <a:t>Wendy Haake, </a:t>
            </a:r>
            <a:r>
              <a:rPr lang="en-US" sz="1100" dirty="0"/>
              <a:t>Teacher, Grades10-12</a:t>
            </a:r>
          </a:p>
          <a:p>
            <a:r>
              <a:rPr lang="en-US" sz="1100" b="1" dirty="0"/>
              <a:t>Amanda Krage, </a:t>
            </a:r>
            <a:r>
              <a:rPr lang="en-US" sz="1100" dirty="0"/>
              <a:t>Teacher, Grade 9</a:t>
            </a:r>
          </a:p>
          <a:p>
            <a:r>
              <a:rPr lang="en-US" sz="1100" b="1" dirty="0"/>
              <a:t>Michelle Houston, </a:t>
            </a:r>
            <a:r>
              <a:rPr lang="en-US" sz="1100" dirty="0"/>
              <a:t>Teacher, Grades 7-8</a:t>
            </a:r>
          </a:p>
          <a:p>
            <a:r>
              <a:rPr lang="en-US" sz="1100" b="1" dirty="0"/>
              <a:t>Geo Neal, </a:t>
            </a:r>
            <a:r>
              <a:rPr lang="en-US" sz="1100" dirty="0"/>
              <a:t>Teacher, Grades 5-6</a:t>
            </a:r>
          </a:p>
          <a:p>
            <a:endParaRPr lang="en-US" sz="1100" dirty="0"/>
          </a:p>
        </p:txBody>
      </p:sp>
      <p:sp>
        <p:nvSpPr>
          <p:cNvPr id="27" name="TextBox 26">
            <a:extLst>
              <a:ext uri="{FF2B5EF4-FFF2-40B4-BE49-F238E27FC236}">
                <a16:creationId xmlns:a16="http://schemas.microsoft.com/office/drawing/2014/main" id="{25799638-EF68-4100-57AF-958FF8E947CF}"/>
              </a:ext>
            </a:extLst>
          </p:cNvPr>
          <p:cNvSpPr txBox="1"/>
          <p:nvPr/>
        </p:nvSpPr>
        <p:spPr>
          <a:xfrm>
            <a:off x="8994112" y="2612370"/>
            <a:ext cx="2665420" cy="1954381"/>
          </a:xfrm>
          <a:prstGeom prst="rect">
            <a:avLst/>
          </a:prstGeom>
          <a:noFill/>
        </p:spPr>
        <p:txBody>
          <a:bodyPr wrap="square" rtlCol="0">
            <a:spAutoFit/>
          </a:bodyPr>
          <a:lstStyle/>
          <a:p>
            <a:r>
              <a:rPr lang="en-US" sz="1100" b="1" dirty="0"/>
              <a:t>Karissa Qualey, </a:t>
            </a:r>
            <a:r>
              <a:rPr lang="en-US" sz="1100" dirty="0"/>
              <a:t>Teacher, Grades K-4</a:t>
            </a:r>
          </a:p>
          <a:p>
            <a:r>
              <a:rPr lang="en-US" sz="1100" b="1" dirty="0"/>
              <a:t>Brittany Stein, </a:t>
            </a:r>
            <a:r>
              <a:rPr lang="en-US" sz="1100" dirty="0"/>
              <a:t>Paraprofessional</a:t>
            </a:r>
          </a:p>
          <a:p>
            <a:r>
              <a:rPr lang="en-US" sz="1100" b="1" dirty="0"/>
              <a:t>Cindy Schmidt, </a:t>
            </a:r>
            <a:r>
              <a:rPr lang="en-US" sz="1100" dirty="0"/>
              <a:t>Paraprofessional</a:t>
            </a:r>
          </a:p>
          <a:p>
            <a:r>
              <a:rPr lang="en-US" sz="1100" b="1" dirty="0"/>
              <a:t>Rayne Carrels, </a:t>
            </a:r>
            <a:r>
              <a:rPr lang="en-US" sz="1100" dirty="0"/>
              <a:t>Paraprofessional</a:t>
            </a:r>
          </a:p>
          <a:p>
            <a:r>
              <a:rPr lang="en-US" sz="1100" b="1" dirty="0"/>
              <a:t>Angi Siegele, </a:t>
            </a:r>
            <a:r>
              <a:rPr lang="en-US" sz="1100" dirty="0"/>
              <a:t>Paraprofessional</a:t>
            </a:r>
          </a:p>
          <a:p>
            <a:r>
              <a:rPr lang="en-US" sz="1100" b="1" dirty="0"/>
              <a:t>Sam Jewson, </a:t>
            </a:r>
            <a:r>
              <a:rPr lang="en-US" sz="1100" dirty="0"/>
              <a:t>Paraprofessional</a:t>
            </a:r>
          </a:p>
          <a:p>
            <a:r>
              <a:rPr lang="en-US" sz="1100" b="1" dirty="0"/>
              <a:t>Leta Neal. </a:t>
            </a:r>
            <a:r>
              <a:rPr lang="en-US" sz="1100" dirty="0"/>
              <a:t>Paraprofessional</a:t>
            </a:r>
          </a:p>
          <a:p>
            <a:r>
              <a:rPr lang="en-US" sz="1100" b="1" dirty="0"/>
              <a:t>Raini Staudacher, </a:t>
            </a:r>
            <a:r>
              <a:rPr lang="en-US" sz="1100" dirty="0"/>
              <a:t>Paraprofessional </a:t>
            </a:r>
          </a:p>
          <a:p>
            <a:r>
              <a:rPr lang="en-US" sz="1100" b="1" dirty="0"/>
              <a:t>Not Pictured:</a:t>
            </a:r>
          </a:p>
          <a:p>
            <a:r>
              <a:rPr lang="en-US" sz="1100" b="1" dirty="0" err="1"/>
              <a:t>Sueli</a:t>
            </a:r>
            <a:r>
              <a:rPr lang="en-US" sz="1100" b="1" dirty="0"/>
              <a:t> Hogan, </a:t>
            </a:r>
            <a:r>
              <a:rPr lang="en-US" sz="1100" dirty="0"/>
              <a:t>Substitute Teacher</a:t>
            </a:r>
          </a:p>
          <a:p>
            <a:endParaRPr lang="en-US" sz="1100" dirty="0">
              <a:highlight>
                <a:srgbClr val="FFFF00"/>
              </a:highlight>
            </a:endParaRPr>
          </a:p>
        </p:txBody>
      </p:sp>
      <p:sp>
        <p:nvSpPr>
          <p:cNvPr id="28" name="TextBox 27">
            <a:extLst>
              <a:ext uri="{FF2B5EF4-FFF2-40B4-BE49-F238E27FC236}">
                <a16:creationId xmlns:a16="http://schemas.microsoft.com/office/drawing/2014/main" id="{8878116D-30E1-3020-DAC0-201CEF8FC552}"/>
              </a:ext>
            </a:extLst>
          </p:cNvPr>
          <p:cNvSpPr txBox="1"/>
          <p:nvPr/>
        </p:nvSpPr>
        <p:spPr>
          <a:xfrm>
            <a:off x="7975083" y="4595750"/>
            <a:ext cx="3810699" cy="1446550"/>
          </a:xfrm>
          <a:prstGeom prst="rect">
            <a:avLst/>
          </a:prstGeom>
          <a:noFill/>
        </p:spPr>
        <p:txBody>
          <a:bodyPr wrap="square" rtlCol="0">
            <a:spAutoFit/>
          </a:bodyPr>
          <a:lstStyle/>
          <a:p>
            <a:r>
              <a:rPr lang="en-US" sz="1100" b="1" dirty="0"/>
              <a:t>ITINERANT STAFF:</a:t>
            </a:r>
          </a:p>
          <a:p>
            <a:r>
              <a:rPr lang="en-US" sz="1100" b="1" dirty="0"/>
              <a:t>Emily Dohrn,</a:t>
            </a:r>
            <a:r>
              <a:rPr lang="en-US" sz="1100" dirty="0"/>
              <a:t> Occupational Therapist</a:t>
            </a:r>
          </a:p>
          <a:p>
            <a:r>
              <a:rPr lang="en-US" sz="1100" b="1" dirty="0"/>
              <a:t>Gail Evenson, </a:t>
            </a:r>
            <a:r>
              <a:rPr lang="en-US" sz="1100" dirty="0"/>
              <a:t>School Psychologist</a:t>
            </a:r>
          </a:p>
          <a:p>
            <a:r>
              <a:rPr lang="en-US" sz="1100" b="1" dirty="0"/>
              <a:t>Jay Koverman,</a:t>
            </a:r>
            <a:r>
              <a:rPr lang="en-US" sz="1100" dirty="0"/>
              <a:t> Custodian</a:t>
            </a:r>
          </a:p>
          <a:p>
            <a:r>
              <a:rPr lang="en-US" sz="1100" b="1" dirty="0"/>
              <a:t>Crystal Schroeder, </a:t>
            </a:r>
            <a:r>
              <a:rPr lang="en-US" sz="1100" dirty="0"/>
              <a:t>Work-based Learning Coordinator </a:t>
            </a:r>
          </a:p>
          <a:p>
            <a:r>
              <a:rPr lang="en-US" sz="1100" b="1" dirty="0"/>
              <a:t>Kris Lynch, </a:t>
            </a:r>
            <a:r>
              <a:rPr lang="en-US" sz="1100" dirty="0"/>
              <a:t>CTSS Mental Health Professional</a:t>
            </a:r>
          </a:p>
          <a:p>
            <a:r>
              <a:rPr lang="en-US" sz="1100" b="1" dirty="0"/>
              <a:t>Gary Gile, </a:t>
            </a:r>
            <a:r>
              <a:rPr lang="en-US" sz="1100" dirty="0"/>
              <a:t>Maintenance</a:t>
            </a:r>
          </a:p>
          <a:p>
            <a:r>
              <a:rPr lang="en-US" sz="1100" b="1" dirty="0"/>
              <a:t>Megan Laskaskie, </a:t>
            </a:r>
            <a:r>
              <a:rPr lang="en-US" sz="1100" dirty="0"/>
              <a:t>CTSS Mental Health Practitioner</a:t>
            </a:r>
          </a:p>
        </p:txBody>
      </p:sp>
      <p:pic>
        <p:nvPicPr>
          <p:cNvPr id="30" name="Picture 29" descr="Logo&#10;&#10;Description automatically generated">
            <a:extLst>
              <a:ext uri="{FF2B5EF4-FFF2-40B4-BE49-F238E27FC236}">
                <a16:creationId xmlns:a16="http://schemas.microsoft.com/office/drawing/2014/main" id="{496D5DA0-E6DF-8918-223B-C8F424507BA8}"/>
              </a:ext>
            </a:extLst>
          </p:cNvPr>
          <p:cNvPicPr>
            <a:picLocks noChangeAspect="1"/>
          </p:cNvPicPr>
          <p:nvPr/>
        </p:nvPicPr>
        <p:blipFill rotWithShape="1">
          <a:blip r:embed="rId17"/>
          <a:srcRect l="12688" t="12263" r="13538" b="11839"/>
          <a:stretch/>
        </p:blipFill>
        <p:spPr>
          <a:xfrm>
            <a:off x="634858" y="94616"/>
            <a:ext cx="973567" cy="1088702"/>
          </a:xfrm>
          <a:prstGeom prst="rect">
            <a:avLst/>
          </a:prstGeom>
        </p:spPr>
      </p:pic>
      <p:pic>
        <p:nvPicPr>
          <p:cNvPr id="31" name="Picture 30">
            <a:extLst>
              <a:ext uri="{FF2B5EF4-FFF2-40B4-BE49-F238E27FC236}">
                <a16:creationId xmlns:a16="http://schemas.microsoft.com/office/drawing/2014/main" id="{ABE0AC07-DE16-4C2A-6263-421ACFA93ED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646" t="12764" r="7720"/>
          <a:stretch/>
        </p:blipFill>
        <p:spPr bwMode="auto">
          <a:xfrm>
            <a:off x="5840719" y="4154663"/>
            <a:ext cx="991893" cy="1399792"/>
          </a:xfrm>
          <a:prstGeom prst="rect">
            <a:avLst/>
          </a:prstGeom>
          <a:noFill/>
          <a:ln>
            <a:noFill/>
          </a:ln>
        </p:spPr>
      </p:pic>
      <p:grpSp>
        <p:nvGrpSpPr>
          <p:cNvPr id="4" name="Group 3">
            <a:extLst>
              <a:ext uri="{FF2B5EF4-FFF2-40B4-BE49-F238E27FC236}">
                <a16:creationId xmlns:a16="http://schemas.microsoft.com/office/drawing/2014/main" id="{8F95849F-C4D2-4358-B122-A62867F71C0A}"/>
              </a:ext>
            </a:extLst>
          </p:cNvPr>
          <p:cNvGrpSpPr/>
          <p:nvPr/>
        </p:nvGrpSpPr>
        <p:grpSpPr>
          <a:xfrm>
            <a:off x="1369697" y="2666819"/>
            <a:ext cx="5418694" cy="1448286"/>
            <a:chOff x="1369697" y="2666819"/>
            <a:chExt cx="5418694" cy="1448286"/>
          </a:xfrm>
        </p:grpSpPr>
        <p:pic>
          <p:nvPicPr>
            <p:cNvPr id="3" name="Picture 2">
              <a:extLst>
                <a:ext uri="{FF2B5EF4-FFF2-40B4-BE49-F238E27FC236}">
                  <a16:creationId xmlns:a16="http://schemas.microsoft.com/office/drawing/2014/main" id="{0AAD348F-800E-199B-52DF-F04A50D3F45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120" t="21367" r="-407" b="-1"/>
            <a:stretch/>
          </p:blipFill>
          <p:spPr bwMode="auto">
            <a:xfrm>
              <a:off x="2450235" y="2671903"/>
              <a:ext cx="1151567" cy="1443202"/>
            </a:xfrm>
            <a:prstGeom prst="rect">
              <a:avLst/>
            </a:prstGeom>
            <a:noFill/>
            <a:ln>
              <a:noFill/>
            </a:ln>
          </p:spPr>
        </p:pic>
        <p:pic>
          <p:nvPicPr>
            <p:cNvPr id="16" name="Picture 15" descr="A close-up of a person smiling&#10;&#10;Description automatically generated">
              <a:extLst>
                <a:ext uri="{FF2B5EF4-FFF2-40B4-BE49-F238E27FC236}">
                  <a16:creationId xmlns:a16="http://schemas.microsoft.com/office/drawing/2014/main" id="{6C60684C-581B-20A0-E454-9C46DC848FA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0171" t="12113" r="870" b="3555"/>
            <a:stretch/>
          </p:blipFill>
          <p:spPr bwMode="auto">
            <a:xfrm>
              <a:off x="3640196" y="2666819"/>
              <a:ext cx="1050557" cy="1441442"/>
            </a:xfrm>
            <a:prstGeom prst="rect">
              <a:avLst/>
            </a:prstGeom>
            <a:noFill/>
            <a:ln>
              <a:noFill/>
            </a:ln>
          </p:spPr>
        </p:pic>
        <p:pic>
          <p:nvPicPr>
            <p:cNvPr id="21" name="Picture 20" descr="A picture containing person, outdoor, clothing&#10;&#10;Description automatically generated">
              <a:extLst>
                <a:ext uri="{FF2B5EF4-FFF2-40B4-BE49-F238E27FC236}">
                  <a16:creationId xmlns:a16="http://schemas.microsoft.com/office/drawing/2014/main" id="{ABFD9442-2E80-D2C2-69BF-9C87D07AB608}"/>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11" t="10955" r="11477" b="9938"/>
            <a:stretch/>
          </p:blipFill>
          <p:spPr bwMode="auto">
            <a:xfrm>
              <a:off x="4765291" y="2685642"/>
              <a:ext cx="1006799" cy="1416630"/>
            </a:xfrm>
            <a:prstGeom prst="rect">
              <a:avLst/>
            </a:prstGeom>
            <a:noFill/>
            <a:ln>
              <a:noFill/>
            </a:ln>
          </p:spPr>
        </p:pic>
        <p:pic>
          <p:nvPicPr>
            <p:cNvPr id="24" name="Picture 23">
              <a:extLst>
                <a:ext uri="{FF2B5EF4-FFF2-40B4-BE49-F238E27FC236}">
                  <a16:creationId xmlns:a16="http://schemas.microsoft.com/office/drawing/2014/main" id="{13779792-510D-A98A-F2FE-5DF87F4B6F4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2681" t="8771" r="5473" b="6728"/>
            <a:stretch/>
          </p:blipFill>
          <p:spPr bwMode="auto">
            <a:xfrm>
              <a:off x="1369697" y="2685641"/>
              <a:ext cx="1029598" cy="1429464"/>
            </a:xfrm>
            <a:prstGeom prst="rect">
              <a:avLst/>
            </a:prstGeom>
            <a:noFill/>
            <a:ln>
              <a:noFill/>
            </a:ln>
          </p:spPr>
        </p:pic>
        <p:pic>
          <p:nvPicPr>
            <p:cNvPr id="32" name="Picture 31">
              <a:extLst>
                <a:ext uri="{FF2B5EF4-FFF2-40B4-BE49-F238E27FC236}">
                  <a16:creationId xmlns:a16="http://schemas.microsoft.com/office/drawing/2014/main" id="{B373E38A-305E-0A19-BFB8-BF3BAB16457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0688" t="3347" r="24530" b="24469"/>
            <a:stretch/>
          </p:blipFill>
          <p:spPr bwMode="auto">
            <a:xfrm>
              <a:off x="5845702" y="2702478"/>
              <a:ext cx="942689" cy="1399793"/>
            </a:xfrm>
            <a:prstGeom prst="rect">
              <a:avLst/>
            </a:prstGeom>
            <a:noFill/>
            <a:ln>
              <a:noFill/>
            </a:ln>
          </p:spPr>
        </p:pic>
      </p:grpSp>
      <p:pic>
        <p:nvPicPr>
          <p:cNvPr id="7" name="Picture 6">
            <a:extLst>
              <a:ext uri="{FF2B5EF4-FFF2-40B4-BE49-F238E27FC236}">
                <a16:creationId xmlns:a16="http://schemas.microsoft.com/office/drawing/2014/main" id="{1F940163-5719-B6F9-31FA-EC4C99AFBF94}"/>
              </a:ext>
            </a:extLst>
          </p:cNvPr>
          <p:cNvPicPr>
            <a:picLocks noChangeAspect="1"/>
          </p:cNvPicPr>
          <p:nvPr/>
        </p:nvPicPr>
        <p:blipFill>
          <a:blip r:embed="rId24" r:link="rId25" cstate="print">
            <a:extLst>
              <a:ext uri="{28A0092B-C50C-407E-A947-70E740481C1C}">
                <a14:useLocalDpi xmlns:a14="http://schemas.microsoft.com/office/drawing/2010/main" val="0"/>
              </a:ext>
            </a:extLst>
          </a:blip>
          <a:srcRect/>
          <a:stretch>
            <a:fillRect/>
          </a:stretch>
        </p:blipFill>
        <p:spPr bwMode="auto">
          <a:xfrm>
            <a:off x="6861957" y="2694615"/>
            <a:ext cx="1050175" cy="1391906"/>
          </a:xfrm>
          <a:prstGeom prst="rect">
            <a:avLst/>
          </a:prstGeom>
          <a:noFill/>
          <a:ln>
            <a:noFill/>
          </a:ln>
        </p:spPr>
      </p:pic>
      <p:pic>
        <p:nvPicPr>
          <p:cNvPr id="26" name="Picture 25" descr="A close-up of a person smiling&#10;&#10;Description automatically generated">
            <a:extLst>
              <a:ext uri="{FF2B5EF4-FFF2-40B4-BE49-F238E27FC236}">
                <a16:creationId xmlns:a16="http://schemas.microsoft.com/office/drawing/2014/main" id="{5F2FAB28-C373-C9E0-CDB3-B6CFC4D812B2}"/>
              </a:ext>
            </a:extLst>
          </p:cNvPr>
          <p:cNvPicPr>
            <a:picLocks noChangeAspect="1"/>
          </p:cNvPicPr>
          <p:nvPr/>
        </p:nvPicPr>
        <p:blipFill>
          <a:blip r:embed="rId26"/>
          <a:stretch>
            <a:fillRect/>
          </a:stretch>
        </p:blipFill>
        <p:spPr>
          <a:xfrm>
            <a:off x="7967426" y="2679799"/>
            <a:ext cx="1020769" cy="1428461"/>
          </a:xfrm>
          <a:prstGeom prst="rect">
            <a:avLst/>
          </a:prstGeom>
        </p:spPr>
      </p:pic>
    </p:spTree>
    <p:extLst>
      <p:ext uri="{BB962C8B-B14F-4D97-AF65-F5344CB8AC3E}">
        <p14:creationId xmlns:p14="http://schemas.microsoft.com/office/powerpoint/2010/main" val="40743888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459157" y="1671702"/>
            <a:ext cx="10795655" cy="1595092"/>
          </a:xfrm>
        </p:spPr>
        <p:txBody>
          <a:bodyPr>
            <a:noAutofit/>
          </a:bodyPr>
          <a:lstStyle/>
          <a:p>
            <a:r>
              <a:rPr lang="en-US" sz="4000" b="1" dirty="0"/>
              <a:t>SPECTRUM, </a:t>
            </a:r>
            <a:r>
              <a:rPr lang="en-US" sz="4000" dirty="0"/>
              <a:t>Hokah, MN</a:t>
            </a:r>
            <a:br>
              <a:rPr lang="en-US" sz="4000" dirty="0"/>
            </a:br>
            <a:r>
              <a:rPr lang="en-US" sz="4000" dirty="0"/>
              <a:t>(</a:t>
            </a:r>
            <a:r>
              <a:rPr lang="en-US" sz="4000" b="0" i="0" u="sng" dirty="0">
                <a:effectLst/>
                <a:latin typeface="Arial" panose="020B0604020202020204" pitchFamily="34" charset="0"/>
              </a:rPr>
              <a:t>S</a:t>
            </a:r>
            <a:r>
              <a:rPr lang="en-US" sz="4000" b="0" i="0" dirty="0">
                <a:effectLst/>
                <a:latin typeface="Arial" panose="020B0604020202020204" pitchFamily="34" charset="0"/>
              </a:rPr>
              <a:t>pecialized </a:t>
            </a:r>
            <a:r>
              <a:rPr lang="en-US" sz="4000" b="0" i="0" u="sng" dirty="0">
                <a:effectLst/>
                <a:latin typeface="Arial" panose="020B0604020202020204" pitchFamily="34" charset="0"/>
              </a:rPr>
              <a:t>P</a:t>
            </a:r>
            <a:r>
              <a:rPr lang="en-US" sz="4000" b="0" i="0" dirty="0">
                <a:effectLst/>
                <a:latin typeface="Arial" panose="020B0604020202020204" pitchFamily="34" charset="0"/>
              </a:rPr>
              <a:t>rogramming, </a:t>
            </a:r>
            <a:r>
              <a:rPr lang="en-US" sz="4000" b="0" i="0" u="sng" dirty="0">
                <a:effectLst/>
                <a:latin typeface="Arial" panose="020B0604020202020204" pitchFamily="34" charset="0"/>
              </a:rPr>
              <a:t>E</a:t>
            </a:r>
            <a:r>
              <a:rPr lang="en-US" sz="4000" b="0" i="0" dirty="0">
                <a:effectLst/>
                <a:latin typeface="Arial" panose="020B0604020202020204" pitchFamily="34" charset="0"/>
              </a:rPr>
              <a:t>ducation, </a:t>
            </a:r>
            <a:r>
              <a:rPr lang="en-US" sz="4000" b="0" i="0" u="sng" dirty="0">
                <a:effectLst/>
                <a:latin typeface="Arial" panose="020B0604020202020204" pitchFamily="34" charset="0"/>
              </a:rPr>
              <a:t>C</a:t>
            </a:r>
            <a:r>
              <a:rPr lang="en-US" sz="4000" b="0" i="0" dirty="0">
                <a:effectLst/>
                <a:latin typeface="Arial" panose="020B0604020202020204" pitchFamily="34" charset="0"/>
              </a:rPr>
              <a:t>omprehensive </a:t>
            </a:r>
            <a:r>
              <a:rPr lang="en-US" sz="4000" b="0" i="0" u="sng" dirty="0">
                <a:effectLst/>
                <a:latin typeface="Arial" panose="020B0604020202020204" pitchFamily="34" charset="0"/>
              </a:rPr>
              <a:t>T</a:t>
            </a:r>
            <a:r>
              <a:rPr lang="en-US" sz="4000" b="0" i="0" dirty="0">
                <a:effectLst/>
                <a:latin typeface="Arial" panose="020B0604020202020204" pitchFamily="34" charset="0"/>
              </a:rPr>
              <a:t>herapy, and other </a:t>
            </a:r>
            <a:r>
              <a:rPr lang="en-US" sz="4000" b="0" i="0" u="sng" dirty="0">
                <a:effectLst/>
                <a:latin typeface="Arial" panose="020B0604020202020204" pitchFamily="34" charset="0"/>
              </a:rPr>
              <a:t>R</a:t>
            </a:r>
            <a:r>
              <a:rPr lang="en-US" sz="4000" b="0" i="0" dirty="0">
                <a:effectLst/>
                <a:latin typeface="Arial" panose="020B0604020202020204" pitchFamily="34" charset="0"/>
              </a:rPr>
              <a:t>esources for their </a:t>
            </a:r>
            <a:r>
              <a:rPr lang="en-US" sz="4000" b="0" i="0" u="sng" dirty="0">
                <a:effectLst/>
                <a:latin typeface="Arial" panose="020B0604020202020204" pitchFamily="34" charset="0"/>
              </a:rPr>
              <a:t>U</a:t>
            </a:r>
            <a:r>
              <a:rPr lang="en-US" sz="4000" b="0" i="0" dirty="0">
                <a:effectLst/>
                <a:latin typeface="Arial" panose="020B0604020202020204" pitchFamily="34" charset="0"/>
              </a:rPr>
              <a:t>nique </a:t>
            </a:r>
            <a:r>
              <a:rPr lang="en-US" sz="4000" b="0" i="0" u="sng" dirty="0">
                <a:effectLst/>
                <a:latin typeface="Arial" panose="020B0604020202020204" pitchFamily="34" charset="0"/>
              </a:rPr>
              <a:t>M</a:t>
            </a:r>
            <a:r>
              <a:rPr lang="en-US" sz="4000" b="0" i="0" dirty="0">
                <a:effectLst/>
                <a:latin typeface="Arial" panose="020B0604020202020204" pitchFamily="34" charset="0"/>
              </a:rPr>
              <a:t>inds)</a:t>
            </a:r>
            <a:endParaRPr lang="en-US" sz="4000" dirty="0"/>
          </a:p>
        </p:txBody>
      </p:sp>
      <p:sp>
        <p:nvSpPr>
          <p:cNvPr id="3" name="Subtitle 2">
            <a:extLst>
              <a:ext uri="{FF2B5EF4-FFF2-40B4-BE49-F238E27FC236}">
                <a16:creationId xmlns:a16="http://schemas.microsoft.com/office/drawing/2014/main" id="{E309A740-48C5-4AE5-879B-F567D3D7ACDC}"/>
              </a:ext>
            </a:extLst>
          </p:cNvPr>
          <p:cNvSpPr>
            <a:spLocks noGrp="1"/>
          </p:cNvSpPr>
          <p:nvPr>
            <p:ph type="subTitle" idx="1"/>
          </p:nvPr>
        </p:nvSpPr>
        <p:spPr>
          <a:xfrm>
            <a:off x="1955323" y="4026233"/>
            <a:ext cx="9735324" cy="2220743"/>
          </a:xfrm>
        </p:spPr>
        <p:txBody>
          <a:bodyPr>
            <a:normAutofit fontScale="85000" lnSpcReduction="10000"/>
          </a:bodyPr>
          <a:lstStyle/>
          <a:p>
            <a:r>
              <a:rPr lang="en-US" sz="2400" b="1" dirty="0">
                <a:solidFill>
                  <a:schemeClr val="tx1"/>
                </a:solidFill>
              </a:rPr>
              <a:t>Fundamental program offerings:</a:t>
            </a:r>
          </a:p>
          <a:p>
            <a:pPr marL="342900" indent="-342900">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Individualization in a smaller learning Environment/setting </a:t>
            </a:r>
          </a:p>
          <a:p>
            <a:pPr marL="342900" indent="-342900">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Collaboration and consultation with service providers at spectrum and member districts</a:t>
            </a:r>
          </a:p>
          <a:p>
            <a:pPr marL="342900" indent="-342900">
              <a:buFont typeface="Arial" panose="020B0604020202020204" pitchFamily="34" charset="0"/>
              <a:buChar char="•"/>
            </a:pPr>
            <a:r>
              <a:rPr lang="en-US" sz="2400" dirty="0">
                <a:solidFill>
                  <a:schemeClr val="tx1"/>
                </a:solidFill>
                <a:effectLst/>
                <a:latin typeface="Calibri" panose="020F0502020204030204" pitchFamily="34" charset="0"/>
                <a:ea typeface="Times New Roman" panose="02020603050405020304" pitchFamily="18" charset="0"/>
              </a:rPr>
              <a:t>Focus on core areas of Autism</a:t>
            </a:r>
            <a:r>
              <a:rPr lang="en-US" sz="1800" dirty="0">
                <a:solidFill>
                  <a:schemeClr val="tx1"/>
                </a:solidFill>
                <a:effectLst/>
                <a:latin typeface="Calibri" panose="020F0502020204030204" pitchFamily="34" charset="0"/>
                <a:ea typeface="Times New Roman" panose="02020603050405020304" pitchFamily="18" charset="0"/>
              </a:rPr>
              <a:t/>
            </a:r>
            <a:br>
              <a:rPr lang="en-US" sz="1800" dirty="0">
                <a:solidFill>
                  <a:schemeClr val="tx1"/>
                </a:solidFill>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a:r>
            <a:br>
              <a:rPr lang="en-US" sz="1800" dirty="0">
                <a:effectLst/>
                <a:latin typeface="Calibri" panose="020F0502020204030204" pitchFamily="34" charset="0"/>
                <a:ea typeface="Times New Roman" panose="02020603050405020304" pitchFamily="18" charset="0"/>
              </a:rPr>
            </a:br>
            <a:endParaRPr lang="en-US" dirty="0"/>
          </a:p>
        </p:txBody>
      </p:sp>
      <p:pic>
        <p:nvPicPr>
          <p:cNvPr id="5" name="Picture 4" descr="Logo&#10;&#10;Description automatically generated">
            <a:extLst>
              <a:ext uri="{FF2B5EF4-FFF2-40B4-BE49-F238E27FC236}">
                <a16:creationId xmlns:a16="http://schemas.microsoft.com/office/drawing/2014/main" id="{461D3FD2-2DF7-A1EF-E742-40CC4CE36B5D}"/>
              </a:ext>
            </a:extLst>
          </p:cNvPr>
          <p:cNvPicPr>
            <a:picLocks noChangeAspect="1"/>
          </p:cNvPicPr>
          <p:nvPr/>
        </p:nvPicPr>
        <p:blipFill rotWithShape="1">
          <a:blip r:embed="rId2"/>
          <a:srcRect l="12688" t="12263" r="13538" b="11839"/>
          <a:stretch/>
        </p:blipFill>
        <p:spPr>
          <a:xfrm>
            <a:off x="10590709" y="367912"/>
            <a:ext cx="973567" cy="1088702"/>
          </a:xfrm>
          <a:prstGeom prst="rect">
            <a:avLst/>
          </a:prstGeom>
        </p:spPr>
      </p:pic>
    </p:spTree>
    <p:extLst>
      <p:ext uri="{BB962C8B-B14F-4D97-AF65-F5344CB8AC3E}">
        <p14:creationId xmlns:p14="http://schemas.microsoft.com/office/powerpoint/2010/main" val="90509730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2084512" y="311151"/>
            <a:ext cx="9834586" cy="818741"/>
          </a:xfrm>
        </p:spPr>
        <p:txBody>
          <a:bodyPr>
            <a:normAutofit fontScale="90000"/>
          </a:bodyPr>
          <a:lstStyle/>
          <a:p>
            <a:r>
              <a:rPr lang="en-US" sz="4000" b="1" dirty="0"/>
              <a:t>SPECTRUM</a:t>
            </a:r>
            <a:r>
              <a:rPr lang="en-US" sz="4000" dirty="0"/>
              <a:t> </a:t>
            </a:r>
            <a:r>
              <a:rPr lang="en-US" sz="4000" b="1" dirty="0"/>
              <a:t>STAFF</a:t>
            </a:r>
            <a:r>
              <a:rPr lang="en-US" sz="4000" dirty="0"/>
              <a:t> - Federal Setting IV Autism</a:t>
            </a:r>
          </a:p>
        </p:txBody>
      </p:sp>
      <p:pic>
        <p:nvPicPr>
          <p:cNvPr id="3" name="Picture 2">
            <a:extLst>
              <a:ext uri="{FF2B5EF4-FFF2-40B4-BE49-F238E27FC236}">
                <a16:creationId xmlns:a16="http://schemas.microsoft.com/office/drawing/2014/main" id="{B24705AE-80F9-EC0C-6D20-EDD65E9257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77"/>
          <a:stretch/>
        </p:blipFill>
        <p:spPr bwMode="auto">
          <a:xfrm>
            <a:off x="1362694" y="4385837"/>
            <a:ext cx="1042864" cy="1401218"/>
          </a:xfrm>
          <a:prstGeom prst="rect">
            <a:avLst/>
          </a:prstGeom>
          <a:noFill/>
          <a:ln>
            <a:noFill/>
          </a:ln>
        </p:spPr>
      </p:pic>
      <p:pic>
        <p:nvPicPr>
          <p:cNvPr id="4" name="Picture 3">
            <a:extLst>
              <a:ext uri="{FF2B5EF4-FFF2-40B4-BE49-F238E27FC236}">
                <a16:creationId xmlns:a16="http://schemas.microsoft.com/office/drawing/2014/main" id="{E8BA2C81-37E5-5976-DFD3-88677F0853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 t="14816"/>
          <a:stretch/>
        </p:blipFill>
        <p:spPr bwMode="auto">
          <a:xfrm>
            <a:off x="3634328" y="1381402"/>
            <a:ext cx="1107817" cy="1444925"/>
          </a:xfrm>
          <a:prstGeom prst="rect">
            <a:avLst/>
          </a:prstGeom>
          <a:noFill/>
          <a:ln>
            <a:noFill/>
          </a:ln>
        </p:spPr>
      </p:pic>
      <p:pic>
        <p:nvPicPr>
          <p:cNvPr id="5" name="Picture 4" descr="A picture containing person, outdoor, hairpiece&#10;&#10;Description automatically generated">
            <a:extLst>
              <a:ext uri="{FF2B5EF4-FFF2-40B4-BE49-F238E27FC236}">
                <a16:creationId xmlns:a16="http://schemas.microsoft.com/office/drawing/2014/main" id="{31584495-6C75-1398-2A7D-61D11E33F5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37" t="14718" r="2581" b="-823"/>
          <a:stretch/>
        </p:blipFill>
        <p:spPr bwMode="auto">
          <a:xfrm>
            <a:off x="178514" y="4403995"/>
            <a:ext cx="1118947" cy="1392646"/>
          </a:xfrm>
          <a:prstGeom prst="rect">
            <a:avLst/>
          </a:prstGeom>
          <a:noFill/>
          <a:ln>
            <a:noFill/>
          </a:ln>
        </p:spPr>
      </p:pic>
      <p:pic>
        <p:nvPicPr>
          <p:cNvPr id="6" name="Picture 5" descr="A person with a beard&#10;&#10;Description automatically generated with low confidence">
            <a:extLst>
              <a:ext uri="{FF2B5EF4-FFF2-40B4-BE49-F238E27FC236}">
                <a16:creationId xmlns:a16="http://schemas.microsoft.com/office/drawing/2014/main" id="{1DF02699-BF24-9224-81A9-B367A6A180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68" t="4389" r="716" b="12745"/>
          <a:stretch/>
        </p:blipFill>
        <p:spPr bwMode="auto">
          <a:xfrm>
            <a:off x="7104036" y="2858999"/>
            <a:ext cx="1030208" cy="1499246"/>
          </a:xfrm>
          <a:prstGeom prst="rect">
            <a:avLst/>
          </a:prstGeom>
          <a:noFill/>
          <a:ln>
            <a:noFill/>
          </a:ln>
        </p:spPr>
      </p:pic>
      <p:pic>
        <p:nvPicPr>
          <p:cNvPr id="8" name="Picture 7">
            <a:extLst>
              <a:ext uri="{FF2B5EF4-FFF2-40B4-BE49-F238E27FC236}">
                <a16:creationId xmlns:a16="http://schemas.microsoft.com/office/drawing/2014/main" id="{562FE843-6242-D514-2524-88AE745568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835" r="6348"/>
          <a:stretch/>
        </p:blipFill>
        <p:spPr bwMode="auto">
          <a:xfrm>
            <a:off x="4780556" y="4422218"/>
            <a:ext cx="1144017" cy="1404523"/>
          </a:xfrm>
          <a:prstGeom prst="rect">
            <a:avLst/>
          </a:prstGeom>
          <a:noFill/>
          <a:ln>
            <a:noFill/>
          </a:ln>
        </p:spPr>
      </p:pic>
      <p:pic>
        <p:nvPicPr>
          <p:cNvPr id="9" name="Picture 8" descr="A person smiling for the camera&#10;&#10;Description automatically generated with medium confidence">
            <a:extLst>
              <a:ext uri="{FF2B5EF4-FFF2-40B4-BE49-F238E27FC236}">
                <a16:creationId xmlns:a16="http://schemas.microsoft.com/office/drawing/2014/main" id="{1A07375B-57D1-386C-7315-C171146575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42" t="21143" r="14386" b="5951"/>
          <a:stretch/>
        </p:blipFill>
        <p:spPr bwMode="auto">
          <a:xfrm>
            <a:off x="3640618" y="2876505"/>
            <a:ext cx="1097637" cy="1461193"/>
          </a:xfrm>
          <a:prstGeom prst="rect">
            <a:avLst/>
          </a:prstGeom>
          <a:noFill/>
          <a:ln>
            <a:noFill/>
          </a:ln>
        </p:spPr>
      </p:pic>
      <p:pic>
        <p:nvPicPr>
          <p:cNvPr id="10" name="Picture 9">
            <a:extLst>
              <a:ext uri="{FF2B5EF4-FFF2-40B4-BE49-F238E27FC236}">
                <a16:creationId xmlns:a16="http://schemas.microsoft.com/office/drawing/2014/main" id="{1F124B08-2EBA-574A-EFF2-EE26EF5456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00" t="6137" b="7972"/>
          <a:stretch/>
        </p:blipFill>
        <p:spPr bwMode="auto">
          <a:xfrm>
            <a:off x="7096798" y="4405649"/>
            <a:ext cx="1098266" cy="1421092"/>
          </a:xfrm>
          <a:prstGeom prst="rect">
            <a:avLst/>
          </a:prstGeom>
          <a:noFill/>
          <a:ln>
            <a:noFill/>
          </a:ln>
        </p:spPr>
      </p:pic>
      <p:pic>
        <p:nvPicPr>
          <p:cNvPr id="11" name="Picture 10" descr="A person smiling for the camera&#10;&#10;Description automatically generated with low confidence">
            <a:extLst>
              <a:ext uri="{FF2B5EF4-FFF2-40B4-BE49-F238E27FC236}">
                <a16:creationId xmlns:a16="http://schemas.microsoft.com/office/drawing/2014/main" id="{8FF9D779-7873-B44A-E154-9BF14625DE3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57" t="12450" b="2987"/>
          <a:stretch/>
        </p:blipFill>
        <p:spPr bwMode="auto">
          <a:xfrm>
            <a:off x="5948046" y="1375577"/>
            <a:ext cx="1110334" cy="1443353"/>
          </a:xfrm>
          <a:prstGeom prst="rect">
            <a:avLst/>
          </a:prstGeom>
          <a:noFill/>
          <a:ln>
            <a:noFill/>
          </a:ln>
        </p:spPr>
      </p:pic>
      <p:pic>
        <p:nvPicPr>
          <p:cNvPr id="12" name="Picture 11">
            <a:extLst>
              <a:ext uri="{FF2B5EF4-FFF2-40B4-BE49-F238E27FC236}">
                <a16:creationId xmlns:a16="http://schemas.microsoft.com/office/drawing/2014/main" id="{802A0955-9B20-C295-36CC-F1871082AD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909" t="2920" r="27211" b="39236"/>
          <a:stretch/>
        </p:blipFill>
        <p:spPr bwMode="auto">
          <a:xfrm>
            <a:off x="3650144" y="4403995"/>
            <a:ext cx="1086267" cy="1401218"/>
          </a:xfrm>
          <a:prstGeom prst="rect">
            <a:avLst/>
          </a:prstGeom>
          <a:noFill/>
          <a:ln>
            <a:noFill/>
          </a:ln>
        </p:spPr>
      </p:pic>
      <p:pic>
        <p:nvPicPr>
          <p:cNvPr id="13" name="Picture 12" descr="A person smiling for the camera&#10;&#10;Description automatically generated with medium confidence">
            <a:extLst>
              <a:ext uri="{FF2B5EF4-FFF2-40B4-BE49-F238E27FC236}">
                <a16:creationId xmlns:a16="http://schemas.microsoft.com/office/drawing/2014/main" id="{6B4F9307-C8F2-5546-24B9-B906086FFE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8" t="13986" r="387" b="2907"/>
          <a:stretch/>
        </p:blipFill>
        <p:spPr bwMode="auto">
          <a:xfrm flipH="1">
            <a:off x="222642" y="2867912"/>
            <a:ext cx="1050954" cy="1460934"/>
          </a:xfrm>
          <a:prstGeom prst="rect">
            <a:avLst/>
          </a:prstGeom>
          <a:noFill/>
          <a:ln>
            <a:noFill/>
          </a:ln>
        </p:spPr>
      </p:pic>
      <p:pic>
        <p:nvPicPr>
          <p:cNvPr id="14" name="Picture 13" descr="A person with long hair smiling&#10;&#10;Description automatically generated with low confidence">
            <a:extLst>
              <a:ext uri="{FF2B5EF4-FFF2-40B4-BE49-F238E27FC236}">
                <a16:creationId xmlns:a16="http://schemas.microsoft.com/office/drawing/2014/main" id="{BD64A5F2-15AF-F863-F27C-E1336CD7680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03" t="12006" r="3239"/>
          <a:stretch/>
        </p:blipFill>
        <p:spPr bwMode="auto">
          <a:xfrm>
            <a:off x="1331541" y="2876504"/>
            <a:ext cx="1064927" cy="1471129"/>
          </a:xfrm>
          <a:prstGeom prst="rect">
            <a:avLst/>
          </a:prstGeom>
          <a:noFill/>
          <a:ln>
            <a:noFill/>
          </a:ln>
        </p:spPr>
      </p:pic>
      <p:pic>
        <p:nvPicPr>
          <p:cNvPr id="15" name="Picture 14" descr="A person wearing glasses&#10;&#10;Description automatically generated with low confidence">
            <a:extLst>
              <a:ext uri="{FF2B5EF4-FFF2-40B4-BE49-F238E27FC236}">
                <a16:creationId xmlns:a16="http://schemas.microsoft.com/office/drawing/2014/main" id="{A3EC9E3A-4B33-A1E6-4C5C-DF39D1C01C5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0204" r="828" b="-2984"/>
          <a:stretch/>
        </p:blipFill>
        <p:spPr bwMode="auto">
          <a:xfrm>
            <a:off x="5989807" y="2862086"/>
            <a:ext cx="1068574" cy="1548034"/>
          </a:xfrm>
          <a:prstGeom prst="rect">
            <a:avLst/>
          </a:prstGeom>
          <a:noFill/>
          <a:ln>
            <a:noFill/>
          </a:ln>
        </p:spPr>
      </p:pic>
      <p:pic>
        <p:nvPicPr>
          <p:cNvPr id="16" name="Picture 15" descr="A person smiling for the camera&#10;&#10;Description automatically generated with medium confidence">
            <a:extLst>
              <a:ext uri="{FF2B5EF4-FFF2-40B4-BE49-F238E27FC236}">
                <a16:creationId xmlns:a16="http://schemas.microsoft.com/office/drawing/2014/main" id="{638E13CF-546F-476E-A7BC-D316D6FDB89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0373" r="579"/>
          <a:stretch/>
        </p:blipFill>
        <p:spPr bwMode="auto">
          <a:xfrm>
            <a:off x="1331891" y="1360995"/>
            <a:ext cx="1086268" cy="1465332"/>
          </a:xfrm>
          <a:prstGeom prst="rect">
            <a:avLst/>
          </a:prstGeom>
          <a:noFill/>
          <a:ln>
            <a:noFill/>
          </a:ln>
        </p:spPr>
      </p:pic>
      <p:pic>
        <p:nvPicPr>
          <p:cNvPr id="17" name="Picture 16" descr="A person with red hair&#10;&#10;Description automatically generated with medium confidence">
            <a:extLst>
              <a:ext uri="{FF2B5EF4-FFF2-40B4-BE49-F238E27FC236}">
                <a16:creationId xmlns:a16="http://schemas.microsoft.com/office/drawing/2014/main" id="{A65C7E2D-367E-0ECE-64B8-07D87C2569C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753" r="8690" b="335"/>
          <a:stretch/>
        </p:blipFill>
        <p:spPr bwMode="auto">
          <a:xfrm>
            <a:off x="8192188" y="2876505"/>
            <a:ext cx="1046956" cy="1493760"/>
          </a:xfrm>
          <a:prstGeom prst="rect">
            <a:avLst/>
          </a:prstGeom>
          <a:noFill/>
          <a:ln>
            <a:noFill/>
          </a:ln>
        </p:spPr>
      </p:pic>
      <p:pic>
        <p:nvPicPr>
          <p:cNvPr id="18" name="Picture 17" descr="A person wearing glasses&#10;&#10;Description automatically generated with medium confidence">
            <a:extLst>
              <a:ext uri="{FF2B5EF4-FFF2-40B4-BE49-F238E27FC236}">
                <a16:creationId xmlns:a16="http://schemas.microsoft.com/office/drawing/2014/main" id="{909C61DB-FAF5-7021-2D74-957B5D32DA1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96798" y="1373635"/>
            <a:ext cx="1037446" cy="1443352"/>
          </a:xfrm>
          <a:prstGeom prst="rect">
            <a:avLst/>
          </a:prstGeom>
          <a:noFill/>
          <a:ln>
            <a:noFill/>
          </a:ln>
        </p:spPr>
      </p:pic>
      <p:pic>
        <p:nvPicPr>
          <p:cNvPr id="19" name="Picture 18" descr="A person smiling for the camera&#10;&#10;Description automatically generated with low confidence">
            <a:extLst>
              <a:ext uri="{FF2B5EF4-FFF2-40B4-BE49-F238E27FC236}">
                <a16:creationId xmlns:a16="http://schemas.microsoft.com/office/drawing/2014/main" id="{4804600A-ACFB-236F-BBFD-D705859919C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6935" t="16110" r="19689" b="16828"/>
          <a:stretch/>
        </p:blipFill>
        <p:spPr bwMode="auto">
          <a:xfrm>
            <a:off x="212944" y="1354113"/>
            <a:ext cx="1086267" cy="1482790"/>
          </a:xfrm>
          <a:prstGeom prst="rect">
            <a:avLst/>
          </a:prstGeom>
          <a:noFill/>
          <a:ln>
            <a:noFill/>
          </a:ln>
        </p:spPr>
      </p:pic>
      <p:pic>
        <p:nvPicPr>
          <p:cNvPr id="20" name="Picture 19" descr="A person smiling for the camera&#10;&#10;Description automatically generated with medium confidence">
            <a:extLst>
              <a:ext uri="{FF2B5EF4-FFF2-40B4-BE49-F238E27FC236}">
                <a16:creationId xmlns:a16="http://schemas.microsoft.com/office/drawing/2014/main" id="{79B0D905-BF84-38AA-C7F6-FDD7DA17EF6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68073" y="4410473"/>
            <a:ext cx="1114166" cy="1401218"/>
          </a:xfrm>
          <a:prstGeom prst="rect">
            <a:avLst/>
          </a:prstGeom>
          <a:noFill/>
          <a:ln>
            <a:noFill/>
          </a:ln>
        </p:spPr>
      </p:pic>
      <p:pic>
        <p:nvPicPr>
          <p:cNvPr id="21" name="Picture 20" descr="A person wearing glasses&#10;&#10;Description automatically generated with low confidence">
            <a:extLst>
              <a:ext uri="{FF2B5EF4-FFF2-40B4-BE49-F238E27FC236}">
                <a16:creationId xmlns:a16="http://schemas.microsoft.com/office/drawing/2014/main" id="{911063E7-FA84-D257-9A1A-B0829F6BF67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768" t="13684" r="11679" b="999"/>
          <a:stretch/>
        </p:blipFill>
        <p:spPr bwMode="auto">
          <a:xfrm>
            <a:off x="4790893" y="1381402"/>
            <a:ext cx="1134299" cy="1449668"/>
          </a:xfrm>
          <a:prstGeom prst="rect">
            <a:avLst/>
          </a:prstGeom>
          <a:noFill/>
          <a:ln>
            <a:noFill/>
          </a:ln>
        </p:spPr>
      </p:pic>
      <p:pic>
        <p:nvPicPr>
          <p:cNvPr id="22" name="Picture 21" descr="A close-up of a person smiling&#10;&#10;Description automatically generated with medium confidence">
            <a:extLst>
              <a:ext uri="{FF2B5EF4-FFF2-40B4-BE49-F238E27FC236}">
                <a16:creationId xmlns:a16="http://schemas.microsoft.com/office/drawing/2014/main" id="{2A12E320-24D0-16B7-5AF1-30630593594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588" t="16254" r="10296"/>
          <a:stretch/>
        </p:blipFill>
        <p:spPr bwMode="auto">
          <a:xfrm>
            <a:off x="2459094" y="1371466"/>
            <a:ext cx="1134299" cy="1454861"/>
          </a:xfrm>
          <a:prstGeom prst="rect">
            <a:avLst/>
          </a:prstGeom>
          <a:noFill/>
          <a:ln>
            <a:noFill/>
          </a:ln>
        </p:spPr>
      </p:pic>
      <p:pic>
        <p:nvPicPr>
          <p:cNvPr id="23" name="Picture 22" descr="A person smiling for the camera&#10;&#10;Description automatically generated with low confidence">
            <a:extLst>
              <a:ext uri="{FF2B5EF4-FFF2-40B4-BE49-F238E27FC236}">
                <a16:creationId xmlns:a16="http://schemas.microsoft.com/office/drawing/2014/main" id="{92037799-7855-23F1-788F-E60BD8D91E4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2035" t="14960" r="5621" b="179"/>
          <a:stretch/>
        </p:blipFill>
        <p:spPr bwMode="auto">
          <a:xfrm>
            <a:off x="2454412" y="2878025"/>
            <a:ext cx="1134299" cy="1461193"/>
          </a:xfrm>
          <a:prstGeom prst="rect">
            <a:avLst/>
          </a:prstGeom>
          <a:noFill/>
          <a:ln>
            <a:noFill/>
          </a:ln>
        </p:spPr>
      </p:pic>
      <p:pic>
        <p:nvPicPr>
          <p:cNvPr id="24" name="Picture 23" descr="Logo&#10;&#10;Description automatically generated">
            <a:extLst>
              <a:ext uri="{FF2B5EF4-FFF2-40B4-BE49-F238E27FC236}">
                <a16:creationId xmlns:a16="http://schemas.microsoft.com/office/drawing/2014/main" id="{54327CEC-FC08-FB63-6B1C-4BE119FC244F}"/>
              </a:ext>
            </a:extLst>
          </p:cNvPr>
          <p:cNvPicPr>
            <a:picLocks noChangeAspect="1"/>
          </p:cNvPicPr>
          <p:nvPr/>
        </p:nvPicPr>
        <p:blipFill rotWithShape="1">
          <a:blip r:embed="rId22"/>
          <a:srcRect l="12688" t="12263" r="13538" b="11839"/>
          <a:stretch/>
        </p:blipFill>
        <p:spPr>
          <a:xfrm>
            <a:off x="779579" y="176170"/>
            <a:ext cx="973567" cy="1088702"/>
          </a:xfrm>
          <a:prstGeom prst="rect">
            <a:avLst/>
          </a:prstGeom>
        </p:spPr>
      </p:pic>
      <p:sp>
        <p:nvSpPr>
          <p:cNvPr id="25" name="TextBox 24">
            <a:extLst>
              <a:ext uri="{FF2B5EF4-FFF2-40B4-BE49-F238E27FC236}">
                <a16:creationId xmlns:a16="http://schemas.microsoft.com/office/drawing/2014/main" id="{A5877704-2EE3-6FA2-5553-E7D6664FC8E0}"/>
              </a:ext>
            </a:extLst>
          </p:cNvPr>
          <p:cNvSpPr txBox="1"/>
          <p:nvPr/>
        </p:nvSpPr>
        <p:spPr>
          <a:xfrm>
            <a:off x="9239144" y="1354113"/>
            <a:ext cx="2952855" cy="1446550"/>
          </a:xfrm>
          <a:prstGeom prst="rect">
            <a:avLst/>
          </a:prstGeom>
          <a:noFill/>
        </p:spPr>
        <p:txBody>
          <a:bodyPr wrap="square" rtlCol="0">
            <a:spAutoFit/>
          </a:bodyPr>
          <a:lstStyle/>
          <a:p>
            <a:r>
              <a:rPr lang="en-US" sz="1100" b="1" dirty="0"/>
              <a:t>Clover Schmitt, </a:t>
            </a:r>
            <a:r>
              <a:rPr lang="en-US" sz="1100" b="1" dirty="0" err="1"/>
              <a:t>Ph.D</a:t>
            </a:r>
            <a:r>
              <a:rPr lang="en-US" sz="1100" b="1" dirty="0"/>
              <a:t> </a:t>
            </a:r>
            <a:r>
              <a:rPr lang="en-US" sz="1100" dirty="0"/>
              <a:t>Program Director</a:t>
            </a:r>
          </a:p>
          <a:p>
            <a:r>
              <a:rPr lang="en-US" sz="1100" b="1" dirty="0"/>
              <a:t>Eric Martinez, </a:t>
            </a:r>
            <a:r>
              <a:rPr lang="en-US" sz="1100" dirty="0"/>
              <a:t>Program Coordinator</a:t>
            </a:r>
          </a:p>
          <a:p>
            <a:r>
              <a:rPr lang="en-US" sz="1100" b="1" dirty="0"/>
              <a:t>Angie Augedahl, </a:t>
            </a:r>
            <a:r>
              <a:rPr lang="en-US" sz="1100" dirty="0"/>
              <a:t>SpEd Coordinator</a:t>
            </a:r>
          </a:p>
          <a:p>
            <a:r>
              <a:rPr lang="en-US" sz="1100" b="1" dirty="0"/>
              <a:t>Tarah Sandven, </a:t>
            </a:r>
            <a:r>
              <a:rPr lang="en-US" sz="1100" dirty="0"/>
              <a:t>Administrative Assistant</a:t>
            </a:r>
          </a:p>
          <a:p>
            <a:r>
              <a:rPr lang="en-US" sz="1100" b="1" dirty="0"/>
              <a:t>Autumn Beach, </a:t>
            </a:r>
            <a:r>
              <a:rPr lang="en-US" sz="1100" dirty="0"/>
              <a:t>Program Assistant</a:t>
            </a:r>
          </a:p>
          <a:p>
            <a:r>
              <a:rPr lang="en-US" sz="1100" b="1" dirty="0"/>
              <a:t>Kiley Meyer, </a:t>
            </a:r>
            <a:r>
              <a:rPr lang="en-US" sz="1100" dirty="0"/>
              <a:t>Behavior Specialist</a:t>
            </a:r>
          </a:p>
          <a:p>
            <a:r>
              <a:rPr lang="en-US" sz="1100" b="1" dirty="0"/>
              <a:t>Corey Connor, </a:t>
            </a:r>
            <a:r>
              <a:rPr lang="en-US" sz="1100" dirty="0"/>
              <a:t>Registered Behavior Tech</a:t>
            </a:r>
          </a:p>
          <a:p>
            <a:r>
              <a:rPr lang="en-US" sz="1100" b="1" dirty="0"/>
              <a:t>Heather Rask, </a:t>
            </a:r>
            <a:r>
              <a:rPr lang="en-US" sz="1100" dirty="0"/>
              <a:t>Registered Behavior Tech.</a:t>
            </a:r>
          </a:p>
        </p:txBody>
      </p:sp>
      <p:sp>
        <p:nvSpPr>
          <p:cNvPr id="26" name="TextBox 25">
            <a:extLst>
              <a:ext uri="{FF2B5EF4-FFF2-40B4-BE49-F238E27FC236}">
                <a16:creationId xmlns:a16="http://schemas.microsoft.com/office/drawing/2014/main" id="{48D2A756-724E-661D-BCE3-C7A6E9237A06}"/>
              </a:ext>
            </a:extLst>
          </p:cNvPr>
          <p:cNvSpPr txBox="1"/>
          <p:nvPr/>
        </p:nvSpPr>
        <p:spPr>
          <a:xfrm>
            <a:off x="9226342" y="2858999"/>
            <a:ext cx="3168502" cy="1615827"/>
          </a:xfrm>
          <a:prstGeom prst="rect">
            <a:avLst/>
          </a:prstGeom>
          <a:noFill/>
        </p:spPr>
        <p:txBody>
          <a:bodyPr wrap="square" rtlCol="0">
            <a:spAutoFit/>
          </a:bodyPr>
          <a:lstStyle/>
          <a:p>
            <a:r>
              <a:rPr lang="en-US" sz="1100" b="1" dirty="0"/>
              <a:t>Karissa Martin, </a:t>
            </a:r>
            <a:r>
              <a:rPr lang="en-US" sz="1100" dirty="0"/>
              <a:t>Teacher</a:t>
            </a:r>
            <a:endParaRPr lang="en-US" sz="1100" b="1" dirty="0"/>
          </a:p>
          <a:p>
            <a:r>
              <a:rPr lang="en-US" sz="1100" b="1" dirty="0" err="1"/>
              <a:t>Jesi</a:t>
            </a:r>
            <a:r>
              <a:rPr lang="en-US" sz="1100" b="1" dirty="0"/>
              <a:t> Melde, </a:t>
            </a:r>
            <a:r>
              <a:rPr lang="en-US" sz="1100" dirty="0"/>
              <a:t>Teacher</a:t>
            </a:r>
          </a:p>
          <a:p>
            <a:r>
              <a:rPr lang="en-US" sz="1100" b="1" dirty="0"/>
              <a:t>Andrea Murphy, </a:t>
            </a:r>
            <a:r>
              <a:rPr lang="en-US" sz="1100" dirty="0"/>
              <a:t>Teacher</a:t>
            </a:r>
          </a:p>
          <a:p>
            <a:r>
              <a:rPr lang="en-US" sz="1100" b="1" dirty="0"/>
              <a:t>Maia Oudenhoven, </a:t>
            </a:r>
            <a:r>
              <a:rPr lang="en-US" sz="1100" dirty="0"/>
              <a:t>Teacher</a:t>
            </a:r>
          </a:p>
          <a:p>
            <a:r>
              <a:rPr lang="en-US" sz="1100" b="1" dirty="0"/>
              <a:t>Luke Vancleave, </a:t>
            </a:r>
            <a:r>
              <a:rPr lang="en-US" sz="1100" dirty="0"/>
              <a:t>Paraprofessional</a:t>
            </a:r>
          </a:p>
          <a:p>
            <a:r>
              <a:rPr lang="en-US" sz="1100" b="1" dirty="0"/>
              <a:t>Jadi Heaney, </a:t>
            </a:r>
            <a:r>
              <a:rPr lang="en-US" sz="1100" dirty="0"/>
              <a:t>Paraprofessional</a:t>
            </a:r>
          </a:p>
          <a:p>
            <a:r>
              <a:rPr lang="en-US" sz="1100" b="1" dirty="0"/>
              <a:t>Ron Heins, </a:t>
            </a:r>
            <a:r>
              <a:rPr lang="en-US" sz="1100" dirty="0"/>
              <a:t>Paraprofessional/Driver</a:t>
            </a:r>
          </a:p>
          <a:p>
            <a:r>
              <a:rPr lang="en-US" sz="1100" b="1" dirty="0"/>
              <a:t>Danielle Holloman, </a:t>
            </a:r>
            <a:r>
              <a:rPr lang="en-US" sz="1100" dirty="0"/>
              <a:t>Paraprofessional</a:t>
            </a:r>
          </a:p>
          <a:p>
            <a:endParaRPr lang="en-US" sz="1100" dirty="0"/>
          </a:p>
        </p:txBody>
      </p:sp>
      <p:sp>
        <p:nvSpPr>
          <p:cNvPr id="27" name="TextBox 26">
            <a:extLst>
              <a:ext uri="{FF2B5EF4-FFF2-40B4-BE49-F238E27FC236}">
                <a16:creationId xmlns:a16="http://schemas.microsoft.com/office/drawing/2014/main" id="{72E43B69-8318-B239-621F-F1382E72A782}"/>
              </a:ext>
            </a:extLst>
          </p:cNvPr>
          <p:cNvSpPr txBox="1"/>
          <p:nvPr/>
        </p:nvSpPr>
        <p:spPr>
          <a:xfrm>
            <a:off x="8253096" y="4422218"/>
            <a:ext cx="3684039" cy="1615827"/>
          </a:xfrm>
          <a:prstGeom prst="rect">
            <a:avLst/>
          </a:prstGeom>
          <a:noFill/>
        </p:spPr>
        <p:txBody>
          <a:bodyPr wrap="square" rtlCol="0">
            <a:spAutoFit/>
          </a:bodyPr>
          <a:lstStyle/>
          <a:p>
            <a:r>
              <a:rPr lang="en-US" sz="1100" b="1" dirty="0"/>
              <a:t>Sarah Verweibe, </a:t>
            </a:r>
            <a:r>
              <a:rPr lang="en-US" sz="1100" dirty="0"/>
              <a:t>Paraprofessional</a:t>
            </a:r>
          </a:p>
          <a:p>
            <a:r>
              <a:rPr lang="en-US" sz="1100" b="1" dirty="0"/>
              <a:t>Val Howe, </a:t>
            </a:r>
            <a:r>
              <a:rPr lang="en-US" sz="1100" dirty="0"/>
              <a:t>Paraprofessional/Driver</a:t>
            </a:r>
          </a:p>
          <a:p>
            <a:r>
              <a:rPr lang="en-US" sz="1100" b="1" dirty="0"/>
              <a:t>Austin Heaney, </a:t>
            </a:r>
            <a:r>
              <a:rPr lang="en-US" sz="1100" dirty="0"/>
              <a:t>Paraprofessional</a:t>
            </a:r>
          </a:p>
          <a:p>
            <a:r>
              <a:rPr lang="en-US" sz="1100" b="1" dirty="0"/>
              <a:t>Kathryn Schleich, </a:t>
            </a:r>
            <a:r>
              <a:rPr lang="en-US" sz="1100" dirty="0"/>
              <a:t>Paraprofessional</a:t>
            </a:r>
          </a:p>
          <a:p>
            <a:r>
              <a:rPr lang="en-US" sz="1100" b="1" dirty="0"/>
              <a:t>ITINERANT STAFF:</a:t>
            </a:r>
          </a:p>
          <a:p>
            <a:r>
              <a:rPr lang="en-US" sz="1100" b="1" dirty="0"/>
              <a:t>Megan Laskaskie, </a:t>
            </a:r>
            <a:r>
              <a:rPr lang="en-US" sz="1100" dirty="0"/>
              <a:t>MTSS Mental Health Practitioner</a:t>
            </a:r>
          </a:p>
          <a:p>
            <a:r>
              <a:rPr lang="en-US" sz="1100" b="1" dirty="0"/>
              <a:t>Heather Twite, </a:t>
            </a:r>
            <a:r>
              <a:rPr lang="en-US" sz="1100" dirty="0"/>
              <a:t>SLPA</a:t>
            </a:r>
          </a:p>
          <a:p>
            <a:r>
              <a:rPr lang="en-US" sz="1100" b="1" dirty="0"/>
              <a:t>Kristin King-Aasum, </a:t>
            </a:r>
            <a:r>
              <a:rPr lang="en-US" sz="1100" dirty="0"/>
              <a:t>ASD Coordinator</a:t>
            </a:r>
          </a:p>
          <a:p>
            <a:endParaRPr lang="en-US" sz="1100" dirty="0"/>
          </a:p>
        </p:txBody>
      </p:sp>
      <p:pic>
        <p:nvPicPr>
          <p:cNvPr id="28" name="Picture 27" descr="A person in a blue shirt&#10;&#10;Description automatically generated with medium confidence">
            <a:extLst>
              <a:ext uri="{FF2B5EF4-FFF2-40B4-BE49-F238E27FC236}">
                <a16:creationId xmlns:a16="http://schemas.microsoft.com/office/drawing/2014/main" id="{C6A84DAF-E2FB-D9BB-41F7-6495B883B48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8448" r="9378" b="5280"/>
          <a:stretch/>
        </p:blipFill>
        <p:spPr bwMode="auto">
          <a:xfrm>
            <a:off x="4790162" y="2889951"/>
            <a:ext cx="1134298" cy="1473386"/>
          </a:xfrm>
          <a:prstGeom prst="rect">
            <a:avLst/>
          </a:prstGeom>
          <a:noFill/>
          <a:ln>
            <a:noFill/>
          </a:ln>
        </p:spPr>
      </p:pic>
      <p:pic>
        <p:nvPicPr>
          <p:cNvPr id="7" name="Picture 6" descr="A person smiling for the camera&#10;&#10;Description automatically generated with low confidence">
            <a:extLst>
              <a:ext uri="{FF2B5EF4-FFF2-40B4-BE49-F238E27FC236}">
                <a16:creationId xmlns:a16="http://schemas.microsoft.com/office/drawing/2014/main" id="{47162A31-CB1A-8BA0-325C-231AF1A940B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6205" t="8093" r="9738" b="5835"/>
          <a:stretch/>
        </p:blipFill>
        <p:spPr bwMode="auto">
          <a:xfrm>
            <a:off x="5968718" y="4403995"/>
            <a:ext cx="1089661" cy="1414175"/>
          </a:xfrm>
          <a:prstGeom prst="rect">
            <a:avLst/>
          </a:prstGeom>
          <a:noFill/>
          <a:ln>
            <a:noFill/>
          </a:ln>
        </p:spPr>
      </p:pic>
      <p:pic>
        <p:nvPicPr>
          <p:cNvPr id="30" name="Picture 29" descr="A picture containing person&#10;&#10;Description automatically generated">
            <a:extLst>
              <a:ext uri="{FF2B5EF4-FFF2-40B4-BE49-F238E27FC236}">
                <a16:creationId xmlns:a16="http://schemas.microsoft.com/office/drawing/2014/main" id="{7A339556-4A25-CCBF-12D2-F8EA7DFB0C14}"/>
              </a:ext>
            </a:extLst>
          </p:cNvPr>
          <p:cNvPicPr>
            <a:picLocks noChangeAspect="1"/>
          </p:cNvPicPr>
          <p:nvPr/>
        </p:nvPicPr>
        <p:blipFill>
          <a:blip r:embed="rId25"/>
          <a:stretch>
            <a:fillRect/>
          </a:stretch>
        </p:blipFill>
        <p:spPr>
          <a:xfrm>
            <a:off x="8193903" y="1370233"/>
            <a:ext cx="1046956" cy="1446855"/>
          </a:xfrm>
          <a:prstGeom prst="rect">
            <a:avLst/>
          </a:prstGeom>
        </p:spPr>
      </p:pic>
    </p:spTree>
    <p:extLst>
      <p:ext uri="{BB962C8B-B14F-4D97-AF65-F5344CB8AC3E}">
        <p14:creationId xmlns:p14="http://schemas.microsoft.com/office/powerpoint/2010/main" val="333844874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873806" y="196588"/>
            <a:ext cx="8982036" cy="818741"/>
          </a:xfrm>
        </p:spPr>
        <p:txBody>
          <a:bodyPr>
            <a:normAutofit/>
          </a:bodyPr>
          <a:lstStyle/>
          <a:p>
            <a:r>
              <a:rPr lang="en-US" sz="4000" dirty="0"/>
              <a:t>River Valley Academy ALC  STAFF</a:t>
            </a:r>
          </a:p>
        </p:txBody>
      </p:sp>
      <p:pic>
        <p:nvPicPr>
          <p:cNvPr id="12" name="Picture 11" descr="Logo&#10;&#10;Description automatically generated">
            <a:extLst>
              <a:ext uri="{FF2B5EF4-FFF2-40B4-BE49-F238E27FC236}">
                <a16:creationId xmlns:a16="http://schemas.microsoft.com/office/drawing/2014/main" id="{5EFBA661-5DE5-24EB-F25C-372D8E8CEF70}"/>
              </a:ext>
            </a:extLst>
          </p:cNvPr>
          <p:cNvPicPr>
            <a:picLocks noChangeAspect="1"/>
          </p:cNvPicPr>
          <p:nvPr/>
        </p:nvPicPr>
        <p:blipFill rotWithShape="1">
          <a:blip r:embed="rId2"/>
          <a:srcRect l="12688" t="12263" r="13538" b="11839"/>
          <a:stretch/>
        </p:blipFill>
        <p:spPr>
          <a:xfrm>
            <a:off x="634858" y="94616"/>
            <a:ext cx="973567" cy="1088702"/>
          </a:xfrm>
          <a:prstGeom prst="rect">
            <a:avLst/>
          </a:prstGeom>
        </p:spPr>
      </p:pic>
      <p:pic>
        <p:nvPicPr>
          <p:cNvPr id="3" name="Picture 2" descr="A picture containing person, outdoor&#10;&#10;Description automatically generated">
            <a:extLst>
              <a:ext uri="{FF2B5EF4-FFF2-40B4-BE49-F238E27FC236}">
                <a16:creationId xmlns:a16="http://schemas.microsoft.com/office/drawing/2014/main" id="{DA4B3F98-850E-FB99-13A3-33041D2300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2" t="-342" b="8423"/>
          <a:stretch/>
        </p:blipFill>
        <p:spPr bwMode="auto">
          <a:xfrm>
            <a:off x="7335189" y="3652430"/>
            <a:ext cx="1048609" cy="1523910"/>
          </a:xfrm>
          <a:prstGeom prst="rect">
            <a:avLst/>
          </a:prstGeom>
          <a:noFill/>
          <a:ln>
            <a:noFill/>
          </a:ln>
        </p:spPr>
      </p:pic>
      <p:pic>
        <p:nvPicPr>
          <p:cNvPr id="4" name="Picture 3" descr="A person wearing glasses&#10;&#10;Description automatically generated with medium confidence">
            <a:extLst>
              <a:ext uri="{FF2B5EF4-FFF2-40B4-BE49-F238E27FC236}">
                <a16:creationId xmlns:a16="http://schemas.microsoft.com/office/drawing/2014/main" id="{A26A3CF5-5F96-2DE1-02E9-0DF6BD32E3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1" t="5051" r="-1"/>
          <a:stretch/>
        </p:blipFill>
        <p:spPr bwMode="auto">
          <a:xfrm>
            <a:off x="4938468" y="3664731"/>
            <a:ext cx="1097120" cy="1529530"/>
          </a:xfrm>
          <a:prstGeom prst="rect">
            <a:avLst/>
          </a:prstGeom>
          <a:noFill/>
          <a:ln>
            <a:noFill/>
          </a:ln>
        </p:spPr>
      </p:pic>
      <p:pic>
        <p:nvPicPr>
          <p:cNvPr id="5" name="Picture 4" descr="A person wearing glasses&#10;&#10;Description automatically generated with low confidence">
            <a:extLst>
              <a:ext uri="{FF2B5EF4-FFF2-40B4-BE49-F238E27FC236}">
                <a16:creationId xmlns:a16="http://schemas.microsoft.com/office/drawing/2014/main" id="{DABB5692-351E-6008-5573-CEA5389826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19" r="-589"/>
          <a:stretch/>
        </p:blipFill>
        <p:spPr bwMode="auto">
          <a:xfrm>
            <a:off x="3783720" y="3664731"/>
            <a:ext cx="1112977" cy="1529530"/>
          </a:xfrm>
          <a:prstGeom prst="rect">
            <a:avLst/>
          </a:prstGeom>
          <a:noFill/>
          <a:ln>
            <a:noFill/>
          </a:ln>
        </p:spPr>
      </p:pic>
      <p:pic>
        <p:nvPicPr>
          <p:cNvPr id="6" name="Picture 5" descr="A picture containing person&#10;&#10;Description automatically generated">
            <a:extLst>
              <a:ext uri="{FF2B5EF4-FFF2-40B4-BE49-F238E27FC236}">
                <a16:creationId xmlns:a16="http://schemas.microsoft.com/office/drawing/2014/main" id="{7C16310A-4431-2B7D-2020-45A3F2F11E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37" t="14862" r="14553" b="7777"/>
          <a:stretch/>
        </p:blipFill>
        <p:spPr bwMode="auto">
          <a:xfrm flipH="1">
            <a:off x="6095998" y="5255421"/>
            <a:ext cx="1022647" cy="1471287"/>
          </a:xfrm>
          <a:prstGeom prst="rect">
            <a:avLst/>
          </a:prstGeom>
          <a:noFill/>
          <a:ln>
            <a:noFill/>
          </a:ln>
        </p:spPr>
      </p:pic>
      <p:pic>
        <p:nvPicPr>
          <p:cNvPr id="8" name="Picture 7" descr="A person smiling for the camera&#10;&#10;Description automatically generated with low confidence">
            <a:extLst>
              <a:ext uri="{FF2B5EF4-FFF2-40B4-BE49-F238E27FC236}">
                <a16:creationId xmlns:a16="http://schemas.microsoft.com/office/drawing/2014/main" id="{87EFD54A-DDF9-8ADF-EACA-FD29D0C9A8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12" t="14726" r="3892" b="2207"/>
          <a:stretch/>
        </p:blipFill>
        <p:spPr bwMode="auto">
          <a:xfrm>
            <a:off x="1352551" y="3664731"/>
            <a:ext cx="1174580" cy="1532318"/>
          </a:xfrm>
          <a:prstGeom prst="rect">
            <a:avLst/>
          </a:prstGeom>
          <a:noFill/>
          <a:ln>
            <a:noFill/>
          </a:ln>
        </p:spPr>
      </p:pic>
      <p:pic>
        <p:nvPicPr>
          <p:cNvPr id="9" name="Picture 8" descr="A person smiling for the camera&#10;&#10;Description automatically generated with low confidence">
            <a:extLst>
              <a:ext uri="{FF2B5EF4-FFF2-40B4-BE49-F238E27FC236}">
                <a16:creationId xmlns:a16="http://schemas.microsoft.com/office/drawing/2014/main" id="{9D2E33C3-6A78-E1E5-087E-6976EFEE90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29" t="13721" r="-1"/>
          <a:stretch/>
        </p:blipFill>
        <p:spPr bwMode="auto">
          <a:xfrm>
            <a:off x="6041457" y="3652430"/>
            <a:ext cx="1221926" cy="1523910"/>
          </a:xfrm>
          <a:prstGeom prst="rect">
            <a:avLst/>
          </a:prstGeom>
          <a:noFill/>
          <a:ln>
            <a:noFill/>
          </a:ln>
        </p:spPr>
      </p:pic>
      <p:pic>
        <p:nvPicPr>
          <p:cNvPr id="10" name="Picture 9" descr="A close-up of a person smiling&#10;&#10;Description automatically generated">
            <a:extLst>
              <a:ext uri="{FF2B5EF4-FFF2-40B4-BE49-F238E27FC236}">
                <a16:creationId xmlns:a16="http://schemas.microsoft.com/office/drawing/2014/main" id="{69661A79-5EEE-1853-4B23-A7F14019012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725" t="13747" b="-1762"/>
          <a:stretch/>
        </p:blipFill>
        <p:spPr bwMode="auto">
          <a:xfrm>
            <a:off x="2598937" y="3664731"/>
            <a:ext cx="1112977" cy="1529530"/>
          </a:xfrm>
          <a:prstGeom prst="rect">
            <a:avLst/>
          </a:prstGeom>
          <a:noFill/>
          <a:ln>
            <a:noFill/>
          </a:ln>
        </p:spPr>
      </p:pic>
      <p:pic>
        <p:nvPicPr>
          <p:cNvPr id="11" name="Picture 10" descr="A picture containing person&#10;&#10;Description automatically generated">
            <a:extLst>
              <a:ext uri="{FF2B5EF4-FFF2-40B4-BE49-F238E27FC236}">
                <a16:creationId xmlns:a16="http://schemas.microsoft.com/office/drawing/2014/main" id="{1C2EEAE8-1367-9378-948D-E4603F7417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4" t="15676" r="4577" b="7331"/>
          <a:stretch/>
        </p:blipFill>
        <p:spPr bwMode="auto">
          <a:xfrm>
            <a:off x="4953044" y="5269991"/>
            <a:ext cx="1082543" cy="1471287"/>
          </a:xfrm>
          <a:prstGeom prst="rect">
            <a:avLst/>
          </a:prstGeom>
          <a:noFill/>
          <a:ln>
            <a:noFill/>
          </a:ln>
        </p:spPr>
      </p:pic>
      <p:sp>
        <p:nvSpPr>
          <p:cNvPr id="13" name="TextBox 12">
            <a:extLst>
              <a:ext uri="{FF2B5EF4-FFF2-40B4-BE49-F238E27FC236}">
                <a16:creationId xmlns:a16="http://schemas.microsoft.com/office/drawing/2014/main" id="{9F80500D-4765-2845-9265-6AFCCFBDCBE4}"/>
              </a:ext>
            </a:extLst>
          </p:cNvPr>
          <p:cNvSpPr txBox="1"/>
          <p:nvPr/>
        </p:nvSpPr>
        <p:spPr>
          <a:xfrm>
            <a:off x="8455603" y="3652430"/>
            <a:ext cx="3217951" cy="1107996"/>
          </a:xfrm>
          <a:prstGeom prst="rect">
            <a:avLst/>
          </a:prstGeom>
          <a:noFill/>
        </p:spPr>
        <p:txBody>
          <a:bodyPr wrap="square" rtlCol="0">
            <a:spAutoFit/>
          </a:bodyPr>
          <a:lstStyle/>
          <a:p>
            <a:r>
              <a:rPr lang="en-US" sz="1100" b="1" dirty="0"/>
              <a:t>Clover Schmitt, Ph.D. </a:t>
            </a:r>
            <a:r>
              <a:rPr lang="en-US" sz="1100" dirty="0"/>
              <a:t>Program Director</a:t>
            </a:r>
          </a:p>
          <a:p>
            <a:r>
              <a:rPr lang="en-US" sz="1100" b="1" dirty="0"/>
              <a:t>Amber Anderson, </a:t>
            </a:r>
            <a:r>
              <a:rPr lang="en-US" sz="1100" dirty="0"/>
              <a:t>SpEd Coordinator</a:t>
            </a:r>
          </a:p>
          <a:p>
            <a:r>
              <a:rPr lang="en-US" sz="1100" b="1" dirty="0"/>
              <a:t>Mary Kaser, </a:t>
            </a:r>
            <a:r>
              <a:rPr lang="en-US" sz="1100" dirty="0"/>
              <a:t>Paraprofessional</a:t>
            </a:r>
          </a:p>
          <a:p>
            <a:r>
              <a:rPr lang="en-US" sz="1100" b="1" dirty="0"/>
              <a:t>Patrick Marcotte, </a:t>
            </a:r>
            <a:r>
              <a:rPr lang="en-US" sz="1100" dirty="0"/>
              <a:t>Teacher</a:t>
            </a:r>
          </a:p>
          <a:p>
            <a:r>
              <a:rPr lang="en-US" sz="1100" b="1" dirty="0"/>
              <a:t>Chris Nelson, </a:t>
            </a:r>
            <a:r>
              <a:rPr lang="en-US" sz="1100" dirty="0"/>
              <a:t>Counselor &amp; SpEd Teacher</a:t>
            </a:r>
          </a:p>
          <a:p>
            <a:r>
              <a:rPr lang="en-US" sz="1100" b="1" dirty="0"/>
              <a:t>Shiyalyn Thicke, </a:t>
            </a:r>
            <a:r>
              <a:rPr lang="en-US" sz="1100" dirty="0"/>
              <a:t>Paraprofessional</a:t>
            </a:r>
          </a:p>
        </p:txBody>
      </p:sp>
      <p:sp>
        <p:nvSpPr>
          <p:cNvPr id="14" name="TextBox 13">
            <a:extLst>
              <a:ext uri="{FF2B5EF4-FFF2-40B4-BE49-F238E27FC236}">
                <a16:creationId xmlns:a16="http://schemas.microsoft.com/office/drawing/2014/main" id="{A4BE451E-0CD9-827C-D304-E5B44F1C07DE}"/>
              </a:ext>
            </a:extLst>
          </p:cNvPr>
          <p:cNvSpPr txBox="1"/>
          <p:nvPr/>
        </p:nvSpPr>
        <p:spPr>
          <a:xfrm>
            <a:off x="7263383" y="5269991"/>
            <a:ext cx="3835354" cy="1107996"/>
          </a:xfrm>
          <a:prstGeom prst="rect">
            <a:avLst/>
          </a:prstGeom>
          <a:noFill/>
        </p:spPr>
        <p:txBody>
          <a:bodyPr wrap="square" rtlCol="0">
            <a:spAutoFit/>
          </a:bodyPr>
          <a:lstStyle/>
          <a:p>
            <a:r>
              <a:rPr lang="en-US" sz="1100" b="1" dirty="0"/>
              <a:t>ITINERANT STAFF</a:t>
            </a:r>
          </a:p>
          <a:p>
            <a:r>
              <a:rPr lang="en-US" sz="1100" b="1" dirty="0"/>
              <a:t>Tara Sandven,</a:t>
            </a:r>
            <a:r>
              <a:rPr lang="en-US" sz="1100" dirty="0"/>
              <a:t> Administrative Assistant</a:t>
            </a:r>
          </a:p>
          <a:p>
            <a:r>
              <a:rPr lang="en-US" sz="1100" b="1" dirty="0"/>
              <a:t>Chrissy Andring, </a:t>
            </a:r>
            <a:r>
              <a:rPr lang="en-US" sz="1100" dirty="0"/>
              <a:t>Academic Tester</a:t>
            </a:r>
            <a:endParaRPr lang="en-US" sz="1100" dirty="0">
              <a:highlight>
                <a:srgbClr val="FFFF00"/>
              </a:highlight>
            </a:endParaRPr>
          </a:p>
          <a:p>
            <a:r>
              <a:rPr lang="en-US" sz="1100" b="1" dirty="0"/>
              <a:t>Megan Laskaskie, </a:t>
            </a:r>
            <a:r>
              <a:rPr lang="en-US" sz="1100" dirty="0"/>
              <a:t>CTSS Mental Health Practitioner</a:t>
            </a:r>
          </a:p>
          <a:p>
            <a:r>
              <a:rPr lang="en-US" sz="1100" b="1" dirty="0"/>
              <a:t>Kris Lynch, </a:t>
            </a:r>
            <a:r>
              <a:rPr lang="en-US" sz="1100" dirty="0"/>
              <a:t>CTSS Mental Health Professional</a:t>
            </a:r>
          </a:p>
          <a:p>
            <a:r>
              <a:rPr lang="en-US" sz="1100" b="1" dirty="0"/>
              <a:t>Crystal Schroeder, </a:t>
            </a:r>
            <a:r>
              <a:rPr lang="en-US" sz="1100" dirty="0"/>
              <a:t>Work-based Learning Coordinator</a:t>
            </a:r>
          </a:p>
        </p:txBody>
      </p:sp>
      <p:pic>
        <p:nvPicPr>
          <p:cNvPr id="17" name="Picture 16" descr="A close-up of a person smiling&#10;&#10;Description automatically generated">
            <a:extLst>
              <a:ext uri="{FF2B5EF4-FFF2-40B4-BE49-F238E27FC236}">
                <a16:creationId xmlns:a16="http://schemas.microsoft.com/office/drawing/2014/main" id="{D2F6E27D-2B03-3BF3-21B1-DEBCA00719B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80257" y="5254936"/>
            <a:ext cx="1127361" cy="1486343"/>
          </a:xfrm>
          <a:prstGeom prst="rect">
            <a:avLst/>
          </a:prstGeom>
          <a:noFill/>
          <a:ln>
            <a:noFill/>
          </a:ln>
        </p:spPr>
      </p:pic>
      <p:pic>
        <p:nvPicPr>
          <p:cNvPr id="19" name="Picture 18">
            <a:extLst>
              <a:ext uri="{FF2B5EF4-FFF2-40B4-BE49-F238E27FC236}">
                <a16:creationId xmlns:a16="http://schemas.microsoft.com/office/drawing/2014/main" id="{57999E1F-1ED6-8D60-38CB-D4EF0A76A3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2" t="14816"/>
          <a:stretch/>
        </p:blipFill>
        <p:spPr bwMode="auto">
          <a:xfrm>
            <a:off x="1376160" y="5255421"/>
            <a:ext cx="1127361" cy="1486971"/>
          </a:xfrm>
          <a:prstGeom prst="rect">
            <a:avLst/>
          </a:prstGeom>
          <a:noFill/>
          <a:ln>
            <a:noFill/>
          </a:ln>
        </p:spPr>
      </p:pic>
      <p:pic>
        <p:nvPicPr>
          <p:cNvPr id="20" name="Picture 19">
            <a:extLst>
              <a:ext uri="{FF2B5EF4-FFF2-40B4-BE49-F238E27FC236}">
                <a16:creationId xmlns:a16="http://schemas.microsoft.com/office/drawing/2014/main" id="{FB86EDCB-24E9-F192-B98C-82D57DD7C1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42" t="14698"/>
          <a:stretch/>
        </p:blipFill>
        <p:spPr bwMode="auto">
          <a:xfrm>
            <a:off x="3784355" y="5254935"/>
            <a:ext cx="1138483" cy="1486343"/>
          </a:xfrm>
          <a:prstGeom prst="rect">
            <a:avLst/>
          </a:prstGeom>
          <a:noFill/>
          <a:ln>
            <a:noFill/>
          </a:ln>
        </p:spPr>
      </p:pic>
      <p:sp>
        <p:nvSpPr>
          <p:cNvPr id="15" name="TextBox 14">
            <a:extLst>
              <a:ext uri="{FF2B5EF4-FFF2-40B4-BE49-F238E27FC236}">
                <a16:creationId xmlns:a16="http://schemas.microsoft.com/office/drawing/2014/main" id="{E526D211-0413-6135-7197-7F3C095C1D3D}"/>
              </a:ext>
            </a:extLst>
          </p:cNvPr>
          <p:cNvSpPr txBox="1"/>
          <p:nvPr/>
        </p:nvSpPr>
        <p:spPr>
          <a:xfrm>
            <a:off x="1873806" y="1201728"/>
            <a:ext cx="6300387" cy="1908215"/>
          </a:xfrm>
          <a:prstGeom prst="rect">
            <a:avLst/>
          </a:prstGeom>
          <a:noFill/>
        </p:spPr>
        <p:txBody>
          <a:bodyPr wrap="square">
            <a:spAutoFit/>
          </a:bodyPr>
          <a:lstStyle/>
          <a:p>
            <a:pPr marL="0" marR="0">
              <a:spcBef>
                <a:spcPts val="0"/>
              </a:spcBef>
              <a:spcAft>
                <a:spcPts val="0"/>
              </a:spcAft>
            </a:pPr>
            <a:r>
              <a:rPr lang="en-US" dirty="0">
                <a:solidFill>
                  <a:srgbClr val="000000"/>
                </a:solidFill>
                <a:latin typeface="Calibri" panose="020F0502020204030204" pitchFamily="34" charset="0"/>
                <a:ea typeface="Times New Roman" panose="02020603050405020304" pitchFamily="18" charset="0"/>
              </a:rPr>
              <a:t>The f</a:t>
            </a:r>
            <a:r>
              <a:rPr lang="en-US" sz="1800" dirty="0">
                <a:solidFill>
                  <a:srgbClr val="000000"/>
                </a:solidFill>
                <a:effectLst/>
                <a:latin typeface="Calibri" panose="020F0502020204030204" pitchFamily="34" charset="0"/>
                <a:ea typeface="Times New Roman" panose="02020603050405020304" pitchFamily="18" charset="0"/>
              </a:rPr>
              <a:t>undamental </a:t>
            </a:r>
            <a:r>
              <a:rPr lang="en-US" dirty="0">
                <a:solidFill>
                  <a:srgbClr val="000000"/>
                </a:solidFill>
                <a:latin typeface="Calibri" panose="020F0502020204030204" pitchFamily="34" charset="0"/>
                <a:ea typeface="Times New Roman" panose="02020603050405020304" pitchFamily="18" charset="0"/>
              </a:rPr>
              <a:t>p</a:t>
            </a:r>
            <a:r>
              <a:rPr lang="en-US" sz="1800" dirty="0">
                <a:solidFill>
                  <a:srgbClr val="000000"/>
                </a:solidFill>
                <a:effectLst/>
                <a:latin typeface="Calibri" panose="020F0502020204030204" pitchFamily="34" charset="0"/>
                <a:ea typeface="Times New Roman" panose="02020603050405020304" pitchFamily="18" charset="0"/>
              </a:rPr>
              <a:t>urpose of the ALC is to provide individualized post high school pathways, credit recovery, skills training. </a:t>
            </a:r>
          </a:p>
          <a:p>
            <a:pPr marL="0" marR="0">
              <a:spcBef>
                <a:spcPts val="0"/>
              </a:spcBef>
              <a:spcAft>
                <a:spcPts val="0"/>
              </a:spcAft>
            </a:pPr>
            <a:endParaRPr lang="en-US" dirty="0">
              <a:solidFill>
                <a:srgbClr val="000000"/>
              </a:solidFill>
              <a:latin typeface="Calibri" panose="020F0502020204030204" pitchFamily="34" charset="0"/>
              <a:ea typeface="Calibri" panose="020F0502020204030204" pitchFamily="34" charset="0"/>
            </a:endParaRPr>
          </a:p>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Three sites: </a:t>
            </a:r>
          </a:p>
          <a:p>
            <a:pPr marL="285750" marR="0" indent="-285750">
              <a:spcBef>
                <a:spcPts val="0"/>
              </a:spcBef>
              <a:spcAft>
                <a:spcPts val="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rPr>
              <a:t>Minnesota State College SE – Winona. Staff pictured below.</a:t>
            </a:r>
          </a:p>
          <a:p>
            <a:pPr marL="285750" marR="0" indent="-285750">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rPr>
              <a:t>Caledonia MS/HS – Caledonia, ALC Satellite Site</a:t>
            </a:r>
          </a:p>
          <a:p>
            <a:pPr marL="285750" marR="0" indent="-285750">
              <a:spcBef>
                <a:spcPts val="0"/>
              </a:spcBef>
              <a:spcAft>
                <a:spcPts val="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rPr>
              <a:t>Spring Grove Schools – Spring Grove, ALC Satellite Site</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4038474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for the camera&#10;&#10;Description automatically generated with medium confidence">
            <a:extLst>
              <a:ext uri="{FF2B5EF4-FFF2-40B4-BE49-F238E27FC236}">
                <a16:creationId xmlns:a16="http://schemas.microsoft.com/office/drawing/2014/main" id="{8587BF31-B053-69B0-DD11-1CEDA4B91F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5" t="13345"/>
          <a:stretch/>
        </p:blipFill>
        <p:spPr bwMode="auto">
          <a:xfrm>
            <a:off x="6505352" y="1641039"/>
            <a:ext cx="1614715" cy="2177965"/>
          </a:xfrm>
          <a:prstGeom prst="rect">
            <a:avLst/>
          </a:prstGeom>
          <a:noFill/>
          <a:ln>
            <a:noFill/>
          </a:ln>
        </p:spPr>
      </p:pic>
      <p:pic>
        <p:nvPicPr>
          <p:cNvPr id="5" name="Picture 4" descr="A person in a suit and tie&#10;&#10;Description automatically generated with low confidence">
            <a:extLst>
              <a:ext uri="{FF2B5EF4-FFF2-40B4-BE49-F238E27FC236}">
                <a16:creationId xmlns:a16="http://schemas.microsoft.com/office/drawing/2014/main" id="{A18C323C-E58C-76F5-B96C-91D891F382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9" t="6471" r="3594" b="2917"/>
          <a:stretch/>
        </p:blipFill>
        <p:spPr bwMode="auto">
          <a:xfrm flipH="1">
            <a:off x="3880879" y="1629553"/>
            <a:ext cx="1586261" cy="2200939"/>
          </a:xfrm>
          <a:prstGeom prst="rect">
            <a:avLst/>
          </a:prstGeom>
          <a:noFill/>
          <a:ln>
            <a:noFill/>
          </a:ln>
        </p:spPr>
      </p:pic>
      <p:pic>
        <p:nvPicPr>
          <p:cNvPr id="6" name="Picture 5" descr="A person smiling for the camera&#10;&#10;Description automatically generated with low confidence">
            <a:extLst>
              <a:ext uri="{FF2B5EF4-FFF2-40B4-BE49-F238E27FC236}">
                <a16:creationId xmlns:a16="http://schemas.microsoft.com/office/drawing/2014/main" id="{E246DD85-B409-046E-2948-91BC2AD15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7" t="15804" r="9406" b="6101"/>
          <a:stretch/>
        </p:blipFill>
        <p:spPr bwMode="auto">
          <a:xfrm>
            <a:off x="1298101" y="1629553"/>
            <a:ext cx="1683586" cy="2154991"/>
          </a:xfrm>
          <a:prstGeom prst="rect">
            <a:avLst/>
          </a:prstGeom>
          <a:noFill/>
          <a:ln>
            <a:noFill/>
          </a:ln>
        </p:spPr>
      </p:pic>
      <p:pic>
        <p:nvPicPr>
          <p:cNvPr id="7" name="Picture 6" descr="A picture containing person, outdoor, glasses&#10;&#10;Description automatically generated">
            <a:extLst>
              <a:ext uri="{FF2B5EF4-FFF2-40B4-BE49-F238E27FC236}">
                <a16:creationId xmlns:a16="http://schemas.microsoft.com/office/drawing/2014/main" id="{70DEEDBB-D49F-9B2B-C0E8-378BC64D8A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52" t="16538" r="7209" b="872"/>
          <a:stretch/>
        </p:blipFill>
        <p:spPr bwMode="auto">
          <a:xfrm>
            <a:off x="9158279" y="1629553"/>
            <a:ext cx="1614715" cy="2177965"/>
          </a:xfrm>
          <a:prstGeom prst="rect">
            <a:avLst/>
          </a:prstGeom>
          <a:noFill/>
          <a:ln>
            <a:noFill/>
          </a:ln>
        </p:spPr>
      </p:pic>
      <p:sp>
        <p:nvSpPr>
          <p:cNvPr id="9" name="TextBox 8">
            <a:extLst>
              <a:ext uri="{FF2B5EF4-FFF2-40B4-BE49-F238E27FC236}">
                <a16:creationId xmlns:a16="http://schemas.microsoft.com/office/drawing/2014/main" id="{3DB4B3D2-7CD2-D370-57E3-2DF94E974C3F}"/>
              </a:ext>
            </a:extLst>
          </p:cNvPr>
          <p:cNvSpPr txBox="1"/>
          <p:nvPr/>
        </p:nvSpPr>
        <p:spPr>
          <a:xfrm>
            <a:off x="1927009" y="559612"/>
            <a:ext cx="9439196" cy="830997"/>
          </a:xfrm>
          <a:prstGeom prst="rect">
            <a:avLst/>
          </a:prstGeom>
          <a:noFill/>
        </p:spPr>
        <p:txBody>
          <a:bodyPr wrap="square">
            <a:spAutoFit/>
          </a:bodyPr>
          <a:lstStyle/>
          <a:p>
            <a:r>
              <a:rPr lang="en-US" sz="4800" dirty="0">
                <a:solidFill>
                  <a:schemeClr val="accent2"/>
                </a:solidFill>
              </a:rPr>
              <a:t>Directors of Special Education</a:t>
            </a:r>
          </a:p>
        </p:txBody>
      </p:sp>
      <p:pic>
        <p:nvPicPr>
          <p:cNvPr id="10" name="Picture 9" descr="Logo&#10;&#10;Description automatically generated">
            <a:extLst>
              <a:ext uri="{FF2B5EF4-FFF2-40B4-BE49-F238E27FC236}">
                <a16:creationId xmlns:a16="http://schemas.microsoft.com/office/drawing/2014/main" id="{5533E056-43DB-1B42-5503-B59DDBB167B7}"/>
              </a:ext>
            </a:extLst>
          </p:cNvPr>
          <p:cNvPicPr>
            <a:picLocks noChangeAspect="1"/>
          </p:cNvPicPr>
          <p:nvPr/>
        </p:nvPicPr>
        <p:blipFill rotWithShape="1">
          <a:blip r:embed="rId6"/>
          <a:srcRect l="12688" t="12263" r="13538" b="11839"/>
          <a:stretch/>
        </p:blipFill>
        <p:spPr>
          <a:xfrm>
            <a:off x="271487" y="389652"/>
            <a:ext cx="992200" cy="1109539"/>
          </a:xfrm>
          <a:prstGeom prst="rect">
            <a:avLst/>
          </a:prstGeom>
        </p:spPr>
      </p:pic>
      <p:sp>
        <p:nvSpPr>
          <p:cNvPr id="11" name="TextBox 10">
            <a:extLst>
              <a:ext uri="{FF2B5EF4-FFF2-40B4-BE49-F238E27FC236}">
                <a16:creationId xmlns:a16="http://schemas.microsoft.com/office/drawing/2014/main" id="{1A7647D9-BFDD-DD31-BD5C-F37C0FD86036}"/>
              </a:ext>
            </a:extLst>
          </p:cNvPr>
          <p:cNvSpPr txBox="1"/>
          <p:nvPr/>
        </p:nvSpPr>
        <p:spPr>
          <a:xfrm>
            <a:off x="1107558" y="3896414"/>
            <a:ext cx="2064671" cy="2215991"/>
          </a:xfrm>
          <a:prstGeom prst="rect">
            <a:avLst/>
          </a:prstGeom>
          <a:noFill/>
        </p:spPr>
        <p:txBody>
          <a:bodyPr wrap="square" rtlCol="0">
            <a:spAutoFit/>
          </a:bodyPr>
          <a:lstStyle/>
          <a:p>
            <a:pPr algn="ctr"/>
            <a:r>
              <a:rPr lang="en-US" sz="1400" b="1" dirty="0"/>
              <a:t>Clover Schmitt, Ph.D.</a:t>
            </a:r>
          </a:p>
          <a:p>
            <a:pPr algn="ctr"/>
            <a:endParaRPr lang="en-US" sz="600" b="1" dirty="0"/>
          </a:p>
          <a:p>
            <a:pPr algn="ctr"/>
            <a:r>
              <a:rPr lang="en-US" sz="1400" b="1" dirty="0"/>
              <a:t>Districts</a:t>
            </a:r>
          </a:p>
          <a:p>
            <a:pPr algn="ctr"/>
            <a:r>
              <a:rPr lang="en-US" sz="1400" dirty="0"/>
              <a:t>Caledonia</a:t>
            </a:r>
          </a:p>
          <a:p>
            <a:pPr algn="ctr"/>
            <a:r>
              <a:rPr lang="en-US" sz="1400" dirty="0"/>
              <a:t>La Crescent-Hokah</a:t>
            </a:r>
          </a:p>
          <a:p>
            <a:pPr algn="ctr"/>
            <a:endParaRPr lang="en-US" sz="600" b="1" dirty="0"/>
          </a:p>
          <a:p>
            <a:pPr algn="ctr"/>
            <a:r>
              <a:rPr lang="en-US" sz="1400" b="1" dirty="0"/>
              <a:t>HVED Programs</a:t>
            </a:r>
          </a:p>
          <a:p>
            <a:pPr algn="ctr"/>
            <a:r>
              <a:rPr lang="en-US" sz="1400" dirty="0"/>
              <a:t>River Valley Academy-ALC</a:t>
            </a:r>
          </a:p>
          <a:p>
            <a:pPr algn="ctr"/>
            <a:r>
              <a:rPr lang="en-US" sz="1400" dirty="0"/>
              <a:t>and</a:t>
            </a:r>
          </a:p>
          <a:p>
            <a:pPr algn="ctr"/>
            <a:r>
              <a:rPr lang="en-US" sz="1400" dirty="0"/>
              <a:t>SPECTRUM</a:t>
            </a:r>
          </a:p>
        </p:txBody>
      </p:sp>
      <p:sp>
        <p:nvSpPr>
          <p:cNvPr id="12" name="TextBox 11">
            <a:extLst>
              <a:ext uri="{FF2B5EF4-FFF2-40B4-BE49-F238E27FC236}">
                <a16:creationId xmlns:a16="http://schemas.microsoft.com/office/drawing/2014/main" id="{47531358-55F2-0F5B-B793-C2AC90ABADDA}"/>
              </a:ext>
            </a:extLst>
          </p:cNvPr>
          <p:cNvSpPr txBox="1"/>
          <p:nvPr/>
        </p:nvSpPr>
        <p:spPr>
          <a:xfrm>
            <a:off x="3401647" y="3892161"/>
            <a:ext cx="2544726" cy="2646878"/>
          </a:xfrm>
          <a:prstGeom prst="rect">
            <a:avLst/>
          </a:prstGeom>
          <a:noFill/>
        </p:spPr>
        <p:txBody>
          <a:bodyPr wrap="square" rtlCol="0">
            <a:spAutoFit/>
          </a:bodyPr>
          <a:lstStyle/>
          <a:p>
            <a:pPr algn="ctr"/>
            <a:r>
              <a:rPr lang="en-US" sz="1400" b="1" dirty="0"/>
              <a:t>Zach Selnes, Ed.S.</a:t>
            </a:r>
          </a:p>
          <a:p>
            <a:pPr algn="ctr"/>
            <a:endParaRPr lang="en-US" sz="600" b="1" dirty="0"/>
          </a:p>
          <a:p>
            <a:pPr algn="ctr"/>
            <a:r>
              <a:rPr lang="en-US" sz="1400" b="1" dirty="0"/>
              <a:t>Districts</a:t>
            </a:r>
          </a:p>
          <a:p>
            <a:pPr algn="ctr"/>
            <a:r>
              <a:rPr lang="en-US" sz="1400" dirty="0"/>
              <a:t>Chatfield</a:t>
            </a:r>
          </a:p>
          <a:p>
            <a:pPr algn="ctr"/>
            <a:r>
              <a:rPr lang="en-US" sz="1400" dirty="0"/>
              <a:t>Dover-Eyota</a:t>
            </a:r>
          </a:p>
          <a:p>
            <a:pPr algn="ctr"/>
            <a:r>
              <a:rPr lang="en-US" sz="1400" dirty="0"/>
              <a:t>Plainview-Elgin-Millville</a:t>
            </a:r>
          </a:p>
          <a:p>
            <a:pPr algn="ctr"/>
            <a:r>
              <a:rPr lang="en-US" sz="1400" dirty="0"/>
              <a:t>St. Charles</a:t>
            </a:r>
          </a:p>
          <a:p>
            <a:pPr algn="ctr"/>
            <a:endParaRPr lang="en-US" sz="600" b="1" dirty="0"/>
          </a:p>
          <a:p>
            <a:pPr algn="ctr"/>
            <a:r>
              <a:rPr lang="en-US" sz="1400" b="1" dirty="0"/>
              <a:t>HVED Programs</a:t>
            </a:r>
          </a:p>
          <a:p>
            <a:pPr algn="ctr"/>
            <a:r>
              <a:rPr lang="en-US" sz="1400" dirty="0"/>
              <a:t>Early Childhood </a:t>
            </a:r>
            <a:br>
              <a:rPr lang="en-US" sz="1400" dirty="0"/>
            </a:br>
            <a:r>
              <a:rPr lang="en-US" sz="1400" dirty="0"/>
              <a:t>Special Education</a:t>
            </a:r>
          </a:p>
          <a:p>
            <a:pPr algn="ctr"/>
            <a:r>
              <a:rPr lang="en-US" sz="1400" dirty="0"/>
              <a:t>and</a:t>
            </a:r>
          </a:p>
          <a:p>
            <a:pPr algn="ctr"/>
            <a:r>
              <a:rPr lang="en-US" sz="1400" dirty="0"/>
              <a:t>Early Intervention (B-3)</a:t>
            </a:r>
          </a:p>
        </p:txBody>
      </p:sp>
      <p:sp>
        <p:nvSpPr>
          <p:cNvPr id="13" name="TextBox 12">
            <a:extLst>
              <a:ext uri="{FF2B5EF4-FFF2-40B4-BE49-F238E27FC236}">
                <a16:creationId xmlns:a16="http://schemas.microsoft.com/office/drawing/2014/main" id="{2DA2CBF2-612D-4F2C-A110-58EBEA33FC13}"/>
              </a:ext>
            </a:extLst>
          </p:cNvPr>
          <p:cNvSpPr txBox="1"/>
          <p:nvPr/>
        </p:nvSpPr>
        <p:spPr>
          <a:xfrm>
            <a:off x="6096000" y="3856010"/>
            <a:ext cx="2544726" cy="2862322"/>
          </a:xfrm>
          <a:prstGeom prst="rect">
            <a:avLst/>
          </a:prstGeom>
          <a:noFill/>
        </p:spPr>
        <p:txBody>
          <a:bodyPr wrap="square" rtlCol="0">
            <a:spAutoFit/>
          </a:bodyPr>
          <a:lstStyle/>
          <a:p>
            <a:pPr algn="ctr"/>
            <a:r>
              <a:rPr lang="en-US" sz="1400" b="1" dirty="0"/>
              <a:t>Tracy Tweeten-Lind, Ed.S.</a:t>
            </a:r>
          </a:p>
          <a:p>
            <a:pPr algn="ctr"/>
            <a:endParaRPr lang="en-US" sz="600" dirty="0"/>
          </a:p>
          <a:p>
            <a:pPr algn="ctr"/>
            <a:r>
              <a:rPr lang="en-US" sz="1400" b="1" dirty="0"/>
              <a:t>Districts</a:t>
            </a:r>
          </a:p>
          <a:p>
            <a:pPr algn="ctr"/>
            <a:r>
              <a:rPr lang="en-US" sz="1400" dirty="0"/>
              <a:t>Houston</a:t>
            </a:r>
          </a:p>
          <a:p>
            <a:pPr algn="ctr"/>
            <a:r>
              <a:rPr lang="en-US" sz="1400" dirty="0"/>
              <a:t>Lanesboro</a:t>
            </a:r>
          </a:p>
          <a:p>
            <a:pPr algn="ctr"/>
            <a:r>
              <a:rPr lang="en-US" sz="1400" dirty="0"/>
              <a:t>Lewiston-Altura</a:t>
            </a:r>
          </a:p>
          <a:p>
            <a:pPr algn="ctr"/>
            <a:r>
              <a:rPr lang="en-US" sz="1400" dirty="0"/>
              <a:t>Mabel-Canton</a:t>
            </a:r>
          </a:p>
          <a:p>
            <a:pPr algn="ctr"/>
            <a:r>
              <a:rPr lang="en-US" sz="1400" dirty="0"/>
              <a:t>Rushford-Peterson</a:t>
            </a:r>
          </a:p>
          <a:p>
            <a:pPr algn="ctr"/>
            <a:r>
              <a:rPr lang="en-US" sz="1400" dirty="0"/>
              <a:t>Spring Grove</a:t>
            </a:r>
          </a:p>
          <a:p>
            <a:pPr algn="ctr"/>
            <a:endParaRPr lang="en-US" sz="600" dirty="0"/>
          </a:p>
          <a:p>
            <a:pPr algn="ctr"/>
            <a:r>
              <a:rPr lang="en-US" sz="1400" b="1" dirty="0"/>
              <a:t>Charter Schools</a:t>
            </a:r>
          </a:p>
          <a:p>
            <a:pPr algn="ctr"/>
            <a:r>
              <a:rPr lang="en-US" sz="1400" dirty="0"/>
              <a:t>Bluffview Montessori</a:t>
            </a:r>
          </a:p>
          <a:p>
            <a:pPr algn="ctr"/>
            <a:r>
              <a:rPr lang="en-US" sz="1400" dirty="0"/>
              <a:t>Ridgeway Community</a:t>
            </a:r>
          </a:p>
          <a:p>
            <a:pPr algn="ctr"/>
            <a:r>
              <a:rPr lang="en-US" sz="1400" dirty="0"/>
              <a:t>Rollingstone Community</a:t>
            </a:r>
          </a:p>
        </p:txBody>
      </p:sp>
      <p:sp>
        <p:nvSpPr>
          <p:cNvPr id="14" name="TextBox 13">
            <a:extLst>
              <a:ext uri="{FF2B5EF4-FFF2-40B4-BE49-F238E27FC236}">
                <a16:creationId xmlns:a16="http://schemas.microsoft.com/office/drawing/2014/main" id="{8BA1D544-B7FE-B8C5-843C-3893EDE507D6}"/>
              </a:ext>
            </a:extLst>
          </p:cNvPr>
          <p:cNvSpPr txBox="1"/>
          <p:nvPr/>
        </p:nvSpPr>
        <p:spPr>
          <a:xfrm>
            <a:off x="8354417" y="3899185"/>
            <a:ext cx="3401647" cy="1785104"/>
          </a:xfrm>
          <a:prstGeom prst="rect">
            <a:avLst/>
          </a:prstGeom>
          <a:noFill/>
        </p:spPr>
        <p:txBody>
          <a:bodyPr wrap="square" rtlCol="0">
            <a:spAutoFit/>
          </a:bodyPr>
          <a:lstStyle/>
          <a:p>
            <a:pPr algn="ctr"/>
            <a:r>
              <a:rPr lang="en-US" sz="1400" b="1" dirty="0"/>
              <a:t>Amy York, Ph.D.</a:t>
            </a:r>
          </a:p>
          <a:p>
            <a:pPr algn="ctr"/>
            <a:endParaRPr lang="en-US" sz="600" dirty="0"/>
          </a:p>
          <a:p>
            <a:pPr algn="ctr"/>
            <a:r>
              <a:rPr lang="en-US" sz="1400" b="1" dirty="0"/>
              <a:t>Districts</a:t>
            </a:r>
          </a:p>
          <a:p>
            <a:pPr algn="ctr"/>
            <a:r>
              <a:rPr lang="en-US" sz="1400" dirty="0"/>
              <a:t>Minnesota Virtual Academy </a:t>
            </a:r>
          </a:p>
          <a:p>
            <a:pPr algn="ctr"/>
            <a:r>
              <a:rPr lang="en-US" sz="1400" dirty="0"/>
              <a:t>Wabasha-Kellogg</a:t>
            </a:r>
          </a:p>
          <a:p>
            <a:pPr algn="ctr"/>
            <a:r>
              <a:rPr lang="en-US" sz="1400" dirty="0"/>
              <a:t>Falcon View Connections Academy</a:t>
            </a:r>
          </a:p>
          <a:p>
            <a:pPr algn="ctr"/>
            <a:endParaRPr lang="en-US" sz="600" dirty="0"/>
          </a:p>
          <a:p>
            <a:pPr algn="ctr"/>
            <a:r>
              <a:rPr lang="en-US" sz="1400" b="1" dirty="0"/>
              <a:t>HVED Program</a:t>
            </a:r>
          </a:p>
          <a:p>
            <a:pPr algn="ctr"/>
            <a:r>
              <a:rPr lang="en-US" sz="1400" dirty="0"/>
              <a:t>SAIL</a:t>
            </a:r>
          </a:p>
        </p:txBody>
      </p:sp>
    </p:spTree>
    <p:extLst>
      <p:ext uri="{BB962C8B-B14F-4D97-AF65-F5344CB8AC3E}">
        <p14:creationId xmlns:p14="http://schemas.microsoft.com/office/powerpoint/2010/main" val="459279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9739F3-D60E-A3D5-7147-E4BEF19D05FD}"/>
              </a:ext>
            </a:extLst>
          </p:cNvPr>
          <p:cNvSpPr txBox="1"/>
          <p:nvPr/>
        </p:nvSpPr>
        <p:spPr>
          <a:xfrm>
            <a:off x="1569244" y="259556"/>
            <a:ext cx="11184729"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rPr>
              <a:t>Directors of Special Education:</a:t>
            </a:r>
          </a:p>
          <a:p>
            <a:pPr marL="457200" indent="-457200">
              <a:buAutoNum type="arabicPeriod"/>
            </a:pPr>
            <a:r>
              <a:rPr lang="en-US" sz="2400" dirty="0"/>
              <a:t>Provide guidance in meeting IDEA</a:t>
            </a:r>
            <a:endParaRPr lang="en-US" dirty="0"/>
          </a:p>
          <a:p>
            <a:pPr marL="457200" indent="-457200">
              <a:buAutoNum type="arabicPeriod"/>
            </a:pPr>
            <a:r>
              <a:rPr lang="en-US" sz="2400" dirty="0"/>
              <a:t>Assist with meeting legal requirements for compliance such as:</a:t>
            </a:r>
          </a:p>
          <a:p>
            <a:pPr marL="914400" lvl="1" indent="-457200">
              <a:buAutoNum type="arabicPeriod"/>
            </a:pPr>
            <a:r>
              <a:rPr lang="en-US" sz="2400" dirty="0"/>
              <a:t>manifestation determinations</a:t>
            </a:r>
          </a:p>
          <a:p>
            <a:pPr marL="914400" lvl="1" indent="-457200">
              <a:buAutoNum type="arabicPeriod"/>
            </a:pPr>
            <a:r>
              <a:rPr lang="en-US" sz="2400" dirty="0"/>
              <a:t>conciliation meetings</a:t>
            </a:r>
          </a:p>
          <a:p>
            <a:pPr marL="914400" lvl="1" indent="-457200">
              <a:buAutoNum type="arabicPeriod"/>
            </a:pPr>
            <a:r>
              <a:rPr lang="en-US" sz="2400" dirty="0"/>
              <a:t>work with coordinators on issues with staff compliance</a:t>
            </a:r>
          </a:p>
          <a:p>
            <a:pPr marL="457200" indent="-457200">
              <a:buAutoNum type="arabicPeriod"/>
            </a:pPr>
            <a:r>
              <a:rPr lang="en-US" sz="2400" dirty="0"/>
              <a:t>Work with administration teams regarding all aspects of special education</a:t>
            </a:r>
          </a:p>
          <a:p>
            <a:pPr marL="457200" indent="-457200">
              <a:buAutoNum type="arabicPeriod"/>
            </a:pPr>
            <a:r>
              <a:rPr lang="en-US" sz="2400" dirty="0"/>
              <a:t>Provide guidance in program development</a:t>
            </a:r>
          </a:p>
          <a:p>
            <a:pPr marL="457200" indent="-457200">
              <a:buAutoNum type="arabicPeriod"/>
            </a:pPr>
            <a:r>
              <a:rPr lang="en-US" sz="2400" dirty="0"/>
              <a:t>Assist with the completion of state reporting requirements</a:t>
            </a:r>
          </a:p>
          <a:p>
            <a:pPr marL="457200" indent="-457200">
              <a:buAutoNum type="arabicPeriod"/>
            </a:pPr>
            <a:r>
              <a:rPr lang="en-US" sz="2400" dirty="0"/>
              <a:t>Assist District Admin teams with the supervision of Special Education Teachers</a:t>
            </a:r>
          </a:p>
          <a:p>
            <a:pPr marL="457200" indent="-457200">
              <a:buAutoNum type="arabicPeriod"/>
            </a:pPr>
            <a:r>
              <a:rPr lang="en-US" sz="2400" dirty="0"/>
              <a:t>Administer the HVED program responsibilities of </a:t>
            </a:r>
          </a:p>
          <a:p>
            <a:pPr lvl="1">
              <a:buAutoNum type="alphaLcPeriod"/>
            </a:pPr>
            <a:r>
              <a:rPr lang="en-US" sz="2400" dirty="0"/>
              <a:t> Early Intervention (Birth to 3)</a:t>
            </a:r>
          </a:p>
          <a:p>
            <a:pPr lvl="1">
              <a:buAutoNum type="alphaLcPeriod"/>
            </a:pPr>
            <a:r>
              <a:rPr lang="en-US" sz="2400" dirty="0"/>
              <a:t> ALC – River Valley Academy in Winona, Caledonia, Spring Grove</a:t>
            </a:r>
          </a:p>
          <a:p>
            <a:pPr lvl="1">
              <a:buAutoNum type="alphaLcPeriod"/>
            </a:pPr>
            <a:r>
              <a:rPr lang="en-US" sz="2400" dirty="0"/>
              <a:t> SPECTRUM – Autism in </a:t>
            </a:r>
            <a:r>
              <a:rPr lang="en-US" sz="2400" dirty="0" err="1"/>
              <a:t>Hokah</a:t>
            </a:r>
          </a:p>
          <a:p>
            <a:pPr lvl="1">
              <a:buAutoNum type="alphaLcPeriod"/>
            </a:pPr>
            <a:r>
              <a:rPr lang="en-US" sz="2400" dirty="0"/>
              <a:t> SAIL – Behavior in Kellogg</a:t>
            </a:r>
          </a:p>
        </p:txBody>
      </p:sp>
    </p:spTree>
    <p:extLst>
      <p:ext uri="{BB962C8B-B14F-4D97-AF65-F5344CB8AC3E}">
        <p14:creationId xmlns:p14="http://schemas.microsoft.com/office/powerpoint/2010/main" val="314374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368F-0C91-F513-0136-3D35844695E6}"/>
              </a:ext>
            </a:extLst>
          </p:cNvPr>
          <p:cNvSpPr>
            <a:spLocks noGrp="1"/>
          </p:cNvSpPr>
          <p:nvPr>
            <p:ph type="title"/>
          </p:nvPr>
        </p:nvSpPr>
        <p:spPr>
          <a:xfrm>
            <a:off x="1826765" y="691621"/>
            <a:ext cx="5600700" cy="722311"/>
          </a:xfrm>
        </p:spPr>
        <p:txBody>
          <a:bodyPr/>
          <a:lstStyle/>
          <a:p>
            <a:r>
              <a:rPr lang="en-US" dirty="0"/>
              <a:t>HVED Board of Directors</a:t>
            </a:r>
          </a:p>
        </p:txBody>
      </p:sp>
      <p:sp>
        <p:nvSpPr>
          <p:cNvPr id="4" name="Text Placeholder 3">
            <a:extLst>
              <a:ext uri="{FF2B5EF4-FFF2-40B4-BE49-F238E27FC236}">
                <a16:creationId xmlns:a16="http://schemas.microsoft.com/office/drawing/2014/main" id="{6531CA18-0C65-DFB3-2877-85BA07FA7EBC}"/>
              </a:ext>
            </a:extLst>
          </p:cNvPr>
          <p:cNvSpPr>
            <a:spLocks noGrp="1"/>
          </p:cNvSpPr>
          <p:nvPr>
            <p:ph type="body" idx="1"/>
          </p:nvPr>
        </p:nvSpPr>
        <p:spPr>
          <a:xfrm>
            <a:off x="1826765" y="2288518"/>
            <a:ext cx="4840735" cy="4152831"/>
          </a:xfrm>
        </p:spPr>
        <p:txBody>
          <a:bodyPr>
            <a:normAutofit/>
          </a:bodyPr>
          <a:lstStyle/>
          <a:p>
            <a:pPr>
              <a:lnSpc>
                <a:spcPct val="150000"/>
              </a:lnSpc>
            </a:pPr>
            <a:r>
              <a:rPr lang="en-US" sz="2000" b="1" dirty="0"/>
              <a:t>Caledonia: </a:t>
            </a:r>
            <a:r>
              <a:rPr lang="en-US" sz="2000" dirty="0"/>
              <a:t>Spencer Yohe</a:t>
            </a:r>
          </a:p>
          <a:p>
            <a:pPr>
              <a:lnSpc>
                <a:spcPct val="150000"/>
              </a:lnSpc>
            </a:pPr>
            <a:r>
              <a:rPr lang="en-US" sz="2000" b="1" dirty="0"/>
              <a:t>Chatfield: </a:t>
            </a:r>
            <a:r>
              <a:rPr lang="en-US" sz="2000" dirty="0"/>
              <a:t>Tom Keefe</a:t>
            </a:r>
          </a:p>
          <a:p>
            <a:pPr>
              <a:lnSpc>
                <a:spcPct val="150000"/>
              </a:lnSpc>
            </a:pPr>
            <a:r>
              <a:rPr lang="en-US" sz="2000" b="1" dirty="0"/>
              <a:t>Dover-Eyota: </a:t>
            </a:r>
            <a:r>
              <a:rPr lang="en-US" sz="2000" dirty="0"/>
              <a:t>Ron Pagel </a:t>
            </a:r>
          </a:p>
          <a:p>
            <a:pPr>
              <a:lnSpc>
                <a:spcPct val="150000"/>
              </a:lnSpc>
            </a:pPr>
            <a:r>
              <a:rPr lang="en-US" sz="2000" b="1" dirty="0"/>
              <a:t>Houston:</a:t>
            </a:r>
            <a:r>
              <a:rPr lang="en-US" sz="2000" dirty="0"/>
              <a:t> Mark Swenson</a:t>
            </a:r>
          </a:p>
          <a:p>
            <a:pPr>
              <a:lnSpc>
                <a:spcPct val="150000"/>
              </a:lnSpc>
            </a:pPr>
            <a:r>
              <a:rPr lang="en-US" sz="2000" b="1" dirty="0"/>
              <a:t>La Crescent-Hokah: </a:t>
            </a:r>
            <a:r>
              <a:rPr lang="en-US" sz="2000" dirty="0"/>
              <a:t>Eric Morken </a:t>
            </a:r>
          </a:p>
          <a:p>
            <a:pPr>
              <a:lnSpc>
                <a:spcPct val="150000"/>
              </a:lnSpc>
            </a:pPr>
            <a:r>
              <a:rPr lang="en-US" sz="2000" b="1" dirty="0"/>
              <a:t>Lanesboro: </a:t>
            </a:r>
            <a:r>
              <a:rPr lang="en-US" sz="2000" dirty="0"/>
              <a:t>Christine Troendle</a:t>
            </a:r>
          </a:p>
          <a:p>
            <a:pPr>
              <a:lnSpc>
                <a:spcPct val="150000"/>
              </a:lnSpc>
            </a:pPr>
            <a:r>
              <a:rPr lang="en-US" sz="2000" b="1" dirty="0"/>
              <a:t>Lewiston-Altura: </a:t>
            </a:r>
            <a:r>
              <a:rPr lang="en-US" sz="2000" dirty="0"/>
              <a:t>Jenny Koverman</a:t>
            </a:r>
          </a:p>
          <a:p>
            <a:endParaRPr lang="en-US" sz="2000" dirty="0"/>
          </a:p>
          <a:p>
            <a:endParaRPr lang="en-US" sz="2000" dirty="0"/>
          </a:p>
        </p:txBody>
      </p:sp>
      <p:sp>
        <p:nvSpPr>
          <p:cNvPr id="8" name="Text Placeholder 7">
            <a:extLst>
              <a:ext uri="{FF2B5EF4-FFF2-40B4-BE49-F238E27FC236}">
                <a16:creationId xmlns:a16="http://schemas.microsoft.com/office/drawing/2014/main" id="{B8ECB002-6296-8F53-253E-6CE4AED9659D}"/>
              </a:ext>
            </a:extLst>
          </p:cNvPr>
          <p:cNvSpPr>
            <a:spLocks noGrp="1"/>
          </p:cNvSpPr>
          <p:nvPr>
            <p:ph type="body" sz="quarter" idx="3"/>
          </p:nvPr>
        </p:nvSpPr>
        <p:spPr>
          <a:xfrm>
            <a:off x="6791325" y="1413932"/>
            <a:ext cx="5010150" cy="4152843"/>
          </a:xfrm>
        </p:spPr>
        <p:txBody>
          <a:bodyPr/>
          <a:lstStyle/>
          <a:p>
            <a:pPr>
              <a:lnSpc>
                <a:spcPct val="150000"/>
              </a:lnSpc>
            </a:pPr>
            <a:r>
              <a:rPr lang="en-US" sz="2000" b="1" dirty="0"/>
              <a:t>Plainview-Elgin-Millville:</a:t>
            </a:r>
            <a:r>
              <a:rPr lang="en-US" sz="2000" dirty="0"/>
              <a:t> Ron Springer</a:t>
            </a:r>
          </a:p>
          <a:p>
            <a:pPr>
              <a:lnSpc>
                <a:spcPct val="150000"/>
              </a:lnSpc>
            </a:pPr>
            <a:r>
              <a:rPr lang="en-US" sz="2000" b="1" dirty="0"/>
              <a:t>Mabel-Canton: </a:t>
            </a:r>
            <a:r>
              <a:rPr lang="en-US" sz="2000" dirty="0"/>
              <a:t>Diane Wilder</a:t>
            </a:r>
          </a:p>
          <a:p>
            <a:pPr>
              <a:lnSpc>
                <a:spcPct val="150000"/>
              </a:lnSpc>
            </a:pPr>
            <a:r>
              <a:rPr lang="en-US" sz="2000" b="1" dirty="0"/>
              <a:t>Rushford-Peterson:</a:t>
            </a:r>
            <a:r>
              <a:rPr lang="en-US" sz="2000" dirty="0"/>
              <a:t> Amy Woxland</a:t>
            </a:r>
          </a:p>
          <a:p>
            <a:pPr>
              <a:lnSpc>
                <a:spcPct val="150000"/>
              </a:lnSpc>
            </a:pPr>
            <a:r>
              <a:rPr lang="en-US" sz="2000" b="1" dirty="0"/>
              <a:t>St. Charles: </a:t>
            </a:r>
            <a:r>
              <a:rPr lang="en-US" sz="2000" dirty="0"/>
              <a:t>Peter Snyder</a:t>
            </a:r>
          </a:p>
          <a:p>
            <a:pPr>
              <a:lnSpc>
                <a:spcPct val="150000"/>
              </a:lnSpc>
            </a:pPr>
            <a:r>
              <a:rPr lang="en-US" sz="2000" b="1" dirty="0"/>
              <a:t>Spring Grove: </a:t>
            </a:r>
            <a:r>
              <a:rPr lang="en-US" sz="2000" dirty="0"/>
              <a:t>Aaron Solum  </a:t>
            </a:r>
          </a:p>
          <a:p>
            <a:pPr>
              <a:lnSpc>
                <a:spcPct val="150000"/>
              </a:lnSpc>
            </a:pPr>
            <a:r>
              <a:rPr lang="en-US" sz="2000" b="1" dirty="0"/>
              <a:t>Wabasha-Kellogg: </a:t>
            </a:r>
            <a:r>
              <a:rPr lang="en-US" sz="2000" dirty="0"/>
              <a:t>Phil Rosendale</a:t>
            </a:r>
          </a:p>
          <a:p>
            <a:pPr>
              <a:lnSpc>
                <a:spcPct val="150000"/>
              </a:lnSpc>
            </a:pPr>
            <a:r>
              <a:rPr lang="en-US" sz="2000" b="1" dirty="0"/>
              <a:t>Charters:</a:t>
            </a:r>
            <a:r>
              <a:rPr lang="en-US" sz="2000" dirty="0"/>
              <a:t> Sherry Lohmeyer</a:t>
            </a:r>
          </a:p>
        </p:txBody>
      </p:sp>
      <p:sp>
        <p:nvSpPr>
          <p:cNvPr id="9" name="TextBox 8">
            <a:extLst>
              <a:ext uri="{FF2B5EF4-FFF2-40B4-BE49-F238E27FC236}">
                <a16:creationId xmlns:a16="http://schemas.microsoft.com/office/drawing/2014/main" id="{4C9ACDA7-FB66-809B-2F00-0665D2D7EF85}"/>
              </a:ext>
            </a:extLst>
          </p:cNvPr>
          <p:cNvSpPr txBox="1"/>
          <p:nvPr/>
        </p:nvSpPr>
        <p:spPr>
          <a:xfrm>
            <a:off x="1403498" y="5843213"/>
            <a:ext cx="10397977" cy="646331"/>
          </a:xfrm>
          <a:prstGeom prst="rect">
            <a:avLst/>
          </a:prstGeom>
          <a:noFill/>
        </p:spPr>
        <p:txBody>
          <a:bodyPr wrap="square" rtlCol="0">
            <a:spAutoFit/>
          </a:bodyPr>
          <a:lstStyle/>
          <a:p>
            <a:r>
              <a:rPr lang="en-US" b="1" dirty="0"/>
              <a:t>The Board of Directors has the responsibility to provide programs and services for all general and special education students served by HVED through collaborative team building. </a:t>
            </a:r>
          </a:p>
        </p:txBody>
      </p:sp>
      <p:pic>
        <p:nvPicPr>
          <p:cNvPr id="6" name="Picture 5" descr="Logo&#10;&#10;Description automatically generated">
            <a:extLst>
              <a:ext uri="{FF2B5EF4-FFF2-40B4-BE49-F238E27FC236}">
                <a16:creationId xmlns:a16="http://schemas.microsoft.com/office/drawing/2014/main" id="{82091AC5-18FB-AF92-E830-012B14D56ABA}"/>
              </a:ext>
            </a:extLst>
          </p:cNvPr>
          <p:cNvPicPr>
            <a:picLocks noChangeAspect="1"/>
          </p:cNvPicPr>
          <p:nvPr/>
        </p:nvPicPr>
        <p:blipFill rotWithShape="1">
          <a:blip r:embed="rId2"/>
          <a:srcRect l="12533" t="12121" r="12121" b="13257"/>
          <a:stretch/>
        </p:blipFill>
        <p:spPr>
          <a:xfrm>
            <a:off x="531812" y="153373"/>
            <a:ext cx="1178647" cy="1268817"/>
          </a:xfrm>
          <a:prstGeom prst="rect">
            <a:avLst/>
          </a:prstGeom>
        </p:spPr>
      </p:pic>
    </p:spTree>
    <p:extLst>
      <p:ext uri="{BB962C8B-B14F-4D97-AF65-F5344CB8AC3E}">
        <p14:creationId xmlns:p14="http://schemas.microsoft.com/office/powerpoint/2010/main" val="628296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426126" y="466716"/>
            <a:ext cx="10237790" cy="678017"/>
          </a:xfrm>
        </p:spPr>
        <p:txBody>
          <a:bodyPr>
            <a:noAutofit/>
          </a:bodyPr>
          <a:lstStyle/>
          <a:p>
            <a:r>
              <a:rPr lang="en-US" sz="4000" dirty="0"/>
              <a:t>District Office, 1410 Bundy Blvd., Winona </a:t>
            </a:r>
          </a:p>
        </p:txBody>
      </p:sp>
      <p:pic>
        <p:nvPicPr>
          <p:cNvPr id="5" name="Picture 4" descr="Logo&#10;&#10;Description automatically generated">
            <a:extLst>
              <a:ext uri="{FF2B5EF4-FFF2-40B4-BE49-F238E27FC236}">
                <a16:creationId xmlns:a16="http://schemas.microsoft.com/office/drawing/2014/main" id="{33FAA5CC-8063-BEE1-92C6-5A41E813BCED}"/>
              </a:ext>
            </a:extLst>
          </p:cNvPr>
          <p:cNvPicPr>
            <a:picLocks noChangeAspect="1"/>
          </p:cNvPicPr>
          <p:nvPr/>
        </p:nvPicPr>
        <p:blipFill rotWithShape="1">
          <a:blip r:embed="rId2"/>
          <a:srcRect l="12688" t="12263" r="13538" b="11839"/>
          <a:stretch/>
        </p:blipFill>
        <p:spPr>
          <a:xfrm>
            <a:off x="349963" y="261374"/>
            <a:ext cx="973567" cy="1088702"/>
          </a:xfrm>
          <a:prstGeom prst="rect">
            <a:avLst/>
          </a:prstGeom>
        </p:spPr>
      </p:pic>
      <p:grpSp>
        <p:nvGrpSpPr>
          <p:cNvPr id="18" name="Group 17">
            <a:extLst>
              <a:ext uri="{FF2B5EF4-FFF2-40B4-BE49-F238E27FC236}">
                <a16:creationId xmlns:a16="http://schemas.microsoft.com/office/drawing/2014/main" id="{B8CDEF1D-1A34-3A01-4128-F84E641CDF48}"/>
              </a:ext>
            </a:extLst>
          </p:cNvPr>
          <p:cNvGrpSpPr/>
          <p:nvPr/>
        </p:nvGrpSpPr>
        <p:grpSpPr>
          <a:xfrm>
            <a:off x="2020867" y="1634959"/>
            <a:ext cx="8322614" cy="1794041"/>
            <a:chOff x="769315" y="1663997"/>
            <a:chExt cx="8322614" cy="1794041"/>
          </a:xfrm>
        </p:grpSpPr>
        <p:pic>
          <p:nvPicPr>
            <p:cNvPr id="4" name="Picture 3" descr="A person wearing glasses&#10;&#10;Description automatically generated with low confidence">
              <a:extLst>
                <a:ext uri="{FF2B5EF4-FFF2-40B4-BE49-F238E27FC236}">
                  <a16:creationId xmlns:a16="http://schemas.microsoft.com/office/drawing/2014/main" id="{3014978C-E2BC-4ABC-92BA-74D24B5412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5" t="9533" r="-1"/>
            <a:stretch/>
          </p:blipFill>
          <p:spPr bwMode="auto">
            <a:xfrm>
              <a:off x="3591003" y="1663997"/>
              <a:ext cx="1302533" cy="1765004"/>
            </a:xfrm>
            <a:prstGeom prst="rect">
              <a:avLst/>
            </a:prstGeom>
            <a:noFill/>
            <a:ln>
              <a:noFill/>
            </a:ln>
          </p:spPr>
        </p:pic>
        <p:pic>
          <p:nvPicPr>
            <p:cNvPr id="6" name="Picture 5" descr="A person smiling for the camera&#10;&#10;Description automatically generated with medium confidence">
              <a:extLst>
                <a:ext uri="{FF2B5EF4-FFF2-40B4-BE49-F238E27FC236}">
                  <a16:creationId xmlns:a16="http://schemas.microsoft.com/office/drawing/2014/main" id="{56E071A2-6A1F-1AE1-9CD8-69EC05A85B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41" t="14880" r="7488" b="-582"/>
            <a:stretch/>
          </p:blipFill>
          <p:spPr bwMode="auto">
            <a:xfrm>
              <a:off x="769315" y="1663997"/>
              <a:ext cx="1313621" cy="1765003"/>
            </a:xfrm>
            <a:prstGeom prst="rect">
              <a:avLst/>
            </a:prstGeom>
            <a:noFill/>
            <a:ln>
              <a:noFill/>
            </a:ln>
          </p:spPr>
        </p:pic>
        <p:pic>
          <p:nvPicPr>
            <p:cNvPr id="9" name="Picture 8" descr="A person wearing glasses&#10;&#10;Description automatically generated with low confidence">
              <a:extLst>
                <a:ext uri="{FF2B5EF4-FFF2-40B4-BE49-F238E27FC236}">
                  <a16:creationId xmlns:a16="http://schemas.microsoft.com/office/drawing/2014/main" id="{B7241B38-D413-9A6F-28D6-97B575844097}"/>
                </a:ext>
              </a:extLst>
            </p:cNvPr>
            <p:cNvPicPr>
              <a:picLocks noChangeAspect="1"/>
            </p:cNvPicPr>
            <p:nvPr/>
          </p:nvPicPr>
          <p:blipFill rotWithShape="1">
            <a:blip r:embed="rId5"/>
            <a:srcRect l="9669" t="14458" r="5817" b="10436"/>
            <a:stretch/>
          </p:blipFill>
          <p:spPr>
            <a:xfrm>
              <a:off x="5036872" y="1663997"/>
              <a:ext cx="1261968" cy="1794041"/>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16739362-1A3D-FB77-8667-4BA101E0FC7F}"/>
                </a:ext>
              </a:extLst>
            </p:cNvPr>
            <p:cNvPicPr>
              <a:picLocks noChangeAspect="1"/>
            </p:cNvPicPr>
            <p:nvPr/>
          </p:nvPicPr>
          <p:blipFill rotWithShape="1">
            <a:blip r:embed="rId6"/>
            <a:srcRect l="2415" t="3632" r="2447" b="22725"/>
            <a:stretch/>
          </p:blipFill>
          <p:spPr>
            <a:xfrm>
              <a:off x="7798148" y="1663997"/>
              <a:ext cx="1293781" cy="1781293"/>
            </a:xfrm>
            <a:prstGeom prst="rect">
              <a:avLst/>
            </a:prstGeom>
          </p:spPr>
        </p:pic>
        <p:pic>
          <p:nvPicPr>
            <p:cNvPr id="13" name="Picture 12">
              <a:extLst>
                <a:ext uri="{FF2B5EF4-FFF2-40B4-BE49-F238E27FC236}">
                  <a16:creationId xmlns:a16="http://schemas.microsoft.com/office/drawing/2014/main" id="{E013E598-4927-D965-D6B9-627BBD3186E8}"/>
                </a:ext>
              </a:extLst>
            </p:cNvPr>
            <p:cNvPicPr>
              <a:picLocks noChangeAspect="1"/>
            </p:cNvPicPr>
            <p:nvPr/>
          </p:nvPicPr>
          <p:blipFill rotWithShape="1">
            <a:blip r:embed="rId7"/>
            <a:srcRect l="3810" t="8105" r="5116" b="5073"/>
            <a:stretch/>
          </p:blipFill>
          <p:spPr>
            <a:xfrm rot="5400000">
              <a:off x="1934183" y="1915516"/>
              <a:ext cx="1765003" cy="1261966"/>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AE6A2E12-9658-F5B8-D24B-1B666ABB042C}"/>
                </a:ext>
              </a:extLst>
            </p:cNvPr>
            <p:cNvPicPr>
              <a:picLocks noChangeAspect="1"/>
            </p:cNvPicPr>
            <p:nvPr/>
          </p:nvPicPr>
          <p:blipFill>
            <a:blip r:embed="rId8"/>
            <a:stretch>
              <a:fillRect/>
            </a:stretch>
          </p:blipFill>
          <p:spPr>
            <a:xfrm>
              <a:off x="6401604" y="1663997"/>
              <a:ext cx="1293780" cy="1794041"/>
            </a:xfrm>
            <a:prstGeom prst="rect">
              <a:avLst/>
            </a:prstGeom>
          </p:spPr>
        </p:pic>
      </p:grpSp>
      <p:sp>
        <p:nvSpPr>
          <p:cNvPr id="19" name="TextBox 18">
            <a:extLst>
              <a:ext uri="{FF2B5EF4-FFF2-40B4-BE49-F238E27FC236}">
                <a16:creationId xmlns:a16="http://schemas.microsoft.com/office/drawing/2014/main" id="{340DA123-6775-A654-6D7C-BD769E50C205}"/>
              </a:ext>
            </a:extLst>
          </p:cNvPr>
          <p:cNvSpPr txBox="1"/>
          <p:nvPr/>
        </p:nvSpPr>
        <p:spPr>
          <a:xfrm>
            <a:off x="2031950" y="3399963"/>
            <a:ext cx="1270726" cy="769441"/>
          </a:xfrm>
          <a:prstGeom prst="rect">
            <a:avLst/>
          </a:prstGeom>
          <a:noFill/>
        </p:spPr>
        <p:txBody>
          <a:bodyPr wrap="square" rtlCol="0">
            <a:spAutoFit/>
          </a:bodyPr>
          <a:lstStyle/>
          <a:p>
            <a:pPr algn="ctr"/>
            <a:r>
              <a:rPr lang="en-US" sz="1100" b="1" dirty="0"/>
              <a:t>Camie Black</a:t>
            </a:r>
          </a:p>
          <a:p>
            <a:pPr algn="ctr"/>
            <a:r>
              <a:rPr lang="en-US" sz="1100" dirty="0"/>
              <a:t>Benefits and Payroll Coordinator</a:t>
            </a:r>
          </a:p>
        </p:txBody>
      </p:sp>
      <p:sp>
        <p:nvSpPr>
          <p:cNvPr id="20" name="TextBox 19">
            <a:extLst>
              <a:ext uri="{FF2B5EF4-FFF2-40B4-BE49-F238E27FC236}">
                <a16:creationId xmlns:a16="http://schemas.microsoft.com/office/drawing/2014/main" id="{7B8A1F00-2A69-0015-F5AA-CB7552F896C4}"/>
              </a:ext>
            </a:extLst>
          </p:cNvPr>
          <p:cNvSpPr txBox="1"/>
          <p:nvPr/>
        </p:nvSpPr>
        <p:spPr>
          <a:xfrm>
            <a:off x="3428494" y="3399962"/>
            <a:ext cx="1270726" cy="600164"/>
          </a:xfrm>
          <a:prstGeom prst="rect">
            <a:avLst/>
          </a:prstGeom>
          <a:noFill/>
        </p:spPr>
        <p:txBody>
          <a:bodyPr wrap="square" rtlCol="0">
            <a:spAutoFit/>
          </a:bodyPr>
          <a:lstStyle/>
          <a:p>
            <a:pPr algn="ctr"/>
            <a:r>
              <a:rPr lang="en-US" sz="1100" b="1" dirty="0"/>
              <a:t>Bradley Carlton</a:t>
            </a:r>
          </a:p>
          <a:p>
            <a:pPr algn="ctr"/>
            <a:r>
              <a:rPr lang="en-US" sz="1100" dirty="0"/>
              <a:t>Business Manager</a:t>
            </a:r>
          </a:p>
        </p:txBody>
      </p:sp>
      <p:sp>
        <p:nvSpPr>
          <p:cNvPr id="21" name="TextBox 20">
            <a:extLst>
              <a:ext uri="{FF2B5EF4-FFF2-40B4-BE49-F238E27FC236}">
                <a16:creationId xmlns:a16="http://schemas.microsoft.com/office/drawing/2014/main" id="{E2502670-20A9-BAC3-AB4D-1CFFB454F453}"/>
              </a:ext>
            </a:extLst>
          </p:cNvPr>
          <p:cNvSpPr txBox="1"/>
          <p:nvPr/>
        </p:nvSpPr>
        <p:spPr>
          <a:xfrm>
            <a:off x="4780356" y="3427614"/>
            <a:ext cx="1418172" cy="600164"/>
          </a:xfrm>
          <a:prstGeom prst="rect">
            <a:avLst/>
          </a:prstGeom>
          <a:noFill/>
        </p:spPr>
        <p:txBody>
          <a:bodyPr wrap="square" rtlCol="0">
            <a:spAutoFit/>
          </a:bodyPr>
          <a:lstStyle/>
          <a:p>
            <a:pPr algn="ctr"/>
            <a:r>
              <a:rPr lang="en-US" sz="1100" b="1" dirty="0"/>
              <a:t>Cheri Duffenbach</a:t>
            </a:r>
          </a:p>
          <a:p>
            <a:pPr algn="ctr"/>
            <a:r>
              <a:rPr lang="en-US" sz="1100" dirty="0"/>
              <a:t>Human Resources</a:t>
            </a:r>
          </a:p>
          <a:p>
            <a:pPr algn="ctr"/>
            <a:r>
              <a:rPr lang="en-US" sz="1100" dirty="0"/>
              <a:t>Manager</a:t>
            </a:r>
          </a:p>
        </p:txBody>
      </p:sp>
      <p:sp>
        <p:nvSpPr>
          <p:cNvPr id="22" name="TextBox 21">
            <a:extLst>
              <a:ext uri="{FF2B5EF4-FFF2-40B4-BE49-F238E27FC236}">
                <a16:creationId xmlns:a16="http://schemas.microsoft.com/office/drawing/2014/main" id="{61E3C083-2803-5291-8F68-D961EC662744}"/>
              </a:ext>
            </a:extLst>
          </p:cNvPr>
          <p:cNvSpPr txBox="1"/>
          <p:nvPr/>
        </p:nvSpPr>
        <p:spPr>
          <a:xfrm>
            <a:off x="6333105" y="3427614"/>
            <a:ext cx="1217286" cy="600164"/>
          </a:xfrm>
          <a:prstGeom prst="rect">
            <a:avLst/>
          </a:prstGeom>
          <a:noFill/>
        </p:spPr>
        <p:txBody>
          <a:bodyPr wrap="square" rtlCol="0">
            <a:spAutoFit/>
          </a:bodyPr>
          <a:lstStyle/>
          <a:p>
            <a:pPr algn="ctr"/>
            <a:r>
              <a:rPr lang="en-US" sz="1100" b="1" dirty="0"/>
              <a:t>Deb Marcotte</a:t>
            </a:r>
          </a:p>
          <a:p>
            <a:pPr algn="ctr"/>
            <a:r>
              <a:rPr lang="en-US" sz="1100" dirty="0"/>
              <a:t>Executive Director</a:t>
            </a:r>
          </a:p>
        </p:txBody>
      </p:sp>
      <p:sp>
        <p:nvSpPr>
          <p:cNvPr id="23" name="TextBox 22">
            <a:extLst>
              <a:ext uri="{FF2B5EF4-FFF2-40B4-BE49-F238E27FC236}">
                <a16:creationId xmlns:a16="http://schemas.microsoft.com/office/drawing/2014/main" id="{029BE2A7-3811-0175-4AE8-2BDE8850348F}"/>
              </a:ext>
            </a:extLst>
          </p:cNvPr>
          <p:cNvSpPr txBox="1"/>
          <p:nvPr/>
        </p:nvSpPr>
        <p:spPr>
          <a:xfrm>
            <a:off x="7621341" y="3416253"/>
            <a:ext cx="1293781" cy="430887"/>
          </a:xfrm>
          <a:prstGeom prst="rect">
            <a:avLst/>
          </a:prstGeom>
          <a:noFill/>
        </p:spPr>
        <p:txBody>
          <a:bodyPr wrap="square" rtlCol="0">
            <a:spAutoFit/>
          </a:bodyPr>
          <a:lstStyle/>
          <a:p>
            <a:pPr algn="ctr"/>
            <a:r>
              <a:rPr lang="en-US" sz="1100" b="1" dirty="0"/>
              <a:t>Jeff Oian</a:t>
            </a:r>
          </a:p>
          <a:p>
            <a:pPr algn="ctr"/>
            <a:r>
              <a:rPr lang="en-US" sz="1100" dirty="0"/>
              <a:t>IT Manager</a:t>
            </a:r>
          </a:p>
        </p:txBody>
      </p:sp>
      <p:sp>
        <p:nvSpPr>
          <p:cNvPr id="24" name="TextBox 23">
            <a:extLst>
              <a:ext uri="{FF2B5EF4-FFF2-40B4-BE49-F238E27FC236}">
                <a16:creationId xmlns:a16="http://schemas.microsoft.com/office/drawing/2014/main" id="{6835F270-BF20-5915-0C37-041A014787FD}"/>
              </a:ext>
            </a:extLst>
          </p:cNvPr>
          <p:cNvSpPr txBox="1"/>
          <p:nvPr/>
        </p:nvSpPr>
        <p:spPr>
          <a:xfrm>
            <a:off x="9072754" y="3427614"/>
            <a:ext cx="1270726" cy="769441"/>
          </a:xfrm>
          <a:prstGeom prst="rect">
            <a:avLst/>
          </a:prstGeom>
          <a:noFill/>
        </p:spPr>
        <p:txBody>
          <a:bodyPr wrap="square" rtlCol="0">
            <a:spAutoFit/>
          </a:bodyPr>
          <a:lstStyle/>
          <a:p>
            <a:pPr algn="ctr"/>
            <a:r>
              <a:rPr lang="en-US" sz="1100" b="1" dirty="0"/>
              <a:t>Melissa Rose</a:t>
            </a:r>
          </a:p>
          <a:p>
            <a:pPr algn="ctr"/>
            <a:r>
              <a:rPr lang="en-US" sz="1100" dirty="0"/>
              <a:t>HR Administrative Assistant</a:t>
            </a:r>
          </a:p>
        </p:txBody>
      </p:sp>
      <p:sp>
        <p:nvSpPr>
          <p:cNvPr id="27" name="TextBox 26">
            <a:extLst>
              <a:ext uri="{FF2B5EF4-FFF2-40B4-BE49-F238E27FC236}">
                <a16:creationId xmlns:a16="http://schemas.microsoft.com/office/drawing/2014/main" id="{41B6799E-DB7C-DA89-65AA-608C8ED08F21}"/>
              </a:ext>
            </a:extLst>
          </p:cNvPr>
          <p:cNvSpPr txBox="1"/>
          <p:nvPr/>
        </p:nvSpPr>
        <p:spPr>
          <a:xfrm>
            <a:off x="2513118" y="4841025"/>
            <a:ext cx="8032518" cy="1477328"/>
          </a:xfrm>
          <a:prstGeom prst="rect">
            <a:avLst/>
          </a:prstGeom>
          <a:noFill/>
        </p:spPr>
        <p:txBody>
          <a:bodyPr wrap="square">
            <a:spAutoFit/>
          </a:bodyPr>
          <a:lstStyle/>
          <a:p>
            <a:pPr algn="ctr"/>
            <a:r>
              <a:rPr lang="en-US" b="1" i="0" dirty="0">
                <a:solidFill>
                  <a:srgbClr val="000000"/>
                </a:solidFill>
                <a:effectLst/>
                <a:latin typeface="Arial" panose="020B0604020202020204" pitchFamily="34" charset="0"/>
              </a:rPr>
              <a:t>Mission Statement</a:t>
            </a:r>
            <a:endParaRPr lang="en-US" b="0" i="0" dirty="0">
              <a:solidFill>
                <a:srgbClr val="000000"/>
              </a:solidFill>
              <a:effectLst/>
              <a:latin typeface="Arial" panose="020B0604020202020204" pitchFamily="34" charset="0"/>
            </a:endParaRPr>
          </a:p>
          <a:p>
            <a:pPr algn="ctr"/>
            <a:r>
              <a:rPr lang="en-US" b="0" i="0" dirty="0">
                <a:solidFill>
                  <a:srgbClr val="000000"/>
                </a:solidFill>
                <a:effectLst/>
                <a:latin typeface="Arial" panose="020B0604020202020204" pitchFamily="34" charset="0"/>
              </a:rPr>
              <a:t>In partnership with member districts, will be a progressive educational agency that embraces modern technology and data driven, research-based methodologies and resources to provide a high-quality education to all students so that they may reach their full potential.</a:t>
            </a:r>
          </a:p>
        </p:txBody>
      </p:sp>
      <p:sp>
        <p:nvSpPr>
          <p:cNvPr id="28" name="TextBox 27">
            <a:extLst>
              <a:ext uri="{FF2B5EF4-FFF2-40B4-BE49-F238E27FC236}">
                <a16:creationId xmlns:a16="http://schemas.microsoft.com/office/drawing/2014/main" id="{4604E991-19BA-C7AD-7083-DA6C63A9A5A7}"/>
              </a:ext>
            </a:extLst>
          </p:cNvPr>
          <p:cNvSpPr txBox="1"/>
          <p:nvPr/>
        </p:nvSpPr>
        <p:spPr>
          <a:xfrm>
            <a:off x="3218233" y="4274908"/>
            <a:ext cx="6212867" cy="372772"/>
          </a:xfrm>
          <a:prstGeom prst="rect">
            <a:avLst/>
          </a:prstGeom>
          <a:noFill/>
        </p:spPr>
        <p:txBody>
          <a:bodyPr wrap="square" rtlCol="0">
            <a:spAutoFit/>
          </a:bodyPr>
          <a:lstStyle/>
          <a:p>
            <a:r>
              <a:rPr lang="en-US" b="1" dirty="0"/>
              <a:t>Exceptional Teams Empowering Exceptional Students</a:t>
            </a:r>
          </a:p>
        </p:txBody>
      </p:sp>
    </p:spTree>
    <p:extLst>
      <p:ext uri="{BB962C8B-B14F-4D97-AF65-F5344CB8AC3E}">
        <p14:creationId xmlns:p14="http://schemas.microsoft.com/office/powerpoint/2010/main" val="300563864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1562F-47C9-3067-B3E9-94B630E70C8F}"/>
              </a:ext>
            </a:extLst>
          </p:cNvPr>
          <p:cNvSpPr>
            <a:spLocks noGrp="1"/>
          </p:cNvSpPr>
          <p:nvPr>
            <p:ph type="title"/>
          </p:nvPr>
        </p:nvSpPr>
        <p:spPr>
          <a:xfrm>
            <a:off x="1659078" y="558072"/>
            <a:ext cx="4114800" cy="841513"/>
          </a:xfrm>
        </p:spPr>
        <p:txBody>
          <a:bodyPr>
            <a:normAutofit fontScale="90000"/>
          </a:bodyPr>
          <a:lstStyle/>
          <a:p>
            <a:r>
              <a:rPr lang="en-US" sz="6000" dirty="0"/>
              <a:t>HVED SEAC</a:t>
            </a:r>
          </a:p>
        </p:txBody>
      </p:sp>
      <p:sp>
        <p:nvSpPr>
          <p:cNvPr id="4" name="Text Placeholder 3">
            <a:extLst>
              <a:ext uri="{FF2B5EF4-FFF2-40B4-BE49-F238E27FC236}">
                <a16:creationId xmlns:a16="http://schemas.microsoft.com/office/drawing/2014/main" id="{B38BA09F-1F10-153D-F21D-34A7C07F810F}"/>
              </a:ext>
            </a:extLst>
          </p:cNvPr>
          <p:cNvSpPr>
            <a:spLocks noGrp="1"/>
          </p:cNvSpPr>
          <p:nvPr>
            <p:ph type="body" sz="half" idx="2"/>
          </p:nvPr>
        </p:nvSpPr>
        <p:spPr>
          <a:xfrm>
            <a:off x="1674888" y="2571306"/>
            <a:ext cx="5620849" cy="4173832"/>
          </a:xfrm>
        </p:spPr>
        <p:txBody>
          <a:bodyPr>
            <a:normAutofit/>
          </a:bodyPr>
          <a:lstStyle/>
          <a:p>
            <a:r>
              <a:rPr lang="en-US" sz="1800" b="1" dirty="0"/>
              <a:t>Purpose:</a:t>
            </a:r>
            <a:endParaRPr lang="en-US" sz="1800" dirty="0"/>
          </a:p>
          <a:p>
            <a:pPr marL="285750" indent="-285750">
              <a:buFont typeface="Arial" panose="020B0604020202020204" pitchFamily="34" charset="0"/>
              <a:buChar char="•"/>
            </a:pPr>
            <a:r>
              <a:rPr lang="en-US" sz="1800" dirty="0">
                <a:solidFill>
                  <a:schemeClr val="tx1"/>
                </a:solidFill>
              </a:rPr>
              <a:t>Increase parent’s awareness of district policy related to special education</a:t>
            </a:r>
          </a:p>
          <a:p>
            <a:pPr marL="285750" indent="-285750">
              <a:buFont typeface="Arial" panose="020B0604020202020204" pitchFamily="34" charset="0"/>
              <a:buChar char="•"/>
            </a:pPr>
            <a:r>
              <a:rPr lang="en-US" sz="1800" dirty="0">
                <a:solidFill>
                  <a:schemeClr val="tx1"/>
                </a:solidFill>
              </a:rPr>
              <a:t>Collaborate with district decisions related to special education</a:t>
            </a:r>
          </a:p>
          <a:p>
            <a:pPr marL="285750" indent="-285750">
              <a:buFont typeface="Arial" panose="020B0604020202020204" pitchFamily="34" charset="0"/>
              <a:buChar char="•"/>
            </a:pPr>
            <a:r>
              <a:rPr lang="en-US" sz="1800" dirty="0">
                <a:solidFill>
                  <a:schemeClr val="tx1"/>
                </a:solidFill>
              </a:rPr>
              <a:t>Recommend priorities for long-term plans</a:t>
            </a:r>
          </a:p>
          <a:p>
            <a:pPr marL="285750" indent="-285750">
              <a:buFont typeface="Arial" panose="020B0604020202020204" pitchFamily="34" charset="0"/>
              <a:buChar char="•"/>
            </a:pPr>
            <a:r>
              <a:rPr lang="en-US" sz="1800" dirty="0">
                <a:solidFill>
                  <a:schemeClr val="tx1"/>
                </a:solidFill>
              </a:rPr>
              <a:t>Encourage parent-involvement opportunities </a:t>
            </a:r>
          </a:p>
          <a:p>
            <a:pPr marL="285750" indent="-285750">
              <a:buFont typeface="Arial" panose="020B0604020202020204" pitchFamily="34" charset="0"/>
              <a:buChar char="•"/>
            </a:pPr>
            <a:r>
              <a:rPr lang="en-US" sz="1800" dirty="0">
                <a:solidFill>
                  <a:schemeClr val="tx1"/>
                </a:solidFill>
              </a:rPr>
              <a:t>Build collaboration within special education teams</a:t>
            </a:r>
          </a:p>
          <a:p>
            <a:pPr marL="285750" indent="-285750">
              <a:buFont typeface="Arial" panose="020B0604020202020204" pitchFamily="34" charset="0"/>
              <a:buChar char="•"/>
            </a:pPr>
            <a:r>
              <a:rPr lang="en-US" sz="1800" dirty="0">
                <a:solidFill>
                  <a:schemeClr val="tx1"/>
                </a:solidFill>
              </a:rPr>
              <a:t>Introduce parents to special education</a:t>
            </a:r>
          </a:p>
          <a:p>
            <a:pPr marL="285750" indent="-285750">
              <a:buFont typeface="Arial" panose="020B0604020202020204" pitchFamily="34" charset="0"/>
              <a:buChar char="•"/>
            </a:pPr>
            <a:endParaRPr lang="en-US" dirty="0"/>
          </a:p>
        </p:txBody>
      </p:sp>
      <p:pic>
        <p:nvPicPr>
          <p:cNvPr id="8" name="Picture 2">
            <a:extLst>
              <a:ext uri="{FF2B5EF4-FFF2-40B4-BE49-F238E27FC236}">
                <a16:creationId xmlns:a16="http://schemas.microsoft.com/office/drawing/2014/main" id="{19A19189-0814-A821-2E27-01837BF9B7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30" t="11276" r="24827" b="801"/>
          <a:stretch/>
        </p:blipFill>
        <p:spPr bwMode="auto">
          <a:xfrm>
            <a:off x="7501241" y="2039589"/>
            <a:ext cx="4389834" cy="47055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2E8BED43-512E-96BD-DC57-EFD842248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99" t="8437" r="4166" b="1563"/>
          <a:stretch>
            <a:fillRect/>
          </a:stretch>
        </p:blipFill>
        <p:spPr bwMode="auto">
          <a:xfrm>
            <a:off x="9128554" y="104690"/>
            <a:ext cx="1301737" cy="18206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E9D297CC-9BE1-7C8D-7BA1-62A30FED1F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2" t="9689" r="14683"/>
          <a:stretch/>
        </p:blipFill>
        <p:spPr bwMode="auto">
          <a:xfrm>
            <a:off x="10577482" y="11108"/>
            <a:ext cx="1313593" cy="19184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5CEC3773-718E-1C38-4704-2C884F1C8D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15" t="4274" r="29023" b="3648"/>
          <a:stretch/>
        </p:blipFill>
        <p:spPr bwMode="auto">
          <a:xfrm>
            <a:off x="7501241" y="112861"/>
            <a:ext cx="1480122" cy="18206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4AE46563-C352-4556-EFD2-2C8293F868AF}"/>
              </a:ext>
            </a:extLst>
          </p:cNvPr>
          <p:cNvSpPr txBox="1"/>
          <p:nvPr/>
        </p:nvSpPr>
        <p:spPr>
          <a:xfrm>
            <a:off x="1702311" y="1308108"/>
            <a:ext cx="5527829" cy="461665"/>
          </a:xfrm>
          <a:prstGeom prst="rect">
            <a:avLst/>
          </a:prstGeom>
          <a:noFill/>
        </p:spPr>
        <p:txBody>
          <a:bodyPr wrap="square" rtlCol="0">
            <a:spAutoFit/>
          </a:bodyPr>
          <a:lstStyle/>
          <a:p>
            <a:r>
              <a:rPr lang="en-US" sz="2400" b="1" u="sng" dirty="0">
                <a:solidFill>
                  <a:srgbClr val="446E44"/>
                </a:solidFill>
              </a:rPr>
              <a:t>S</a:t>
            </a:r>
            <a:r>
              <a:rPr lang="en-US" sz="2400" b="1" dirty="0">
                <a:solidFill>
                  <a:srgbClr val="446E44"/>
                </a:solidFill>
              </a:rPr>
              <a:t>pecial </a:t>
            </a:r>
            <a:r>
              <a:rPr lang="en-US" sz="2400" b="1" u="sng" dirty="0">
                <a:solidFill>
                  <a:srgbClr val="446E44"/>
                </a:solidFill>
              </a:rPr>
              <a:t>E</a:t>
            </a:r>
            <a:r>
              <a:rPr lang="en-US" sz="2400" b="1" dirty="0">
                <a:solidFill>
                  <a:srgbClr val="446E44"/>
                </a:solidFill>
              </a:rPr>
              <a:t>ducation </a:t>
            </a:r>
            <a:r>
              <a:rPr lang="en-US" sz="2400" b="1" u="sng" dirty="0">
                <a:solidFill>
                  <a:srgbClr val="446E44"/>
                </a:solidFill>
              </a:rPr>
              <a:t>A</a:t>
            </a:r>
            <a:r>
              <a:rPr lang="en-US" sz="2400" b="1" dirty="0">
                <a:solidFill>
                  <a:srgbClr val="446E44"/>
                </a:solidFill>
              </a:rPr>
              <a:t>dvisory </a:t>
            </a:r>
            <a:r>
              <a:rPr lang="en-US" sz="2400" b="1" u="sng" dirty="0">
                <a:solidFill>
                  <a:srgbClr val="446E44"/>
                </a:solidFill>
              </a:rPr>
              <a:t>C</a:t>
            </a:r>
            <a:r>
              <a:rPr lang="en-US" sz="2400" b="1" dirty="0">
                <a:solidFill>
                  <a:srgbClr val="446E44"/>
                </a:solidFill>
              </a:rPr>
              <a:t>ouncil</a:t>
            </a:r>
          </a:p>
        </p:txBody>
      </p:sp>
      <p:sp>
        <p:nvSpPr>
          <p:cNvPr id="7" name="TextBox 6">
            <a:extLst>
              <a:ext uri="{FF2B5EF4-FFF2-40B4-BE49-F238E27FC236}">
                <a16:creationId xmlns:a16="http://schemas.microsoft.com/office/drawing/2014/main" id="{61C3B9C6-D344-7711-41E6-A4D80F1B15C3}"/>
              </a:ext>
            </a:extLst>
          </p:cNvPr>
          <p:cNvSpPr txBox="1"/>
          <p:nvPr/>
        </p:nvSpPr>
        <p:spPr>
          <a:xfrm>
            <a:off x="1702311" y="1826455"/>
            <a:ext cx="5116980" cy="646331"/>
          </a:xfrm>
          <a:prstGeom prst="rect">
            <a:avLst/>
          </a:prstGeom>
          <a:noFill/>
        </p:spPr>
        <p:txBody>
          <a:bodyPr wrap="square" rtlCol="0">
            <a:spAutoFit/>
          </a:bodyPr>
          <a:lstStyle/>
          <a:p>
            <a:r>
              <a:rPr lang="en-US" b="1" dirty="0"/>
              <a:t>Members:</a:t>
            </a:r>
            <a:r>
              <a:rPr lang="en-US" dirty="0"/>
              <a:t> Parents of special needs children, Teachers, Administrators, Board Members</a:t>
            </a:r>
          </a:p>
        </p:txBody>
      </p:sp>
      <p:pic>
        <p:nvPicPr>
          <p:cNvPr id="9" name="Picture 8" descr="Logo&#10;&#10;Description automatically generated">
            <a:extLst>
              <a:ext uri="{FF2B5EF4-FFF2-40B4-BE49-F238E27FC236}">
                <a16:creationId xmlns:a16="http://schemas.microsoft.com/office/drawing/2014/main" id="{3977638E-B4F5-A760-F55C-319B866F8BFF}"/>
              </a:ext>
            </a:extLst>
          </p:cNvPr>
          <p:cNvPicPr>
            <a:picLocks noChangeAspect="1"/>
          </p:cNvPicPr>
          <p:nvPr/>
        </p:nvPicPr>
        <p:blipFill rotWithShape="1">
          <a:blip r:embed="rId6"/>
          <a:srcRect l="12688" t="12263" r="13538" b="11839"/>
          <a:stretch/>
        </p:blipFill>
        <p:spPr>
          <a:xfrm>
            <a:off x="495817" y="5358858"/>
            <a:ext cx="973567" cy="1088702"/>
          </a:xfrm>
          <a:prstGeom prst="rect">
            <a:avLst/>
          </a:prstGeom>
        </p:spPr>
      </p:pic>
    </p:spTree>
    <p:extLst>
      <p:ext uri="{BB962C8B-B14F-4D97-AF65-F5344CB8AC3E}">
        <p14:creationId xmlns:p14="http://schemas.microsoft.com/office/powerpoint/2010/main" val="1665440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79D50-C55E-FCB9-9CFA-F24E5D192CA9}"/>
              </a:ext>
            </a:extLst>
          </p:cNvPr>
          <p:cNvSpPr>
            <a:spLocks noGrp="1"/>
          </p:cNvSpPr>
          <p:nvPr>
            <p:ph type="title"/>
          </p:nvPr>
        </p:nvSpPr>
        <p:spPr>
          <a:xfrm>
            <a:off x="1616485" y="578311"/>
            <a:ext cx="10057071" cy="753325"/>
          </a:xfrm>
        </p:spPr>
        <p:txBody>
          <a:bodyPr>
            <a:normAutofit/>
          </a:bodyPr>
          <a:lstStyle/>
          <a:p>
            <a:r>
              <a:rPr lang="en-US" sz="3200" dirty="0"/>
              <a:t>HIAWATHA VALLEY EDUCATION DISTRICT (HVED)</a:t>
            </a:r>
          </a:p>
        </p:txBody>
      </p:sp>
      <p:sp>
        <p:nvSpPr>
          <p:cNvPr id="4" name="Text Placeholder 3">
            <a:extLst>
              <a:ext uri="{FF2B5EF4-FFF2-40B4-BE49-F238E27FC236}">
                <a16:creationId xmlns:a16="http://schemas.microsoft.com/office/drawing/2014/main" id="{B97BB33D-8949-860D-BEAB-A1AE334C282D}"/>
              </a:ext>
            </a:extLst>
          </p:cNvPr>
          <p:cNvSpPr>
            <a:spLocks noGrp="1"/>
          </p:cNvSpPr>
          <p:nvPr>
            <p:ph type="body" idx="1"/>
          </p:nvPr>
        </p:nvSpPr>
        <p:spPr/>
        <p:txBody>
          <a:bodyPr>
            <a:normAutofit fontScale="25000" lnSpcReduction="20000"/>
          </a:bodyPr>
          <a:lstStyle/>
          <a:p>
            <a:pPr marL="1371600" lvl="2" indent="-457200">
              <a:buFont typeface="Arial" panose="020B0604020202020204" pitchFamily="34" charset="0"/>
              <a:buChar char="•"/>
            </a:pPr>
            <a:endParaRPr lang="en-US" sz="2000" dirty="0"/>
          </a:p>
          <a:p>
            <a:pPr marL="914400" lvl="1" indent="-457200">
              <a:buAutoNum type="arabicPeriod"/>
            </a:pPr>
            <a:endParaRPr lang="en-US" sz="2200" dirty="0"/>
          </a:p>
          <a:p>
            <a:r>
              <a:rPr lang="en-US" sz="14400" dirty="0">
                <a:solidFill>
                  <a:schemeClr val="tx1"/>
                </a:solidFill>
              </a:rPr>
              <a:t>Strengths</a:t>
            </a:r>
          </a:p>
        </p:txBody>
      </p:sp>
      <p:sp>
        <p:nvSpPr>
          <p:cNvPr id="5" name="Content Placeholder 4">
            <a:extLst>
              <a:ext uri="{FF2B5EF4-FFF2-40B4-BE49-F238E27FC236}">
                <a16:creationId xmlns:a16="http://schemas.microsoft.com/office/drawing/2014/main" id="{05F4A3B4-C004-C9F0-8440-4B6A118B09CB}"/>
              </a:ext>
            </a:extLst>
          </p:cNvPr>
          <p:cNvSpPr>
            <a:spLocks noGrp="1"/>
          </p:cNvSpPr>
          <p:nvPr>
            <p:ph sz="half" idx="2"/>
          </p:nvPr>
        </p:nvSpPr>
        <p:spPr>
          <a:xfrm>
            <a:off x="1112837" y="2477528"/>
            <a:ext cx="5700205" cy="3354060"/>
          </a:xfrm>
        </p:spPr>
        <p:txBody>
          <a:bodyPr/>
          <a:lstStyle/>
          <a:p>
            <a:pPr marL="914400" lvl="1" indent="-457200">
              <a:buAutoNum type="arabicPeriod"/>
            </a:pPr>
            <a:r>
              <a:rPr lang="en-US" sz="2200" dirty="0">
                <a:solidFill>
                  <a:schemeClr val="tx1"/>
                </a:solidFill>
              </a:rPr>
              <a:t>Staff </a:t>
            </a:r>
          </a:p>
          <a:p>
            <a:pPr marL="1371600" lvl="2" indent="-457200">
              <a:buFont typeface="Arial" panose="020B0604020202020204" pitchFamily="34" charset="0"/>
              <a:buChar char="•"/>
            </a:pPr>
            <a:r>
              <a:rPr lang="en-US" sz="2000" dirty="0">
                <a:solidFill>
                  <a:schemeClr val="tx1"/>
                </a:solidFill>
              </a:rPr>
              <a:t>Expertise</a:t>
            </a:r>
          </a:p>
          <a:p>
            <a:pPr marL="1371600" lvl="2" indent="-457200">
              <a:buFont typeface="Arial" panose="020B0604020202020204" pitchFamily="34" charset="0"/>
              <a:buChar char="•"/>
            </a:pPr>
            <a:r>
              <a:rPr lang="en-US" sz="2000" dirty="0">
                <a:solidFill>
                  <a:schemeClr val="tx1"/>
                </a:solidFill>
              </a:rPr>
              <a:t>Flexibility</a:t>
            </a:r>
          </a:p>
          <a:p>
            <a:pPr marL="1371600" lvl="2" indent="-457200">
              <a:buFont typeface="Arial" panose="020B0604020202020204" pitchFamily="34" charset="0"/>
              <a:buChar char="•"/>
            </a:pPr>
            <a:r>
              <a:rPr lang="en-US" sz="2000" dirty="0">
                <a:solidFill>
                  <a:schemeClr val="tx1"/>
                </a:solidFill>
              </a:rPr>
              <a:t>Resources</a:t>
            </a:r>
          </a:p>
          <a:p>
            <a:pPr marL="1371600" lvl="2" indent="-457200">
              <a:buFont typeface="Arial" panose="020B0604020202020204" pitchFamily="34" charset="0"/>
              <a:buChar char="•"/>
            </a:pPr>
            <a:r>
              <a:rPr lang="en-US" sz="2000" dirty="0">
                <a:solidFill>
                  <a:schemeClr val="tx1"/>
                </a:solidFill>
              </a:rPr>
              <a:t>Teamwork</a:t>
            </a:r>
          </a:p>
          <a:p>
            <a:pPr marL="514350" lvl="1" indent="0">
              <a:buNone/>
            </a:pPr>
            <a:r>
              <a:rPr lang="en-US" sz="2200" dirty="0">
                <a:solidFill>
                  <a:schemeClr val="tx1"/>
                </a:solidFill>
              </a:rPr>
              <a:t>2. Effective and Efficient Operations</a:t>
            </a:r>
          </a:p>
          <a:p>
            <a:endParaRPr lang="en-US" dirty="0"/>
          </a:p>
        </p:txBody>
      </p:sp>
      <p:sp>
        <p:nvSpPr>
          <p:cNvPr id="6" name="Text Placeholder 5">
            <a:extLst>
              <a:ext uri="{FF2B5EF4-FFF2-40B4-BE49-F238E27FC236}">
                <a16:creationId xmlns:a16="http://schemas.microsoft.com/office/drawing/2014/main" id="{7E218928-19DE-16A2-E079-8E12363276A4}"/>
              </a:ext>
            </a:extLst>
          </p:cNvPr>
          <p:cNvSpPr>
            <a:spLocks noGrp="1"/>
          </p:cNvSpPr>
          <p:nvPr>
            <p:ph type="body" sz="quarter" idx="3"/>
          </p:nvPr>
        </p:nvSpPr>
        <p:spPr/>
        <p:txBody>
          <a:bodyPr/>
          <a:lstStyle/>
          <a:p>
            <a:r>
              <a:rPr lang="en-US" sz="3600" dirty="0">
                <a:solidFill>
                  <a:schemeClr val="tx1"/>
                </a:solidFill>
              </a:rPr>
              <a:t>Challenges</a:t>
            </a:r>
          </a:p>
        </p:txBody>
      </p:sp>
      <p:sp>
        <p:nvSpPr>
          <p:cNvPr id="7" name="Content Placeholder 6">
            <a:extLst>
              <a:ext uri="{FF2B5EF4-FFF2-40B4-BE49-F238E27FC236}">
                <a16:creationId xmlns:a16="http://schemas.microsoft.com/office/drawing/2014/main" id="{CA332110-E9D3-4632-8BE5-E38DCB5BD551}"/>
              </a:ext>
            </a:extLst>
          </p:cNvPr>
          <p:cNvSpPr>
            <a:spLocks noGrp="1"/>
          </p:cNvSpPr>
          <p:nvPr>
            <p:ph sz="quarter" idx="4"/>
          </p:nvPr>
        </p:nvSpPr>
        <p:spPr/>
        <p:txBody>
          <a:bodyPr vert="horz" lIns="91440" tIns="45720" rIns="91440" bIns="45720" rtlCol="0" anchor="t">
            <a:normAutofit/>
          </a:bodyPr>
          <a:lstStyle/>
          <a:p>
            <a:pPr>
              <a:buAutoNum type="arabicPeriod"/>
            </a:pPr>
            <a:r>
              <a:rPr lang="en-US" sz="2200" dirty="0">
                <a:solidFill>
                  <a:schemeClr val="tx1"/>
                </a:solidFill>
              </a:rPr>
              <a:t>Staff Scarcity</a:t>
            </a:r>
          </a:p>
          <a:p>
            <a:pPr marL="0" indent="0">
              <a:buNone/>
            </a:pPr>
            <a:r>
              <a:rPr lang="en-US" sz="2200" dirty="0">
                <a:solidFill>
                  <a:schemeClr val="tx1"/>
                </a:solidFill>
              </a:rPr>
              <a:t>2. Facilities</a:t>
            </a:r>
          </a:p>
          <a:p>
            <a:pPr marL="0" indent="0">
              <a:buNone/>
            </a:pPr>
            <a:endParaRPr lang="en-US" dirty="0"/>
          </a:p>
          <a:p>
            <a:pPr>
              <a:buFont typeface="Wingdings 3" charset="2"/>
              <a:buAutoNum type="arabicPeriod"/>
            </a:pPr>
            <a:endParaRPr lang="en-US" dirty="0"/>
          </a:p>
          <a:p>
            <a:pPr>
              <a:buAutoNum type="arabicPeriod"/>
            </a:pPr>
            <a:endParaRPr lang="en-US" dirty="0"/>
          </a:p>
          <a:p>
            <a:pPr>
              <a:buAutoNum type="arabicPeriod"/>
            </a:pPr>
            <a:endParaRPr lang="en-US" dirty="0"/>
          </a:p>
        </p:txBody>
      </p:sp>
      <p:sp>
        <p:nvSpPr>
          <p:cNvPr id="8" name="TextBox 7">
            <a:extLst>
              <a:ext uri="{FF2B5EF4-FFF2-40B4-BE49-F238E27FC236}">
                <a16:creationId xmlns:a16="http://schemas.microsoft.com/office/drawing/2014/main" id="{E4E6FF84-6441-3293-D21A-56D081B159DB}"/>
              </a:ext>
            </a:extLst>
          </p:cNvPr>
          <p:cNvSpPr txBox="1"/>
          <p:nvPr/>
        </p:nvSpPr>
        <p:spPr>
          <a:xfrm>
            <a:off x="3461047" y="5742774"/>
            <a:ext cx="6141741" cy="369332"/>
          </a:xfrm>
          <a:prstGeom prst="rect">
            <a:avLst/>
          </a:prstGeom>
          <a:noFill/>
        </p:spPr>
        <p:txBody>
          <a:bodyPr wrap="square" rtlCol="0">
            <a:spAutoFit/>
          </a:bodyPr>
          <a:lstStyle/>
          <a:p>
            <a:r>
              <a:rPr lang="en-US" b="1" i="1" dirty="0"/>
              <a:t>Exceptional Teams Empowering Exceptional Students</a:t>
            </a:r>
          </a:p>
        </p:txBody>
      </p:sp>
      <p:pic>
        <p:nvPicPr>
          <p:cNvPr id="9" name="Picture 8" descr="Logo&#10;&#10;Description automatically generated">
            <a:extLst>
              <a:ext uri="{FF2B5EF4-FFF2-40B4-BE49-F238E27FC236}">
                <a16:creationId xmlns:a16="http://schemas.microsoft.com/office/drawing/2014/main" id="{D737925A-AF63-93EC-5C30-649A8172B7B8}"/>
              </a:ext>
            </a:extLst>
          </p:cNvPr>
          <p:cNvPicPr>
            <a:picLocks noChangeAspect="1"/>
          </p:cNvPicPr>
          <p:nvPr/>
        </p:nvPicPr>
        <p:blipFill rotWithShape="1">
          <a:blip r:embed="rId2"/>
          <a:srcRect l="12688" t="12263" r="13538" b="11839"/>
          <a:stretch/>
        </p:blipFill>
        <p:spPr>
          <a:xfrm>
            <a:off x="9629941" y="4972828"/>
            <a:ext cx="1377042" cy="1539892"/>
          </a:xfrm>
          <a:prstGeom prst="rect">
            <a:avLst/>
          </a:prstGeom>
        </p:spPr>
      </p:pic>
      <p:sp>
        <p:nvSpPr>
          <p:cNvPr id="10" name="TextBox 9">
            <a:extLst>
              <a:ext uri="{FF2B5EF4-FFF2-40B4-BE49-F238E27FC236}">
                <a16:creationId xmlns:a16="http://schemas.microsoft.com/office/drawing/2014/main" id="{7E6E0C14-E90D-8B29-EB17-0B9B23A1109D}"/>
              </a:ext>
            </a:extLst>
          </p:cNvPr>
          <p:cNvSpPr txBox="1"/>
          <p:nvPr/>
        </p:nvSpPr>
        <p:spPr>
          <a:xfrm>
            <a:off x="5321489" y="6112106"/>
            <a:ext cx="2420856" cy="369332"/>
          </a:xfrm>
          <a:prstGeom prst="rect">
            <a:avLst/>
          </a:prstGeom>
          <a:noFill/>
        </p:spPr>
        <p:txBody>
          <a:bodyPr wrap="none" rtlCol="0">
            <a:spAutoFit/>
          </a:bodyPr>
          <a:lstStyle/>
          <a:p>
            <a:r>
              <a:rPr lang="en-US" dirty="0">
                <a:hlinkClick r:id="rId3"/>
              </a:rPr>
              <a:t>www.hved6013.org</a:t>
            </a:r>
            <a:r>
              <a:rPr lang="en-US" dirty="0"/>
              <a:t> </a:t>
            </a:r>
          </a:p>
        </p:txBody>
      </p:sp>
    </p:spTree>
    <p:extLst>
      <p:ext uri="{BB962C8B-B14F-4D97-AF65-F5344CB8AC3E}">
        <p14:creationId xmlns:p14="http://schemas.microsoft.com/office/powerpoint/2010/main" val="3169386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7A73-2DF4-46C4-0E31-A8C4E2ACA3B9}"/>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87238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CE9A-D041-56DA-0F90-CE13125233BD}"/>
              </a:ext>
            </a:extLst>
          </p:cNvPr>
          <p:cNvSpPr>
            <a:spLocks noGrp="1"/>
          </p:cNvSpPr>
          <p:nvPr>
            <p:ph type="title"/>
          </p:nvPr>
        </p:nvSpPr>
        <p:spPr>
          <a:xfrm>
            <a:off x="1617426" y="623045"/>
            <a:ext cx="5956111" cy="571148"/>
          </a:xfrm>
        </p:spPr>
        <p:txBody>
          <a:bodyPr>
            <a:noAutofit/>
          </a:bodyPr>
          <a:lstStyle/>
          <a:p>
            <a:r>
              <a:rPr lang="en-US" dirty="0"/>
              <a:t>Structure of HVED</a:t>
            </a:r>
          </a:p>
        </p:txBody>
      </p:sp>
      <p:sp>
        <p:nvSpPr>
          <p:cNvPr id="3" name="Text Placeholder 2">
            <a:extLst>
              <a:ext uri="{FF2B5EF4-FFF2-40B4-BE49-F238E27FC236}">
                <a16:creationId xmlns:a16="http://schemas.microsoft.com/office/drawing/2014/main" id="{38CCB565-69BB-BE8F-5302-F61B168028D7}"/>
              </a:ext>
            </a:extLst>
          </p:cNvPr>
          <p:cNvSpPr>
            <a:spLocks noGrp="1"/>
          </p:cNvSpPr>
          <p:nvPr>
            <p:ph type="body" idx="1"/>
          </p:nvPr>
        </p:nvSpPr>
        <p:spPr>
          <a:xfrm>
            <a:off x="1746908" y="3929532"/>
            <a:ext cx="3489630" cy="386358"/>
          </a:xfrm>
        </p:spPr>
        <p:txBody>
          <a:bodyPr>
            <a:normAutofit lnSpcReduction="10000"/>
          </a:bodyPr>
          <a:lstStyle/>
          <a:p>
            <a:r>
              <a:rPr lang="en-US" sz="2000" b="1" dirty="0"/>
              <a:t>Licensed Staff (HVEA)</a:t>
            </a:r>
          </a:p>
        </p:txBody>
      </p:sp>
      <p:sp>
        <p:nvSpPr>
          <p:cNvPr id="4" name="Content Placeholder 3">
            <a:extLst>
              <a:ext uri="{FF2B5EF4-FFF2-40B4-BE49-F238E27FC236}">
                <a16:creationId xmlns:a16="http://schemas.microsoft.com/office/drawing/2014/main" id="{C51DD867-5EBB-0AF1-E8BE-3E92ABE16B5C}"/>
              </a:ext>
            </a:extLst>
          </p:cNvPr>
          <p:cNvSpPr>
            <a:spLocks noGrp="1"/>
          </p:cNvSpPr>
          <p:nvPr>
            <p:ph sz="half" idx="2"/>
          </p:nvPr>
        </p:nvSpPr>
        <p:spPr>
          <a:xfrm>
            <a:off x="1330036" y="4389929"/>
            <a:ext cx="4528400" cy="2336394"/>
          </a:xfrm>
        </p:spPr>
        <p:txBody>
          <a:bodyPr>
            <a:normAutofit fontScale="85000" lnSpcReduction="20000"/>
          </a:bodyPr>
          <a:lstStyle/>
          <a:p>
            <a:r>
              <a:rPr lang="en-US" sz="1400" dirty="0"/>
              <a:t>Area Learning Center (ALC)</a:t>
            </a:r>
          </a:p>
          <a:p>
            <a:pPr lvl="1"/>
            <a:r>
              <a:rPr lang="en-US" sz="1200" dirty="0"/>
              <a:t>River Valley Academy – Winona, Spring Grove, Caledonia</a:t>
            </a:r>
          </a:p>
          <a:p>
            <a:r>
              <a:rPr lang="en-US" sz="1400" dirty="0"/>
              <a:t>Early Intervention (Birth to Age 3) </a:t>
            </a:r>
          </a:p>
          <a:p>
            <a:r>
              <a:rPr lang="en-US" sz="1400" dirty="0"/>
              <a:t>Federal Setting IV Educational Programs</a:t>
            </a:r>
          </a:p>
          <a:p>
            <a:pPr lvl="1"/>
            <a:r>
              <a:rPr lang="en-US" sz="1200" dirty="0"/>
              <a:t>SAIL – Behavior at Kellogg, MN</a:t>
            </a:r>
          </a:p>
          <a:p>
            <a:pPr lvl="1"/>
            <a:r>
              <a:rPr lang="en-US" sz="1200" dirty="0"/>
              <a:t>SPECTRUM – Autism at Hokah, MN</a:t>
            </a:r>
          </a:p>
          <a:p>
            <a:r>
              <a:rPr lang="en-US" sz="1400" dirty="0"/>
              <a:t>Children's’ Therapeutic Services and Supports (CTSS)</a:t>
            </a:r>
          </a:p>
          <a:p>
            <a:r>
              <a:rPr lang="en-US" sz="1400" dirty="0"/>
              <a:t>Itinerant Staff –  Assigned to districts and travel to serve students in your schools in person or virtually.</a:t>
            </a:r>
          </a:p>
        </p:txBody>
      </p:sp>
      <p:sp>
        <p:nvSpPr>
          <p:cNvPr id="5" name="Text Placeholder 4">
            <a:extLst>
              <a:ext uri="{FF2B5EF4-FFF2-40B4-BE49-F238E27FC236}">
                <a16:creationId xmlns:a16="http://schemas.microsoft.com/office/drawing/2014/main" id="{CD9DD797-8347-3536-F94A-CD985EB9AFB4}"/>
              </a:ext>
            </a:extLst>
          </p:cNvPr>
          <p:cNvSpPr>
            <a:spLocks noGrp="1"/>
          </p:cNvSpPr>
          <p:nvPr>
            <p:ph type="body" sz="quarter" idx="3"/>
          </p:nvPr>
        </p:nvSpPr>
        <p:spPr>
          <a:xfrm>
            <a:off x="7293064" y="3913167"/>
            <a:ext cx="2820222" cy="424654"/>
          </a:xfrm>
        </p:spPr>
        <p:txBody>
          <a:bodyPr>
            <a:normAutofit lnSpcReduction="10000"/>
          </a:bodyPr>
          <a:lstStyle/>
          <a:p>
            <a:r>
              <a:rPr lang="en-US" sz="2000" b="1" dirty="0"/>
              <a:t>Support Staff (ESP)</a:t>
            </a:r>
          </a:p>
        </p:txBody>
      </p:sp>
      <p:sp>
        <p:nvSpPr>
          <p:cNvPr id="6" name="Content Placeholder 5">
            <a:extLst>
              <a:ext uri="{FF2B5EF4-FFF2-40B4-BE49-F238E27FC236}">
                <a16:creationId xmlns:a16="http://schemas.microsoft.com/office/drawing/2014/main" id="{7236F0F1-B620-515E-FA1A-F3995A0EEE32}"/>
              </a:ext>
            </a:extLst>
          </p:cNvPr>
          <p:cNvSpPr>
            <a:spLocks noGrp="1"/>
          </p:cNvSpPr>
          <p:nvPr>
            <p:ph sz="quarter" idx="4"/>
          </p:nvPr>
        </p:nvSpPr>
        <p:spPr>
          <a:xfrm>
            <a:off x="6881091" y="4399657"/>
            <a:ext cx="5000304" cy="2073873"/>
          </a:xfrm>
        </p:spPr>
        <p:txBody>
          <a:bodyPr>
            <a:normAutofit fontScale="85000" lnSpcReduction="20000"/>
          </a:bodyPr>
          <a:lstStyle/>
          <a:p>
            <a:r>
              <a:rPr lang="en-US" sz="1400" dirty="0"/>
              <a:t>Administrative Assistants</a:t>
            </a:r>
          </a:p>
          <a:p>
            <a:r>
              <a:rPr lang="en-US" sz="1400" dirty="0"/>
              <a:t>Certified Occupational Therapist Assistants (COTAs), </a:t>
            </a:r>
            <a:br>
              <a:rPr lang="en-US" sz="1400" dirty="0"/>
            </a:br>
            <a:r>
              <a:rPr lang="en-US" sz="1400" dirty="0"/>
              <a:t>Physical Therapy Assistants (PTAs), </a:t>
            </a:r>
            <a:br>
              <a:rPr lang="en-US" sz="1400" dirty="0"/>
            </a:br>
            <a:r>
              <a:rPr lang="en-US" sz="1400" dirty="0"/>
              <a:t>Registered Behavior Assistants (RBTs), </a:t>
            </a:r>
            <a:br>
              <a:rPr lang="en-US" sz="1400" dirty="0"/>
            </a:br>
            <a:r>
              <a:rPr lang="en-US" sz="1400" dirty="0"/>
              <a:t>Speech Language Pathologist Assistants (SLPAs) </a:t>
            </a:r>
          </a:p>
          <a:p>
            <a:r>
              <a:rPr lang="en-US" sz="1400" dirty="0"/>
              <a:t>Drivers, Custodial, Maintenance</a:t>
            </a:r>
          </a:p>
          <a:p>
            <a:r>
              <a:rPr lang="en-US" sz="1400" dirty="0"/>
              <a:t>Paraprofessionals</a:t>
            </a:r>
          </a:p>
          <a:p>
            <a:r>
              <a:rPr lang="en-US" sz="1400" dirty="0"/>
              <a:t>Payroll/Benefits Coordinator</a:t>
            </a:r>
          </a:p>
          <a:p>
            <a:pPr marL="0" indent="0">
              <a:buNone/>
            </a:pPr>
            <a:endParaRPr lang="en-US" dirty="0"/>
          </a:p>
        </p:txBody>
      </p:sp>
      <p:sp>
        <p:nvSpPr>
          <p:cNvPr id="7" name="TextBox 6">
            <a:extLst>
              <a:ext uri="{FF2B5EF4-FFF2-40B4-BE49-F238E27FC236}">
                <a16:creationId xmlns:a16="http://schemas.microsoft.com/office/drawing/2014/main" id="{17108A1B-AFEE-754E-29EC-E52EBCCAC276}"/>
              </a:ext>
            </a:extLst>
          </p:cNvPr>
          <p:cNvSpPr txBox="1"/>
          <p:nvPr/>
        </p:nvSpPr>
        <p:spPr>
          <a:xfrm>
            <a:off x="2595419" y="1240036"/>
            <a:ext cx="7167418" cy="400110"/>
          </a:xfrm>
          <a:prstGeom prst="rect">
            <a:avLst/>
          </a:prstGeom>
          <a:noFill/>
        </p:spPr>
        <p:txBody>
          <a:bodyPr wrap="square" rtlCol="0">
            <a:spAutoFit/>
          </a:bodyPr>
          <a:lstStyle/>
          <a:p>
            <a:pPr algn="ctr"/>
            <a:r>
              <a:rPr lang="en-US" sz="2000" b="1" dirty="0"/>
              <a:t>Board of Directors</a:t>
            </a:r>
          </a:p>
        </p:txBody>
      </p:sp>
      <p:sp>
        <p:nvSpPr>
          <p:cNvPr id="9" name="TextBox 8">
            <a:extLst>
              <a:ext uri="{FF2B5EF4-FFF2-40B4-BE49-F238E27FC236}">
                <a16:creationId xmlns:a16="http://schemas.microsoft.com/office/drawing/2014/main" id="{5BED3E8C-A944-45D1-A4F4-920A615CB39F}"/>
              </a:ext>
            </a:extLst>
          </p:cNvPr>
          <p:cNvSpPr txBox="1"/>
          <p:nvPr/>
        </p:nvSpPr>
        <p:spPr>
          <a:xfrm>
            <a:off x="5110290" y="2698879"/>
            <a:ext cx="2463247" cy="400110"/>
          </a:xfrm>
          <a:prstGeom prst="rect">
            <a:avLst/>
          </a:prstGeom>
          <a:noFill/>
        </p:spPr>
        <p:txBody>
          <a:bodyPr wrap="square" rtlCol="0">
            <a:spAutoFit/>
          </a:bodyPr>
          <a:lstStyle/>
          <a:p>
            <a:r>
              <a:rPr lang="en-US" sz="2000" b="1" dirty="0"/>
              <a:t>Executive Director</a:t>
            </a:r>
          </a:p>
        </p:txBody>
      </p:sp>
      <p:sp>
        <p:nvSpPr>
          <p:cNvPr id="10" name="TextBox 9">
            <a:extLst>
              <a:ext uri="{FF2B5EF4-FFF2-40B4-BE49-F238E27FC236}">
                <a16:creationId xmlns:a16="http://schemas.microsoft.com/office/drawing/2014/main" id="{2E8D27C9-84CF-AD86-284B-6974BE48D76E}"/>
              </a:ext>
            </a:extLst>
          </p:cNvPr>
          <p:cNvSpPr txBox="1"/>
          <p:nvPr/>
        </p:nvSpPr>
        <p:spPr>
          <a:xfrm>
            <a:off x="459811" y="2727075"/>
            <a:ext cx="4406346" cy="400110"/>
          </a:xfrm>
          <a:prstGeom prst="rect">
            <a:avLst/>
          </a:prstGeom>
          <a:noFill/>
        </p:spPr>
        <p:txBody>
          <a:bodyPr wrap="square" rtlCol="0">
            <a:spAutoFit/>
          </a:bodyPr>
          <a:lstStyle/>
          <a:p>
            <a:r>
              <a:rPr lang="en-US" sz="2000" b="1" dirty="0"/>
              <a:t>Superintendents’ Advisory Council</a:t>
            </a:r>
          </a:p>
        </p:txBody>
      </p:sp>
      <p:sp>
        <p:nvSpPr>
          <p:cNvPr id="11" name="TextBox 10">
            <a:extLst>
              <a:ext uri="{FF2B5EF4-FFF2-40B4-BE49-F238E27FC236}">
                <a16:creationId xmlns:a16="http://schemas.microsoft.com/office/drawing/2014/main" id="{170EC6E2-2C82-70CB-190F-721E7E9F9050}"/>
              </a:ext>
            </a:extLst>
          </p:cNvPr>
          <p:cNvSpPr txBox="1"/>
          <p:nvPr/>
        </p:nvSpPr>
        <p:spPr>
          <a:xfrm>
            <a:off x="8014953" y="2700478"/>
            <a:ext cx="3717236" cy="400110"/>
          </a:xfrm>
          <a:prstGeom prst="rect">
            <a:avLst/>
          </a:prstGeom>
          <a:noFill/>
        </p:spPr>
        <p:txBody>
          <a:bodyPr wrap="square" rtlCol="0">
            <a:spAutoFit/>
          </a:bodyPr>
          <a:lstStyle/>
          <a:p>
            <a:r>
              <a:rPr lang="en-US" sz="2000" b="1" dirty="0"/>
              <a:t>Principals’ Advisory Council</a:t>
            </a:r>
          </a:p>
        </p:txBody>
      </p:sp>
      <p:sp>
        <p:nvSpPr>
          <p:cNvPr id="12" name="TextBox 11">
            <a:extLst>
              <a:ext uri="{FF2B5EF4-FFF2-40B4-BE49-F238E27FC236}">
                <a16:creationId xmlns:a16="http://schemas.microsoft.com/office/drawing/2014/main" id="{3618E52F-473F-F4A6-8B46-F8414E374824}"/>
              </a:ext>
            </a:extLst>
          </p:cNvPr>
          <p:cNvSpPr txBox="1"/>
          <p:nvPr/>
        </p:nvSpPr>
        <p:spPr>
          <a:xfrm>
            <a:off x="1285459" y="1529778"/>
            <a:ext cx="9899370" cy="1015663"/>
          </a:xfrm>
          <a:prstGeom prst="rect">
            <a:avLst/>
          </a:prstGeom>
          <a:noFill/>
        </p:spPr>
        <p:txBody>
          <a:bodyPr wrap="square" rtlCol="0">
            <a:spAutoFit/>
          </a:bodyPr>
          <a:lstStyle/>
          <a:p>
            <a:pPr algn="ctr"/>
            <a:r>
              <a:rPr lang="en-US" sz="2000" dirty="0"/>
              <a:t>Board Member Committees:</a:t>
            </a:r>
          </a:p>
          <a:p>
            <a:pPr algn="ctr"/>
            <a:r>
              <a:rPr lang="en-US" sz="2000" dirty="0"/>
              <a:t>Buildings and Grounds, Curriculum, Program Planning and Policy, Finance, Insurance, Personnel, Special Education Advisory Council, Technology </a:t>
            </a:r>
          </a:p>
        </p:txBody>
      </p:sp>
      <p:sp>
        <p:nvSpPr>
          <p:cNvPr id="13" name="TextBox 12">
            <a:extLst>
              <a:ext uri="{FF2B5EF4-FFF2-40B4-BE49-F238E27FC236}">
                <a16:creationId xmlns:a16="http://schemas.microsoft.com/office/drawing/2014/main" id="{F0AC5BB1-702B-C9F3-18DA-F8C7CF1C871C}"/>
              </a:ext>
            </a:extLst>
          </p:cNvPr>
          <p:cNvSpPr txBox="1"/>
          <p:nvPr/>
        </p:nvSpPr>
        <p:spPr>
          <a:xfrm>
            <a:off x="1167249" y="3173028"/>
            <a:ext cx="10023757" cy="615553"/>
          </a:xfrm>
          <a:prstGeom prst="rect">
            <a:avLst/>
          </a:prstGeom>
          <a:noFill/>
        </p:spPr>
        <p:txBody>
          <a:bodyPr wrap="square" rtlCol="0">
            <a:spAutoFit/>
          </a:bodyPr>
          <a:lstStyle/>
          <a:p>
            <a:pPr algn="ctr"/>
            <a:r>
              <a:rPr lang="en-US" sz="2000" b="1" dirty="0"/>
              <a:t>Cabinet</a:t>
            </a:r>
          </a:p>
          <a:p>
            <a:r>
              <a:rPr lang="en-US" sz="1400" dirty="0"/>
              <a:t>Business Manager, Directors of Special Education (4), Executive Director, Human Resources Manager, IT Manager</a:t>
            </a:r>
          </a:p>
        </p:txBody>
      </p:sp>
      <p:pic>
        <p:nvPicPr>
          <p:cNvPr id="15" name="Picture 14" descr="Logo&#10;&#10;Description automatically generated">
            <a:extLst>
              <a:ext uri="{FF2B5EF4-FFF2-40B4-BE49-F238E27FC236}">
                <a16:creationId xmlns:a16="http://schemas.microsoft.com/office/drawing/2014/main" id="{DC92D327-44EC-FCBF-1461-FCB37AAFBCCA}"/>
              </a:ext>
            </a:extLst>
          </p:cNvPr>
          <p:cNvPicPr>
            <a:picLocks noChangeAspect="1"/>
          </p:cNvPicPr>
          <p:nvPr/>
        </p:nvPicPr>
        <p:blipFill rotWithShape="1">
          <a:blip r:embed="rId2"/>
          <a:srcRect l="12533" t="12121" r="12121" b="13257"/>
          <a:stretch/>
        </p:blipFill>
        <p:spPr>
          <a:xfrm>
            <a:off x="10682254" y="238900"/>
            <a:ext cx="1199141" cy="1290878"/>
          </a:xfrm>
          <a:prstGeom prst="rect">
            <a:avLst/>
          </a:prstGeom>
        </p:spPr>
      </p:pic>
    </p:spTree>
    <p:extLst>
      <p:ext uri="{BB962C8B-B14F-4D97-AF65-F5344CB8AC3E}">
        <p14:creationId xmlns:p14="http://schemas.microsoft.com/office/powerpoint/2010/main" val="2847030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1DDF9-CF2A-D61F-985A-48E8C2CA7ABA}"/>
              </a:ext>
            </a:extLst>
          </p:cNvPr>
          <p:cNvPicPr>
            <a:picLocks noChangeAspect="1"/>
          </p:cNvPicPr>
          <p:nvPr/>
        </p:nvPicPr>
        <p:blipFill rotWithShape="1">
          <a:blip r:embed="rId2"/>
          <a:srcRect l="24837" t="28740" r="24447" b="7793"/>
          <a:stretch/>
        </p:blipFill>
        <p:spPr>
          <a:xfrm>
            <a:off x="2495060" y="32221"/>
            <a:ext cx="9696940" cy="6825779"/>
          </a:xfrm>
          <a:prstGeom prst="rect">
            <a:avLst/>
          </a:prstGeom>
        </p:spPr>
      </p:pic>
    </p:spTree>
    <p:extLst>
      <p:ext uri="{BB962C8B-B14F-4D97-AF65-F5344CB8AC3E}">
        <p14:creationId xmlns:p14="http://schemas.microsoft.com/office/powerpoint/2010/main" val="336195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368F-0C91-F513-0136-3D35844695E6}"/>
              </a:ext>
            </a:extLst>
          </p:cNvPr>
          <p:cNvSpPr>
            <a:spLocks noGrp="1"/>
          </p:cNvSpPr>
          <p:nvPr>
            <p:ph type="title"/>
          </p:nvPr>
        </p:nvSpPr>
        <p:spPr>
          <a:xfrm>
            <a:off x="366946" y="152634"/>
            <a:ext cx="10454427" cy="668766"/>
          </a:xfrm>
        </p:spPr>
        <p:txBody>
          <a:bodyPr>
            <a:normAutofit fontScale="90000"/>
          </a:bodyPr>
          <a:lstStyle/>
          <a:p>
            <a:r>
              <a:rPr lang="en-US" dirty="0"/>
              <a:t>District Enrollment (Fall Seat Count, October 1, 2021) </a:t>
            </a:r>
            <a:br>
              <a:rPr lang="en-US" dirty="0"/>
            </a:br>
            <a:r>
              <a:rPr lang="en-US" dirty="0"/>
              <a:t>and Special Education Designation Percentage</a:t>
            </a:r>
          </a:p>
        </p:txBody>
      </p:sp>
      <p:sp>
        <p:nvSpPr>
          <p:cNvPr id="4" name="Text Placeholder 3">
            <a:extLst>
              <a:ext uri="{FF2B5EF4-FFF2-40B4-BE49-F238E27FC236}">
                <a16:creationId xmlns:a16="http://schemas.microsoft.com/office/drawing/2014/main" id="{6531CA18-0C65-DFB3-2877-85BA07FA7EBC}"/>
              </a:ext>
            </a:extLst>
          </p:cNvPr>
          <p:cNvSpPr>
            <a:spLocks noGrp="1"/>
          </p:cNvSpPr>
          <p:nvPr>
            <p:ph type="body" idx="1"/>
          </p:nvPr>
        </p:nvSpPr>
        <p:spPr>
          <a:xfrm>
            <a:off x="850106" y="2097646"/>
            <a:ext cx="5755135" cy="4762317"/>
          </a:xfrm>
        </p:spPr>
        <p:txBody>
          <a:bodyPr>
            <a:normAutofit lnSpcReduction="10000"/>
          </a:bodyPr>
          <a:lstStyle/>
          <a:p>
            <a:pPr>
              <a:lnSpc>
                <a:spcPct val="150000"/>
              </a:lnSpc>
            </a:pPr>
            <a:r>
              <a:rPr lang="en-US" sz="1800" b="1" dirty="0"/>
              <a:t>Caledonia: 732 </a:t>
            </a:r>
            <a:r>
              <a:rPr lang="en-US" sz="1800" dirty="0"/>
              <a:t>and</a:t>
            </a:r>
            <a:r>
              <a:rPr lang="en-US" sz="1800" b="1" dirty="0"/>
              <a:t> 16.7%</a:t>
            </a:r>
            <a:endParaRPr lang="en-US" sz="1800" dirty="0"/>
          </a:p>
          <a:p>
            <a:pPr>
              <a:lnSpc>
                <a:spcPct val="150000"/>
              </a:lnSpc>
            </a:pPr>
            <a:r>
              <a:rPr lang="en-US" sz="1800" b="1" dirty="0"/>
              <a:t>Chatfield: 897 </a:t>
            </a:r>
            <a:r>
              <a:rPr lang="en-US" sz="1800" dirty="0"/>
              <a:t>and</a:t>
            </a:r>
            <a:r>
              <a:rPr lang="en-US" sz="1800" b="1" dirty="0"/>
              <a:t> 12.2%</a:t>
            </a:r>
            <a:endParaRPr lang="en-US" sz="1800" dirty="0"/>
          </a:p>
          <a:p>
            <a:pPr>
              <a:lnSpc>
                <a:spcPct val="150000"/>
              </a:lnSpc>
            </a:pPr>
            <a:r>
              <a:rPr lang="en-US" sz="1800" b="1" dirty="0"/>
              <a:t>Dover-Eyota: 1,082 and 12.8%</a:t>
            </a:r>
            <a:endParaRPr lang="en-US" sz="1800" dirty="0"/>
          </a:p>
          <a:p>
            <a:pPr>
              <a:lnSpc>
                <a:spcPct val="150000"/>
              </a:lnSpc>
            </a:pPr>
            <a:r>
              <a:rPr lang="en-US" sz="1800" b="1" dirty="0"/>
              <a:t>Houston &amp; MNVA: 1,906 </a:t>
            </a:r>
            <a:r>
              <a:rPr lang="en-US" sz="1800" dirty="0"/>
              <a:t>and</a:t>
            </a:r>
            <a:r>
              <a:rPr lang="en-US" sz="1800" b="1" dirty="0"/>
              <a:t> 18.5%</a:t>
            </a:r>
          </a:p>
          <a:p>
            <a:pPr lvl="1">
              <a:lnSpc>
                <a:spcPct val="100000"/>
              </a:lnSpc>
            </a:pPr>
            <a:r>
              <a:rPr lang="en-US" sz="1800" b="1" dirty="0"/>
              <a:t>Houston ES: 218</a:t>
            </a:r>
            <a:r>
              <a:rPr lang="en-US" sz="1800" dirty="0"/>
              <a:t> and </a:t>
            </a:r>
            <a:r>
              <a:rPr lang="en-US" sz="1800" b="1" dirty="0"/>
              <a:t>23.9%</a:t>
            </a:r>
          </a:p>
          <a:p>
            <a:pPr lvl="1">
              <a:lnSpc>
                <a:spcPct val="100000"/>
              </a:lnSpc>
            </a:pPr>
            <a:r>
              <a:rPr lang="en-US" sz="1800" b="1" dirty="0"/>
              <a:t>Houston HS:</a:t>
            </a:r>
            <a:r>
              <a:rPr lang="en-US" sz="1800" dirty="0"/>
              <a:t> </a:t>
            </a:r>
            <a:r>
              <a:rPr lang="en-US" sz="1800" b="1" dirty="0"/>
              <a:t>209</a:t>
            </a:r>
            <a:r>
              <a:rPr lang="en-US" sz="1800" dirty="0"/>
              <a:t> and </a:t>
            </a:r>
            <a:r>
              <a:rPr lang="en-US" sz="1800" b="1" dirty="0"/>
              <a:t>18.7%</a:t>
            </a:r>
          </a:p>
          <a:p>
            <a:pPr>
              <a:lnSpc>
                <a:spcPct val="150000"/>
              </a:lnSpc>
            </a:pPr>
            <a:r>
              <a:rPr lang="en-US" sz="1800" b="1" dirty="0"/>
              <a:t>La Crescent-Hokah: 1,069 </a:t>
            </a:r>
            <a:r>
              <a:rPr lang="en-US" sz="1800" dirty="0"/>
              <a:t>and</a:t>
            </a:r>
            <a:r>
              <a:rPr lang="en-US" sz="1800" b="1" dirty="0"/>
              <a:t> 18.2%</a:t>
            </a:r>
            <a:endParaRPr lang="en-US" sz="1800" dirty="0"/>
          </a:p>
          <a:p>
            <a:pPr>
              <a:lnSpc>
                <a:spcPct val="150000"/>
              </a:lnSpc>
            </a:pPr>
            <a:r>
              <a:rPr lang="en-US" sz="1800" b="1" dirty="0"/>
              <a:t>Lanesboro: 417 </a:t>
            </a:r>
            <a:r>
              <a:rPr lang="en-US" sz="1800" dirty="0"/>
              <a:t>and</a:t>
            </a:r>
            <a:r>
              <a:rPr lang="en-US" sz="1800" b="1" dirty="0"/>
              <a:t> 15.1%</a:t>
            </a:r>
            <a:endParaRPr lang="en-US" sz="1800" dirty="0"/>
          </a:p>
          <a:p>
            <a:pPr>
              <a:lnSpc>
                <a:spcPct val="150000"/>
              </a:lnSpc>
            </a:pPr>
            <a:r>
              <a:rPr lang="en-US" sz="1800" b="1" dirty="0"/>
              <a:t>Lewiston-Altura: 692 </a:t>
            </a:r>
            <a:r>
              <a:rPr lang="en-US" sz="1800" dirty="0"/>
              <a:t>and</a:t>
            </a:r>
            <a:r>
              <a:rPr lang="en-US" sz="1800" b="1" dirty="0"/>
              <a:t> 19.4%</a:t>
            </a:r>
            <a:endParaRPr lang="en-US" sz="1800" dirty="0"/>
          </a:p>
          <a:p>
            <a:r>
              <a:rPr lang="en-US" sz="1800" b="1" dirty="0"/>
              <a:t>Plainview-Elgin-Millville: 1,484 </a:t>
            </a:r>
            <a:r>
              <a:rPr lang="en-US" sz="1800" dirty="0"/>
              <a:t>and</a:t>
            </a:r>
            <a:r>
              <a:rPr lang="en-US" sz="1800" b="1" dirty="0"/>
              <a:t> 14.6%</a:t>
            </a:r>
            <a:endParaRPr lang="en-US" sz="1800" dirty="0"/>
          </a:p>
          <a:p>
            <a:endParaRPr lang="en-US" sz="2000" dirty="0"/>
          </a:p>
          <a:p>
            <a:endParaRPr lang="en-US" sz="2000" dirty="0"/>
          </a:p>
        </p:txBody>
      </p:sp>
      <p:sp>
        <p:nvSpPr>
          <p:cNvPr id="8" name="Text Placeholder 7">
            <a:extLst>
              <a:ext uri="{FF2B5EF4-FFF2-40B4-BE49-F238E27FC236}">
                <a16:creationId xmlns:a16="http://schemas.microsoft.com/office/drawing/2014/main" id="{B8ECB002-6296-8F53-253E-6CE4AED9659D}"/>
              </a:ext>
            </a:extLst>
          </p:cNvPr>
          <p:cNvSpPr>
            <a:spLocks noGrp="1"/>
          </p:cNvSpPr>
          <p:nvPr>
            <p:ph type="body" sz="quarter" idx="3"/>
          </p:nvPr>
        </p:nvSpPr>
        <p:spPr>
          <a:xfrm>
            <a:off x="6096000" y="1267367"/>
            <a:ext cx="5755134" cy="4762317"/>
          </a:xfrm>
        </p:spPr>
        <p:txBody>
          <a:bodyPr>
            <a:normAutofit fontScale="92500" lnSpcReduction="10000"/>
          </a:bodyPr>
          <a:lstStyle/>
          <a:p>
            <a:pPr>
              <a:lnSpc>
                <a:spcPct val="150000"/>
              </a:lnSpc>
            </a:pPr>
            <a:r>
              <a:rPr lang="en-US" sz="1800" b="1" dirty="0"/>
              <a:t>Mabel-Canton: 265 </a:t>
            </a:r>
            <a:r>
              <a:rPr lang="en-US" sz="1800" dirty="0"/>
              <a:t>and</a:t>
            </a:r>
            <a:r>
              <a:rPr lang="en-US" sz="1800" b="1" dirty="0"/>
              <a:t> 16.6%</a:t>
            </a:r>
            <a:endParaRPr lang="en-US" sz="1800" dirty="0"/>
          </a:p>
          <a:p>
            <a:pPr>
              <a:lnSpc>
                <a:spcPct val="150000"/>
              </a:lnSpc>
            </a:pPr>
            <a:r>
              <a:rPr lang="en-US" sz="1800" b="1" dirty="0"/>
              <a:t>Rushford-Peterson: 639 </a:t>
            </a:r>
            <a:r>
              <a:rPr lang="en-US" sz="1800" dirty="0"/>
              <a:t>and</a:t>
            </a:r>
            <a:r>
              <a:rPr lang="en-US" sz="1800" b="1" dirty="0"/>
              <a:t> 14.1%</a:t>
            </a:r>
            <a:endParaRPr lang="en-US" sz="1800" dirty="0"/>
          </a:p>
          <a:p>
            <a:pPr>
              <a:lnSpc>
                <a:spcPct val="150000"/>
              </a:lnSpc>
            </a:pPr>
            <a:r>
              <a:rPr lang="en-US" sz="1800" b="1" dirty="0"/>
              <a:t>St. Charles: 1,027 </a:t>
            </a:r>
            <a:r>
              <a:rPr lang="en-US" sz="1800" dirty="0"/>
              <a:t>and</a:t>
            </a:r>
            <a:r>
              <a:rPr lang="en-US" sz="1800" b="1" dirty="0"/>
              <a:t> 12.2%</a:t>
            </a:r>
            <a:endParaRPr lang="en-US" sz="1800" dirty="0"/>
          </a:p>
          <a:p>
            <a:pPr>
              <a:lnSpc>
                <a:spcPct val="150000"/>
              </a:lnSpc>
            </a:pPr>
            <a:r>
              <a:rPr lang="en-US" sz="1800" b="1" dirty="0"/>
              <a:t>Spring Grove: 345 </a:t>
            </a:r>
            <a:r>
              <a:rPr lang="en-US" sz="1800" dirty="0"/>
              <a:t>and</a:t>
            </a:r>
            <a:r>
              <a:rPr lang="en-US" sz="1800" b="1" dirty="0"/>
              <a:t> 13.6%</a:t>
            </a:r>
            <a:endParaRPr lang="en-US" sz="1800" dirty="0"/>
          </a:p>
          <a:p>
            <a:pPr>
              <a:lnSpc>
                <a:spcPct val="150000"/>
              </a:lnSpc>
            </a:pPr>
            <a:r>
              <a:rPr lang="en-US" sz="1800" b="1" dirty="0"/>
              <a:t>Wabasha-Kellogg &amp; FVCA: 899 </a:t>
            </a:r>
            <a:r>
              <a:rPr lang="en-US" sz="1800" dirty="0"/>
              <a:t>and</a:t>
            </a:r>
            <a:r>
              <a:rPr lang="en-US" sz="1800" b="1" dirty="0"/>
              <a:t> 16.4%</a:t>
            </a:r>
          </a:p>
          <a:p>
            <a:pPr lvl="1">
              <a:lnSpc>
                <a:spcPct val="110000"/>
              </a:lnSpc>
            </a:pPr>
            <a:r>
              <a:rPr lang="en-US" sz="1800" b="1" dirty="0"/>
              <a:t>Wabasha-Kellogg ES: 205</a:t>
            </a:r>
            <a:r>
              <a:rPr lang="en-US" sz="1800" dirty="0"/>
              <a:t> and </a:t>
            </a:r>
            <a:r>
              <a:rPr lang="en-US" sz="1800" b="1" dirty="0"/>
              <a:t>22.9%</a:t>
            </a:r>
          </a:p>
          <a:p>
            <a:pPr lvl="1">
              <a:lnSpc>
                <a:spcPct val="110000"/>
              </a:lnSpc>
            </a:pPr>
            <a:r>
              <a:rPr lang="en-US" sz="1800" b="1" dirty="0"/>
              <a:t>Wabasha-Kellogg HS: 263 </a:t>
            </a:r>
            <a:r>
              <a:rPr lang="en-US" sz="1800" dirty="0"/>
              <a:t>and </a:t>
            </a:r>
            <a:r>
              <a:rPr lang="en-US" sz="1800" b="1" dirty="0"/>
              <a:t>12.5%</a:t>
            </a:r>
          </a:p>
          <a:p>
            <a:pPr>
              <a:lnSpc>
                <a:spcPct val="150000"/>
              </a:lnSpc>
            </a:pPr>
            <a:r>
              <a:rPr lang="en-US" sz="1800" b="1" dirty="0"/>
              <a:t>Bluffview Montessori Charter: 213 </a:t>
            </a:r>
            <a:r>
              <a:rPr lang="en-US" sz="1800" dirty="0"/>
              <a:t>and</a:t>
            </a:r>
            <a:r>
              <a:rPr lang="en-US" sz="1800" b="1" dirty="0"/>
              <a:t> 9.9%</a:t>
            </a:r>
          </a:p>
          <a:p>
            <a:pPr>
              <a:lnSpc>
                <a:spcPct val="150000"/>
              </a:lnSpc>
            </a:pPr>
            <a:r>
              <a:rPr lang="en-US" sz="1800" b="1" dirty="0"/>
              <a:t>Ridgeway Community Charter: 103 </a:t>
            </a:r>
            <a:r>
              <a:rPr lang="en-US" sz="1800" dirty="0"/>
              <a:t>and</a:t>
            </a:r>
            <a:r>
              <a:rPr lang="en-US" sz="1800" b="1" dirty="0"/>
              <a:t> 4.9%</a:t>
            </a:r>
          </a:p>
          <a:p>
            <a:pPr>
              <a:lnSpc>
                <a:spcPct val="150000"/>
              </a:lnSpc>
            </a:pPr>
            <a:r>
              <a:rPr lang="en-US" sz="1800" b="1" dirty="0"/>
              <a:t>Rollingstone Community Charter: </a:t>
            </a:r>
            <a:r>
              <a:rPr lang="en-US" sz="1800" dirty="0"/>
              <a:t>new in 22-23 </a:t>
            </a:r>
            <a:endParaRPr lang="en-US" sz="2000" dirty="0"/>
          </a:p>
        </p:txBody>
      </p:sp>
      <p:sp>
        <p:nvSpPr>
          <p:cNvPr id="9" name="TextBox 8">
            <a:extLst>
              <a:ext uri="{FF2B5EF4-FFF2-40B4-BE49-F238E27FC236}">
                <a16:creationId xmlns:a16="http://schemas.microsoft.com/office/drawing/2014/main" id="{4C9ACDA7-FB66-809B-2F00-0665D2D7EF85}"/>
              </a:ext>
            </a:extLst>
          </p:cNvPr>
          <p:cNvSpPr txBox="1"/>
          <p:nvPr/>
        </p:nvSpPr>
        <p:spPr>
          <a:xfrm>
            <a:off x="188465" y="6370983"/>
            <a:ext cx="11837883" cy="276999"/>
          </a:xfrm>
          <a:prstGeom prst="rect">
            <a:avLst/>
          </a:prstGeom>
          <a:noFill/>
        </p:spPr>
        <p:txBody>
          <a:bodyPr wrap="square" rtlCol="0">
            <a:spAutoFit/>
          </a:bodyPr>
          <a:lstStyle/>
          <a:p>
            <a:r>
              <a:rPr lang="en-US" sz="1200" b="1" dirty="0"/>
              <a:t>Data current as of February 3, 2022 from Minnesota Report Card </a:t>
            </a:r>
            <a:r>
              <a:rPr lang="en-US" sz="1200" b="1" dirty="0">
                <a:hlinkClick r:id="rId2"/>
              </a:rPr>
              <a:t>https://rc.education.mn.gov/#demographics/orgId--999999000000__groupType--state__p--1d</a:t>
            </a:r>
            <a:r>
              <a:rPr lang="en-US" sz="1200" b="1" dirty="0"/>
              <a:t>  </a:t>
            </a:r>
          </a:p>
        </p:txBody>
      </p:sp>
      <p:pic>
        <p:nvPicPr>
          <p:cNvPr id="6" name="Picture 5" descr="Logo&#10;&#10;Description automatically generated">
            <a:extLst>
              <a:ext uri="{FF2B5EF4-FFF2-40B4-BE49-F238E27FC236}">
                <a16:creationId xmlns:a16="http://schemas.microsoft.com/office/drawing/2014/main" id="{75350436-1945-2C69-561E-39682569C957}"/>
              </a:ext>
            </a:extLst>
          </p:cNvPr>
          <p:cNvPicPr>
            <a:picLocks noChangeAspect="1"/>
          </p:cNvPicPr>
          <p:nvPr/>
        </p:nvPicPr>
        <p:blipFill rotWithShape="1">
          <a:blip r:embed="rId3"/>
          <a:srcRect l="12533" t="12121" r="12121" b="13257"/>
          <a:stretch/>
        </p:blipFill>
        <p:spPr>
          <a:xfrm>
            <a:off x="10821373" y="277488"/>
            <a:ext cx="1204975" cy="1297159"/>
          </a:xfrm>
          <a:prstGeom prst="rect">
            <a:avLst/>
          </a:prstGeom>
        </p:spPr>
      </p:pic>
    </p:spTree>
    <p:extLst>
      <p:ext uri="{BB962C8B-B14F-4D97-AF65-F5344CB8AC3E}">
        <p14:creationId xmlns:p14="http://schemas.microsoft.com/office/powerpoint/2010/main" val="399584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622302" y="1397000"/>
            <a:ext cx="3798841" cy="2032000"/>
          </a:xfrm>
        </p:spPr>
        <p:txBody>
          <a:bodyPr>
            <a:normAutofit/>
          </a:bodyPr>
          <a:lstStyle/>
          <a:p>
            <a:r>
              <a:rPr lang="en-US" dirty="0">
                <a:solidFill>
                  <a:schemeClr val="bg1"/>
                </a:solidFill>
              </a:rPr>
              <a:t>Three Main Sources </a:t>
            </a:r>
            <a:br>
              <a:rPr lang="en-US" dirty="0">
                <a:solidFill>
                  <a:schemeClr val="bg1"/>
                </a:solidFill>
              </a:rPr>
            </a:br>
            <a:r>
              <a:rPr lang="en-US" dirty="0">
                <a:solidFill>
                  <a:schemeClr val="bg1"/>
                </a:solidFill>
              </a:rPr>
              <a:t>FUND HVED</a:t>
            </a:r>
          </a:p>
        </p:txBody>
      </p:sp>
      <p:graphicFrame>
        <p:nvGraphicFramePr>
          <p:cNvPr id="5" name="Content Placeholder 2">
            <a:extLst>
              <a:ext uri="{FF2B5EF4-FFF2-40B4-BE49-F238E27FC236}">
                <a16:creationId xmlns:a16="http://schemas.microsoft.com/office/drawing/2014/main" id="{9224CF07-5A8E-15C6-2AA8-6202C8920A21}"/>
              </a:ext>
            </a:extLst>
          </p:cNvPr>
          <p:cNvGraphicFramePr>
            <a:graphicFrameLocks noGrp="1"/>
          </p:cNvGraphicFramePr>
          <p:nvPr>
            <p:ph idx="1"/>
            <p:extLst>
              <p:ext uri="{D42A27DB-BD31-4B8C-83A1-F6EECF244321}">
                <p14:modId xmlns:p14="http://schemas.microsoft.com/office/powerpoint/2010/main" val="3356407340"/>
              </p:ext>
            </p:extLst>
          </p:nvPr>
        </p:nvGraphicFramePr>
        <p:xfrm>
          <a:off x="3593805" y="85060"/>
          <a:ext cx="8495414" cy="6677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hart 6">
            <a:extLst>
              <a:ext uri="{FF2B5EF4-FFF2-40B4-BE49-F238E27FC236}">
                <a16:creationId xmlns:a16="http://schemas.microsoft.com/office/drawing/2014/main" id="{D431CC31-E327-919E-0147-5989D3BE5E93}"/>
              </a:ext>
            </a:extLst>
          </p:cNvPr>
          <p:cNvGraphicFramePr/>
          <p:nvPr>
            <p:extLst>
              <p:ext uri="{D42A27DB-BD31-4B8C-83A1-F6EECF244321}">
                <p14:modId xmlns:p14="http://schemas.microsoft.com/office/powerpoint/2010/main" val="693034725"/>
              </p:ext>
            </p:extLst>
          </p:nvPr>
        </p:nvGraphicFramePr>
        <p:xfrm>
          <a:off x="194931" y="2028277"/>
          <a:ext cx="3374310" cy="2712663"/>
        </p:xfrm>
        <a:graphic>
          <a:graphicData uri="http://schemas.openxmlformats.org/drawingml/2006/chart">
            <c:chart xmlns:c="http://schemas.openxmlformats.org/drawingml/2006/chart" xmlns:r="http://schemas.openxmlformats.org/officeDocument/2006/relationships" r:id="rId7"/>
          </a:graphicData>
        </a:graphic>
      </p:graphicFrame>
      <p:pic>
        <p:nvPicPr>
          <p:cNvPr id="6" name="Picture 5" descr="Logo&#10;&#10;Description automatically generated">
            <a:extLst>
              <a:ext uri="{FF2B5EF4-FFF2-40B4-BE49-F238E27FC236}">
                <a16:creationId xmlns:a16="http://schemas.microsoft.com/office/drawing/2014/main" id="{E584164C-3AB6-012C-7EA7-C92211EF5207}"/>
              </a:ext>
            </a:extLst>
          </p:cNvPr>
          <p:cNvPicPr>
            <a:picLocks noChangeAspect="1"/>
          </p:cNvPicPr>
          <p:nvPr/>
        </p:nvPicPr>
        <p:blipFill rotWithShape="1">
          <a:blip r:embed="rId8"/>
          <a:srcRect l="12533" t="12121" r="12121" b="13257"/>
          <a:stretch/>
        </p:blipFill>
        <p:spPr>
          <a:xfrm>
            <a:off x="1017318" y="4922057"/>
            <a:ext cx="1709470" cy="1840250"/>
          </a:xfrm>
          <a:prstGeom prst="rect">
            <a:avLst/>
          </a:prstGeom>
        </p:spPr>
      </p:pic>
      <p:sp>
        <p:nvSpPr>
          <p:cNvPr id="8" name="TextBox 7">
            <a:extLst>
              <a:ext uri="{FF2B5EF4-FFF2-40B4-BE49-F238E27FC236}">
                <a16:creationId xmlns:a16="http://schemas.microsoft.com/office/drawing/2014/main" id="{AC5686DD-F04D-53DC-429B-30683995A05B}"/>
              </a:ext>
            </a:extLst>
          </p:cNvPr>
          <p:cNvSpPr txBox="1"/>
          <p:nvPr/>
        </p:nvSpPr>
        <p:spPr>
          <a:xfrm>
            <a:off x="237950" y="1291694"/>
            <a:ext cx="3306726" cy="646331"/>
          </a:xfrm>
          <a:prstGeom prst="rect">
            <a:avLst/>
          </a:prstGeom>
          <a:noFill/>
        </p:spPr>
        <p:txBody>
          <a:bodyPr wrap="square" rtlCol="0">
            <a:spAutoFit/>
          </a:bodyPr>
          <a:lstStyle/>
          <a:p>
            <a:r>
              <a:rPr lang="en-US" sz="3600" dirty="0">
                <a:solidFill>
                  <a:schemeClr val="accent2"/>
                </a:solidFill>
              </a:rPr>
              <a:t>Funding HVED</a:t>
            </a:r>
          </a:p>
        </p:txBody>
      </p:sp>
    </p:spTree>
    <p:extLst>
      <p:ext uri="{BB962C8B-B14F-4D97-AF65-F5344CB8AC3E}">
        <p14:creationId xmlns:p14="http://schemas.microsoft.com/office/powerpoint/2010/main" val="219423319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BAAF-6AA2-F455-A1B8-1BDB13381786}"/>
              </a:ext>
            </a:extLst>
          </p:cNvPr>
          <p:cNvSpPr>
            <a:spLocks noGrp="1"/>
          </p:cNvSpPr>
          <p:nvPr>
            <p:ph type="title"/>
          </p:nvPr>
        </p:nvSpPr>
        <p:spPr>
          <a:xfrm>
            <a:off x="1646380" y="618838"/>
            <a:ext cx="9843655" cy="902314"/>
          </a:xfrm>
        </p:spPr>
        <p:txBody>
          <a:bodyPr>
            <a:noAutofit/>
          </a:bodyPr>
          <a:lstStyle/>
          <a:p>
            <a:r>
              <a:rPr lang="en-US" sz="3200" dirty="0"/>
              <a:t>SPECIAL EDUCATION </a:t>
            </a:r>
            <a:br>
              <a:rPr lang="en-US" sz="3200" dirty="0"/>
            </a:br>
            <a:r>
              <a:rPr lang="en-US" sz="1800" dirty="0"/>
              <a:t>for qualifying students from birth to age 21</a:t>
            </a:r>
          </a:p>
        </p:txBody>
      </p:sp>
      <p:sp>
        <p:nvSpPr>
          <p:cNvPr id="4" name="Text Placeholder 3">
            <a:extLst>
              <a:ext uri="{FF2B5EF4-FFF2-40B4-BE49-F238E27FC236}">
                <a16:creationId xmlns:a16="http://schemas.microsoft.com/office/drawing/2014/main" id="{81C894DC-BB9C-F54F-130E-65E06BC2B9DA}"/>
              </a:ext>
            </a:extLst>
          </p:cNvPr>
          <p:cNvSpPr>
            <a:spLocks noGrp="1"/>
          </p:cNvSpPr>
          <p:nvPr>
            <p:ph type="body" sz="half" idx="2"/>
          </p:nvPr>
        </p:nvSpPr>
        <p:spPr>
          <a:xfrm>
            <a:off x="791013" y="1559301"/>
            <a:ext cx="10782149" cy="2693721"/>
          </a:xfrm>
        </p:spPr>
        <p:txBody>
          <a:bodyPr>
            <a:normAutofit lnSpcReduction="10000"/>
          </a:bodyPr>
          <a:lstStyle/>
          <a:p>
            <a:pPr marL="285750" indent="-285750">
              <a:buFont typeface="Arial" panose="020B0604020202020204" pitchFamily="34" charset="0"/>
              <a:buChar char="•"/>
            </a:pPr>
            <a:r>
              <a:rPr lang="en-US" sz="2000" b="1" i="0" dirty="0">
                <a:solidFill>
                  <a:schemeClr val="tx1"/>
                </a:solidFill>
                <a:effectLst/>
                <a:latin typeface="Calibri" panose="020F0502020204030204" pitchFamily="34" charset="0"/>
                <a:cs typeface="Calibri" panose="020F0502020204030204" pitchFamily="34" charset="0"/>
              </a:rPr>
              <a:t>I</a:t>
            </a:r>
            <a:r>
              <a:rPr lang="en-US" sz="2000" b="1" i="0" dirty="0">
                <a:solidFill>
                  <a:srgbClr val="202124"/>
                </a:solidFill>
                <a:effectLst/>
                <a:latin typeface="Calibri" panose="020F0502020204030204" pitchFamily="34" charset="0"/>
                <a:cs typeface="Calibri" panose="020F0502020204030204" pitchFamily="34" charset="0"/>
              </a:rPr>
              <a:t>ndividualized Education Program</a:t>
            </a:r>
            <a:r>
              <a:rPr lang="en-US" sz="2000" b="0" i="0" dirty="0">
                <a:solidFill>
                  <a:srgbClr val="202124"/>
                </a:solidFill>
                <a:effectLst/>
                <a:latin typeface="Calibri" panose="020F0502020204030204" pitchFamily="34" charset="0"/>
                <a:cs typeface="Calibri" panose="020F0502020204030204" pitchFamily="34" charset="0"/>
              </a:rPr>
              <a:t> </a:t>
            </a:r>
            <a:r>
              <a:rPr lang="en-US" sz="2000" b="1" i="0" dirty="0">
                <a:solidFill>
                  <a:srgbClr val="202124"/>
                </a:solidFill>
                <a:effectLst/>
                <a:latin typeface="Calibri" panose="020F0502020204030204" pitchFamily="34" charset="0"/>
                <a:cs typeface="Calibri" panose="020F0502020204030204" pitchFamily="34" charset="0"/>
              </a:rPr>
              <a:t>(IEP) </a:t>
            </a:r>
            <a:r>
              <a:rPr lang="en-US" sz="2000" b="0" i="0" dirty="0">
                <a:solidFill>
                  <a:srgbClr val="202124"/>
                </a:solidFill>
                <a:effectLst/>
                <a:latin typeface="Calibri" panose="020F0502020204030204" pitchFamily="34" charset="0"/>
                <a:cs typeface="Calibri" panose="020F0502020204030204" pitchFamily="34" charset="0"/>
              </a:rPr>
              <a:t>is a written, legal statement for a student with a disability that is developed, reviewed, and revised by a team of people, including the student's family, that </a:t>
            </a:r>
            <a:r>
              <a:rPr lang="en-US" sz="2000" b="1" i="0" dirty="0">
                <a:solidFill>
                  <a:srgbClr val="202124"/>
                </a:solidFill>
                <a:effectLst/>
                <a:latin typeface="Calibri" panose="020F0502020204030204" pitchFamily="34" charset="0"/>
                <a:cs typeface="Calibri" panose="020F0502020204030204" pitchFamily="34" charset="0"/>
              </a:rPr>
              <a:t>outlines an educational plan for the student</a:t>
            </a:r>
            <a:r>
              <a:rPr lang="en-US" sz="2000" b="0" i="0" dirty="0">
                <a:solidFill>
                  <a:srgbClr val="202124"/>
                </a:solidFill>
                <a:effectLs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000" b="1" i="0" dirty="0">
                <a:solidFill>
                  <a:srgbClr val="000000"/>
                </a:solidFill>
                <a:effectLst/>
                <a:latin typeface="Calibri" panose="020F0502020204030204" pitchFamily="34" charset="0"/>
                <a:cs typeface="Calibri" panose="020F0502020204030204" pitchFamily="34" charset="0"/>
              </a:rPr>
              <a:t>IEP Team</a:t>
            </a:r>
            <a:r>
              <a:rPr lang="en-US" sz="2000" b="0" i="0" dirty="0">
                <a:solidFill>
                  <a:srgbClr val="000000"/>
                </a:solidFill>
                <a:effectLst/>
                <a:latin typeface="Calibri" panose="020F0502020204030204" pitchFamily="34" charset="0"/>
                <a:cs typeface="Calibri" panose="020F0502020204030204" pitchFamily="34" charset="0"/>
              </a:rPr>
              <a:t>: student, parent, special education teacher, general education teachers, administrator, specialists, related service providers. </a:t>
            </a:r>
          </a:p>
          <a:p>
            <a:pPr marL="285750" indent="-285750">
              <a:buFont typeface="Arial" panose="020B0604020202020204" pitchFamily="34" charset="0"/>
              <a:buChar char="•"/>
            </a:pPr>
            <a:r>
              <a:rPr lang="en-US" sz="2000" b="1" i="0" dirty="0">
                <a:solidFill>
                  <a:srgbClr val="000000"/>
                </a:solidFill>
                <a:effectLst/>
                <a:latin typeface="Calibri" panose="020F0502020204030204" pitchFamily="34" charset="0"/>
                <a:cs typeface="Calibri" panose="020F0502020204030204" pitchFamily="34" charset="0"/>
              </a:rPr>
              <a:t>IEP Purpose: </a:t>
            </a:r>
            <a:r>
              <a:rPr lang="en-US" sz="2000" b="0" i="0" dirty="0">
                <a:solidFill>
                  <a:srgbClr val="000000"/>
                </a:solidFill>
                <a:effectLst/>
                <a:latin typeface="Calibri" panose="020F0502020204030204" pitchFamily="34" charset="0"/>
                <a:cs typeface="Calibri" panose="020F0502020204030204" pitchFamily="34" charset="0"/>
              </a:rPr>
              <a:t>to provide the </a:t>
            </a:r>
            <a:r>
              <a:rPr lang="en-US" sz="2000" b="1" i="0" dirty="0">
                <a:solidFill>
                  <a:srgbClr val="000000"/>
                </a:solidFill>
                <a:effectLst/>
                <a:latin typeface="Calibri" panose="020F0502020204030204" pitchFamily="34" charset="0"/>
                <a:cs typeface="Calibri" panose="020F0502020204030204" pitchFamily="34" charset="0"/>
              </a:rPr>
              <a:t>accommodations, modifications, and supplementary aids and services </a:t>
            </a:r>
            <a:r>
              <a:rPr lang="en-US" sz="2000" b="0" i="0" dirty="0">
                <a:solidFill>
                  <a:srgbClr val="000000"/>
                </a:solidFill>
                <a:effectLst/>
                <a:latin typeface="Calibri" panose="020F0502020204030204" pitchFamily="34" charset="0"/>
                <a:cs typeface="Calibri" panose="020F0502020204030204" pitchFamily="34" charset="0"/>
              </a:rPr>
              <a:t>necessary to ensure that the student receives a Free and Appropriate Public Education (FAPE), and that their educational program meets that student’s unique needs. </a:t>
            </a:r>
            <a:endParaRPr lang="en-US" sz="20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A53A675-953E-4F91-567C-A501B23EC2C1}"/>
              </a:ext>
            </a:extLst>
          </p:cNvPr>
          <p:cNvSpPr txBox="1"/>
          <p:nvPr/>
        </p:nvSpPr>
        <p:spPr>
          <a:xfrm>
            <a:off x="1179365" y="4974013"/>
            <a:ext cx="10777684" cy="1754326"/>
          </a:xfrm>
          <a:prstGeom prst="rect">
            <a:avLst/>
          </a:prstGeom>
          <a:noFill/>
        </p:spPr>
        <p:txBody>
          <a:bodyPr wrap="square" rtlCol="0">
            <a:spAutoFit/>
          </a:bodyPr>
          <a:lstStyle/>
          <a:p>
            <a:r>
              <a:rPr lang="en-US" b="1" dirty="0"/>
              <a:t>River Valley Academy an Alternative Learning Center (ALC) </a:t>
            </a:r>
            <a:r>
              <a:rPr lang="en-US" dirty="0"/>
              <a:t>for qualifying students in MS and HS</a:t>
            </a:r>
          </a:p>
          <a:p>
            <a:pPr marL="285750" indent="-285750">
              <a:buFont typeface="Arial" panose="020B0604020202020204" pitchFamily="34" charset="0"/>
              <a:buChar char="•"/>
            </a:pPr>
            <a:r>
              <a:rPr lang="en-US" dirty="0"/>
              <a:t>Winona (main campus) with satellite sites in Caledonia and Spring Grove</a:t>
            </a:r>
          </a:p>
          <a:p>
            <a:pPr marL="285750" indent="-285750">
              <a:buFont typeface="Arial" panose="020B0604020202020204" pitchFamily="34" charset="0"/>
              <a:buChar char="•"/>
            </a:pPr>
            <a:r>
              <a:rPr lang="en-US" dirty="0"/>
              <a:t>Targeted Services at any school for K-8 students to focus on reading, math, and social skills</a:t>
            </a:r>
          </a:p>
          <a:p>
            <a:pPr marL="285750" indent="-285750">
              <a:buFont typeface="Arial" panose="020B0604020202020204" pitchFamily="34" charset="0"/>
              <a:buChar char="•"/>
            </a:pPr>
            <a:endParaRPr lang="en-US" dirty="0"/>
          </a:p>
          <a:p>
            <a:r>
              <a:rPr lang="en-US" b="1" dirty="0"/>
              <a:t>MNMTSS – Minnesota Multi-Tiered System of Supports </a:t>
            </a:r>
            <a:r>
              <a:rPr lang="en-US" dirty="0"/>
              <a:t>developing systems within each district </a:t>
            </a:r>
          </a:p>
          <a:p>
            <a:pPr marL="285750" indent="-285750">
              <a:buFont typeface="Arial" panose="020B0604020202020204" pitchFamily="34" charset="0"/>
              <a:buChar char="•"/>
            </a:pPr>
            <a:r>
              <a:rPr lang="en-US" dirty="0"/>
              <a:t>Providing a continuum of support up to and including special education.</a:t>
            </a:r>
          </a:p>
        </p:txBody>
      </p:sp>
      <p:sp>
        <p:nvSpPr>
          <p:cNvPr id="6" name="TextBox 5">
            <a:extLst>
              <a:ext uri="{FF2B5EF4-FFF2-40B4-BE49-F238E27FC236}">
                <a16:creationId xmlns:a16="http://schemas.microsoft.com/office/drawing/2014/main" id="{4FFA0B6B-937C-EB89-2492-9378EC8A34A2}"/>
              </a:ext>
            </a:extLst>
          </p:cNvPr>
          <p:cNvSpPr txBox="1"/>
          <p:nvPr/>
        </p:nvSpPr>
        <p:spPr>
          <a:xfrm>
            <a:off x="1646380" y="4389238"/>
            <a:ext cx="6905002" cy="584775"/>
          </a:xfrm>
          <a:prstGeom prst="rect">
            <a:avLst/>
          </a:prstGeom>
          <a:noFill/>
        </p:spPr>
        <p:txBody>
          <a:bodyPr wrap="square" rtlCol="0">
            <a:spAutoFit/>
          </a:bodyPr>
          <a:lstStyle/>
          <a:p>
            <a:r>
              <a:rPr lang="en-US" sz="3200" dirty="0"/>
              <a:t>GENERAL EDUCATION</a:t>
            </a:r>
          </a:p>
        </p:txBody>
      </p:sp>
      <p:pic>
        <p:nvPicPr>
          <p:cNvPr id="8" name="Picture 7" descr="Logo&#10;&#10;Description automatically generated">
            <a:extLst>
              <a:ext uri="{FF2B5EF4-FFF2-40B4-BE49-F238E27FC236}">
                <a16:creationId xmlns:a16="http://schemas.microsoft.com/office/drawing/2014/main" id="{18A2D914-1BE8-4F3F-323B-F8CCCE8AA4C3}"/>
              </a:ext>
            </a:extLst>
          </p:cNvPr>
          <p:cNvPicPr>
            <a:picLocks noChangeAspect="1"/>
          </p:cNvPicPr>
          <p:nvPr/>
        </p:nvPicPr>
        <p:blipFill rotWithShape="1">
          <a:blip r:embed="rId2"/>
          <a:srcRect l="12688" t="12263" r="13538" b="11839"/>
          <a:stretch/>
        </p:blipFill>
        <p:spPr>
          <a:xfrm>
            <a:off x="10884644" y="248595"/>
            <a:ext cx="973567" cy="1088702"/>
          </a:xfrm>
          <a:prstGeom prst="rect">
            <a:avLst/>
          </a:prstGeom>
        </p:spPr>
      </p:pic>
    </p:spTree>
    <p:extLst>
      <p:ext uri="{BB962C8B-B14F-4D97-AF65-F5344CB8AC3E}">
        <p14:creationId xmlns:p14="http://schemas.microsoft.com/office/powerpoint/2010/main" val="194193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1426126" y="466716"/>
            <a:ext cx="10237790" cy="678017"/>
          </a:xfrm>
        </p:spPr>
        <p:txBody>
          <a:bodyPr>
            <a:noAutofit/>
          </a:bodyPr>
          <a:lstStyle/>
          <a:p>
            <a:r>
              <a:rPr lang="en-US" sz="4000" dirty="0"/>
              <a:t>Early Intervention (Birth to age 3)</a:t>
            </a:r>
          </a:p>
        </p:txBody>
      </p:sp>
      <p:pic>
        <p:nvPicPr>
          <p:cNvPr id="5" name="Picture 4" descr="Logo&#10;&#10;Description automatically generated">
            <a:extLst>
              <a:ext uri="{FF2B5EF4-FFF2-40B4-BE49-F238E27FC236}">
                <a16:creationId xmlns:a16="http://schemas.microsoft.com/office/drawing/2014/main" id="{33FAA5CC-8063-BEE1-92C6-5A41E813BCED}"/>
              </a:ext>
            </a:extLst>
          </p:cNvPr>
          <p:cNvPicPr>
            <a:picLocks noChangeAspect="1"/>
          </p:cNvPicPr>
          <p:nvPr/>
        </p:nvPicPr>
        <p:blipFill rotWithShape="1">
          <a:blip r:embed="rId2"/>
          <a:srcRect l="12688" t="12263" r="13538" b="11839"/>
          <a:stretch/>
        </p:blipFill>
        <p:spPr>
          <a:xfrm>
            <a:off x="349963" y="261374"/>
            <a:ext cx="973567" cy="1088702"/>
          </a:xfrm>
          <a:prstGeom prst="rect">
            <a:avLst/>
          </a:prstGeom>
        </p:spPr>
      </p:pic>
      <p:pic>
        <p:nvPicPr>
          <p:cNvPr id="3" name="Picture 2" descr="A person in a suit and tie&#10;&#10;Description automatically generated with low confidence">
            <a:extLst>
              <a:ext uri="{FF2B5EF4-FFF2-40B4-BE49-F238E27FC236}">
                <a16:creationId xmlns:a16="http://schemas.microsoft.com/office/drawing/2014/main" id="{A1E102EB-AE45-D854-9806-B88FB5EBE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28" r="1184"/>
          <a:stretch/>
        </p:blipFill>
        <p:spPr bwMode="auto">
          <a:xfrm flipH="1">
            <a:off x="397963" y="1468646"/>
            <a:ext cx="1243038" cy="1641497"/>
          </a:xfrm>
          <a:prstGeom prst="rect">
            <a:avLst/>
          </a:prstGeom>
          <a:noFill/>
          <a:ln>
            <a:noFill/>
          </a:ln>
        </p:spPr>
      </p:pic>
      <p:pic>
        <p:nvPicPr>
          <p:cNvPr id="4" name="Picture 3">
            <a:extLst>
              <a:ext uri="{FF2B5EF4-FFF2-40B4-BE49-F238E27FC236}">
                <a16:creationId xmlns:a16="http://schemas.microsoft.com/office/drawing/2014/main" id="{D180F317-ED8D-4654-9E35-D82C084D37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51"/>
          <a:stretch/>
        </p:blipFill>
        <p:spPr bwMode="auto">
          <a:xfrm flipH="1">
            <a:off x="4322538" y="1444876"/>
            <a:ext cx="1287651" cy="1646403"/>
          </a:xfrm>
          <a:prstGeom prst="rect">
            <a:avLst/>
          </a:prstGeom>
          <a:noFill/>
          <a:ln>
            <a:noFill/>
          </a:ln>
        </p:spPr>
      </p:pic>
      <p:pic>
        <p:nvPicPr>
          <p:cNvPr id="6" name="Picture 5" descr="A person with long hair smiling&#10;&#10;Description automatically generated with low confidence">
            <a:extLst>
              <a:ext uri="{FF2B5EF4-FFF2-40B4-BE49-F238E27FC236}">
                <a16:creationId xmlns:a16="http://schemas.microsoft.com/office/drawing/2014/main" id="{773983ED-4EFA-F081-B78E-29A9E7F017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794" y="1444876"/>
            <a:ext cx="1287650" cy="1646403"/>
          </a:xfrm>
          <a:prstGeom prst="rect">
            <a:avLst/>
          </a:prstGeom>
          <a:noFill/>
          <a:ln>
            <a:noFill/>
          </a:ln>
        </p:spPr>
      </p:pic>
      <p:pic>
        <p:nvPicPr>
          <p:cNvPr id="7" name="Picture 6" descr="A person smiling for the camera&#10;&#10;Description automatically generated with low confidence">
            <a:extLst>
              <a:ext uri="{FF2B5EF4-FFF2-40B4-BE49-F238E27FC236}">
                <a16:creationId xmlns:a16="http://schemas.microsoft.com/office/drawing/2014/main" id="{72938E50-83E8-A5A9-04B9-82B910F2BF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9" t="13638" r="6817"/>
          <a:stretch/>
        </p:blipFill>
        <p:spPr bwMode="auto">
          <a:xfrm>
            <a:off x="7042582" y="1446100"/>
            <a:ext cx="1193367" cy="1637111"/>
          </a:xfrm>
          <a:prstGeom prst="rect">
            <a:avLst/>
          </a:prstGeom>
          <a:noFill/>
          <a:ln>
            <a:noFill/>
          </a:ln>
        </p:spPr>
      </p:pic>
      <p:pic>
        <p:nvPicPr>
          <p:cNvPr id="8" name="Picture 7" descr="A person smiling for the camera&#10;&#10;Description automatically generated with low confidence">
            <a:extLst>
              <a:ext uri="{FF2B5EF4-FFF2-40B4-BE49-F238E27FC236}">
                <a16:creationId xmlns:a16="http://schemas.microsoft.com/office/drawing/2014/main" id="{CFD2B91B-4EEE-94DF-1E04-07172EAD99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477586" y="1644992"/>
            <a:ext cx="1653245" cy="1239329"/>
          </a:xfrm>
          <a:prstGeom prst="rect">
            <a:avLst/>
          </a:prstGeom>
          <a:noFill/>
          <a:ln>
            <a:noFill/>
          </a:ln>
        </p:spPr>
      </p:pic>
      <p:pic>
        <p:nvPicPr>
          <p:cNvPr id="10" name="Picture 9" descr="A person smiling for the camera&#10;&#10;Description automatically generated with medium confidence">
            <a:extLst>
              <a:ext uri="{FF2B5EF4-FFF2-40B4-BE49-F238E27FC236}">
                <a16:creationId xmlns:a16="http://schemas.microsoft.com/office/drawing/2014/main" id="{B7D5DA71-2A93-0EC5-248A-80FC2CAAFF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240" t="19533" r="9758" b="4141"/>
          <a:stretch/>
        </p:blipFill>
        <p:spPr bwMode="auto">
          <a:xfrm>
            <a:off x="1704205" y="1456900"/>
            <a:ext cx="1164513" cy="1653243"/>
          </a:xfrm>
          <a:prstGeom prst="rect">
            <a:avLst/>
          </a:prstGeom>
          <a:noFill/>
          <a:ln>
            <a:noFill/>
          </a:ln>
        </p:spPr>
      </p:pic>
      <p:sp>
        <p:nvSpPr>
          <p:cNvPr id="13" name="TextBox 12">
            <a:extLst>
              <a:ext uri="{FF2B5EF4-FFF2-40B4-BE49-F238E27FC236}">
                <a16:creationId xmlns:a16="http://schemas.microsoft.com/office/drawing/2014/main" id="{93DB5602-98F0-1234-D103-15AE5CAF8479}"/>
              </a:ext>
            </a:extLst>
          </p:cNvPr>
          <p:cNvSpPr txBox="1"/>
          <p:nvPr/>
        </p:nvSpPr>
        <p:spPr>
          <a:xfrm>
            <a:off x="9654363" y="1444876"/>
            <a:ext cx="2537637" cy="1277273"/>
          </a:xfrm>
          <a:prstGeom prst="rect">
            <a:avLst/>
          </a:prstGeom>
          <a:noFill/>
        </p:spPr>
        <p:txBody>
          <a:bodyPr wrap="square" rtlCol="0">
            <a:spAutoFit/>
          </a:bodyPr>
          <a:lstStyle/>
          <a:p>
            <a:r>
              <a:rPr lang="en-US" sz="1100" b="1" dirty="0"/>
              <a:t>Zach Selnes, </a:t>
            </a:r>
            <a:r>
              <a:rPr lang="en-US" sz="1100" dirty="0"/>
              <a:t>Program Director</a:t>
            </a:r>
          </a:p>
          <a:p>
            <a:r>
              <a:rPr lang="en-US" sz="1100" b="1" dirty="0"/>
              <a:t>Courtney Fricke, </a:t>
            </a:r>
            <a:r>
              <a:rPr lang="en-US" sz="1100" dirty="0"/>
              <a:t>Coordinator</a:t>
            </a:r>
            <a:br>
              <a:rPr lang="en-US" sz="1100" dirty="0"/>
            </a:br>
            <a:r>
              <a:rPr lang="en-US" sz="1100" dirty="0"/>
              <a:t>Early Childhood Special Education</a:t>
            </a:r>
          </a:p>
          <a:p>
            <a:r>
              <a:rPr lang="en-US" sz="1100" b="1" dirty="0"/>
              <a:t>Tracy Agrimson</a:t>
            </a:r>
            <a:r>
              <a:rPr lang="en-US" sz="1100" dirty="0"/>
              <a:t>, Teacher</a:t>
            </a:r>
          </a:p>
          <a:p>
            <a:r>
              <a:rPr lang="en-US" sz="1100" b="1" dirty="0"/>
              <a:t>Tracy Brunkow, </a:t>
            </a:r>
            <a:r>
              <a:rPr lang="en-US" sz="1100" dirty="0"/>
              <a:t>Teacher</a:t>
            </a:r>
          </a:p>
          <a:p>
            <a:r>
              <a:rPr lang="en-US" sz="1100" b="1" dirty="0"/>
              <a:t>Parker Deen, </a:t>
            </a:r>
            <a:r>
              <a:rPr lang="en-US" sz="1100" dirty="0"/>
              <a:t>Teacher</a:t>
            </a:r>
          </a:p>
          <a:p>
            <a:r>
              <a:rPr lang="en-US" sz="1100" b="1" dirty="0"/>
              <a:t>Paula Snell, </a:t>
            </a:r>
            <a:r>
              <a:rPr lang="en-US" sz="1100" dirty="0"/>
              <a:t>Teacher</a:t>
            </a:r>
          </a:p>
        </p:txBody>
      </p:sp>
      <p:sp>
        <p:nvSpPr>
          <p:cNvPr id="14" name="TextBox 13">
            <a:extLst>
              <a:ext uri="{FF2B5EF4-FFF2-40B4-BE49-F238E27FC236}">
                <a16:creationId xmlns:a16="http://schemas.microsoft.com/office/drawing/2014/main" id="{F1B51376-C317-2BFE-A923-4FE0685EF730}"/>
              </a:ext>
            </a:extLst>
          </p:cNvPr>
          <p:cNvSpPr txBox="1"/>
          <p:nvPr/>
        </p:nvSpPr>
        <p:spPr>
          <a:xfrm>
            <a:off x="9654363" y="3128412"/>
            <a:ext cx="2646305" cy="1446550"/>
          </a:xfrm>
          <a:prstGeom prst="rect">
            <a:avLst/>
          </a:prstGeom>
          <a:noFill/>
        </p:spPr>
        <p:txBody>
          <a:bodyPr wrap="square" rtlCol="0">
            <a:spAutoFit/>
          </a:bodyPr>
          <a:lstStyle/>
          <a:p>
            <a:r>
              <a:rPr lang="en-US" sz="1100" b="1" dirty="0"/>
              <a:t>Itinerant Staff:</a:t>
            </a:r>
          </a:p>
          <a:p>
            <a:r>
              <a:rPr lang="en-US" sz="1100" b="1" dirty="0"/>
              <a:t>Danielle Petersen, </a:t>
            </a:r>
            <a:r>
              <a:rPr lang="en-US" sz="1100" dirty="0"/>
              <a:t>Audiologist</a:t>
            </a:r>
          </a:p>
          <a:p>
            <a:r>
              <a:rPr lang="en-US" sz="1100" b="1" dirty="0"/>
              <a:t>Kristin King-Aasum, </a:t>
            </a:r>
            <a:r>
              <a:rPr lang="en-US" sz="1100" dirty="0"/>
              <a:t>ASD Consultant</a:t>
            </a:r>
          </a:p>
          <a:p>
            <a:r>
              <a:rPr lang="en-US" sz="1100" b="1" dirty="0"/>
              <a:t>Sandy Gorham, </a:t>
            </a:r>
            <a:r>
              <a:rPr lang="en-US" sz="1100" dirty="0"/>
              <a:t>BVI, O&amp;M</a:t>
            </a:r>
          </a:p>
          <a:p>
            <a:r>
              <a:rPr lang="en-US" sz="1100" b="1" dirty="0"/>
              <a:t>Terri Kersting, </a:t>
            </a:r>
            <a:r>
              <a:rPr lang="en-US" sz="1100" dirty="0"/>
              <a:t>BVI</a:t>
            </a:r>
          </a:p>
          <a:p>
            <a:r>
              <a:rPr lang="en-US" sz="1100" b="1" dirty="0"/>
              <a:t>Pandy King-Henke, </a:t>
            </a:r>
            <a:r>
              <a:rPr lang="en-US" sz="1100" dirty="0"/>
              <a:t>DHH</a:t>
            </a:r>
          </a:p>
          <a:p>
            <a:r>
              <a:rPr lang="en-US" sz="1100" b="1" dirty="0"/>
              <a:t>Devon Boots, </a:t>
            </a:r>
            <a:r>
              <a:rPr lang="en-US" sz="1100" dirty="0"/>
              <a:t>OT</a:t>
            </a:r>
          </a:p>
          <a:p>
            <a:r>
              <a:rPr lang="en-US" sz="1100" b="1" dirty="0"/>
              <a:t>Emily Dohrn, </a:t>
            </a:r>
            <a:r>
              <a:rPr lang="en-US" sz="1100" dirty="0"/>
              <a:t>OT</a:t>
            </a:r>
          </a:p>
        </p:txBody>
      </p:sp>
      <p:pic>
        <p:nvPicPr>
          <p:cNvPr id="2052" name="Picture 4" descr="toddler feet on wooden floor">
            <a:extLst>
              <a:ext uri="{FF2B5EF4-FFF2-40B4-BE49-F238E27FC236}">
                <a16:creationId xmlns:a16="http://schemas.microsoft.com/office/drawing/2014/main" id="{CEF18020-8361-E24C-BE4B-C4E9D5026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0612" y="146089"/>
            <a:ext cx="1081314" cy="10864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C6BA175-EFEA-96E8-A3D5-10C29220328C}"/>
              </a:ext>
            </a:extLst>
          </p:cNvPr>
          <p:cNvPicPr>
            <a:picLocks noChangeAspect="1"/>
          </p:cNvPicPr>
          <p:nvPr/>
        </p:nvPicPr>
        <p:blipFill rotWithShape="1">
          <a:blip r:embed="rId10"/>
          <a:srcRect l="1997" t="20597"/>
          <a:stretch/>
        </p:blipFill>
        <p:spPr>
          <a:xfrm>
            <a:off x="412188" y="3171949"/>
            <a:ext cx="1229122" cy="1573315"/>
          </a:xfrm>
          <a:prstGeom prst="rect">
            <a:avLst/>
          </a:prstGeom>
        </p:spPr>
      </p:pic>
      <p:pic>
        <p:nvPicPr>
          <p:cNvPr id="21" name="Picture 20">
            <a:extLst>
              <a:ext uri="{FF2B5EF4-FFF2-40B4-BE49-F238E27FC236}">
                <a16:creationId xmlns:a16="http://schemas.microsoft.com/office/drawing/2014/main" id="{33B630D3-7604-3914-D6A1-5195A93BCEC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29" t="6598" r="2310" b="7776"/>
          <a:stretch/>
        </p:blipFill>
        <p:spPr bwMode="auto">
          <a:xfrm>
            <a:off x="1696276" y="3178720"/>
            <a:ext cx="1172442" cy="1566544"/>
          </a:xfrm>
          <a:prstGeom prst="rect">
            <a:avLst/>
          </a:prstGeom>
          <a:noFill/>
          <a:ln>
            <a:noFill/>
          </a:ln>
        </p:spPr>
      </p:pic>
      <p:pic>
        <p:nvPicPr>
          <p:cNvPr id="22" name="Picture 21">
            <a:extLst>
              <a:ext uri="{FF2B5EF4-FFF2-40B4-BE49-F238E27FC236}">
                <a16:creationId xmlns:a16="http://schemas.microsoft.com/office/drawing/2014/main" id="{BE3C4F7F-B1CF-4B22-7CF4-C785BEBBD98D}"/>
              </a:ext>
            </a:extLst>
          </p:cNvPr>
          <p:cNvPicPr>
            <a:picLocks noChangeAspect="1"/>
          </p:cNvPicPr>
          <p:nvPr/>
        </p:nvPicPr>
        <p:blipFill rotWithShape="1">
          <a:blip r:embed="rId12"/>
          <a:srcRect l="9426" t="17758" r="-879" b="6187"/>
          <a:stretch/>
        </p:blipFill>
        <p:spPr>
          <a:xfrm>
            <a:off x="2950185" y="3178720"/>
            <a:ext cx="1323673" cy="1588704"/>
          </a:xfrm>
          <a:prstGeom prst="rect">
            <a:avLst/>
          </a:prstGeom>
        </p:spPr>
      </p:pic>
      <p:pic>
        <p:nvPicPr>
          <p:cNvPr id="23" name="Picture 22">
            <a:extLst>
              <a:ext uri="{FF2B5EF4-FFF2-40B4-BE49-F238E27FC236}">
                <a16:creationId xmlns:a16="http://schemas.microsoft.com/office/drawing/2014/main" id="{7F9DDEEC-776C-4DFD-9B12-FEACC595BBEF}"/>
              </a:ext>
            </a:extLst>
          </p:cNvPr>
          <p:cNvPicPr>
            <a:picLocks noChangeAspect="1"/>
          </p:cNvPicPr>
          <p:nvPr/>
        </p:nvPicPr>
        <p:blipFill rotWithShape="1">
          <a:blip r:embed="rId13"/>
          <a:srcRect l="10771" t="20995" r="14608" b="5829"/>
          <a:stretch/>
        </p:blipFill>
        <p:spPr>
          <a:xfrm>
            <a:off x="4336892" y="3178720"/>
            <a:ext cx="1287650" cy="1573314"/>
          </a:xfrm>
          <a:prstGeom prst="rect">
            <a:avLst/>
          </a:prstGeom>
        </p:spPr>
      </p:pic>
      <p:pic>
        <p:nvPicPr>
          <p:cNvPr id="24" name="Picture 23" descr="A picture containing person, outdoor, clothing&#10;&#10;Description automatically generated">
            <a:extLst>
              <a:ext uri="{FF2B5EF4-FFF2-40B4-BE49-F238E27FC236}">
                <a16:creationId xmlns:a16="http://schemas.microsoft.com/office/drawing/2014/main" id="{D31D41EE-3620-A9BE-0D14-7D42E1529F2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7865"/>
          <a:stretch/>
        </p:blipFill>
        <p:spPr bwMode="auto">
          <a:xfrm>
            <a:off x="5714948" y="3178720"/>
            <a:ext cx="1229868" cy="1519221"/>
          </a:xfrm>
          <a:prstGeom prst="rect">
            <a:avLst/>
          </a:prstGeom>
          <a:noFill/>
          <a:ln>
            <a:noFill/>
          </a:ln>
        </p:spPr>
      </p:pic>
      <p:pic>
        <p:nvPicPr>
          <p:cNvPr id="25" name="Picture 24">
            <a:extLst>
              <a:ext uri="{FF2B5EF4-FFF2-40B4-BE49-F238E27FC236}">
                <a16:creationId xmlns:a16="http://schemas.microsoft.com/office/drawing/2014/main" id="{C49863DF-F596-C2A8-5F28-172B161C57F4}"/>
              </a:ext>
            </a:extLst>
          </p:cNvPr>
          <p:cNvPicPr>
            <a:picLocks noChangeAspect="1"/>
          </p:cNvPicPr>
          <p:nvPr/>
        </p:nvPicPr>
        <p:blipFill rotWithShape="1">
          <a:blip r:embed="rId15"/>
          <a:srcRect l="-1880" t="13127" r="1"/>
          <a:stretch/>
        </p:blipFill>
        <p:spPr>
          <a:xfrm>
            <a:off x="7010731" y="3172642"/>
            <a:ext cx="1225218" cy="1573003"/>
          </a:xfrm>
          <a:prstGeom prst="rect">
            <a:avLst/>
          </a:prstGeom>
        </p:spPr>
      </p:pic>
      <p:pic>
        <p:nvPicPr>
          <p:cNvPr id="26" name="Picture 25">
            <a:extLst>
              <a:ext uri="{FF2B5EF4-FFF2-40B4-BE49-F238E27FC236}">
                <a16:creationId xmlns:a16="http://schemas.microsoft.com/office/drawing/2014/main" id="{694FF292-082C-0255-E928-E1179BFBB6B2}"/>
              </a:ext>
            </a:extLst>
          </p:cNvPr>
          <p:cNvPicPr>
            <a:picLocks noChangeAspect="1"/>
          </p:cNvPicPr>
          <p:nvPr/>
        </p:nvPicPr>
        <p:blipFill rotWithShape="1">
          <a:blip r:embed="rId16"/>
          <a:srcRect t="14058"/>
          <a:stretch/>
        </p:blipFill>
        <p:spPr>
          <a:xfrm>
            <a:off x="8344792" y="3175499"/>
            <a:ext cx="1225218" cy="1522442"/>
          </a:xfrm>
          <a:prstGeom prst="rect">
            <a:avLst/>
          </a:prstGeom>
        </p:spPr>
      </p:pic>
      <p:pic>
        <p:nvPicPr>
          <p:cNvPr id="27" name="Picture 26">
            <a:extLst>
              <a:ext uri="{FF2B5EF4-FFF2-40B4-BE49-F238E27FC236}">
                <a16:creationId xmlns:a16="http://schemas.microsoft.com/office/drawing/2014/main" id="{BEC18CC0-131A-6424-31B2-D9F6C7E3708B}"/>
              </a:ext>
            </a:extLst>
          </p:cNvPr>
          <p:cNvPicPr>
            <a:picLocks noChangeAspect="1"/>
          </p:cNvPicPr>
          <p:nvPr/>
        </p:nvPicPr>
        <p:blipFill rotWithShape="1">
          <a:blip r:embed="rId17"/>
          <a:srcRect t="13465"/>
          <a:stretch/>
        </p:blipFill>
        <p:spPr>
          <a:xfrm>
            <a:off x="405229" y="4856240"/>
            <a:ext cx="1243039" cy="1589669"/>
          </a:xfrm>
          <a:prstGeom prst="rect">
            <a:avLst/>
          </a:prstGeom>
        </p:spPr>
      </p:pic>
      <p:pic>
        <p:nvPicPr>
          <p:cNvPr id="28" name="Picture 27" descr="A person smiling for the camera&#10;&#10;Description automatically generated with low confidence">
            <a:extLst>
              <a:ext uri="{FF2B5EF4-FFF2-40B4-BE49-F238E27FC236}">
                <a16:creationId xmlns:a16="http://schemas.microsoft.com/office/drawing/2014/main" id="{3E532B37-4EB9-0765-7818-FEFCE6F5D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9" t="13638" r="6817"/>
          <a:stretch/>
        </p:blipFill>
        <p:spPr bwMode="auto">
          <a:xfrm>
            <a:off x="1675351" y="4832518"/>
            <a:ext cx="1193367" cy="1637111"/>
          </a:xfrm>
          <a:prstGeom prst="rect">
            <a:avLst/>
          </a:prstGeom>
          <a:noFill/>
          <a:ln>
            <a:noFill/>
          </a:ln>
        </p:spPr>
      </p:pic>
      <p:pic>
        <p:nvPicPr>
          <p:cNvPr id="30" name="Picture 29">
            <a:extLst>
              <a:ext uri="{FF2B5EF4-FFF2-40B4-BE49-F238E27FC236}">
                <a16:creationId xmlns:a16="http://schemas.microsoft.com/office/drawing/2014/main" id="{E8456825-66CA-DFF3-7FF8-A64E33DEED12}"/>
              </a:ext>
            </a:extLst>
          </p:cNvPr>
          <p:cNvPicPr>
            <a:picLocks noChangeAspect="1"/>
          </p:cNvPicPr>
          <p:nvPr/>
        </p:nvPicPr>
        <p:blipFill rotWithShape="1">
          <a:blip r:embed="rId18"/>
          <a:srcRect l="1826" t="14676" r="-1"/>
          <a:stretch/>
        </p:blipFill>
        <p:spPr>
          <a:xfrm>
            <a:off x="4356832" y="4839475"/>
            <a:ext cx="1253357" cy="1647663"/>
          </a:xfrm>
          <a:prstGeom prst="rect">
            <a:avLst/>
          </a:prstGeom>
        </p:spPr>
      </p:pic>
      <p:sp>
        <p:nvSpPr>
          <p:cNvPr id="31" name="TextBox 30">
            <a:extLst>
              <a:ext uri="{FF2B5EF4-FFF2-40B4-BE49-F238E27FC236}">
                <a16:creationId xmlns:a16="http://schemas.microsoft.com/office/drawing/2014/main" id="{C914BF2B-9C0C-25AA-06AF-4D070D1668DE}"/>
              </a:ext>
            </a:extLst>
          </p:cNvPr>
          <p:cNvSpPr txBox="1"/>
          <p:nvPr/>
        </p:nvSpPr>
        <p:spPr>
          <a:xfrm>
            <a:off x="5712883" y="4856239"/>
            <a:ext cx="1722474" cy="938719"/>
          </a:xfrm>
          <a:prstGeom prst="rect">
            <a:avLst/>
          </a:prstGeom>
          <a:noFill/>
        </p:spPr>
        <p:txBody>
          <a:bodyPr wrap="square" rtlCol="0">
            <a:spAutoFit/>
          </a:bodyPr>
          <a:lstStyle/>
          <a:p>
            <a:r>
              <a:rPr lang="en-US" sz="1100" b="1" dirty="0"/>
              <a:t>Itinerant Staff:</a:t>
            </a:r>
          </a:p>
          <a:p>
            <a:r>
              <a:rPr lang="en-US" sz="1100" b="1" dirty="0"/>
              <a:t>Leslie Rolph, </a:t>
            </a:r>
            <a:r>
              <a:rPr lang="en-US" sz="1100" dirty="0"/>
              <a:t>OT</a:t>
            </a:r>
          </a:p>
          <a:p>
            <a:r>
              <a:rPr lang="en-US" sz="1100" b="1" dirty="0"/>
              <a:t>Paula Snell, </a:t>
            </a:r>
            <a:r>
              <a:rPr lang="en-US" sz="1100" dirty="0"/>
              <a:t>PHD, TBI</a:t>
            </a:r>
          </a:p>
          <a:p>
            <a:r>
              <a:rPr lang="en-US" sz="1100" b="1" dirty="0"/>
              <a:t>Danielle Nesvik, </a:t>
            </a:r>
            <a:r>
              <a:rPr lang="en-US" sz="1100" dirty="0"/>
              <a:t>PT</a:t>
            </a:r>
          </a:p>
          <a:p>
            <a:r>
              <a:rPr lang="en-US" sz="1100" b="1" dirty="0"/>
              <a:t>Stacie Ruskell, </a:t>
            </a:r>
            <a:r>
              <a:rPr lang="en-US" sz="1100" dirty="0"/>
              <a:t>PT</a:t>
            </a:r>
          </a:p>
        </p:txBody>
      </p:sp>
      <p:pic>
        <p:nvPicPr>
          <p:cNvPr id="32" name="Picture 2" descr="Help Me Grow logo">
            <a:extLst>
              <a:ext uri="{FF2B5EF4-FFF2-40B4-BE49-F238E27FC236}">
                <a16:creationId xmlns:a16="http://schemas.microsoft.com/office/drawing/2014/main" id="{FD003684-BE7A-5658-DE23-1E03078C99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43629" y="5112508"/>
            <a:ext cx="2342187" cy="98618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8134A44-C19A-2496-A338-8E42B10A28C2}"/>
              </a:ext>
            </a:extLst>
          </p:cNvPr>
          <p:cNvSpPr txBox="1"/>
          <p:nvPr/>
        </p:nvSpPr>
        <p:spPr>
          <a:xfrm>
            <a:off x="7010731" y="6117806"/>
            <a:ext cx="5156657" cy="369332"/>
          </a:xfrm>
          <a:prstGeom prst="rect">
            <a:avLst/>
          </a:prstGeom>
          <a:noFill/>
        </p:spPr>
        <p:txBody>
          <a:bodyPr wrap="square">
            <a:spAutoFit/>
          </a:bodyPr>
          <a:lstStyle/>
          <a:p>
            <a:r>
              <a:rPr lang="en-US" dirty="0">
                <a:hlinkClick r:id="rId20"/>
              </a:rPr>
              <a:t>https://helpmegrowmn.org/HMG/index.htm</a:t>
            </a:r>
            <a:r>
              <a:rPr lang="en-US" dirty="0"/>
              <a:t> </a:t>
            </a:r>
          </a:p>
        </p:txBody>
      </p:sp>
      <p:pic>
        <p:nvPicPr>
          <p:cNvPr id="12" name="Picture 11" descr="A person smiling for the camera&#10;&#10;Description automatically generated with low confidence">
            <a:extLst>
              <a:ext uri="{FF2B5EF4-FFF2-40B4-BE49-F238E27FC236}">
                <a16:creationId xmlns:a16="http://schemas.microsoft.com/office/drawing/2014/main" id="{CED8C1CF-4725-0A46-5B59-B486B35F714A}"/>
              </a:ext>
            </a:extLst>
          </p:cNvPr>
          <p:cNvPicPr>
            <a:picLocks noChangeAspect="1"/>
          </p:cNvPicPr>
          <p:nvPr/>
        </p:nvPicPr>
        <p:blipFill rotWithShape="1">
          <a:blip r:embed="rId21"/>
          <a:srcRect l="11045" t="17900" r="15414" b="22278"/>
          <a:stretch/>
        </p:blipFill>
        <p:spPr>
          <a:xfrm>
            <a:off x="2943794" y="4832518"/>
            <a:ext cx="1310344" cy="1646403"/>
          </a:xfrm>
          <a:prstGeom prst="rect">
            <a:avLst/>
          </a:prstGeom>
        </p:spPr>
      </p:pic>
    </p:spTree>
    <p:extLst>
      <p:ext uri="{BB962C8B-B14F-4D97-AF65-F5344CB8AC3E}">
        <p14:creationId xmlns:p14="http://schemas.microsoft.com/office/powerpoint/2010/main" val="2640540536"/>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Wisp">
  <a:themeElements>
    <a:clrScheme name="Custom 3">
      <a:dk1>
        <a:sysClr val="windowText" lastClr="000000"/>
      </a:dk1>
      <a:lt1>
        <a:sysClr val="window" lastClr="FFFFFF"/>
      </a:lt1>
      <a:dk2>
        <a:srgbClr val="696464"/>
      </a:dk2>
      <a:lt2>
        <a:srgbClr val="E9E5DC"/>
      </a:lt2>
      <a:accent1>
        <a:srgbClr val="606951"/>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2681e263-06af-4cba-8938-b598cf84e066" xsi:nil="true"/>
    <_activity xmlns="2681e263-06af-4cba-8938-b598cf84e06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D243E8ECAA934D99528E4959AFAA0D" ma:contentTypeVersion="16" ma:contentTypeDescription="Create a new document." ma:contentTypeScope="" ma:versionID="cdd366fdd869dd313a4b2b738ed18543">
  <xsd:schema xmlns:xsd="http://www.w3.org/2001/XMLSchema" xmlns:xs="http://www.w3.org/2001/XMLSchema" xmlns:p="http://schemas.microsoft.com/office/2006/metadata/properties" xmlns:ns3="92a17ef8-9042-46d1-bf71-c1fa74924a23" xmlns:ns4="2681e263-06af-4cba-8938-b598cf84e066" targetNamespace="http://schemas.microsoft.com/office/2006/metadata/properties" ma:root="true" ma:fieldsID="bd67686106ee62d45b383a88b1cc75ad" ns3:_="" ns4:_="">
    <xsd:import namespace="92a17ef8-9042-46d1-bf71-c1fa74924a23"/>
    <xsd:import namespace="2681e263-06af-4cba-8938-b598cf84e06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element ref="ns4:MediaLengthInSeconds" minOccurs="0"/>
                <xsd:element ref="ns4:MediaServiceSearchPropertie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7ef8-9042-46d1-bf71-c1fa74924a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81e263-06af-4cba-8938-b598cf84e06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BEB954-4024-4CCF-A9D6-4C00FDC028D9}">
  <ds:schemaRefs>
    <ds:schemaRef ds:uri="http://schemas.microsoft.com/sharepoint/v3/contenttype/forms"/>
  </ds:schemaRefs>
</ds:datastoreItem>
</file>

<file path=customXml/itemProps2.xml><?xml version="1.0" encoding="utf-8"?>
<ds:datastoreItem xmlns:ds="http://schemas.openxmlformats.org/officeDocument/2006/customXml" ds:itemID="{4710EE66-8707-456F-8F2E-091D581CB030}">
  <ds:schemaRefs>
    <ds:schemaRef ds:uri="http://purl.org/dc/elements/1.1/"/>
    <ds:schemaRef ds:uri="http://schemas.openxmlformats.org/package/2006/metadata/core-properties"/>
    <ds:schemaRef ds:uri="92a17ef8-9042-46d1-bf71-c1fa74924a23"/>
    <ds:schemaRef ds:uri="http://purl.org/dc/terms/"/>
    <ds:schemaRef ds:uri="http://schemas.microsoft.com/office/2006/documentManagement/types"/>
    <ds:schemaRef ds:uri="http://schemas.microsoft.com/office/2006/metadata/properties"/>
    <ds:schemaRef ds:uri="http://schemas.microsoft.com/office/infopath/2007/PartnerControls"/>
    <ds:schemaRef ds:uri="2681e263-06af-4cba-8938-b598cf84e066"/>
    <ds:schemaRef ds:uri="http://www.w3.org/XML/1998/namespace"/>
    <ds:schemaRef ds:uri="http://purl.org/dc/dcmitype/"/>
  </ds:schemaRefs>
</ds:datastoreItem>
</file>

<file path=customXml/itemProps3.xml><?xml version="1.0" encoding="utf-8"?>
<ds:datastoreItem xmlns:ds="http://schemas.openxmlformats.org/officeDocument/2006/customXml" ds:itemID="{5A654740-C64A-4290-BE6C-C364811F5F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17ef8-9042-46d1-bf71-c1fa74924a23"/>
    <ds:schemaRef ds:uri="2681e263-06af-4cba-8938-b598cf84e0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7099</TotalTime>
  <Words>3027</Words>
  <Application>Microsoft Office PowerPoint</Application>
  <PresentationFormat>Widescreen</PresentationFormat>
  <Paragraphs>476</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Century Gothic</vt:lpstr>
      <vt:lpstr>Georgia</vt:lpstr>
      <vt:lpstr>Symbol</vt:lpstr>
      <vt:lpstr>Times New Roman</vt:lpstr>
      <vt:lpstr>Wingdings 3</vt:lpstr>
      <vt:lpstr>Wisp</vt:lpstr>
      <vt:lpstr>Hiawatha Valley  Education District (HVED)</vt:lpstr>
      <vt:lpstr>Hiawatha Valley Education District Exceptional Teams Empowering Exceptional Students</vt:lpstr>
      <vt:lpstr>HVED Board of Directors</vt:lpstr>
      <vt:lpstr>Structure of HVED</vt:lpstr>
      <vt:lpstr>PowerPoint Presentation</vt:lpstr>
      <vt:lpstr>District Enrollment (Fall Seat Count, October 1, 2021)  and Special Education Designation Percentage</vt:lpstr>
      <vt:lpstr>Three Main Sources  FUND HVED</vt:lpstr>
      <vt:lpstr>SPECIAL EDUCATION  for qualifying students from birth to age 21</vt:lpstr>
      <vt:lpstr>Early Intervention (Birth to age 3)</vt:lpstr>
      <vt:lpstr> </vt:lpstr>
      <vt:lpstr>MnMTSS</vt:lpstr>
      <vt:lpstr>Autism Spectrum Disorder (ASD)</vt:lpstr>
      <vt:lpstr>School Psychologists, with support from Academic Testers and Admin Asst</vt:lpstr>
      <vt:lpstr>SPECIAL EDUCATION COORDINATORS</vt:lpstr>
      <vt:lpstr>Occupational Therapists (OT)and Certified Occupational Therapy Assistants (COTA)</vt:lpstr>
      <vt:lpstr>Audiologist/Deaf and Hard of Hearing (DHH)</vt:lpstr>
      <vt:lpstr>Blind Visually Impaired (BVI) and Orientation and Mobility (O &amp; M)</vt:lpstr>
      <vt:lpstr>Physical Health Disabilities (PHD) and Traumatic Brain Injury (TBI) &amp; Assistive Technology (AT)</vt:lpstr>
      <vt:lpstr>Physical Therapy (PT)</vt:lpstr>
      <vt:lpstr>Behavior Specialists</vt:lpstr>
      <vt:lpstr>PowerPoint Presentation</vt:lpstr>
      <vt:lpstr>PowerPoint Presentation</vt:lpstr>
      <vt:lpstr>SAIL (Students Achieve Independent Learning)  Setting IV Behavior Program, Kellogg, MN </vt:lpstr>
      <vt:lpstr>SAIL STAFF  - Federal Setting IV Behavior</vt:lpstr>
      <vt:lpstr>SPECTRUM, Hokah, MN (Specialized Programming, Education, Comprehensive Therapy, and other Resources for their Unique Minds)</vt:lpstr>
      <vt:lpstr>SPECTRUM STAFF - Federal Setting IV Autism</vt:lpstr>
      <vt:lpstr>River Valley Academy ALC  STAFF</vt:lpstr>
      <vt:lpstr>PowerPoint Presentation</vt:lpstr>
      <vt:lpstr>PowerPoint Presentation</vt:lpstr>
      <vt:lpstr>District Office, 1410 Bundy Blvd., Winona </vt:lpstr>
      <vt:lpstr>HVED SEAC</vt:lpstr>
      <vt:lpstr>HIAWATHA VALLEY EDUCATION DISTRICT (HVED)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Occupational Therapists (OT) and Certified Occupational Therapy Assistants (COTA)</dc:title>
  <dc:creator>Marcotte, Deb</dc:creator>
  <cp:lastModifiedBy>Lorri Lowrey</cp:lastModifiedBy>
  <cp:revision>154</cp:revision>
  <cp:lastPrinted>2023-01-25T22:36:09Z</cp:lastPrinted>
  <dcterms:created xsi:type="dcterms:W3CDTF">2022-08-28T23:32:49Z</dcterms:created>
  <dcterms:modified xsi:type="dcterms:W3CDTF">2023-03-08T20:28:38Z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0x0101006FD243E8ECAA934D99528E4959AFAA0D</vt:lpwstr>
  </property>
</Properties>
</file>